
<file path=[Content_Types].xml><?xml version="1.0" encoding="utf-8"?>
<Types xmlns="http://schemas.openxmlformats.org/package/2006/content-types">
  <Default Extension="xlsx" ContentType="application/vnd.openxmlformats-officedocument.spreadsheetml.sheet"/>
  <Default Extension="png" ContentType="image/png"/>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media/image51.svg" ContentType="image/svg+xml"/>
  <Override PartName="/ppt/media/image53.svg" ContentType="image/svg+xml"/>
  <Override PartName="/ppt/media/image56.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3"/>
    <p:sldId id="306" r:id="rId4"/>
    <p:sldId id="307" r:id="rId5"/>
    <p:sldId id="308" r:id="rId6"/>
    <p:sldId id="264" r:id="rId7"/>
    <p:sldId id="311" r:id="rId8"/>
    <p:sldId id="338" r:id="rId9"/>
    <p:sldId id="330" r:id="rId10"/>
    <p:sldId id="327" r:id="rId11"/>
    <p:sldId id="329" r:id="rId12"/>
    <p:sldId id="309" r:id="rId13"/>
    <p:sldId id="328" r:id="rId14"/>
    <p:sldId id="331" r:id="rId15"/>
    <p:sldId id="332" r:id="rId16"/>
    <p:sldId id="333" r:id="rId17"/>
    <p:sldId id="310" r:id="rId18"/>
    <p:sldId id="334" r:id="rId19"/>
    <p:sldId id="324" r:id="rId20"/>
    <p:sldId id="312" r:id="rId21"/>
    <p:sldId id="335" r:id="rId22"/>
    <p:sldId id="336" r:id="rId23"/>
    <p:sldId id="258" r:id="rId24"/>
    <p:sldId id="276" r:id="rId25"/>
    <p:sldId id="271" r:id="rId26"/>
    <p:sldId id="313" r:id="rId27"/>
    <p:sldId id="272" r:id="rId28"/>
    <p:sldId id="273" r:id="rId29"/>
    <p:sldId id="297" r:id="rId30"/>
    <p:sldId id="304" r:id="rId31"/>
    <p:sldId id="303" r:id="rId32"/>
    <p:sldId id="325" r:id="rId33"/>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0" userDrawn="1">
          <p15:clr>
            <a:srgbClr val="A4A3A4"/>
          </p15:clr>
        </p15:guide>
        <p15:guide id="2" pos="38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64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90"/>
        <p:guide pos="381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130.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2"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9.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9.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504439063761"/>
          <c:y val="0.161930028187697"/>
          <c:w val="0.768668280871671"/>
          <c:h val="0.730525617642182"/>
        </c:manualLayout>
      </c:layout>
      <c:barChart>
        <c:barDir val="bar"/>
        <c:grouping val="clustered"/>
        <c:varyColors val="0"/>
        <c:ser>
          <c:idx val="1"/>
          <c:order val="1"/>
          <c:tx>
            <c:strRef>
              <c:f>[工作簿2]Sheet1!$C$1</c:f>
              <c:strCache>
                <c:ptCount val="1"/>
                <c:pt idx="0">
                  <c:v>mortality</c:v>
                </c:pt>
              </c:strCache>
            </c:strRef>
          </c:tx>
          <c:spPr>
            <a:solidFill>
              <a:srgbClr val="FFC000"/>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[工作簿2]Sheet1!$A$2:$A$16</c:f>
              <c:strCache>
                <c:ptCount val="15"/>
                <c:pt idx="0">
                  <c:v>NHL</c:v>
                </c:pt>
                <c:pt idx="1">
                  <c:v>Brain CNS</c:v>
                </c:pt>
                <c:pt idx="2">
                  <c:v>pancreas</c:v>
                </c:pt>
                <c:pt idx="3">
                  <c:v>leukaemia</c:v>
                </c:pt>
                <c:pt idx="4">
                  <c:v>Ovary</c:v>
                </c:pt>
                <c:pt idx="5">
                  <c:v>Corpus uteri</c:v>
                </c:pt>
                <c:pt idx="6">
                  <c:v>Oesophagus</c:v>
                </c:pt>
                <c:pt idx="7">
                  <c:v>Prostate</c:v>
                </c:pt>
                <c:pt idx="8">
                  <c:v>Stomach</c:v>
                </c:pt>
                <c:pt idx="9">
                  <c:v>Cervix uteri</c:v>
                </c:pt>
                <c:pt idx="10">
                  <c:v>Liver</c:v>
                </c:pt>
                <c:pt idx="11">
                  <c:v>Colorectum</c:v>
                </c:pt>
                <c:pt idx="12">
                  <c:v>thyroid</c:v>
                </c:pt>
                <c:pt idx="13">
                  <c:v>Breast</c:v>
                </c:pt>
                <c:pt idx="14">
                  <c:v>Lung</c:v>
                </c:pt>
              </c:strCache>
            </c:strRef>
          </c:cat>
          <c:val>
            <c:numRef>
              <c:f>[工作簿2]Sheet1!$C$2:$C$16</c:f>
              <c:numCache>
                <c:formatCode>General</c:formatCode>
                <c:ptCount val="15"/>
                <c:pt idx="0">
                  <c:v>1.6</c:v>
                </c:pt>
                <c:pt idx="1">
                  <c:v>2.5</c:v>
                </c:pt>
                <c:pt idx="2">
                  <c:v>3.9</c:v>
                </c:pt>
                <c:pt idx="3">
                  <c:v>2.4</c:v>
                </c:pt>
                <c:pt idx="4">
                  <c:v>2.6</c:v>
                </c:pt>
                <c:pt idx="5">
                  <c:v>1.1</c:v>
                </c:pt>
                <c:pt idx="6">
                  <c:v>6.7</c:v>
                </c:pt>
                <c:pt idx="7">
                  <c:v>3.3</c:v>
                </c:pt>
                <c:pt idx="8">
                  <c:v>9.4</c:v>
                </c:pt>
                <c:pt idx="9">
                  <c:v>4.5</c:v>
                </c:pt>
                <c:pt idx="10">
                  <c:v>12.6</c:v>
                </c:pt>
                <c:pt idx="11">
                  <c:v>8.6</c:v>
                </c:pt>
                <c:pt idx="12">
                  <c:v>0.45</c:v>
                </c:pt>
                <c:pt idx="13">
                  <c:v>6.1</c:v>
                </c:pt>
                <c:pt idx="14">
                  <c:v>26.7</c:v>
                </c:pt>
              </c:numCache>
            </c:numRef>
          </c:val>
        </c:ser>
        <c:dLbls>
          <c:showLegendKey val="0"/>
          <c:showVal val="1"/>
          <c:showCatName val="0"/>
          <c:showSerName val="0"/>
          <c:showPercent val="0"/>
          <c:showBubbleSize val="0"/>
        </c:dLbls>
        <c:gapWidth val="140"/>
        <c:overlap val="-40"/>
        <c:axId val="109403954"/>
        <c:axId val="451835492"/>
      </c:barChart>
      <c:barChart>
        <c:barDir val="bar"/>
        <c:grouping val="clustered"/>
        <c:varyColors val="0"/>
        <c:ser>
          <c:idx val="0"/>
          <c:order val="0"/>
          <c:tx>
            <c:strRef>
              <c:f>[工作簿2]Sheet1!$B$1</c:f>
              <c:strCache>
                <c:ptCount val="1"/>
                <c:pt idx="0">
                  <c:v>incidence</c:v>
                </c:pt>
              </c:strCache>
            </c:strRef>
          </c:tx>
          <c:spPr>
            <a:solidFill>
              <a:srgbClr val="F26649"/>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[工作簿2]Sheet1!$A$2:$A$16</c:f>
              <c:strCache>
                <c:ptCount val="15"/>
                <c:pt idx="0">
                  <c:v>NHL</c:v>
                </c:pt>
                <c:pt idx="1">
                  <c:v>Brain CNS</c:v>
                </c:pt>
                <c:pt idx="2">
                  <c:v>pancreas</c:v>
                </c:pt>
                <c:pt idx="3">
                  <c:v>leukaemia</c:v>
                </c:pt>
                <c:pt idx="4">
                  <c:v>Ovary</c:v>
                </c:pt>
                <c:pt idx="5">
                  <c:v>Corpus uteri</c:v>
                </c:pt>
                <c:pt idx="6">
                  <c:v>Oesophagus</c:v>
                </c:pt>
                <c:pt idx="7">
                  <c:v>Prostate</c:v>
                </c:pt>
                <c:pt idx="8">
                  <c:v>Stomach</c:v>
                </c:pt>
                <c:pt idx="9">
                  <c:v>Cervix uteri</c:v>
                </c:pt>
                <c:pt idx="10">
                  <c:v>Liver</c:v>
                </c:pt>
                <c:pt idx="11">
                  <c:v>Colorectum</c:v>
                </c:pt>
                <c:pt idx="12">
                  <c:v>thyroid</c:v>
                </c:pt>
                <c:pt idx="13">
                  <c:v>Breast</c:v>
                </c:pt>
                <c:pt idx="14">
                  <c:v>Lung</c:v>
                </c:pt>
              </c:strCache>
            </c:strRef>
          </c:cat>
          <c:val>
            <c:numRef>
              <c:f>[工作簿2]Sheet1!$B$2:$B$16</c:f>
              <c:numCache>
                <c:formatCode>General</c:formatCode>
                <c:ptCount val="15"/>
                <c:pt idx="0">
                  <c:v>3.5</c:v>
                </c:pt>
                <c:pt idx="1">
                  <c:v>4.2</c:v>
                </c:pt>
                <c:pt idx="2">
                  <c:v>4.4</c:v>
                </c:pt>
                <c:pt idx="3">
                  <c:v>4.5</c:v>
                </c:pt>
                <c:pt idx="4">
                  <c:v>5.7</c:v>
                </c:pt>
                <c:pt idx="5">
                  <c:v>6.8</c:v>
                </c:pt>
                <c:pt idx="6">
                  <c:v>8.3</c:v>
                </c:pt>
                <c:pt idx="7">
                  <c:v>9.7</c:v>
                </c:pt>
                <c:pt idx="8">
                  <c:v>13.7</c:v>
                </c:pt>
                <c:pt idx="9">
                  <c:v>13.8</c:v>
                </c:pt>
                <c:pt idx="10" c:formatCode="0.0_ ">
                  <c:v>15</c:v>
                </c:pt>
                <c:pt idx="11">
                  <c:v>20.1</c:v>
                </c:pt>
                <c:pt idx="12">
                  <c:v>24.6</c:v>
                </c:pt>
                <c:pt idx="13" c:formatCode="0.0_ ">
                  <c:v>33</c:v>
                </c:pt>
                <c:pt idx="14">
                  <c:v>40.8</c:v>
                </c:pt>
              </c:numCache>
            </c:numRef>
          </c:val>
        </c:ser>
        <c:dLbls>
          <c:showLegendKey val="0"/>
          <c:showVal val="1"/>
          <c:showCatName val="0"/>
          <c:showSerName val="0"/>
          <c:showPercent val="0"/>
          <c:showBubbleSize val="0"/>
        </c:dLbls>
        <c:gapWidth val="140"/>
        <c:overlap val="-40"/>
        <c:axId val="370430070"/>
        <c:axId val="960747564"/>
      </c:barChart>
      <c:catAx>
        <c:axId val="109403954"/>
        <c:scaling>
          <c:orientation val="minMax"/>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51835492"/>
        <c:crosses val="autoZero"/>
        <c:auto val="1"/>
        <c:lblAlgn val="ctr"/>
        <c:lblOffset val="150"/>
        <c:noMultiLvlLbl val="0"/>
      </c:catAx>
      <c:valAx>
        <c:axId val="451835492"/>
        <c:scaling>
          <c:orientation val="minMax"/>
          <c:max val="50"/>
          <c:min val="-50"/>
        </c:scaling>
        <c:delete val="0"/>
        <c:axPos val="b"/>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noFill/>
                <a:latin typeface="+mn-lt"/>
                <a:ea typeface="+mn-ea"/>
                <a:cs typeface="+mn-cs"/>
              </a:defRPr>
            </a:pPr>
          </a:p>
        </c:txPr>
        <c:crossAx val="109403954"/>
        <c:crosses val="autoZero"/>
        <c:crossBetween val="between"/>
      </c:valAx>
      <c:valAx>
        <c:axId val="960747564"/>
        <c:scaling>
          <c:orientation val="maxMin"/>
          <c:max val="50"/>
          <c:min val="-50"/>
        </c:scaling>
        <c:delete val="0"/>
        <c:axPos val="t"/>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noFill/>
                <a:latin typeface="+mn-lt"/>
                <a:ea typeface="+mn-ea"/>
                <a:cs typeface="+mn-cs"/>
              </a:defRPr>
            </a:pPr>
          </a:p>
        </c:txPr>
        <c:crossAx val="370430070"/>
        <c:crosses val="max"/>
        <c:crossBetween val="between"/>
      </c:valAx>
      <c:catAx>
        <c:axId val="370430070"/>
        <c:scaling>
          <c:orientation val="minMax"/>
        </c:scaling>
        <c:delete val="1"/>
        <c:axPos val="r"/>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60747564"/>
        <c:crosses val="autoZero"/>
        <c:auto val="1"/>
        <c:lblAlgn val="ctr"/>
        <c:lblOffset val="100"/>
        <c:noMultiLvlLbl val="0"/>
      </c:cat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Entry>
      <c:layout>
        <c:manualLayout>
          <c:xMode val="edge"/>
          <c:yMode val="edge"/>
          <c:x val="0.381381578947368"/>
          <c:y val="0.0973711518505707"/>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c107aca5-f82d-4781-a8b8-a8d6aeabe737}"/>
      </c:ext>
    </c:extLst>
  </c:chart>
  <c:spPr>
    <a:noFill/>
    <a:ln w="9525" cap="flat" cmpd="sng" algn="ctr">
      <a:noFill/>
      <a:round/>
    </a:ln>
    <a:effectLst/>
  </c:spPr>
  <c:txPr>
    <a:bodyPr/>
    <a:lstStyle/>
    <a:p>
      <a:pPr>
        <a:defRPr lang="zh-CN" sz="900"/>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78377151489"/>
          <c:y val="0.031041556969285"/>
          <c:w val="0.857934832572937"/>
          <c:h val="0.831782162189484"/>
        </c:manualLayout>
      </c:layout>
      <c:barChart>
        <c:barDir val="col"/>
        <c:grouping val="clustered"/>
        <c:varyColors val="0"/>
        <c:ser>
          <c:idx val="0"/>
          <c:order val="0"/>
          <c:tx>
            <c:strRef>
              <c:f>Sheet1!$A$4</c:f>
              <c:strCache>
                <c:ptCount val="1"/>
                <c:pt idx="0">
                  <c:v>RR</c:v>
                </c:pt>
              </c:strCache>
            </c:strRef>
          </c:tx>
          <c:spPr>
            <a:solidFill>
              <a:schemeClr val="accent2"/>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2"/>
              </a:solidFill>
              <a:ln>
                <a:noFill/>
              </a:ln>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lstStyle/>
                <a:p>
                  <a:pPr>
                    <a:defRPr lang="zh-CN" sz="11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lstStyle/>
              <a:p>
                <a:pPr>
                  <a:defRPr lang="zh-CN" sz="11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Sheet1!$B$3:$C$3</c:f>
              <c:strCache>
                <c:ptCount val="2"/>
                <c:pt idx="0">
                  <c:v>ICB方案</c:v>
                </c:pt>
                <c:pt idx="1">
                  <c:v>地舒单抗+ICB</c:v>
                </c:pt>
              </c:strCache>
            </c:strRef>
          </c:cat>
          <c:val>
            <c:numRef>
              <c:f>Sheet1!$B$4:$C$4</c:f>
              <c:numCache>
                <c:formatCode>0.0%</c:formatCode>
                <c:ptCount val="2"/>
                <c:pt idx="0">
                  <c:v>0.387</c:v>
                </c:pt>
                <c:pt idx="1">
                  <c:v>0.673</c:v>
                </c:pt>
              </c:numCache>
            </c:numRef>
          </c:val>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p>
        </c:txPr>
        <c:crossAx val="1912907552"/>
        <c:crosses val="autoZero"/>
        <c:auto val="0"/>
        <c:lblAlgn val="ctr"/>
        <c:lblOffset val="100"/>
        <c:noMultiLvlLbl val="0"/>
      </c:catAx>
      <c:valAx>
        <c:axId val="1912907552"/>
        <c:scaling>
          <c:orientation val="minMax"/>
          <c:max val="0.8"/>
        </c:scaling>
        <c:delete val="0"/>
        <c:axPos val="l"/>
        <c:numFmt formatCode="0%" sourceLinked="0"/>
        <c:majorTickMark val="in"/>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p>
        </c:txPr>
        <c:crossAx val="1912904672"/>
        <c:crosses val="autoZero"/>
        <c:crossBetween val="between"/>
        <c:majorUnit val="0.2"/>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sz="900">
          <a:solidFill>
            <a:schemeClr val="tx1"/>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200" b="1" i="0" u="none" strike="noStrike" kern="1200" spc="0" baseline="0">
                <a:solidFill>
                  <a:schemeClr val="tx1">
                    <a:lumMod val="65000"/>
                    <a:lumOff val="35000"/>
                  </a:schemeClr>
                </a:solidFill>
                <a:latin typeface="+mn-lt"/>
                <a:ea typeface="+mn-ea"/>
                <a:cs typeface="+mn-cs"/>
              </a:defRPr>
            </a:pPr>
            <a:r>
              <a:rPr lang="zh-CN" altLang="en-US" sz="1200" b="1"/>
              <a:t>晚期非鳞状</a:t>
            </a:r>
            <a:r>
              <a:rPr lang="en-US" altLang="zh-CN" sz="1200" b="1"/>
              <a:t>NSCLC</a:t>
            </a:r>
            <a:r>
              <a:rPr lang="zh-CN" altLang="en-US" sz="1200" b="1"/>
              <a:t>一线治疗</a:t>
            </a:r>
            <a:r>
              <a:rPr lang="en-US" altLang="zh-CN" sz="1200" b="1" i="0" u="none" strike="noStrike" kern="1200" spc="0" baseline="30000">
                <a:solidFill>
                  <a:prstClr val="black">
                    <a:lumMod val="65000"/>
                    <a:lumOff val="35000"/>
                  </a:prstClr>
                </a:solidFill>
              </a:rPr>
              <a:t>1-4</a:t>
            </a:r>
            <a:endParaRPr lang="zh-CN" altLang="en-US" sz="1200" b="1" baseline="30000"/>
          </a:p>
        </c:rich>
      </c:tx>
      <c:layout>
        <c:manualLayout>
          <c:xMode val="edge"/>
          <c:yMode val="edge"/>
          <c:x val="0.277792662382126"/>
          <c:y val="0.0630684718489647"/>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免疫+化疗</c:v>
                </c:pt>
              </c:strCache>
            </c:strRef>
          </c:tx>
          <c:spPr>
            <a:gradFill>
              <a:gsLst>
                <a:gs pos="0">
                  <a:srgbClr val="F26649"/>
                </a:gs>
                <a:gs pos="100000">
                  <a:srgbClr val="FDEAE3"/>
                </a:gs>
              </a:gsLst>
              <a:lin ang="5400000" scaled="0"/>
            </a:gradFill>
            <a:ln>
              <a:noFill/>
            </a:ln>
            <a:effectLst/>
          </c:spPr>
          <c:invertIfNegative val="0"/>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Sheet1!$A$2:$A$5</c:f>
              <c:strCache>
                <c:ptCount val="4"/>
                <c:pt idx="0">
                  <c:v>KEYNOTE-189</c:v>
                </c:pt>
                <c:pt idx="1">
                  <c:v>RATIONALE-304</c:v>
                </c:pt>
                <c:pt idx="2">
                  <c:v>CameL</c:v>
                </c:pt>
                <c:pt idx="3">
                  <c:v>ORIENT-11</c:v>
                </c:pt>
              </c:strCache>
            </c:strRef>
          </c:cat>
          <c:val>
            <c:numRef>
              <c:f>Sheet1!$B$2:$B$5</c:f>
              <c:numCache>
                <c:formatCode>0.0%</c:formatCode>
                <c:ptCount val="4"/>
                <c:pt idx="0">
                  <c:v>0.483</c:v>
                </c:pt>
                <c:pt idx="1">
                  <c:v>0.578</c:v>
                </c:pt>
                <c:pt idx="2">
                  <c:v>0.551</c:v>
                </c:pt>
                <c:pt idx="3">
                  <c:v>0.519</c:v>
                </c:pt>
              </c:numCache>
            </c:numRef>
          </c:val>
        </c:ser>
        <c:ser>
          <c:idx val="1"/>
          <c:order val="1"/>
          <c:tx>
            <c:strRef>
              <c:f>Sheet1!$C$1</c:f>
              <c:strCache>
                <c:ptCount val="1"/>
                <c:pt idx="0">
                  <c:v>化疗</c:v>
                </c:pt>
              </c:strCache>
            </c:strRef>
          </c:tx>
          <c:spPr>
            <a:gradFill>
              <a:gsLst>
                <a:gs pos="0">
                  <a:schemeClr val="bg1">
                    <a:lumMod val="75000"/>
                  </a:schemeClr>
                </a:gs>
                <a:gs pos="100000">
                  <a:schemeClr val="bg1">
                    <a:lumMod val="95000"/>
                  </a:schemeClr>
                </a:gs>
              </a:gsLst>
              <a:lin ang="5400000" scaled="0"/>
            </a:gradFill>
            <a:ln>
              <a:noFill/>
            </a:ln>
            <a:effectLst/>
          </c:spPr>
          <c:invertIfNegative val="0"/>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Sheet1!$A$2:$A$5</c:f>
              <c:strCache>
                <c:ptCount val="4"/>
                <c:pt idx="0">
                  <c:v>KEYNOTE-189</c:v>
                </c:pt>
                <c:pt idx="1">
                  <c:v>RATIONALE-304</c:v>
                </c:pt>
                <c:pt idx="2">
                  <c:v>CameL</c:v>
                </c:pt>
                <c:pt idx="3">
                  <c:v>ORIENT-11</c:v>
                </c:pt>
              </c:strCache>
            </c:strRef>
          </c:cat>
          <c:val>
            <c:numRef>
              <c:f>Sheet1!$C$2:$C$5</c:f>
              <c:numCache>
                <c:formatCode>0.0%</c:formatCode>
                <c:ptCount val="4"/>
                <c:pt idx="0">
                  <c:v>0.199</c:v>
                </c:pt>
                <c:pt idx="1">
                  <c:v>0.36</c:v>
                </c:pt>
                <c:pt idx="2">
                  <c:v>0.329</c:v>
                </c:pt>
                <c:pt idx="3">
                  <c:v>0.298</c:v>
                </c:pt>
              </c:numCache>
            </c:numRef>
          </c:val>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p>
        </c:txPr>
        <c:crossAx val="322712144"/>
        <c:crosses val="autoZero"/>
        <c:auto val="0"/>
        <c:lblAlgn val="ctr"/>
        <c:lblOffset val="100"/>
        <c:noMultiLvlLbl val="0"/>
      </c:catAx>
      <c:valAx>
        <c:axId val="322712144"/>
        <c:scaling>
          <c:orientation val="minMax"/>
          <c:max val="0.8"/>
        </c:scaling>
        <c:delete val="0"/>
        <c:axPos val="l"/>
        <c:numFmt formatCode="0%" sourceLinked="0"/>
        <c:majorTickMark val="out"/>
        <c:minorTickMark val="none"/>
        <c:tickLblPos val="nextTo"/>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p>
        </c:txPr>
        <c:crossAx val="322683824"/>
        <c:crosses val="autoZero"/>
        <c:crossBetween val="between"/>
        <c:majorUnit val="0.2"/>
      </c:valAx>
      <c:spPr>
        <a:noFill/>
        <a:ln>
          <a:noFill/>
        </a:ln>
        <a:effectLst/>
      </c:spPr>
    </c:plotArea>
    <c:legend>
      <c:legendPos val="t"/>
      <c:layout>
        <c:manualLayout>
          <c:xMode val="edge"/>
          <c:yMode val="edge"/>
          <c:x val="0.354565799236298"/>
          <c:y val="0.22133557498455"/>
          <c:w val="0.290868192911148"/>
          <c:h val="0.133585974574089"/>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73c1c24d-da28-4e59-bd2c-ada2b653ae5a}"/>
      </c:ext>
    </c:extLst>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200" b="1" i="0" u="none" strike="noStrike" kern="1200" spc="0" baseline="0">
                <a:solidFill>
                  <a:schemeClr val="tx1">
                    <a:lumMod val="65000"/>
                    <a:lumOff val="35000"/>
                  </a:schemeClr>
                </a:solidFill>
                <a:latin typeface="+mn-lt"/>
                <a:ea typeface="+mn-ea"/>
                <a:cs typeface="+mn-cs"/>
              </a:defRPr>
            </a:pPr>
            <a:r>
              <a:rPr lang="zh-CN" altLang="en-US" sz="1200" b="1" i="0" u="none" strike="noStrike" kern="1200" spc="0" baseline="0">
                <a:solidFill>
                  <a:prstClr val="black">
                    <a:lumMod val="65000"/>
                    <a:lumOff val="35000"/>
                  </a:prstClr>
                </a:solidFill>
              </a:rPr>
              <a:t>晚期鳞状</a:t>
            </a:r>
            <a:r>
              <a:rPr lang="en-US" altLang="zh-CN" sz="1200" b="1" i="0" u="none" strike="noStrike" kern="1200" spc="0" baseline="0">
                <a:solidFill>
                  <a:prstClr val="black">
                    <a:lumMod val="65000"/>
                    <a:lumOff val="35000"/>
                  </a:prstClr>
                </a:solidFill>
              </a:rPr>
              <a:t>NSCLC</a:t>
            </a:r>
            <a:r>
              <a:rPr lang="zh-CN" altLang="en-US" sz="1200" b="1" i="0" u="none" strike="noStrike" kern="1200" spc="0" baseline="0">
                <a:solidFill>
                  <a:prstClr val="black">
                    <a:lumMod val="65000"/>
                    <a:lumOff val="35000"/>
                  </a:prstClr>
                </a:solidFill>
              </a:rPr>
              <a:t>一线治疗</a:t>
            </a:r>
            <a:r>
              <a:rPr lang="en-US" altLang="zh-CN" sz="1200" b="1" i="0" u="none" strike="noStrike" kern="1200" spc="0" baseline="30000">
                <a:solidFill>
                  <a:prstClr val="black">
                    <a:lumMod val="65000"/>
                    <a:lumOff val="35000"/>
                  </a:prstClr>
                </a:solidFill>
              </a:rPr>
              <a:t>5-8</a:t>
            </a:r>
            <a:endParaRPr lang="zh-CN" altLang="en-US" sz="1200" b="1" i="0" u="none" strike="noStrike" kern="1200" spc="0" baseline="30000">
              <a:solidFill>
                <a:prstClr val="black">
                  <a:lumMod val="65000"/>
                  <a:lumOff val="35000"/>
                </a:prstClr>
              </a:solidFill>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免疫+化疗</c:v>
                </c:pt>
              </c:strCache>
            </c:strRef>
          </c:tx>
          <c:spPr>
            <a:gradFill>
              <a:gsLst>
                <a:gs pos="0">
                  <a:srgbClr val="F26649"/>
                </a:gs>
                <a:gs pos="100000">
                  <a:srgbClr val="FDEAE3"/>
                </a:gs>
              </a:gsLst>
              <a:lin ang="5400000" scaled="0"/>
            </a:gradFill>
            <a:ln>
              <a:noFill/>
            </a:ln>
            <a:effectLst/>
          </c:spPr>
          <c:invertIfNegative val="0"/>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Sheet1!$A$2:$A$5</c:f>
              <c:strCache>
                <c:ptCount val="4"/>
                <c:pt idx="0">
                  <c:v>KEYNOTE-407</c:v>
                </c:pt>
                <c:pt idx="1">
                  <c:v>RATIONALE-307</c:v>
                </c:pt>
                <c:pt idx="2">
                  <c:v>CameL-Sq</c:v>
                </c:pt>
                <c:pt idx="3">
                  <c:v>ORIENT-12</c:v>
                </c:pt>
              </c:strCache>
            </c:strRef>
          </c:cat>
          <c:val>
            <c:numRef>
              <c:f>Sheet1!$B$2:$B$5</c:f>
              <c:numCache>
                <c:formatCode>0.0%</c:formatCode>
                <c:ptCount val="4"/>
                <c:pt idx="0">
                  <c:v>0.622</c:v>
                </c:pt>
                <c:pt idx="1">
                  <c:v>0.742</c:v>
                </c:pt>
                <c:pt idx="2">
                  <c:v>0.648</c:v>
                </c:pt>
                <c:pt idx="3">
                  <c:v>0.447</c:v>
                </c:pt>
              </c:numCache>
            </c:numRef>
          </c:val>
        </c:ser>
        <c:ser>
          <c:idx val="1"/>
          <c:order val="1"/>
          <c:tx>
            <c:strRef>
              <c:f>Sheet1!$C$1</c:f>
              <c:strCache>
                <c:ptCount val="1"/>
                <c:pt idx="0">
                  <c:v>化疗</c:v>
                </c:pt>
              </c:strCache>
            </c:strRef>
          </c:tx>
          <c:spPr>
            <a:gradFill>
              <a:gsLst>
                <a:gs pos="0">
                  <a:schemeClr val="bg1">
                    <a:lumMod val="75000"/>
                  </a:schemeClr>
                </a:gs>
                <a:gs pos="100000">
                  <a:schemeClr val="bg1">
                    <a:lumMod val="95000"/>
                  </a:schemeClr>
                </a:gs>
              </a:gsLst>
              <a:lin ang="5400000" scaled="0"/>
            </a:gradFill>
            <a:ln>
              <a:noFill/>
            </a:ln>
            <a:effectLst/>
          </c:spPr>
          <c:invertIfNegative val="0"/>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Sheet1!$A$2:$A$5</c:f>
              <c:strCache>
                <c:ptCount val="4"/>
                <c:pt idx="0">
                  <c:v>KEYNOTE-407</c:v>
                </c:pt>
                <c:pt idx="1">
                  <c:v>RATIONALE-307</c:v>
                </c:pt>
                <c:pt idx="2">
                  <c:v>CameL-Sq</c:v>
                </c:pt>
                <c:pt idx="3">
                  <c:v>ORIENT-12</c:v>
                </c:pt>
              </c:strCache>
            </c:strRef>
          </c:cat>
          <c:val>
            <c:numRef>
              <c:f>Sheet1!$C$2:$C$5</c:f>
              <c:numCache>
                <c:formatCode>0.0%</c:formatCode>
                <c:ptCount val="4"/>
                <c:pt idx="0">
                  <c:v>0.388</c:v>
                </c:pt>
                <c:pt idx="1">
                  <c:v>0.479</c:v>
                </c:pt>
                <c:pt idx="2">
                  <c:v>0.28</c:v>
                </c:pt>
                <c:pt idx="3">
                  <c:v>0.354</c:v>
                </c:pt>
              </c:numCache>
            </c:numRef>
          </c:val>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p>
        </c:txPr>
        <c:crossAx val="322712144"/>
        <c:crosses val="autoZero"/>
        <c:auto val="0"/>
        <c:lblAlgn val="ctr"/>
        <c:lblOffset val="100"/>
        <c:noMultiLvlLbl val="0"/>
      </c:catAx>
      <c:valAx>
        <c:axId val="322712144"/>
        <c:scaling>
          <c:orientation val="minMax"/>
        </c:scaling>
        <c:delete val="0"/>
        <c:axPos val="l"/>
        <c:numFmt formatCode="0%" sourceLinked="0"/>
        <c:majorTickMark val="out"/>
        <c:minorTickMark val="none"/>
        <c:tickLblPos val="nextTo"/>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p>
        </c:txPr>
        <c:crossAx val="322683824"/>
        <c:crosses val="autoZero"/>
        <c:crossBetween val="between"/>
        <c:majorUnit val="0.2"/>
      </c:valAx>
      <c:spPr>
        <a:noFill/>
        <a:ln>
          <a:noFill/>
        </a:ln>
        <a:effectLst/>
      </c:spPr>
    </c:plotArea>
    <c:legend>
      <c:legendPos val="t"/>
      <c:layout>
        <c:manualLayout>
          <c:xMode val="edge"/>
          <c:yMode val="edge"/>
          <c:x val="0.304288536310196"/>
          <c:y val="0.187401086091995"/>
          <c:w val="0.378098517656326"/>
          <c:h val="0.11346086114645"/>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0d4e1c8f-f1a8-469e-995e-3c25e9e94227}"/>
      </c:ext>
    </c:extLst>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lang="zh-CN" sz="1200" b="1" i="0" u="none" strike="noStrike" kern="1200" spc="0" baseline="0">
                <a:solidFill>
                  <a:schemeClr val="tx1">
                    <a:lumMod val="65000"/>
                    <a:lumOff val="35000"/>
                  </a:schemeClr>
                </a:solidFill>
                <a:latin typeface="+mn-lt"/>
                <a:ea typeface="+mn-ea"/>
                <a:cs typeface="+mn-cs"/>
              </a:defRPr>
            </a:pPr>
            <a:r>
              <a:rPr lang="zh-CN" altLang="en-US" sz="1200" b="1"/>
              <a:t>不同时期文献报告的肺癌</a:t>
            </a:r>
            <a:endParaRPr lang="en-US" altLang="zh-CN" sz="1200" b="1"/>
          </a:p>
          <a:p>
            <a:pPr>
              <a:lnSpc>
                <a:spcPct val="80000"/>
              </a:lnSpc>
              <a:defRPr lang="zh-CN" sz="1200" b="1" i="0" u="none" strike="noStrike" kern="1200" spc="0" baseline="0">
                <a:solidFill>
                  <a:schemeClr val="tx1">
                    <a:lumMod val="65000"/>
                    <a:lumOff val="35000"/>
                  </a:schemeClr>
                </a:solidFill>
                <a:latin typeface="+mn-lt"/>
                <a:ea typeface="+mn-ea"/>
                <a:cs typeface="+mn-cs"/>
              </a:defRPr>
            </a:pPr>
            <a:r>
              <a:rPr lang="zh-CN" altLang="en-US" sz="1200" b="1"/>
              <a:t>骨转移发生率</a:t>
            </a:r>
            <a:r>
              <a:rPr lang="en-US" altLang="zh-CN" sz="1200" b="1" i="0" u="none" strike="noStrike" kern="1200" spc="0" baseline="30000">
                <a:solidFill>
                  <a:prstClr val="black">
                    <a:lumMod val="65000"/>
                    <a:lumOff val="35000"/>
                  </a:prstClr>
                </a:solidFill>
              </a:rPr>
              <a:t>1-3</a:t>
            </a:r>
            <a:endParaRPr lang="zh-CN" altLang="en-US" sz="1200" b="1" baseline="30000"/>
          </a:p>
        </c:rich>
      </c:tx>
      <c:layout>
        <c:manualLayout>
          <c:xMode val="edge"/>
          <c:yMode val="edge"/>
          <c:x val="0.190183132886887"/>
          <c:y val="0.00357909104786813"/>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化疗</c:v>
                </c:pt>
              </c:strCache>
            </c:strRef>
          </c:tx>
          <c:spPr>
            <a:gradFill>
              <a:gsLst>
                <a:gs pos="0">
                  <a:schemeClr val="bg1">
                    <a:lumMod val="75000"/>
                  </a:schemeClr>
                </a:gs>
                <a:gs pos="100000">
                  <a:schemeClr val="bg1">
                    <a:lumMod val="95000"/>
                  </a:schemeClr>
                </a:gs>
              </a:gsLst>
              <a:lin ang="5400000" scaled="0"/>
            </a:gradFill>
            <a:ln>
              <a:noFill/>
            </a:ln>
            <a:effectLst/>
          </c:spPr>
          <c:invertIfNegative val="0"/>
          <c:dPt>
            <c:idx val="1"/>
            <c:invertIfNegative val="0"/>
            <c:bubble3D val="0"/>
            <c:spPr>
              <a:gradFill>
                <a:gsLst>
                  <a:gs pos="0">
                    <a:schemeClr val="accent1">
                      <a:lumMod val="40000"/>
                      <a:lumOff val="60000"/>
                    </a:schemeClr>
                  </a:gs>
                  <a:gs pos="100000">
                    <a:schemeClr val="bg1">
                      <a:lumMod val="95000"/>
                    </a:schemeClr>
                  </a:gs>
                </a:gsLst>
                <a:lin ang="5400000" scaled="0"/>
              </a:gradFill>
              <a:ln>
                <a:noFill/>
              </a:ln>
              <a:effectLst/>
            </c:spPr>
          </c:dPt>
          <c:dPt>
            <c:idx val="2"/>
            <c:invertIfNegative val="0"/>
            <c:bubble3D val="0"/>
            <c:spPr>
              <a:gradFill>
                <a:gsLst>
                  <a:gs pos="0">
                    <a:srgbClr val="F26649"/>
                  </a:gs>
                  <a:gs pos="100000">
                    <a:srgbClr val="FDEAE3"/>
                  </a:gs>
                </a:gsLst>
                <a:lin ang="5400000" scaled="0"/>
              </a:gradFill>
              <a:ln>
                <a:noFill/>
              </a:ln>
              <a:effectLst/>
            </c:spPr>
          </c:dPt>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Sheet1!$A$2:$A$4</c:f>
              <c:strCache>
                <c:ptCount val="3"/>
                <c:pt idx="0">
                  <c:v>2000s</c:v>
                </c:pt>
                <c:pt idx="1">
                  <c:v>2010s</c:v>
                </c:pt>
                <c:pt idx="2">
                  <c:v>2020s</c:v>
                </c:pt>
              </c:strCache>
            </c:strRef>
          </c:cat>
          <c:val>
            <c:numRef>
              <c:f>Sheet1!$B$2:$B$4</c:f>
              <c:numCache>
                <c:formatCode>0.0%</c:formatCode>
                <c:ptCount val="3"/>
                <c:pt idx="0">
                  <c:v>0.25</c:v>
                </c:pt>
                <c:pt idx="1">
                  <c:v>0.4</c:v>
                </c:pt>
                <c:pt idx="2">
                  <c:v>0.5</c:v>
                </c:pt>
              </c:numCache>
            </c:numRef>
          </c:val>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050" b="0" i="0" u="none" strike="noStrike" kern="1200" baseline="0">
                <a:solidFill>
                  <a:schemeClr val="tx1">
                    <a:lumMod val="65000"/>
                    <a:lumOff val="35000"/>
                  </a:schemeClr>
                </a:solidFill>
                <a:latin typeface="+mn-lt"/>
                <a:ea typeface="+mn-ea"/>
                <a:cs typeface="+mn-cs"/>
              </a:defRPr>
            </a:pPr>
          </a:p>
        </c:txPr>
        <c:crossAx val="322712144"/>
        <c:crosses val="autoZero"/>
        <c:auto val="0"/>
        <c:lblAlgn val="ctr"/>
        <c:lblOffset val="100"/>
        <c:noMultiLvlLbl val="0"/>
      </c:catAx>
      <c:valAx>
        <c:axId val="322712144"/>
        <c:scaling>
          <c:orientation val="minMax"/>
          <c:max val="0.6"/>
        </c:scaling>
        <c:delete val="0"/>
        <c:axPos val="l"/>
        <c:numFmt formatCode="0%" sourceLinked="0"/>
        <c:majorTickMark val="out"/>
        <c:minorTickMark val="none"/>
        <c:tickLblPos val="nextTo"/>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22683824"/>
        <c:crosses val="autoZero"/>
        <c:crossBetween val="between"/>
        <c:majorUnit val="0.2"/>
      </c:valAx>
      <c:spPr>
        <a:noFill/>
        <a:ln>
          <a:noFill/>
        </a:ln>
        <a:effectLst/>
      </c:spPr>
    </c:plotArea>
    <c:plotVisOnly val="1"/>
    <c:dispBlanksAs val="gap"/>
    <c:showDLblsOverMax val="0"/>
    <c:extLst>
      <c:ext uri="{0b15fc19-7d7d-44ad-8c2d-2c3a37ce22c3}">
        <chartProps xmlns="https://web.wps.cn/et/2018/main" chartId="{2ec77fdb-2b38-47be-9795-10c0cd3ee6c8}"/>
      </c:ext>
    </c:extLst>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80000"/>
              </a:lnSpc>
              <a:spcBef>
                <a:spcPct val="0"/>
              </a:spcBef>
              <a:spcAft>
                <a:spcPct val="0"/>
              </a:spcAft>
              <a:buClrTx/>
              <a:buSzTx/>
              <a:buFontTx/>
              <a:buNone/>
              <a:defRPr lang="zh-CN" sz="1200" b="1" i="0" u="none" strike="noStrike" kern="1200" spc="0" baseline="0">
                <a:solidFill>
                  <a:prstClr val="black">
                    <a:lumMod val="65000"/>
                    <a:lumOff val="35000"/>
                  </a:prstClr>
                </a:solidFill>
                <a:latin typeface="+mn-lt"/>
                <a:ea typeface="+mn-ea"/>
                <a:cs typeface="+mn-cs"/>
              </a:defRPr>
            </a:pPr>
            <a:r>
              <a:rPr lang="zh-CN" altLang="en-US" sz="1200" b="1" i="0" u="none" strike="noStrike" kern="1200" spc="0" baseline="0">
                <a:solidFill>
                  <a:prstClr val="black">
                    <a:lumMod val="65000"/>
                    <a:lumOff val="35000"/>
                  </a:prstClr>
                </a:solidFill>
              </a:rPr>
              <a:t>不同时期文献报告的</a:t>
            </a:r>
            <a:r>
              <a:rPr lang="zh-CN" altLang="en-US" sz="1200" b="1"/>
              <a:t>肺癌骨转移</a:t>
            </a:r>
            <a:endParaRPr lang="en-US" altLang="zh-CN" sz="1200" b="1"/>
          </a:p>
          <a:p>
            <a:pPr marL="0" marR="0" lvl="0" indent="0" algn="ctr" defTabSz="914400" rtl="0" eaLnBrk="1" fontAlgn="auto" latinLnBrk="0" hangingPunct="1">
              <a:lnSpc>
                <a:spcPct val="80000"/>
              </a:lnSpc>
              <a:spcBef>
                <a:spcPct val="0"/>
              </a:spcBef>
              <a:spcAft>
                <a:spcPct val="0"/>
              </a:spcAft>
              <a:buClrTx/>
              <a:buSzTx/>
              <a:buFontTx/>
              <a:buNone/>
              <a:defRPr lang="zh-CN" sz="1200" b="1" i="0" u="none" strike="noStrike" kern="1200" spc="0" baseline="0">
                <a:solidFill>
                  <a:prstClr val="black">
                    <a:lumMod val="65000"/>
                    <a:lumOff val="35000"/>
                  </a:prstClr>
                </a:solidFill>
                <a:latin typeface="+mn-lt"/>
                <a:ea typeface="+mn-ea"/>
                <a:cs typeface="+mn-cs"/>
              </a:defRPr>
            </a:pPr>
            <a:r>
              <a:rPr lang="zh-CN" altLang="en-US" sz="1200" b="1"/>
              <a:t>患者报告明显骨痛的比例</a:t>
            </a:r>
            <a:r>
              <a:rPr lang="en-US" altLang="zh-CN" sz="1200" b="1" i="0" u="none" strike="noStrike" kern="1200" spc="0" baseline="30000">
                <a:solidFill>
                  <a:prstClr val="black">
                    <a:lumMod val="65000"/>
                    <a:lumOff val="35000"/>
                  </a:prstClr>
                </a:solidFill>
              </a:rPr>
              <a:t>4-6</a:t>
            </a:r>
            <a:endParaRPr lang="zh-CN" altLang="en-US" sz="1200" b="1" baseline="30000"/>
          </a:p>
        </c:rich>
      </c:tx>
      <c:layout>
        <c:manualLayout>
          <c:xMode val="edge"/>
          <c:yMode val="edge"/>
          <c:x val="0.12795427441597"/>
          <c:y val="0.00357909104786813"/>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化疗</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chemeClr val="bg1">
                      <a:lumMod val="75000"/>
                    </a:schemeClr>
                  </a:gs>
                  <a:gs pos="100000">
                    <a:schemeClr val="bg1">
                      <a:lumMod val="95000"/>
                    </a:schemeClr>
                  </a:gs>
                </a:gsLst>
                <a:lin ang="5400000" scaled="0"/>
              </a:gradFill>
              <a:ln>
                <a:noFill/>
              </a:ln>
              <a:effectLst/>
            </c:spPr>
          </c:dPt>
          <c:dPt>
            <c:idx val="1"/>
            <c:invertIfNegative val="0"/>
            <c:bubble3D val="0"/>
            <c:spPr>
              <a:gradFill>
                <a:gsLst>
                  <a:gs pos="0">
                    <a:schemeClr val="accent2">
                      <a:lumMod val="40000"/>
                      <a:lumOff val="60000"/>
                    </a:schemeClr>
                  </a:gs>
                  <a:gs pos="100000">
                    <a:schemeClr val="bg1">
                      <a:lumMod val="95000"/>
                    </a:schemeClr>
                  </a:gs>
                </a:gsLst>
                <a:lin ang="5400000" scaled="0"/>
              </a:gradFill>
              <a:ln>
                <a:noFill/>
              </a:ln>
              <a:effectLst/>
            </c:spPr>
          </c:dPt>
          <c:dLbls>
            <c:dLbl>
              <c:idx val="0"/>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Sheet1!$A$2:$A$4</c:f>
              <c:strCache>
                <c:ptCount val="3"/>
                <c:pt idx="0">
                  <c:v>2000s</c:v>
                </c:pt>
                <c:pt idx="1">
                  <c:v>2010s</c:v>
                </c:pt>
                <c:pt idx="2">
                  <c:v>2020s</c:v>
                </c:pt>
              </c:strCache>
            </c:strRef>
          </c:cat>
          <c:val>
            <c:numRef>
              <c:f>Sheet1!$B$2:$B$4</c:f>
              <c:numCache>
                <c:formatCode>0.0%</c:formatCode>
                <c:ptCount val="3"/>
                <c:pt idx="0">
                  <c:v>0.8</c:v>
                </c:pt>
                <c:pt idx="1">
                  <c:v>0.57</c:v>
                </c:pt>
                <c:pt idx="2">
                  <c:v>0.5</c:v>
                </c:pt>
              </c:numCache>
            </c:numRef>
          </c:val>
        </c:ser>
        <c:dLbls>
          <c:showLegendKey val="0"/>
          <c:showVal val="0"/>
          <c:showCatName val="0"/>
          <c:showSerName val="0"/>
          <c:showPercent val="0"/>
          <c:showBubbleSize val="0"/>
        </c:dLbls>
        <c:gapWidth val="219"/>
        <c:overlap val="-27"/>
        <c:axId val="322683824"/>
        <c:axId val="322712144"/>
      </c:barChart>
      <c:catAx>
        <c:axId val="3226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050" b="0" i="0" u="none" strike="noStrike" kern="1200" baseline="0">
                <a:solidFill>
                  <a:schemeClr val="tx1">
                    <a:lumMod val="65000"/>
                    <a:lumOff val="35000"/>
                  </a:schemeClr>
                </a:solidFill>
                <a:latin typeface="+mn-lt"/>
                <a:ea typeface="+mn-ea"/>
                <a:cs typeface="+mn-cs"/>
              </a:defRPr>
            </a:pPr>
          </a:p>
        </c:txPr>
        <c:crossAx val="322712144"/>
        <c:crosses val="autoZero"/>
        <c:auto val="0"/>
        <c:lblAlgn val="ctr"/>
        <c:lblOffset val="100"/>
        <c:noMultiLvlLbl val="0"/>
      </c:catAx>
      <c:valAx>
        <c:axId val="322712144"/>
        <c:scaling>
          <c:orientation val="minMax"/>
          <c:max val="1"/>
        </c:scaling>
        <c:delete val="0"/>
        <c:axPos val="l"/>
        <c:numFmt formatCode="0%" sourceLinked="0"/>
        <c:majorTickMark val="out"/>
        <c:minorTickMark val="none"/>
        <c:tickLblPos val="nextTo"/>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22683824"/>
        <c:crosses val="autoZero"/>
        <c:crossBetween val="between"/>
        <c:majorUnit val="0.2"/>
      </c:valAx>
      <c:spPr>
        <a:noFill/>
        <a:ln>
          <a:noFill/>
        </a:ln>
        <a:effectLst/>
      </c:spPr>
    </c:plotArea>
    <c:plotVisOnly val="1"/>
    <c:dispBlanksAs val="gap"/>
    <c:showDLblsOverMax val="0"/>
    <c:extLst>
      <c:ext uri="{0b15fc19-7d7d-44ad-8c2d-2c3a37ce22c3}">
        <chartProps xmlns="https://web.wps.cn/et/2018/main" chartId="{018ea83c-a842-47c3-bb71-4c944ba141ab}"/>
      </c:ext>
    </c:extLst>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dPt>
          <c:dPt>
            <c:idx val="2"/>
            <c:invertIfNegative val="0"/>
            <c:bubble3D val="0"/>
            <c:spPr>
              <a:gradFill>
                <a:gsLst>
                  <a:gs pos="0">
                    <a:srgbClr val="F26649"/>
                  </a:gs>
                  <a:gs pos="100000">
                    <a:srgbClr val="FDEAE3"/>
                  </a:gs>
                </a:gsLst>
                <a:lin ang="5400000" scaled="0"/>
              </a:gradFill>
              <a:ln>
                <a:noFill/>
              </a:ln>
              <a:effectLst/>
            </c:spPr>
          </c:dPt>
          <c:dPt>
            <c:idx val="3"/>
            <c:invertIfNegative val="0"/>
            <c:bubble3D val="0"/>
            <c:spPr>
              <a:gradFill>
                <a:gsLst>
                  <a:gs pos="0">
                    <a:schemeClr val="bg1">
                      <a:lumMod val="75000"/>
                    </a:schemeClr>
                  </a:gs>
                  <a:gs pos="100000">
                    <a:schemeClr val="bg1">
                      <a:lumMod val="95000"/>
                    </a:schemeClr>
                  </a:gs>
                </a:gsLst>
                <a:lin ang="5400000" scaled="0"/>
              </a:gradFill>
              <a:ln>
                <a:noFill/>
              </a:ln>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multiLvlStrRef>
              <c:f>Sheet1!$B$3:$E$4</c:f>
              <c:multiLvlStrCache>
                <c:ptCount val="4"/>
                <c:lvl>
                  <c:pt idx="0">
                    <c:v>无骨转移</c:v>
                  </c:pt>
                  <c:pt idx="1">
                    <c:v>有骨转移</c:v>
                  </c:pt>
                  <c:pt idx="2">
                    <c:v>无骨转移</c:v>
                  </c:pt>
                  <c:pt idx="3">
                    <c:v>有骨转移</c:v>
                  </c:pt>
                </c:lvl>
                <c:lvl>
                  <c:pt idx="0">
                    <c:v>非鳞癌</c:v>
                  </c:pt>
                  <c:pt idx="2">
                    <c:v>鳞癌</c:v>
                  </c:pt>
                </c:lvl>
              </c:multiLvlStrCache>
            </c:multiLvlStrRef>
          </c:cat>
          <c:val>
            <c:numRef>
              <c:f>Sheet1!$B$5:$E$5</c:f>
              <c:numCache>
                <c:formatCode>0%</c:formatCode>
                <c:ptCount val="4"/>
                <c:pt idx="0">
                  <c:v>0.23</c:v>
                </c:pt>
                <c:pt idx="1">
                  <c:v>0.12</c:v>
                </c:pt>
                <c:pt idx="2">
                  <c:v>0.22</c:v>
                </c:pt>
                <c:pt idx="3">
                  <c:v>0.13</c:v>
                </c:pt>
              </c:numCache>
            </c:numRef>
          </c:val>
        </c:ser>
        <c:dLbls>
          <c:showLegendKey val="0"/>
          <c:showVal val="0"/>
          <c:showCatName val="0"/>
          <c:showSerName val="0"/>
          <c:showPercent val="0"/>
          <c:showBubbleSize val="0"/>
        </c:dLbls>
        <c:gapWidth val="100"/>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7552"/>
        <c:crosses val="autoZero"/>
        <c:auto val="0"/>
        <c:lblAlgn val="ctr"/>
        <c:lblOffset val="100"/>
        <c:noMultiLvlLbl val="0"/>
      </c:catAx>
      <c:valAx>
        <c:axId val="1912907552"/>
        <c:scaling>
          <c:orientation val="minMax"/>
          <c:max val="0.25"/>
          <c:min val="0"/>
        </c:scaling>
        <c:delete val="0"/>
        <c:axPos val="l"/>
        <c:numFmt formatCode="0%" sourceLinked="1"/>
        <c:majorTickMark val="in"/>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7918cd6a-506c-43a2-ac99-8e2244702d27}"/>
      </c:ext>
    </c:extLst>
  </c:chart>
  <c:spPr>
    <a:noFill/>
    <a:ln>
      <a:noFill/>
    </a:ln>
    <a:effectLst/>
  </c:spPr>
  <c:txPr>
    <a:bodyPr/>
    <a:lstStyle/>
    <a:p>
      <a:pPr>
        <a:defRPr lang="zh-CN" sz="1200" b="1"/>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78377151489"/>
          <c:y val="0.031041556969285"/>
          <c:w val="0.857934832572937"/>
          <c:h val="0.831782162189484"/>
        </c:manualLayout>
      </c:layout>
      <c:barChart>
        <c:barDir val="col"/>
        <c:grouping val="clustered"/>
        <c:varyColors val="0"/>
        <c:ser>
          <c:idx val="0"/>
          <c:order val="0"/>
          <c:tx>
            <c:strRef>
              <c:f>Sheet1!$A$4</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Sheet1!$B$3:$C$3</c:f>
              <c:strCache>
                <c:ptCount val="2"/>
                <c:pt idx="0">
                  <c:v>无骨转移</c:v>
                </c:pt>
                <c:pt idx="1">
                  <c:v>有骨转移</c:v>
                </c:pt>
              </c:strCache>
            </c:strRef>
          </c:cat>
          <c:val>
            <c:numRef>
              <c:f>Sheet1!$B$4:$C$4</c:f>
              <c:numCache>
                <c:formatCode>0%</c:formatCode>
                <c:ptCount val="2"/>
                <c:pt idx="0">
                  <c:v>0.38</c:v>
                </c:pt>
                <c:pt idx="1">
                  <c:v>0.22</c:v>
                </c:pt>
              </c:numCache>
            </c:numRef>
          </c:val>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7552"/>
        <c:crosses val="autoZero"/>
        <c:auto val="0"/>
        <c:lblAlgn val="ctr"/>
        <c:lblOffset val="100"/>
        <c:noMultiLvlLbl val="0"/>
      </c:catAx>
      <c:valAx>
        <c:axId val="1912907552"/>
        <c:scaling>
          <c:orientation val="minMax"/>
          <c:max val="0.4"/>
        </c:scaling>
        <c:delete val="0"/>
        <c:axPos val="l"/>
        <c:numFmt formatCode="0%" sourceLinked="1"/>
        <c:majorTickMark val="in"/>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sz="1200" b="1"/>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78377151489"/>
          <c:y val="0.031041556969285"/>
          <c:w val="0.857934832572937"/>
          <c:h val="0.831782162189484"/>
        </c:manualLayout>
      </c:layout>
      <c:barChart>
        <c:barDir val="col"/>
        <c:grouping val="clustered"/>
        <c:varyColors val="0"/>
        <c:ser>
          <c:idx val="0"/>
          <c:order val="0"/>
          <c:tx>
            <c:strRef>
              <c:f>Sheet1!$A$4</c:f>
              <c:strCache>
                <c:ptCount val="1"/>
                <c:pt idx="0">
                  <c:v>OPN浓度</c:v>
                </c:pt>
              </c:strCache>
            </c:strRef>
          </c:tx>
          <c:spPr>
            <a:gradFill>
              <a:gsLst>
                <a:gs pos="0">
                  <a:srgbClr val="F26649"/>
                </a:gs>
                <a:gs pos="100000">
                  <a:srgbClr val="FDEAE3"/>
                </a:gs>
              </a:gsLst>
              <a:lin ang="5400000" scaled="0"/>
            </a:gradFill>
            <a:ln>
              <a:noFill/>
            </a:ln>
            <a:effectLst/>
          </c:spPr>
          <c:invertIfNegative val="0"/>
          <c:dPt>
            <c:idx val="0"/>
            <c:invertIfNegative val="0"/>
            <c:bubble3D val="0"/>
            <c:spPr>
              <a:solidFill>
                <a:srgbClr val="F26649"/>
              </a:solidFill>
              <a:ln>
                <a:noFill/>
              </a:ln>
              <a:effectLst/>
            </c:spPr>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c:spPr>
                </c15:leaderLines>
              </c:ext>
            </c:extLst>
          </c:dLbls>
          <c:cat>
            <c:strRef>
              <c:f>Sheet1!$B$3:$C$3</c:f>
              <c:strCache>
                <c:ptCount val="2"/>
                <c:pt idx="0">
                  <c:v>健康
对照者</c:v>
                </c:pt>
                <c:pt idx="1">
                  <c:v>有骨转移
肿瘤患者</c:v>
                </c:pt>
              </c:strCache>
            </c:strRef>
          </c:cat>
          <c:val>
            <c:numRef>
              <c:f>Sheet1!$B$4:$C$4</c:f>
              <c:numCache>
                <c:formatCode>0.0_);[Red]\(0.0\)</c:formatCode>
                <c:ptCount val="2"/>
                <c:pt idx="0">
                  <c:v>6.5</c:v>
                </c:pt>
                <c:pt idx="1">
                  <c:v>167.8</c:v>
                </c:pt>
              </c:numCache>
            </c:numRef>
          </c:val>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7552"/>
        <c:crosses val="autoZero"/>
        <c:auto val="0"/>
        <c:lblAlgn val="ctr"/>
        <c:lblOffset val="100"/>
        <c:noMultiLvlLbl val="0"/>
      </c:catAx>
      <c:valAx>
        <c:axId val="1912907552"/>
        <c:scaling>
          <c:orientation val="minMax"/>
          <c:max val="200"/>
        </c:scaling>
        <c:delete val="0"/>
        <c:axPos val="l"/>
        <c:numFmt formatCode="0.0_);[Red]\(0.0\)" sourceLinked="1"/>
        <c:majorTickMark val="in"/>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1912904672"/>
        <c:crosses val="autoZero"/>
        <c:crossBetween val="between"/>
        <c:majorUnit val="50"/>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sz="1200" b="1"/>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78377151489"/>
          <c:y val="0.031041556969285"/>
          <c:w val="0.857934832572937"/>
          <c:h val="0.831782162189484"/>
        </c:manualLayout>
      </c:layout>
      <c:barChart>
        <c:barDir val="col"/>
        <c:grouping val="clustered"/>
        <c:varyColors val="0"/>
        <c:ser>
          <c:idx val="0"/>
          <c:order val="0"/>
          <c:tx>
            <c:strRef>
              <c:f>Sheet1!$A$4</c:f>
              <c:strCache>
                <c:ptCount val="1"/>
                <c:pt idx="0">
                  <c:v>RR</c:v>
                </c:pt>
              </c:strCache>
            </c:strRef>
          </c:tx>
          <c:spPr>
            <a:solidFill>
              <a:schemeClr val="accent2"/>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2"/>
              </a:solidFill>
              <a:ln>
                <a:noFill/>
              </a:ln>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numFmt formatCode="General" sourceLinked="1"/>
              <c:spPr>
                <a:noFill/>
                <a:ln>
                  <a:noFill/>
                </a:ln>
                <a:effectLst/>
              </c:spPr>
              <c:txPr>
                <a:bodyPr rot="0" spcFirstLastPara="1" vertOverflow="ellipsis" vert="horz" wrap="square" lIns="38100" tIns="19050" rIns="38100" bIns="19050" anchor="ctr" anchorCtr="1"/>
                <a:lstStyle/>
                <a:p>
                  <a:pPr>
                    <a:defRPr lang="zh-CN" sz="11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lstStyle/>
              <a:p>
                <a:pPr>
                  <a:defRPr lang="zh-CN" sz="11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Sheet1!$B$3:$C$3</c:f>
              <c:strCache>
                <c:ptCount val="2"/>
                <c:pt idx="0">
                  <c:v>ICB方案</c:v>
                </c:pt>
                <c:pt idx="1">
                  <c:v>地舒单抗+ICB</c:v>
                </c:pt>
              </c:strCache>
            </c:strRef>
          </c:cat>
          <c:val>
            <c:numRef>
              <c:f>Sheet1!$B$4:$C$4</c:f>
              <c:numCache>
                <c:formatCode>0.0%</c:formatCode>
                <c:ptCount val="2"/>
                <c:pt idx="0">
                  <c:v>0.205</c:v>
                </c:pt>
                <c:pt idx="1">
                  <c:v>0.404</c:v>
                </c:pt>
              </c:numCache>
            </c:numRef>
          </c:val>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p>
        </c:txPr>
        <c:crossAx val="1912907552"/>
        <c:crosses val="autoZero"/>
        <c:auto val="0"/>
        <c:lblAlgn val="ctr"/>
        <c:lblOffset val="100"/>
        <c:noMultiLvlLbl val="0"/>
      </c:catAx>
      <c:valAx>
        <c:axId val="1912907552"/>
        <c:scaling>
          <c:orientation val="minMax"/>
          <c:max val="0.5"/>
        </c:scaling>
        <c:delete val="0"/>
        <c:axPos val="l"/>
        <c:numFmt formatCode="0%" sourceLinked="0"/>
        <c:majorTickMark val="in"/>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a:solidFill>
            <a:schemeClr val="tx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11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4" name="TextBox 23"/>
          <p:cNvSpPr txBox="1"/>
          <p:nvPr userDrawn="1"/>
        </p:nvSpPr>
        <p:spPr>
          <a:xfrm>
            <a:off x="332924" y="6619054"/>
            <a:ext cx="4570897" cy="184666"/>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1200" b="1" dirty="0">
                <a:solidFill>
                  <a:schemeClr val="bg1"/>
                </a:solidFill>
                <a:latin typeface="Calibri" panose="020F0502020204030204" charset="0"/>
                <a:cs typeface="Calibri" panose="020F0502020204030204" charset="0"/>
              </a:rPr>
              <a:t>Amgen BeiGene Collaboration Use Only. Confidential.</a:t>
            </a:r>
            <a:endParaRPr lang="en-US" sz="1200" b="1" dirty="0">
              <a:solidFill>
                <a:schemeClr val="bg1"/>
              </a:solidFill>
              <a:latin typeface="Calibri" panose="020F0502020204030204" charset="0"/>
              <a:cs typeface="Calibri" panose="020F0502020204030204" charset="0"/>
            </a:endParaRPr>
          </a:p>
        </p:txBody>
      </p:sp>
      <p:sp>
        <p:nvSpPr>
          <p:cNvPr id="11" name="Rectangle 10"/>
          <p:cNvSpPr/>
          <p:nvPr userDrawn="1"/>
        </p:nvSpPr>
        <p:spPr>
          <a:xfrm>
            <a:off x="9265574" y="6584429"/>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21000">
                <a:schemeClr val="bg1"/>
              </a:gs>
              <a:gs pos="100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userDrawn="1">
            <p:custDataLst>
              <p:tags r:id="rId3"/>
            </p:custDataLst>
          </p:nvPr>
        </p:nvSpPr>
        <p:spPr>
          <a:xfrm>
            <a:off x="0" y="5531868"/>
            <a:ext cx="12192000" cy="1188548"/>
          </a:xfrm>
          <a:custGeom>
            <a:avLst/>
            <a:gdLst>
              <a:gd name="connsiteX0" fmla="*/ 12192000 w 12192000"/>
              <a:gd name="connsiteY0" fmla="*/ 0 h 2628081"/>
              <a:gd name="connsiteX1" fmla="*/ 12192000 w 12192000"/>
              <a:gd name="connsiteY1" fmla="*/ 2628081 h 2628081"/>
              <a:gd name="connsiteX2" fmla="*/ 0 w 12192000"/>
              <a:gd name="connsiteY2" fmla="*/ 2628081 h 2628081"/>
              <a:gd name="connsiteX3" fmla="*/ 0 w 12192000"/>
              <a:gd name="connsiteY3" fmla="*/ 1921829 h 2628081"/>
              <a:gd name="connsiteX4" fmla="*/ 11896082 w 12192000"/>
              <a:gd name="connsiteY4" fmla="*/ 120882 h 262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28081">
                <a:moveTo>
                  <a:pt x="12192000" y="0"/>
                </a:moveTo>
                <a:lnTo>
                  <a:pt x="12192000" y="2628081"/>
                </a:lnTo>
                <a:lnTo>
                  <a:pt x="0" y="2628081"/>
                </a:lnTo>
                <a:lnTo>
                  <a:pt x="0" y="1921829"/>
                </a:lnTo>
                <a:cubicBezTo>
                  <a:pt x="4789278" y="1921829"/>
                  <a:pt x="9068479" y="1220766"/>
                  <a:pt x="11896082" y="120882"/>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userDrawn="1">
            <p:custDataLst>
              <p:tags r:id="rId4"/>
            </p:custDataLst>
          </p:nvPr>
        </p:nvSpPr>
        <p:spPr>
          <a:xfrm>
            <a:off x="0" y="5669452"/>
            <a:ext cx="12192000" cy="1188548"/>
          </a:xfrm>
          <a:custGeom>
            <a:avLst/>
            <a:gdLst>
              <a:gd name="connsiteX0" fmla="*/ 12192000 w 12192000"/>
              <a:gd name="connsiteY0" fmla="*/ 0 h 2628081"/>
              <a:gd name="connsiteX1" fmla="*/ 12192000 w 12192000"/>
              <a:gd name="connsiteY1" fmla="*/ 2628081 h 2628081"/>
              <a:gd name="connsiteX2" fmla="*/ 0 w 12192000"/>
              <a:gd name="connsiteY2" fmla="*/ 2628081 h 2628081"/>
              <a:gd name="connsiteX3" fmla="*/ 0 w 12192000"/>
              <a:gd name="connsiteY3" fmla="*/ 1921829 h 2628081"/>
              <a:gd name="connsiteX4" fmla="*/ 11896082 w 12192000"/>
              <a:gd name="connsiteY4" fmla="*/ 120882 h 262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28081">
                <a:moveTo>
                  <a:pt x="12192000" y="0"/>
                </a:moveTo>
                <a:lnTo>
                  <a:pt x="12192000" y="2628081"/>
                </a:lnTo>
                <a:lnTo>
                  <a:pt x="0" y="2628081"/>
                </a:lnTo>
                <a:lnTo>
                  <a:pt x="0" y="1921829"/>
                </a:lnTo>
                <a:cubicBezTo>
                  <a:pt x="4789278" y="1921829"/>
                  <a:pt x="9068479" y="1220766"/>
                  <a:pt x="11896082" y="120882"/>
                </a:cubicBezTo>
                <a:close/>
              </a:path>
            </a:pathLst>
          </a:custGeom>
          <a:gradFill flip="none" rotWithShape="1">
            <a:gsLst>
              <a:gs pos="0">
                <a:schemeClr val="accent1">
                  <a:lumMod val="60000"/>
                  <a:lumOff val="40000"/>
                </a:schemeClr>
              </a:gs>
              <a:gs pos="76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椭圆 5"/>
          <p:cNvSpPr/>
          <p:nvPr userDrawn="1">
            <p:custDataLst>
              <p:tags r:id="rId5"/>
            </p:custDataLst>
          </p:nvPr>
        </p:nvSpPr>
        <p:spPr>
          <a:xfrm>
            <a:off x="10663031" y="1189534"/>
            <a:ext cx="84951" cy="849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6"/>
            </p:custDataLst>
          </p:nvPr>
        </p:nvSpPr>
        <p:spPr>
          <a:xfrm>
            <a:off x="10825854" y="1189534"/>
            <a:ext cx="84951" cy="8495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7"/>
            </p:custDataLst>
          </p:nvPr>
        </p:nvSpPr>
        <p:spPr>
          <a:xfrm>
            <a:off x="10988678" y="1189534"/>
            <a:ext cx="84951" cy="849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8"/>
            </p:custDataLst>
          </p:nvPr>
        </p:nvSpPr>
        <p:spPr>
          <a:xfrm>
            <a:off x="11151501" y="1189534"/>
            <a:ext cx="84951" cy="8495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9"/>
            </p:custDataLst>
          </p:nvPr>
        </p:nvSpPr>
        <p:spPr>
          <a:xfrm>
            <a:off x="839788" y="565200"/>
            <a:ext cx="2880000" cy="1081088"/>
          </a:xfrm>
        </p:spPr>
        <p:txBody>
          <a:bodyPr wrap="square" anchor="b">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1"/>
            </p:custDataLst>
          </p:nvPr>
        </p:nvSpPr>
        <p:spPr/>
        <p:txBody>
          <a:bodyPr/>
          <a:lstStyle/>
          <a:p>
            <a:endParaRPr lang="zh-CN" altLang="en-US"/>
          </a:p>
        </p:txBody>
      </p:sp>
      <p:sp>
        <p:nvSpPr>
          <p:cNvPr id="9" name="灯片编号占位符 5"/>
          <p:cNvSpPr>
            <a:spLocks noGrp="1"/>
          </p:cNvSpPr>
          <p:nvPr>
            <p:ph type="sldNum" sz="quarter" idx="12"/>
            <p:custDataLst>
              <p:tags r:id="rId1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标题 6"/>
          <p:cNvSpPr>
            <a:spLocks noGrp="1"/>
          </p:cNvSpPr>
          <p:nvPr>
            <p:ph type="title"/>
          </p:nvPr>
        </p:nvSpPr>
        <p:spPr>
          <a:xfrm>
            <a:off x="837565" y="365125"/>
            <a:ext cx="10516235" cy="521335"/>
          </a:xfrm>
        </p:spPr>
        <p:txBody>
          <a:bodyPr lIns="0" tIns="0" rIns="0" bIns="0" anchor="ctr" anchorCtr="0"/>
          <a:lstStyle>
            <a:lvl1pPr algn="just">
              <a:lnSpc>
                <a:spcPct val="100000"/>
              </a:lnSpc>
              <a:defRPr sz="2600" b="1">
                <a:solidFill>
                  <a:srgbClr val="F26649"/>
                </a:solidFill>
              </a:defRPr>
            </a:lvl1pPr>
          </a:lstStyle>
          <a:p>
            <a:r>
              <a:rPr lang="zh-CN" altLang="en-US"/>
              <a:t>单击此处编辑母版标题样式</a:t>
            </a:r>
            <a:endParaRPr lang="zh-CN" altLang="en-US"/>
          </a:p>
        </p:txBody>
      </p:sp>
      <p:sp>
        <p:nvSpPr>
          <p:cNvPr id="8" name="内容占位符 7"/>
          <p:cNvSpPr>
            <a:spLocks noGrp="1"/>
          </p:cNvSpPr>
          <p:nvPr>
            <p:ph idx="1" hasCustomPrompt="1"/>
          </p:nvPr>
        </p:nvSpPr>
        <p:spPr>
          <a:xfrm>
            <a:off x="838200" y="1000760"/>
            <a:ext cx="10515600" cy="5040711"/>
          </a:xfrm>
        </p:spPr>
        <p:txBody>
          <a:bodyPr lIns="0" tIns="0" rIns="0" bIns="0"/>
          <a:lstStyle>
            <a:lvl1pPr marL="0" indent="0" algn="just">
              <a:lnSpc>
                <a:spcPct val="100000"/>
              </a:lnSpc>
              <a:buNone/>
              <a:defRPr sz="1600">
                <a:solidFill>
                  <a:schemeClr val="tx1">
                    <a:lumMod val="75000"/>
                    <a:lumOff val="25000"/>
                  </a:schemeClr>
                </a:solidFill>
              </a:defRPr>
            </a:lvl1pPr>
            <a:lvl2pPr marL="457200" indent="0" algn="just">
              <a:lnSpc>
                <a:spcPct val="100000"/>
              </a:lnSpc>
              <a:buNone/>
              <a:defRPr sz="1600">
                <a:solidFill>
                  <a:schemeClr val="tx1">
                    <a:lumMod val="75000"/>
                    <a:lumOff val="25000"/>
                  </a:schemeClr>
                </a:solidFill>
              </a:defRPr>
            </a:lvl2pPr>
            <a:lvl3pPr marL="914400" indent="0" algn="just">
              <a:lnSpc>
                <a:spcPct val="100000"/>
              </a:lnSpc>
              <a:buNone/>
              <a:defRPr sz="1600">
                <a:solidFill>
                  <a:schemeClr val="tx1">
                    <a:lumMod val="75000"/>
                    <a:lumOff val="25000"/>
                  </a:schemeClr>
                </a:solidFill>
              </a:defRPr>
            </a:lvl3pPr>
            <a:lvl4pPr marL="1371600" indent="0" algn="just">
              <a:lnSpc>
                <a:spcPct val="100000"/>
              </a:lnSpc>
              <a:buNone/>
              <a:defRPr sz="1600">
                <a:solidFill>
                  <a:schemeClr val="tx1">
                    <a:lumMod val="75000"/>
                    <a:lumOff val="25000"/>
                  </a:schemeClr>
                </a:solidFill>
              </a:defRPr>
            </a:lvl4pPr>
            <a:lvl5pPr marL="1828800" indent="0" algn="just">
              <a:lnSpc>
                <a:spcPct val="100000"/>
              </a:lnSpc>
              <a:buNone/>
              <a:defRPr sz="1600">
                <a:solidFill>
                  <a:schemeClr val="tx1">
                    <a:lumMod val="75000"/>
                    <a:lumOff val="25000"/>
                  </a:schemeClr>
                </a:solidFill>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内容占位符 10"/>
          <p:cNvSpPr>
            <a:spLocks noGrp="1"/>
          </p:cNvSpPr>
          <p:nvPr>
            <p:ph idx="13" hasCustomPrompt="1"/>
          </p:nvPr>
        </p:nvSpPr>
        <p:spPr>
          <a:xfrm>
            <a:off x="838200" y="6229978"/>
            <a:ext cx="9292214" cy="361004"/>
          </a:xfrm>
        </p:spPr>
        <p:txBody>
          <a:bodyPr lIns="0" tIns="0" rIns="0" bIns="0" anchor="t" anchorCtr="0"/>
          <a:lstStyle>
            <a:lvl1pPr>
              <a:lnSpc>
                <a:spcPct val="90000"/>
              </a:lnSpc>
              <a:spcBef>
                <a:spcPts val="0"/>
              </a:spcBef>
              <a:spcAft>
                <a:spcPts val="0"/>
              </a:spcAf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a:t>编辑母版文本样式</a:t>
            </a:r>
            <a:endParaRPr lang="zh-CN" altLang="en-US"/>
          </a:p>
        </p:txBody>
      </p:sp>
      <p:cxnSp>
        <p:nvCxnSpPr>
          <p:cNvPr id="75" name="直接连接符 74"/>
          <p:cNvCxnSpPr/>
          <p:nvPr userDrawn="1"/>
        </p:nvCxnSpPr>
        <p:spPr>
          <a:xfrm>
            <a:off x="666750" y="6134920"/>
            <a:ext cx="10858500" cy="0"/>
          </a:xfrm>
          <a:prstGeom prst="line">
            <a:avLst/>
          </a:prstGeom>
          <a:noFill/>
          <a:ln w="6350" cap="flat" cmpd="sng" algn="ctr">
            <a:solidFill>
              <a:srgbClr val="B4100A">
                <a:alpha val="30000"/>
              </a:srgbClr>
            </a:solidFill>
            <a:prstDash val="solid"/>
            <a:miter lim="800000"/>
          </a:ln>
          <a:effectLst/>
        </p:spPr>
      </p:cxnSp>
      <p:pic>
        <p:nvPicPr>
          <p:cNvPr id="9" name="图片 8"/>
          <p:cNvPicPr>
            <a:picLocks noChangeAspect="1"/>
          </p:cNvPicPr>
          <p:nvPr userDrawn="1"/>
        </p:nvPicPr>
        <p:blipFill>
          <a:blip r:embed="rId2"/>
          <a:stretch>
            <a:fillRect/>
          </a:stretch>
        </p:blipFill>
        <p:spPr>
          <a:xfrm>
            <a:off x="563109" y="308328"/>
            <a:ext cx="207282" cy="627942"/>
          </a:xfrm>
          <a:prstGeom prst="rect">
            <a:avLst/>
          </a:prstGeom>
        </p:spPr>
      </p:pic>
      <p:sp>
        <p:nvSpPr>
          <p:cNvPr id="15" name="TextBox 14"/>
          <p:cNvSpPr txBox="1"/>
          <p:nvPr userDrawn="1"/>
        </p:nvSpPr>
        <p:spPr>
          <a:xfrm>
            <a:off x="332924" y="6682852"/>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900" b="1" dirty="0">
                <a:solidFill>
                  <a:schemeClr val="bg1"/>
                </a:solidFill>
                <a:latin typeface="Calibri" panose="020F0502020204030204" charset="0"/>
                <a:cs typeface="Calibri" panose="020F0502020204030204" charset="0"/>
              </a:rPr>
              <a:t>Amgen BeiGene Collaboration Use Only. Confidential.</a:t>
            </a:r>
            <a:endParaRPr lang="en-US" sz="900" b="1" dirty="0">
              <a:solidFill>
                <a:schemeClr val="bg1"/>
              </a:solidFill>
              <a:latin typeface="Calibri" panose="020F0502020204030204" charset="0"/>
              <a:cs typeface="Calibri" panose="020F0502020204030204" charset="0"/>
            </a:endParaRPr>
          </a:p>
        </p:txBody>
      </p:sp>
      <p:sp>
        <p:nvSpPr>
          <p:cNvPr id="12" name="Rectangle 4"/>
          <p:cNvSpPr/>
          <p:nvPr userDrawn="1"/>
        </p:nvSpPr>
        <p:spPr>
          <a:xfrm>
            <a:off x="9237470" y="6618476"/>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5" name="TextBox 14"/>
          <p:cNvSpPr txBox="1"/>
          <p:nvPr userDrawn="1"/>
        </p:nvSpPr>
        <p:spPr>
          <a:xfrm>
            <a:off x="332924" y="6682852"/>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900" b="1" dirty="0">
                <a:solidFill>
                  <a:schemeClr val="bg1"/>
                </a:solidFill>
                <a:latin typeface="Calibri" panose="020F0502020204030204" charset="0"/>
                <a:cs typeface="Calibri" panose="020F0502020204030204" charset="0"/>
              </a:rPr>
              <a:t>Amgen BeiGene Collaboration Use Only. Confidential.</a:t>
            </a:r>
            <a:endParaRPr lang="en-US" sz="900" b="1" dirty="0">
              <a:solidFill>
                <a:schemeClr val="bg1"/>
              </a:solidFill>
              <a:latin typeface="Calibri" panose="020F0502020204030204" charset="0"/>
              <a:cs typeface="Calibri" panose="020F0502020204030204" charset="0"/>
            </a:endParaRPr>
          </a:p>
        </p:txBody>
      </p:sp>
      <p:sp>
        <p:nvSpPr>
          <p:cNvPr id="8" name="Rectangle 4"/>
          <p:cNvSpPr/>
          <p:nvPr userDrawn="1"/>
        </p:nvSpPr>
        <p:spPr>
          <a:xfrm>
            <a:off x="9237470" y="6618476"/>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5.xml"/><Relationship Id="rId2" Type="http://schemas.openxmlformats.org/officeDocument/2006/relationships/chart" Target="../charts/chart3.xml"/><Relationship Id="rId1" Type="http://schemas.openxmlformats.org/officeDocument/2006/relationships/chart" Target="../charts/chart2.xml"/></Relationships>
</file>

<file path=ppt/slides/_rels/slide11.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chart" Target="../charts/chart5.xml"/><Relationship Id="rId18" Type="http://schemas.openxmlformats.org/officeDocument/2006/relationships/slideLayout" Target="../slideLayouts/slideLayout4.xml"/><Relationship Id="rId17" Type="http://schemas.openxmlformats.org/officeDocument/2006/relationships/tags" Target="../tags/tag98.xml"/><Relationship Id="rId16" Type="http://schemas.openxmlformats.org/officeDocument/2006/relationships/image" Target="../media/image22.png"/><Relationship Id="rId15" Type="http://schemas.openxmlformats.org/officeDocument/2006/relationships/image" Target="../media/image21.png"/><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9.xml"/><Relationship Id="rId1"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0.xml"/><Relationship Id="rId1" Type="http://schemas.openxmlformats.org/officeDocument/2006/relationships/chart" Target="../charts/chart7.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0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9" Type="http://schemas.openxmlformats.org/officeDocument/2006/relationships/slideLayout" Target="../slideLayouts/slideLayout4.xml"/><Relationship Id="rId18" Type="http://schemas.openxmlformats.org/officeDocument/2006/relationships/tags" Target="../tags/tag103.xml"/><Relationship Id="rId17" Type="http://schemas.openxmlformats.org/officeDocument/2006/relationships/image" Target="../media/image47.png"/><Relationship Id="rId16" Type="http://schemas.openxmlformats.org/officeDocument/2006/relationships/image" Target="../media/image46.png"/><Relationship Id="rId15" Type="http://schemas.openxmlformats.org/officeDocument/2006/relationships/image" Target="../media/image45.png"/><Relationship Id="rId14" Type="http://schemas.openxmlformats.org/officeDocument/2006/relationships/image" Target="../media/image44.png"/><Relationship Id="rId13" Type="http://schemas.openxmlformats.org/officeDocument/2006/relationships/image" Target="../media/image43.pn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chart" Target="../charts/chart8.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5.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tags" Target="../tags/tag104.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7.xml"/><Relationship Id="rId5" Type="http://schemas.openxmlformats.org/officeDocument/2006/relationships/image" Target="../media/image53.svg"/><Relationship Id="rId4" Type="http://schemas.openxmlformats.org/officeDocument/2006/relationships/image" Target="../media/image52.png"/><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9.xml"/><Relationship Id="rId2" Type="http://schemas.openxmlformats.org/officeDocument/2006/relationships/image" Target="../media/image54.png"/><Relationship Id="rId1" Type="http://schemas.openxmlformats.org/officeDocument/2006/relationships/tags" Target="../tags/tag108.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image" Target="../media/image3.png"/><Relationship Id="rId3" Type="http://schemas.openxmlformats.org/officeDocument/2006/relationships/tags" Target="../tags/tag60.xml"/><Relationship Id="rId2" Type="http://schemas.openxmlformats.org/officeDocument/2006/relationships/image" Target="../media/image2.png"/><Relationship Id="rId1" Type="http://schemas.openxmlformats.org/officeDocument/2006/relationships/chart" Target="../charts/chart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11.xml"/><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image" Target="../media/image53.svg"/><Relationship Id="rId4" Type="http://schemas.openxmlformats.org/officeDocument/2006/relationships/image" Target="../media/image52.png"/><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tags" Target="../tags/tag110.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1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 Id="rId3" Type="http://schemas.openxmlformats.org/officeDocument/2006/relationships/tags" Target="../tags/tag112.xml"/><Relationship Id="rId2" Type="http://schemas.openxmlformats.org/officeDocument/2006/relationships/chart" Target="../charts/chart10.xml"/><Relationship Id="rId1"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4.xml"/><Relationship Id="rId1"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6.xml"/><Relationship Id="rId1" Type="http://schemas.openxmlformats.org/officeDocument/2006/relationships/tags" Target="../tags/tag115.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7.xml"/><Relationship Id="rId2" Type="http://schemas.openxmlformats.org/officeDocument/2006/relationships/image" Target="../media/image62.pn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8.xml"/><Relationship Id="rId1" Type="http://schemas.openxmlformats.org/officeDocument/2006/relationships/image" Target="../media/image6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3.xml"/><Relationship Id="rId2" Type="http://schemas.openxmlformats.org/officeDocument/2006/relationships/image" Target="../media/image64.png"/><Relationship Id="rId1" Type="http://schemas.openxmlformats.org/officeDocument/2006/relationships/tags" Target="../tags/tag12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6.xml"/><Relationship Id="rId3" Type="http://schemas.openxmlformats.org/officeDocument/2006/relationships/image" Target="../media/image65.png"/><Relationship Id="rId2" Type="http://schemas.openxmlformats.org/officeDocument/2006/relationships/tags" Target="../tags/tag125.xml"/><Relationship Id="rId1" Type="http://schemas.openxmlformats.org/officeDocument/2006/relationships/tags" Target="../tags/tag1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7.xml"/><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9.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4.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5.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9.emf"/><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9" Type="http://schemas.openxmlformats.org/officeDocument/2006/relationships/slideLayout" Target="../slideLayouts/slideLayout7.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image" Target="../media/image12.emf"/><Relationship Id="rId14" Type="http://schemas.openxmlformats.org/officeDocument/2006/relationships/tags" Target="../tags/tag76.xml"/><Relationship Id="rId13" Type="http://schemas.openxmlformats.org/officeDocument/2006/relationships/image" Target="../media/image11.emf"/><Relationship Id="rId12" Type="http://schemas.openxmlformats.org/officeDocument/2006/relationships/tags" Target="../tags/tag75.xml"/><Relationship Id="rId11" Type="http://schemas.openxmlformats.org/officeDocument/2006/relationships/image" Target="../media/image10.emf"/><Relationship Id="rId10" Type="http://schemas.openxmlformats.org/officeDocument/2006/relationships/tags" Target="../tags/tag74.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3.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19710" y="914400"/>
            <a:ext cx="11795125" cy="2570480"/>
          </a:xfrm>
        </p:spPr>
        <p:txBody>
          <a:bodyPr/>
          <a:p>
            <a:r>
              <a:rPr lang="zh-CN" altLang="en-US" sz="5400" b="1" dirty="0">
                <a:solidFill>
                  <a:srgbClr val="F26649"/>
                </a:solidFill>
                <a:sym typeface="+mn-ea"/>
              </a:rPr>
              <a:t>肺癌骨转移的新特点与</a:t>
            </a:r>
            <a:r>
              <a:rPr lang="zh-CN" altLang="en-US" sz="5400" b="1" dirty="0">
                <a:solidFill>
                  <a:srgbClr val="F26649"/>
                </a:solidFill>
                <a:sym typeface="+mn-ea"/>
              </a:rPr>
              <a:t>临床实践</a:t>
            </a:r>
            <a:endParaRPr lang="zh-CN" altLang="en-US" sz="5400" b="1" dirty="0">
              <a:solidFill>
                <a:srgbClr val="F26649"/>
              </a:solidFill>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00025" y="374015"/>
            <a:ext cx="11737975" cy="705485"/>
          </a:xfrm>
        </p:spPr>
        <p:txBody>
          <a:bodyPr>
            <a:normAutofit fontScale="90000"/>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随着免疫治疗重塑肺癌诊疗格局，患者生存进一步延长，</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SRE</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不再是主要</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矛盾</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3" name="矩形: 圆角 102"/>
          <p:cNvSpPr/>
          <p:nvPr/>
        </p:nvSpPr>
        <p:spPr>
          <a:xfrm>
            <a:off x="515937" y="1431502"/>
            <a:ext cx="5528326" cy="4626398"/>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ea typeface="微软雅黑" panose="020B0503020204020204" charset="-122"/>
            </a:endParaRPr>
          </a:p>
        </p:txBody>
      </p:sp>
      <p:grpSp>
        <p:nvGrpSpPr>
          <p:cNvPr id="104" name="组合 103"/>
          <p:cNvGrpSpPr/>
          <p:nvPr/>
        </p:nvGrpSpPr>
        <p:grpSpPr>
          <a:xfrm>
            <a:off x="1386208" y="1137100"/>
            <a:ext cx="3787784" cy="567956"/>
            <a:chOff x="1007034" y="1780120"/>
            <a:chExt cx="4471746" cy="567956"/>
          </a:xfrm>
        </p:grpSpPr>
        <p:grpSp>
          <p:nvGrpSpPr>
            <p:cNvPr id="105" name="组合 104"/>
            <p:cNvGrpSpPr/>
            <p:nvPr/>
          </p:nvGrpSpPr>
          <p:grpSpPr>
            <a:xfrm>
              <a:off x="4420824" y="1780120"/>
              <a:ext cx="509090" cy="294402"/>
              <a:chOff x="2290830" y="1542404"/>
              <a:chExt cx="275987" cy="155641"/>
            </a:xfrm>
          </p:grpSpPr>
          <p:sp>
            <p:nvSpPr>
              <p:cNvPr id="114" name="平行四边形 113"/>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5" name="平行四边形 114"/>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6" name="任意多边形: 形状 105"/>
            <p:cNvSpPr/>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7" name="文本框 106"/>
            <p:cNvSpPr txBox="1"/>
            <p:nvPr/>
          </p:nvSpPr>
          <p:spPr>
            <a:xfrm>
              <a:off x="1316029" y="1824856"/>
              <a:ext cx="3853756" cy="523220"/>
            </a:xfrm>
            <a:prstGeom prst="rect">
              <a:avLst/>
            </a:prstGeom>
            <a:noFill/>
          </p:spPr>
          <p:txBody>
            <a:bodyPr wrap="square" anchor="ctr">
              <a:spAutoFit/>
            </a:bodyPr>
            <a:p>
              <a:pPr lvl="0" algn="ctr" defTabSz="457200">
                <a:defRPr/>
              </a:pP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多项</a:t>
              </a:r>
              <a:r>
                <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Ⅲ</a:t>
              </a: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期临床研究表明：免疫治疗</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a:p>
              <a:pPr lvl="0" algn="ctr" defTabSz="457200">
                <a:defRPr/>
              </a:pP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大幅提升晚期</a:t>
              </a:r>
              <a:r>
                <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NSCLC</a:t>
              </a: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一线治疗</a:t>
              </a:r>
              <a:r>
                <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ORR</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sp>
        <p:nvSpPr>
          <p:cNvPr id="118" name="矩形: 圆角 117"/>
          <p:cNvSpPr/>
          <p:nvPr/>
        </p:nvSpPr>
        <p:spPr>
          <a:xfrm>
            <a:off x="675397" y="3952074"/>
            <a:ext cx="5209406" cy="1931069"/>
          </a:xfrm>
          <a:prstGeom prst="roundRect">
            <a:avLst>
              <a:gd name="adj" fmla="val 5873"/>
            </a:avLst>
          </a:prstGeom>
          <a:solidFill>
            <a:schemeClr val="accent1">
              <a:alpha val="5000"/>
            </a:schemeClr>
          </a:solidFill>
          <a:ln w="6350">
            <a:solidFill>
              <a:srgbClr val="F266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3" name="矩形: 圆角 122"/>
          <p:cNvSpPr/>
          <p:nvPr/>
        </p:nvSpPr>
        <p:spPr>
          <a:xfrm>
            <a:off x="675397" y="1863890"/>
            <a:ext cx="5209406" cy="1931069"/>
          </a:xfrm>
          <a:prstGeom prst="roundRect">
            <a:avLst>
              <a:gd name="adj" fmla="val 5873"/>
            </a:avLst>
          </a:prstGeom>
          <a:solidFill>
            <a:schemeClr val="accent1">
              <a:alpha val="5000"/>
            </a:schemeClr>
          </a:solidFill>
          <a:ln w="6350">
            <a:solidFill>
              <a:srgbClr val="F266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124" name="图表 123"/>
          <p:cNvGraphicFramePr/>
          <p:nvPr/>
        </p:nvGraphicFramePr>
        <p:xfrm>
          <a:off x="1108172" y="1923266"/>
          <a:ext cx="4776631" cy="181231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5" name="图表 124"/>
          <p:cNvGraphicFramePr/>
          <p:nvPr/>
        </p:nvGraphicFramePr>
        <p:xfrm>
          <a:off x="1108172" y="4011450"/>
          <a:ext cx="4776631" cy="1812316"/>
        </p:xfrm>
        <a:graphic>
          <a:graphicData uri="http://schemas.openxmlformats.org/drawingml/2006/chart">
            <c:chart xmlns:c="http://schemas.openxmlformats.org/drawingml/2006/chart" xmlns:r="http://schemas.openxmlformats.org/officeDocument/2006/relationships" r:id="rId2"/>
          </a:graphicData>
        </a:graphic>
      </p:graphicFrame>
      <p:sp>
        <p:nvSpPr>
          <p:cNvPr id="136" name="文本框 135"/>
          <p:cNvSpPr txBox="1"/>
          <p:nvPr/>
        </p:nvSpPr>
        <p:spPr>
          <a:xfrm>
            <a:off x="751946" y="2312172"/>
            <a:ext cx="338554" cy="1083130"/>
          </a:xfrm>
          <a:prstGeom prst="rect">
            <a:avLst/>
          </a:prstGeom>
          <a:noFill/>
        </p:spPr>
        <p:txBody>
          <a:bodyPr vert="vert270" wrap="square" rtlCol="0">
            <a:spAutoFit/>
          </a:bodyPr>
          <a:p>
            <a:pPr algn="ctr"/>
            <a:r>
              <a:rPr lang="en-US" altLang="zh-CN" sz="1000"/>
              <a:t>ORR</a:t>
            </a:r>
            <a:r>
              <a:rPr lang="zh-CN" altLang="en-US" sz="1000"/>
              <a:t>（</a:t>
            </a:r>
            <a:r>
              <a:rPr lang="en-US" altLang="zh-CN" sz="1000"/>
              <a:t>%</a:t>
            </a:r>
            <a:r>
              <a:rPr lang="zh-CN" altLang="en-US" sz="1000"/>
              <a:t>）</a:t>
            </a:r>
            <a:endParaRPr lang="zh-CN" altLang="en-US" sz="1000"/>
          </a:p>
        </p:txBody>
      </p:sp>
      <p:sp>
        <p:nvSpPr>
          <p:cNvPr id="137" name="文本框 136"/>
          <p:cNvSpPr txBox="1"/>
          <p:nvPr/>
        </p:nvSpPr>
        <p:spPr>
          <a:xfrm>
            <a:off x="751946" y="4505994"/>
            <a:ext cx="338554" cy="1083130"/>
          </a:xfrm>
          <a:prstGeom prst="rect">
            <a:avLst/>
          </a:prstGeom>
          <a:noFill/>
        </p:spPr>
        <p:txBody>
          <a:bodyPr vert="vert270" wrap="square" rtlCol="0">
            <a:spAutoFit/>
          </a:bodyPr>
          <a:p>
            <a:pPr algn="ctr"/>
            <a:r>
              <a:rPr lang="en-US" altLang="zh-CN" sz="1000"/>
              <a:t>ORR</a:t>
            </a:r>
            <a:r>
              <a:rPr lang="zh-CN" altLang="en-US" sz="1000"/>
              <a:t>（</a:t>
            </a:r>
            <a:r>
              <a:rPr lang="en-US" altLang="zh-CN" sz="1000"/>
              <a:t>%</a:t>
            </a:r>
            <a:r>
              <a:rPr lang="zh-CN" altLang="en-US" sz="1000"/>
              <a:t>）</a:t>
            </a:r>
            <a:endParaRPr lang="zh-CN" altLang="en-US" sz="1000"/>
          </a:p>
        </p:txBody>
      </p:sp>
      <p:sp>
        <p:nvSpPr>
          <p:cNvPr id="3" name="文本框 2"/>
          <p:cNvSpPr txBox="1"/>
          <p:nvPr/>
        </p:nvSpPr>
        <p:spPr>
          <a:xfrm>
            <a:off x="6303010" y="2221865"/>
            <a:ext cx="5464810" cy="3415030"/>
          </a:xfrm>
          <a:prstGeom prst="rect">
            <a:avLst/>
          </a:prstGeom>
        </p:spPr>
        <p:txBody>
          <a:bodyPr wrap="square">
            <a:spAutoFit/>
          </a:bodyPr>
          <a:p>
            <a:pPr marL="285750" indent="-285750">
              <a:lnSpc>
                <a:spcPct val="150000"/>
              </a:lnSpc>
              <a:buFont typeface="Arial" panose="020B0604020202020204" pitchFamily="34" charset="0"/>
              <a:buChar char="•"/>
            </a:pP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随着免疫治疗的普及，肺癌患者的生存期显著延长，但骨转移的出现为免疫治疗带来了严峻挑战。</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骨转移灶</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引起的</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SRE</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不再是患者主要矛盾，作用机制上，骨转移灶</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不仅通过分泌转化生长因子</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β</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等免疫抑制分子，营造局部免疫抑制微环境，还通过激活破骨细胞诱导</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RANKL/RANK</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通路，招募调节性</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T</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细胞和髓源性抑制细胞，形成“免疫沙漠”，使肿瘤浸润淋巴细胞功能受损，</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PD-1/PD-L1</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抑制剂难以发挥应有作用。</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长生存时代的肺癌骨转移呈现</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新特点</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，对免疫治疗影响</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显著</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7" name="矩形: 圆角 5"/>
          <p:cNvSpPr/>
          <p:nvPr>
            <p:custDataLst>
              <p:tags r:id="rId3"/>
            </p:custDataLst>
          </p:nvPr>
        </p:nvSpPr>
        <p:spPr>
          <a:xfrm>
            <a:off x="268605" y="1381760"/>
            <a:ext cx="3807460" cy="2510790"/>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algn="ctr">
              <a:spcBef>
                <a:spcPct val="0"/>
              </a:spcBef>
            </a:pPr>
            <a:endParaRPr lang="zh-CN" altLang="en-US" b="1">
              <a:solidFill>
                <a:srgbClr val="878786"/>
              </a:solidFill>
              <a:effectLst>
                <a:outerShdw blurRad="38100" dist="38100" dir="2700000" algn="tl">
                  <a:srgbClr val="000000">
                    <a:alpha val="43137"/>
                  </a:srgbClr>
                </a:outerShdw>
              </a:effectLst>
              <a:ea typeface="微软雅黑" panose="020B0503020204020204" charset="-122"/>
            </a:endParaRPr>
          </a:p>
        </p:txBody>
      </p:sp>
      <p:grpSp>
        <p:nvGrpSpPr>
          <p:cNvPr id="18" name="组合 17"/>
          <p:cNvGrpSpPr/>
          <p:nvPr>
            <p:custDataLst>
              <p:tags r:id="rId4"/>
            </p:custDataLst>
          </p:nvPr>
        </p:nvGrpSpPr>
        <p:grpSpPr>
          <a:xfrm>
            <a:off x="421941" y="1142428"/>
            <a:ext cx="3519228" cy="491378"/>
            <a:chOff x="1007034" y="1840776"/>
            <a:chExt cx="4471746" cy="491378"/>
          </a:xfrm>
          <a:solidFill>
            <a:srgbClr val="F26649"/>
          </a:solidFill>
        </p:grpSpPr>
        <p:sp>
          <p:nvSpPr>
            <p:cNvPr id="22" name="任意多边形: 形状 8"/>
            <p:cNvSpPr/>
            <p:nvPr>
              <p:custDataLst>
                <p:tags r:id="rId5"/>
              </p:custDataLst>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文本框 22"/>
            <p:cNvSpPr txBox="1"/>
            <p:nvPr>
              <p:custDataLst>
                <p:tags r:id="rId6"/>
              </p:custDataLst>
            </p:nvPr>
          </p:nvSpPr>
          <p:spPr>
            <a:xfrm>
              <a:off x="1192764" y="1929963"/>
              <a:ext cx="4100289" cy="323165"/>
            </a:xfrm>
            <a:prstGeom prst="rect">
              <a:avLst/>
            </a:prstGeom>
            <a:grpFill/>
          </p:spPr>
          <p:txBody>
            <a:bodyPr wrap="square" anchor="ctr">
              <a:spAutoFit/>
            </a:bodyPr>
            <a:p>
              <a:pPr lvl="0" algn="ctr" defTabSz="457200">
                <a:defRPr/>
              </a:pPr>
              <a:r>
                <a:rPr lang="zh-CN" altLang="en-US"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肺癌患者骨转移的发生率不断升高</a:t>
              </a:r>
              <a:endParaRPr lang="en-US" altLang="zh-CN"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sp>
        <p:nvSpPr>
          <p:cNvPr id="28" name="文本框 27"/>
          <p:cNvSpPr txBox="1"/>
          <p:nvPr>
            <p:custDataLst>
              <p:tags r:id="rId7"/>
            </p:custDataLst>
          </p:nvPr>
        </p:nvSpPr>
        <p:spPr>
          <a:xfrm>
            <a:off x="326056" y="1766975"/>
            <a:ext cx="338554" cy="2018938"/>
          </a:xfrm>
          <a:prstGeom prst="rect">
            <a:avLst/>
          </a:prstGeom>
          <a:noFill/>
        </p:spPr>
        <p:txBody>
          <a:bodyPr vert="vert270" wrap="square" rtlCol="0">
            <a:spAutoFit/>
          </a:bodyPr>
          <a:p>
            <a:pPr algn="ctr"/>
            <a:r>
              <a:rPr lang="zh-CN" altLang="en-US" sz="1000"/>
              <a:t>发生骨转移的患者比例（</a:t>
            </a:r>
            <a:r>
              <a:rPr lang="en-US" altLang="zh-CN" sz="1000"/>
              <a:t>%</a:t>
            </a:r>
            <a:r>
              <a:rPr lang="zh-CN" altLang="en-US" sz="1000"/>
              <a:t>）</a:t>
            </a:r>
            <a:endParaRPr lang="zh-CN" altLang="en-US" sz="1000"/>
          </a:p>
        </p:txBody>
      </p:sp>
      <p:sp>
        <p:nvSpPr>
          <p:cNvPr id="29" name="矩形: 圆角 17"/>
          <p:cNvSpPr/>
          <p:nvPr>
            <p:custDataLst>
              <p:tags r:id="rId8"/>
            </p:custDataLst>
          </p:nvPr>
        </p:nvSpPr>
        <p:spPr>
          <a:xfrm>
            <a:off x="262255" y="4196080"/>
            <a:ext cx="3807460" cy="2510790"/>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ea typeface="微软雅黑" panose="020B0503020204020204" charset="-122"/>
            </a:endParaRPr>
          </a:p>
        </p:txBody>
      </p:sp>
      <p:grpSp>
        <p:nvGrpSpPr>
          <p:cNvPr id="30" name="组合 29"/>
          <p:cNvGrpSpPr/>
          <p:nvPr>
            <p:custDataLst>
              <p:tags r:id="rId9"/>
            </p:custDataLst>
          </p:nvPr>
        </p:nvGrpSpPr>
        <p:grpSpPr>
          <a:xfrm>
            <a:off x="414366" y="3956554"/>
            <a:ext cx="3519228" cy="553998"/>
            <a:chOff x="1007034" y="1834867"/>
            <a:chExt cx="4471746" cy="553998"/>
          </a:xfrm>
          <a:solidFill>
            <a:srgbClr val="F26649"/>
          </a:solidFill>
        </p:grpSpPr>
        <p:sp>
          <p:nvSpPr>
            <p:cNvPr id="34" name="任意多边形: 形状 20"/>
            <p:cNvSpPr/>
            <p:nvPr>
              <p:custDataLst>
                <p:tags r:id="rId10"/>
              </p:custDataLst>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文本框 34"/>
            <p:cNvSpPr txBox="1"/>
            <p:nvPr>
              <p:custDataLst>
                <p:tags r:id="rId11"/>
              </p:custDataLst>
            </p:nvPr>
          </p:nvSpPr>
          <p:spPr>
            <a:xfrm>
              <a:off x="1370897" y="1834867"/>
              <a:ext cx="3853756" cy="553998"/>
            </a:xfrm>
            <a:prstGeom prst="rect">
              <a:avLst/>
            </a:prstGeom>
            <a:noFill/>
            <a:extLst>
              <a:ext uri="{909E8E84-426E-40DD-AFC4-6F175D3DCCD1}">
                <a14:hiddenFill xmlns:a14="http://schemas.microsoft.com/office/drawing/2010/main">
                  <a:grpFill/>
                </a14:hiddenFill>
              </a:ext>
            </a:extLst>
          </p:spPr>
          <p:txBody>
            <a:bodyPr wrap="square" anchor="ctr">
              <a:spAutoFit/>
            </a:bodyPr>
            <a:p>
              <a:pPr lvl="0" algn="ctr" defTabSz="457200">
                <a:defRPr/>
              </a:pPr>
              <a:r>
                <a:rPr lang="zh-CN" altLang="en-US"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肺癌骨转移患者</a:t>
              </a:r>
              <a:endParaRPr lang="en-US" altLang="zh-CN"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a:p>
              <a:pPr lvl="0" algn="ctr" defTabSz="457200">
                <a:defRPr/>
              </a:pPr>
              <a:r>
                <a:rPr lang="zh-CN" altLang="en-US"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报告骨痛的比例不断下降</a:t>
              </a:r>
              <a:endParaRPr lang="en-US" altLang="zh-CN" sz="15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sp>
        <p:nvSpPr>
          <p:cNvPr id="39" name="文本框 38"/>
          <p:cNvSpPr txBox="1"/>
          <p:nvPr>
            <p:custDataLst>
              <p:tags r:id="rId12"/>
            </p:custDataLst>
          </p:nvPr>
        </p:nvSpPr>
        <p:spPr>
          <a:xfrm>
            <a:off x="362296" y="4687975"/>
            <a:ext cx="338554" cy="2018938"/>
          </a:xfrm>
          <a:prstGeom prst="rect">
            <a:avLst/>
          </a:prstGeom>
          <a:noFill/>
        </p:spPr>
        <p:txBody>
          <a:bodyPr vert="vert270" wrap="square" rtlCol="0">
            <a:spAutoFit/>
          </a:bodyPr>
          <a:p>
            <a:pPr algn="ctr"/>
            <a:r>
              <a:rPr lang="zh-CN" altLang="en-US" sz="1000">
                <a:solidFill>
                  <a:schemeClr val="tx1">
                    <a:lumMod val="75000"/>
                    <a:lumOff val="25000"/>
                  </a:schemeClr>
                </a:solidFill>
              </a:rPr>
              <a:t>报告骨痛的患者比例（</a:t>
            </a:r>
            <a:r>
              <a:rPr lang="en-US" altLang="zh-CN" sz="1000">
                <a:solidFill>
                  <a:schemeClr val="tx1">
                    <a:lumMod val="75000"/>
                    <a:lumOff val="25000"/>
                  </a:schemeClr>
                </a:solidFill>
              </a:rPr>
              <a:t>%</a:t>
            </a:r>
            <a:r>
              <a:rPr lang="zh-CN" altLang="en-US" sz="1000">
                <a:solidFill>
                  <a:schemeClr val="tx1">
                    <a:lumMod val="75000"/>
                    <a:lumOff val="25000"/>
                  </a:schemeClr>
                </a:solidFill>
              </a:rPr>
              <a:t>）</a:t>
            </a:r>
            <a:endParaRPr lang="zh-CN" altLang="en-US" sz="1000">
              <a:solidFill>
                <a:schemeClr val="tx1">
                  <a:lumMod val="75000"/>
                  <a:lumOff val="25000"/>
                </a:schemeClr>
              </a:solidFill>
            </a:endParaRPr>
          </a:p>
        </p:txBody>
      </p:sp>
      <p:graphicFrame>
        <p:nvGraphicFramePr>
          <p:cNvPr id="40" name="图表 39"/>
          <p:cNvGraphicFramePr/>
          <p:nvPr>
            <p:custDataLst>
              <p:tags r:id="rId13"/>
            </p:custDataLst>
          </p:nvPr>
        </p:nvGraphicFramePr>
        <p:xfrm>
          <a:off x="763905" y="1873885"/>
          <a:ext cx="3061335" cy="201866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1" name="图表 40"/>
          <p:cNvGraphicFramePr/>
          <p:nvPr>
            <p:custDataLst>
              <p:tags r:id="rId14"/>
            </p:custDataLst>
          </p:nvPr>
        </p:nvGraphicFramePr>
        <p:xfrm>
          <a:off x="756920" y="4688205"/>
          <a:ext cx="3061335" cy="2018665"/>
        </p:xfrm>
        <a:graphic>
          <a:graphicData uri="http://schemas.openxmlformats.org/drawingml/2006/chart">
            <c:chart xmlns:c="http://schemas.openxmlformats.org/drawingml/2006/chart" xmlns:r="http://schemas.openxmlformats.org/officeDocument/2006/relationships" r:id="rId2"/>
          </a:graphicData>
        </a:graphic>
      </p:graphicFrame>
      <p:sp>
        <p:nvSpPr>
          <p:cNvPr id="42" name="页脚占位符 3"/>
          <p:cNvSpPr txBox="1"/>
          <p:nvPr/>
        </p:nvSpPr>
        <p:spPr>
          <a:xfrm>
            <a:off x="4236403" y="6414365"/>
            <a:ext cx="2796222" cy="369332"/>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zh-TW">
                <a:sym typeface="+mn-lt"/>
              </a:rPr>
              <a:t>Schirrmeister H, et al. J Nucl Med. 2001 Dec;42(12):1800-4.</a:t>
            </a:r>
            <a:endParaRPr lang="fr-FR" altLang="zh-TW">
              <a:sym typeface="+mn-lt"/>
            </a:endParaRPr>
          </a:p>
          <a:p>
            <a:r>
              <a:rPr lang="fr-FR" altLang="zh-TW">
                <a:sym typeface="+mn-lt"/>
              </a:rPr>
              <a:t>Kuchuk M, et al. </a:t>
            </a:r>
            <a:r>
              <a:rPr lang="en-US" altLang="zh-TW">
                <a:sym typeface="+mn-lt"/>
              </a:rPr>
              <a:t>Lung Cancer. 2015 Aug;89(2):197-202.</a:t>
            </a:r>
            <a:endParaRPr lang="en-US" altLang="zh-TW">
              <a:sym typeface="+mn-lt"/>
            </a:endParaRPr>
          </a:p>
          <a:p>
            <a:r>
              <a:rPr lang="fr-FR" altLang="zh-TW">
                <a:sym typeface="+mn-lt"/>
              </a:rPr>
              <a:t>Del Conte A, </a:t>
            </a:r>
            <a:r>
              <a:rPr lang="en-US" altLang="zh-CN">
                <a:sym typeface="+mn-lt"/>
              </a:rPr>
              <a:t>et al. </a:t>
            </a:r>
            <a:r>
              <a:rPr lang="nl-NL" altLang="zh-CN">
                <a:sym typeface="+mn-lt"/>
              </a:rPr>
              <a:t>Int J Mol Sci. 2022 Jun 20;23(12):6832.</a:t>
            </a:r>
            <a:endParaRPr lang="fr-FR" altLang="zh-TW">
              <a:sym typeface="+mn-lt"/>
            </a:endParaRPr>
          </a:p>
        </p:txBody>
      </p:sp>
      <p:sp>
        <p:nvSpPr>
          <p:cNvPr id="43" name="页脚占位符 3"/>
          <p:cNvSpPr txBox="1"/>
          <p:nvPr/>
        </p:nvSpPr>
        <p:spPr>
          <a:xfrm>
            <a:off x="6771005" y="6414135"/>
            <a:ext cx="2471420" cy="368300"/>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Kosteva J, et al. J Curr Opin Oncol. 2008 Mar;20(2):155-61.</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Saito M, et al. Curr Probl Cancer. 2019 Feb;43(1):86-91. </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Zhang Z, et al. Front Immunol. 2024 Nov 25;15:1456150.</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p:txBody>
      </p:sp>
      <p:sp>
        <p:nvSpPr>
          <p:cNvPr id="44" name="矩形: 圆角 5"/>
          <p:cNvSpPr/>
          <p:nvPr/>
        </p:nvSpPr>
        <p:spPr>
          <a:xfrm>
            <a:off x="4654550" y="1381760"/>
            <a:ext cx="7298055" cy="4626610"/>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ea typeface="微软雅黑" panose="020B0503020204020204" charset="-122"/>
            </a:endParaRPr>
          </a:p>
        </p:txBody>
      </p:sp>
      <p:grpSp>
        <p:nvGrpSpPr>
          <p:cNvPr id="45" name="组合 44"/>
          <p:cNvGrpSpPr/>
          <p:nvPr/>
        </p:nvGrpSpPr>
        <p:grpSpPr>
          <a:xfrm>
            <a:off x="5698800" y="1087570"/>
            <a:ext cx="4787893" cy="552034"/>
            <a:chOff x="1007034" y="1780120"/>
            <a:chExt cx="4471746" cy="552034"/>
          </a:xfrm>
        </p:grpSpPr>
        <p:grpSp>
          <p:nvGrpSpPr>
            <p:cNvPr id="46" name="组合 45"/>
            <p:cNvGrpSpPr/>
            <p:nvPr/>
          </p:nvGrpSpPr>
          <p:grpSpPr>
            <a:xfrm>
              <a:off x="4420824" y="1780120"/>
              <a:ext cx="509090" cy="294402"/>
              <a:chOff x="2290830" y="1542404"/>
              <a:chExt cx="275987" cy="155641"/>
            </a:xfrm>
          </p:grpSpPr>
          <p:sp>
            <p:nvSpPr>
              <p:cNvPr id="47" name="平行四边形 46"/>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平行四边形 48"/>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0" name="任意多边形: 形状 32"/>
            <p:cNvSpPr/>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回顾性分析表明：基线存在骨转移</a:t>
              </a:r>
              <a:endPar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对化疗影响有限，但对免疫治疗影响显著</a:t>
              </a:r>
              <a:r>
                <a:rPr lang="en-US" altLang="zh-CN" sz="1600" b="1" kern="0" baseline="3000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7</a:t>
              </a:r>
              <a:endParaRPr kumimoji="0" lang="en-US" altLang="zh-CN" sz="1600" b="1" i="0" u="none" strike="noStrike" kern="0" cap="none" spc="0" normalizeH="0" baseline="3000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grpSp>
        <p:nvGrpSpPr>
          <p:cNvPr id="55" name="组合 54"/>
          <p:cNvGrpSpPr/>
          <p:nvPr/>
        </p:nvGrpSpPr>
        <p:grpSpPr>
          <a:xfrm>
            <a:off x="5198745" y="1773555"/>
            <a:ext cx="6289675" cy="3728719"/>
            <a:chOff x="6538576" y="9571062"/>
            <a:chExt cx="4875564" cy="3728783"/>
          </a:xfrm>
        </p:grpSpPr>
        <p:grpSp>
          <p:nvGrpSpPr>
            <p:cNvPr id="56" name="组合 55"/>
            <p:cNvGrpSpPr/>
            <p:nvPr/>
          </p:nvGrpSpPr>
          <p:grpSpPr>
            <a:xfrm>
              <a:off x="8743309" y="9571062"/>
              <a:ext cx="2670831" cy="1798755"/>
              <a:chOff x="8743309" y="2141562"/>
              <a:chExt cx="2670831" cy="1798755"/>
            </a:xfrm>
          </p:grpSpPr>
          <p:pic>
            <p:nvPicPr>
              <p:cNvPr id="57" name="图片 56"/>
              <p:cNvPicPr>
                <a:picLocks noChangeAspect="1"/>
              </p:cNvPicPr>
              <p:nvPr/>
            </p:nvPicPr>
            <p:blipFill>
              <a:blip r:embed="rId15"/>
              <a:srcRect b="6075"/>
              <a:stretch>
                <a:fillRect/>
              </a:stretch>
            </p:blipFill>
            <p:spPr>
              <a:xfrm>
                <a:off x="8790780" y="2141562"/>
                <a:ext cx="2381510" cy="1768505"/>
              </a:xfrm>
              <a:prstGeom prst="rect">
                <a:avLst/>
              </a:prstGeom>
            </p:spPr>
          </p:pic>
          <p:sp>
            <p:nvSpPr>
              <p:cNvPr id="58" name="矩形 57"/>
              <p:cNvSpPr/>
              <p:nvPr/>
            </p:nvSpPr>
            <p:spPr>
              <a:xfrm>
                <a:off x="9364981" y="2207519"/>
                <a:ext cx="972000" cy="21544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800" b="1">
                    <a:solidFill>
                      <a:schemeClr val="tx1"/>
                    </a:solidFill>
                  </a:rPr>
                  <a:t>化疗人群</a:t>
                </a:r>
                <a:r>
                  <a:rPr lang="en-US" altLang="zh-CN" sz="800" b="1">
                    <a:solidFill>
                      <a:schemeClr val="tx1"/>
                    </a:solidFill>
                  </a:rPr>
                  <a:t>OS</a:t>
                </a:r>
                <a:endParaRPr lang="zh-CN" altLang="en-US" sz="800" b="1">
                  <a:solidFill>
                    <a:schemeClr val="tx1"/>
                  </a:solidFill>
                </a:endParaRPr>
              </a:p>
            </p:txBody>
          </p:sp>
          <p:sp>
            <p:nvSpPr>
              <p:cNvPr id="59" name="文本框 58"/>
              <p:cNvSpPr txBox="1"/>
              <p:nvPr/>
            </p:nvSpPr>
            <p:spPr>
              <a:xfrm rot="16200000">
                <a:off x="8196663" y="2909124"/>
                <a:ext cx="1247360" cy="154069"/>
              </a:xfrm>
              <a:prstGeom prst="rect">
                <a:avLst/>
              </a:prstGeom>
              <a:solidFill>
                <a:schemeClr val="bg1"/>
              </a:solidFill>
            </p:spPr>
            <p:txBody>
              <a:bodyPr vert="horz" wrap="square" lIns="91440" tIns="45720" rIns="91440" bIns="45720" rtlCol="0" anchor="ctr">
                <a:spAutoFit/>
              </a:bodyPr>
              <a:p>
                <a:pPr algn="ctr"/>
                <a:r>
                  <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生存率</a:t>
                </a:r>
                <a:endPar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60" name="文本框 59"/>
              <p:cNvSpPr txBox="1"/>
              <p:nvPr/>
            </p:nvSpPr>
            <p:spPr>
              <a:xfrm>
                <a:off x="11055861" y="3741559"/>
                <a:ext cx="358279" cy="198758"/>
              </a:xfrm>
              <a:prstGeom prst="rect">
                <a:avLst/>
              </a:prstGeom>
              <a:noFill/>
            </p:spPr>
            <p:txBody>
              <a:bodyPr vert="horz" wrap="square" lIns="91440" tIns="45720" rIns="91440" bIns="45720" rtlCol="0" anchor="ctr">
                <a:spAutoFit/>
              </a:bodyPr>
              <a:p>
                <a:pPr algn="ctr"/>
                <a:r>
                  <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月</a:t>
                </a:r>
                <a:endPar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61" name="矩形 60"/>
              <p:cNvSpPr/>
              <p:nvPr/>
            </p:nvSpPr>
            <p:spPr>
              <a:xfrm>
                <a:off x="10392059" y="2237997"/>
                <a:ext cx="664071" cy="12447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75000"/>
                      <a:lumOff val="25000"/>
                    </a:schemeClr>
                  </a:solidFill>
                </a:endParaRPr>
              </a:p>
            </p:txBody>
          </p:sp>
          <p:sp>
            <p:nvSpPr>
              <p:cNvPr id="62" name="矩形 61"/>
              <p:cNvSpPr/>
              <p:nvPr/>
            </p:nvSpPr>
            <p:spPr>
              <a:xfrm>
                <a:off x="10575391" y="2262811"/>
                <a:ext cx="162553" cy="28304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75000"/>
                      <a:lumOff val="25000"/>
                    </a:schemeClr>
                  </a:solidFill>
                </a:endParaRPr>
              </a:p>
            </p:txBody>
          </p:sp>
          <p:sp>
            <p:nvSpPr>
              <p:cNvPr id="63" name="文本框 62"/>
              <p:cNvSpPr txBox="1"/>
              <p:nvPr/>
            </p:nvSpPr>
            <p:spPr>
              <a:xfrm>
                <a:off x="10451853" y="2215533"/>
                <a:ext cx="564526" cy="183518"/>
              </a:xfrm>
              <a:prstGeom prst="rect">
                <a:avLst/>
              </a:prstGeom>
            </p:spPr>
            <p:txBody>
              <a:bodyPr vert="horz" wrap="square" lIns="91440" tIns="45720" rIns="91440" bIns="45720" rtlCol="0" anchor="ctr">
                <a:spAutoFit/>
              </a:bodyPr>
              <a:p>
                <a:r>
                  <a:rPr lang="zh-CN" altLang="en-US" sz="6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基线骨转移</a:t>
                </a:r>
                <a:endParaRPr lang="zh-CN" altLang="en-US" sz="6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64" name="文本框 63"/>
              <p:cNvSpPr txBox="1"/>
              <p:nvPr/>
            </p:nvSpPr>
            <p:spPr>
              <a:xfrm>
                <a:off x="10524482" y="2324580"/>
                <a:ext cx="246662" cy="296550"/>
              </a:xfrm>
              <a:prstGeom prst="rect">
                <a:avLst/>
              </a:prstGeom>
            </p:spPr>
            <p:txBody>
              <a:bodyPr vert="horz" wrap="square" lIns="91440" tIns="45720" rIns="91440" bIns="45720" rtlCol="0" anchor="ctr">
                <a:spAutoFit/>
              </a:bodyPr>
              <a:p>
                <a:pPr>
                  <a:lnSpc>
                    <a:spcPts val="800"/>
                  </a:lnSpc>
                </a:pPr>
                <a:r>
                  <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否</a:t>
                </a:r>
                <a:endParaRPr lang="en-US" altLang="zh-CN"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a:p>
                <a:pPr>
                  <a:lnSpc>
                    <a:spcPts val="800"/>
                  </a:lnSpc>
                </a:pPr>
                <a:r>
                  <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是</a:t>
                </a:r>
                <a:endPar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grpSp>
        <p:grpSp>
          <p:nvGrpSpPr>
            <p:cNvPr id="65" name="组合 64"/>
            <p:cNvGrpSpPr/>
            <p:nvPr/>
          </p:nvGrpSpPr>
          <p:grpSpPr>
            <a:xfrm>
              <a:off x="8726135" y="11515098"/>
              <a:ext cx="2687628" cy="1784747"/>
              <a:chOff x="8726135" y="4085598"/>
              <a:chExt cx="2687628" cy="1784747"/>
            </a:xfrm>
          </p:grpSpPr>
          <p:pic>
            <p:nvPicPr>
              <p:cNvPr id="66" name="图片 65"/>
              <p:cNvPicPr>
                <a:picLocks noChangeAspect="1"/>
              </p:cNvPicPr>
              <p:nvPr/>
            </p:nvPicPr>
            <p:blipFill>
              <a:blip r:embed="rId16"/>
              <a:srcRect b="7447"/>
              <a:stretch>
                <a:fillRect/>
              </a:stretch>
            </p:blipFill>
            <p:spPr>
              <a:xfrm>
                <a:off x="8816023" y="4085598"/>
                <a:ext cx="2398269" cy="1742659"/>
              </a:xfrm>
              <a:prstGeom prst="rect">
                <a:avLst/>
              </a:prstGeom>
            </p:spPr>
          </p:pic>
          <p:sp>
            <p:nvSpPr>
              <p:cNvPr id="67" name="矩形 66"/>
              <p:cNvSpPr/>
              <p:nvPr/>
            </p:nvSpPr>
            <p:spPr>
              <a:xfrm>
                <a:off x="8726135" y="4148020"/>
                <a:ext cx="200088" cy="150842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75000"/>
                      <a:lumOff val="25000"/>
                    </a:schemeClr>
                  </a:solidFill>
                </a:endParaRPr>
              </a:p>
            </p:txBody>
          </p:sp>
          <p:sp>
            <p:nvSpPr>
              <p:cNvPr id="68" name="文本框 67"/>
              <p:cNvSpPr txBox="1"/>
              <p:nvPr/>
            </p:nvSpPr>
            <p:spPr>
              <a:xfrm rot="16200000">
                <a:off x="8554976" y="4896623"/>
                <a:ext cx="556676" cy="154069"/>
              </a:xfrm>
              <a:prstGeom prst="rect">
                <a:avLst/>
              </a:prstGeom>
            </p:spPr>
            <p:txBody>
              <a:bodyPr vert="horz" wrap="square" lIns="91440" tIns="45720" rIns="91440" bIns="45720" rtlCol="0" anchor="ctr">
                <a:spAutoFit/>
              </a:bodyPr>
              <a:p>
                <a:pPr algn="ctr"/>
                <a:r>
                  <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生存率</a:t>
                </a:r>
                <a:endPar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69" name="文本框 68"/>
              <p:cNvSpPr txBox="1"/>
              <p:nvPr/>
            </p:nvSpPr>
            <p:spPr>
              <a:xfrm>
                <a:off x="11139328" y="5671587"/>
                <a:ext cx="274435" cy="198758"/>
              </a:xfrm>
              <a:prstGeom prst="rect">
                <a:avLst/>
              </a:prstGeom>
            </p:spPr>
            <p:txBody>
              <a:bodyPr vert="horz" wrap="square" lIns="91440" tIns="45720" rIns="91440" bIns="45720" rtlCol="0" anchor="ctr">
                <a:spAutoFit/>
              </a:bodyPr>
              <a:p>
                <a:pPr algn="ctr"/>
                <a:r>
                  <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月</a:t>
                </a:r>
                <a:endParaRPr lang="zh-CN" altLang="en-US" sz="7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70" name="矩形 69"/>
              <p:cNvSpPr/>
              <p:nvPr/>
            </p:nvSpPr>
            <p:spPr>
              <a:xfrm>
                <a:off x="9364981" y="4138788"/>
                <a:ext cx="972000" cy="21544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800" b="1">
                    <a:solidFill>
                      <a:schemeClr val="tx1"/>
                    </a:solidFill>
                  </a:rPr>
                  <a:t>免疫治疗人群</a:t>
                </a:r>
                <a:r>
                  <a:rPr lang="en-US" altLang="zh-CN" sz="800" b="1">
                    <a:solidFill>
                      <a:schemeClr val="tx1"/>
                    </a:solidFill>
                  </a:rPr>
                  <a:t>OS</a:t>
                </a:r>
                <a:endParaRPr lang="zh-CN" altLang="en-US" sz="800" b="1">
                  <a:solidFill>
                    <a:schemeClr val="tx1"/>
                  </a:solidFill>
                </a:endParaRPr>
              </a:p>
            </p:txBody>
          </p:sp>
          <p:sp>
            <p:nvSpPr>
              <p:cNvPr id="71" name="矩形 70"/>
              <p:cNvSpPr/>
              <p:nvPr/>
            </p:nvSpPr>
            <p:spPr>
              <a:xfrm>
                <a:off x="10454866" y="4160434"/>
                <a:ext cx="675812" cy="13367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75000"/>
                      <a:lumOff val="25000"/>
                    </a:schemeClr>
                  </a:solidFill>
                </a:endParaRPr>
              </a:p>
            </p:txBody>
          </p:sp>
          <p:sp>
            <p:nvSpPr>
              <p:cNvPr id="72" name="矩形 71"/>
              <p:cNvSpPr/>
              <p:nvPr/>
            </p:nvSpPr>
            <p:spPr>
              <a:xfrm>
                <a:off x="10652178" y="4191884"/>
                <a:ext cx="162553" cy="28304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75000"/>
                      <a:lumOff val="25000"/>
                    </a:schemeClr>
                  </a:solidFill>
                </a:endParaRPr>
              </a:p>
            </p:txBody>
          </p:sp>
          <p:sp>
            <p:nvSpPr>
              <p:cNvPr id="73" name="文本框 72"/>
              <p:cNvSpPr txBox="1"/>
              <p:nvPr/>
            </p:nvSpPr>
            <p:spPr>
              <a:xfrm>
                <a:off x="10580557" y="4242769"/>
                <a:ext cx="248786" cy="296550"/>
              </a:xfrm>
              <a:prstGeom prst="rect">
                <a:avLst/>
              </a:prstGeom>
            </p:spPr>
            <p:txBody>
              <a:bodyPr vert="horz" wrap="square" lIns="91440" tIns="45720" rIns="91440" bIns="45720" rtlCol="0" anchor="ctr">
                <a:spAutoFit/>
              </a:bodyPr>
              <a:p>
                <a:pPr>
                  <a:lnSpc>
                    <a:spcPts val="800"/>
                  </a:lnSpc>
                </a:pPr>
                <a:r>
                  <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否</a:t>
                </a:r>
                <a:endParaRPr lang="en-US" altLang="zh-CN"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a:p>
                <a:pPr>
                  <a:lnSpc>
                    <a:spcPts val="800"/>
                  </a:lnSpc>
                </a:pPr>
                <a:r>
                  <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是</a:t>
                </a:r>
                <a:endParaRPr lang="zh-CN" altLang="en-US" sz="5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74" name="文本框 73"/>
              <p:cNvSpPr txBox="1"/>
              <p:nvPr/>
            </p:nvSpPr>
            <p:spPr>
              <a:xfrm>
                <a:off x="10510270" y="4146204"/>
                <a:ext cx="569387" cy="183518"/>
              </a:xfrm>
              <a:prstGeom prst="rect">
                <a:avLst/>
              </a:prstGeom>
            </p:spPr>
            <p:txBody>
              <a:bodyPr vert="horz" wrap="square" lIns="91440" tIns="45720" rIns="91440" bIns="45720" rtlCol="0" anchor="ctr">
                <a:spAutoFit/>
              </a:bodyPr>
              <a:p>
                <a:r>
                  <a:rPr lang="zh-CN" altLang="en-US" sz="6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基线骨转移</a:t>
                </a:r>
                <a:endParaRPr lang="zh-CN" altLang="en-US" sz="6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grpSp>
        <p:sp>
          <p:nvSpPr>
            <p:cNvPr id="75" name="Title"/>
            <p:cNvSpPr/>
            <p:nvPr/>
          </p:nvSpPr>
          <p:spPr>
            <a:xfrm>
              <a:off x="6538576" y="9847292"/>
              <a:ext cx="2124000" cy="1260000"/>
            </a:xfrm>
            <a:prstGeom prst="rect">
              <a:avLst/>
            </a:prstGeom>
            <a:gradFill flip="none" rotWithShape="1">
              <a:gsLst>
                <a:gs pos="0">
                  <a:schemeClr val="accent2">
                    <a:lumMod val="5000"/>
                    <a:lumOff val="95000"/>
                    <a:alpha val="0"/>
                  </a:schemeClr>
                </a:gs>
                <a:gs pos="100000">
                  <a:schemeClr val="accent2">
                    <a:lumMod val="30000"/>
                    <a:lumOff val="70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45720" rIns="91440" bIns="45720" rtlCol="0" anchor="ctr" anchorCtr="0">
              <a:noAutofit/>
            </a:bodyPr>
            <a:p>
              <a:pPr>
                <a:lnSpc>
                  <a:spcPct val="150000"/>
                </a:lnSpc>
              </a:pPr>
              <a:r>
                <a:rPr lang="zh-CN" altLang="en-US" sz="1400">
                  <a:solidFill>
                    <a:schemeClr val="tx1"/>
                  </a:solidFill>
                </a:rPr>
                <a:t>基线存在骨转移</a:t>
              </a:r>
              <a:endParaRPr lang="en-US" altLang="zh-CN" sz="1400">
                <a:solidFill>
                  <a:schemeClr val="tx1"/>
                </a:solidFill>
              </a:endParaRPr>
            </a:p>
            <a:p>
              <a:pPr>
                <a:lnSpc>
                  <a:spcPct val="150000"/>
                </a:lnSpc>
              </a:pPr>
              <a:r>
                <a:rPr lang="zh-CN" altLang="en-US" sz="1400">
                  <a:solidFill>
                    <a:schemeClr val="tx1"/>
                  </a:solidFill>
                </a:rPr>
                <a:t>对化疗患者总生存期</a:t>
              </a:r>
              <a:endParaRPr lang="en-US" altLang="zh-CN" sz="1400">
                <a:solidFill>
                  <a:schemeClr val="tx1"/>
                </a:solidFill>
              </a:endParaRPr>
            </a:p>
            <a:p>
              <a:pPr>
                <a:lnSpc>
                  <a:spcPct val="150000"/>
                </a:lnSpc>
              </a:pPr>
              <a:r>
                <a:rPr lang="zh-CN" altLang="en-US" sz="1400">
                  <a:solidFill>
                    <a:schemeClr val="tx1"/>
                  </a:solidFill>
                </a:rPr>
                <a:t>无显著影响（</a:t>
              </a:r>
              <a:r>
                <a:rPr lang="en-US" altLang="zh-CN" sz="1400">
                  <a:solidFill>
                    <a:schemeClr val="tx1"/>
                  </a:solidFill>
                </a:rPr>
                <a:t>P=0.757</a:t>
              </a:r>
              <a:r>
                <a:rPr lang="zh-CN" altLang="en-US" sz="1400">
                  <a:solidFill>
                    <a:schemeClr val="tx1"/>
                  </a:solidFill>
                </a:rPr>
                <a:t>）</a:t>
              </a:r>
              <a:r>
                <a:rPr lang="en-US" altLang="zh-CN" sz="1400" kern="0" baseline="30000">
                  <a:solidFill>
                    <a:schemeClr val="tx1"/>
                  </a:solidFill>
                  <a:latin typeface="Arial" panose="020B0604020202020204" pitchFamily="34" charset="0"/>
                  <a:ea typeface="微软雅黑" panose="020B0503020204020204" charset="-122"/>
                  <a:cs typeface="Arial" panose="020B0604020202020204" pitchFamily="34" charset="0"/>
                </a:rPr>
                <a:t>7</a:t>
              </a:r>
              <a:endParaRPr lang="en-US" altLang="zh-CN" sz="1400" kern="0" baseline="3000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76" name="Title"/>
            <p:cNvSpPr/>
            <p:nvPr/>
          </p:nvSpPr>
          <p:spPr>
            <a:xfrm>
              <a:off x="6538576" y="11725550"/>
              <a:ext cx="2124000" cy="1260000"/>
            </a:xfrm>
            <a:prstGeom prst="rect">
              <a:avLst/>
            </a:prstGeom>
            <a:gradFill flip="none" rotWithShape="1">
              <a:gsLst>
                <a:gs pos="0">
                  <a:schemeClr val="accent2">
                    <a:lumMod val="5000"/>
                    <a:lumOff val="95000"/>
                    <a:alpha val="0"/>
                  </a:schemeClr>
                </a:gs>
                <a:gs pos="100000">
                  <a:schemeClr val="accent2">
                    <a:lumMod val="30000"/>
                    <a:lumOff val="70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45720" rIns="91440" bIns="45720" rtlCol="0" anchor="ctr" anchorCtr="0">
              <a:noAutofit/>
            </a:bodyPr>
            <a:p>
              <a:pPr>
                <a:lnSpc>
                  <a:spcPct val="150000"/>
                </a:lnSpc>
              </a:pPr>
              <a:r>
                <a:rPr lang="zh-CN" altLang="en-US" sz="1400" b="1">
                  <a:solidFill>
                    <a:srgbClr val="F26649"/>
                  </a:solidFill>
                </a:rPr>
                <a:t>基线存在骨转移</a:t>
              </a:r>
              <a:endParaRPr lang="en-US" altLang="zh-CN" sz="1400" b="1">
                <a:solidFill>
                  <a:srgbClr val="F26649"/>
                </a:solidFill>
              </a:endParaRPr>
            </a:p>
            <a:p>
              <a:pPr>
                <a:lnSpc>
                  <a:spcPct val="150000"/>
                </a:lnSpc>
              </a:pPr>
              <a:r>
                <a:rPr lang="zh-CN" altLang="en-US" sz="1400" b="1">
                  <a:solidFill>
                    <a:srgbClr val="F26649"/>
                  </a:solidFill>
                </a:rPr>
                <a:t>显著降低免疫治疗患者的</a:t>
              </a:r>
              <a:endParaRPr lang="en-US" altLang="zh-CN" sz="1400" b="1">
                <a:solidFill>
                  <a:srgbClr val="F26649"/>
                </a:solidFill>
              </a:endParaRPr>
            </a:p>
            <a:p>
              <a:pPr>
                <a:lnSpc>
                  <a:spcPct val="150000"/>
                </a:lnSpc>
              </a:pPr>
              <a:r>
                <a:rPr lang="zh-CN" altLang="en-US" sz="1400" b="1">
                  <a:solidFill>
                    <a:srgbClr val="F26649"/>
                  </a:solidFill>
                </a:rPr>
                <a:t>总生存期（</a:t>
              </a:r>
              <a:r>
                <a:rPr lang="en-US" altLang="zh-CN" sz="1400" b="1">
                  <a:solidFill>
                    <a:srgbClr val="F26649"/>
                  </a:solidFill>
                </a:rPr>
                <a:t>P</a:t>
              </a:r>
              <a:r>
                <a:rPr lang="zh-CN" altLang="en-US" sz="1400" b="1">
                  <a:solidFill>
                    <a:srgbClr val="F26649"/>
                  </a:solidFill>
                </a:rPr>
                <a:t>＜</a:t>
              </a:r>
              <a:r>
                <a:rPr lang="en-US" altLang="zh-CN" sz="1400" b="1">
                  <a:solidFill>
                    <a:srgbClr val="F26649"/>
                  </a:solidFill>
                </a:rPr>
                <a:t>0.001</a:t>
              </a:r>
              <a:r>
                <a:rPr lang="zh-CN" altLang="en-US" sz="1400" b="1">
                  <a:solidFill>
                    <a:srgbClr val="F26649"/>
                  </a:solidFill>
                </a:rPr>
                <a:t>）</a:t>
              </a:r>
              <a:r>
                <a:rPr lang="en-US" altLang="zh-CN" sz="1400" b="1" kern="0" baseline="30000">
                  <a:solidFill>
                    <a:srgbClr val="F26649"/>
                  </a:solidFill>
                  <a:latin typeface="Arial" panose="020B0604020202020204" pitchFamily="34" charset="0"/>
                  <a:ea typeface="微软雅黑" panose="020B0503020204020204" charset="-122"/>
                  <a:cs typeface="Arial" panose="020B0604020202020204" pitchFamily="34" charset="0"/>
                </a:rPr>
                <a:t> 7</a:t>
              </a:r>
              <a:endParaRPr lang="en-US" altLang="zh-CN" sz="1400" b="1" kern="0" baseline="30000">
                <a:solidFill>
                  <a:srgbClr val="F26649"/>
                </a:solidFill>
                <a:latin typeface="Arial" panose="020B0604020202020204" pitchFamily="34" charset="0"/>
                <a:ea typeface="微软雅黑" panose="020B0503020204020204" charset="-122"/>
                <a:cs typeface="Arial" panose="020B0604020202020204" pitchFamily="34" charset="0"/>
              </a:endParaRPr>
            </a:p>
          </p:txBody>
        </p:sp>
      </p:grpSp>
      <p:sp>
        <p:nvSpPr>
          <p:cNvPr id="77" name="矩形 76"/>
          <p:cNvSpPr/>
          <p:nvPr/>
        </p:nvSpPr>
        <p:spPr>
          <a:xfrm>
            <a:off x="5328584" y="5526028"/>
            <a:ext cx="5519855" cy="482636"/>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文本框 77"/>
          <p:cNvSpPr txBox="1"/>
          <p:nvPr/>
        </p:nvSpPr>
        <p:spPr>
          <a:xfrm>
            <a:off x="5320113" y="5610714"/>
            <a:ext cx="5519854" cy="339901"/>
          </a:xfrm>
          <a:prstGeom prst="rect">
            <a:avLst/>
          </a:prstGeom>
          <a:noFill/>
        </p:spPr>
        <p:txBody>
          <a:bodyPr wrap="square" rtlCol="0">
            <a:spAutoFit/>
          </a:bodyPr>
          <a:p>
            <a:pPr>
              <a:lnSpc>
                <a:spcPct val="120000"/>
              </a:lnSpc>
            </a:pPr>
            <a:r>
              <a:rPr lang="zh-CN" altLang="en-US" sz="700">
                <a:solidFill>
                  <a:schemeClr val="bg1">
                    <a:lumMod val="50000"/>
                  </a:schemeClr>
                </a:solidFill>
              </a:rPr>
              <a:t>一项回顾性研究，将</a:t>
            </a:r>
            <a:r>
              <a:rPr lang="en-US" altLang="zh-CN" sz="700">
                <a:solidFill>
                  <a:schemeClr val="bg1">
                    <a:lumMod val="50000"/>
                  </a:schemeClr>
                </a:solidFill>
              </a:rPr>
              <a:t>330</a:t>
            </a:r>
            <a:r>
              <a:rPr lang="zh-CN" altLang="en-US" sz="700">
                <a:solidFill>
                  <a:schemeClr val="bg1">
                    <a:lumMod val="50000"/>
                  </a:schemeClr>
                </a:solidFill>
              </a:rPr>
              <a:t>例在</a:t>
            </a:r>
            <a:r>
              <a:rPr lang="en-US" altLang="zh-CN" sz="700">
                <a:solidFill>
                  <a:schemeClr val="bg1">
                    <a:lumMod val="50000"/>
                  </a:schemeClr>
                </a:solidFill>
              </a:rPr>
              <a:t>2</a:t>
            </a:r>
            <a:r>
              <a:rPr lang="zh-CN" altLang="en-US" sz="700">
                <a:solidFill>
                  <a:schemeClr val="bg1">
                    <a:lumMod val="50000"/>
                  </a:schemeClr>
                </a:solidFill>
              </a:rPr>
              <a:t>家三级医院接受免疫检查点抑制剂治疗的</a:t>
            </a:r>
            <a:r>
              <a:rPr lang="en-US" altLang="zh-CN" sz="700" err="1">
                <a:solidFill>
                  <a:schemeClr val="bg1">
                    <a:lumMod val="50000"/>
                  </a:schemeClr>
                </a:solidFill>
              </a:rPr>
              <a:t>mNSCLC</a:t>
            </a:r>
            <a:r>
              <a:rPr lang="zh-CN" altLang="en-US" sz="700">
                <a:solidFill>
                  <a:schemeClr val="bg1">
                    <a:lumMod val="50000"/>
                  </a:schemeClr>
                </a:solidFill>
              </a:rPr>
              <a:t>患者纳入免疫治疗队列分析，另将</a:t>
            </a:r>
            <a:r>
              <a:rPr lang="en-US" altLang="zh-CN" sz="700">
                <a:solidFill>
                  <a:schemeClr val="bg1">
                    <a:lumMod val="50000"/>
                  </a:schemeClr>
                </a:solidFill>
              </a:rPr>
              <a:t>166</a:t>
            </a:r>
            <a:r>
              <a:rPr lang="zh-CN" altLang="en-US" sz="700">
                <a:solidFill>
                  <a:schemeClr val="bg1">
                    <a:lumMod val="50000"/>
                  </a:schemeClr>
                </a:solidFill>
              </a:rPr>
              <a:t>例在密歇根大学接受单纯化疗的</a:t>
            </a:r>
            <a:r>
              <a:rPr lang="en-US" altLang="zh-CN" sz="700" err="1">
                <a:solidFill>
                  <a:schemeClr val="bg1">
                    <a:lumMod val="50000"/>
                  </a:schemeClr>
                </a:solidFill>
              </a:rPr>
              <a:t>mNSCLC</a:t>
            </a:r>
            <a:r>
              <a:rPr lang="zh-CN" altLang="en-US" sz="700">
                <a:solidFill>
                  <a:schemeClr val="bg1">
                    <a:lumMod val="50000"/>
                  </a:schemeClr>
                </a:solidFill>
              </a:rPr>
              <a:t>患者纳入化疗队列分析，旨在评估不同治疗方案中的基线骨转移情况与生存率的关系。</a:t>
            </a:r>
            <a:endParaRPr lang="zh-CN" altLang="en-US" sz="700">
              <a:solidFill>
                <a:schemeClr val="bg1">
                  <a:lumMod val="50000"/>
                </a:schemeClr>
              </a:solidFill>
            </a:endParaRPr>
          </a:p>
        </p:txBody>
      </p:sp>
      <p:sp>
        <p:nvSpPr>
          <p:cNvPr id="142" name="页脚占位符 3"/>
          <p:cNvSpPr txBox="1"/>
          <p:nvPr/>
        </p:nvSpPr>
        <p:spPr>
          <a:xfrm>
            <a:off x="9354185" y="6406515"/>
            <a:ext cx="2314575" cy="183515"/>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ct val="0"/>
              </a:spcBef>
              <a:spcAft>
                <a:spcPct val="0"/>
              </a:spcAft>
              <a:buClrTx/>
              <a:buSzTx/>
              <a:buFontTx/>
              <a:buNone/>
              <a:defRPr/>
            </a:pPr>
            <a:r>
              <a:rPr kumimoji="0" lang="en-US" altLang="fr-FR"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7. </a:t>
            </a: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Qin A, et al. J Natl Compr Canc Netw. 2021;19(8):915-921.</a:t>
            </a:r>
            <a:endParaRPr lang="fr-FR" altLang="zh-TW" sz="600">
              <a:solidFill>
                <a:schemeClr val="bg1">
                  <a:lumMod val="50000"/>
                </a:schemeClr>
              </a:solidFill>
              <a:cs typeface="+mn-ea"/>
              <a:sym typeface="+mn-lt"/>
            </a:endParaRPr>
          </a:p>
        </p:txBody>
      </p:sp>
    </p:spTree>
    <p:custDataLst>
      <p:tags r:id="rId1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存在骨转移意味着免疫治疗的客观缓解率可能大幅下降</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40~50%</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26" name="组合 25"/>
          <p:cNvGrpSpPr/>
          <p:nvPr/>
        </p:nvGrpSpPr>
        <p:grpSpPr>
          <a:xfrm>
            <a:off x="6053637" y="1398085"/>
            <a:ext cx="5528310" cy="552450"/>
            <a:chOff x="211710" y="1780120"/>
            <a:chExt cx="5813680" cy="552450"/>
          </a:xfrm>
        </p:grpSpPr>
        <p:grpSp>
          <p:nvGrpSpPr>
            <p:cNvPr id="27" name="组合 26"/>
            <p:cNvGrpSpPr/>
            <p:nvPr/>
          </p:nvGrpSpPr>
          <p:grpSpPr>
            <a:xfrm>
              <a:off x="4420824" y="1780120"/>
              <a:ext cx="509090" cy="294402"/>
              <a:chOff x="2290830" y="1542404"/>
              <a:chExt cx="275987" cy="155641"/>
            </a:xfrm>
          </p:grpSpPr>
          <p:sp>
            <p:nvSpPr>
              <p:cNvPr id="38" name="平行四边形 37"/>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任意多边形: 形状 27"/>
            <p:cNvSpPr/>
            <p:nvPr/>
          </p:nvSpPr>
          <p:spPr>
            <a:xfrm flipH="1">
              <a:off x="211710" y="1841080"/>
              <a:ext cx="5813680" cy="491490"/>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回顾性分析表明：无论非鳞癌、鳞癌</a:t>
              </a:r>
              <a:endPar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骨转移患者免疫治疗</a:t>
              </a:r>
              <a:r>
                <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ORR</a:t>
              </a: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均大幅下降</a:t>
              </a:r>
              <a:r>
                <a:rPr lang="en-US" altLang="zh-CN" sz="1600" b="1" kern="0" baseline="3000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1</a:t>
              </a:r>
              <a:endParaRPr kumimoji="0" lang="en-US" altLang="zh-CN" sz="1600" b="1" i="0" u="none" strike="noStrike" kern="0" cap="none" spc="0" normalizeH="0" baseline="3000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grpSp>
        <p:nvGrpSpPr>
          <p:cNvPr id="8" name="组合 7"/>
          <p:cNvGrpSpPr/>
          <p:nvPr/>
        </p:nvGrpSpPr>
        <p:grpSpPr>
          <a:xfrm>
            <a:off x="344450" y="1870075"/>
            <a:ext cx="5709005" cy="3836670"/>
            <a:chOff x="891473" y="9052744"/>
            <a:chExt cx="4385383" cy="3212527"/>
          </a:xfrm>
        </p:grpSpPr>
        <p:graphicFrame>
          <p:nvGraphicFramePr>
            <p:cNvPr id="9" name="图表 8"/>
            <p:cNvGraphicFramePr/>
            <p:nvPr/>
          </p:nvGraphicFramePr>
          <p:xfrm>
            <a:off x="1147769" y="9133115"/>
            <a:ext cx="4129087" cy="3132156"/>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rot="16200000">
              <a:off x="373565" y="10236198"/>
              <a:ext cx="1271411" cy="235596"/>
            </a:xfrm>
            <a:prstGeom prst="rect">
              <a:avLst/>
            </a:prstGeom>
            <a:noFill/>
          </p:spPr>
          <p:txBody>
            <a:bodyPr vert="horz" wrap="square" lIns="91440" tIns="45720" rIns="91440" bIns="45720" rtlCol="0" anchor="ctr">
              <a:spAutoFit/>
            </a:bodyPr>
            <a:lstStyle/>
            <a:p>
              <a:pPr algn="ctr"/>
              <a:r>
                <a:rPr lang="en-US" altLang="zh-CN" sz="14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ORR</a:t>
              </a:r>
              <a:endParaRPr lang="en-US" altLang="zh-CN" sz="14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grpSp>
          <p:nvGrpSpPr>
            <p:cNvPr id="11" name="Group 61"/>
            <p:cNvGrpSpPr/>
            <p:nvPr/>
          </p:nvGrpSpPr>
          <p:grpSpPr>
            <a:xfrm rot="5400000">
              <a:off x="2338550" y="9447697"/>
              <a:ext cx="945208" cy="867392"/>
              <a:chOff x="7055032" y="3014562"/>
              <a:chExt cx="750216" cy="626606"/>
            </a:xfrm>
          </p:grpSpPr>
          <p:sp>
            <p:nvSpPr>
              <p:cNvPr id="52"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53" name="文本框 63"/>
              <p:cNvSpPr txBox="1"/>
              <p:nvPr/>
            </p:nvSpPr>
            <p:spPr>
              <a:xfrm rot="16200000">
                <a:off x="7231534" y="3215821"/>
                <a:ext cx="626606" cy="224088"/>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-50%</a:t>
                </a:r>
                <a:endPar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endParaRPr>
              </a:p>
            </p:txBody>
          </p:sp>
        </p:grpSp>
        <p:grpSp>
          <p:nvGrpSpPr>
            <p:cNvPr id="12" name="Group 61"/>
            <p:cNvGrpSpPr/>
            <p:nvPr/>
          </p:nvGrpSpPr>
          <p:grpSpPr>
            <a:xfrm rot="5400000">
              <a:off x="4157220" y="9520268"/>
              <a:ext cx="796264" cy="778930"/>
              <a:chOff x="7055032" y="3014562"/>
              <a:chExt cx="750216" cy="626606"/>
            </a:xfrm>
          </p:grpSpPr>
          <p:sp>
            <p:nvSpPr>
              <p:cNvPr id="13"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51" name="文本框 63"/>
              <p:cNvSpPr txBox="1"/>
              <p:nvPr/>
            </p:nvSpPr>
            <p:spPr>
              <a:xfrm rot="16200000">
                <a:off x="7231534" y="3194862"/>
                <a:ext cx="626606" cy="266005"/>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-40%</a:t>
                </a:r>
                <a:endPar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endParaRPr>
              </a:p>
            </p:txBody>
          </p:sp>
        </p:grpSp>
        <p:sp>
          <p:nvSpPr>
            <p:cNvPr id="48" name="文本框 47"/>
            <p:cNvSpPr txBox="1"/>
            <p:nvPr/>
          </p:nvSpPr>
          <p:spPr>
            <a:xfrm>
              <a:off x="1784539" y="9052744"/>
              <a:ext cx="1600011" cy="256811"/>
            </a:xfrm>
            <a:prstGeom prst="rect">
              <a:avLst/>
            </a:prstGeom>
            <a:noFill/>
          </p:spPr>
          <p:txBody>
            <a:bodyPr wrap="square">
              <a:spAutoFit/>
            </a:bodyPr>
            <a:lstStyle/>
            <a:p>
              <a:pPr algn="ctr"/>
              <a:r>
                <a:rPr lang="en-US" altLang="zh-CN" sz="1400">
                  <a:latin typeface="+mn-ea"/>
                </a:rPr>
                <a:t>P</a:t>
              </a:r>
              <a:r>
                <a:rPr lang="zh-CN" altLang="en-US" sz="1400">
                  <a:latin typeface="+mn-ea"/>
                </a:rPr>
                <a:t>＜</a:t>
              </a:r>
              <a:r>
                <a:rPr lang="en-US" altLang="zh-CN" sz="1400">
                  <a:latin typeface="+mn-ea"/>
                </a:rPr>
                <a:t>0.0001</a:t>
              </a:r>
              <a:endParaRPr lang="en-US" altLang="zh-CN" sz="1400">
                <a:latin typeface="+mn-ea"/>
              </a:endParaRPr>
            </a:p>
          </p:txBody>
        </p:sp>
        <p:sp>
          <p:nvSpPr>
            <p:cNvPr id="14" name="文本框 13"/>
            <p:cNvSpPr txBox="1"/>
            <p:nvPr/>
          </p:nvSpPr>
          <p:spPr>
            <a:xfrm>
              <a:off x="3557355" y="9052744"/>
              <a:ext cx="1600011" cy="256811"/>
            </a:xfrm>
            <a:prstGeom prst="rect">
              <a:avLst/>
            </a:prstGeom>
            <a:noFill/>
          </p:spPr>
          <p:txBody>
            <a:bodyPr wrap="square">
              <a:spAutoFit/>
            </a:bodyPr>
            <a:lstStyle/>
            <a:p>
              <a:pPr algn="ctr"/>
              <a:r>
                <a:rPr lang="en-US" altLang="zh-CN" sz="1400">
                  <a:latin typeface="+mn-ea"/>
                </a:rPr>
                <a:t>P=0.04</a:t>
              </a:r>
              <a:endParaRPr lang="en-US" altLang="zh-CN" sz="1400">
                <a:latin typeface="+mn-ea"/>
              </a:endParaRPr>
            </a:p>
          </p:txBody>
        </p:sp>
      </p:grpSp>
      <p:sp>
        <p:nvSpPr>
          <p:cNvPr id="19" name="文本框 18"/>
          <p:cNvSpPr txBox="1"/>
          <p:nvPr/>
        </p:nvSpPr>
        <p:spPr>
          <a:xfrm>
            <a:off x="6449060" y="2555240"/>
            <a:ext cx="5038090" cy="1753235"/>
          </a:xfrm>
          <a:prstGeom prst="rect">
            <a:avLst/>
          </a:prstGeom>
          <a:noFill/>
        </p:spPr>
        <p:txBody>
          <a:bodyPr wrap="square" rtlCol="0" anchor="t">
            <a:spAutoFit/>
          </a:bodyPr>
          <a:p>
            <a:pPr>
              <a:lnSpc>
                <a:spcPct val="150000"/>
              </a:lnSpc>
            </a:pPr>
            <a:r>
              <a:rPr lang="zh-CN" altLang="en-US">
                <a:solidFill>
                  <a:schemeClr val="tx1"/>
                </a:solidFill>
                <a:sym typeface="+mn-ea"/>
              </a:rPr>
              <a:t>一项意大利回顾性多中心研究，纳入两个队列的晚期</a:t>
            </a:r>
            <a:r>
              <a:rPr lang="en-US" altLang="zh-CN">
                <a:solidFill>
                  <a:schemeClr val="tx1"/>
                </a:solidFill>
                <a:sym typeface="+mn-ea"/>
              </a:rPr>
              <a:t>NSCLC</a:t>
            </a:r>
            <a:r>
              <a:rPr lang="zh-CN" altLang="en-US">
                <a:solidFill>
                  <a:schemeClr val="tx1"/>
                </a:solidFill>
                <a:sym typeface="+mn-ea"/>
              </a:rPr>
              <a:t>患者（非鳞癌 </a:t>
            </a:r>
            <a:r>
              <a:rPr lang="en-US" altLang="zh-CN">
                <a:solidFill>
                  <a:schemeClr val="tx1"/>
                </a:solidFill>
                <a:sym typeface="+mn-ea"/>
              </a:rPr>
              <a:t>N=1588</a:t>
            </a:r>
            <a:r>
              <a:rPr lang="zh-CN" altLang="en-US">
                <a:solidFill>
                  <a:schemeClr val="tx1"/>
                </a:solidFill>
                <a:sym typeface="+mn-ea"/>
              </a:rPr>
              <a:t>；鳞癌 </a:t>
            </a:r>
            <a:r>
              <a:rPr lang="en-US" altLang="zh-CN">
                <a:solidFill>
                  <a:schemeClr val="tx1"/>
                </a:solidFill>
                <a:sym typeface="+mn-ea"/>
              </a:rPr>
              <a:t>N=371</a:t>
            </a:r>
            <a:r>
              <a:rPr lang="zh-CN" altLang="en-US">
                <a:solidFill>
                  <a:schemeClr val="tx1"/>
                </a:solidFill>
                <a:sym typeface="+mn-ea"/>
              </a:rPr>
              <a:t>），均接受纳武利尤单抗治疗，通过回顾性分析评估骨转移对免疫治疗疗效的影响。</a:t>
            </a:r>
            <a:endParaRPr lang="zh-CN" altLang="en-US">
              <a:solidFill>
                <a:schemeClr val="tx1"/>
              </a:solidFill>
              <a:sym typeface="+mn-ea"/>
            </a:endParaRPr>
          </a:p>
        </p:txBody>
      </p:sp>
      <p:sp>
        <p:nvSpPr>
          <p:cNvPr id="20" name="页脚占位符 3"/>
          <p:cNvSpPr txBox="1"/>
          <p:nvPr/>
        </p:nvSpPr>
        <p:spPr>
          <a:xfrm>
            <a:off x="515938" y="6504653"/>
            <a:ext cx="2567622" cy="275590"/>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zh-TW">
                <a:sym typeface="+mn-lt"/>
              </a:rPr>
              <a:t>Landi L, et al. J Immunother Cancer. 2019;7(1):316.</a:t>
            </a:r>
            <a:endParaRPr lang="fr-FR" altLang="zh-TW">
              <a:sym typeface="+mn-lt"/>
            </a:endParaRPr>
          </a:p>
          <a:p>
            <a:endParaRPr lang="fr-FR" altLang="zh-TW">
              <a:sym typeface="+mn-lt"/>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骨转移患者免疫治疗</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ORR</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下降不限免疫治疗药物</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影响</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26" name="组合 25"/>
          <p:cNvGrpSpPr/>
          <p:nvPr/>
        </p:nvGrpSpPr>
        <p:grpSpPr>
          <a:xfrm>
            <a:off x="6053637" y="1398085"/>
            <a:ext cx="5528310" cy="552450"/>
            <a:chOff x="211710" y="1780120"/>
            <a:chExt cx="5813680" cy="552450"/>
          </a:xfrm>
        </p:grpSpPr>
        <p:grpSp>
          <p:nvGrpSpPr>
            <p:cNvPr id="27" name="组合 26"/>
            <p:cNvGrpSpPr/>
            <p:nvPr/>
          </p:nvGrpSpPr>
          <p:grpSpPr>
            <a:xfrm>
              <a:off x="4420824" y="1780120"/>
              <a:ext cx="509090" cy="294402"/>
              <a:chOff x="2290830" y="1542404"/>
              <a:chExt cx="275987" cy="155641"/>
            </a:xfrm>
          </p:grpSpPr>
          <p:sp>
            <p:nvSpPr>
              <p:cNvPr id="38" name="平行四边形 37"/>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任意多边形: 形状 27"/>
            <p:cNvSpPr/>
            <p:nvPr/>
          </p:nvSpPr>
          <p:spPr>
            <a:xfrm flipH="1">
              <a:off x="211710" y="1841080"/>
              <a:ext cx="5813680" cy="491490"/>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涵盖多种免疫治疗药物的回顾性分析表明：</a:t>
              </a:r>
              <a:endPar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endParaRPr>
            </a:p>
            <a:p>
              <a:pPr lvl="0" algn="ctr" defTabSz="457200">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骨转移患者免疫治疗</a:t>
              </a:r>
              <a:r>
                <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ORR</a:t>
              </a: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大幅下降</a:t>
              </a:r>
              <a:r>
                <a:rPr lang="en-US" altLang="zh-CN" sz="1600" b="1" kern="0" baseline="3000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1</a:t>
              </a:r>
              <a:endParaRPr kumimoji="0" lang="en-US" altLang="zh-CN" sz="1600" b="1" i="0" u="none" strike="noStrike" kern="0" cap="none" spc="0" normalizeH="0" baseline="3000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sp>
        <p:nvSpPr>
          <p:cNvPr id="19" name="文本框 18"/>
          <p:cNvSpPr txBox="1"/>
          <p:nvPr/>
        </p:nvSpPr>
        <p:spPr>
          <a:xfrm>
            <a:off x="6053455" y="2555240"/>
            <a:ext cx="5732145" cy="2584450"/>
          </a:xfrm>
          <a:prstGeom prst="rect">
            <a:avLst/>
          </a:prstGeom>
          <a:noFill/>
        </p:spPr>
        <p:txBody>
          <a:bodyPr wrap="square" rtlCol="0" anchor="t">
            <a:spAutoFit/>
          </a:bodyPr>
          <a:p>
            <a:pPr>
              <a:lnSpc>
                <a:spcPct val="150000"/>
              </a:lnSpc>
            </a:pPr>
            <a:r>
              <a:rPr lang="zh-CN" altLang="en-US">
                <a:solidFill>
                  <a:schemeClr val="tx1"/>
                </a:solidFill>
                <a:sym typeface="+mn-ea"/>
              </a:rPr>
              <a:t>一项中国回顾性研究，纳入</a:t>
            </a:r>
            <a:r>
              <a:rPr lang="en-US" altLang="zh-CN">
                <a:solidFill>
                  <a:schemeClr val="tx1"/>
                </a:solidFill>
                <a:sym typeface="+mn-ea"/>
              </a:rPr>
              <a:t>144</a:t>
            </a:r>
            <a:r>
              <a:rPr lang="zh-CN" altLang="en-US">
                <a:solidFill>
                  <a:schemeClr val="tx1"/>
                </a:solidFill>
                <a:sym typeface="+mn-ea"/>
              </a:rPr>
              <a:t>例</a:t>
            </a:r>
            <a:r>
              <a:rPr lang="en-US" altLang="zh-CN">
                <a:solidFill>
                  <a:schemeClr val="tx1"/>
                </a:solidFill>
                <a:sym typeface="+mn-ea"/>
              </a:rPr>
              <a:t>NSCLC</a:t>
            </a:r>
            <a:r>
              <a:rPr lang="zh-CN" altLang="en-US">
                <a:solidFill>
                  <a:schemeClr val="tx1"/>
                </a:solidFill>
                <a:sym typeface="+mn-ea"/>
              </a:rPr>
              <a:t>患者，接受免疫检查点抑制剂（包括帕博利珠单抗、纳武利尤单抗、信迪利单抗、卡瑞利珠单抗、特瑞普利单抗、替雷利珠单抗，另有</a:t>
            </a:r>
            <a:r>
              <a:rPr lang="en-US" altLang="zh-CN">
                <a:solidFill>
                  <a:schemeClr val="tx1"/>
                </a:solidFill>
                <a:sym typeface="+mn-ea"/>
              </a:rPr>
              <a:t>5</a:t>
            </a:r>
            <a:r>
              <a:rPr lang="zh-CN" altLang="en-US">
                <a:solidFill>
                  <a:schemeClr val="tx1"/>
                </a:solidFill>
                <a:sym typeface="+mn-ea"/>
              </a:rPr>
              <a:t>例接受两种</a:t>
            </a:r>
            <a:r>
              <a:rPr lang="en-US" altLang="zh-CN">
                <a:solidFill>
                  <a:schemeClr val="tx1"/>
                </a:solidFill>
                <a:sym typeface="+mn-ea"/>
              </a:rPr>
              <a:t>ICI</a:t>
            </a:r>
            <a:r>
              <a:rPr lang="zh-CN" altLang="en-US">
                <a:solidFill>
                  <a:schemeClr val="tx1"/>
                </a:solidFill>
                <a:sym typeface="+mn-ea"/>
              </a:rPr>
              <a:t>）</a:t>
            </a:r>
            <a:r>
              <a:rPr lang="en-US" altLang="en-US">
                <a:solidFill>
                  <a:schemeClr val="tx1"/>
                </a:solidFill>
                <a:sym typeface="+mn-ea"/>
              </a:rPr>
              <a:t>±</a:t>
            </a:r>
            <a:r>
              <a:rPr lang="zh-CN" altLang="en-US">
                <a:solidFill>
                  <a:schemeClr val="tx1"/>
                </a:solidFill>
                <a:sym typeface="+mn-ea"/>
              </a:rPr>
              <a:t>化疗</a:t>
            </a:r>
            <a:r>
              <a:rPr lang="en-US" altLang="zh-CN">
                <a:solidFill>
                  <a:schemeClr val="tx1"/>
                </a:solidFill>
                <a:sym typeface="+mn-ea"/>
              </a:rPr>
              <a:t> / </a:t>
            </a:r>
            <a:r>
              <a:rPr lang="zh-CN" altLang="en-US">
                <a:solidFill>
                  <a:schemeClr val="tx1"/>
                </a:solidFill>
                <a:sym typeface="+mn-ea"/>
              </a:rPr>
              <a:t>抗血管生成治疗，旨在分析骨转移等临床特征与临床结局的相关性。</a:t>
            </a:r>
            <a:endParaRPr lang="zh-CN" altLang="en-US">
              <a:solidFill>
                <a:schemeClr val="tx1"/>
              </a:solidFill>
              <a:sym typeface="+mn-ea"/>
            </a:endParaRPr>
          </a:p>
          <a:p>
            <a:pPr>
              <a:lnSpc>
                <a:spcPct val="150000"/>
              </a:lnSpc>
            </a:pPr>
            <a:endParaRPr lang="zh-CN" altLang="en-US">
              <a:solidFill>
                <a:schemeClr val="tx1"/>
              </a:solidFill>
              <a:sym typeface="+mn-ea"/>
            </a:endParaRPr>
          </a:p>
        </p:txBody>
      </p:sp>
      <p:sp>
        <p:nvSpPr>
          <p:cNvPr id="20" name="页脚占位符 3"/>
          <p:cNvSpPr txBox="1"/>
          <p:nvPr/>
        </p:nvSpPr>
        <p:spPr>
          <a:xfrm>
            <a:off x="515938" y="6504653"/>
            <a:ext cx="2567622" cy="275590"/>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zh-TW">
                <a:sym typeface="+mn-lt"/>
              </a:rPr>
              <a:t>Zhu YJ, et al. Lung Cancer. 2022 Apr;166:189-196. </a:t>
            </a:r>
            <a:endParaRPr lang="fr-FR" altLang="zh-TW">
              <a:sym typeface="+mn-lt"/>
            </a:endParaRPr>
          </a:p>
          <a:p>
            <a:pPr marL="0" indent="0">
              <a:buNone/>
            </a:pPr>
            <a:endParaRPr lang="fr-FR" altLang="zh-TW">
              <a:sym typeface="+mn-lt"/>
            </a:endParaRPr>
          </a:p>
        </p:txBody>
      </p:sp>
      <p:grpSp>
        <p:nvGrpSpPr>
          <p:cNvPr id="68" name="组合 67"/>
          <p:cNvGrpSpPr/>
          <p:nvPr/>
        </p:nvGrpSpPr>
        <p:grpSpPr>
          <a:xfrm>
            <a:off x="865210" y="1957151"/>
            <a:ext cx="5188149" cy="3469347"/>
            <a:chOff x="6521560" y="8733778"/>
            <a:chExt cx="4432190" cy="3355262"/>
          </a:xfrm>
        </p:grpSpPr>
        <p:sp>
          <p:nvSpPr>
            <p:cNvPr id="69" name="文本框 68"/>
            <p:cNvSpPr txBox="1"/>
            <p:nvPr/>
          </p:nvSpPr>
          <p:spPr>
            <a:xfrm rot="16200000">
              <a:off x="6174821" y="10338680"/>
              <a:ext cx="970476" cy="276999"/>
            </a:xfrm>
            <a:prstGeom prst="rect">
              <a:avLst/>
            </a:prstGeom>
            <a:noFill/>
          </p:spPr>
          <p:txBody>
            <a:bodyPr vert="horz" wrap="square" lIns="91440" tIns="45720" rIns="91440" bIns="45720" rtlCol="0" anchor="ctr">
              <a:spAutoFit/>
            </a:bodyPr>
            <a:lstStyle/>
            <a:p>
              <a:pPr algn="ctr"/>
              <a:r>
                <a:rPr lang="en-US" altLang="zh-CN" sz="12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ORR</a:t>
              </a:r>
              <a:endParaRPr lang="zh-CN" altLang="en-US" sz="1200">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graphicFrame>
          <p:nvGraphicFramePr>
            <p:cNvPr id="70" name="图表 69"/>
            <p:cNvGraphicFramePr/>
            <p:nvPr/>
          </p:nvGraphicFramePr>
          <p:xfrm>
            <a:off x="6831198" y="8955315"/>
            <a:ext cx="4122552" cy="3133725"/>
          </p:xfrm>
          <a:graphic>
            <a:graphicData uri="http://schemas.openxmlformats.org/drawingml/2006/chart">
              <c:chart xmlns:c="http://schemas.openxmlformats.org/drawingml/2006/chart" xmlns:r="http://schemas.openxmlformats.org/officeDocument/2006/relationships" r:id="rId1"/>
            </a:graphicData>
          </a:graphic>
        </p:graphicFrame>
        <p:grpSp>
          <p:nvGrpSpPr>
            <p:cNvPr id="71" name="Group 61"/>
            <p:cNvGrpSpPr/>
            <p:nvPr/>
          </p:nvGrpSpPr>
          <p:grpSpPr>
            <a:xfrm rot="5400000">
              <a:off x="8668023" y="9589065"/>
              <a:ext cx="854514" cy="989489"/>
              <a:chOff x="7055032" y="3068012"/>
              <a:chExt cx="750216" cy="626606"/>
            </a:xfrm>
          </p:grpSpPr>
          <p:sp>
            <p:nvSpPr>
              <p:cNvPr id="73" name="downward-arrow-curve_1094"/>
              <p:cNvSpPr/>
              <p:nvPr/>
            </p:nvSpPr>
            <p:spPr>
              <a:xfrm>
                <a:off x="7055032" y="3099964"/>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74" name="文本框 63"/>
              <p:cNvSpPr txBox="1"/>
              <p:nvPr/>
            </p:nvSpPr>
            <p:spPr>
              <a:xfrm rot="16200000">
                <a:off x="7231534" y="3190411"/>
                <a:ext cx="626606" cy="381807"/>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-42%</a:t>
                </a:r>
                <a:endPar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endParaRPr>
              </a:p>
            </p:txBody>
          </p:sp>
        </p:grpSp>
        <p:sp>
          <p:nvSpPr>
            <p:cNvPr id="72" name="文本框 71"/>
            <p:cNvSpPr txBox="1"/>
            <p:nvPr/>
          </p:nvSpPr>
          <p:spPr>
            <a:xfrm>
              <a:off x="8209128" y="8733778"/>
              <a:ext cx="1600011" cy="296619"/>
            </a:xfrm>
            <a:prstGeom prst="rect">
              <a:avLst/>
            </a:prstGeom>
            <a:noFill/>
          </p:spPr>
          <p:txBody>
            <a:bodyPr wrap="square">
              <a:spAutoFit/>
            </a:bodyPr>
            <a:lstStyle/>
            <a:p>
              <a:pPr algn="ctr"/>
              <a:r>
                <a:rPr lang="en-US" altLang="zh-CN" sz="1400">
                  <a:latin typeface="+mn-ea"/>
                </a:rPr>
                <a:t>P=0.002</a:t>
              </a:r>
              <a:endParaRPr lang="en-US" altLang="zh-CN" sz="1400">
                <a:latin typeface="+mn-ea"/>
              </a:endParaRPr>
            </a:p>
          </p:txBody>
        </p:sp>
      </p:gr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骨转移患者免疫治疗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的总生存同样</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缩短</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 name="平行四边形 1"/>
          <p:cNvSpPr/>
          <p:nvPr/>
        </p:nvSpPr>
        <p:spPr>
          <a:xfrm>
            <a:off x="4750435" y="1141730"/>
            <a:ext cx="476250" cy="294640"/>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a:off x="4639310" y="1141730"/>
            <a:ext cx="476250" cy="294640"/>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65"/>
          <p:cNvSpPr/>
          <p:nvPr/>
        </p:nvSpPr>
        <p:spPr>
          <a:xfrm flipH="1">
            <a:off x="6145530" y="1202055"/>
            <a:ext cx="5160010" cy="491490"/>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7" name="文本框 66"/>
          <p:cNvSpPr txBox="1"/>
          <p:nvPr/>
        </p:nvSpPr>
        <p:spPr>
          <a:xfrm>
            <a:off x="6090920" y="1202055"/>
            <a:ext cx="5346700" cy="521970"/>
          </a:xfrm>
          <a:prstGeom prst="rect">
            <a:avLst/>
          </a:prstGeom>
          <a:noFill/>
        </p:spPr>
        <p:txBody>
          <a:bodyPr wrap="square" anchor="ctr">
            <a:spAutoFit/>
          </a:bodyPr>
          <a:lstStyle/>
          <a:p>
            <a:pPr lvl="0" algn="ctr" defTabSz="457200">
              <a:defRPr/>
            </a:pPr>
            <a:r>
              <a:rPr lang="zh-CN" altLang="en-US"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国内外多项回顾性研究均表明：存在骨转移的患者免疫治疗的</a:t>
            </a:r>
            <a:endParaRPr lang="en-US" altLang="zh-CN"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a:p>
            <a:pPr lvl="0" algn="ctr" defTabSz="457200">
              <a:defRPr/>
            </a:pPr>
            <a:r>
              <a:rPr lang="en-US" altLang="zh-CN" sz="1400" b="1" kern="0" err="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mOS</a:t>
            </a:r>
            <a:r>
              <a:rPr lang="zh-CN" altLang="en-US"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较无骨转移的患者缩短</a:t>
            </a:r>
            <a:r>
              <a:rPr lang="en-US" altLang="zh-CN"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~50%</a:t>
            </a:r>
            <a:endParaRPr lang="en-US" altLang="zh-CN"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94" name="文本框 93"/>
          <p:cNvSpPr txBox="1"/>
          <p:nvPr/>
        </p:nvSpPr>
        <p:spPr>
          <a:xfrm>
            <a:off x="6308725" y="1856740"/>
            <a:ext cx="5092700" cy="4523105"/>
          </a:xfrm>
          <a:prstGeom prst="rect">
            <a:avLst/>
          </a:prstGeom>
          <a:noFill/>
        </p:spPr>
        <p:txBody>
          <a:bodyPr wrap="square" rtlCol="0">
            <a:spAutoFit/>
          </a:bodyPr>
          <a:lstStyle/>
          <a:p>
            <a:pPr>
              <a:lnSpc>
                <a:spcPct val="150000"/>
              </a:lnSpc>
            </a:pPr>
            <a:r>
              <a:rPr lang="zh-CN" altLang="en-US" sz="1600"/>
              <a:t>一项来自中国的回顾性研究，纳入</a:t>
            </a:r>
            <a:r>
              <a:rPr lang="en-US" altLang="zh-CN" sz="1600"/>
              <a:t>204</a:t>
            </a:r>
            <a:r>
              <a:rPr lang="zh-CN" altLang="en-US" sz="1600"/>
              <a:t>例晚期</a:t>
            </a:r>
            <a:r>
              <a:rPr lang="en-US" altLang="zh-CN" sz="1600"/>
              <a:t>NSCLC</a:t>
            </a:r>
            <a:r>
              <a:rPr lang="zh-CN" altLang="en-US" sz="1600"/>
              <a:t>患者，其中</a:t>
            </a:r>
            <a:r>
              <a:rPr lang="en-US" altLang="zh-CN" sz="1600"/>
              <a:t>103</a:t>
            </a:r>
            <a:r>
              <a:rPr lang="zh-CN" altLang="en-US" sz="1600"/>
              <a:t>例接受</a:t>
            </a:r>
            <a:r>
              <a:rPr lang="en-US" altLang="zh-CN" sz="1600"/>
              <a:t>ICI</a:t>
            </a:r>
            <a:r>
              <a:rPr lang="zh-CN" altLang="en-US" sz="1600"/>
              <a:t>单药治疗，</a:t>
            </a:r>
            <a:r>
              <a:rPr lang="en-US" altLang="zh-CN" sz="1600"/>
              <a:t>101</a:t>
            </a:r>
            <a:r>
              <a:rPr lang="zh-CN" altLang="en-US" sz="1600"/>
              <a:t>例接受</a:t>
            </a:r>
            <a:r>
              <a:rPr lang="en-US" altLang="zh-CN" sz="1600"/>
              <a:t>ICI</a:t>
            </a:r>
            <a:r>
              <a:rPr lang="zh-CN" altLang="en-US" sz="1600"/>
              <a:t>联合化疗或抗血管生成治疗</a:t>
            </a:r>
            <a:r>
              <a:rPr lang="en-US" altLang="zh-CN" sz="1600" baseline="30000"/>
              <a:t>1</a:t>
            </a:r>
            <a:endParaRPr lang="en-US" altLang="zh-CN" sz="1600"/>
          </a:p>
          <a:p>
            <a:pPr>
              <a:lnSpc>
                <a:spcPct val="150000"/>
              </a:lnSpc>
            </a:pPr>
            <a:endParaRPr lang="en-US" altLang="zh-CN" sz="1600"/>
          </a:p>
          <a:p>
            <a:pPr>
              <a:lnSpc>
                <a:spcPct val="150000"/>
              </a:lnSpc>
            </a:pPr>
            <a:r>
              <a:rPr lang="zh-CN" altLang="en-US" sz="1600">
                <a:sym typeface="+mn-ea"/>
              </a:rPr>
              <a:t>一项</a:t>
            </a:r>
            <a:r>
              <a:rPr lang="zh-CN" altLang="en-US" sz="16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ea"/>
              </a:rPr>
              <a:t>罗马尼亚回顾性</a:t>
            </a:r>
            <a:r>
              <a:rPr lang="zh-CN" altLang="en-US" sz="1600">
                <a:sym typeface="+mn-ea"/>
              </a:rPr>
              <a:t>研究，纳入</a:t>
            </a:r>
            <a:r>
              <a:rPr lang="en-US" altLang="zh-CN" sz="1600">
                <a:sym typeface="+mn-ea"/>
              </a:rPr>
              <a:t>122</a:t>
            </a:r>
            <a:r>
              <a:rPr lang="zh-CN" altLang="en-US" sz="1600">
                <a:sym typeface="+mn-ea"/>
              </a:rPr>
              <a:t>例晚期</a:t>
            </a:r>
            <a:r>
              <a:rPr lang="en-US" altLang="zh-CN" sz="1600">
                <a:sym typeface="+mn-ea"/>
              </a:rPr>
              <a:t>NSCLC</a:t>
            </a:r>
            <a:r>
              <a:rPr lang="zh-CN" altLang="en-US" sz="1600" b="1">
                <a:sym typeface="+mn-ea"/>
              </a:rPr>
              <a:t>一线治疗</a:t>
            </a:r>
            <a:r>
              <a:rPr lang="zh-CN" altLang="en-US" sz="1600">
                <a:sym typeface="+mn-ea"/>
              </a:rPr>
              <a:t>患者，包括双免、双免</a:t>
            </a:r>
            <a:r>
              <a:rPr lang="en-US" altLang="zh-CN" sz="1600">
                <a:sym typeface="+mn-ea"/>
              </a:rPr>
              <a:t>+</a:t>
            </a:r>
            <a:r>
              <a:rPr lang="zh-CN" altLang="en-US" sz="1600">
                <a:sym typeface="+mn-ea"/>
              </a:rPr>
              <a:t>化疗、单免</a:t>
            </a:r>
            <a:r>
              <a:rPr lang="en-US" altLang="zh-CN" sz="1600">
                <a:sym typeface="+mn-ea"/>
              </a:rPr>
              <a:t>+</a:t>
            </a:r>
            <a:r>
              <a:rPr lang="zh-CN" altLang="en-US" sz="1600">
                <a:sym typeface="+mn-ea"/>
              </a:rPr>
              <a:t>化疗</a:t>
            </a:r>
            <a:r>
              <a:rPr lang="en-US" altLang="zh-CN" sz="1600" baseline="30000">
                <a:sym typeface="+mn-ea"/>
              </a:rPr>
              <a:t>2</a:t>
            </a:r>
            <a:endParaRPr lang="en-US" altLang="zh-CN" sz="1600"/>
          </a:p>
          <a:p>
            <a:pPr>
              <a:lnSpc>
                <a:spcPct val="150000"/>
              </a:lnSpc>
            </a:pPr>
            <a:endParaRPr lang="en-US" altLang="zh-CN" sz="1600"/>
          </a:p>
          <a:p>
            <a:pPr>
              <a:lnSpc>
                <a:spcPct val="150000"/>
              </a:lnSpc>
            </a:pPr>
            <a:r>
              <a:rPr lang="zh-CN" altLang="en-US" sz="1600"/>
              <a:t>多项</a:t>
            </a:r>
            <a:r>
              <a:rPr lang="en-US" altLang="zh-CN" sz="1600"/>
              <a:t>Meta</a:t>
            </a:r>
            <a:r>
              <a:rPr lang="zh-CN" altLang="en-US" sz="1600"/>
              <a:t>分析均表明：免疫治疗患者若存在骨转移死亡风险大幅增加约</a:t>
            </a:r>
            <a:r>
              <a:rPr lang="en-US" altLang="zh-CN" sz="1600"/>
              <a:t>40~70%</a:t>
            </a:r>
            <a:r>
              <a:rPr lang="en-US" altLang="zh-CN" sz="1600" baseline="30000"/>
              <a:t>345</a:t>
            </a:r>
            <a:endParaRPr lang="en-US" altLang="zh-CN" sz="1600"/>
          </a:p>
          <a:p>
            <a:pPr>
              <a:lnSpc>
                <a:spcPct val="150000"/>
              </a:lnSpc>
            </a:pPr>
            <a:endParaRPr lang="en-US" altLang="zh-CN" sz="1600"/>
          </a:p>
          <a:p>
            <a:pPr>
              <a:lnSpc>
                <a:spcPct val="150000"/>
              </a:lnSpc>
            </a:pPr>
            <a:r>
              <a:rPr lang="zh-CN" altLang="en-US" sz="1600"/>
              <a:t>存在骨转移的患者，全身免疫治疗缓解差、生存短，</a:t>
            </a:r>
            <a:r>
              <a:rPr lang="en-US" altLang="zh-CN" sz="1600"/>
              <a:t>  </a:t>
            </a:r>
            <a:r>
              <a:rPr lang="zh-CN" altLang="en-US" sz="1600"/>
              <a:t>骨转移正在</a:t>
            </a:r>
            <a:r>
              <a:rPr lang="en-US" altLang="zh-CN" sz="1600"/>
              <a:t>“</a:t>
            </a:r>
            <a:r>
              <a:rPr lang="zh-CN" altLang="en-US" sz="1600"/>
              <a:t>偷走</a:t>
            </a:r>
            <a:r>
              <a:rPr lang="en-US" altLang="zh-CN" sz="1600"/>
              <a:t>”</a:t>
            </a:r>
            <a:r>
              <a:rPr lang="zh-CN" altLang="en-US" sz="1600"/>
              <a:t>免疫治疗的疗效</a:t>
            </a:r>
            <a:endParaRPr lang="zh-CN" altLang="en-US" sz="1600"/>
          </a:p>
        </p:txBody>
      </p:sp>
      <p:grpSp>
        <p:nvGrpSpPr>
          <p:cNvPr id="21" name="组合 20"/>
          <p:cNvGrpSpPr/>
          <p:nvPr/>
        </p:nvGrpSpPr>
        <p:grpSpPr>
          <a:xfrm>
            <a:off x="1005661" y="4105275"/>
            <a:ext cx="4146094" cy="2345055"/>
            <a:chOff x="997" y="5961"/>
            <a:chExt cx="5267" cy="3092"/>
          </a:xfrm>
        </p:grpSpPr>
        <p:pic>
          <p:nvPicPr>
            <p:cNvPr id="10" name="图片 9"/>
            <p:cNvPicPr>
              <a:picLocks noChangeAspect="1"/>
            </p:cNvPicPr>
            <p:nvPr/>
          </p:nvPicPr>
          <p:blipFill>
            <a:blip r:embed="rId1"/>
            <a:stretch>
              <a:fillRect/>
            </a:stretch>
          </p:blipFill>
          <p:spPr>
            <a:xfrm>
              <a:off x="1148" y="5961"/>
              <a:ext cx="3969" cy="2990"/>
            </a:xfrm>
            <a:prstGeom prst="rect">
              <a:avLst/>
            </a:prstGeom>
          </p:spPr>
        </p:pic>
        <p:grpSp>
          <p:nvGrpSpPr>
            <p:cNvPr id="11" name="Group 61"/>
            <p:cNvGrpSpPr/>
            <p:nvPr/>
          </p:nvGrpSpPr>
          <p:grpSpPr>
            <a:xfrm rot="5400000">
              <a:off x="5099" y="6914"/>
              <a:ext cx="1116" cy="1214"/>
              <a:chOff x="7126771" y="2562142"/>
              <a:chExt cx="750216" cy="626606"/>
            </a:xfrm>
          </p:grpSpPr>
          <p:sp>
            <p:nvSpPr>
              <p:cNvPr id="12" name="downward-arrow-curve_1094"/>
              <p:cNvSpPr/>
              <p:nvPr/>
            </p:nvSpPr>
            <p:spPr>
              <a:xfrm>
                <a:off x="7126771" y="2579930"/>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3" name="文本框 63"/>
              <p:cNvSpPr txBox="1"/>
              <p:nvPr/>
            </p:nvSpPr>
            <p:spPr>
              <a:xfrm rot="16200000">
                <a:off x="7287984" y="2726043"/>
                <a:ext cx="626606" cy="298803"/>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-50%</a:t>
                </a:r>
                <a:r>
                  <a:rPr lang="en-US" sz="1600" b="1" baseline="30000">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a:t>
                </a:r>
                <a:endParaRPr lang="en-US" sz="1600" b="1" baseline="30000">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endParaRPr>
              </a:p>
            </p:txBody>
          </p:sp>
        </p:grpSp>
        <p:sp>
          <p:nvSpPr>
            <p:cNvPr id="14" name="矩形 13"/>
            <p:cNvSpPr/>
            <p:nvPr/>
          </p:nvSpPr>
          <p:spPr>
            <a:xfrm>
              <a:off x="2801" y="8787"/>
              <a:ext cx="1251" cy="26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5" name="文本框 14"/>
            <p:cNvSpPr txBox="1"/>
            <p:nvPr/>
          </p:nvSpPr>
          <p:spPr>
            <a:xfrm>
              <a:off x="4954" y="8577"/>
              <a:ext cx="412" cy="262"/>
            </a:xfrm>
            <a:prstGeom prst="rect">
              <a:avLst/>
            </a:prstGeom>
          </p:spPr>
          <p:txBody>
            <a:bodyPr vert="horz" wrap="square" lIns="91440" tIns="45720" rIns="91440" bIns="45720" rtlCol="0" anchor="ctr">
              <a:spAutoFit/>
            </a:bodyPr>
            <a:lstStyle/>
            <a:p>
              <a:pPr algn="ctr"/>
              <a:r>
                <a:rPr lang="zh-CN" altLang="en-US" sz="700" b="1">
                  <a:latin typeface="Arial" panose="020B0604020202020204" pitchFamily="34" charset="0"/>
                  <a:cs typeface="微软雅黑" panose="020B0503020204020204" charset="-122"/>
                  <a:sym typeface="Arial" panose="020B0604020202020204" pitchFamily="34" charset="0"/>
                </a:rPr>
                <a:t>月</a:t>
              </a:r>
              <a:endParaRPr lang="zh-CN" altLang="en-US" sz="700" b="1">
                <a:latin typeface="Arial" panose="020B0604020202020204" pitchFamily="34" charset="0"/>
                <a:cs typeface="微软雅黑" panose="020B0503020204020204" charset="-122"/>
                <a:sym typeface="Arial" panose="020B0604020202020204" pitchFamily="34" charset="0"/>
              </a:endParaRPr>
            </a:p>
          </p:txBody>
        </p:sp>
        <p:sp>
          <p:nvSpPr>
            <p:cNvPr id="16" name="矩形 15"/>
            <p:cNvSpPr/>
            <p:nvPr/>
          </p:nvSpPr>
          <p:spPr>
            <a:xfrm>
              <a:off x="3656" y="5961"/>
              <a:ext cx="1354" cy="50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7" name="文本框 16"/>
            <p:cNvSpPr txBox="1"/>
            <p:nvPr/>
          </p:nvSpPr>
          <p:spPr>
            <a:xfrm>
              <a:off x="3251" y="6064"/>
              <a:ext cx="1198" cy="258"/>
            </a:xfrm>
            <a:prstGeom prst="rect">
              <a:avLst/>
            </a:prstGeom>
            <a:solidFill>
              <a:schemeClr val="bg1"/>
            </a:solidFill>
          </p:spPr>
          <p:txBody>
            <a:bodyPr wrap="square">
              <a:spAutoFit/>
            </a:bodyPr>
            <a:lstStyle/>
            <a:p>
              <a:endParaRPr lang="zh-CN" altLang="en-US" sz="700" b="1">
                <a:solidFill>
                  <a:schemeClr val="tx1">
                    <a:lumMod val="75000"/>
                    <a:lumOff val="25000"/>
                  </a:schemeClr>
                </a:solidFill>
              </a:endParaRPr>
            </a:p>
          </p:txBody>
        </p:sp>
        <p:sp>
          <p:nvSpPr>
            <p:cNvPr id="18" name="矩形 17"/>
            <p:cNvSpPr/>
            <p:nvPr/>
          </p:nvSpPr>
          <p:spPr>
            <a:xfrm>
              <a:off x="1142" y="6811"/>
              <a:ext cx="191" cy="130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22" name="矩形 21"/>
            <p:cNvSpPr/>
            <p:nvPr/>
          </p:nvSpPr>
          <p:spPr>
            <a:xfrm>
              <a:off x="1633" y="8105"/>
              <a:ext cx="2859" cy="30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25" name="文本框 24"/>
            <p:cNvSpPr txBox="1"/>
            <p:nvPr/>
          </p:nvSpPr>
          <p:spPr>
            <a:xfrm>
              <a:off x="3387" y="6370"/>
              <a:ext cx="2500" cy="323"/>
            </a:xfrm>
            <a:prstGeom prst="rect">
              <a:avLst/>
            </a:prstGeom>
            <a:solidFill>
              <a:schemeClr val="bg1">
                <a:alpha val="50000"/>
              </a:schemeClr>
            </a:solidFill>
          </p:spPr>
          <p:txBody>
            <a:bodyPr vert="horz" wrap="square" lIns="91440" tIns="45720" rIns="91440" bIns="45720" rtlCol="0" anchor="ctr">
              <a:spAutoFit/>
            </a:bodyPr>
            <a:lstStyle>
              <a:defPPr>
                <a:defRPr lang="zh-CN"/>
              </a:defPPr>
              <a:lvl1pPr algn="ctr" fontAlgn="ctr">
                <a:defRPr sz="700" b="1"/>
              </a:lvl1pPr>
            </a:lstStyle>
            <a:p>
              <a:pPr algn="l"/>
              <a:r>
                <a:rPr lang="en-US" altLang="zh-CN" sz="1000" err="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mOS: </a:t>
              </a:r>
              <a:r>
                <a:rPr lang="en-US" altLang="zh-CN" sz="1000">
                  <a:solidFill>
                    <a:srgbClr val="587AC0"/>
                  </a:solidFill>
                  <a:latin typeface="Arial" panose="020B0604020202020204" pitchFamily="34" charset="0"/>
                  <a:ea typeface="微软雅黑" panose="020B0503020204020204" charset="-122"/>
                  <a:cs typeface="Arial" panose="020B0604020202020204" pitchFamily="34" charset="0"/>
                </a:rPr>
                <a:t>&gt;24.0m</a:t>
              </a:r>
              <a:r>
                <a:rPr lang="en-US" altLang="zh-CN" sz="10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 vs.  </a:t>
              </a:r>
              <a:r>
                <a:rPr lang="en-US" altLang="zh-CN" sz="1000">
                  <a:solidFill>
                    <a:srgbClr val="F5872E"/>
                  </a:solidFill>
                  <a:latin typeface="Arial" panose="020B0604020202020204" pitchFamily="34" charset="0"/>
                  <a:ea typeface="微软雅黑" panose="020B0503020204020204" charset="-122"/>
                  <a:cs typeface="Arial" panose="020B0604020202020204" pitchFamily="34" charset="0"/>
                </a:rPr>
                <a:t>11.4m</a:t>
              </a:r>
              <a:endParaRPr lang="en-US" altLang="zh-CN" sz="1000">
                <a:solidFill>
                  <a:srgbClr val="F5872E"/>
                </a:solidFill>
                <a:latin typeface="Arial" panose="020B0604020202020204" pitchFamily="34" charset="0"/>
                <a:ea typeface="微软雅黑" panose="020B0503020204020204" charset="-122"/>
                <a:cs typeface="Arial" panose="020B0604020202020204" pitchFamily="34" charset="0"/>
              </a:endParaRPr>
            </a:p>
          </p:txBody>
        </p:sp>
        <p:cxnSp>
          <p:nvCxnSpPr>
            <p:cNvPr id="44" name="直接连接符 43"/>
            <p:cNvCxnSpPr/>
            <p:nvPr/>
          </p:nvCxnSpPr>
          <p:spPr>
            <a:xfrm>
              <a:off x="3427" y="6165"/>
              <a:ext cx="232" cy="0"/>
            </a:xfrm>
            <a:prstGeom prst="line">
              <a:avLst/>
            </a:prstGeom>
            <a:ln w="19050">
              <a:solidFill>
                <a:srgbClr val="587AC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3557" y="5987"/>
              <a:ext cx="1230" cy="303"/>
            </a:xfrm>
            <a:prstGeom prst="rect">
              <a:avLst/>
            </a:prstGeom>
            <a:noFill/>
          </p:spPr>
          <p:txBody>
            <a:bodyPr wrap="square">
              <a:spAutoFit/>
            </a:bodyPr>
            <a:lstStyle/>
            <a:p>
              <a:r>
                <a:rPr lang="zh-CN" altLang="en-US" sz="900" b="1"/>
                <a:t>无骨转移</a:t>
              </a:r>
              <a:endParaRPr lang="zh-CN" altLang="en-US" sz="900" b="1"/>
            </a:p>
          </p:txBody>
        </p:sp>
        <p:cxnSp>
          <p:nvCxnSpPr>
            <p:cNvPr id="52" name="直接连接符 51"/>
            <p:cNvCxnSpPr/>
            <p:nvPr/>
          </p:nvCxnSpPr>
          <p:spPr>
            <a:xfrm>
              <a:off x="4619" y="6163"/>
              <a:ext cx="232" cy="0"/>
            </a:xfrm>
            <a:prstGeom prst="line">
              <a:avLst/>
            </a:prstGeom>
            <a:ln w="19050">
              <a:solidFill>
                <a:srgbClr val="F5872E"/>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4742" y="5972"/>
              <a:ext cx="1230" cy="303"/>
            </a:xfrm>
            <a:prstGeom prst="rect">
              <a:avLst/>
            </a:prstGeom>
            <a:noFill/>
          </p:spPr>
          <p:txBody>
            <a:bodyPr wrap="square">
              <a:spAutoFit/>
            </a:bodyPr>
            <a:lstStyle/>
            <a:p>
              <a:r>
                <a:rPr lang="zh-CN" altLang="en-US" sz="900" b="1"/>
                <a:t>有骨转移</a:t>
              </a:r>
              <a:endParaRPr lang="zh-CN" altLang="en-US" sz="900" b="1"/>
            </a:p>
          </p:txBody>
        </p:sp>
        <p:sp>
          <p:nvSpPr>
            <p:cNvPr id="61" name="文本框 60"/>
            <p:cNvSpPr txBox="1"/>
            <p:nvPr/>
          </p:nvSpPr>
          <p:spPr>
            <a:xfrm>
              <a:off x="3898" y="6690"/>
              <a:ext cx="953" cy="323"/>
            </a:xfrm>
            <a:prstGeom prst="rect">
              <a:avLst/>
            </a:prstGeom>
            <a:noFill/>
          </p:spPr>
          <p:txBody>
            <a:bodyPr wrap="square" rtlCol="0">
              <a:spAutoFit/>
            </a:bodyPr>
            <a:lstStyle/>
            <a:p>
              <a:r>
                <a:rPr lang="en-US" altLang="zh-CN" sz="1000" b="1"/>
                <a:t>P</a:t>
              </a:r>
              <a:r>
                <a:rPr lang="zh-CN" altLang="en-US" sz="1000" b="1"/>
                <a:t>＜</a:t>
              </a:r>
              <a:r>
                <a:rPr lang="en-US" altLang="zh-CN" sz="1000" b="1"/>
                <a:t>0.01</a:t>
              </a:r>
              <a:endParaRPr lang="en-US" altLang="zh-CN" sz="1000" b="1"/>
            </a:p>
          </p:txBody>
        </p:sp>
        <p:sp>
          <p:nvSpPr>
            <p:cNvPr id="124" name="文本框 123"/>
            <p:cNvSpPr txBox="1"/>
            <p:nvPr/>
          </p:nvSpPr>
          <p:spPr>
            <a:xfrm rot="16200000">
              <a:off x="775" y="7300"/>
              <a:ext cx="715" cy="272"/>
            </a:xfrm>
            <a:prstGeom prst="rect">
              <a:avLst/>
            </a:prstGeom>
          </p:spPr>
          <p:txBody>
            <a:bodyPr vert="horz" wrap="square" lIns="91440" tIns="45720" rIns="91440" bIns="45720" rtlCol="0" anchor="ctr">
              <a:spAutoFit/>
            </a:bodyPr>
            <a:lstStyle/>
            <a:p>
              <a:pPr algn="ctr"/>
              <a:r>
                <a:rPr lang="zh-CN" altLang="en-US"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总生存</a:t>
              </a:r>
              <a:endParaRPr lang="zh-CN" altLang="en-US"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grpSp>
      <p:grpSp>
        <p:nvGrpSpPr>
          <p:cNvPr id="24" name="组合 23"/>
          <p:cNvGrpSpPr/>
          <p:nvPr/>
        </p:nvGrpSpPr>
        <p:grpSpPr>
          <a:xfrm>
            <a:off x="1003327" y="1614805"/>
            <a:ext cx="4030953" cy="2291715"/>
            <a:chOff x="993" y="2849"/>
            <a:chExt cx="5271" cy="3092"/>
          </a:xfrm>
        </p:grpSpPr>
        <p:pic>
          <p:nvPicPr>
            <p:cNvPr id="83" name="图片 82"/>
            <p:cNvPicPr>
              <a:picLocks noChangeAspect="1"/>
            </p:cNvPicPr>
            <p:nvPr/>
          </p:nvPicPr>
          <p:blipFill>
            <a:blip r:embed="rId2"/>
            <a:srcRect b="2523"/>
            <a:stretch>
              <a:fillRect/>
            </a:stretch>
          </p:blipFill>
          <p:spPr>
            <a:xfrm>
              <a:off x="1180" y="2849"/>
              <a:ext cx="4537" cy="3037"/>
            </a:xfrm>
            <a:prstGeom prst="rect">
              <a:avLst/>
            </a:prstGeom>
          </p:spPr>
        </p:pic>
        <p:pic>
          <p:nvPicPr>
            <p:cNvPr id="84" name="图片 83"/>
            <p:cNvPicPr>
              <a:picLocks noChangeAspect="1"/>
            </p:cNvPicPr>
            <p:nvPr/>
          </p:nvPicPr>
          <p:blipFill>
            <a:blip r:embed="rId3"/>
            <a:stretch>
              <a:fillRect/>
            </a:stretch>
          </p:blipFill>
          <p:spPr>
            <a:xfrm>
              <a:off x="3549" y="3143"/>
              <a:ext cx="2127" cy="263"/>
            </a:xfrm>
            <a:prstGeom prst="rect">
              <a:avLst/>
            </a:prstGeom>
          </p:spPr>
        </p:pic>
        <p:sp>
          <p:nvSpPr>
            <p:cNvPr id="86" name="矩形 85"/>
            <p:cNvSpPr/>
            <p:nvPr/>
          </p:nvSpPr>
          <p:spPr>
            <a:xfrm>
              <a:off x="1180" y="3235"/>
              <a:ext cx="275" cy="194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sp>
          <p:nvSpPr>
            <p:cNvPr id="87" name="文本框 86"/>
            <p:cNvSpPr txBox="1"/>
            <p:nvPr/>
          </p:nvSpPr>
          <p:spPr>
            <a:xfrm rot="16200000">
              <a:off x="571" y="4095"/>
              <a:ext cx="1124" cy="280"/>
            </a:xfrm>
            <a:prstGeom prst="rect">
              <a:avLst/>
            </a:prstGeom>
          </p:spPr>
          <p:txBody>
            <a:bodyPr vert="horz" wrap="square" lIns="91440" tIns="45720" rIns="91440" bIns="45720" rtlCol="0" anchor="ctr">
              <a:spAutoFit/>
            </a:bodyPr>
            <a:lstStyle/>
            <a:p>
              <a:pPr algn="ctr"/>
              <a:r>
                <a:rPr lang="zh-CN" altLang="en-US"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总生存（</a:t>
              </a:r>
              <a:r>
                <a:rPr lang="en-US" altLang="zh-CN"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a:t>
              </a:r>
              <a:r>
                <a:rPr lang="zh-CN" altLang="en-US"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rPr>
                <a:t>）</a:t>
              </a:r>
              <a:endParaRPr lang="zh-CN" altLang="en-US" sz="800" b="1">
                <a:solidFill>
                  <a:schemeClr val="tx1">
                    <a:lumMod val="75000"/>
                    <a:lumOff val="25000"/>
                  </a:schemeClr>
                </a:solidFill>
                <a:latin typeface="Arial" panose="020B0604020202020204" pitchFamily="34" charset="0"/>
                <a:cs typeface="微软雅黑" panose="020B0503020204020204" charset="-122"/>
                <a:sym typeface="Arial" panose="020B0604020202020204" pitchFamily="34" charset="0"/>
              </a:endParaRPr>
            </a:p>
          </p:txBody>
        </p:sp>
        <p:sp>
          <p:nvSpPr>
            <p:cNvPr id="88" name="矩形 87"/>
            <p:cNvSpPr/>
            <p:nvPr/>
          </p:nvSpPr>
          <p:spPr>
            <a:xfrm>
              <a:off x="2760" y="5676"/>
              <a:ext cx="1792" cy="26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sp>
          <p:nvSpPr>
            <p:cNvPr id="89" name="文本框 88"/>
            <p:cNvSpPr txBox="1"/>
            <p:nvPr/>
          </p:nvSpPr>
          <p:spPr>
            <a:xfrm>
              <a:off x="5196" y="5355"/>
              <a:ext cx="480" cy="289"/>
            </a:xfrm>
            <a:prstGeom prst="rect">
              <a:avLst/>
            </a:prstGeom>
          </p:spPr>
          <p:txBody>
            <a:bodyPr vert="horz" wrap="square" lIns="91440" tIns="45720" rIns="91440" bIns="45720" rtlCol="0" anchor="ctr">
              <a:spAutoFit/>
            </a:bodyPr>
            <a:lstStyle/>
            <a:p>
              <a:pPr algn="ctr"/>
              <a:r>
                <a:rPr lang="zh-CN" altLang="en-US" sz="800" b="1">
                  <a:latin typeface="Arial" panose="020B0604020202020204" pitchFamily="34" charset="0"/>
                  <a:cs typeface="微软雅黑" panose="020B0503020204020204" charset="-122"/>
                  <a:sym typeface="Arial" panose="020B0604020202020204" pitchFamily="34" charset="0"/>
                </a:rPr>
                <a:t>月</a:t>
              </a:r>
              <a:endParaRPr lang="zh-CN" altLang="en-US" sz="800" b="1">
                <a:latin typeface="Arial" panose="020B0604020202020204" pitchFamily="34" charset="0"/>
                <a:cs typeface="微软雅黑" panose="020B0503020204020204" charset="-122"/>
                <a:sym typeface="Arial" panose="020B0604020202020204" pitchFamily="34" charset="0"/>
              </a:endParaRPr>
            </a:p>
          </p:txBody>
        </p:sp>
        <p:sp>
          <p:nvSpPr>
            <p:cNvPr id="79" name="矩形 78"/>
            <p:cNvSpPr/>
            <p:nvPr/>
          </p:nvSpPr>
          <p:spPr>
            <a:xfrm>
              <a:off x="3464" y="3143"/>
              <a:ext cx="2317" cy="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80" name="文本框 79"/>
            <p:cNvSpPr txBox="1"/>
            <p:nvPr/>
          </p:nvSpPr>
          <p:spPr>
            <a:xfrm>
              <a:off x="3805" y="3025"/>
              <a:ext cx="1047" cy="289"/>
            </a:xfrm>
            <a:prstGeom prst="rect">
              <a:avLst/>
            </a:prstGeom>
            <a:noFill/>
          </p:spPr>
          <p:txBody>
            <a:bodyPr wrap="square" rtlCol="0">
              <a:spAutoFit/>
            </a:bodyPr>
            <a:lstStyle/>
            <a:p>
              <a:r>
                <a:rPr lang="zh-CN" altLang="en-US" sz="800" b="1"/>
                <a:t>无骨转移</a:t>
              </a:r>
              <a:endParaRPr lang="zh-CN" altLang="en-US" sz="800" b="1"/>
            </a:p>
          </p:txBody>
        </p:sp>
        <p:cxnSp>
          <p:nvCxnSpPr>
            <p:cNvPr id="81" name="直接连接符 80"/>
            <p:cNvCxnSpPr/>
            <p:nvPr/>
          </p:nvCxnSpPr>
          <p:spPr>
            <a:xfrm>
              <a:off x="3671" y="3203"/>
              <a:ext cx="222" cy="0"/>
            </a:xfrm>
            <a:prstGeom prst="line">
              <a:avLst/>
            </a:prstGeom>
            <a:ln w="28575">
              <a:solidFill>
                <a:srgbClr val="0F0EBF"/>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4752" y="3203"/>
              <a:ext cx="222" cy="0"/>
            </a:xfrm>
            <a:prstGeom prst="line">
              <a:avLst/>
            </a:prstGeom>
            <a:ln w="28575">
              <a:solidFill>
                <a:srgbClr val="F04346"/>
              </a:solidFill>
            </a:ln>
          </p:spPr>
          <p:style>
            <a:lnRef idx="1">
              <a:schemeClr val="accent1"/>
            </a:lnRef>
            <a:fillRef idx="0">
              <a:schemeClr val="accent1"/>
            </a:fillRef>
            <a:effectRef idx="0">
              <a:schemeClr val="accent1"/>
            </a:effectRef>
            <a:fontRef idx="minor">
              <a:schemeClr val="tx1"/>
            </a:fontRef>
          </p:style>
        </p:cxnSp>
        <p:sp>
          <p:nvSpPr>
            <p:cNvPr id="77" name="文本框 76"/>
            <p:cNvSpPr txBox="1"/>
            <p:nvPr/>
          </p:nvSpPr>
          <p:spPr>
            <a:xfrm>
              <a:off x="3572" y="3399"/>
              <a:ext cx="2241" cy="891"/>
            </a:xfrm>
            <a:prstGeom prst="rect">
              <a:avLst/>
            </a:prstGeom>
            <a:solidFill>
              <a:schemeClr val="bg1"/>
            </a:solidFill>
          </p:spPr>
          <p:txBody>
            <a:bodyPr wrap="square" rtlCol="0">
              <a:spAutoFit/>
            </a:bodyPr>
            <a:lstStyle/>
            <a:p>
              <a:r>
                <a:rPr lang="en-US" altLang="zh-CN" sz="900" b="1" err="1"/>
                <a:t>mOS</a:t>
              </a:r>
              <a:r>
                <a:rPr lang="zh-CN" altLang="en-US" sz="900" b="1"/>
                <a:t>：</a:t>
              </a:r>
              <a:r>
                <a:rPr lang="en-US" altLang="zh-CN" sz="900" b="1">
                  <a:solidFill>
                    <a:srgbClr val="0F0EBF"/>
                  </a:solidFill>
                </a:rPr>
                <a:t>23.9m</a:t>
              </a:r>
              <a:r>
                <a:rPr lang="en-US" altLang="zh-CN" sz="900" b="1"/>
                <a:t> vs. </a:t>
              </a:r>
              <a:r>
                <a:rPr lang="en-US" altLang="zh-CN" sz="900" b="1">
                  <a:solidFill>
                    <a:srgbClr val="F04346"/>
                  </a:solidFill>
                </a:rPr>
                <a:t>12.5m</a:t>
              </a:r>
              <a:endParaRPr lang="en-US" altLang="zh-CN" sz="900" b="1">
                <a:solidFill>
                  <a:srgbClr val="F04346"/>
                </a:solidFill>
              </a:endParaRPr>
            </a:p>
            <a:p>
              <a:pPr>
                <a:spcBef>
                  <a:spcPts val="600"/>
                </a:spcBef>
              </a:pPr>
              <a:r>
                <a:rPr lang="en-US" altLang="zh-CN" sz="900" b="1"/>
                <a:t>P=0.004</a:t>
              </a:r>
              <a:endParaRPr lang="en-US" altLang="zh-CN" sz="900" b="1"/>
            </a:p>
            <a:p>
              <a:pPr>
                <a:spcBef>
                  <a:spcPts val="600"/>
                </a:spcBef>
              </a:pPr>
              <a:endParaRPr lang="en-US" altLang="zh-CN" sz="900" b="1"/>
            </a:p>
          </p:txBody>
        </p:sp>
        <p:sp>
          <p:nvSpPr>
            <p:cNvPr id="92" name="文本框 91"/>
            <p:cNvSpPr txBox="1"/>
            <p:nvPr/>
          </p:nvSpPr>
          <p:spPr>
            <a:xfrm>
              <a:off x="4934" y="3025"/>
              <a:ext cx="1259" cy="310"/>
            </a:xfrm>
            <a:prstGeom prst="rect">
              <a:avLst/>
            </a:prstGeom>
            <a:noFill/>
          </p:spPr>
          <p:txBody>
            <a:bodyPr wrap="square">
              <a:spAutoFit/>
            </a:bodyPr>
            <a:lstStyle/>
            <a:p>
              <a:r>
                <a:rPr lang="zh-CN" altLang="en-US" sz="900" b="1"/>
                <a:t>有骨转移</a:t>
              </a:r>
              <a:endParaRPr lang="zh-CN" altLang="en-US" sz="900" b="1"/>
            </a:p>
          </p:txBody>
        </p:sp>
        <p:grpSp>
          <p:nvGrpSpPr>
            <p:cNvPr id="30" name="Group 61"/>
            <p:cNvGrpSpPr/>
            <p:nvPr/>
          </p:nvGrpSpPr>
          <p:grpSpPr>
            <a:xfrm rot="5400000">
              <a:off x="5099" y="3975"/>
              <a:ext cx="1116" cy="1214"/>
              <a:chOff x="7126771" y="2562140"/>
              <a:chExt cx="750216" cy="626606"/>
            </a:xfrm>
          </p:grpSpPr>
          <p:sp>
            <p:nvSpPr>
              <p:cNvPr id="31" name="downward-arrow-curve_1094"/>
              <p:cNvSpPr/>
              <p:nvPr/>
            </p:nvSpPr>
            <p:spPr>
              <a:xfrm>
                <a:off x="7126771" y="2579930"/>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32" name="文本框 63"/>
              <p:cNvSpPr txBox="1"/>
              <p:nvPr/>
            </p:nvSpPr>
            <p:spPr>
              <a:xfrm rot="16200000">
                <a:off x="7287984" y="2722564"/>
                <a:ext cx="626606" cy="305758"/>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Aft>
                    <a:spcPct val="0"/>
                  </a:spcAft>
                  <a:buNone/>
                </a:pPr>
                <a:r>
                  <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rPr>
                  <a:t>-50%</a:t>
                </a:r>
                <a:endParaRPr lang="en-US" sz="1600" b="1">
                  <a:solidFill>
                    <a:schemeClr val="bg1"/>
                  </a:solidFill>
                  <a:effectLst>
                    <a:outerShdw blurRad="38100" dist="38100" dir="2700000" algn="tl">
                      <a:srgbClr val="000000">
                        <a:alpha val="43137"/>
                      </a:srgbClr>
                    </a:outerShdw>
                  </a:effectLst>
                  <a:latin typeface="Arial" panose="020B0604020202020204" pitchFamily="34" charset="0"/>
                  <a:cs typeface="微软雅黑" panose="020B0503020204020204" charset="-122"/>
                  <a:sym typeface="Arial" panose="020B0604020202020204" pitchFamily="34" charset="0"/>
                </a:endParaRPr>
              </a:p>
            </p:txBody>
          </p:sp>
        </p:grpSp>
      </p:grpSp>
      <p:sp>
        <p:nvSpPr>
          <p:cNvPr id="28" name="页脚占位符 3"/>
          <p:cNvSpPr txBox="1"/>
          <p:nvPr/>
        </p:nvSpPr>
        <p:spPr>
          <a:xfrm>
            <a:off x="515938" y="6419345"/>
            <a:ext cx="2891631" cy="369332"/>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Li X, et al. Thorac Cancer. 2020;11(10):2812-2819.</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Preda AC, et al. Cancers (Basel). 2024 May 26;16(11):2022.</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Huang Y, et al. Hum Vaccin Immunother. 2021;17(5):1278-1287. </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p:txBody>
      </p:sp>
      <p:sp>
        <p:nvSpPr>
          <p:cNvPr id="29" name="页脚占位符 3"/>
          <p:cNvSpPr txBox="1"/>
          <p:nvPr/>
        </p:nvSpPr>
        <p:spPr>
          <a:xfrm>
            <a:off x="4014554" y="6511678"/>
            <a:ext cx="3289958" cy="276999"/>
          </a:xfrm>
          <a:prstGeom prst="rect">
            <a:avLst/>
          </a:prstGeom>
        </p:spPr>
        <p:txBody>
          <a:bodyPr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Liu L, et al. Clin Transl Oncol. 2024;26(3):747-755. </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Zhu Y, et al. Front Immunol. 2024 Nov 7;15:1493773.</a:t>
            </a:r>
            <a:endParaRPr kumimoji="0" lang="fr-FR" altLang="zh-TW" sz="6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OPN</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导致骨外全身病灶形成</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冷肿瘤</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8" name="Picture 25" descr="A screenshot of a medical information&#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627" y="1256138"/>
            <a:ext cx="3663041" cy="4938612"/>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5226050" y="4502785"/>
            <a:ext cx="6096000" cy="1814830"/>
          </a:xfrm>
          <a:prstGeom prst="rect">
            <a:avLst/>
          </a:prstGeom>
          <a:noFill/>
        </p:spPr>
        <p:txBody>
          <a:bodyPr wrap="square" rtlCol="0" anchor="t">
            <a:spAutoFit/>
          </a:bodyPr>
          <a:p>
            <a:r>
              <a:rPr lang="en-US" altLang="zh-CN" sz="1600">
                <a:sym typeface="+mn-ea"/>
              </a:rPr>
              <a:t>Cancer Cell </a:t>
            </a:r>
            <a:r>
              <a:rPr lang="zh-CN" altLang="en-US" sz="1600">
                <a:sym typeface="+mn-ea"/>
              </a:rPr>
              <a:t>重磅新发现：骨转移是“全身问题”，骨转移通过骨桥蛋白 </a:t>
            </a:r>
            <a:r>
              <a:rPr lang="en-US" altLang="zh-CN" sz="1600">
                <a:sym typeface="+mn-ea"/>
              </a:rPr>
              <a:t>(OPN) </a:t>
            </a:r>
            <a:r>
              <a:rPr lang="zh-CN" altLang="en-US" sz="1600">
                <a:sym typeface="+mn-ea"/>
              </a:rPr>
              <a:t>直接导致骨外全身病灶形成“冷肿瘤”、损害全身免疫治疗疗效</a:t>
            </a:r>
            <a:endParaRPr lang="zh-CN" altLang="en-US" sz="1600">
              <a:sym typeface="+mn-ea"/>
            </a:endParaRPr>
          </a:p>
          <a:p>
            <a:endParaRPr lang="zh-CN" altLang="en-US" sz="1600">
              <a:sym typeface="+mn-ea"/>
            </a:endParaRPr>
          </a:p>
          <a:p>
            <a:r>
              <a:rPr lang="zh-CN" altLang="en-US" sz="1600">
                <a:sym typeface="+mn-ea"/>
              </a:rPr>
              <a:t>骨转移灶过度活跃的破骨细胞分泌大量</a:t>
            </a:r>
            <a:r>
              <a:rPr lang="en-US" altLang="zh-CN" sz="1600">
                <a:sym typeface="+mn-ea"/>
              </a:rPr>
              <a:t>OPN</a:t>
            </a:r>
            <a:r>
              <a:rPr lang="zh-CN" altLang="en-US" sz="1600">
                <a:sym typeface="+mn-ea"/>
              </a:rPr>
              <a:t>，</a:t>
            </a:r>
            <a:br>
              <a:rPr lang="en-US" altLang="zh-CN" sz="1600">
                <a:sym typeface="+mn-ea"/>
              </a:rPr>
            </a:br>
            <a:r>
              <a:rPr lang="en-US" altLang="zh-CN" sz="1600">
                <a:sym typeface="+mn-ea"/>
              </a:rPr>
              <a:t>OPN</a:t>
            </a:r>
            <a:r>
              <a:rPr lang="zh-CN" altLang="en-US" sz="1600">
                <a:sym typeface="+mn-ea"/>
              </a:rPr>
              <a:t>循环全身、改变骨外肿瘤微环境，诱导骨外全身病灶形成“冷肿瘤”</a:t>
            </a:r>
            <a:endParaRPr lang="zh-CN" altLang="en-US" sz="1600">
              <a:sym typeface="+mn-ea"/>
            </a:endParaRPr>
          </a:p>
        </p:txBody>
      </p:sp>
      <p:grpSp>
        <p:nvGrpSpPr>
          <p:cNvPr id="120" name="组合 119"/>
          <p:cNvGrpSpPr/>
          <p:nvPr/>
        </p:nvGrpSpPr>
        <p:grpSpPr>
          <a:xfrm>
            <a:off x="5191760" y="1256030"/>
            <a:ext cx="6544945" cy="3185795"/>
            <a:chOff x="5766608" y="1586447"/>
            <a:chExt cx="7391857" cy="3566537"/>
          </a:xfrm>
        </p:grpSpPr>
        <p:sp>
          <p:nvSpPr>
            <p:cNvPr id="5" name="文本框 4"/>
            <p:cNvSpPr txBox="1"/>
            <p:nvPr/>
          </p:nvSpPr>
          <p:spPr>
            <a:xfrm>
              <a:off x="11157565" y="1652560"/>
              <a:ext cx="2000900" cy="3500424"/>
            </a:xfrm>
            <a:prstGeom prst="rect">
              <a:avLst/>
            </a:prstGeom>
            <a:noFill/>
          </p:spPr>
          <p:txBody>
            <a:bodyPr wrap="square">
              <a:noAutofit/>
            </a:bodyPr>
            <a:lstStyle/>
            <a:p>
              <a:pPr algn="ctr">
                <a:spcAft>
                  <a:spcPts val="600"/>
                </a:spcAft>
              </a:pPr>
              <a:r>
                <a:rPr lang="zh-CN" altLang="en-US" sz="14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骨转移灶诱导全身骨外病灶形成免疫“冷肿瘤”</a:t>
              </a:r>
              <a:r>
                <a:rPr lang="en-US" altLang="zh-CN" sz="1400" b="1" baseline="300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1</a:t>
              </a:r>
              <a:endParaRPr lang="en-US" altLang="zh-CN" sz="1400" b="1" baseline="300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endParaRPr>
            </a:p>
            <a:p>
              <a:pPr marL="177800" algn="ctr">
                <a:spcAft>
                  <a:spcPts val="600"/>
                </a:spcAft>
              </a:pPr>
              <a:r>
                <a:rPr lang="en-US" altLang="zh-CN"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1</a:t>
              </a:r>
              <a:r>
                <a:rPr lang="zh-CN" altLang="en-US"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）抗肿瘤 </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免疫调节细胞浸润 </a:t>
              </a:r>
              <a:r>
                <a:rPr lang="zh-CN" altLang="en-US"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大幅减少 </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a:t>
              </a:r>
              <a:r>
                <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CD8+T</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a:t>
              </a:r>
              <a:r>
                <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CD4+T</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a:t>
              </a:r>
              <a:r>
                <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NK</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细胞）</a:t>
              </a:r>
              <a:endParaRPr lang="en-US" altLang="zh-CN"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endParaRPr>
            </a:p>
            <a:p>
              <a:pPr marL="177800" algn="ctr">
                <a:spcAft>
                  <a:spcPts val="600"/>
                </a:spcAft>
              </a:pPr>
              <a:r>
                <a:rPr lang="en-US" altLang="zh-CN"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2</a:t>
              </a:r>
              <a:r>
                <a:rPr lang="zh-CN" altLang="en-US"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）促肿瘤 </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免疫调节细胞浸润 </a:t>
              </a:r>
              <a:r>
                <a:rPr lang="zh-CN" altLang="en-US"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大幅增加 </a:t>
              </a:r>
              <a:r>
                <a:rPr lang="zh-CN" altLang="en-US"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rPr>
                <a:t>（肿瘤相关巨噬细胞、单核髓系抑制性细胞）</a:t>
              </a:r>
              <a:endParaRPr lang="zh-CN" altLang="en-US" sz="1200" b="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mn-lt"/>
              </a:endParaRPr>
            </a:p>
          </p:txBody>
        </p:sp>
        <p:sp>
          <p:nvSpPr>
            <p:cNvPr id="68" name="矩形: 圆角 67"/>
            <p:cNvSpPr/>
            <p:nvPr/>
          </p:nvSpPr>
          <p:spPr>
            <a:xfrm>
              <a:off x="7176398" y="1586447"/>
              <a:ext cx="2489363" cy="277548"/>
            </a:xfrm>
            <a:prstGeom prst="roundRect">
              <a:avLst>
                <a:gd name="adj" fmla="val 5000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rtlCol="0" anchor="ctr"/>
            <a:lstStyle/>
            <a:p>
              <a:pPr algn="ctr"/>
              <a:r>
                <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骨转移灶</a:t>
              </a:r>
              <a:endParaRPr 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5"/>
            <p:cNvSpPr txBox="1"/>
            <p:nvPr/>
          </p:nvSpPr>
          <p:spPr>
            <a:xfrm>
              <a:off x="7919111" y="1963961"/>
              <a:ext cx="1995619" cy="343360"/>
            </a:xfrm>
            <a:prstGeom prst="rect">
              <a:avLst/>
            </a:prstGeom>
            <a:noFill/>
          </p:spPr>
          <p:txBody>
            <a:bodyPr wrap="square" rtlCol="0">
              <a:spAutoFit/>
            </a:bodyPr>
            <a:lstStyle/>
            <a:p>
              <a:pPr algn="ctr"/>
              <a:r>
                <a:rPr lang="zh-CN" altLang="en-US" sz="1400" b="1">
                  <a:solidFill>
                    <a:srgbClr val="C00000"/>
                  </a:solidFill>
                </a:rPr>
                <a:t>骨桥蛋白 （</a:t>
              </a:r>
              <a:r>
                <a:rPr lang="en-US" sz="1400" b="1">
                  <a:solidFill>
                    <a:srgbClr val="C00000"/>
                  </a:solidFill>
                </a:rPr>
                <a:t>OPN</a:t>
              </a:r>
              <a:r>
                <a:rPr lang="zh-CN" altLang="en-US" sz="1400" b="1">
                  <a:solidFill>
                    <a:srgbClr val="C00000"/>
                  </a:solidFill>
                </a:rPr>
                <a:t>）</a:t>
              </a:r>
              <a:endParaRPr lang="en-US" sz="1400" b="1">
                <a:solidFill>
                  <a:srgbClr val="C00000"/>
                </a:solidFill>
              </a:endParaRPr>
            </a:p>
          </p:txBody>
        </p:sp>
        <p:grpSp>
          <p:nvGrpSpPr>
            <p:cNvPr id="106" name="组合 105"/>
            <p:cNvGrpSpPr/>
            <p:nvPr/>
          </p:nvGrpSpPr>
          <p:grpSpPr>
            <a:xfrm>
              <a:off x="7452381" y="2000027"/>
              <a:ext cx="508284" cy="216840"/>
              <a:chOff x="7263905" y="2012074"/>
              <a:chExt cx="903995" cy="216840"/>
            </a:xfrm>
          </p:grpSpPr>
          <p:sp>
            <p:nvSpPr>
              <p:cNvPr id="9" name="KSO_Shape"/>
              <p:cNvSpPr/>
              <p:nvPr/>
            </p:nvSpPr>
            <p:spPr bwMode="auto">
              <a:xfrm rot="10800000">
                <a:off x="7263905" y="2012074"/>
                <a:ext cx="903995" cy="118913"/>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endParaRPr>
              </a:p>
            </p:txBody>
          </p:sp>
          <p:sp>
            <p:nvSpPr>
              <p:cNvPr id="105" name="KSO_Shape"/>
              <p:cNvSpPr/>
              <p:nvPr/>
            </p:nvSpPr>
            <p:spPr bwMode="auto">
              <a:xfrm rot="10800000">
                <a:off x="7263905" y="2110001"/>
                <a:ext cx="903995" cy="118913"/>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endParaRPr>
              </a:p>
            </p:txBody>
          </p:sp>
        </p:grpSp>
        <p:grpSp>
          <p:nvGrpSpPr>
            <p:cNvPr id="19" name="组合 18"/>
            <p:cNvGrpSpPr/>
            <p:nvPr/>
          </p:nvGrpSpPr>
          <p:grpSpPr>
            <a:xfrm>
              <a:off x="5766608" y="2617943"/>
              <a:ext cx="5248532" cy="1231626"/>
              <a:chOff x="5622092" y="2441891"/>
              <a:chExt cx="5248532" cy="1231626"/>
            </a:xfrm>
          </p:grpSpPr>
          <p:sp>
            <p:nvSpPr>
              <p:cNvPr id="20" name="矩形: 圆角 9"/>
              <p:cNvSpPr/>
              <p:nvPr/>
            </p:nvSpPr>
            <p:spPr>
              <a:xfrm>
                <a:off x="5622092" y="2441891"/>
                <a:ext cx="5248532" cy="1231626"/>
              </a:xfrm>
              <a:prstGeom prst="roundRect">
                <a:avLst>
                  <a:gd name="adj" fmla="val 4224"/>
                </a:avLst>
              </a:prstGeom>
              <a:solidFill>
                <a:srgbClr val="FDF6F1"/>
              </a:solidFill>
              <a:ln w="9525" cap="flat" cmpd="sng" algn="ctr">
                <a:solidFill>
                  <a:schemeClr val="accent2">
                    <a:lumMod val="20000"/>
                    <a:lumOff val="80000"/>
                  </a:schemeClr>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srgbClr val="E97600"/>
                  </a:solidFill>
                  <a:effectLst/>
                  <a:uLnTx/>
                  <a:uFillTx/>
                  <a:latin typeface="+mn-ea"/>
                  <a:cs typeface="+mn-cs"/>
                </a:endParaRPr>
              </a:p>
            </p:txBody>
          </p:sp>
          <p:grpSp>
            <p:nvGrpSpPr>
              <p:cNvPr id="23" name="组合 22"/>
              <p:cNvGrpSpPr/>
              <p:nvPr/>
            </p:nvGrpSpPr>
            <p:grpSpPr>
              <a:xfrm>
                <a:off x="8318746" y="2843477"/>
                <a:ext cx="1117885" cy="769578"/>
                <a:chOff x="7097836" y="2639579"/>
                <a:chExt cx="1311596" cy="899958"/>
              </a:xfrm>
            </p:grpSpPr>
            <p:sp>
              <p:nvSpPr>
                <p:cNvPr id="26" name="文本框 25"/>
                <p:cNvSpPr txBox="1"/>
                <p:nvPr/>
              </p:nvSpPr>
              <p:spPr>
                <a:xfrm>
                  <a:off x="7097836" y="3238596"/>
                  <a:ext cx="1311596" cy="300941"/>
                </a:xfrm>
                <a:prstGeom prst="rect">
                  <a:avLst/>
                </a:prstGeom>
                <a:noFill/>
              </p:spPr>
              <p:txBody>
                <a:bodyPr wrap="square" rtlCol="0">
                  <a:spAutoFit/>
                </a:bodyPr>
                <a:lstStyle/>
                <a:p>
                  <a:pPr algn="ctr"/>
                  <a:r>
                    <a:rPr lang="en-US" altLang="zh-CN" sz="900" b="1">
                      <a:solidFill>
                        <a:srgbClr val="F26649"/>
                      </a:solidFill>
                    </a:rPr>
                    <a:t>CD4+T</a:t>
                  </a:r>
                  <a:r>
                    <a:rPr lang="zh-CN" altLang="en-US" sz="900" b="1">
                      <a:solidFill>
                        <a:srgbClr val="F26649"/>
                      </a:solidFill>
                    </a:rPr>
                    <a:t>细胞</a:t>
                  </a:r>
                  <a:endParaRPr lang="zh-CN" altLang="en-US" sz="900" b="1">
                    <a:solidFill>
                      <a:srgbClr val="F26649"/>
                    </a:solidFill>
                  </a:endParaRPr>
                </a:p>
              </p:txBody>
            </p:sp>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226" y="2639579"/>
                  <a:ext cx="855813" cy="596955"/>
                </a:xfrm>
                <a:prstGeom prst="rect">
                  <a:avLst/>
                </a:prstGeom>
              </p:spPr>
            </p:pic>
          </p:grpSp>
          <p:grpSp>
            <p:nvGrpSpPr>
              <p:cNvPr id="33" name="组合 32"/>
              <p:cNvGrpSpPr/>
              <p:nvPr/>
            </p:nvGrpSpPr>
            <p:grpSpPr>
              <a:xfrm>
                <a:off x="9630640" y="2853175"/>
                <a:ext cx="757642" cy="759881"/>
                <a:chOff x="8689479" y="2650919"/>
                <a:chExt cx="888929" cy="888618"/>
              </a:xfrm>
            </p:grpSpPr>
            <p:sp>
              <p:nvSpPr>
                <p:cNvPr id="34" name="文本框 33"/>
                <p:cNvSpPr txBox="1"/>
                <p:nvPr/>
              </p:nvSpPr>
              <p:spPr>
                <a:xfrm>
                  <a:off x="8689479" y="3238597"/>
                  <a:ext cx="888929" cy="300940"/>
                </a:xfrm>
                <a:prstGeom prst="rect">
                  <a:avLst/>
                </a:prstGeom>
                <a:noFill/>
              </p:spPr>
              <p:txBody>
                <a:bodyPr wrap="square" rtlCol="0">
                  <a:spAutoFit/>
                </a:bodyPr>
                <a:lstStyle/>
                <a:p>
                  <a:pPr algn="ctr"/>
                  <a:r>
                    <a:rPr lang="en-US" altLang="zh-CN" sz="900" b="1">
                      <a:solidFill>
                        <a:srgbClr val="F26649"/>
                      </a:solidFill>
                    </a:rPr>
                    <a:t>NK</a:t>
                  </a:r>
                  <a:r>
                    <a:rPr lang="zh-CN" altLang="en-US" sz="900" b="1">
                      <a:solidFill>
                        <a:srgbClr val="F26649"/>
                      </a:solidFill>
                    </a:rPr>
                    <a:t>细胞</a:t>
                  </a:r>
                  <a:endParaRPr lang="zh-CN" altLang="en-US" sz="900" b="1">
                    <a:solidFill>
                      <a:srgbClr val="F26649"/>
                    </a:solidFill>
                  </a:endParaRPr>
                </a:p>
              </p:txBody>
            </p:sp>
            <p:pic>
              <p:nvPicPr>
                <p:cNvPr id="35" name="图片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566" y="2650919"/>
                  <a:ext cx="612000" cy="612000"/>
                </a:xfrm>
                <a:prstGeom prst="rect">
                  <a:avLst/>
                </a:prstGeom>
              </p:spPr>
            </p:pic>
          </p:grpSp>
          <p:grpSp>
            <p:nvGrpSpPr>
              <p:cNvPr id="36" name="组合 35"/>
              <p:cNvGrpSpPr/>
              <p:nvPr/>
            </p:nvGrpSpPr>
            <p:grpSpPr>
              <a:xfrm>
                <a:off x="7179023" y="2838809"/>
                <a:ext cx="957828" cy="774246"/>
                <a:chOff x="5842832" y="2634120"/>
                <a:chExt cx="1123803" cy="905416"/>
              </a:xfrm>
            </p:grpSpPr>
            <p:sp>
              <p:nvSpPr>
                <p:cNvPr id="37" name="文本框 36"/>
                <p:cNvSpPr txBox="1"/>
                <p:nvPr/>
              </p:nvSpPr>
              <p:spPr>
                <a:xfrm>
                  <a:off x="5842832" y="3238596"/>
                  <a:ext cx="1123803" cy="300940"/>
                </a:xfrm>
                <a:prstGeom prst="rect">
                  <a:avLst/>
                </a:prstGeom>
                <a:noFill/>
              </p:spPr>
              <p:txBody>
                <a:bodyPr wrap="square" rtlCol="0">
                  <a:spAutoFit/>
                </a:bodyPr>
                <a:lstStyle/>
                <a:p>
                  <a:pPr algn="ctr"/>
                  <a:r>
                    <a:rPr lang="en-US" altLang="zh-CN" sz="900" b="1">
                      <a:solidFill>
                        <a:srgbClr val="F26649"/>
                      </a:solidFill>
                    </a:rPr>
                    <a:t>CD8+T</a:t>
                  </a:r>
                  <a:r>
                    <a:rPr lang="zh-CN" altLang="en-US" sz="900" b="1">
                      <a:solidFill>
                        <a:srgbClr val="F26649"/>
                      </a:solidFill>
                    </a:rPr>
                    <a:t>细胞</a:t>
                  </a:r>
                  <a:endParaRPr lang="zh-CN" altLang="en-US" sz="900" b="1">
                    <a:solidFill>
                      <a:srgbClr val="F26649"/>
                    </a:solidFill>
                  </a:endParaRPr>
                </a:p>
              </p:txBody>
            </p:sp>
            <p:pic>
              <p:nvPicPr>
                <p:cNvPr id="38" name="图片 37"/>
                <p:cNvPicPr>
                  <a:picLocks noChangeAspect="1"/>
                </p:cNvPicPr>
                <p:nvPr/>
              </p:nvPicPr>
              <p:blipFill>
                <a:blip r:embed="rId4"/>
                <a:stretch>
                  <a:fillRect/>
                </a:stretch>
              </p:blipFill>
              <p:spPr>
                <a:xfrm>
                  <a:off x="6080256" y="2634120"/>
                  <a:ext cx="855813" cy="593293"/>
                </a:xfrm>
                <a:prstGeom prst="rect">
                  <a:avLst/>
                </a:prstGeom>
              </p:spPr>
            </p:pic>
          </p:grpSp>
          <p:grpSp>
            <p:nvGrpSpPr>
              <p:cNvPr id="39" name="组合 38"/>
              <p:cNvGrpSpPr/>
              <p:nvPr/>
            </p:nvGrpSpPr>
            <p:grpSpPr>
              <a:xfrm>
                <a:off x="5813023" y="2765217"/>
                <a:ext cx="1040205" cy="701058"/>
                <a:chOff x="9707776" y="2774946"/>
                <a:chExt cx="493252" cy="610812"/>
              </a:xfrm>
            </p:grpSpPr>
            <p:sp>
              <p:nvSpPr>
                <p:cNvPr id="40" name="箭头: 右 15"/>
                <p:cNvSpPr/>
                <p:nvPr/>
              </p:nvSpPr>
              <p:spPr>
                <a:xfrm rot="5400000">
                  <a:off x="9644863" y="2837858"/>
                  <a:ext cx="589534" cy="463709"/>
                </a:xfrm>
                <a:prstGeom prst="rightArrow">
                  <a:avLst>
                    <a:gd name="adj1" fmla="val 73623"/>
                    <a:gd name="adj2"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1" name="组合 40"/>
                <p:cNvGrpSpPr/>
                <p:nvPr/>
              </p:nvGrpSpPr>
              <p:grpSpPr>
                <a:xfrm>
                  <a:off x="9737319" y="2796224"/>
                  <a:ext cx="463709" cy="589534"/>
                  <a:chOff x="9407806" y="2706109"/>
                  <a:chExt cx="463709" cy="589534"/>
                </a:xfrm>
              </p:grpSpPr>
              <p:sp>
                <p:nvSpPr>
                  <p:cNvPr id="42" name="箭头: 右 17"/>
                  <p:cNvSpPr/>
                  <p:nvPr/>
                </p:nvSpPr>
                <p:spPr>
                  <a:xfrm rot="5400000">
                    <a:off x="9344893" y="2769021"/>
                    <a:ext cx="589534" cy="463709"/>
                  </a:xfrm>
                  <a:prstGeom prst="rightArrow">
                    <a:avLst>
                      <a:gd name="adj1" fmla="val 73623"/>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文本框 42"/>
                  <p:cNvSpPr txBox="1"/>
                  <p:nvPr/>
                </p:nvSpPr>
                <p:spPr>
                  <a:xfrm>
                    <a:off x="9417576" y="2723239"/>
                    <a:ext cx="439167" cy="449050"/>
                  </a:xfrm>
                  <a:prstGeom prst="rect">
                    <a:avLst/>
                  </a:prstGeom>
                  <a:noFill/>
                </p:spPr>
                <p:txBody>
                  <a:bodyPr wrap="square" anchor="ctr">
                    <a:spAutoFit/>
                  </a:bodyPr>
                  <a:lstStyle>
                    <a:defPPr>
                      <a:defRPr lang="zh-CN"/>
                    </a:defPPr>
                    <a:lvl1pPr algn="ctr">
                      <a:defRPr sz="1000" b="1">
                        <a:solidFill>
                          <a:schemeClr val="bg1"/>
                        </a:solidFill>
                      </a:defRPr>
                    </a:lvl1pPr>
                  </a:lstStyle>
                  <a:p>
                    <a:pPr algn="ctr"/>
                    <a:r>
                      <a:rPr lang="zh-CN" altLang="en-US" sz="1200">
                        <a:effectLst>
                          <a:outerShdw blurRad="38100" dist="38100" dir="2700000" algn="tl">
                            <a:srgbClr val="000000">
                              <a:alpha val="43137"/>
                            </a:srgbClr>
                          </a:outerShdw>
                        </a:effectLst>
                      </a:rPr>
                      <a:t>“警察”减少</a:t>
                    </a:r>
                    <a:endParaRPr lang="en-US" altLang="zh-CN" sz="1200">
                      <a:effectLst>
                        <a:outerShdw blurRad="38100" dist="38100" dir="2700000" algn="tl">
                          <a:srgbClr val="000000">
                            <a:alpha val="43137"/>
                          </a:srgbClr>
                        </a:outerShdw>
                      </a:effectLst>
                    </a:endParaRPr>
                  </a:p>
                </p:txBody>
              </p:sp>
            </p:grpSp>
          </p:grpSp>
        </p:grpSp>
        <p:grpSp>
          <p:nvGrpSpPr>
            <p:cNvPr id="45" name="组合 44"/>
            <p:cNvGrpSpPr/>
            <p:nvPr/>
          </p:nvGrpSpPr>
          <p:grpSpPr>
            <a:xfrm>
              <a:off x="5766608" y="3875419"/>
              <a:ext cx="5248532" cy="1213730"/>
              <a:chOff x="5622092" y="3682822"/>
              <a:chExt cx="5248532" cy="1213730"/>
            </a:xfrm>
          </p:grpSpPr>
          <p:sp>
            <p:nvSpPr>
              <p:cNvPr id="46" name="矩形: 圆角 26"/>
              <p:cNvSpPr/>
              <p:nvPr/>
            </p:nvSpPr>
            <p:spPr>
              <a:xfrm>
                <a:off x="5622092" y="3682822"/>
                <a:ext cx="5248532" cy="1128989"/>
              </a:xfrm>
              <a:prstGeom prst="roundRect">
                <a:avLst>
                  <a:gd name="adj" fmla="val 2813"/>
                </a:avLst>
              </a:prstGeom>
              <a:solidFill>
                <a:srgbClr val="F5F5F5"/>
              </a:solidFill>
              <a:ln w="9525" cap="flat" cmpd="sng" algn="ctr">
                <a:solidFill>
                  <a:schemeClr val="bg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100" b="0" i="0" u="none" strike="noStrike" kern="0" cap="none" spc="0" normalizeH="0" baseline="0" noProof="0">
                  <a:ln>
                    <a:noFill/>
                  </a:ln>
                  <a:solidFill>
                    <a:srgbClr val="E97600"/>
                  </a:solidFill>
                  <a:effectLst/>
                  <a:uLnTx/>
                  <a:uFillTx/>
                  <a:latin typeface="+mn-ea"/>
                  <a:cs typeface="+mn-cs"/>
                </a:endParaRPr>
              </a:p>
            </p:txBody>
          </p:sp>
          <p:grpSp>
            <p:nvGrpSpPr>
              <p:cNvPr id="47" name="组合 46"/>
              <p:cNvGrpSpPr/>
              <p:nvPr/>
            </p:nvGrpSpPr>
            <p:grpSpPr>
              <a:xfrm>
                <a:off x="8791980" y="3938492"/>
                <a:ext cx="1163501" cy="958060"/>
                <a:chOff x="7716071" y="4074189"/>
                <a:chExt cx="1365116" cy="1124075"/>
              </a:xfrm>
            </p:grpSpPr>
            <p:sp>
              <p:nvSpPr>
                <p:cNvPr id="48" name="文本框 47"/>
                <p:cNvSpPr txBox="1"/>
                <p:nvPr/>
              </p:nvSpPr>
              <p:spPr>
                <a:xfrm>
                  <a:off x="7716071" y="4714500"/>
                  <a:ext cx="1365116" cy="483764"/>
                </a:xfrm>
                <a:prstGeom prst="rect">
                  <a:avLst/>
                </a:prstGeom>
                <a:noFill/>
              </p:spPr>
              <p:txBody>
                <a:bodyPr wrap="square" rtlCol="0">
                  <a:spAutoFit/>
                </a:bodyPr>
                <a:lstStyle>
                  <a:defPPr>
                    <a:defRPr lang="zh-CN"/>
                  </a:defPPr>
                  <a:lvl1pPr algn="ctr">
                    <a:defRPr sz="1600" b="1"/>
                  </a:lvl1pPr>
                </a:lstStyle>
                <a:p>
                  <a:pPr algn="ctr"/>
                  <a:r>
                    <a:rPr lang="en-US" altLang="zh-CN" sz="900">
                      <a:solidFill>
                        <a:schemeClr val="tx1">
                          <a:lumMod val="75000"/>
                          <a:lumOff val="25000"/>
                        </a:schemeClr>
                      </a:solidFill>
                    </a:rPr>
                    <a:t>M-MDSCs</a:t>
                  </a:r>
                  <a:r>
                    <a:rPr lang="zh-CN" altLang="en-US" sz="900">
                      <a:solidFill>
                        <a:schemeClr val="tx1">
                          <a:lumMod val="75000"/>
                          <a:lumOff val="25000"/>
                        </a:schemeClr>
                      </a:solidFill>
                    </a:rPr>
                    <a:t>细胞</a:t>
                  </a:r>
                  <a:endParaRPr lang="zh-CN" altLang="en-US" sz="900">
                    <a:solidFill>
                      <a:schemeClr val="tx1">
                        <a:lumMod val="75000"/>
                        <a:lumOff val="25000"/>
                      </a:schemeClr>
                    </a:solidFill>
                  </a:endParaRPr>
                </a:p>
              </p:txBody>
            </p:sp>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48" y="4074189"/>
                  <a:ext cx="665809" cy="638188"/>
                </a:xfrm>
                <a:prstGeom prst="rect">
                  <a:avLst/>
                </a:prstGeom>
              </p:spPr>
            </p:pic>
          </p:grpSp>
          <p:grpSp>
            <p:nvGrpSpPr>
              <p:cNvPr id="51" name="组合 50"/>
              <p:cNvGrpSpPr/>
              <p:nvPr/>
            </p:nvGrpSpPr>
            <p:grpSpPr>
              <a:xfrm>
                <a:off x="7449314" y="3939944"/>
                <a:ext cx="1284447" cy="801635"/>
                <a:chOff x="6209051" y="4075892"/>
                <a:chExt cx="1507020" cy="940544"/>
              </a:xfrm>
            </p:grpSpPr>
            <p:pic>
              <p:nvPicPr>
                <p:cNvPr id="54" name="图片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399" y="4075892"/>
                  <a:ext cx="666324" cy="649784"/>
                </a:xfrm>
                <a:prstGeom prst="rect">
                  <a:avLst/>
                </a:prstGeom>
              </p:spPr>
            </p:pic>
            <p:sp>
              <p:nvSpPr>
                <p:cNvPr id="55" name="文本框 54"/>
                <p:cNvSpPr txBox="1"/>
                <p:nvPr/>
              </p:nvSpPr>
              <p:spPr>
                <a:xfrm>
                  <a:off x="6209051" y="4714501"/>
                  <a:ext cx="1507020" cy="301935"/>
                </a:xfrm>
                <a:prstGeom prst="rect">
                  <a:avLst/>
                </a:prstGeom>
                <a:noFill/>
              </p:spPr>
              <p:txBody>
                <a:bodyPr wrap="square" rtlCol="0">
                  <a:spAutoFit/>
                </a:bodyPr>
                <a:lstStyle/>
                <a:p>
                  <a:pPr algn="ctr"/>
                  <a:r>
                    <a:rPr lang="en-US" altLang="zh-CN" sz="900" b="1">
                      <a:solidFill>
                        <a:schemeClr val="tx1">
                          <a:lumMod val="75000"/>
                          <a:lumOff val="25000"/>
                        </a:schemeClr>
                      </a:solidFill>
                    </a:rPr>
                    <a:t>TAMs</a:t>
                  </a:r>
                  <a:r>
                    <a:rPr lang="zh-CN" altLang="en-US" sz="900" b="1">
                      <a:solidFill>
                        <a:schemeClr val="tx1">
                          <a:lumMod val="75000"/>
                          <a:lumOff val="25000"/>
                        </a:schemeClr>
                      </a:solidFill>
                    </a:rPr>
                    <a:t>细胞</a:t>
                  </a:r>
                  <a:endParaRPr lang="zh-CN" altLang="en-US" sz="900" b="1">
                    <a:solidFill>
                      <a:schemeClr val="tx1">
                        <a:lumMod val="75000"/>
                        <a:lumOff val="25000"/>
                      </a:schemeClr>
                    </a:solidFill>
                  </a:endParaRPr>
                </a:p>
              </p:txBody>
            </p:sp>
          </p:grpSp>
          <p:grpSp>
            <p:nvGrpSpPr>
              <p:cNvPr id="56" name="组合 55"/>
              <p:cNvGrpSpPr/>
              <p:nvPr/>
            </p:nvGrpSpPr>
            <p:grpSpPr>
              <a:xfrm rot="10800000">
                <a:off x="5872374" y="3891537"/>
                <a:ext cx="1040205" cy="701058"/>
                <a:chOff x="9707776" y="2774946"/>
                <a:chExt cx="493252" cy="610812"/>
              </a:xfrm>
            </p:grpSpPr>
            <p:sp>
              <p:nvSpPr>
                <p:cNvPr id="57" name="箭头: 右 30"/>
                <p:cNvSpPr/>
                <p:nvPr/>
              </p:nvSpPr>
              <p:spPr>
                <a:xfrm rot="5400000">
                  <a:off x="9644863" y="2837858"/>
                  <a:ext cx="589534" cy="463709"/>
                </a:xfrm>
                <a:prstGeom prst="rightArrow">
                  <a:avLst>
                    <a:gd name="adj1" fmla="val 73623"/>
                    <a:gd name="adj2"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8" name="组合 57"/>
                <p:cNvGrpSpPr/>
                <p:nvPr/>
              </p:nvGrpSpPr>
              <p:grpSpPr>
                <a:xfrm>
                  <a:off x="9737319" y="2796224"/>
                  <a:ext cx="463709" cy="589534"/>
                  <a:chOff x="9407806" y="2706109"/>
                  <a:chExt cx="463709" cy="589534"/>
                </a:xfrm>
              </p:grpSpPr>
              <p:sp>
                <p:nvSpPr>
                  <p:cNvPr id="59" name="箭头: 右 32"/>
                  <p:cNvSpPr/>
                  <p:nvPr/>
                </p:nvSpPr>
                <p:spPr>
                  <a:xfrm rot="5400000">
                    <a:off x="9344893" y="2769021"/>
                    <a:ext cx="589534" cy="463709"/>
                  </a:xfrm>
                  <a:prstGeom prst="rightArrow">
                    <a:avLst>
                      <a:gd name="adj1" fmla="val 73623"/>
                      <a:gd name="adj2" fmla="val 5000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文本框 59"/>
                  <p:cNvSpPr txBox="1"/>
                  <p:nvPr/>
                </p:nvSpPr>
                <p:spPr>
                  <a:xfrm rot="10800000">
                    <a:off x="9417576" y="2713093"/>
                    <a:ext cx="439167" cy="449050"/>
                  </a:xfrm>
                  <a:prstGeom prst="rect">
                    <a:avLst/>
                  </a:prstGeom>
                  <a:noFill/>
                </p:spPr>
                <p:txBody>
                  <a:bodyPr wrap="square" anchor="ctr">
                    <a:spAutoFit/>
                  </a:bodyPr>
                  <a:lstStyle>
                    <a:defPPr>
                      <a:defRPr lang="zh-CN"/>
                    </a:defPPr>
                    <a:lvl1pPr algn="ctr">
                      <a:defRPr sz="1000" b="1">
                        <a:solidFill>
                          <a:schemeClr val="bg1"/>
                        </a:solidFill>
                      </a:defRPr>
                    </a:lvl1pPr>
                  </a:lstStyle>
                  <a:p>
                    <a:pPr algn="ctr"/>
                    <a:r>
                      <a:rPr lang="zh-CN" altLang="en-US" sz="1200">
                        <a:effectLst>
                          <a:outerShdw blurRad="38100" dist="38100" dir="2700000" algn="tl">
                            <a:srgbClr val="000000">
                              <a:alpha val="43137"/>
                            </a:srgbClr>
                          </a:outerShdw>
                        </a:effectLst>
                      </a:rPr>
                      <a:t>“帮凶”增加</a:t>
                    </a:r>
                    <a:endParaRPr lang="en-US" altLang="zh-CN" sz="1200">
                      <a:effectLst>
                        <a:outerShdw blurRad="38100" dist="38100" dir="2700000" algn="tl">
                          <a:srgbClr val="000000">
                            <a:alpha val="43137"/>
                          </a:srgbClr>
                        </a:outerShdw>
                      </a:effectLst>
                    </a:endParaRPr>
                  </a:p>
                </p:txBody>
              </p:sp>
            </p:grpSp>
          </p:grpSp>
        </p:grpSp>
        <p:sp>
          <p:nvSpPr>
            <p:cNvPr id="109" name="矩形: 圆角 108"/>
            <p:cNvSpPr/>
            <p:nvPr/>
          </p:nvSpPr>
          <p:spPr>
            <a:xfrm>
              <a:off x="6805349" y="2372123"/>
              <a:ext cx="3231462" cy="277548"/>
            </a:xfrm>
            <a:prstGeom prst="roundRect">
              <a:avLst>
                <a:gd name="adj" fmla="val 5000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outerShdw blurRad="114300" sx="102000" sy="102000" algn="ctr" rotWithShape="0">
                <a:srgbClr val="F0894A">
                  <a:alpha val="36000"/>
                </a:srgbClr>
              </a:outerShdw>
            </a:effectLst>
          </p:spPr>
          <p:txBody>
            <a:bodyPr lIns="0" tIns="0" rIns="0" bIns="0" rtlCol="0" anchor="ctr"/>
            <a:lstStyle/>
            <a:p>
              <a:pPr algn="ctr"/>
              <a:r>
                <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骨外病灶“冷肿瘤”</a:t>
              </a:r>
              <a:endPar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70" name="页脚占位符 3"/>
          <p:cNvSpPr txBox="1"/>
          <p:nvPr/>
        </p:nvSpPr>
        <p:spPr>
          <a:xfrm>
            <a:off x="515938" y="6504655"/>
            <a:ext cx="4294796" cy="183515"/>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ltLang="zh-CN"/>
              <a:t>Cheng JN, et al. Cancer Cell. 2025 Jun 9;43(6):1093-1107.e9.</a:t>
            </a:r>
            <a:endParaRPr lang="it-IT" altLang="zh-CN"/>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328295"/>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临床数据进一步佐证</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OPN</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对免疫治疗的负面影响</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44" name="组合 43"/>
          <p:cNvGrpSpPr/>
          <p:nvPr/>
        </p:nvGrpSpPr>
        <p:grpSpPr>
          <a:xfrm>
            <a:off x="708745" y="1137100"/>
            <a:ext cx="3082730" cy="552034"/>
            <a:chOff x="1007034" y="1780120"/>
            <a:chExt cx="4471746" cy="552034"/>
          </a:xfrm>
        </p:grpSpPr>
        <p:grpSp>
          <p:nvGrpSpPr>
            <p:cNvPr id="45" name="组合 44"/>
            <p:cNvGrpSpPr/>
            <p:nvPr/>
          </p:nvGrpSpPr>
          <p:grpSpPr>
            <a:xfrm>
              <a:off x="4420824" y="1780120"/>
              <a:ext cx="509090" cy="294402"/>
              <a:chOff x="2290830" y="1542404"/>
              <a:chExt cx="275987" cy="155641"/>
            </a:xfrm>
          </p:grpSpPr>
          <p:sp>
            <p:nvSpPr>
              <p:cNvPr id="46" name="平行四边形 45"/>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平行四边形 46"/>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任意多边形: 形状 13"/>
            <p:cNvSpPr/>
            <p:nvPr/>
          </p:nvSpPr>
          <p:spPr>
            <a:xfrm flipH="1">
              <a:off x="1007034" y="1840776"/>
              <a:ext cx="4471746"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54" name="组合 53"/>
          <p:cNvGrpSpPr/>
          <p:nvPr/>
        </p:nvGrpSpPr>
        <p:grpSpPr>
          <a:xfrm>
            <a:off x="748019" y="1861292"/>
            <a:ext cx="3002820" cy="3631066"/>
            <a:chOff x="844595" y="8421722"/>
            <a:chExt cx="2709694" cy="2688026"/>
          </a:xfrm>
        </p:grpSpPr>
        <p:sp>
          <p:nvSpPr>
            <p:cNvPr id="55" name="文本框 54"/>
            <p:cNvSpPr txBox="1"/>
            <p:nvPr/>
          </p:nvSpPr>
          <p:spPr>
            <a:xfrm rot="16200000">
              <a:off x="-178692" y="9445008"/>
              <a:ext cx="2295261" cy="248688"/>
            </a:xfrm>
            <a:prstGeom prst="rect">
              <a:avLst/>
            </a:prstGeom>
            <a:noFill/>
          </p:spPr>
          <p:txBody>
            <a:bodyPr vert="horz" wrap="square" lIns="91440" tIns="45720" rIns="91440" bIns="45720" rtlCol="0" anchor="ctr">
              <a:spAutoFit/>
            </a:bodyPr>
            <a:lstStyle/>
            <a:p>
              <a:pPr algn="ctr"/>
              <a:r>
                <a:rPr lang="zh-CN" altLang="en-US" sz="1200"/>
                <a:t>血浆</a:t>
              </a:r>
              <a:r>
                <a:rPr lang="en-US" altLang="zh-CN" sz="1200"/>
                <a:t>OPN</a:t>
              </a:r>
              <a:r>
                <a:rPr lang="zh-CN" altLang="en-US" sz="1200"/>
                <a:t>浓度（</a:t>
              </a:r>
              <a:r>
                <a:rPr lang="en-US" altLang="zh-CN" sz="1200"/>
                <a:t>× 100 ng/ml</a:t>
              </a:r>
              <a:r>
                <a:rPr lang="zh-CN" altLang="en-US" sz="1200"/>
                <a:t>）</a:t>
              </a:r>
              <a:endParaRPr lang="zh-CN" altLang="en-US" sz="1200"/>
            </a:p>
          </p:txBody>
        </p:sp>
        <p:graphicFrame>
          <p:nvGraphicFramePr>
            <p:cNvPr id="56" name="图表 55"/>
            <p:cNvGraphicFramePr/>
            <p:nvPr/>
          </p:nvGraphicFramePr>
          <p:xfrm>
            <a:off x="1164850" y="8574753"/>
            <a:ext cx="2389439" cy="2534995"/>
          </p:xfrm>
          <a:graphic>
            <a:graphicData uri="http://schemas.openxmlformats.org/drawingml/2006/chart">
              <c:chart xmlns:c="http://schemas.openxmlformats.org/drawingml/2006/chart" xmlns:r="http://schemas.openxmlformats.org/officeDocument/2006/relationships" r:id="rId1"/>
            </a:graphicData>
          </a:graphic>
        </p:graphicFrame>
      </p:grpSp>
      <p:sp>
        <p:nvSpPr>
          <p:cNvPr id="59" name="文本框 58"/>
          <p:cNvSpPr txBox="1"/>
          <p:nvPr/>
        </p:nvSpPr>
        <p:spPr>
          <a:xfrm>
            <a:off x="4203700" y="1367790"/>
            <a:ext cx="7766050" cy="2861310"/>
          </a:xfrm>
          <a:prstGeom prst="rect">
            <a:avLst/>
          </a:prstGeom>
          <a:noFill/>
        </p:spPr>
        <p:txBody>
          <a:bodyPr wrap="square" rtlCol="0" anchor="t">
            <a:spAutoFit/>
          </a:bodyPr>
          <a:p>
            <a:r>
              <a:rPr lang="zh-CN" altLang="en-US">
                <a:solidFill>
                  <a:schemeClr val="tx1"/>
                </a:solidFill>
                <a:sym typeface="+mn-ea"/>
              </a:rPr>
              <a:t>一项队列研究，包含健康志愿者、初治的伴或不伴骨转移的肿瘤患者共</a:t>
            </a:r>
            <a:r>
              <a:rPr lang="en-US" altLang="zh-CN">
                <a:solidFill>
                  <a:schemeClr val="tx1"/>
                </a:solidFill>
                <a:sym typeface="+mn-ea"/>
              </a:rPr>
              <a:t>83</a:t>
            </a:r>
            <a:r>
              <a:rPr lang="zh-CN" altLang="en-US">
                <a:solidFill>
                  <a:schemeClr val="tx1"/>
                </a:solidFill>
                <a:sym typeface="+mn-ea"/>
              </a:rPr>
              <a:t>例，采集外周血样本检测</a:t>
            </a:r>
            <a:r>
              <a:rPr lang="en-US" altLang="zh-CN">
                <a:solidFill>
                  <a:schemeClr val="tx1"/>
                </a:solidFill>
                <a:sym typeface="+mn-ea"/>
              </a:rPr>
              <a:t>OPN</a:t>
            </a:r>
            <a:r>
              <a:rPr lang="zh-CN" altLang="en-US">
                <a:solidFill>
                  <a:schemeClr val="tx1"/>
                </a:solidFill>
                <a:sym typeface="+mn-ea"/>
              </a:rPr>
              <a:t>浓度。</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血清</a:t>
            </a:r>
            <a:r>
              <a:rPr lang="en-US" altLang="zh-CN">
                <a:solidFill>
                  <a:schemeClr val="tx1"/>
                </a:solidFill>
                <a:sym typeface="+mn-ea"/>
              </a:rPr>
              <a:t>OPN</a:t>
            </a:r>
            <a:r>
              <a:rPr lang="zh-CN" altLang="en-US">
                <a:solidFill>
                  <a:schemeClr val="tx1"/>
                </a:solidFill>
                <a:sym typeface="+mn-ea"/>
              </a:rPr>
              <a:t>基线水平可预测免疫治疗的不良</a:t>
            </a:r>
            <a:r>
              <a:rPr lang="en-US" altLang="zh-CN">
                <a:solidFill>
                  <a:schemeClr val="tx1"/>
                </a:solidFill>
                <a:sym typeface="+mn-ea"/>
              </a:rPr>
              <a:t>PFS</a:t>
            </a:r>
            <a:r>
              <a:rPr lang="zh-CN" altLang="en-US">
                <a:solidFill>
                  <a:schemeClr val="tx1"/>
                </a:solidFill>
                <a:sym typeface="+mn-ea"/>
              </a:rPr>
              <a:t>结局，免疫治疗期间</a:t>
            </a:r>
            <a:r>
              <a:rPr lang="en-US" altLang="zh-CN">
                <a:solidFill>
                  <a:schemeClr val="tx1"/>
                </a:solidFill>
                <a:sym typeface="+mn-ea"/>
              </a:rPr>
              <a:t>OPN</a:t>
            </a:r>
            <a:r>
              <a:rPr lang="zh-CN" altLang="en-US">
                <a:solidFill>
                  <a:schemeClr val="tx1"/>
                </a:solidFill>
                <a:sym typeface="+mn-ea"/>
              </a:rPr>
              <a:t>水平升高与较差</a:t>
            </a:r>
            <a:r>
              <a:rPr lang="en-US" altLang="zh-CN">
                <a:solidFill>
                  <a:schemeClr val="tx1"/>
                </a:solidFill>
                <a:sym typeface="+mn-ea"/>
              </a:rPr>
              <a:t>PFS</a:t>
            </a:r>
            <a:r>
              <a:rPr lang="zh-CN" altLang="en-US">
                <a:solidFill>
                  <a:schemeClr val="tx1"/>
                </a:solidFill>
                <a:sym typeface="+mn-ea"/>
              </a:rPr>
              <a:t>相关</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基线</a:t>
            </a:r>
            <a:r>
              <a:rPr lang="en-US" altLang="zh-CN">
                <a:solidFill>
                  <a:schemeClr val="tx1"/>
                </a:solidFill>
                <a:sym typeface="+mn-ea"/>
              </a:rPr>
              <a:t>OPN</a:t>
            </a:r>
            <a:r>
              <a:rPr lang="zh-CN" altLang="en-US">
                <a:solidFill>
                  <a:schemeClr val="tx1"/>
                </a:solidFill>
                <a:sym typeface="+mn-ea"/>
              </a:rPr>
              <a:t>水平较高、治疗期间</a:t>
            </a:r>
            <a:r>
              <a:rPr lang="en-US" altLang="zh-CN">
                <a:solidFill>
                  <a:schemeClr val="tx1"/>
                </a:solidFill>
                <a:sym typeface="+mn-ea"/>
              </a:rPr>
              <a:t>OPN</a:t>
            </a:r>
            <a:r>
              <a:rPr lang="zh-CN" altLang="en-US">
                <a:solidFill>
                  <a:schemeClr val="tx1"/>
                </a:solidFill>
                <a:sym typeface="+mn-ea"/>
              </a:rPr>
              <a:t>水平升高均与免疫治疗较差的</a:t>
            </a:r>
            <a:r>
              <a:rPr lang="en-US" altLang="zh-CN">
                <a:solidFill>
                  <a:schemeClr val="tx1"/>
                </a:solidFill>
                <a:sym typeface="+mn-ea"/>
              </a:rPr>
              <a:t>PFS</a:t>
            </a:r>
            <a:r>
              <a:rPr lang="zh-CN" altLang="en-US">
                <a:solidFill>
                  <a:schemeClr val="tx1"/>
                </a:solidFill>
                <a:sym typeface="+mn-ea"/>
              </a:rPr>
              <a:t>相关</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从</a:t>
            </a:r>
            <a:r>
              <a:rPr lang="en-US" altLang="zh-CN">
                <a:solidFill>
                  <a:schemeClr val="tx1"/>
                </a:solidFill>
                <a:sym typeface="+mn-ea"/>
              </a:rPr>
              <a:t>“RANKL</a:t>
            </a:r>
            <a:r>
              <a:rPr lang="zh-CN" altLang="en-US">
                <a:solidFill>
                  <a:schemeClr val="tx1"/>
                </a:solidFill>
                <a:sym typeface="+mn-ea"/>
              </a:rPr>
              <a:t>恶性循环</a:t>
            </a:r>
            <a:r>
              <a:rPr lang="en-US" altLang="zh-CN">
                <a:solidFill>
                  <a:schemeClr val="tx1"/>
                </a:solidFill>
                <a:sym typeface="+mn-ea"/>
              </a:rPr>
              <a:t>”</a:t>
            </a:r>
            <a:r>
              <a:rPr lang="zh-CN" altLang="en-US">
                <a:solidFill>
                  <a:schemeClr val="tx1"/>
                </a:solidFill>
                <a:sym typeface="+mn-ea"/>
              </a:rPr>
              <a:t>到</a:t>
            </a:r>
            <a:r>
              <a:rPr lang="en-US" altLang="zh-CN">
                <a:solidFill>
                  <a:schemeClr val="tx1"/>
                </a:solidFill>
                <a:sym typeface="+mn-ea"/>
              </a:rPr>
              <a:t>“RANKL-OPN</a:t>
            </a:r>
            <a:r>
              <a:rPr lang="zh-CN" altLang="en-US">
                <a:solidFill>
                  <a:schemeClr val="tx1"/>
                </a:solidFill>
                <a:sym typeface="+mn-ea"/>
              </a:rPr>
              <a:t>全身免疫抑制链</a:t>
            </a:r>
            <a:r>
              <a:rPr lang="en-US" altLang="zh-CN">
                <a:solidFill>
                  <a:schemeClr val="tx1"/>
                </a:solidFill>
                <a:sym typeface="+mn-ea"/>
              </a:rPr>
              <a:t>”</a:t>
            </a:r>
            <a:br>
              <a:rPr lang="en-US" altLang="zh-CN">
                <a:solidFill>
                  <a:schemeClr val="tx1"/>
                </a:solidFill>
                <a:sym typeface="+mn-ea"/>
              </a:rPr>
            </a:br>
            <a:r>
              <a:rPr lang="zh-CN" altLang="en-US">
                <a:solidFill>
                  <a:schemeClr val="tx1"/>
                </a:solidFill>
                <a:sym typeface="+mn-ea"/>
              </a:rPr>
              <a:t>从</a:t>
            </a:r>
            <a:r>
              <a:rPr lang="en-US" altLang="zh-CN">
                <a:solidFill>
                  <a:schemeClr val="tx1"/>
                </a:solidFill>
                <a:sym typeface="+mn-ea"/>
              </a:rPr>
              <a:t>“</a:t>
            </a:r>
            <a:r>
              <a:rPr lang="zh-CN" altLang="en-US">
                <a:solidFill>
                  <a:schemeClr val="tx1"/>
                </a:solidFill>
                <a:sym typeface="+mn-ea"/>
              </a:rPr>
              <a:t>局部问题</a:t>
            </a:r>
            <a:r>
              <a:rPr lang="en-US" altLang="zh-CN">
                <a:solidFill>
                  <a:schemeClr val="tx1"/>
                </a:solidFill>
                <a:sym typeface="+mn-ea"/>
              </a:rPr>
              <a:t>”</a:t>
            </a:r>
            <a:r>
              <a:rPr lang="zh-CN" altLang="en-US">
                <a:solidFill>
                  <a:schemeClr val="tx1"/>
                </a:solidFill>
                <a:sym typeface="+mn-ea"/>
              </a:rPr>
              <a:t>到</a:t>
            </a:r>
            <a:r>
              <a:rPr lang="en-US" altLang="zh-CN">
                <a:solidFill>
                  <a:schemeClr val="tx1"/>
                </a:solidFill>
                <a:sym typeface="+mn-ea"/>
              </a:rPr>
              <a:t>“</a:t>
            </a:r>
            <a:r>
              <a:rPr lang="zh-CN" altLang="en-US">
                <a:solidFill>
                  <a:schemeClr val="tx1"/>
                </a:solidFill>
                <a:sym typeface="+mn-ea"/>
              </a:rPr>
              <a:t>全身问题</a:t>
            </a:r>
            <a:r>
              <a:rPr lang="en-US" altLang="zh-CN">
                <a:solidFill>
                  <a:schemeClr val="tx1"/>
                </a:solidFill>
                <a:sym typeface="+mn-ea"/>
              </a:rPr>
              <a:t>”</a:t>
            </a:r>
            <a:r>
              <a:rPr lang="zh-CN" altLang="en-US">
                <a:solidFill>
                  <a:schemeClr val="tx1"/>
                </a:solidFill>
                <a:sym typeface="+mn-ea"/>
              </a:rPr>
              <a:t>，最新学术成果推动对骨转移的认知升级</a:t>
            </a:r>
            <a:endParaRPr lang="zh-CN" altLang="en-US">
              <a:solidFill>
                <a:schemeClr val="tx1"/>
              </a:solidFill>
              <a:sym typeface="+mn-ea"/>
            </a:endParaRPr>
          </a:p>
        </p:txBody>
      </p:sp>
      <p:sp>
        <p:nvSpPr>
          <p:cNvPr id="60" name="文本框 59"/>
          <p:cNvSpPr txBox="1"/>
          <p:nvPr/>
        </p:nvSpPr>
        <p:spPr>
          <a:xfrm>
            <a:off x="652942" y="1289557"/>
            <a:ext cx="3194340" cy="307777"/>
          </a:xfrm>
          <a:prstGeom prst="rect">
            <a:avLst/>
          </a:prstGeom>
          <a:noFill/>
        </p:spPr>
        <p:txBody>
          <a:bodyPr wrap="square" anchor="ctr">
            <a:spAutoFit/>
          </a:bodyPr>
          <a:p>
            <a:pPr algn="ctr"/>
            <a:r>
              <a:rPr lang="zh-CN" altLang="en-US"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骨转移患者的</a:t>
            </a:r>
            <a:r>
              <a:rPr lang="en-US" altLang="zh-CN"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OPN</a:t>
            </a:r>
            <a:r>
              <a:rPr lang="zh-CN" altLang="en-US" sz="1400" b="1" ker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水平大幅升高</a:t>
            </a:r>
            <a:endParaRPr lang="zh-CN" altLang="en-US" sz="1400" b="1">
              <a:solidFill>
                <a:schemeClr val="bg1"/>
              </a:solidFill>
              <a:effectLst>
                <a:outerShdw blurRad="38100" dist="38100" dir="2700000" algn="tl">
                  <a:srgbClr val="000000">
                    <a:alpha val="43137"/>
                  </a:srgbClr>
                </a:outerShdw>
              </a:effectLst>
            </a:endParaRPr>
          </a:p>
        </p:txBody>
      </p:sp>
      <p:grpSp>
        <p:nvGrpSpPr>
          <p:cNvPr id="99" name="组合 98"/>
          <p:cNvGrpSpPr/>
          <p:nvPr/>
        </p:nvGrpSpPr>
        <p:grpSpPr>
          <a:xfrm>
            <a:off x="4733290" y="4436110"/>
            <a:ext cx="6803390" cy="2243455"/>
            <a:chOff x="813" y="2984"/>
            <a:chExt cx="17575" cy="5950"/>
          </a:xfrm>
        </p:grpSpPr>
        <p:grpSp>
          <p:nvGrpSpPr>
            <p:cNvPr id="61" name="组合 60"/>
            <p:cNvGrpSpPr/>
            <p:nvPr/>
          </p:nvGrpSpPr>
          <p:grpSpPr>
            <a:xfrm>
              <a:off x="2135" y="2984"/>
              <a:ext cx="14930" cy="549"/>
              <a:chOff x="1576573" y="1950227"/>
              <a:chExt cx="8549864" cy="348473"/>
            </a:xfrm>
          </p:grpSpPr>
          <p:sp>
            <p:nvSpPr>
              <p:cNvPr id="62" name="文本框 61"/>
              <p:cNvSpPr txBox="1"/>
              <p:nvPr/>
            </p:nvSpPr>
            <p:spPr>
              <a:xfrm>
                <a:off x="1576573" y="1950227"/>
                <a:ext cx="2933032" cy="348473"/>
              </a:xfrm>
              <a:prstGeom prst="roundRect">
                <a:avLst/>
              </a:prstGeom>
              <a:solidFill>
                <a:srgbClr val="EB7500">
                  <a:lumMod val="20000"/>
                  <a:lumOff val="80000"/>
                  <a:alpha val="8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1200" b="1" i="0" u="none" strike="noStrike" kern="0" cap="none" spc="0" normalizeH="0" baseline="0" noProof="0">
                    <a:ln>
                      <a:noFill/>
                    </a:ln>
                    <a:solidFill>
                      <a:schemeClr val="accent1"/>
                    </a:solidFill>
                    <a:effectLst/>
                    <a:uLnTx/>
                    <a:uFillTx/>
                    <a:latin typeface="微软雅黑" panose="020B0503020204020204" charset="-122"/>
                  </a:rPr>
                  <a:t>1.</a:t>
                </a:r>
                <a:r>
                  <a:rPr kumimoji="0" lang="zh-CN" altLang="en-US" sz="1200" b="1" i="0" u="none" strike="noStrike" kern="0" cap="none" spc="0" normalizeH="0" baseline="0" noProof="0">
                    <a:ln>
                      <a:noFill/>
                    </a:ln>
                    <a:solidFill>
                      <a:schemeClr val="accent1"/>
                    </a:solidFill>
                    <a:effectLst/>
                    <a:uLnTx/>
                    <a:uFillTx/>
                    <a:latin typeface="微软雅黑" panose="020B0503020204020204" charset="-122"/>
                  </a:rPr>
                  <a:t> 骨内</a:t>
                </a:r>
                <a:r>
                  <a:rPr kumimoji="0" lang="en-US" altLang="zh-CN" sz="1200" b="1" i="0" u="none" strike="noStrike" kern="0" cap="none" spc="0" normalizeH="0" baseline="0" noProof="0">
                    <a:ln>
                      <a:noFill/>
                    </a:ln>
                    <a:solidFill>
                      <a:schemeClr val="accent1"/>
                    </a:solidFill>
                    <a:effectLst/>
                    <a:uLnTx/>
                    <a:uFillTx/>
                    <a:latin typeface="微软雅黑" panose="020B0503020204020204" charset="-122"/>
                  </a:rPr>
                  <a:t>RANKL</a:t>
                </a:r>
                <a:r>
                  <a:rPr kumimoji="0" lang="zh-CN" altLang="en-US" sz="1200" b="1" i="0" u="none" strike="noStrike" kern="0" cap="none" spc="0" normalizeH="0" baseline="0" noProof="0">
                    <a:ln>
                      <a:noFill/>
                    </a:ln>
                    <a:solidFill>
                      <a:schemeClr val="accent1"/>
                    </a:solidFill>
                    <a:effectLst/>
                    <a:uLnTx/>
                    <a:uFillTx/>
                    <a:latin typeface="微软雅黑" panose="020B0503020204020204" charset="-122"/>
                  </a:rPr>
                  <a:t>恶性循环</a:t>
                </a:r>
                <a:endParaRPr kumimoji="0" lang="zh-CN" altLang="en-US" sz="1200" b="1" i="0" u="none" strike="noStrike" kern="0" cap="none" spc="0" normalizeH="0" baseline="0" noProof="0">
                  <a:ln>
                    <a:noFill/>
                  </a:ln>
                  <a:solidFill>
                    <a:schemeClr val="accent1"/>
                  </a:solidFill>
                  <a:effectLst/>
                  <a:uLnTx/>
                  <a:uFillTx/>
                  <a:latin typeface="微软雅黑" panose="020B0503020204020204" charset="-122"/>
                </a:endParaRPr>
              </a:p>
            </p:txBody>
          </p:sp>
          <p:sp>
            <p:nvSpPr>
              <p:cNvPr id="63" name="文本框 62"/>
              <p:cNvSpPr txBox="1"/>
              <p:nvPr/>
            </p:nvSpPr>
            <p:spPr>
              <a:xfrm>
                <a:off x="4587475" y="1950227"/>
                <a:ext cx="2510993" cy="348473"/>
              </a:xfrm>
              <a:prstGeom prst="roundRect">
                <a:avLst/>
              </a:prstGeom>
              <a:solidFill>
                <a:srgbClr val="7030A0">
                  <a:alpha val="2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1200" b="1" i="0" u="none" strike="noStrike" kern="0" cap="none" spc="0" normalizeH="0" baseline="0" noProof="0">
                    <a:ln>
                      <a:noFill/>
                    </a:ln>
                    <a:solidFill>
                      <a:srgbClr val="7030A0"/>
                    </a:solidFill>
                    <a:effectLst/>
                    <a:uLnTx/>
                    <a:uFillTx/>
                    <a:latin typeface="微软雅黑" panose="020B0503020204020204" charset="-122"/>
                  </a:rPr>
                  <a:t>2. OPN</a:t>
                </a:r>
                <a:r>
                  <a:rPr kumimoji="0" lang="zh-CN" altLang="en-US" sz="1200" b="1" i="0" u="none" strike="noStrike" kern="0" cap="none" spc="0" normalizeH="0" baseline="0" noProof="0">
                    <a:ln>
                      <a:noFill/>
                    </a:ln>
                    <a:solidFill>
                      <a:srgbClr val="7030A0"/>
                    </a:solidFill>
                    <a:effectLst/>
                    <a:uLnTx/>
                    <a:uFillTx/>
                    <a:latin typeface="微软雅黑" panose="020B0503020204020204" charset="-122"/>
                  </a:rPr>
                  <a:t>释放</a:t>
                </a:r>
                <a:endParaRPr kumimoji="0" lang="zh-CN" altLang="en-US" sz="1200" b="1" i="0" u="none" strike="noStrike" kern="0" cap="none" spc="0" normalizeH="0" baseline="0" noProof="0">
                  <a:ln>
                    <a:noFill/>
                  </a:ln>
                  <a:solidFill>
                    <a:srgbClr val="7030A0"/>
                  </a:solidFill>
                  <a:effectLst/>
                  <a:uLnTx/>
                  <a:uFillTx/>
                  <a:latin typeface="微软雅黑" panose="020B0503020204020204" charset="-122"/>
                </a:endParaRPr>
              </a:p>
            </p:txBody>
          </p:sp>
          <p:sp>
            <p:nvSpPr>
              <p:cNvPr id="64" name="文本框 63"/>
              <p:cNvSpPr txBox="1"/>
              <p:nvPr/>
            </p:nvSpPr>
            <p:spPr>
              <a:xfrm>
                <a:off x="7176338" y="1950227"/>
                <a:ext cx="2950099" cy="348473"/>
              </a:xfrm>
              <a:prstGeom prst="roundRect">
                <a:avLst/>
              </a:prstGeom>
              <a:solidFill>
                <a:srgbClr val="003A70">
                  <a:lumMod val="20000"/>
                  <a:lumOff val="80000"/>
                  <a:alpha val="4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1200" b="1" i="0" u="none" strike="noStrike" kern="0" cap="none" spc="0" normalizeH="0" baseline="0" noProof="0">
                    <a:ln>
                      <a:noFill/>
                    </a:ln>
                    <a:solidFill>
                      <a:srgbClr val="003A70"/>
                    </a:solidFill>
                    <a:effectLst/>
                    <a:uLnTx/>
                    <a:uFillTx/>
                    <a:latin typeface="微软雅黑" panose="020B0503020204020204" charset="-122"/>
                  </a:rPr>
                  <a:t>3. </a:t>
                </a:r>
                <a:r>
                  <a:rPr kumimoji="0" lang="zh-CN" altLang="en-US" sz="1200" b="1" i="0" u="none" strike="noStrike" kern="0" cap="none" spc="0" normalizeH="0" baseline="0" noProof="0">
                    <a:ln>
                      <a:noFill/>
                    </a:ln>
                    <a:solidFill>
                      <a:srgbClr val="003A70"/>
                    </a:solidFill>
                    <a:effectLst/>
                    <a:uLnTx/>
                    <a:uFillTx/>
                    <a:latin typeface="微软雅黑" panose="020B0503020204020204" charset="-122"/>
                  </a:rPr>
                  <a:t>骨外全身病灶“冷肿瘤”</a:t>
                </a:r>
                <a:endParaRPr kumimoji="0" lang="zh-CN" altLang="en-US" sz="1200" b="1" i="0" u="none" strike="noStrike" kern="0" cap="none" spc="0" normalizeH="0" baseline="0" noProof="0">
                  <a:ln>
                    <a:noFill/>
                  </a:ln>
                  <a:solidFill>
                    <a:srgbClr val="003A70"/>
                  </a:solidFill>
                  <a:effectLst/>
                  <a:uLnTx/>
                  <a:uFillTx/>
                  <a:latin typeface="微软雅黑" panose="020B0503020204020204" charset="-122"/>
                </a:endParaRPr>
              </a:p>
            </p:txBody>
          </p:sp>
        </p:grpSp>
        <p:grpSp>
          <p:nvGrpSpPr>
            <p:cNvPr id="65" name="组合 64"/>
            <p:cNvGrpSpPr/>
            <p:nvPr/>
          </p:nvGrpSpPr>
          <p:grpSpPr>
            <a:xfrm>
              <a:off x="2137" y="3650"/>
              <a:ext cx="14210" cy="5285"/>
              <a:chOff x="1368356" y="2245914"/>
              <a:chExt cx="9023210" cy="3356115"/>
            </a:xfrm>
          </p:grpSpPr>
          <p:grpSp>
            <p:nvGrpSpPr>
              <p:cNvPr id="66" name="组合 65"/>
              <p:cNvGrpSpPr/>
              <p:nvPr/>
            </p:nvGrpSpPr>
            <p:grpSpPr>
              <a:xfrm>
                <a:off x="1368356" y="2575308"/>
                <a:ext cx="6205225" cy="2911721"/>
                <a:chOff x="1364154" y="2791749"/>
                <a:chExt cx="6205225" cy="2911721"/>
              </a:xfrm>
            </p:grpSpPr>
            <p:sp>
              <p:nvSpPr>
                <p:cNvPr id="67" name="等腰三角形 66"/>
                <p:cNvSpPr/>
                <p:nvPr/>
              </p:nvSpPr>
              <p:spPr>
                <a:xfrm rot="15896545">
                  <a:off x="1617688" y="3929356"/>
                  <a:ext cx="1106326" cy="583035"/>
                </a:xfrm>
                <a:prstGeom prst="triangle">
                  <a:avLst/>
                </a:prstGeom>
                <a:gradFill>
                  <a:gsLst>
                    <a:gs pos="49100">
                      <a:schemeClr val="bg1">
                        <a:lumMod val="95000"/>
                      </a:schemeClr>
                    </a:gs>
                    <a:gs pos="0">
                      <a:schemeClr val="bg1">
                        <a:lumMod val="7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rgbClr val="FFFFFF"/>
                    </a:solidFill>
                    <a:latin typeface="微软雅黑" panose="020B0503020204020204" charset="-122"/>
                    <a:ea typeface="微软雅黑" panose="020B0503020204020204" charset="-122"/>
                  </a:endParaRPr>
                </a:p>
              </p:txBody>
            </p:sp>
            <p:pic>
              <p:nvPicPr>
                <p:cNvPr id="68" name="图片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564" y="3446113"/>
                  <a:ext cx="369201" cy="1388003"/>
                </a:xfrm>
                <a:prstGeom prst="rect">
                  <a:avLst/>
                </a:prstGeom>
              </p:spPr>
            </p:pic>
            <p:pic>
              <p:nvPicPr>
                <p:cNvPr id="69" name="图片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154" y="3811229"/>
                  <a:ext cx="797021" cy="806334"/>
                </a:xfrm>
                <a:prstGeom prst="rect">
                  <a:avLst/>
                </a:prstGeom>
              </p:spPr>
            </p:pic>
            <p:grpSp>
              <p:nvGrpSpPr>
                <p:cNvPr id="70" name="组合 69"/>
                <p:cNvGrpSpPr/>
                <p:nvPr/>
              </p:nvGrpSpPr>
              <p:grpSpPr>
                <a:xfrm>
                  <a:off x="2248445" y="3239413"/>
                  <a:ext cx="1899985" cy="1877918"/>
                  <a:chOff x="1855094" y="3239413"/>
                  <a:chExt cx="1899985" cy="1877918"/>
                </a:xfrm>
              </p:grpSpPr>
              <p:pic>
                <p:nvPicPr>
                  <p:cNvPr id="71" name="图片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094" y="3239413"/>
                    <a:ext cx="1877918" cy="1877918"/>
                  </a:xfrm>
                  <a:prstGeom prst="rect">
                    <a:avLst/>
                  </a:prstGeom>
                </p:spPr>
              </p:pic>
              <p:pic>
                <p:nvPicPr>
                  <p:cNvPr id="72" name="图片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131" y="3568369"/>
                    <a:ext cx="1116000" cy="1211656"/>
                  </a:xfrm>
                  <a:prstGeom prst="rect">
                    <a:avLst/>
                  </a:prstGeom>
                </p:spPr>
              </p:pic>
              <p:sp>
                <p:nvSpPr>
                  <p:cNvPr id="73" name="文本框 72"/>
                  <p:cNvSpPr txBox="1"/>
                  <p:nvPr/>
                </p:nvSpPr>
                <p:spPr>
                  <a:xfrm>
                    <a:off x="1915837" y="3340059"/>
                    <a:ext cx="1839242" cy="567860"/>
                  </a:xfrm>
                  <a:prstGeom prst="rect">
                    <a:avLst/>
                  </a:prstGeom>
                  <a:noFill/>
                  <a:ln>
                    <a:noFill/>
                  </a:ln>
                </p:spPr>
                <p:txBody>
                  <a:bodyPr wrap="square" rtlCol="0">
                    <a:spAutoFit/>
                  </a:bodyPr>
                  <a:p>
                    <a:pPr algn="ctr"/>
                    <a:r>
                      <a:rPr lang="en-US" altLang="zh-CN" sz="1600" b="1">
                        <a:solidFill>
                          <a:srgbClr val="F3501E"/>
                        </a:solidFill>
                        <a:latin typeface="+mj-ea"/>
                        <a:ea typeface="+mj-ea"/>
                      </a:rPr>
                      <a:t>RANKL</a:t>
                    </a:r>
                    <a:r>
                      <a:rPr lang="zh-CN" altLang="en-US" sz="1600" b="1">
                        <a:solidFill>
                          <a:srgbClr val="F3501E"/>
                        </a:solidFill>
                        <a:latin typeface="+mj-ea"/>
                        <a:ea typeface="+mj-ea"/>
                      </a:rPr>
                      <a:t>↑</a:t>
                    </a:r>
                    <a:endParaRPr lang="zh-CN" altLang="en-US" sz="1600" b="1">
                      <a:solidFill>
                        <a:srgbClr val="F3501E"/>
                      </a:solidFill>
                      <a:latin typeface="+mj-ea"/>
                      <a:ea typeface="+mj-ea"/>
                    </a:endParaRPr>
                  </a:p>
                </p:txBody>
              </p:sp>
            </p:grpSp>
            <p:sp>
              <p:nvSpPr>
                <p:cNvPr id="74" name="等腰三角形 73"/>
                <p:cNvSpPr/>
                <p:nvPr/>
              </p:nvSpPr>
              <p:spPr>
                <a:xfrm rot="15896545">
                  <a:off x="3631796" y="3824023"/>
                  <a:ext cx="2042652" cy="1028595"/>
                </a:xfrm>
                <a:prstGeom prst="triangle">
                  <a:avLst/>
                </a:prstGeom>
                <a:gradFill>
                  <a:gsLst>
                    <a:gs pos="49100">
                      <a:schemeClr val="bg1">
                        <a:lumMod val="95000"/>
                      </a:schemeClr>
                    </a:gs>
                    <a:gs pos="0">
                      <a:schemeClr val="bg1">
                        <a:lumMod val="7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rgbClr val="FFFFFF"/>
                    </a:solidFill>
                    <a:latin typeface="微软雅黑" panose="020B0503020204020204" charset="-122"/>
                    <a:ea typeface="微软雅黑" panose="020B0503020204020204" charset="-122"/>
                  </a:endParaRPr>
                </a:p>
              </p:txBody>
            </p:sp>
            <p:grpSp>
              <p:nvGrpSpPr>
                <p:cNvPr id="75" name="组合 74"/>
                <p:cNvGrpSpPr/>
                <p:nvPr/>
              </p:nvGrpSpPr>
              <p:grpSpPr>
                <a:xfrm>
                  <a:off x="4622621" y="2791749"/>
                  <a:ext cx="2946758" cy="2911721"/>
                  <a:chOff x="7977549" y="2693711"/>
                  <a:chExt cx="3340928" cy="3301204"/>
                </a:xfrm>
              </p:grpSpPr>
              <p:grpSp>
                <p:nvGrpSpPr>
                  <p:cNvPr id="76" name="组合 75"/>
                  <p:cNvGrpSpPr/>
                  <p:nvPr/>
                </p:nvGrpSpPr>
                <p:grpSpPr>
                  <a:xfrm>
                    <a:off x="7977549" y="2693711"/>
                    <a:ext cx="3340928" cy="3301204"/>
                    <a:chOff x="5509637" y="3535977"/>
                    <a:chExt cx="2530803" cy="2500711"/>
                  </a:xfrm>
                </p:grpSpPr>
                <p:pic>
                  <p:nvPicPr>
                    <p:cNvPr id="77" name="图片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729" y="3535977"/>
                      <a:ext cx="2500711" cy="2500711"/>
                    </a:xfrm>
                    <a:prstGeom prst="rect">
                      <a:avLst/>
                    </a:prstGeom>
                  </p:spPr>
                </p:pic>
                <p:pic>
                  <p:nvPicPr>
                    <p:cNvPr id="78" name="图片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1905" y="5468797"/>
                      <a:ext cx="438189" cy="370391"/>
                    </a:xfrm>
                    <a:prstGeom prst="rect">
                      <a:avLst/>
                    </a:prstGeom>
                  </p:spPr>
                </p:pic>
                <p:pic>
                  <p:nvPicPr>
                    <p:cNvPr id="79" name="图片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9515" y="5286324"/>
                      <a:ext cx="545915" cy="416462"/>
                    </a:xfrm>
                    <a:prstGeom prst="rect">
                      <a:avLst/>
                    </a:prstGeom>
                  </p:spPr>
                </p:pic>
                <p:pic>
                  <p:nvPicPr>
                    <p:cNvPr id="80" name="图片 7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4749" y="4075802"/>
                      <a:ext cx="1183484" cy="762808"/>
                    </a:xfrm>
                    <a:prstGeom prst="rect">
                      <a:avLst/>
                    </a:prstGeom>
                  </p:spPr>
                </p:pic>
                <p:sp>
                  <p:nvSpPr>
                    <p:cNvPr id="81" name="文本框 80"/>
                    <p:cNvSpPr txBox="1"/>
                    <p:nvPr/>
                  </p:nvSpPr>
                  <p:spPr>
                    <a:xfrm>
                      <a:off x="7135832" y="4927202"/>
                      <a:ext cx="767340" cy="380060"/>
                    </a:xfrm>
                    <a:prstGeom prst="roundRect">
                      <a:avLst/>
                    </a:prstGeom>
                    <a:solidFill>
                      <a:srgbClr val="B796C0">
                        <a:alpha val="5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rPr>
                        <a:t>破骨细胞</a:t>
                      </a:r>
                      <a:endParaRPr kumimoji="0" lang="zh-CN" altLang="en-US" sz="10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endParaRPr>
                    </a:p>
                  </p:txBody>
                </p:sp>
                <p:sp>
                  <p:nvSpPr>
                    <p:cNvPr id="82" name="文本框 81"/>
                    <p:cNvSpPr txBox="1"/>
                    <p:nvPr/>
                  </p:nvSpPr>
                  <p:spPr>
                    <a:xfrm>
                      <a:off x="5509637" y="5499518"/>
                      <a:ext cx="931371" cy="380060"/>
                    </a:xfrm>
                    <a:prstGeom prst="roundRect">
                      <a:avLst/>
                    </a:prstGeom>
                    <a:solidFill>
                      <a:srgbClr val="D62B1E">
                        <a:lumMod val="40000"/>
                        <a:lumOff val="60000"/>
                        <a:alpha val="5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rPr>
                        <a:t>骨转移肿瘤</a:t>
                      </a:r>
                      <a:endParaRPr kumimoji="0" lang="zh-CN" altLang="en-US" sz="10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endParaRPr>
                    </a:p>
                  </p:txBody>
                </p:sp>
              </p:grpSp>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86062" y="2946695"/>
                    <a:ext cx="1209119" cy="362219"/>
                  </a:xfrm>
                  <a:prstGeom prst="rect">
                    <a:avLst/>
                  </a:prstGeom>
                </p:spPr>
              </p:pic>
            </p:grpSp>
            <p:sp>
              <p:nvSpPr>
                <p:cNvPr id="84" name="文本框 83"/>
                <p:cNvSpPr txBox="1"/>
                <p:nvPr/>
              </p:nvSpPr>
              <p:spPr>
                <a:xfrm>
                  <a:off x="3353465" y="4257963"/>
                  <a:ext cx="756000" cy="288000"/>
                </a:xfrm>
                <a:prstGeom prst="roundRect">
                  <a:avLst/>
                </a:prstGeom>
                <a:solidFill>
                  <a:srgbClr val="B796C0">
                    <a:alpha val="5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rPr>
                    <a:t>破骨细胞</a:t>
                  </a:r>
                  <a:endParaRPr kumimoji="0" lang="zh-CN" altLang="en-US" sz="9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endParaRPr>
                </a:p>
              </p:txBody>
            </p:sp>
            <p:sp>
              <p:nvSpPr>
                <p:cNvPr id="85" name="文本框 84"/>
                <p:cNvSpPr txBox="1"/>
                <p:nvPr/>
              </p:nvSpPr>
              <p:spPr>
                <a:xfrm>
                  <a:off x="1985804" y="4773282"/>
                  <a:ext cx="1008000" cy="288000"/>
                </a:xfrm>
                <a:prstGeom prst="roundRect">
                  <a:avLst/>
                </a:prstGeom>
                <a:solidFill>
                  <a:srgbClr val="D62B1E">
                    <a:lumMod val="40000"/>
                    <a:lumOff val="60000"/>
                    <a:alpha val="50000"/>
                  </a:srgb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rPr>
                    <a:t>骨转移肿瘤</a:t>
                  </a:r>
                  <a:endParaRPr kumimoji="0" lang="zh-CN" altLang="en-US" sz="900" b="1" i="0" u="none" strike="noStrike" kern="0" cap="none" spc="0" normalizeH="0" baseline="0" noProof="0">
                    <a:ln>
                      <a:noFill/>
                    </a:ln>
                    <a:solidFill>
                      <a:srgbClr val="FFFFFF"/>
                    </a:solidFill>
                    <a:effectLst>
                      <a:outerShdw blurRad="50800" dist="50800" dir="2400000" algn="tl" rotWithShape="0">
                        <a:prstClr val="black">
                          <a:alpha val="70000"/>
                        </a:prstClr>
                      </a:outerShdw>
                    </a:effectLst>
                    <a:uLnTx/>
                    <a:uFillTx/>
                  </a:endParaRPr>
                </a:p>
              </p:txBody>
            </p:sp>
            <p:sp>
              <p:nvSpPr>
                <p:cNvPr id="86" name="文本框 85"/>
                <p:cNvSpPr txBox="1"/>
                <p:nvPr/>
              </p:nvSpPr>
              <p:spPr>
                <a:xfrm>
                  <a:off x="1985804" y="3655574"/>
                  <a:ext cx="756000" cy="288000"/>
                </a:xfrm>
                <a:prstGeom prst="roundRect">
                  <a:avLst/>
                </a:prstGeom>
                <a:solidFill>
                  <a:schemeClr val="accent4">
                    <a:lumMod val="60000"/>
                    <a:lumOff val="40000"/>
                    <a:alpha val="50000"/>
                  </a:schemeClr>
                </a:solidFill>
              </p:spPr>
              <p:txBody>
                <a:bodyPr wrap="square" lIns="0" tIns="0" rIns="0" bIns="0" rtlCol="0" anchor="ctr">
                  <a:noAutofit/>
                </a:bodyPr>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9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rPr>
                    <a:t>成骨细胞</a:t>
                  </a:r>
                  <a:endParaRPr kumimoji="0" lang="zh-CN" altLang="en-US" sz="900" b="1" i="0" u="none" strike="noStrike" kern="0" cap="none" spc="0" normalizeH="0" baseline="0" noProof="0">
                    <a:ln>
                      <a:noFill/>
                    </a:ln>
                    <a:solidFill>
                      <a:prstClr val="white"/>
                    </a:solidFill>
                    <a:effectLst>
                      <a:outerShdw blurRad="50800" dist="50800" dir="2400000" algn="tl" rotWithShape="0">
                        <a:prstClr val="black">
                          <a:alpha val="70000"/>
                        </a:prstClr>
                      </a:outerShdw>
                    </a:effectLst>
                    <a:uLnTx/>
                    <a:uFillTx/>
                  </a:endParaRPr>
                </a:p>
              </p:txBody>
            </p:sp>
          </p:grpSp>
          <p:grpSp>
            <p:nvGrpSpPr>
              <p:cNvPr id="87" name="组合 86"/>
              <p:cNvGrpSpPr/>
              <p:nvPr/>
            </p:nvGrpSpPr>
            <p:grpSpPr>
              <a:xfrm>
                <a:off x="7062983" y="2245914"/>
                <a:ext cx="3328583" cy="3356115"/>
                <a:chOff x="6890195" y="2460606"/>
                <a:chExt cx="3328583" cy="3356115"/>
              </a:xfrm>
            </p:grpSpPr>
            <p:pic>
              <p:nvPicPr>
                <p:cNvPr id="88" name="图片 87"/>
                <p:cNvPicPr>
                  <a:picLocks noChangeAspect="1"/>
                </p:cNvPicPr>
                <p:nvPr/>
              </p:nvPicPr>
              <p:blipFill>
                <a:blip r:embed="rId11">
                  <a:extLst>
                    <a:ext uri="{28A0092B-C50C-407E-A947-70E740481C1C}">
                      <a14:useLocalDpi xmlns:a14="http://schemas.microsoft.com/office/drawing/2010/main" val="0"/>
                    </a:ext>
                  </a:extLst>
                </a:blip>
                <a:srcRect b="12856"/>
                <a:stretch>
                  <a:fillRect/>
                </a:stretch>
              </p:blipFill>
              <p:spPr>
                <a:xfrm>
                  <a:off x="8127240" y="2460606"/>
                  <a:ext cx="2091538" cy="3193606"/>
                </a:xfrm>
                <a:prstGeom prst="rect">
                  <a:avLst/>
                </a:prstGeom>
              </p:spPr>
            </p:pic>
            <p:grpSp>
              <p:nvGrpSpPr>
                <p:cNvPr id="89" name="组合 88"/>
                <p:cNvGrpSpPr/>
                <p:nvPr/>
              </p:nvGrpSpPr>
              <p:grpSpPr>
                <a:xfrm flipH="1">
                  <a:off x="8124031" y="3679584"/>
                  <a:ext cx="913089" cy="1641750"/>
                  <a:chOff x="9361763" y="3762443"/>
                  <a:chExt cx="913089" cy="1641750"/>
                </a:xfrm>
              </p:grpSpPr>
              <p:pic>
                <p:nvPicPr>
                  <p:cNvPr id="90" name="图片 8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361763" y="3762443"/>
                    <a:ext cx="831129" cy="1641750"/>
                  </a:xfrm>
                  <a:prstGeom prst="rect">
                    <a:avLst/>
                  </a:prstGeom>
                </p:spPr>
              </p:pic>
              <p:pic>
                <p:nvPicPr>
                  <p:cNvPr id="91" name="图片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476" y="4082538"/>
                    <a:ext cx="544376" cy="550737"/>
                  </a:xfrm>
                  <a:prstGeom prst="rect">
                    <a:avLst/>
                  </a:prstGeom>
                </p:spPr>
              </p:pic>
            </p:grpSp>
            <p:pic>
              <p:nvPicPr>
                <p:cNvPr id="92" name="图片 9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47640" y="3491417"/>
                  <a:ext cx="1047529" cy="950414"/>
                </a:xfrm>
                <a:prstGeom prst="rect">
                  <a:avLst/>
                </a:prstGeom>
              </p:spPr>
            </p:pic>
            <p:pic>
              <p:nvPicPr>
                <p:cNvPr id="93" name="图片 9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38674" y="2554735"/>
                  <a:ext cx="834613" cy="2287318"/>
                </a:xfrm>
                <a:prstGeom prst="rect">
                  <a:avLst/>
                </a:prstGeom>
              </p:spPr>
            </p:pic>
            <p:pic>
              <p:nvPicPr>
                <p:cNvPr id="94" name="图片 9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75771" y="2855807"/>
                  <a:ext cx="1352178" cy="2960914"/>
                </a:xfrm>
                <a:prstGeom prst="rect">
                  <a:avLst/>
                </a:prstGeom>
              </p:spPr>
            </p:pic>
            <p:pic>
              <p:nvPicPr>
                <p:cNvPr id="95" name="图片 9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90195" y="2711490"/>
                  <a:ext cx="2091538" cy="2185598"/>
                </a:xfrm>
                <a:prstGeom prst="rect">
                  <a:avLst/>
                </a:prstGeom>
              </p:spPr>
            </p:pic>
          </p:grpSp>
        </p:grpSp>
        <p:sp>
          <p:nvSpPr>
            <p:cNvPr id="96" name="ïṥľiḓe_1_1"/>
            <p:cNvSpPr/>
            <p:nvPr/>
          </p:nvSpPr>
          <p:spPr bwMode="auto">
            <a:xfrm flipH="1">
              <a:off x="813" y="4037"/>
              <a:ext cx="692" cy="4430"/>
            </a:xfrm>
            <a:custGeom>
              <a:avLst/>
              <a:gdLst/>
              <a:ahLst/>
              <a:cxnLst>
                <a:cxn ang="0">
                  <a:pos x="0" y="94"/>
                </a:cxn>
                <a:cxn ang="0">
                  <a:pos x="0" y="521"/>
                </a:cxn>
                <a:cxn ang="0">
                  <a:pos x="124" y="614"/>
                </a:cxn>
                <a:cxn ang="0">
                  <a:pos x="124" y="0"/>
                </a:cxn>
                <a:cxn ang="0">
                  <a:pos x="0" y="94"/>
                </a:cxn>
              </a:cxnLst>
              <a:rect l="0" t="0" r="r" b="b"/>
              <a:pathLst>
                <a:path w="124" h="614">
                  <a:moveTo>
                    <a:pt x="0" y="94"/>
                  </a:moveTo>
                  <a:cubicBezTo>
                    <a:pt x="0" y="521"/>
                    <a:pt x="0" y="521"/>
                    <a:pt x="0" y="521"/>
                  </a:cubicBezTo>
                  <a:cubicBezTo>
                    <a:pt x="0" y="576"/>
                    <a:pt x="109" y="559"/>
                    <a:pt x="124" y="614"/>
                  </a:cubicBezTo>
                  <a:cubicBezTo>
                    <a:pt x="124" y="0"/>
                    <a:pt x="124" y="0"/>
                    <a:pt x="124" y="0"/>
                  </a:cubicBezTo>
                  <a:cubicBezTo>
                    <a:pt x="109" y="55"/>
                    <a:pt x="0" y="38"/>
                    <a:pt x="0" y="94"/>
                  </a:cubicBezTo>
                  <a:close/>
                </a:path>
              </a:pathLst>
            </a:custGeom>
            <a:solidFill>
              <a:srgbClr val="EB7500">
                <a:lumMod val="20000"/>
                <a:lumOff val="80000"/>
                <a:alpha val="80000"/>
              </a:srgbClr>
            </a:solidFill>
          </p:spPr>
          <p:txBody>
            <a:bodyPr wrap="square" lIns="72000" tIns="0" rIns="72000" bIns="0" rtlCol="0" anchor="ctr">
              <a:noAutofit/>
            </a:bodyPr>
            <a:p>
              <a:pPr algn="ctr">
                <a:lnSpc>
                  <a:spcPct val="120000"/>
                </a:lnSpc>
              </a:pPr>
              <a:r>
                <a:rPr lang="zh-CN" altLang="en-US" sz="900" b="1">
                  <a:solidFill>
                    <a:schemeClr val="accent1"/>
                  </a:solidFill>
                </a:rPr>
                <a:t>局部问题</a:t>
              </a:r>
              <a:endParaRPr lang="zh-CN" altLang="en-US" sz="900" b="1">
                <a:solidFill>
                  <a:schemeClr val="accent1"/>
                </a:solidFill>
              </a:endParaRPr>
            </a:p>
          </p:txBody>
        </p:sp>
        <p:sp>
          <p:nvSpPr>
            <p:cNvPr id="97" name="ïṥľiḓe_1_1"/>
            <p:cNvSpPr/>
            <p:nvPr/>
          </p:nvSpPr>
          <p:spPr bwMode="auto">
            <a:xfrm>
              <a:off x="17696" y="4037"/>
              <a:ext cx="692" cy="4430"/>
            </a:xfrm>
            <a:custGeom>
              <a:avLst/>
              <a:gdLst/>
              <a:ahLst/>
              <a:cxnLst>
                <a:cxn ang="0">
                  <a:pos x="0" y="94"/>
                </a:cxn>
                <a:cxn ang="0">
                  <a:pos x="0" y="521"/>
                </a:cxn>
                <a:cxn ang="0">
                  <a:pos x="124" y="614"/>
                </a:cxn>
                <a:cxn ang="0">
                  <a:pos x="124" y="0"/>
                </a:cxn>
                <a:cxn ang="0">
                  <a:pos x="0" y="94"/>
                </a:cxn>
              </a:cxnLst>
              <a:rect l="0" t="0" r="r" b="b"/>
              <a:pathLst>
                <a:path w="124" h="614">
                  <a:moveTo>
                    <a:pt x="0" y="94"/>
                  </a:moveTo>
                  <a:cubicBezTo>
                    <a:pt x="0" y="521"/>
                    <a:pt x="0" y="521"/>
                    <a:pt x="0" y="521"/>
                  </a:cubicBezTo>
                  <a:cubicBezTo>
                    <a:pt x="0" y="576"/>
                    <a:pt x="109" y="559"/>
                    <a:pt x="124" y="614"/>
                  </a:cubicBezTo>
                  <a:cubicBezTo>
                    <a:pt x="124" y="0"/>
                    <a:pt x="124" y="0"/>
                    <a:pt x="124" y="0"/>
                  </a:cubicBezTo>
                  <a:cubicBezTo>
                    <a:pt x="109" y="55"/>
                    <a:pt x="0" y="38"/>
                    <a:pt x="0" y="94"/>
                  </a:cubicBezTo>
                  <a:close/>
                </a:path>
              </a:pathLst>
            </a:custGeom>
            <a:solidFill>
              <a:srgbClr val="003A70">
                <a:lumMod val="20000"/>
                <a:lumOff val="80000"/>
                <a:alpha val="40000"/>
              </a:srgbClr>
            </a:solidFill>
          </p:spPr>
          <p:txBody>
            <a:bodyPr wrap="square" lIns="72000" tIns="0" rIns="72000" bIns="0" rtlCol="0" anchor="ctr">
              <a:noAutofit/>
            </a:bodyPr>
            <a:p>
              <a:pPr algn="ctr">
                <a:lnSpc>
                  <a:spcPct val="120000"/>
                </a:lnSpc>
              </a:pPr>
              <a:r>
                <a:rPr lang="zh-CN" altLang="en-US" sz="900" b="1" kern="0">
                  <a:solidFill>
                    <a:schemeClr val="accent5">
                      <a:lumMod val="50000"/>
                    </a:schemeClr>
                  </a:solidFill>
                  <a:latin typeface="微软雅黑" panose="020B0503020204020204" charset="-122"/>
                </a:rPr>
                <a:t>全身问题</a:t>
              </a:r>
              <a:endParaRPr lang="zh-CN" altLang="en-US" sz="900" b="1" kern="0">
                <a:solidFill>
                  <a:schemeClr val="accent5">
                    <a:lumMod val="50000"/>
                  </a:schemeClr>
                </a:solidFill>
                <a:latin typeface="微软雅黑" panose="020B0503020204020204" charset="-122"/>
              </a:endParaRPr>
            </a:p>
          </p:txBody>
        </p:sp>
        <p:pic>
          <p:nvPicPr>
            <p:cNvPr id="98" name="图片 97"/>
            <p:cNvPicPr>
              <a:picLocks noChangeAspect="1"/>
            </p:cNvPicPr>
            <p:nvPr/>
          </p:nvPicPr>
          <p:blipFill>
            <a:blip r:embed="rId17">
              <a:alphaModFix amt="50000"/>
            </a:blip>
            <a:stretch>
              <a:fillRect/>
            </a:stretch>
          </p:blipFill>
          <p:spPr>
            <a:xfrm>
              <a:off x="14718" y="5303"/>
              <a:ext cx="2930" cy="2200"/>
            </a:xfrm>
            <a:prstGeom prst="rect">
              <a:avLst/>
            </a:prstGeom>
            <a:effectLst>
              <a:softEdge rad="31750"/>
            </a:effectLst>
          </p:spPr>
        </p:pic>
      </p:grpSp>
    </p:spTree>
    <p:custDataLst>
      <p:tags r:id="rId1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328295"/>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地舒单抗有望为骨转移患者带来全身</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获益</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29456" y="1289874"/>
            <a:ext cx="6266562" cy="516423"/>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cs typeface="Arial" panose="020B0604020202020204" pitchFamily="34" charset="0"/>
              </a:rPr>
              <a:t>中国前瞻性研究：</a:t>
            </a:r>
            <a:endParaRPr lang="en-US" altLang="zh-CN" sz="1200" b="1">
              <a:solidFill>
                <a:schemeClr val="tx1">
                  <a:lumMod val="75000"/>
                  <a:lumOff val="25000"/>
                </a:schemeClr>
              </a:solidFill>
              <a:latin typeface="+mj-lt"/>
              <a:cs typeface="Arial" panose="020B0604020202020204" pitchFamily="34" charset="0"/>
            </a:endParaRPr>
          </a:p>
          <a:p>
            <a:pPr>
              <a:lnSpc>
                <a:spcPct val="120000"/>
              </a:lnSpc>
            </a:pPr>
            <a:r>
              <a:rPr lang="zh-CN" altLang="en-US" sz="1200">
                <a:solidFill>
                  <a:schemeClr val="tx1">
                    <a:lumMod val="75000"/>
                    <a:lumOff val="25000"/>
                  </a:schemeClr>
                </a:solidFill>
                <a:latin typeface="+mj-lt"/>
                <a:cs typeface="Arial" panose="020B0604020202020204" pitchFamily="34" charset="0"/>
              </a:rPr>
              <a:t>对比未联合</a:t>
            </a:r>
            <a:r>
              <a:rPr lang="en-US" altLang="zh-CN" sz="1200">
                <a:solidFill>
                  <a:schemeClr val="tx1">
                    <a:lumMod val="75000"/>
                    <a:lumOff val="25000"/>
                  </a:schemeClr>
                </a:solidFill>
                <a:latin typeface="+mj-lt"/>
                <a:cs typeface="Arial" panose="020B0604020202020204" pitchFamily="34" charset="0"/>
              </a:rPr>
              <a:t>BTA</a:t>
            </a:r>
            <a:r>
              <a:rPr lang="zh-CN" altLang="en-US" sz="1200">
                <a:solidFill>
                  <a:schemeClr val="tx1">
                    <a:lumMod val="75000"/>
                    <a:lumOff val="25000"/>
                  </a:schemeClr>
                </a:solidFill>
                <a:latin typeface="+mj-lt"/>
                <a:cs typeface="Arial" panose="020B0604020202020204" pitchFamily="34" charset="0"/>
              </a:rPr>
              <a:t>，免疫联合安加维</a:t>
            </a:r>
            <a:r>
              <a:rPr lang="en-US" altLang="zh-CN" sz="1200" baseline="30000">
                <a:solidFill>
                  <a:schemeClr val="tx1">
                    <a:lumMod val="75000"/>
                    <a:lumOff val="25000"/>
                  </a:schemeClr>
                </a:solidFill>
                <a:latin typeface="+mj-lt"/>
                <a:cs typeface="Arial" panose="020B0604020202020204" pitchFamily="34" charset="0"/>
              </a:rPr>
              <a:t>® </a:t>
            </a:r>
            <a:r>
              <a:rPr lang="zh-CN" altLang="en-US" sz="1200">
                <a:solidFill>
                  <a:schemeClr val="tx1">
                    <a:lumMod val="75000"/>
                    <a:lumOff val="25000"/>
                  </a:schemeClr>
                </a:solidFill>
                <a:latin typeface="+mj-lt"/>
                <a:cs typeface="Arial" panose="020B0604020202020204" pitchFamily="34" charset="0"/>
              </a:rPr>
              <a:t>为晚期骨转移</a:t>
            </a:r>
            <a:r>
              <a:rPr lang="en-US" altLang="zh-CN" sz="1200">
                <a:solidFill>
                  <a:schemeClr val="tx1">
                    <a:lumMod val="75000"/>
                    <a:lumOff val="25000"/>
                  </a:schemeClr>
                </a:solidFill>
                <a:latin typeface="+mj-lt"/>
                <a:cs typeface="Arial" panose="020B0604020202020204" pitchFamily="34" charset="0"/>
              </a:rPr>
              <a:t>NSCLC</a:t>
            </a:r>
            <a:r>
              <a:rPr lang="zh-CN" altLang="en-US" sz="1200">
                <a:solidFill>
                  <a:schemeClr val="tx1">
                    <a:lumMod val="75000"/>
                    <a:lumOff val="25000"/>
                  </a:schemeClr>
                </a:solidFill>
                <a:latin typeface="+mj-lt"/>
                <a:cs typeface="Arial" panose="020B0604020202020204" pitchFamily="34" charset="0"/>
              </a:rPr>
              <a:t>一线治疗带来</a:t>
            </a:r>
            <a:r>
              <a:rPr lang="en-US" altLang="zh-CN" sz="1200" b="1">
                <a:solidFill>
                  <a:srgbClr val="F3501E"/>
                </a:solidFill>
                <a:latin typeface="+mj-lt"/>
                <a:cs typeface="Arial" panose="020B0604020202020204" pitchFamily="34" charset="0"/>
              </a:rPr>
              <a:t>PFS</a:t>
            </a:r>
            <a:r>
              <a:rPr lang="zh-CN" altLang="en-US" sz="1200" b="1">
                <a:solidFill>
                  <a:srgbClr val="F3501E"/>
                </a:solidFill>
                <a:latin typeface="+mj-lt"/>
                <a:cs typeface="Arial" panose="020B0604020202020204" pitchFamily="34" charset="0"/>
              </a:rPr>
              <a:t>、</a:t>
            </a:r>
            <a:r>
              <a:rPr lang="en-US" altLang="zh-CN" sz="1200" b="1">
                <a:solidFill>
                  <a:srgbClr val="F26649"/>
                </a:solidFill>
                <a:latin typeface="+mj-lt"/>
                <a:cs typeface="Arial" panose="020B0604020202020204" pitchFamily="34" charset="0"/>
              </a:rPr>
              <a:t>OS</a:t>
            </a:r>
            <a:r>
              <a:rPr lang="zh-CN" altLang="en-US" sz="1200" b="1">
                <a:solidFill>
                  <a:srgbClr val="F26649"/>
                </a:solidFill>
                <a:latin typeface="+mj-lt"/>
                <a:cs typeface="Arial" panose="020B0604020202020204" pitchFamily="34" charset="0"/>
              </a:rPr>
              <a:t>获益</a:t>
            </a:r>
            <a:r>
              <a:rPr lang="en-US" altLang="zh-CN" sz="1200" b="1" baseline="30000">
                <a:solidFill>
                  <a:srgbClr val="F26649"/>
                </a:solidFill>
                <a:latin typeface="+mj-lt"/>
                <a:cs typeface="Arial" panose="020B0604020202020204" pitchFamily="34" charset="0"/>
              </a:rPr>
              <a:t>4</a:t>
            </a:r>
            <a:endParaRPr lang="zh-CN" altLang="en-US" sz="1200" b="1" baseline="30000">
              <a:solidFill>
                <a:srgbClr val="F26649"/>
              </a:solidFill>
              <a:latin typeface="+mj-lt"/>
              <a:cs typeface="Arial" panose="020B0604020202020204" pitchFamily="34" charset="0"/>
            </a:endParaRPr>
          </a:p>
        </p:txBody>
      </p:sp>
      <p:sp>
        <p:nvSpPr>
          <p:cNvPr id="3" name="文本框 2"/>
          <p:cNvSpPr txBox="1"/>
          <p:nvPr/>
        </p:nvSpPr>
        <p:spPr>
          <a:xfrm>
            <a:off x="629456" y="1946195"/>
            <a:ext cx="6266563" cy="516423"/>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rPr>
              <a:t>日本回顾性研究：</a:t>
            </a:r>
            <a:endParaRPr lang="en-US" altLang="zh-CN" sz="1200" b="1">
              <a:solidFill>
                <a:schemeClr val="tx1">
                  <a:lumMod val="75000"/>
                  <a:lumOff val="25000"/>
                </a:schemeClr>
              </a:solidFill>
              <a:latin typeface="+mj-lt"/>
            </a:endParaRPr>
          </a:p>
          <a:p>
            <a:pPr>
              <a:lnSpc>
                <a:spcPct val="120000"/>
              </a:lnSpc>
            </a:pPr>
            <a:r>
              <a:rPr lang="zh-CN" altLang="en-US" sz="1200">
                <a:solidFill>
                  <a:schemeClr val="tx1">
                    <a:lumMod val="75000"/>
                    <a:lumOff val="25000"/>
                  </a:schemeClr>
                </a:solidFill>
                <a:latin typeface="+mj-lt"/>
                <a:cs typeface="Arial" panose="020B0604020202020204" pitchFamily="34" charset="0"/>
              </a:rPr>
              <a:t>对比未联合</a:t>
            </a:r>
            <a:r>
              <a:rPr lang="en-US" altLang="zh-CN" sz="1200">
                <a:solidFill>
                  <a:schemeClr val="tx1">
                    <a:lumMod val="75000"/>
                    <a:lumOff val="25000"/>
                  </a:schemeClr>
                </a:solidFill>
                <a:latin typeface="+mj-lt"/>
                <a:cs typeface="Arial" panose="020B0604020202020204" pitchFamily="34" charset="0"/>
              </a:rPr>
              <a:t>BTA</a:t>
            </a:r>
            <a:r>
              <a:rPr lang="zh-CN" altLang="en-US" sz="1200">
                <a:solidFill>
                  <a:schemeClr val="tx1">
                    <a:lumMod val="75000"/>
                    <a:lumOff val="25000"/>
                  </a:schemeClr>
                </a:solidFill>
                <a:latin typeface="+mj-lt"/>
                <a:cs typeface="Arial" panose="020B0604020202020204" pitchFamily="34" charset="0"/>
              </a:rPr>
              <a:t>，</a:t>
            </a:r>
            <a:r>
              <a:rPr lang="zh-CN" altLang="en-US" sz="1200">
                <a:solidFill>
                  <a:schemeClr val="tx1">
                    <a:lumMod val="75000"/>
                    <a:lumOff val="25000"/>
                  </a:schemeClr>
                </a:solidFill>
                <a:latin typeface="+mj-lt"/>
              </a:rPr>
              <a:t>免疫联合安加维</a:t>
            </a:r>
            <a:r>
              <a:rPr lang="en-US" altLang="zh-CN" sz="1200" baseline="30000">
                <a:solidFill>
                  <a:schemeClr val="tx1">
                    <a:lumMod val="75000"/>
                    <a:lumOff val="25000"/>
                  </a:schemeClr>
                </a:solidFill>
                <a:latin typeface="+mj-lt"/>
              </a:rPr>
              <a:t>® </a:t>
            </a:r>
            <a:r>
              <a:rPr lang="zh-CN" altLang="en-US" sz="1200">
                <a:solidFill>
                  <a:schemeClr val="tx1">
                    <a:lumMod val="75000"/>
                    <a:lumOff val="25000"/>
                  </a:schemeClr>
                </a:solidFill>
                <a:latin typeface="+mj-lt"/>
              </a:rPr>
              <a:t>为晚期骨转移</a:t>
            </a:r>
            <a:r>
              <a:rPr lang="en-US" altLang="zh-CN" sz="1200">
                <a:solidFill>
                  <a:schemeClr val="tx1">
                    <a:lumMod val="75000"/>
                    <a:lumOff val="25000"/>
                  </a:schemeClr>
                </a:solidFill>
                <a:latin typeface="+mj-lt"/>
              </a:rPr>
              <a:t>NSCLC</a:t>
            </a:r>
            <a:r>
              <a:rPr lang="zh-CN" altLang="en-US" sz="1200">
                <a:solidFill>
                  <a:schemeClr val="tx1">
                    <a:lumMod val="75000"/>
                    <a:lumOff val="25000"/>
                  </a:schemeClr>
                </a:solidFill>
                <a:latin typeface="+mj-lt"/>
              </a:rPr>
              <a:t>带来</a:t>
            </a:r>
            <a:r>
              <a:rPr lang="en-US" altLang="zh-CN" sz="1200" b="1">
                <a:solidFill>
                  <a:srgbClr val="F26649"/>
                </a:solidFill>
                <a:latin typeface="+mj-lt"/>
              </a:rPr>
              <a:t>ORR</a:t>
            </a:r>
            <a:r>
              <a:rPr lang="zh-CN" altLang="en-US" sz="1200" b="1">
                <a:solidFill>
                  <a:srgbClr val="F26649"/>
                </a:solidFill>
                <a:latin typeface="+mj-lt"/>
              </a:rPr>
              <a:t>、</a:t>
            </a:r>
            <a:r>
              <a:rPr lang="en-US" altLang="zh-CN" sz="1200" b="1">
                <a:solidFill>
                  <a:srgbClr val="F26649"/>
                </a:solidFill>
                <a:latin typeface="+mj-lt"/>
              </a:rPr>
              <a:t>OS</a:t>
            </a:r>
            <a:r>
              <a:rPr lang="zh-CN" altLang="en-US" sz="1200" b="1">
                <a:solidFill>
                  <a:srgbClr val="F26649"/>
                </a:solidFill>
                <a:latin typeface="+mj-lt"/>
              </a:rPr>
              <a:t>获益</a:t>
            </a:r>
            <a:r>
              <a:rPr lang="en-US" altLang="zh-CN" sz="1200" b="1" baseline="30000">
                <a:solidFill>
                  <a:srgbClr val="F26649"/>
                </a:solidFill>
                <a:latin typeface="+mj-lt"/>
              </a:rPr>
              <a:t>5</a:t>
            </a:r>
            <a:endParaRPr lang="zh-CN" altLang="en-US" sz="1200" b="1" baseline="30000">
              <a:solidFill>
                <a:srgbClr val="F26649"/>
              </a:solidFill>
              <a:latin typeface="+mj-lt"/>
            </a:endParaRPr>
          </a:p>
        </p:txBody>
      </p:sp>
      <p:cxnSp>
        <p:nvCxnSpPr>
          <p:cNvPr id="126" name="直接连接符 125"/>
          <p:cNvCxnSpPr/>
          <p:nvPr/>
        </p:nvCxnSpPr>
        <p:spPr>
          <a:xfrm>
            <a:off x="629456" y="1876246"/>
            <a:ext cx="6228000" cy="0"/>
          </a:xfrm>
          <a:prstGeom prst="line">
            <a:avLst/>
          </a:prstGeom>
          <a:ln w="6350">
            <a:gradFill flip="none" rotWithShape="1">
              <a:gsLst>
                <a:gs pos="0">
                  <a:schemeClr val="accent1"/>
                </a:gs>
                <a:gs pos="100000">
                  <a:schemeClr val="accent1">
                    <a:alpha val="0"/>
                  </a:schemeClr>
                </a:gs>
              </a:gsLst>
              <a:lin ang="0" scaled="1"/>
            </a:gra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225067" y="2532567"/>
            <a:ext cx="6632389" cy="0"/>
          </a:xfrm>
          <a:prstGeom prst="line">
            <a:avLst/>
          </a:prstGeom>
          <a:ln w="6350">
            <a:gradFill flip="none" rotWithShape="1">
              <a:gsLst>
                <a:gs pos="0">
                  <a:schemeClr val="accent1"/>
                </a:gs>
                <a:gs pos="100000">
                  <a:schemeClr val="accent1">
                    <a:alpha val="0"/>
                  </a:schemeClr>
                </a:gs>
              </a:gsLst>
              <a:lin ang="0" scaled="1"/>
            </a:gradFill>
            <a:prstDash val="dash"/>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629456" y="3188888"/>
            <a:ext cx="6228000" cy="0"/>
          </a:xfrm>
          <a:prstGeom prst="line">
            <a:avLst/>
          </a:prstGeom>
          <a:ln w="6350">
            <a:gradFill flip="none" rotWithShape="1">
              <a:gsLst>
                <a:gs pos="0">
                  <a:schemeClr val="accent1"/>
                </a:gs>
                <a:gs pos="100000">
                  <a:schemeClr val="accent1">
                    <a:alpha val="0"/>
                  </a:schemeClr>
                </a:gs>
              </a:gsLst>
              <a:lin ang="0" scaled="1"/>
            </a:gradFill>
            <a:prstDash val="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29456" y="2602516"/>
            <a:ext cx="6266563" cy="516423"/>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cs typeface="Arial" panose="020B0604020202020204" pitchFamily="34" charset="0"/>
              </a:rPr>
              <a:t>中国</a:t>
            </a:r>
            <a:r>
              <a:rPr kumimoji="1" lang="zh-CN" altLang="en-US" sz="1200" b="1">
                <a:solidFill>
                  <a:schemeClr val="tx1">
                    <a:lumMod val="75000"/>
                    <a:lumOff val="25000"/>
                  </a:schemeClr>
                </a:solidFill>
                <a:latin typeface="+mj-lt"/>
                <a:cs typeface="Arial" panose="020B0604020202020204" pitchFamily="34" charset="0"/>
              </a:rPr>
              <a:t>回顾性研究：</a:t>
            </a:r>
            <a:br>
              <a:rPr kumimoji="1" lang="en-US" altLang="zh-CN" sz="1200">
                <a:solidFill>
                  <a:schemeClr val="tx1">
                    <a:lumMod val="75000"/>
                    <a:lumOff val="25000"/>
                  </a:schemeClr>
                </a:solidFill>
                <a:latin typeface="+mj-lt"/>
                <a:cs typeface="Arial" panose="020B0604020202020204" pitchFamily="34" charset="0"/>
              </a:rPr>
            </a:br>
            <a:r>
              <a:rPr lang="zh-CN" altLang="en-US" sz="1200">
                <a:solidFill>
                  <a:schemeClr val="tx1">
                    <a:lumMod val="75000"/>
                    <a:lumOff val="25000"/>
                  </a:schemeClr>
                </a:solidFill>
                <a:latin typeface="+mj-lt"/>
                <a:cs typeface="Arial" panose="020B0604020202020204" pitchFamily="34" charset="0"/>
              </a:rPr>
              <a:t>对比联合双膦酸盐，免疫联合安加维</a:t>
            </a:r>
            <a:r>
              <a:rPr lang="en-US" altLang="zh-CN" sz="1200" baseline="30000">
                <a:solidFill>
                  <a:schemeClr val="tx1">
                    <a:lumMod val="75000"/>
                    <a:lumOff val="25000"/>
                  </a:schemeClr>
                </a:solidFill>
                <a:latin typeface="+mj-lt"/>
                <a:cs typeface="Arial" panose="020B0604020202020204" pitchFamily="34" charset="0"/>
              </a:rPr>
              <a:t>® </a:t>
            </a:r>
            <a:r>
              <a:rPr lang="zh-CN" altLang="en-US" sz="1200">
                <a:solidFill>
                  <a:schemeClr val="tx1">
                    <a:lumMod val="75000"/>
                    <a:lumOff val="25000"/>
                  </a:schemeClr>
                </a:solidFill>
                <a:latin typeface="+mj-lt"/>
                <a:cs typeface="Arial" panose="020B0604020202020204" pitchFamily="34" charset="0"/>
              </a:rPr>
              <a:t>为晚期骨转移</a:t>
            </a:r>
            <a:r>
              <a:rPr lang="en-US" altLang="zh-CN" sz="1200">
                <a:solidFill>
                  <a:schemeClr val="tx1">
                    <a:lumMod val="75000"/>
                    <a:lumOff val="25000"/>
                  </a:schemeClr>
                </a:solidFill>
                <a:latin typeface="+mj-lt"/>
                <a:cs typeface="Arial" panose="020B0604020202020204" pitchFamily="34" charset="0"/>
              </a:rPr>
              <a:t>NSCLC</a:t>
            </a:r>
            <a:r>
              <a:rPr lang="zh-CN" altLang="en-US" sz="1200">
                <a:solidFill>
                  <a:schemeClr val="tx1">
                    <a:lumMod val="75000"/>
                    <a:lumOff val="25000"/>
                  </a:schemeClr>
                </a:solidFill>
                <a:latin typeface="+mj-lt"/>
                <a:cs typeface="Arial" panose="020B0604020202020204" pitchFamily="34" charset="0"/>
              </a:rPr>
              <a:t>一线治疗带来</a:t>
            </a:r>
            <a:r>
              <a:rPr lang="en-US" altLang="zh-CN" sz="1200" b="1">
                <a:solidFill>
                  <a:srgbClr val="EB613B"/>
                </a:solidFill>
                <a:latin typeface="+mj-lt"/>
                <a:cs typeface="Arial" panose="020B0604020202020204" pitchFamily="34" charset="0"/>
              </a:rPr>
              <a:t>PFS</a:t>
            </a:r>
            <a:r>
              <a:rPr lang="zh-CN" altLang="en-US" sz="1200" b="1">
                <a:solidFill>
                  <a:srgbClr val="EB613B"/>
                </a:solidFill>
                <a:latin typeface="+mj-lt"/>
                <a:cs typeface="Arial" panose="020B0604020202020204" pitchFamily="34" charset="0"/>
              </a:rPr>
              <a:t>、</a:t>
            </a:r>
            <a:r>
              <a:rPr lang="en-US" altLang="zh-CN" sz="1200" b="1">
                <a:solidFill>
                  <a:srgbClr val="EB613B"/>
                </a:solidFill>
                <a:latin typeface="+mj-lt"/>
                <a:cs typeface="Arial" panose="020B0604020202020204" pitchFamily="34" charset="0"/>
              </a:rPr>
              <a:t>OS</a:t>
            </a:r>
            <a:r>
              <a:rPr lang="zh-CN" altLang="en-US" sz="1200" b="1">
                <a:solidFill>
                  <a:srgbClr val="EB613B"/>
                </a:solidFill>
                <a:latin typeface="+mj-lt"/>
                <a:cs typeface="Arial" panose="020B0604020202020204" pitchFamily="34" charset="0"/>
              </a:rPr>
              <a:t>获益</a:t>
            </a:r>
            <a:r>
              <a:rPr lang="en-US" altLang="zh-CN" sz="1200" b="1" baseline="30000">
                <a:solidFill>
                  <a:srgbClr val="EB613B"/>
                </a:solidFill>
                <a:latin typeface="+mj-lt"/>
                <a:ea typeface="微软雅黑" panose="020B0503020204020204" charset="-122"/>
                <a:cs typeface="Arial" panose="020B0604020202020204" pitchFamily="34" charset="0"/>
              </a:rPr>
              <a:t>6</a:t>
            </a:r>
            <a:endParaRPr lang="zh-CN" altLang="en-US" sz="1200" b="1">
              <a:solidFill>
                <a:srgbClr val="EB613B"/>
              </a:solidFill>
              <a:latin typeface="+mj-lt"/>
              <a:cs typeface="Arial" panose="020B0604020202020204" pitchFamily="34" charset="0"/>
            </a:endParaRPr>
          </a:p>
        </p:txBody>
      </p:sp>
      <p:sp>
        <p:nvSpPr>
          <p:cNvPr id="12" name="文本框 11"/>
          <p:cNvSpPr txBox="1"/>
          <p:nvPr/>
        </p:nvSpPr>
        <p:spPr>
          <a:xfrm>
            <a:off x="629456" y="3258837"/>
            <a:ext cx="6266563" cy="516423"/>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rPr>
              <a:t>中国回顾性研究：</a:t>
            </a:r>
            <a:endParaRPr lang="en-US" altLang="zh-CN" sz="1200" b="1">
              <a:solidFill>
                <a:schemeClr val="tx1">
                  <a:lumMod val="75000"/>
                  <a:lumOff val="25000"/>
                </a:schemeClr>
              </a:solidFill>
              <a:latin typeface="+mj-lt"/>
            </a:endParaRPr>
          </a:p>
          <a:p>
            <a:pPr>
              <a:lnSpc>
                <a:spcPct val="120000"/>
              </a:lnSpc>
            </a:pPr>
            <a:r>
              <a:rPr lang="zh-CN" altLang="en-US" sz="1200">
                <a:solidFill>
                  <a:schemeClr val="tx1">
                    <a:lumMod val="75000"/>
                    <a:lumOff val="25000"/>
                  </a:schemeClr>
                </a:solidFill>
                <a:latin typeface="+mj-lt"/>
                <a:cs typeface="Arial" panose="020B0604020202020204" pitchFamily="34" charset="0"/>
              </a:rPr>
              <a:t>对比联合双膦酸盐，免疫联合安加维</a:t>
            </a:r>
            <a:r>
              <a:rPr lang="en-US" altLang="zh-CN" sz="1200" baseline="30000">
                <a:solidFill>
                  <a:schemeClr val="tx1">
                    <a:lumMod val="75000"/>
                    <a:lumOff val="25000"/>
                  </a:schemeClr>
                </a:solidFill>
                <a:latin typeface="+mj-lt"/>
                <a:cs typeface="Arial" panose="020B0604020202020204" pitchFamily="34" charset="0"/>
              </a:rPr>
              <a:t>® </a:t>
            </a:r>
            <a:r>
              <a:rPr lang="zh-CN" altLang="en-US" sz="1200">
                <a:solidFill>
                  <a:schemeClr val="tx1">
                    <a:lumMod val="75000"/>
                    <a:lumOff val="25000"/>
                  </a:schemeClr>
                </a:solidFill>
                <a:latin typeface="+mj-lt"/>
                <a:cs typeface="Arial" panose="020B0604020202020204" pitchFamily="34" charset="0"/>
              </a:rPr>
              <a:t>为晚期骨转移</a:t>
            </a:r>
            <a:r>
              <a:rPr lang="en-US" altLang="zh-CN" sz="1200">
                <a:solidFill>
                  <a:schemeClr val="tx1">
                    <a:lumMod val="75000"/>
                    <a:lumOff val="25000"/>
                  </a:schemeClr>
                </a:solidFill>
                <a:latin typeface="+mj-lt"/>
                <a:cs typeface="Arial" panose="020B0604020202020204" pitchFamily="34" charset="0"/>
              </a:rPr>
              <a:t>NSCLC</a:t>
            </a:r>
            <a:r>
              <a:rPr lang="zh-CN" altLang="en-US" sz="1200">
                <a:solidFill>
                  <a:schemeClr val="tx1">
                    <a:lumMod val="75000"/>
                    <a:lumOff val="25000"/>
                  </a:schemeClr>
                </a:solidFill>
                <a:latin typeface="+mj-lt"/>
                <a:cs typeface="Arial" panose="020B0604020202020204" pitchFamily="34" charset="0"/>
              </a:rPr>
              <a:t>带来</a:t>
            </a:r>
            <a:r>
              <a:rPr lang="en-US" altLang="zh-CN" sz="1200" b="1">
                <a:solidFill>
                  <a:srgbClr val="F26649"/>
                </a:solidFill>
                <a:latin typeface="+mj-lt"/>
                <a:cs typeface="Arial" panose="020B0604020202020204" pitchFamily="34" charset="0"/>
              </a:rPr>
              <a:t>ORR</a:t>
            </a:r>
            <a:r>
              <a:rPr lang="zh-CN" altLang="en-US" sz="1200" b="1">
                <a:solidFill>
                  <a:srgbClr val="F26649"/>
                </a:solidFill>
                <a:latin typeface="+mj-lt"/>
                <a:cs typeface="Arial" panose="020B0604020202020204" pitchFamily="34" charset="0"/>
              </a:rPr>
              <a:t>、</a:t>
            </a:r>
            <a:r>
              <a:rPr lang="en-US" altLang="zh-CN" sz="1200" b="1">
                <a:solidFill>
                  <a:srgbClr val="F26649"/>
                </a:solidFill>
                <a:latin typeface="+mj-lt"/>
                <a:cs typeface="Arial" panose="020B0604020202020204" pitchFamily="34" charset="0"/>
              </a:rPr>
              <a:t>PFS</a:t>
            </a:r>
            <a:r>
              <a:rPr lang="zh-CN" altLang="en-US" sz="1200" b="1">
                <a:solidFill>
                  <a:srgbClr val="F26649"/>
                </a:solidFill>
                <a:latin typeface="+mj-lt"/>
                <a:cs typeface="Arial" panose="020B0604020202020204" pitchFamily="34" charset="0"/>
              </a:rPr>
              <a:t>获益趋势</a:t>
            </a:r>
            <a:r>
              <a:rPr lang="en-US" altLang="zh-CN" sz="1200" b="1" baseline="30000">
                <a:solidFill>
                  <a:srgbClr val="F26649"/>
                </a:solidFill>
                <a:latin typeface="+mj-lt"/>
                <a:ea typeface="微软雅黑" panose="020B0503020204020204" charset="-122"/>
                <a:cs typeface="Arial" panose="020B0604020202020204" pitchFamily="34" charset="0"/>
              </a:rPr>
              <a:t>7</a:t>
            </a:r>
            <a:endParaRPr lang="zh-CN" altLang="en-US" sz="1200" b="1">
              <a:solidFill>
                <a:srgbClr val="F26649"/>
              </a:solidFill>
              <a:latin typeface="+mj-lt"/>
            </a:endParaRPr>
          </a:p>
        </p:txBody>
      </p:sp>
      <p:cxnSp>
        <p:nvCxnSpPr>
          <p:cNvPr id="5" name="直接连接符 4"/>
          <p:cNvCxnSpPr/>
          <p:nvPr/>
        </p:nvCxnSpPr>
        <p:spPr>
          <a:xfrm>
            <a:off x="629456" y="4501852"/>
            <a:ext cx="6228000" cy="0"/>
          </a:xfrm>
          <a:prstGeom prst="line">
            <a:avLst/>
          </a:prstGeom>
          <a:ln w="6350">
            <a:gradFill flip="none" rotWithShape="1">
              <a:gsLst>
                <a:gs pos="0">
                  <a:schemeClr val="accent1"/>
                </a:gs>
                <a:gs pos="100000">
                  <a:schemeClr val="accent1">
                    <a:alpha val="0"/>
                  </a:schemeClr>
                </a:gs>
              </a:gsLst>
              <a:lin ang="0" scaled="1"/>
            </a:gra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29456" y="3915158"/>
            <a:ext cx="6266563" cy="516745"/>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rPr>
              <a:t>中国</a:t>
            </a:r>
            <a:r>
              <a:rPr kumimoji="1" lang="zh-CN" altLang="en-US" sz="1200" b="1">
                <a:solidFill>
                  <a:schemeClr val="tx1">
                    <a:lumMod val="75000"/>
                    <a:lumOff val="25000"/>
                  </a:schemeClr>
                </a:solidFill>
                <a:latin typeface="+mj-lt"/>
              </a:rPr>
              <a:t>回顾性研究：</a:t>
            </a:r>
            <a:endParaRPr kumimoji="1" lang="en-US" altLang="zh-CN" sz="1200" b="1">
              <a:solidFill>
                <a:schemeClr val="tx1">
                  <a:lumMod val="75000"/>
                  <a:lumOff val="25000"/>
                </a:schemeClr>
              </a:solidFill>
              <a:latin typeface="+mj-lt"/>
            </a:endParaRPr>
          </a:p>
          <a:p>
            <a:pPr>
              <a:lnSpc>
                <a:spcPct val="120000"/>
              </a:lnSpc>
            </a:pPr>
            <a:r>
              <a:rPr lang="zh-CN" altLang="en-US" sz="1200">
                <a:solidFill>
                  <a:schemeClr val="tx1">
                    <a:lumMod val="75000"/>
                    <a:lumOff val="25000"/>
                  </a:schemeClr>
                </a:solidFill>
                <a:latin typeface="+mj-lt"/>
                <a:cs typeface="Arial" panose="020B0604020202020204" pitchFamily="34" charset="0"/>
              </a:rPr>
              <a:t>对比联合双膦酸盐，</a:t>
            </a:r>
            <a:r>
              <a:rPr kumimoji="1" lang="zh-CN" altLang="en-US" sz="1200">
                <a:solidFill>
                  <a:schemeClr val="tx1">
                    <a:lumMod val="75000"/>
                    <a:lumOff val="25000"/>
                  </a:schemeClr>
                </a:solidFill>
                <a:latin typeface="+mj-lt"/>
              </a:rPr>
              <a:t>一线化免方案联合安加维</a:t>
            </a:r>
            <a:r>
              <a:rPr kumimoji="1" lang="en-US" altLang="zh-CN" sz="1200" baseline="30000">
                <a:solidFill>
                  <a:schemeClr val="tx1">
                    <a:lumMod val="75000"/>
                    <a:lumOff val="25000"/>
                  </a:schemeClr>
                </a:solidFill>
                <a:latin typeface="+mj-lt"/>
              </a:rPr>
              <a:t>® </a:t>
            </a:r>
            <a:r>
              <a:rPr kumimoji="1" lang="zh-CN" altLang="en-US" sz="1200">
                <a:solidFill>
                  <a:schemeClr val="tx1">
                    <a:lumMod val="75000"/>
                    <a:lumOff val="25000"/>
                  </a:schemeClr>
                </a:solidFill>
                <a:latin typeface="+mj-lt"/>
              </a:rPr>
              <a:t>为晚期骨转移</a:t>
            </a:r>
            <a:r>
              <a:rPr kumimoji="1" lang="en-US" altLang="zh-CN" sz="1200">
                <a:solidFill>
                  <a:schemeClr val="tx1">
                    <a:lumMod val="75000"/>
                    <a:lumOff val="25000"/>
                  </a:schemeClr>
                </a:solidFill>
                <a:latin typeface="+mj-lt"/>
              </a:rPr>
              <a:t>LC</a:t>
            </a:r>
            <a:r>
              <a:rPr kumimoji="1" lang="zh-CN" altLang="en-US" sz="1200">
                <a:solidFill>
                  <a:schemeClr val="tx1">
                    <a:lumMod val="75000"/>
                    <a:lumOff val="25000"/>
                  </a:schemeClr>
                </a:solidFill>
                <a:latin typeface="+mj-lt"/>
              </a:rPr>
              <a:t>带来</a:t>
            </a:r>
            <a:r>
              <a:rPr kumimoji="1" lang="en-US" altLang="zh-CN" sz="1200" b="1">
                <a:solidFill>
                  <a:srgbClr val="F26649"/>
                </a:solidFill>
                <a:latin typeface="+mj-lt"/>
              </a:rPr>
              <a:t>OS</a:t>
            </a:r>
            <a:r>
              <a:rPr kumimoji="1" lang="zh-CN" altLang="en-US" sz="1200" b="1">
                <a:solidFill>
                  <a:srgbClr val="F26649"/>
                </a:solidFill>
                <a:latin typeface="+mj-lt"/>
              </a:rPr>
              <a:t>获益</a:t>
            </a:r>
            <a:r>
              <a:rPr kumimoji="1" lang="en-US" altLang="zh-CN" sz="1200" b="1" baseline="30000">
                <a:solidFill>
                  <a:srgbClr val="F26649"/>
                </a:solidFill>
                <a:latin typeface="+mj-lt"/>
                <a:ea typeface="微软雅黑" panose="020B0503020204020204" charset="-122"/>
                <a:cs typeface="Arial" panose="020B0604020202020204" pitchFamily="34" charset="0"/>
              </a:rPr>
              <a:t>8</a:t>
            </a:r>
            <a:endParaRPr lang="zh-CN" altLang="en-US" sz="1200" b="1">
              <a:solidFill>
                <a:srgbClr val="F26649"/>
              </a:solidFill>
              <a:latin typeface="+mj-lt"/>
            </a:endParaRPr>
          </a:p>
        </p:txBody>
      </p:sp>
      <p:sp>
        <p:nvSpPr>
          <p:cNvPr id="18" name="文本框 17"/>
          <p:cNvSpPr txBox="1"/>
          <p:nvPr/>
        </p:nvSpPr>
        <p:spPr>
          <a:xfrm>
            <a:off x="629456" y="4571803"/>
            <a:ext cx="6266562" cy="516745"/>
          </a:xfrm>
          <a:prstGeom prst="rect">
            <a:avLst/>
          </a:prstGeom>
          <a:noFill/>
        </p:spPr>
        <p:txBody>
          <a:bodyPr wrap="square">
            <a:spAutoFit/>
          </a:bodyPr>
          <a:p>
            <a:pPr>
              <a:lnSpc>
                <a:spcPct val="120000"/>
              </a:lnSpc>
            </a:pPr>
            <a:r>
              <a:rPr lang="zh-CN" altLang="en-US" sz="1200" b="1">
                <a:solidFill>
                  <a:schemeClr val="tx1">
                    <a:lumMod val="75000"/>
                    <a:lumOff val="25000"/>
                  </a:schemeClr>
                </a:solidFill>
                <a:latin typeface="+mj-lt"/>
              </a:rPr>
              <a:t>中国回顾性研究：</a:t>
            </a:r>
            <a:br>
              <a:rPr lang="en-US" altLang="zh-CN" sz="1200">
                <a:solidFill>
                  <a:schemeClr val="tx1">
                    <a:lumMod val="75000"/>
                    <a:lumOff val="25000"/>
                  </a:schemeClr>
                </a:solidFill>
                <a:latin typeface="+mj-lt"/>
              </a:rPr>
            </a:br>
            <a:r>
              <a:rPr lang="zh-CN" altLang="en-US" sz="1200">
                <a:solidFill>
                  <a:schemeClr val="tx1">
                    <a:lumMod val="75000"/>
                    <a:lumOff val="25000"/>
                  </a:schemeClr>
                </a:solidFill>
                <a:latin typeface="+mj-lt"/>
                <a:cs typeface="Arial" panose="020B0604020202020204" pitchFamily="34" charset="0"/>
              </a:rPr>
              <a:t>对比联合双膦酸盐，免疫</a:t>
            </a:r>
            <a:r>
              <a:rPr kumimoji="1" lang="zh-CN" altLang="en-US" sz="1200">
                <a:solidFill>
                  <a:schemeClr val="tx1">
                    <a:lumMod val="75000"/>
                    <a:lumOff val="25000"/>
                  </a:schemeClr>
                </a:solidFill>
                <a:latin typeface="+mj-lt"/>
              </a:rPr>
              <a:t>联合安加维</a:t>
            </a:r>
            <a:r>
              <a:rPr kumimoji="1" lang="en-US" altLang="zh-CN" sz="1200" baseline="30000">
                <a:solidFill>
                  <a:schemeClr val="tx1">
                    <a:lumMod val="75000"/>
                    <a:lumOff val="25000"/>
                  </a:schemeClr>
                </a:solidFill>
                <a:latin typeface="+mj-lt"/>
              </a:rPr>
              <a:t>® </a:t>
            </a:r>
            <a:r>
              <a:rPr kumimoji="1" lang="zh-CN" altLang="en-US" sz="1200">
                <a:solidFill>
                  <a:schemeClr val="tx1">
                    <a:lumMod val="75000"/>
                    <a:lumOff val="25000"/>
                  </a:schemeClr>
                </a:solidFill>
                <a:latin typeface="+mj-lt"/>
              </a:rPr>
              <a:t>治疗实体瘤骨转移</a:t>
            </a:r>
            <a:r>
              <a:rPr kumimoji="1" lang="zh-CN" altLang="en-US" sz="1200" b="1">
                <a:solidFill>
                  <a:srgbClr val="F26649"/>
                </a:solidFill>
                <a:latin typeface="+mj-lt"/>
                <a:cs typeface="Arial" panose="020B0604020202020204" pitchFamily="34" charset="0"/>
              </a:rPr>
              <a:t>降低骨外肿瘤负荷，延长</a:t>
            </a:r>
            <a:r>
              <a:rPr kumimoji="1" lang="en-US" altLang="zh-CN" sz="1200" b="1">
                <a:solidFill>
                  <a:srgbClr val="F26649"/>
                </a:solidFill>
                <a:latin typeface="+mj-lt"/>
                <a:cs typeface="Arial" panose="020B0604020202020204" pitchFamily="34" charset="0"/>
              </a:rPr>
              <a:t>PFS</a:t>
            </a:r>
            <a:r>
              <a:rPr kumimoji="1" lang="en-US" altLang="zh-CN" sz="1200" b="1" baseline="30000">
                <a:solidFill>
                  <a:srgbClr val="F26649"/>
                </a:solidFill>
                <a:latin typeface="+mj-lt"/>
                <a:cs typeface="Arial" panose="020B0604020202020204" pitchFamily="34" charset="0"/>
              </a:rPr>
              <a:t>9</a:t>
            </a:r>
            <a:endParaRPr lang="zh-CN" altLang="en-US" sz="1200" b="1" baseline="30000">
              <a:solidFill>
                <a:srgbClr val="F26649"/>
              </a:solidFill>
              <a:latin typeface="+mj-lt"/>
            </a:endParaRPr>
          </a:p>
        </p:txBody>
      </p:sp>
      <p:cxnSp>
        <p:nvCxnSpPr>
          <p:cNvPr id="6" name="直接连接符 5"/>
          <p:cNvCxnSpPr/>
          <p:nvPr/>
        </p:nvCxnSpPr>
        <p:spPr>
          <a:xfrm>
            <a:off x="629456" y="3845209"/>
            <a:ext cx="6228000" cy="0"/>
          </a:xfrm>
          <a:prstGeom prst="line">
            <a:avLst/>
          </a:prstGeom>
          <a:ln w="6350">
            <a:gradFill flip="none" rotWithShape="1">
              <a:gsLst>
                <a:gs pos="0">
                  <a:schemeClr val="accent1"/>
                </a:gs>
                <a:gs pos="100000">
                  <a:schemeClr val="accent1">
                    <a:alpha val="0"/>
                  </a:schemeClr>
                </a:gs>
              </a:gsLst>
              <a:lin ang="0" scaled="1"/>
            </a:gradFill>
            <a:prstDash val="dash"/>
          </a:ln>
        </p:spPr>
        <p:style>
          <a:lnRef idx="1">
            <a:schemeClr val="accent1"/>
          </a:lnRef>
          <a:fillRef idx="0">
            <a:schemeClr val="accent1"/>
          </a:fillRef>
          <a:effectRef idx="0">
            <a:schemeClr val="accent1"/>
          </a:effectRef>
          <a:fontRef idx="minor">
            <a:schemeClr val="tx1"/>
          </a:fontRef>
        </p:style>
      </p:cxnSp>
      <p:sp>
        <p:nvSpPr>
          <p:cNvPr id="106" name="椭圆 105"/>
          <p:cNvSpPr/>
          <p:nvPr/>
        </p:nvSpPr>
        <p:spPr>
          <a:xfrm>
            <a:off x="309948" y="1420767"/>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1</a:t>
            </a:r>
            <a:endParaRPr lang="en-US" sz="1200" b="1">
              <a:effectLst>
                <a:outerShdw blurRad="38100" dist="38100" dir="2700000" algn="tl">
                  <a:srgbClr val="000000">
                    <a:alpha val="43137"/>
                  </a:srgbClr>
                </a:outerShdw>
              </a:effectLst>
              <a:latin typeface="+mj-lt"/>
            </a:endParaRPr>
          </a:p>
        </p:txBody>
      </p:sp>
      <p:sp>
        <p:nvSpPr>
          <p:cNvPr id="107" name="椭圆 106"/>
          <p:cNvSpPr/>
          <p:nvPr/>
        </p:nvSpPr>
        <p:spPr>
          <a:xfrm>
            <a:off x="309948" y="2076970"/>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2</a:t>
            </a:r>
            <a:endParaRPr lang="en-US" sz="1200" b="1">
              <a:effectLst>
                <a:outerShdw blurRad="38100" dist="38100" dir="2700000" algn="tl">
                  <a:srgbClr val="000000">
                    <a:alpha val="43137"/>
                  </a:srgbClr>
                </a:outerShdw>
              </a:effectLst>
              <a:latin typeface="+mj-lt"/>
            </a:endParaRPr>
          </a:p>
        </p:txBody>
      </p:sp>
      <p:sp>
        <p:nvSpPr>
          <p:cNvPr id="109" name="椭圆 108"/>
          <p:cNvSpPr/>
          <p:nvPr/>
        </p:nvSpPr>
        <p:spPr>
          <a:xfrm>
            <a:off x="309948" y="2733173"/>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3</a:t>
            </a:r>
            <a:endParaRPr lang="en-US" sz="1200" b="1">
              <a:effectLst>
                <a:outerShdw blurRad="38100" dist="38100" dir="2700000" algn="tl">
                  <a:srgbClr val="000000">
                    <a:alpha val="43137"/>
                  </a:srgbClr>
                </a:outerShdw>
              </a:effectLst>
              <a:latin typeface="+mj-lt"/>
            </a:endParaRPr>
          </a:p>
        </p:txBody>
      </p:sp>
      <p:sp>
        <p:nvSpPr>
          <p:cNvPr id="110" name="椭圆 109"/>
          <p:cNvSpPr/>
          <p:nvPr/>
        </p:nvSpPr>
        <p:spPr>
          <a:xfrm>
            <a:off x="309948" y="3389376"/>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4</a:t>
            </a:r>
            <a:endParaRPr lang="en-US" sz="1200" b="1">
              <a:effectLst>
                <a:outerShdw blurRad="38100" dist="38100" dir="2700000" algn="tl">
                  <a:srgbClr val="000000">
                    <a:alpha val="43137"/>
                  </a:srgbClr>
                </a:outerShdw>
              </a:effectLst>
              <a:latin typeface="+mj-lt"/>
            </a:endParaRPr>
          </a:p>
        </p:txBody>
      </p:sp>
      <p:sp>
        <p:nvSpPr>
          <p:cNvPr id="111" name="椭圆 110"/>
          <p:cNvSpPr/>
          <p:nvPr/>
        </p:nvSpPr>
        <p:spPr>
          <a:xfrm>
            <a:off x="309948" y="4045579"/>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5</a:t>
            </a:r>
            <a:endParaRPr lang="en-US" sz="1200" b="1">
              <a:effectLst>
                <a:outerShdw blurRad="38100" dist="38100" dir="2700000" algn="tl">
                  <a:srgbClr val="000000">
                    <a:alpha val="43137"/>
                  </a:srgbClr>
                </a:outerShdw>
              </a:effectLst>
              <a:latin typeface="+mj-lt"/>
            </a:endParaRPr>
          </a:p>
        </p:txBody>
      </p:sp>
      <p:sp>
        <p:nvSpPr>
          <p:cNvPr id="112" name="椭圆 111"/>
          <p:cNvSpPr/>
          <p:nvPr/>
        </p:nvSpPr>
        <p:spPr>
          <a:xfrm>
            <a:off x="309948" y="4701780"/>
            <a:ext cx="252000" cy="252000"/>
          </a:xfrm>
          <a:prstGeom prst="ellipse">
            <a:avLst/>
          </a:prstGeom>
          <a:solidFill>
            <a:srgbClr val="F2664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sz="1200" b="1">
                <a:effectLst>
                  <a:outerShdw blurRad="38100" dist="38100" dir="2700000" algn="tl">
                    <a:srgbClr val="000000">
                      <a:alpha val="43137"/>
                    </a:srgbClr>
                  </a:outerShdw>
                </a:effectLst>
                <a:latin typeface="+mj-lt"/>
              </a:rPr>
              <a:t>6</a:t>
            </a:r>
            <a:endParaRPr lang="en-US" sz="1200" b="1">
              <a:effectLst>
                <a:outerShdw blurRad="38100" dist="38100" dir="2700000" algn="tl">
                  <a:srgbClr val="000000">
                    <a:alpha val="43137"/>
                  </a:srgbClr>
                </a:outerShdw>
              </a:effectLst>
              <a:latin typeface="+mj-lt"/>
            </a:endParaRPr>
          </a:p>
        </p:txBody>
      </p:sp>
      <p:grpSp>
        <p:nvGrpSpPr>
          <p:cNvPr id="121" name="组合 120"/>
          <p:cNvGrpSpPr/>
          <p:nvPr/>
        </p:nvGrpSpPr>
        <p:grpSpPr>
          <a:xfrm>
            <a:off x="7943850" y="1591310"/>
            <a:ext cx="3338830" cy="3379470"/>
            <a:chOff x="838201" y="1358780"/>
            <a:chExt cx="4551247" cy="4516583"/>
          </a:xfrm>
        </p:grpSpPr>
        <p:sp>
          <p:nvSpPr>
            <p:cNvPr id="37" name="矩形: 圆角 36"/>
            <p:cNvSpPr/>
            <p:nvPr>
              <p:custDataLst>
                <p:tags r:id="rId1"/>
              </p:custDataLst>
            </p:nvPr>
          </p:nvSpPr>
          <p:spPr>
            <a:xfrm>
              <a:off x="838201" y="1358780"/>
              <a:ext cx="4551247" cy="4516583"/>
            </a:xfrm>
            <a:prstGeom prst="roundRect">
              <a:avLst>
                <a:gd name="adj" fmla="val 2608"/>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38"/>
            <p:cNvSpPr txBox="1"/>
            <p:nvPr/>
          </p:nvSpPr>
          <p:spPr>
            <a:xfrm>
              <a:off x="1344568" y="1666845"/>
              <a:ext cx="3460610" cy="370017"/>
            </a:xfrm>
            <a:prstGeom prst="rect">
              <a:avLst/>
            </a:prstGeom>
            <a:solidFill>
              <a:schemeClr val="bg1"/>
            </a:solidFill>
          </p:spPr>
          <p:txBody>
            <a:bodyPr vert="horz" wrap="square" lIns="91440" tIns="0" rIns="91440" bIns="0" rtlCol="0" anchor="ctr">
              <a:spAutoFit/>
            </a:bodyPr>
            <a:p>
              <a:pPr marL="0" indent="0" algn="ctr">
                <a:lnSpc>
                  <a:spcPct val="100000"/>
                </a:lnSpc>
                <a:spcAft>
                  <a:spcPct val="0"/>
                </a:spcAft>
                <a:buNone/>
              </a:pPr>
              <a:r>
                <a:rPr lang="zh-CN" altLang="en-US"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破骨细胞与骨破坏</a:t>
              </a:r>
              <a:endParaRPr lang="en-US" altLang="zh-CN" b="1" baseline="30000">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114" name="组合 113"/>
            <p:cNvGrpSpPr/>
            <p:nvPr/>
          </p:nvGrpSpPr>
          <p:grpSpPr>
            <a:xfrm>
              <a:off x="1069772" y="2165073"/>
              <a:ext cx="3992344" cy="3489967"/>
              <a:chOff x="1208931" y="2165073"/>
              <a:chExt cx="3992344" cy="3489967"/>
            </a:xfrm>
          </p:grpSpPr>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8931" y="2165073"/>
                <a:ext cx="3934125" cy="3440836"/>
              </a:xfrm>
              <a:prstGeom prst="rect">
                <a:avLst/>
              </a:prstGeom>
              <a:noFill/>
              <a:extLst>
                <a:ext uri="{909E8E84-426E-40DD-AFC4-6F175D3DCCD1}">
                  <a14:hiddenFill xmlns:a14="http://schemas.microsoft.com/office/drawing/2010/main">
                    <a:solidFill>
                      <a:srgbClr val="FFFFFF"/>
                    </a:solidFill>
                  </a14:hiddenFill>
                </a:ext>
              </a:extLst>
            </p:spPr>
          </p:pic>
          <p:sp>
            <p:nvSpPr>
              <p:cNvPr id="41" name="文本框 40"/>
              <p:cNvSpPr txBox="1"/>
              <p:nvPr/>
            </p:nvSpPr>
            <p:spPr>
              <a:xfrm>
                <a:off x="1431386" y="2228723"/>
                <a:ext cx="1202298" cy="339465"/>
              </a:xfrm>
              <a:prstGeom prst="rect">
                <a:avLst/>
              </a:prstGeom>
              <a:noFill/>
            </p:spPr>
            <p:txBody>
              <a:bodyPr vert="horz" wrap="square" lIns="91440" tIns="0" rIns="91440" bIns="0" rtlCol="0" anchor="ctr">
                <a:noAutofit/>
              </a:bodyPr>
              <a:p>
                <a:pPr marL="0" indent="0" algn="ctr">
                  <a:lnSpc>
                    <a:spcPct val="100000"/>
                  </a:lnSpc>
                  <a:spcAft>
                    <a:spcPct val="0"/>
                  </a:spcAft>
                  <a:buNone/>
                </a:pPr>
                <a:r>
                  <a:rPr lang="en-US" altLang="zh-CN" sz="11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RANK</a:t>
                </a:r>
                <a:endParaRPr lang="en-US" altLang="zh-CN" sz="11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0" indent="0" algn="ctr">
                  <a:lnSpc>
                    <a:spcPct val="100000"/>
                  </a:lnSpc>
                  <a:spcAft>
                    <a:spcPct val="0"/>
                  </a:spcAft>
                  <a:buNone/>
                </a:pPr>
                <a:r>
                  <a:rPr lang="zh-CN" altLang="en-US" sz="11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受体</a:t>
                </a:r>
                <a:endParaRPr lang="zh-CN" altLang="en-US" sz="11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43" name="文本框 42"/>
              <p:cNvSpPr txBox="1"/>
              <p:nvPr/>
            </p:nvSpPr>
            <p:spPr>
              <a:xfrm>
                <a:off x="3649220" y="2235878"/>
                <a:ext cx="640194" cy="339653"/>
              </a:xfrm>
              <a:prstGeom prst="rect">
                <a:avLst/>
              </a:prstGeom>
              <a:noFill/>
            </p:spPr>
            <p:txBody>
              <a:bodyPr vert="horz" wrap="square" lIns="91440" tIns="0" rIns="91440" bIns="0" rtlCol="0" anchor="ctr">
                <a:noAutofit/>
              </a:bodyPr>
              <a:p>
                <a:pPr marL="0" indent="0">
                  <a:lnSpc>
                    <a:spcPct val="100000"/>
                  </a:lnSpc>
                  <a:spcAft>
                    <a:spcPct val="0"/>
                  </a:spcAft>
                  <a:buNone/>
                </a:pPr>
                <a:r>
                  <a:rPr lang="zh-CN" altLang="en-US" sz="1100">
                    <a:latin typeface="Arial" panose="020B0604020202020204" pitchFamily="34" charset="0"/>
                    <a:ea typeface="微软雅黑" panose="020B0503020204020204" charset="-122"/>
                    <a:cs typeface="Arial" panose="020B0604020202020204" pitchFamily="34" charset="0"/>
                    <a:sym typeface="Arial" panose="020B0604020202020204" pitchFamily="34" charset="0"/>
                  </a:rPr>
                  <a:t>降钙素</a:t>
                </a:r>
                <a:endParaRPr lang="en-US" altLang="zh-CN" sz="1100">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0" indent="0">
                  <a:lnSpc>
                    <a:spcPct val="100000"/>
                  </a:lnSpc>
                  <a:spcAft>
                    <a:spcPct val="0"/>
                  </a:spcAft>
                  <a:buNone/>
                </a:pPr>
                <a:r>
                  <a:rPr lang="zh-CN" altLang="en-US" sz="1100">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受体</a:t>
                </a:r>
                <a:endParaRPr lang="en-US" altLang="zh-CN" sz="1100">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 name="文本框 6"/>
              <p:cNvSpPr txBox="1"/>
              <p:nvPr/>
            </p:nvSpPr>
            <p:spPr>
              <a:xfrm>
                <a:off x="1292735" y="3148954"/>
                <a:ext cx="775299" cy="401409"/>
              </a:xfrm>
              <a:prstGeom prst="rect">
                <a:avLst/>
              </a:prstGeom>
              <a:noFill/>
            </p:spPr>
            <p:txBody>
              <a:bodyPr wrap="square">
                <a:noAutofit/>
              </a:bodyPr>
              <a:p>
                <a:pPr algn="ctr"/>
                <a:r>
                  <a:rPr lang="zh-CN" altLang="en-US" sz="1100" b="0" i="0" u="none" strike="noStrike">
                    <a:solidFill>
                      <a:srgbClr val="404040"/>
                    </a:solidFill>
                    <a:effectLst/>
                    <a:latin typeface="Arial" panose="020B0604020202020204" pitchFamily="34" charset="0"/>
                    <a:ea typeface="微软雅黑" panose="020B0503020204020204" charset="-122"/>
                    <a:cs typeface="Arial" panose="020B0604020202020204" pitchFamily="34" charset="0"/>
                  </a:rPr>
                  <a:t>密封</a:t>
                </a:r>
                <a:r>
                  <a:rPr lang="zh-CN" altLang="en-US" sz="1100">
                    <a:solidFill>
                      <a:srgbClr val="404040"/>
                    </a:solidFill>
                    <a:latin typeface="Arial" panose="020B0604020202020204" pitchFamily="34" charset="0"/>
                    <a:ea typeface="微软雅黑" panose="020B0503020204020204" charset="-122"/>
                    <a:cs typeface="Arial" panose="020B0604020202020204" pitchFamily="34" charset="0"/>
                  </a:rPr>
                  <a:t>区域</a:t>
                </a:r>
                <a:endParaRPr lang="en-US" altLang="zh-CN" sz="1100" b="0" i="0" u="none" strike="noStrike">
                  <a:solidFill>
                    <a:srgbClr val="404040"/>
                  </a:solidFill>
                  <a:effectLst/>
                  <a:latin typeface="Arial" panose="020B0604020202020204" pitchFamily="34" charset="0"/>
                  <a:ea typeface="微软雅黑" panose="020B0503020204020204" charset="-122"/>
                  <a:cs typeface="Arial" panose="020B0604020202020204" pitchFamily="34" charset="0"/>
                </a:endParaRPr>
              </a:p>
              <a:p>
                <a:pPr algn="ctr"/>
                <a:r>
                  <a:rPr lang="zh-CN" altLang="en-US" sz="1100" b="0" i="0" u="none" strike="noStrike">
                    <a:solidFill>
                      <a:srgbClr val="404040"/>
                    </a:solidFill>
                    <a:effectLst/>
                    <a:latin typeface="Arial" panose="020B0604020202020204" pitchFamily="34" charset="0"/>
                    <a:ea typeface="微软雅黑" panose="020B0503020204020204" charset="-122"/>
                    <a:cs typeface="Arial" panose="020B0604020202020204" pitchFamily="34" charset="0"/>
                  </a:rPr>
                  <a:t>整合素</a:t>
                </a:r>
                <a:endParaRPr lang="zh-CN" altLang="en-US" sz="1100">
                  <a:latin typeface="Arial" panose="020B0604020202020204" pitchFamily="34" charset="0"/>
                  <a:ea typeface="微软雅黑" panose="020B0503020204020204" charset="-122"/>
                  <a:cs typeface="Arial" panose="020B0604020202020204" pitchFamily="34" charset="0"/>
                </a:endParaRPr>
              </a:p>
            </p:txBody>
          </p:sp>
          <p:sp>
            <p:nvSpPr>
              <p:cNvPr id="48" name="文本框 47"/>
              <p:cNvSpPr txBox="1"/>
              <p:nvPr/>
            </p:nvSpPr>
            <p:spPr>
              <a:xfrm>
                <a:off x="3949374" y="2847398"/>
                <a:ext cx="1135648" cy="277513"/>
              </a:xfrm>
              <a:prstGeom prst="rect">
                <a:avLst/>
              </a:prstGeom>
              <a:noFill/>
            </p:spPr>
            <p:txBody>
              <a:bodyPr wrap="square">
                <a:noAutofit/>
              </a:bodyPr>
              <a:p>
                <a:pPr algn="ctr"/>
                <a:r>
                  <a:rPr lang="zh-CN" altLang="en-US" sz="1200" b="1" i="0" u="none" strike="noStrike">
                    <a:solidFill>
                      <a:srgbClr val="404040"/>
                    </a:solidFill>
                    <a:effectLst/>
                    <a:latin typeface="Arial" panose="020B0604020202020204" pitchFamily="34" charset="0"/>
                    <a:ea typeface="微软雅黑" panose="020B0503020204020204" charset="-122"/>
                    <a:cs typeface="Arial" panose="020B0604020202020204" pitchFamily="34" charset="0"/>
                  </a:rPr>
                  <a:t>破骨细胞</a:t>
                </a:r>
                <a:endParaRPr lang="zh-CN" altLang="en-US" sz="1200" b="1">
                  <a:latin typeface="Arial" panose="020B0604020202020204" pitchFamily="34" charset="0"/>
                  <a:ea typeface="微软雅黑" panose="020B0503020204020204" charset="-122"/>
                  <a:cs typeface="Arial" panose="020B0604020202020204" pitchFamily="34" charset="0"/>
                </a:endParaRPr>
              </a:p>
            </p:txBody>
          </p:sp>
          <p:sp>
            <p:nvSpPr>
              <p:cNvPr id="51" name="文本框 50"/>
              <p:cNvSpPr txBox="1"/>
              <p:nvPr/>
            </p:nvSpPr>
            <p:spPr>
              <a:xfrm>
                <a:off x="1497171" y="4949535"/>
                <a:ext cx="1100159" cy="401417"/>
              </a:xfrm>
              <a:prstGeom prst="rect">
                <a:avLst/>
              </a:prstGeom>
              <a:noFill/>
            </p:spPr>
            <p:txBody>
              <a:bodyPr wrap="square">
                <a:noAutofit/>
              </a:bodyPr>
              <a:p>
                <a:pPr algn="ctr"/>
                <a:r>
                  <a:rPr lang="zh-CN" altLang="en-US" sz="1100" b="0" i="0" u="none" strike="noStrike">
                    <a:effectLst/>
                    <a:latin typeface="Arial" panose="020B0604020202020204" pitchFamily="34" charset="0"/>
                    <a:ea typeface="微软雅黑" panose="020B0503020204020204" charset="-122"/>
                    <a:cs typeface="Arial" panose="020B0604020202020204" pitchFamily="34" charset="0"/>
                  </a:rPr>
                  <a:t>破骨细胞</a:t>
                </a:r>
                <a:endParaRPr lang="en-US" altLang="zh-CN" sz="1100" b="0" i="0" u="none" strike="noStrike">
                  <a:effectLst/>
                  <a:latin typeface="Arial" panose="020B0604020202020204" pitchFamily="34" charset="0"/>
                  <a:ea typeface="微软雅黑" panose="020B0503020204020204" charset="-122"/>
                  <a:cs typeface="Arial" panose="020B0604020202020204" pitchFamily="34" charset="0"/>
                </a:endParaRPr>
              </a:p>
              <a:p>
                <a:pPr algn="ctr"/>
                <a:r>
                  <a:rPr lang="zh-CN" altLang="en-US" sz="1100" b="0" i="0" u="none" strike="noStrike">
                    <a:effectLst/>
                    <a:latin typeface="Arial" panose="020B0604020202020204" pitchFamily="34" charset="0"/>
                    <a:ea typeface="微软雅黑" panose="020B0503020204020204" charset="-122"/>
                    <a:cs typeface="Arial" panose="020B0604020202020204" pitchFamily="34" charset="0"/>
                  </a:rPr>
                  <a:t>下吸收区</a:t>
                </a:r>
                <a:endParaRPr lang="zh-CN" altLang="en-US" sz="1100">
                  <a:latin typeface="Arial" panose="020B0604020202020204" pitchFamily="34" charset="0"/>
                  <a:ea typeface="微软雅黑" panose="020B0503020204020204" charset="-122"/>
                  <a:cs typeface="Arial" panose="020B0604020202020204" pitchFamily="34" charset="0"/>
                </a:endParaRPr>
              </a:p>
            </p:txBody>
          </p:sp>
          <p:sp>
            <p:nvSpPr>
              <p:cNvPr id="52" name="文本框 51"/>
              <p:cNvSpPr txBox="1"/>
              <p:nvPr/>
            </p:nvSpPr>
            <p:spPr>
              <a:xfrm>
                <a:off x="3205541" y="4576768"/>
                <a:ext cx="1030224" cy="247021"/>
              </a:xfrm>
              <a:prstGeom prst="rect">
                <a:avLst/>
              </a:prstGeom>
              <a:noFill/>
            </p:spPr>
            <p:txBody>
              <a:bodyPr wrap="square">
                <a:noAutofit/>
              </a:bodyPr>
              <a:p>
                <a:pPr algn="ctr"/>
                <a:r>
                  <a:rPr lang="zh-CN" altLang="en-US" sz="1100" b="0" i="0" u="none" strike="noStrike">
                    <a:solidFill>
                      <a:srgbClr val="404040"/>
                    </a:solidFill>
                    <a:effectLst/>
                    <a:latin typeface="Arial" panose="020B0604020202020204" pitchFamily="34" charset="0"/>
                    <a:ea typeface="微软雅黑" panose="020B0503020204020204" charset="-122"/>
                    <a:cs typeface="Arial" panose="020B0604020202020204" pitchFamily="34" charset="0"/>
                  </a:rPr>
                  <a:t>皱褶缘</a:t>
                </a:r>
                <a:endParaRPr lang="zh-CN" altLang="en-US" sz="1100">
                  <a:latin typeface="Arial" panose="020B0604020202020204" pitchFamily="34" charset="0"/>
                  <a:ea typeface="微软雅黑" panose="020B0503020204020204" charset="-122"/>
                  <a:cs typeface="Arial" panose="020B0604020202020204" pitchFamily="34" charset="0"/>
                </a:endParaRPr>
              </a:p>
            </p:txBody>
          </p:sp>
          <p:grpSp>
            <p:nvGrpSpPr>
              <p:cNvPr id="53" name="组合 52"/>
              <p:cNvGrpSpPr/>
              <p:nvPr/>
            </p:nvGrpSpPr>
            <p:grpSpPr>
              <a:xfrm>
                <a:off x="2960801" y="5146560"/>
                <a:ext cx="2125080" cy="508480"/>
                <a:chOff x="2207946" y="5399834"/>
                <a:chExt cx="2098576" cy="502138"/>
              </a:xfrm>
            </p:grpSpPr>
            <p:sp>
              <p:nvSpPr>
                <p:cNvPr id="8" name="矩形 7"/>
                <p:cNvSpPr/>
                <p:nvPr/>
              </p:nvSpPr>
              <p:spPr>
                <a:xfrm>
                  <a:off x="2537460" y="5399834"/>
                  <a:ext cx="1769062" cy="500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en-US"/>
                </a:p>
              </p:txBody>
            </p:sp>
            <p:pic>
              <p:nvPicPr>
                <p:cNvPr id="11" name="图片 10"/>
                <p:cNvPicPr>
                  <a:picLocks noChangeAspect="1"/>
                </p:cNvPicPr>
                <p:nvPr/>
              </p:nvPicPr>
              <p:blipFill>
                <a:blip r:embed="rId3"/>
                <a:stretch>
                  <a:fillRect/>
                </a:stretch>
              </p:blipFill>
              <p:spPr>
                <a:xfrm>
                  <a:off x="2207946" y="5453840"/>
                  <a:ext cx="1769063" cy="403024"/>
                </a:xfrm>
                <a:prstGeom prst="rect">
                  <a:avLst/>
                </a:prstGeom>
              </p:spPr>
            </p:pic>
            <p:sp>
              <p:nvSpPr>
                <p:cNvPr id="57" name="文本框 56"/>
                <p:cNvSpPr txBox="1"/>
                <p:nvPr/>
              </p:nvSpPr>
              <p:spPr>
                <a:xfrm>
                  <a:off x="2350513" y="5473386"/>
                  <a:ext cx="1017375" cy="152462"/>
                </a:xfrm>
                <a:prstGeom prst="rect">
                  <a:avLst/>
                </a:prstGeom>
                <a:noFill/>
              </p:spPr>
              <p:txBody>
                <a:bodyPr vert="horz" wrap="square" lIns="91440" tIns="0" rIns="91440" bIns="0" rtlCol="0" anchor="ctr">
                  <a:noAutofit/>
                </a:bodyPr>
                <a:p>
                  <a:pPr marL="0" indent="0">
                    <a:lnSpc>
                      <a:spcPct val="100000"/>
                    </a:lnSpc>
                    <a:spcAft>
                      <a:spcPct val="0"/>
                    </a:spcAft>
                    <a:buNone/>
                  </a:pPr>
                  <a:r>
                    <a:rPr lang="zh-CN" altLang="en-US" sz="800">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碳酸酐酶</a:t>
                  </a:r>
                  <a:endParaRPr lang="en-US" altLang="zh-CN" sz="800">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8" name="文本框 57"/>
                <p:cNvSpPr txBox="1"/>
                <p:nvPr/>
              </p:nvSpPr>
              <p:spPr>
                <a:xfrm>
                  <a:off x="2354151" y="5601309"/>
                  <a:ext cx="846472" cy="243940"/>
                </a:xfrm>
                <a:prstGeom prst="rect">
                  <a:avLst/>
                </a:prstGeom>
                <a:noFill/>
              </p:spPr>
              <p:txBody>
                <a:bodyPr wrap="square">
                  <a:noAutofit/>
                </a:bodyPr>
                <a:p>
                  <a:r>
                    <a:rPr lang="zh-CN" altLang="en-US" sz="800" i="0" u="none" strike="noStrike">
                      <a:effectLst/>
                      <a:latin typeface="Arial" panose="020B0604020202020204" pitchFamily="34" charset="0"/>
                      <a:ea typeface="微软雅黑" panose="020B0503020204020204" charset="-122"/>
                      <a:cs typeface="Arial" panose="020B0604020202020204" pitchFamily="34" charset="0"/>
                    </a:rPr>
                    <a:t>空泡型</a:t>
                  </a:r>
                  <a:endParaRPr lang="en-US" altLang="zh-CN" sz="800" i="0" u="none" strike="noStrike">
                    <a:effectLst/>
                    <a:latin typeface="Arial" panose="020B0604020202020204" pitchFamily="34" charset="0"/>
                    <a:ea typeface="微软雅黑" panose="020B0503020204020204" charset="-122"/>
                    <a:cs typeface="Arial" panose="020B0604020202020204" pitchFamily="34" charset="0"/>
                  </a:endParaRPr>
                </a:p>
                <a:p>
                  <a:r>
                    <a:rPr lang="en-GB" altLang="zh-CN" sz="800" i="0" u="none" strike="noStrike">
                      <a:effectLst/>
                      <a:latin typeface="Arial" panose="020B0604020202020204" pitchFamily="34" charset="0"/>
                      <a:ea typeface="微软雅黑" panose="020B0503020204020204" charset="-122"/>
                      <a:cs typeface="Arial" panose="020B0604020202020204" pitchFamily="34" charset="0"/>
                    </a:rPr>
                    <a:t>H⁺-ATP</a:t>
                  </a:r>
                  <a:r>
                    <a:rPr lang="zh-CN" altLang="en-US" sz="800" i="0" u="none" strike="noStrike">
                      <a:effectLst/>
                      <a:latin typeface="Arial" panose="020B0604020202020204" pitchFamily="34" charset="0"/>
                      <a:ea typeface="微软雅黑" panose="020B0503020204020204" charset="-122"/>
                      <a:cs typeface="Arial" panose="020B0604020202020204" pitchFamily="34" charset="0"/>
                    </a:rPr>
                    <a:t>酶</a:t>
                  </a:r>
                  <a:endParaRPr lang="zh-CN" altLang="en-US" sz="800">
                    <a:latin typeface="Arial" panose="020B0604020202020204" pitchFamily="34" charset="0"/>
                    <a:ea typeface="微软雅黑" panose="020B0503020204020204" charset="-122"/>
                    <a:cs typeface="Arial" panose="020B0604020202020204" pitchFamily="34" charset="0"/>
                  </a:endParaRPr>
                </a:p>
              </p:txBody>
            </p:sp>
            <p:sp>
              <p:nvSpPr>
                <p:cNvPr id="13" name="文本框 12"/>
                <p:cNvSpPr txBox="1"/>
                <p:nvPr/>
              </p:nvSpPr>
              <p:spPr>
                <a:xfrm>
                  <a:off x="3073416" y="5452336"/>
                  <a:ext cx="846472" cy="243940"/>
                </a:xfrm>
                <a:prstGeom prst="rect">
                  <a:avLst/>
                </a:prstGeom>
                <a:noFill/>
              </p:spPr>
              <p:txBody>
                <a:bodyPr wrap="square">
                  <a:noAutofit/>
                </a:bodyPr>
                <a:p>
                  <a:r>
                    <a:rPr lang="zh-CN" altLang="en-US" sz="800" i="0" u="none" strike="noStrike">
                      <a:effectLst/>
                      <a:latin typeface="Arial" panose="020B0604020202020204" pitchFamily="34" charset="0"/>
                      <a:ea typeface="微软雅黑" panose="020B0503020204020204" charset="-122"/>
                      <a:cs typeface="Arial" panose="020B0604020202020204" pitchFamily="34" charset="0"/>
                    </a:rPr>
                    <a:t>酸性蛋白酶</a:t>
                  </a:r>
                  <a:r>
                    <a:rPr lang="en-US" altLang="zh-CN" sz="800" i="0" u="none" strike="noStrike">
                      <a:effectLst/>
                      <a:latin typeface="Arial" panose="020B0604020202020204" pitchFamily="34" charset="0"/>
                      <a:ea typeface="微软雅黑" panose="020B0503020204020204" charset="-122"/>
                      <a:cs typeface="Arial" panose="020B0604020202020204" pitchFamily="34" charset="0"/>
                    </a:rPr>
                    <a:t>K</a:t>
                  </a:r>
                  <a:endParaRPr lang="en-US" altLang="zh-CN" sz="800" i="0" u="none" strike="noStrike">
                    <a:effectLst/>
                    <a:latin typeface="Arial" panose="020B0604020202020204" pitchFamily="34" charset="0"/>
                    <a:ea typeface="微软雅黑" panose="020B0503020204020204" charset="-122"/>
                    <a:cs typeface="Arial" panose="020B0604020202020204" pitchFamily="34" charset="0"/>
                  </a:endParaRPr>
                </a:p>
              </p:txBody>
            </p:sp>
            <p:sp>
              <p:nvSpPr>
                <p:cNvPr id="14" name="文本框 13"/>
                <p:cNvSpPr txBox="1"/>
                <p:nvPr/>
              </p:nvSpPr>
              <p:spPr>
                <a:xfrm>
                  <a:off x="3073416" y="5658032"/>
                  <a:ext cx="846472" cy="243940"/>
                </a:xfrm>
                <a:prstGeom prst="rect">
                  <a:avLst/>
                </a:prstGeom>
                <a:noFill/>
              </p:spPr>
              <p:txBody>
                <a:bodyPr wrap="square">
                  <a:noAutofit/>
                </a:bodyPr>
                <a:p>
                  <a:r>
                    <a:rPr lang="en-US" altLang="zh-CN" sz="800" i="0" u="none" strike="noStrike">
                      <a:effectLst/>
                      <a:latin typeface="Arial" panose="020B0604020202020204" pitchFamily="34" charset="0"/>
                      <a:ea typeface="微软雅黑" panose="020B0503020204020204" charset="-122"/>
                      <a:cs typeface="Arial" panose="020B0604020202020204" pitchFamily="34" charset="0"/>
                    </a:rPr>
                    <a:t>MMP</a:t>
                  </a:r>
                  <a:endParaRPr lang="en-US" altLang="zh-CN" sz="800" i="0" u="none" strike="noStrike">
                    <a:effectLst/>
                    <a:latin typeface="Arial" panose="020B0604020202020204" pitchFamily="34" charset="0"/>
                    <a:ea typeface="微软雅黑" panose="020B0503020204020204" charset="-122"/>
                    <a:cs typeface="Arial" panose="020B0604020202020204" pitchFamily="34" charset="0"/>
                  </a:endParaRPr>
                </a:p>
              </p:txBody>
            </p:sp>
            <p:sp>
              <p:nvSpPr>
                <p:cNvPr id="15" name="文本框 14"/>
                <p:cNvSpPr txBox="1"/>
                <p:nvPr/>
              </p:nvSpPr>
              <p:spPr>
                <a:xfrm>
                  <a:off x="3773332" y="5448926"/>
                  <a:ext cx="482058" cy="243940"/>
                </a:xfrm>
                <a:prstGeom prst="rect">
                  <a:avLst/>
                </a:prstGeom>
                <a:noFill/>
              </p:spPr>
              <p:txBody>
                <a:bodyPr wrap="square">
                  <a:noAutofit/>
                </a:bodyPr>
                <a:p>
                  <a:r>
                    <a:rPr lang="en-US" altLang="zh-CN" sz="800" i="0" u="none" strike="noStrike">
                      <a:effectLst/>
                      <a:latin typeface="Arial" panose="020B0604020202020204" pitchFamily="34" charset="0"/>
                      <a:ea typeface="微软雅黑" panose="020B0503020204020204" charset="-122"/>
                      <a:cs typeface="Arial" panose="020B0604020202020204" pitchFamily="34" charset="0"/>
                    </a:rPr>
                    <a:t>TRAP</a:t>
                  </a:r>
                  <a:endParaRPr lang="en-US" altLang="zh-CN" sz="800" i="0" u="none" strike="noStrike">
                    <a:effectLst/>
                    <a:latin typeface="Arial" panose="020B0604020202020204" pitchFamily="34" charset="0"/>
                    <a:ea typeface="微软雅黑" panose="020B0503020204020204" charset="-122"/>
                    <a:cs typeface="Arial" panose="020B0604020202020204" pitchFamily="34" charset="0"/>
                  </a:endParaRPr>
                </a:p>
              </p:txBody>
            </p:sp>
          </p:grpSp>
          <p:sp>
            <p:nvSpPr>
              <p:cNvPr id="113" name="文本框 112"/>
              <p:cNvSpPr txBox="1"/>
              <p:nvPr/>
            </p:nvSpPr>
            <p:spPr>
              <a:xfrm>
                <a:off x="4236499" y="4606429"/>
                <a:ext cx="964776" cy="409948"/>
              </a:xfrm>
              <a:prstGeom prst="rect">
                <a:avLst/>
              </a:prstGeom>
              <a:noFill/>
            </p:spPr>
            <p:txBody>
              <a:bodyPr vert="horz" wrap="square" lIns="91440" tIns="0" rIns="91440" bIns="0" rtlCol="0" anchor="ctr">
                <a:noAutofit/>
              </a:bodyPr>
              <a:p>
                <a:pPr marL="0" indent="0" algn="ctr">
                  <a:lnSpc>
                    <a:spcPct val="100000"/>
                  </a:lnSpc>
                  <a:spcAft>
                    <a:spcPct val="0"/>
                  </a:spcAft>
                  <a:buNone/>
                </a:pPr>
                <a:r>
                  <a:rPr lang="zh-CN" altLang="en-US"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骨桥蛋白</a:t>
                </a:r>
                <a:endParaRPr lang="en-US" altLang="zh-CN"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r>
                  <a:rPr lang="zh-CN" altLang="en-US"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OPN</a:t>
                </a:r>
                <a:r>
                  <a:rPr lang="zh-CN" altLang="en-US"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endParaRPr lang="zh-CN" altLang="en-US" sz="1000" b="1">
                  <a:solidFill>
                    <a:srgbClr val="F26649"/>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cxnSp>
          <p:nvCxnSpPr>
            <p:cNvPr id="116" name="直接箭头连接符 115"/>
            <p:cNvCxnSpPr/>
            <p:nvPr/>
          </p:nvCxnSpPr>
          <p:spPr>
            <a:xfrm flipH="1" flipV="1">
              <a:off x="4025355" y="3872076"/>
              <a:ext cx="464289" cy="667055"/>
            </a:xfrm>
            <a:prstGeom prst="straightConnector1">
              <a:avLst/>
            </a:prstGeom>
            <a:ln w="57150" cap="rnd">
              <a:solidFill>
                <a:srgbClr val="C00000"/>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1059180" y="5436870"/>
            <a:ext cx="9860915" cy="583565"/>
          </a:xfrm>
          <a:prstGeom prst="rect">
            <a:avLst/>
          </a:prstGeom>
          <a:noFill/>
        </p:spPr>
        <p:txBody>
          <a:bodyPr wrap="square" rtlCol="0" anchor="t">
            <a:spAutoFit/>
          </a:bodyPr>
          <a:p>
            <a:r>
              <a:rPr lang="zh-CN" altLang="en-US" sz="1600">
                <a:latin typeface="微软雅黑" panose="020B0503020204020204" charset="-122"/>
                <a:ea typeface="微软雅黑" panose="020B0503020204020204" charset="-122"/>
                <a:cs typeface="微软雅黑" panose="020B0503020204020204" charset="-122"/>
                <a:sym typeface="+mn-ea"/>
              </a:rPr>
              <a:t>机制上，安加维</a:t>
            </a:r>
            <a:r>
              <a:rPr lang="en-US" altLang="en-US" sz="1600" baseline="300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 </a:t>
            </a:r>
            <a:r>
              <a:rPr lang="zh-CN" altLang="en-US" sz="1600">
                <a:latin typeface="微软雅黑" panose="020B0503020204020204" charset="-122"/>
                <a:ea typeface="微软雅黑" panose="020B0503020204020204" charset="-122"/>
                <a:cs typeface="微软雅黑" panose="020B0503020204020204" charset="-122"/>
                <a:sym typeface="+mn-ea"/>
              </a:rPr>
              <a:t>阻断骨转移</a:t>
            </a:r>
            <a:r>
              <a:rPr lang="en-US" altLang="zh-CN" sz="1600">
                <a:latin typeface="微软雅黑" panose="020B0503020204020204" charset="-122"/>
                <a:ea typeface="微软雅黑" panose="020B0503020204020204" charset="-122"/>
                <a:cs typeface="微软雅黑" panose="020B0503020204020204" charset="-122"/>
                <a:sym typeface="+mn-ea"/>
              </a:rPr>
              <a:t>RANKL-OPN</a:t>
            </a:r>
            <a:r>
              <a:rPr lang="zh-CN" altLang="en-US" sz="1600">
                <a:latin typeface="微软雅黑" panose="020B0503020204020204" charset="-122"/>
                <a:ea typeface="微软雅黑" panose="020B0503020204020204" charset="-122"/>
                <a:cs typeface="微软雅黑" panose="020B0503020204020204" charset="-122"/>
                <a:sym typeface="+mn-ea"/>
              </a:rPr>
              <a:t>全身免疫抑制链</a:t>
            </a:r>
            <a:r>
              <a:rPr lang="en-US" altLang="zh-CN" sz="1600" baseline="30000">
                <a:latin typeface="微软雅黑" panose="020B0503020204020204" charset="-122"/>
                <a:ea typeface="微软雅黑" panose="020B0503020204020204" charset="-122"/>
                <a:cs typeface="微软雅黑" panose="020B0503020204020204" charset="-122"/>
                <a:sym typeface="+mn-ea"/>
              </a:rPr>
              <a:t>1-3</a:t>
            </a:r>
            <a:r>
              <a:rPr lang="zh-CN" altLang="en-US" sz="1600">
                <a:latin typeface="微软雅黑" panose="020B0503020204020204" charset="-122"/>
                <a:ea typeface="微软雅黑" panose="020B0503020204020204" charset="-122"/>
                <a:cs typeface="微软雅黑" panose="020B0503020204020204" charset="-122"/>
                <a:sym typeface="+mn-ea"/>
              </a:rPr>
              <a:t>，</a:t>
            </a:r>
            <a:r>
              <a:rPr lang="zh-CN" altLang="en-US" sz="1600">
                <a:latin typeface="微软雅黑" panose="020B0503020204020204" charset="-122"/>
                <a:ea typeface="微软雅黑" panose="020B0503020204020204" charset="-122"/>
                <a:cs typeface="微软雅黑" panose="020B0503020204020204" charset="-122"/>
                <a:sym typeface="+mn-ea"/>
              </a:rPr>
              <a:t>因此，国内外多项研究提示：对比未联合</a:t>
            </a:r>
            <a:r>
              <a:rPr lang="en-US" altLang="zh-CN" sz="1600">
                <a:latin typeface="微软雅黑" panose="020B0503020204020204" charset="-122"/>
                <a:ea typeface="微软雅黑" panose="020B0503020204020204" charset="-122"/>
                <a:cs typeface="微软雅黑" panose="020B0503020204020204" charset="-122"/>
                <a:sym typeface="+mn-ea"/>
              </a:rPr>
              <a:t>BTA</a:t>
            </a:r>
            <a:r>
              <a:rPr lang="zh-CN" altLang="en-US" sz="1600">
                <a:latin typeface="微软雅黑" panose="020B0503020204020204" charset="-122"/>
                <a:ea typeface="微软雅黑" panose="020B0503020204020204" charset="-122"/>
                <a:cs typeface="微软雅黑" panose="020B0503020204020204" charset="-122"/>
                <a:sym typeface="+mn-ea"/>
              </a:rPr>
              <a:t>或联合双膦酸盐，免疫治疗联合安加维</a:t>
            </a:r>
            <a:r>
              <a:rPr lang="en-US" altLang="zh-CN" sz="1600" baseline="30000">
                <a:latin typeface="微软雅黑" panose="020B0503020204020204" charset="-122"/>
                <a:ea typeface="微软雅黑" panose="020B0503020204020204" charset="-122"/>
                <a:cs typeface="微软雅黑" panose="020B0503020204020204" charset="-122"/>
                <a:sym typeface="+mn-ea"/>
              </a:rPr>
              <a:t>® </a:t>
            </a:r>
            <a:r>
              <a:rPr lang="zh-CN" altLang="en-US" sz="1600">
                <a:latin typeface="微软雅黑" panose="020B0503020204020204" charset="-122"/>
                <a:ea typeface="微软雅黑" panose="020B0503020204020204" charset="-122"/>
                <a:cs typeface="微软雅黑" panose="020B0503020204020204" charset="-122"/>
                <a:sym typeface="+mn-ea"/>
              </a:rPr>
              <a:t>有望为骨转移患者带来缓解与生存的“全身获益”</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grpSp>
        <p:nvGrpSpPr>
          <p:cNvPr id="17" name="组合 16"/>
          <p:cNvGrpSpPr/>
          <p:nvPr/>
        </p:nvGrpSpPr>
        <p:grpSpPr>
          <a:xfrm>
            <a:off x="166688" y="6159354"/>
            <a:ext cx="7192668" cy="645161"/>
            <a:chOff x="515938" y="6362730"/>
            <a:chExt cx="7803016" cy="740252"/>
          </a:xfrm>
        </p:grpSpPr>
        <p:sp>
          <p:nvSpPr>
            <p:cNvPr id="19" name="页脚占位符 3"/>
            <p:cNvSpPr txBox="1"/>
            <p:nvPr/>
          </p:nvSpPr>
          <p:spPr>
            <a:xfrm>
              <a:off x="515938" y="6362731"/>
              <a:ext cx="2721932" cy="740251"/>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0" lvl="0" indent="-180975"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Tae JH, et al. Investig Clin Urol. 2023 May;64(3):219-228.</a:t>
              </a:r>
              <a:endPar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a:p>
              <a:pPr marL="180975" marR="0" lvl="0" indent="-180975"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Cheng JN, et al. Cancer Cell. 2025 Jun 9;43(6):1093-1107.e9.</a:t>
              </a:r>
              <a:endPar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a:p>
              <a:pPr marL="180975" marR="0" lvl="0" indent="-180975" algn="l" defTabSz="914400" rtl="0" eaLnBrk="1" fontAlgn="auto" latinLnBrk="0" hangingPunct="1">
                <a:lnSpc>
                  <a:spcPct val="100000"/>
                </a:lnSpc>
                <a:spcBef>
                  <a:spcPct val="0"/>
                </a:spcBef>
                <a:spcAft>
                  <a:spcPct val="0"/>
                </a:spcAft>
                <a:buClrTx/>
                <a:buSzTx/>
                <a:buFontTx/>
                <a:buAutoNum type="arabicPeriod"/>
                <a:defRPr/>
              </a:pPr>
              <a:r>
                <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Baron R, et al. Bone. 2011 Apr 1;48(4):677-92.</a:t>
              </a:r>
              <a:endPar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a:p>
              <a:pPr marL="180975" indent="-180975">
                <a:buFontTx/>
                <a:buAutoNum type="arabicPeriod"/>
                <a:defRPr/>
              </a:pPr>
              <a:r>
                <a:rPr lang="en-US" altLang="zh-TW" sz="600">
                  <a:solidFill>
                    <a:schemeClr val="bg1">
                      <a:lumMod val="50000"/>
                    </a:schemeClr>
                  </a:solidFill>
                  <a:latin typeface="+mj-lt"/>
                  <a:cs typeface="+mn-ea"/>
                  <a:sym typeface="+mn-lt"/>
                </a:rPr>
                <a:t>Jing Zheng, et al. Impact of bone Metastases on the efficacy of first-line immunotherapy in advanced NSCLC: an analysis from a prospective real-world study. IASLC 2025 WCLC.</a:t>
              </a:r>
              <a:endParaRPr lang="en-US" altLang="zh-TW" sz="600">
                <a:solidFill>
                  <a:schemeClr val="bg1">
                    <a:lumMod val="50000"/>
                  </a:schemeClr>
                </a:solidFill>
                <a:latin typeface="+mj-lt"/>
                <a:cs typeface="+mn-ea"/>
                <a:sym typeface="+mn-lt"/>
              </a:endParaRPr>
            </a:p>
          </p:txBody>
        </p:sp>
        <p:sp>
          <p:nvSpPr>
            <p:cNvPr id="20" name="页脚占位符 3"/>
            <p:cNvSpPr txBox="1"/>
            <p:nvPr/>
          </p:nvSpPr>
          <p:spPr>
            <a:xfrm>
              <a:off x="3446325" y="6362731"/>
              <a:ext cx="2323435" cy="528230"/>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marR="0" lvl="0" indent="-180975" algn="l" defTabSz="914400" rtl="0" eaLnBrk="1" fontAlgn="auto" latinLnBrk="0" hangingPunct="1">
                <a:lnSpc>
                  <a:spcPct val="100000"/>
                </a:lnSpc>
                <a:spcBef>
                  <a:spcPct val="0"/>
                </a:spcBef>
                <a:spcAft>
                  <a:spcPct val="0"/>
                </a:spcAft>
                <a:buClrTx/>
                <a:buSzTx/>
                <a:buFont typeface="+mj-lt"/>
                <a:buAutoNum type="arabicPeriod" startAt="5"/>
                <a:defRPr/>
              </a:pPr>
              <a:r>
                <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Asano Y, et al. Lung Cancer. 2024 Jul;193:107858.</a:t>
              </a:r>
              <a:endPar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a:p>
              <a:pPr marL="180975" marR="0" lvl="0" indent="-180975" algn="l" defTabSz="914400" rtl="0" eaLnBrk="1" fontAlgn="auto" latinLnBrk="0" hangingPunct="1">
                <a:lnSpc>
                  <a:spcPct val="100000"/>
                </a:lnSpc>
                <a:spcBef>
                  <a:spcPct val="0"/>
                </a:spcBef>
                <a:spcAft>
                  <a:spcPct val="0"/>
                </a:spcAft>
                <a:buClrTx/>
                <a:buSzTx/>
                <a:buFont typeface="+mj-lt"/>
                <a:buAutoNum type="arabicPeriod" startAt="5"/>
                <a:defRPr/>
              </a:pPr>
              <a:r>
                <a:rPr kumimoji="0" lang="en-US"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Nomogram and effectiveness of bone-modifying agents in advanced driver-negative NSCLC: a retropective real-world study. IASLC 2025 WCLC.</a:t>
              </a:r>
              <a:endParaRPr kumimoji="0" lang="en-US"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p:txBody>
        </p:sp>
        <p:sp>
          <p:nvSpPr>
            <p:cNvPr id="21" name="页脚占位符 3"/>
            <p:cNvSpPr txBox="1"/>
            <p:nvPr/>
          </p:nvSpPr>
          <p:spPr>
            <a:xfrm>
              <a:off x="6112956" y="6362730"/>
              <a:ext cx="2205998" cy="634605"/>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altLang="zh-TW" sz="600">
                  <a:solidFill>
                    <a:schemeClr val="bg1">
                      <a:lumMod val="50000"/>
                    </a:schemeClr>
                  </a:solidFill>
                  <a:latin typeface="+mj-lt"/>
                  <a:cs typeface="+mn-ea"/>
                  <a:sym typeface="+mn-lt"/>
                </a:rPr>
                <a:t>7</a:t>
              </a:r>
              <a:r>
                <a:rPr lang="en-US" altLang="zh-TW" sz="600">
                  <a:solidFill>
                    <a:schemeClr val="bg1">
                      <a:lumMod val="50000"/>
                    </a:schemeClr>
                  </a:solidFill>
                  <a:latin typeface="+mj-lt"/>
                  <a:cs typeface="+mn-ea"/>
                  <a:sym typeface="+mn-lt"/>
                </a:rPr>
                <a:t>.  </a:t>
              </a:r>
              <a:r>
                <a:rPr lang="fr-FR" altLang="zh-TW" sz="600">
                  <a:solidFill>
                    <a:schemeClr val="bg1">
                      <a:lumMod val="50000"/>
                    </a:schemeClr>
                  </a:solidFill>
                  <a:latin typeface="+mj-lt"/>
                  <a:cs typeface="+mn-ea"/>
                  <a:sym typeface="+mn-lt"/>
                </a:rPr>
                <a:t>Li HS, et al. 2022 Aug 29;13:908436. </a:t>
              </a:r>
              <a:endParaRPr lang="fr-FR" altLang="zh-TW" sz="600">
                <a:solidFill>
                  <a:schemeClr val="bg1">
                    <a:lumMod val="50000"/>
                  </a:schemeClr>
                </a:solidFill>
                <a:latin typeface="+mj-lt"/>
                <a:cs typeface="+mn-ea"/>
                <a:sym typeface="+mn-lt"/>
              </a:endParaRPr>
            </a:p>
            <a:p>
              <a:pPr>
                <a:defRPr/>
              </a:pPr>
              <a:r>
                <a:rPr kumimoji="0" lang="fr-FR"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8</a:t>
              </a:r>
              <a:r>
                <a:rPr lang="en-US" altLang="zh-TW" sz="600">
                  <a:solidFill>
                    <a:schemeClr val="bg1">
                      <a:lumMod val="50000"/>
                    </a:schemeClr>
                  </a:solidFill>
                  <a:latin typeface="+mj-lt"/>
                  <a:ea typeface="微软雅黑" panose="020B0503020204020204" charset="-122"/>
                  <a:cs typeface="+mn-ea"/>
                  <a:sym typeface="+mn-lt"/>
                </a:rPr>
                <a:t>.</a:t>
              </a:r>
              <a:r>
                <a:rPr lang="zh-CN" altLang="en-US" sz="600">
                  <a:solidFill>
                    <a:schemeClr val="bg1">
                      <a:lumMod val="50000"/>
                    </a:schemeClr>
                  </a:solidFill>
                  <a:latin typeface="+mj-lt"/>
                  <a:ea typeface="微软雅黑" panose="020B0503020204020204" charset="-122"/>
                  <a:cs typeface="+mn-ea"/>
                  <a:sym typeface="+mn-lt"/>
                </a:rPr>
                <a:t>  </a:t>
              </a:r>
              <a:r>
                <a:rPr kumimoji="0" lang="it-IT"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Sun D, et al. Future Oncol. 2025 Aug;21(19):2483-2493.</a:t>
              </a:r>
              <a:endParaRPr kumimoji="0" lang="it-IT"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a:p>
              <a:pPr marR="0" lvl="0" algn="l" defTabSz="914400" rtl="0" eaLnBrk="1" fontAlgn="auto" latinLnBrk="0" hangingPunct="1">
                <a:lnSpc>
                  <a:spcPct val="100000"/>
                </a:lnSpc>
                <a:spcBef>
                  <a:spcPct val="0"/>
                </a:spcBef>
                <a:spcAft>
                  <a:spcPct val="0"/>
                </a:spcAft>
                <a:buClrTx/>
                <a:buSzTx/>
                <a:defRPr/>
              </a:pPr>
              <a:r>
                <a:rPr kumimoji="0" lang="it-IT"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9</a:t>
              </a:r>
              <a:r>
                <a:rPr kumimoji="0" lang="en-US"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  </a:t>
              </a:r>
              <a:r>
                <a:rPr kumimoji="0" lang="it-IT"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rPr>
                <a:t>Cheng JN, et al. Cancer Cell. 2025 Jun 9;43(6):1093-1107.e9.</a:t>
              </a:r>
              <a:endParaRPr kumimoji="0" lang="it-IT" altLang="zh-TW" sz="600" b="0" i="0" u="none" strike="noStrike" kern="1200" cap="none" spc="0" normalizeH="0" baseline="0" noProof="0">
                <a:ln>
                  <a:noFill/>
                </a:ln>
                <a:solidFill>
                  <a:schemeClr val="bg1">
                    <a:lumMod val="50000"/>
                  </a:schemeClr>
                </a:solidFill>
                <a:effectLst/>
                <a:uLnTx/>
                <a:uFillTx/>
                <a:latin typeface="+mj-lt"/>
                <a:ea typeface="微软雅黑" panose="020B0503020204020204" charset="-122"/>
                <a:cs typeface="+mn-ea"/>
                <a:sym typeface="+mn-lt"/>
              </a:endParaRPr>
            </a:p>
          </p:txBody>
        </p:sp>
      </p:gr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肺癌骨转移一线免疫治疗联合地舒单抗的临床试验</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探索</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12" name="组合 11"/>
          <p:cNvGrpSpPr/>
          <p:nvPr/>
        </p:nvGrpSpPr>
        <p:grpSpPr>
          <a:xfrm>
            <a:off x="515936" y="2600269"/>
            <a:ext cx="11160127" cy="3256501"/>
            <a:chOff x="515936" y="2374892"/>
            <a:chExt cx="11160127" cy="3205969"/>
          </a:xfrm>
        </p:grpSpPr>
        <p:sp>
          <p:nvSpPr>
            <p:cNvPr id="23" name="矩形: 圆角 22"/>
            <p:cNvSpPr/>
            <p:nvPr/>
          </p:nvSpPr>
          <p:spPr>
            <a:xfrm>
              <a:off x="515936" y="2374892"/>
              <a:ext cx="11160127" cy="3205969"/>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algn="ctr">
                <a:buClr>
                  <a:srgbClr val="000000"/>
                </a:buClr>
                <a:buFont typeface="Arial" panose="020B0604020202020204"/>
                <a:buNone/>
                <a:defRPr/>
              </a:pPr>
              <a:endParaRPr lang="en-US" altLang="zh-CN"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26" name="连接符: 肘形 35"/>
            <p:cNvCxnSpPr>
              <a:stCxn id="18" idx="3"/>
              <a:endCxn id="24" idx="1"/>
            </p:cNvCxnSpPr>
            <p:nvPr/>
          </p:nvCxnSpPr>
          <p:spPr>
            <a:xfrm flipV="1">
              <a:off x="4302402" y="3079912"/>
              <a:ext cx="1006443" cy="844193"/>
            </a:xfrm>
            <a:prstGeom prst="bentConnector3">
              <a:avLst/>
            </a:prstGeom>
            <a:noFill/>
            <a:ln w="6350" cap="flat" cmpd="sng" algn="ctr">
              <a:solidFill>
                <a:schemeClr val="tx1"/>
              </a:solidFill>
              <a:prstDash val="solid"/>
              <a:miter lim="800000"/>
              <a:tailEnd type="triangle"/>
            </a:ln>
            <a:effectLst/>
          </p:spPr>
        </p:cxnSp>
        <p:cxnSp>
          <p:nvCxnSpPr>
            <p:cNvPr id="16" name="连接符: 肘形 38"/>
            <p:cNvCxnSpPr>
              <a:stCxn id="18" idx="3"/>
              <a:endCxn id="35" idx="1"/>
            </p:cNvCxnSpPr>
            <p:nvPr/>
          </p:nvCxnSpPr>
          <p:spPr>
            <a:xfrm>
              <a:off x="4302402" y="3924105"/>
              <a:ext cx="1006443" cy="819189"/>
            </a:xfrm>
            <a:prstGeom prst="bentConnector3">
              <a:avLst>
                <a:gd name="adj1" fmla="val 50000"/>
              </a:avLst>
            </a:prstGeom>
            <a:noFill/>
            <a:ln w="6350" cap="flat" cmpd="sng" algn="ctr">
              <a:solidFill>
                <a:schemeClr val="tx1"/>
              </a:solidFill>
              <a:prstDash val="solid"/>
              <a:miter lim="800000"/>
              <a:tailEnd type="triangle"/>
            </a:ln>
            <a:effectLst/>
          </p:spPr>
        </p:cxnSp>
        <p:grpSp>
          <p:nvGrpSpPr>
            <p:cNvPr id="68" name="组合 67"/>
            <p:cNvGrpSpPr/>
            <p:nvPr/>
          </p:nvGrpSpPr>
          <p:grpSpPr>
            <a:xfrm>
              <a:off x="5308845" y="2719911"/>
              <a:ext cx="3083315" cy="720000"/>
              <a:chOff x="5308845" y="2719911"/>
              <a:chExt cx="3083315" cy="720000"/>
            </a:xfrm>
          </p:grpSpPr>
          <p:sp>
            <p:nvSpPr>
              <p:cNvPr id="24" name="圆角矩形 5"/>
              <p:cNvSpPr/>
              <p:nvPr/>
            </p:nvSpPr>
            <p:spPr>
              <a:xfrm>
                <a:off x="5308845" y="2719911"/>
                <a:ext cx="2412000" cy="720000"/>
              </a:xfrm>
              <a:prstGeom prst="roundRect">
                <a:avLst/>
              </a:prstGeom>
              <a:gradFill>
                <a:gsLst>
                  <a:gs pos="0">
                    <a:srgbClr val="FAC2B6"/>
                  </a:gs>
                  <a:gs pos="22000">
                    <a:schemeClr val="accent2"/>
                  </a:gs>
                  <a:gs pos="100000">
                    <a:srgbClr val="F26649"/>
                  </a:gs>
                </a:gsLst>
                <a:lin ang="6120000" scaled="0"/>
              </a:gradFill>
              <a:ln w="12700" cap="flat" cmpd="sng" algn="ctr">
                <a:noFill/>
                <a:prstDash val="solid"/>
              </a:ln>
              <a:effectLst/>
            </p:spPr>
            <p:txBody>
              <a:bodyPr rtlCol="0" anchor="ctr"/>
              <a:p>
                <a:pPr algn="ctr">
                  <a:buClr>
                    <a:srgbClr val="000000"/>
                  </a:buClr>
                  <a:buFont typeface="Arial" panose="020B0604020202020204"/>
                  <a:buNone/>
                  <a:defRPr/>
                </a:pP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帕博利珠单抗方案</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buFont typeface="Arial" panose="020B0604020202020204"/>
                  <a:buNone/>
                  <a:defRPr/>
                </a:pPr>
                <a:r>
                  <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地舒单抗</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37" name="直接箭头连接符 36"/>
              <p:cNvCxnSpPr>
                <a:stCxn id="24" idx="3"/>
              </p:cNvCxnSpPr>
              <p:nvPr/>
            </p:nvCxnSpPr>
            <p:spPr>
              <a:xfrm>
                <a:off x="7720845" y="3079911"/>
                <a:ext cx="6713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组合 88"/>
            <p:cNvGrpSpPr/>
            <p:nvPr/>
          </p:nvGrpSpPr>
          <p:grpSpPr>
            <a:xfrm>
              <a:off x="771524" y="2678534"/>
              <a:ext cx="3530878" cy="2491141"/>
              <a:chOff x="771524" y="2612698"/>
              <a:chExt cx="3530878" cy="2491141"/>
            </a:xfrm>
          </p:grpSpPr>
          <p:sp>
            <p:nvSpPr>
              <p:cNvPr id="18" name="圆角矩形 12"/>
              <p:cNvSpPr/>
              <p:nvPr/>
            </p:nvSpPr>
            <p:spPr>
              <a:xfrm>
                <a:off x="771524" y="2612698"/>
                <a:ext cx="3530878" cy="2491141"/>
              </a:xfrm>
              <a:prstGeom prst="roundRect">
                <a:avLst>
                  <a:gd name="adj" fmla="val 6018"/>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1" name="文本框 30"/>
              <p:cNvSpPr txBox="1"/>
              <p:nvPr/>
            </p:nvSpPr>
            <p:spPr>
              <a:xfrm>
                <a:off x="855544" y="2830152"/>
                <a:ext cx="3354199" cy="1707583"/>
              </a:xfrm>
              <a:prstGeom prst="rect">
                <a:avLst/>
              </a:prstGeom>
              <a:noFill/>
            </p:spPr>
            <p:txBody>
              <a:bodyPr wrap="square">
                <a:spAutoFit/>
              </a:bodyPr>
              <a:p>
                <a:pPr algn="ctr">
                  <a:lnSpc>
                    <a:spcPct val="150000"/>
                  </a:lnSpc>
                  <a:spcBef>
                    <a:spcPts val="600"/>
                  </a:spcBef>
                  <a:buClr>
                    <a:srgbClr val="000000"/>
                  </a:buClr>
                  <a:buFont typeface="Arial" panose="020B0604020202020204"/>
                  <a:buNone/>
                  <a:defRPr/>
                </a:pPr>
                <a:r>
                  <a:rPr lang="zh-CN" altLang="en-US"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关键纳入标准</a:t>
                </a:r>
                <a:endParaRPr lang="en-US" altLang="zh-CN"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spcBef>
                    <a:spcPts val="600"/>
                  </a:spcBef>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组织学或细胞学证实的晚期</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NSCLC</a:t>
                </a:r>
                <a:endPar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spcBef>
                    <a:spcPts val="600"/>
                  </a:spcBef>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既往未接受过系统治疗</a:t>
                </a:r>
                <a:endPar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spcBef>
                    <a:spcPts val="600"/>
                  </a:spcBef>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计划接受基于帕博利珠单抗的联合治疗方案</a:t>
                </a:r>
                <a:endPar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nSpc>
                    <a:spcPct val="150000"/>
                  </a:lnSpc>
                  <a:spcBef>
                    <a:spcPts val="600"/>
                  </a:spcBef>
                  <a:buClr>
                    <a:srgbClr val="000000"/>
                  </a:buClr>
                  <a:defRPr/>
                </a:pPr>
                <a:endPar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2" name="文本框 31"/>
              <p:cNvSpPr txBox="1"/>
              <p:nvPr/>
            </p:nvSpPr>
            <p:spPr>
              <a:xfrm>
                <a:off x="1322465" y="4447580"/>
                <a:ext cx="2428996" cy="261610"/>
              </a:xfrm>
              <a:prstGeom prst="rect">
                <a:avLst/>
              </a:prstGeom>
              <a:noFill/>
            </p:spPr>
            <p:txBody>
              <a:bodyPr wrap="square">
                <a:spAutoFit/>
              </a:bodyPr>
              <a:p>
                <a:pPr algn="ctr">
                  <a:buClr>
                    <a:srgbClr val="000000"/>
                  </a:buCl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n=177</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36% </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存在骨转移）</a:t>
                </a:r>
                <a:endPar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39" name="图片 28" descr="勾勾"/>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233" y="2883678"/>
                <a:ext cx="292968" cy="288301"/>
              </a:xfrm>
              <a:prstGeom prst="rect">
                <a:avLst/>
              </a:prstGeom>
            </p:spPr>
          </p:pic>
        </p:grpSp>
        <p:grpSp>
          <p:nvGrpSpPr>
            <p:cNvPr id="74" name="组合 73"/>
            <p:cNvGrpSpPr/>
            <p:nvPr/>
          </p:nvGrpSpPr>
          <p:grpSpPr>
            <a:xfrm>
              <a:off x="8544370" y="2791704"/>
              <a:ext cx="2463785" cy="2239796"/>
              <a:chOff x="8956689" y="2830152"/>
              <a:chExt cx="2463785" cy="2239796"/>
            </a:xfrm>
          </p:grpSpPr>
          <p:grpSp>
            <p:nvGrpSpPr>
              <p:cNvPr id="73" name="组合 72"/>
              <p:cNvGrpSpPr/>
              <p:nvPr/>
            </p:nvGrpSpPr>
            <p:grpSpPr>
              <a:xfrm>
                <a:off x="8956689" y="2830152"/>
                <a:ext cx="2463785" cy="2239796"/>
                <a:chOff x="8956689" y="2830152"/>
                <a:chExt cx="2463785" cy="2239796"/>
              </a:xfrm>
            </p:grpSpPr>
            <p:sp>
              <p:nvSpPr>
                <p:cNvPr id="28" name="圆角矩形 9"/>
                <p:cNvSpPr/>
                <p:nvPr/>
              </p:nvSpPr>
              <p:spPr>
                <a:xfrm>
                  <a:off x="8956689" y="2830152"/>
                  <a:ext cx="2463785" cy="2239796"/>
                </a:xfrm>
                <a:prstGeom prst="roundRect">
                  <a:avLst>
                    <a:gd name="adj" fmla="val 5010"/>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5" name="文本框 24"/>
                <p:cNvSpPr txBox="1"/>
                <p:nvPr/>
              </p:nvSpPr>
              <p:spPr>
                <a:xfrm>
                  <a:off x="9437028" y="3565939"/>
                  <a:ext cx="1779451" cy="876556"/>
                </a:xfrm>
                <a:prstGeom prst="rect">
                  <a:avLst/>
                </a:prstGeom>
                <a:noFill/>
              </p:spPr>
              <p:txBody>
                <a:bodyPr wrap="square">
                  <a:spAutoFit/>
                </a:bodyPr>
                <a:p>
                  <a:pPr algn="l" fontAlgn="base">
                    <a:lnSpc>
                      <a:spcPct val="150000"/>
                    </a:lnSpc>
                  </a:pP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开始免疫治疗后的</a:t>
                  </a:r>
                  <a:endPar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中位总生存期（</a:t>
                  </a:r>
                  <a:r>
                    <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OS</a:t>
                  </a: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a:t>
                  </a:r>
                  <a:endPar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客观缓解率（</a:t>
                  </a:r>
                  <a:r>
                    <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ORR</a:t>
                  </a: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a:t>
                  </a:r>
                  <a:endPar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p:txBody>
            </p:sp>
          </p:grpSp>
          <p:pic>
            <p:nvPicPr>
              <p:cNvPr id="40" name="图片 29" descr="医疗点医院位置"/>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7391" y="3159310"/>
                <a:ext cx="320856" cy="307960"/>
              </a:xfrm>
              <a:prstGeom prst="rect">
                <a:avLst/>
              </a:prstGeom>
            </p:spPr>
          </p:pic>
        </p:grpSp>
        <p:grpSp>
          <p:nvGrpSpPr>
            <p:cNvPr id="67" name="组合 66"/>
            <p:cNvGrpSpPr/>
            <p:nvPr/>
          </p:nvGrpSpPr>
          <p:grpSpPr>
            <a:xfrm>
              <a:off x="5308845" y="3551602"/>
              <a:ext cx="3083315" cy="720000"/>
              <a:chOff x="5308845" y="3713808"/>
              <a:chExt cx="3083315" cy="720000"/>
            </a:xfrm>
          </p:grpSpPr>
          <p:cxnSp>
            <p:nvCxnSpPr>
              <p:cNvPr id="38" name="直接箭头连接符 37"/>
              <p:cNvCxnSpPr/>
              <p:nvPr/>
            </p:nvCxnSpPr>
            <p:spPr>
              <a:xfrm>
                <a:off x="7720845" y="4059461"/>
                <a:ext cx="6713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圆角矩形 5"/>
              <p:cNvSpPr/>
              <p:nvPr/>
            </p:nvSpPr>
            <p:spPr>
              <a:xfrm>
                <a:off x="5308845" y="3713808"/>
                <a:ext cx="2412000" cy="720000"/>
              </a:xfrm>
              <a:prstGeom prst="roundRect">
                <a:avLst/>
              </a:prstGeom>
              <a:solidFill>
                <a:schemeClr val="bg1">
                  <a:lumMod val="50000"/>
                </a:schemeClr>
              </a:solidFill>
              <a:ln w="12700" cap="flat" cmpd="sng" algn="ctr">
                <a:noFill/>
                <a:prstDash val="solid"/>
              </a:ln>
              <a:effectLst/>
            </p:spPr>
            <p:txBody>
              <a:bodyPr rtlCol="0" anchor="ctr"/>
              <a:p>
                <a:pPr algn="ctr">
                  <a:buClr>
                    <a:srgbClr val="000000"/>
                  </a:buClr>
                  <a:buFont typeface="Arial" panose="020B0604020202020204"/>
                  <a:buNone/>
                  <a:defRPr/>
                </a:pP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帕博利珠单抗方案</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buFont typeface="Arial" panose="020B0604020202020204"/>
                  <a:buNone/>
                  <a:defRPr/>
                </a:pPr>
                <a:r>
                  <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双膦酸盐</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grpSp>
          <p:nvGrpSpPr>
            <p:cNvPr id="66" name="组合 65"/>
            <p:cNvGrpSpPr/>
            <p:nvPr/>
          </p:nvGrpSpPr>
          <p:grpSpPr>
            <a:xfrm>
              <a:off x="5308845" y="4383293"/>
              <a:ext cx="3083315" cy="720000"/>
              <a:chOff x="5308845" y="4648242"/>
              <a:chExt cx="3083315" cy="720000"/>
            </a:xfrm>
          </p:grpSpPr>
          <p:sp>
            <p:nvSpPr>
              <p:cNvPr id="35" name="圆角矩形 6"/>
              <p:cNvSpPr/>
              <p:nvPr/>
            </p:nvSpPr>
            <p:spPr>
              <a:xfrm>
                <a:off x="5308845" y="4648242"/>
                <a:ext cx="2412000" cy="720000"/>
              </a:xfrm>
              <a:prstGeom prst="roundRect">
                <a:avLst/>
              </a:prstGeom>
              <a:solidFill>
                <a:schemeClr val="bg1">
                  <a:lumMod val="50000"/>
                </a:schemeClr>
              </a:solidFill>
              <a:ln w="12700" cap="flat" cmpd="sng" algn="ctr">
                <a:noFill/>
                <a:prstDash val="solid"/>
              </a:ln>
              <a:effectLst/>
            </p:spPr>
            <p:txBody>
              <a:bodyPr rtlCol="0" anchor="ctr"/>
              <a:p>
                <a:pPr algn="ctr">
                  <a:buClr>
                    <a:srgbClr val="000000"/>
                  </a:buClr>
                  <a:buFont typeface="Arial" panose="020B0604020202020204"/>
                  <a:buNone/>
                  <a:defRPr/>
                </a:pPr>
                <a:r>
                  <a:rPr lang="zh-CN" altLang="en-US"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帕博利珠单抗方案</a:t>
                </a:r>
                <a:endParaRPr lang="en-US" altLang="zh-CN" sz="14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65" name="直接箭头连接符 64"/>
              <p:cNvCxnSpPr/>
              <p:nvPr/>
            </p:nvCxnSpPr>
            <p:spPr>
              <a:xfrm>
                <a:off x="7720845" y="5008242"/>
                <a:ext cx="6713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9" name="连接符: 肘形 35"/>
            <p:cNvCxnSpPr>
              <a:stCxn id="18" idx="3"/>
              <a:endCxn id="58" idx="1"/>
            </p:cNvCxnSpPr>
            <p:nvPr/>
          </p:nvCxnSpPr>
          <p:spPr>
            <a:xfrm flipV="1">
              <a:off x="4302402" y="3911603"/>
              <a:ext cx="1006443" cy="12502"/>
            </a:xfrm>
            <a:prstGeom prst="bentConnector3">
              <a:avLst/>
            </a:prstGeom>
            <a:noFill/>
            <a:ln w="6350" cap="flat" cmpd="sng" algn="ctr">
              <a:solidFill>
                <a:schemeClr val="tx1"/>
              </a:solidFill>
              <a:prstDash val="solid"/>
              <a:miter lim="800000"/>
              <a:tailEnd type="triangle"/>
            </a:ln>
            <a:effectLst/>
          </p:spPr>
        </p:cxnSp>
      </p:grpSp>
      <p:sp>
        <p:nvSpPr>
          <p:cNvPr id="36" name="文本框 35"/>
          <p:cNvSpPr txBox="1"/>
          <p:nvPr/>
        </p:nvSpPr>
        <p:spPr>
          <a:xfrm>
            <a:off x="515937" y="5956994"/>
            <a:ext cx="10484426" cy="452047"/>
          </a:xfrm>
          <a:prstGeom prst="rect">
            <a:avLst/>
          </a:prstGeom>
          <a:noFill/>
        </p:spPr>
        <p:txBody>
          <a:bodyPr wrap="square">
            <a:spAutoFit/>
          </a:bodyPr>
          <a:p>
            <a:pPr>
              <a:lnSpc>
                <a:spcPct val="120000"/>
              </a:lnSpc>
            </a:pP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 </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共有</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500</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名患者进入本研究，其中帕博利珠单抗一线治疗者</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177</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例</a:t>
            </a:r>
            <a:endPar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a:lnSpc>
                <a:spcPct val="120000"/>
              </a:lnSpc>
              <a:spcBef>
                <a:spcPts val="600"/>
              </a:spcBef>
            </a:pP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NSCLC</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：非小细胞肺癌；</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：免疫检查点抑制剂；</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OS</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：总生存期；</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PFS</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：无进展生存期；</a:t>
            </a:r>
            <a:endPar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41" name="文本框 40"/>
          <p:cNvSpPr txBox="1"/>
          <p:nvPr/>
        </p:nvSpPr>
        <p:spPr>
          <a:xfrm>
            <a:off x="9344024" y="3333972"/>
            <a:ext cx="957577" cy="377026"/>
          </a:xfrm>
          <a:prstGeom prst="rect">
            <a:avLst/>
          </a:prstGeom>
          <a:noFill/>
        </p:spPr>
        <p:txBody>
          <a:bodyPr wrap="square">
            <a:spAutoFit/>
          </a:bodyPr>
          <a:p>
            <a:pPr algn="ctr" fontAlgn="base">
              <a:lnSpc>
                <a:spcPct val="150000"/>
              </a:lnSpc>
            </a:pPr>
            <a:r>
              <a:rPr lang="zh-CN" altLang="en-US"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研究终点</a:t>
            </a:r>
            <a:endParaRPr lang="en-US" altLang="zh-CN"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42" name="文本框 41"/>
          <p:cNvSpPr txBox="1"/>
          <p:nvPr/>
        </p:nvSpPr>
        <p:spPr>
          <a:xfrm>
            <a:off x="515620" y="1368425"/>
            <a:ext cx="11160125" cy="1076325"/>
          </a:xfrm>
          <a:prstGeom prst="rect">
            <a:avLst/>
          </a:prstGeom>
          <a:noFill/>
        </p:spPr>
        <p:txBody>
          <a:bodyPr wrap="square" rtlCol="0" anchor="t">
            <a:spAutoFit/>
          </a:bodyPr>
          <a:p>
            <a:r>
              <a:rPr lang="zh-CN" altLang="en-US" sz="1600">
                <a:sym typeface="+mn-ea"/>
              </a:rPr>
              <a:t>中国多中心前瞻性研究探索性分析挖掘晚期</a:t>
            </a:r>
            <a:r>
              <a:rPr lang="en-US" altLang="zh-CN" sz="1600">
                <a:sym typeface="+mn-ea"/>
              </a:rPr>
              <a:t>NSCLC</a:t>
            </a:r>
            <a:r>
              <a:rPr lang="zh-CN" altLang="en-US" sz="1600">
                <a:sym typeface="+mn-ea"/>
              </a:rPr>
              <a:t>骨转移患者，一线免疫治疗联合地舒单抗 或</a:t>
            </a:r>
            <a:r>
              <a:rPr lang="en-US" altLang="zh-CN" sz="1600">
                <a:sym typeface="+mn-ea"/>
              </a:rPr>
              <a:t> </a:t>
            </a:r>
            <a:r>
              <a:rPr lang="zh-CN" altLang="en-US" sz="1600">
                <a:sym typeface="+mn-ea"/>
              </a:rPr>
              <a:t>双膦酸盐 或</a:t>
            </a:r>
            <a:r>
              <a:rPr lang="en-US" altLang="zh-CN" sz="1600">
                <a:sym typeface="+mn-ea"/>
              </a:rPr>
              <a:t> </a:t>
            </a:r>
            <a:r>
              <a:rPr lang="zh-CN" altLang="en-US" sz="1600">
                <a:sym typeface="+mn-ea"/>
              </a:rPr>
              <a:t>未联合</a:t>
            </a:r>
            <a:r>
              <a:rPr lang="en-US" altLang="zh-CN" sz="1600">
                <a:sym typeface="+mn-ea"/>
              </a:rPr>
              <a:t>BTA</a:t>
            </a:r>
            <a:r>
              <a:rPr lang="zh-CN" altLang="en-US" sz="1600">
                <a:sym typeface="+mn-ea"/>
              </a:rPr>
              <a:t>的疗效差异</a:t>
            </a:r>
            <a:endParaRPr lang="zh-CN" altLang="en-US" sz="1600">
              <a:sym typeface="+mn-ea"/>
            </a:endParaRPr>
          </a:p>
          <a:p>
            <a:endParaRPr lang="zh-CN" altLang="en-US" sz="1600">
              <a:sym typeface="+mn-ea"/>
            </a:endParaRPr>
          </a:p>
          <a:p>
            <a:r>
              <a:rPr lang="zh-CN" altLang="en-US" sz="1600">
                <a:sym typeface="+mn-ea"/>
              </a:rPr>
              <a:t>本次分析人群为研究中接受一线治疗的患者，并探索了该人群基线骨转移状态、骨保护药物方案对免疫治疗疗效的影响</a:t>
            </a:r>
            <a:endParaRPr lang="zh-CN" altLang="en-US" sz="1600">
              <a:sym typeface="+mn-ea"/>
            </a:endParaRPr>
          </a:p>
        </p:txBody>
      </p:sp>
      <p:sp>
        <p:nvSpPr>
          <p:cNvPr id="43" name="页脚占位符 3"/>
          <p:cNvSpPr txBox="1"/>
          <p:nvPr/>
        </p:nvSpPr>
        <p:spPr>
          <a:xfrm>
            <a:off x="515937" y="6598061"/>
            <a:ext cx="11160125" cy="184666"/>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latin typeface="Arial" panose="020B0604020202020204" pitchFamily="34" charset="0"/>
                <a:ea typeface="+mn-ea"/>
                <a:cs typeface="Arial" panose="020B0604020202020204" pitchFamily="34" charset="0"/>
              </a:rPr>
              <a:t>Jing Zheng</a:t>
            </a:r>
            <a:r>
              <a:rPr lang="nb-NO" altLang="zh-CN">
                <a:latin typeface="Arial" panose="020B0604020202020204" pitchFamily="34" charset="0"/>
                <a:ea typeface="+mn-ea"/>
                <a:cs typeface="Arial" panose="020B0604020202020204" pitchFamily="34" charset="0"/>
              </a:rPr>
              <a:t>, </a:t>
            </a:r>
            <a:r>
              <a:rPr lang="en-US" altLang="zh-CN">
                <a:latin typeface="Arial" panose="020B0604020202020204" pitchFamily="34" charset="0"/>
                <a:ea typeface="+mn-ea"/>
                <a:cs typeface="Arial" panose="020B0604020202020204" pitchFamily="34" charset="0"/>
              </a:rPr>
              <a:t>et al.</a:t>
            </a:r>
            <a:r>
              <a:rPr lang="zh-CN" altLang="en-US">
                <a:latin typeface="Arial" panose="020B0604020202020204" pitchFamily="34" charset="0"/>
                <a:ea typeface="+mn-ea"/>
                <a:cs typeface="Arial" panose="020B0604020202020204" pitchFamily="34" charset="0"/>
              </a:rPr>
              <a:t> </a:t>
            </a:r>
            <a:r>
              <a:rPr lang="en-US" altLang="zh-CN">
                <a:latin typeface="Arial" panose="020B0604020202020204" pitchFamily="34" charset="0"/>
                <a:ea typeface="+mn-ea"/>
                <a:cs typeface="Arial" panose="020B0604020202020204" pitchFamily="34" charset="0"/>
              </a:rPr>
              <a:t>Impact of bone Metastases on the efficacy of first-line immunotherapy in advanced NSCLC: an analysis from a prospective real-world study. IASLC 2025 WCLC.</a:t>
            </a:r>
            <a:endParaRPr lang="it-IT" altLang="zh-CN">
              <a:latin typeface="Arial" panose="020B0604020202020204" pitchFamily="34" charset="0"/>
              <a:ea typeface="+mn-ea"/>
              <a:cs typeface="Arial" panose="020B0604020202020204" pitchFamily="34"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fontScale="70000"/>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晚期</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NSCLC</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患者一线免疫联合安加维</a:t>
            </a:r>
            <a:r>
              <a:rPr lang="en-US" altLang="en-US" sz="2800" b="1" kern="100" spc="0" baseline="3000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显著改善</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PFS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，且更长的安加维</a:t>
            </a:r>
            <a:r>
              <a:rPr lang="en-US" altLang="en-US"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暴露周期与</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改善相关</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36" name="组合 35"/>
          <p:cNvGrpSpPr/>
          <p:nvPr/>
        </p:nvGrpSpPr>
        <p:grpSpPr>
          <a:xfrm>
            <a:off x="6038850" y="2091055"/>
            <a:ext cx="2606040" cy="1883420"/>
            <a:chOff x="9390" y="2159"/>
            <a:chExt cx="3892" cy="2919"/>
          </a:xfrm>
        </p:grpSpPr>
        <p:pic>
          <p:nvPicPr>
            <p:cNvPr id="43" name="图片 42"/>
            <p:cNvPicPr>
              <a:picLocks noChangeAspect="1"/>
            </p:cNvPicPr>
            <p:nvPr/>
          </p:nvPicPr>
          <p:blipFill>
            <a:blip r:embed="rId2"/>
            <a:srcRect l="3929" t="57045" r="56523"/>
            <a:stretch>
              <a:fillRect/>
            </a:stretch>
          </p:blipFill>
          <p:spPr>
            <a:xfrm>
              <a:off x="9390" y="2194"/>
              <a:ext cx="3892" cy="2881"/>
            </a:xfrm>
            <a:prstGeom prst="rect">
              <a:avLst/>
            </a:prstGeom>
          </p:spPr>
        </p:pic>
        <p:sp>
          <p:nvSpPr>
            <p:cNvPr id="50" name="文本框 49"/>
            <p:cNvSpPr txBox="1"/>
            <p:nvPr/>
          </p:nvSpPr>
          <p:spPr>
            <a:xfrm rot="16200000">
              <a:off x="8422" y="3132"/>
              <a:ext cx="2293" cy="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900" b="0">
                  <a:solidFill>
                    <a:prstClr val="black">
                      <a:lumMod val="75000"/>
                      <a:lumOff val="25000"/>
                    </a:prstClr>
                  </a:solidFill>
                </a:rPr>
                <a:t>总生存期</a:t>
              </a: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en-US" altLang="zh-CN"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endPar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51" name="矩形 50"/>
            <p:cNvSpPr/>
            <p:nvPr/>
          </p:nvSpPr>
          <p:spPr>
            <a:xfrm>
              <a:off x="11050" y="4789"/>
              <a:ext cx="1032" cy="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59" name="矩形 58"/>
            <p:cNvSpPr/>
            <p:nvPr/>
          </p:nvSpPr>
          <p:spPr>
            <a:xfrm>
              <a:off x="11681" y="3909"/>
              <a:ext cx="1472" cy="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11580" y="3809"/>
              <a:ext cx="1616" cy="618"/>
            </a:xfrm>
            <a:prstGeom prst="rect">
              <a:avLst/>
            </a:prstGeom>
            <a:noFill/>
          </p:spPr>
          <p:txBody>
            <a:bodyPr wrap="square" rtlCol="0">
              <a:spAutoFit/>
            </a:bodyPr>
            <a:lstStyle/>
            <a:p>
              <a:r>
                <a:rPr lang="zh-CN" altLang="en-US" sz="1000" b="1">
                  <a:solidFill>
                    <a:srgbClr val="2F418C"/>
                  </a:solidFill>
                </a:rPr>
                <a:t>地舒单抗≥</a:t>
              </a:r>
              <a:r>
                <a:rPr lang="en-US" altLang="zh-CN" sz="1000" b="1">
                  <a:solidFill>
                    <a:srgbClr val="2F418C"/>
                  </a:solidFill>
                </a:rPr>
                <a:t>5</a:t>
              </a:r>
              <a:r>
                <a:rPr lang="zh-CN" altLang="en-US" sz="1000" b="1">
                  <a:solidFill>
                    <a:srgbClr val="2F418C"/>
                  </a:solidFill>
                </a:rPr>
                <a:t>剂</a:t>
              </a:r>
              <a:endParaRPr lang="en-US" altLang="zh-CN" sz="1000" b="1">
                <a:solidFill>
                  <a:srgbClr val="2F418C"/>
                </a:solidFill>
              </a:endParaRPr>
            </a:p>
            <a:p>
              <a:r>
                <a:rPr lang="zh-CN" altLang="en-US" sz="1000" b="1">
                  <a:solidFill>
                    <a:srgbClr val="8E2635"/>
                  </a:solidFill>
                </a:rPr>
                <a:t>地舒单抗</a:t>
              </a:r>
              <a:r>
                <a:rPr lang="en-US" altLang="zh-CN" sz="1000" b="1">
                  <a:solidFill>
                    <a:srgbClr val="8E2635"/>
                  </a:solidFill>
                </a:rPr>
                <a:t>&lt;5</a:t>
              </a:r>
              <a:r>
                <a:rPr lang="zh-CN" altLang="en-US" sz="1000" b="1">
                  <a:solidFill>
                    <a:srgbClr val="8E2635"/>
                  </a:solidFill>
                </a:rPr>
                <a:t>剂</a:t>
              </a:r>
              <a:endParaRPr lang="zh-CN" altLang="en-US" sz="1000" b="1">
                <a:solidFill>
                  <a:srgbClr val="8E2635"/>
                </a:solidFill>
              </a:endParaRPr>
            </a:p>
          </p:txBody>
        </p:sp>
        <p:sp>
          <p:nvSpPr>
            <p:cNvPr id="61" name="矩形 60"/>
            <p:cNvSpPr/>
            <p:nvPr/>
          </p:nvSpPr>
          <p:spPr>
            <a:xfrm>
              <a:off x="10168" y="4058"/>
              <a:ext cx="1185" cy="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00" i="1">
                  <a:solidFill>
                    <a:schemeClr val="tx1">
                      <a:lumMod val="75000"/>
                      <a:lumOff val="25000"/>
                    </a:schemeClr>
                  </a:solidFill>
                </a:rPr>
                <a:t>P</a:t>
              </a:r>
              <a:r>
                <a:rPr lang="zh-CN" altLang="en-US" sz="1000" i="1">
                  <a:solidFill>
                    <a:schemeClr val="tx1">
                      <a:lumMod val="75000"/>
                      <a:lumOff val="25000"/>
                    </a:schemeClr>
                  </a:solidFill>
                </a:rPr>
                <a:t>＜</a:t>
              </a:r>
              <a:r>
                <a:rPr lang="en-US" altLang="zh-CN" sz="1000" i="1">
                  <a:solidFill>
                    <a:schemeClr val="tx1">
                      <a:lumMod val="75000"/>
                      <a:lumOff val="25000"/>
                    </a:schemeClr>
                  </a:solidFill>
                </a:rPr>
                <a:t>0.001</a:t>
              </a:r>
              <a:endParaRPr lang="zh-CN" altLang="en-US" sz="1000" i="1">
                <a:solidFill>
                  <a:schemeClr val="tx1">
                    <a:lumMod val="75000"/>
                    <a:lumOff val="25000"/>
                  </a:schemeClr>
                </a:solidFill>
              </a:endParaRPr>
            </a:p>
          </p:txBody>
        </p:sp>
      </p:grpSp>
      <p:grpSp>
        <p:nvGrpSpPr>
          <p:cNvPr id="35" name="组合 34"/>
          <p:cNvGrpSpPr/>
          <p:nvPr/>
        </p:nvGrpSpPr>
        <p:grpSpPr>
          <a:xfrm>
            <a:off x="8973185" y="2056130"/>
            <a:ext cx="2681016" cy="1918351"/>
            <a:chOff x="9390" y="5407"/>
            <a:chExt cx="3937" cy="2949"/>
          </a:xfrm>
        </p:grpSpPr>
        <p:pic>
          <p:nvPicPr>
            <p:cNvPr id="42" name="图片 41"/>
            <p:cNvPicPr>
              <a:picLocks noChangeAspect="1"/>
            </p:cNvPicPr>
            <p:nvPr/>
          </p:nvPicPr>
          <p:blipFill>
            <a:blip r:embed="rId2"/>
            <a:srcRect l="53299" t="57045" r="6698"/>
            <a:stretch>
              <a:fillRect/>
            </a:stretch>
          </p:blipFill>
          <p:spPr>
            <a:xfrm>
              <a:off x="9390" y="5475"/>
              <a:ext cx="3937" cy="2881"/>
            </a:xfrm>
            <a:prstGeom prst="rect">
              <a:avLst/>
            </a:prstGeom>
          </p:spPr>
        </p:pic>
        <p:sp>
          <p:nvSpPr>
            <p:cNvPr id="48" name="文本框 47"/>
            <p:cNvSpPr txBox="1"/>
            <p:nvPr/>
          </p:nvSpPr>
          <p:spPr>
            <a:xfrm rot="16200000">
              <a:off x="8422" y="6380"/>
              <a:ext cx="2293" cy="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zh-CN" altLang="en-US" sz="900" b="0">
                  <a:solidFill>
                    <a:prstClr val="black">
                      <a:lumMod val="75000"/>
                      <a:lumOff val="25000"/>
                    </a:prstClr>
                  </a:solidFill>
                </a:rPr>
                <a:t>总生存期（</a:t>
              </a:r>
              <a:r>
                <a:rPr lang="en-US" altLang="zh-CN" sz="900" b="0">
                  <a:solidFill>
                    <a:prstClr val="black">
                      <a:lumMod val="75000"/>
                      <a:lumOff val="25000"/>
                    </a:prstClr>
                  </a:solidFill>
                </a:rPr>
                <a:t>%</a:t>
              </a:r>
              <a:r>
                <a:rPr lang="zh-CN" altLang="en-US" sz="900" b="0">
                  <a:solidFill>
                    <a:prstClr val="black">
                      <a:lumMod val="75000"/>
                      <a:lumOff val="25000"/>
                    </a:prstClr>
                  </a:solidFill>
                </a:rPr>
                <a:t>）</a:t>
              </a:r>
              <a:endParaRPr lang="zh-CN" altLang="en-US" sz="900" b="0">
                <a:solidFill>
                  <a:prstClr val="black">
                    <a:lumMod val="75000"/>
                    <a:lumOff val="25000"/>
                  </a:prstClr>
                </a:solidFill>
              </a:endParaRPr>
            </a:p>
          </p:txBody>
        </p:sp>
        <p:sp>
          <p:nvSpPr>
            <p:cNvPr id="49" name="矩形 48"/>
            <p:cNvSpPr/>
            <p:nvPr/>
          </p:nvSpPr>
          <p:spPr>
            <a:xfrm>
              <a:off x="11050" y="8037"/>
              <a:ext cx="1032" cy="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62" name="矩形 61"/>
            <p:cNvSpPr/>
            <p:nvPr/>
          </p:nvSpPr>
          <p:spPr>
            <a:xfrm>
              <a:off x="11347" y="7183"/>
              <a:ext cx="1849" cy="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11245" y="7083"/>
              <a:ext cx="1849" cy="613"/>
            </a:xfrm>
            <a:prstGeom prst="rect">
              <a:avLst/>
            </a:prstGeom>
            <a:noFill/>
          </p:spPr>
          <p:txBody>
            <a:bodyPr wrap="square" rtlCol="0">
              <a:spAutoFit/>
            </a:bodyPr>
            <a:lstStyle/>
            <a:p>
              <a:r>
                <a:rPr lang="zh-CN" altLang="en-US" sz="1000" b="1">
                  <a:solidFill>
                    <a:srgbClr val="2F418C"/>
                  </a:solidFill>
                </a:rPr>
                <a:t>地舒单抗≥</a:t>
              </a:r>
              <a:r>
                <a:rPr lang="en-US" altLang="zh-CN" sz="1000" b="1">
                  <a:solidFill>
                    <a:srgbClr val="2F418C"/>
                  </a:solidFill>
                </a:rPr>
                <a:t>5</a:t>
              </a:r>
              <a:r>
                <a:rPr lang="zh-CN" altLang="en-US" sz="1000" b="1">
                  <a:solidFill>
                    <a:srgbClr val="2F418C"/>
                  </a:solidFill>
                </a:rPr>
                <a:t>剂</a:t>
              </a:r>
              <a:endParaRPr lang="en-US" altLang="zh-CN" sz="1000" b="1">
                <a:solidFill>
                  <a:srgbClr val="2F418C"/>
                </a:solidFill>
              </a:endParaRPr>
            </a:p>
            <a:p>
              <a:r>
                <a:rPr lang="zh-CN" altLang="en-US" sz="1000" b="1">
                  <a:solidFill>
                    <a:srgbClr val="C5A23E"/>
                  </a:solidFill>
                </a:rPr>
                <a:t>未联合</a:t>
              </a:r>
              <a:r>
                <a:rPr lang="en-US" altLang="zh-CN" sz="1000" b="1">
                  <a:solidFill>
                    <a:srgbClr val="C5A23E"/>
                  </a:solidFill>
                </a:rPr>
                <a:t>BTA</a:t>
              </a:r>
              <a:endParaRPr lang="zh-CN" altLang="en-US" sz="1000" b="1">
                <a:solidFill>
                  <a:srgbClr val="C5A23E"/>
                </a:solidFill>
              </a:endParaRPr>
            </a:p>
          </p:txBody>
        </p:sp>
        <p:sp>
          <p:nvSpPr>
            <p:cNvPr id="65" name="矩形 64"/>
            <p:cNvSpPr/>
            <p:nvPr/>
          </p:nvSpPr>
          <p:spPr>
            <a:xfrm>
              <a:off x="10229" y="7398"/>
              <a:ext cx="535" cy="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10057" y="7367"/>
              <a:ext cx="1185" cy="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00" i="1">
                  <a:solidFill>
                    <a:schemeClr val="tx1">
                      <a:lumMod val="75000"/>
                      <a:lumOff val="25000"/>
                    </a:schemeClr>
                  </a:solidFill>
                </a:rPr>
                <a:t>P=0.012</a:t>
              </a:r>
              <a:endParaRPr lang="zh-CN" altLang="en-US" sz="1000" i="1">
                <a:solidFill>
                  <a:schemeClr val="tx1">
                    <a:lumMod val="75000"/>
                    <a:lumOff val="25000"/>
                  </a:schemeClr>
                </a:solidFill>
              </a:endParaRPr>
            </a:p>
          </p:txBody>
        </p:sp>
      </p:grpSp>
      <p:sp>
        <p:nvSpPr>
          <p:cNvPr id="28" name="Title"/>
          <p:cNvSpPr/>
          <p:nvPr/>
        </p:nvSpPr>
        <p:spPr>
          <a:xfrm>
            <a:off x="1976755" y="4618355"/>
            <a:ext cx="7478395" cy="1837055"/>
          </a:xfrm>
          <a:prstGeom prst="rect">
            <a:avLst/>
          </a:prstGeom>
          <a:gradFill flip="none" rotWithShape="1">
            <a:gsLst>
              <a:gs pos="0">
                <a:schemeClr val="accent2">
                  <a:lumMod val="5000"/>
                  <a:lumOff val="95000"/>
                  <a:alpha val="0"/>
                </a:schemeClr>
              </a:gs>
              <a:gs pos="100000">
                <a:schemeClr val="accent2">
                  <a:lumMod val="30000"/>
                  <a:lumOff val="70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5720" rIns="0" bIns="45720" rtlCol="0" anchor="ctr" anchorCtr="0">
            <a:noAutofit/>
          </a:bodyPr>
          <a:lstStyle/>
          <a:p>
            <a:pPr fontAlgn="auto">
              <a:lnSpc>
                <a:spcPct val="160000"/>
              </a:lnSpc>
              <a:spcBef>
                <a:spcPts val="0"/>
              </a:spcBef>
              <a:spcAft>
                <a:spcPts val="0"/>
              </a:spcAft>
              <a:defRPr/>
            </a:pPr>
            <a:r>
              <a:rPr lang="zh-CN" altLang="en-US" sz="1400" b="1">
                <a:solidFill>
                  <a:schemeClr val="tx1">
                    <a:lumMod val="75000"/>
                    <a:lumOff val="25000"/>
                  </a:schemeClr>
                </a:solidFill>
              </a:rPr>
              <a:t>对于晚期一线使用免疫治疗    且基线存在骨转移的患者：</a:t>
            </a:r>
            <a:endParaRPr lang="en-US" altLang="zh-CN" sz="1400">
              <a:solidFill>
                <a:schemeClr val="tx1">
                  <a:lumMod val="75000"/>
                  <a:lumOff val="25000"/>
                </a:schemeClr>
              </a:solidFill>
            </a:endParaRPr>
          </a:p>
          <a:p>
            <a:pPr lvl="0" indent="-171450" fontAlgn="auto">
              <a:lnSpc>
                <a:spcPct val="160000"/>
              </a:lnSpc>
              <a:spcBef>
                <a:spcPts val="0"/>
              </a:spcBef>
              <a:spcAft>
                <a:spcPts val="0"/>
              </a:spcAft>
              <a:buFont typeface="Arial" panose="020B0604020202020204" pitchFamily="34" charset="0"/>
              <a:buChar char="•"/>
              <a:defRPr/>
            </a:pPr>
            <a:r>
              <a:rPr lang="zh-CN" altLang="en-US" sz="1400">
                <a:solidFill>
                  <a:prstClr val="black"/>
                </a:solidFill>
              </a:rPr>
              <a:t>对于联合地舒单抗的患者， 接受≥</a:t>
            </a:r>
            <a:r>
              <a:rPr lang="en-US" altLang="zh-CN" sz="1400">
                <a:solidFill>
                  <a:prstClr val="black"/>
                </a:solidFill>
              </a:rPr>
              <a:t>5</a:t>
            </a:r>
            <a:r>
              <a:rPr lang="zh-CN" altLang="en-US" sz="1400">
                <a:solidFill>
                  <a:prstClr val="black"/>
                </a:solidFill>
              </a:rPr>
              <a:t>剂的患者</a:t>
            </a:r>
            <a:r>
              <a:rPr lang="en-US" altLang="zh-CN" sz="1400">
                <a:solidFill>
                  <a:prstClr val="black"/>
                </a:solidFill>
              </a:rPr>
              <a:t> </a:t>
            </a:r>
            <a:r>
              <a:rPr lang="zh-CN" altLang="en-US" sz="1400" b="1">
                <a:solidFill>
                  <a:srgbClr val="F3501E"/>
                </a:solidFill>
              </a:rPr>
              <a:t>总生存期 显著更长</a:t>
            </a:r>
            <a:r>
              <a:rPr lang="zh-CN" altLang="en-US" sz="1400" b="1">
                <a:solidFill>
                  <a:prstClr val="black"/>
                </a:solidFill>
              </a:rPr>
              <a:t> </a:t>
            </a:r>
            <a:r>
              <a:rPr lang="en-US" altLang="zh-CN" sz="1400" b="1" i="1">
                <a:solidFill>
                  <a:srgbClr val="F3501E"/>
                </a:solidFill>
              </a:rPr>
              <a:t>P&lt;0.001</a:t>
            </a:r>
            <a:endParaRPr lang="en-US" altLang="zh-CN" sz="1400" b="1" i="1">
              <a:solidFill>
                <a:srgbClr val="F3501E"/>
              </a:solidFill>
            </a:endParaRPr>
          </a:p>
          <a:p>
            <a:pPr indent="-171450" fontAlgn="auto">
              <a:lnSpc>
                <a:spcPct val="160000"/>
              </a:lnSpc>
              <a:spcBef>
                <a:spcPts val="0"/>
              </a:spcBef>
              <a:spcAft>
                <a:spcPts val="0"/>
              </a:spcAft>
              <a:buFont typeface="Arial" panose="020B0604020202020204" pitchFamily="34" charset="0"/>
              <a:buChar char="•"/>
              <a:defRPr/>
            </a:pPr>
            <a:r>
              <a:rPr lang="zh-CN" altLang="en-US" sz="1400">
                <a:solidFill>
                  <a:prstClr val="black"/>
                </a:solidFill>
              </a:rPr>
              <a:t>与</a:t>
            </a:r>
            <a:r>
              <a:rPr lang="zh-CN" altLang="en-US" sz="1400" b="1">
                <a:solidFill>
                  <a:schemeClr val="tx1">
                    <a:lumMod val="75000"/>
                    <a:lumOff val="25000"/>
                  </a:schemeClr>
                </a:solidFill>
              </a:rPr>
              <a:t>未联合</a:t>
            </a:r>
            <a:r>
              <a:rPr lang="en-US" altLang="zh-CN" sz="1400" b="1">
                <a:solidFill>
                  <a:schemeClr val="tx1">
                    <a:lumMod val="75000"/>
                    <a:lumOff val="25000"/>
                  </a:schemeClr>
                </a:solidFill>
              </a:rPr>
              <a:t>BTA</a:t>
            </a:r>
            <a:r>
              <a:rPr lang="zh-CN" altLang="en-US" sz="1400">
                <a:solidFill>
                  <a:prstClr val="black"/>
                </a:solidFill>
              </a:rPr>
              <a:t>的患者相比， 接受≥</a:t>
            </a:r>
            <a:r>
              <a:rPr lang="en-US" altLang="zh-CN" sz="1400">
                <a:solidFill>
                  <a:prstClr val="black"/>
                </a:solidFill>
              </a:rPr>
              <a:t>5</a:t>
            </a:r>
            <a:r>
              <a:rPr lang="zh-CN" altLang="en-US" sz="1400">
                <a:solidFill>
                  <a:prstClr val="black"/>
                </a:solidFill>
              </a:rPr>
              <a:t>剂地舒单抗的患者 </a:t>
            </a:r>
            <a:r>
              <a:rPr lang="zh-CN" altLang="en-US" sz="1400" b="1">
                <a:solidFill>
                  <a:srgbClr val="F3501E"/>
                </a:solidFill>
              </a:rPr>
              <a:t>总生存期显著更长</a:t>
            </a:r>
            <a:r>
              <a:rPr lang="zh-CN" altLang="en-US" sz="1400" b="1">
                <a:solidFill>
                  <a:prstClr val="black"/>
                </a:solidFill>
              </a:rPr>
              <a:t> </a:t>
            </a:r>
            <a:r>
              <a:rPr lang="en-US" altLang="zh-CN" sz="1400" b="1" i="1">
                <a:solidFill>
                  <a:srgbClr val="F3501E"/>
                </a:solidFill>
              </a:rPr>
              <a:t>P=0.012</a:t>
            </a:r>
            <a:endParaRPr lang="en-US" altLang="zh-CN" sz="1400" b="1" i="1">
              <a:solidFill>
                <a:srgbClr val="F3501E"/>
              </a:solidFill>
            </a:endParaRPr>
          </a:p>
          <a:p>
            <a:pPr indent="-171450" fontAlgn="auto">
              <a:lnSpc>
                <a:spcPct val="160000"/>
              </a:lnSpc>
              <a:spcBef>
                <a:spcPts val="0"/>
              </a:spcBef>
              <a:spcAft>
                <a:spcPts val="0"/>
              </a:spcAft>
              <a:buFont typeface="Arial" panose="020B0604020202020204" pitchFamily="34" charset="0"/>
              <a:buChar char="•"/>
              <a:defRPr/>
            </a:pPr>
            <a:r>
              <a:rPr lang="zh-CN" altLang="en-US" sz="1400" b="1">
                <a:solidFill>
                  <a:srgbClr val="F3501E"/>
                </a:solidFill>
              </a:rPr>
              <a:t>未联合</a:t>
            </a:r>
            <a:r>
              <a:rPr lang="en-US" altLang="zh-CN" sz="1400" b="1">
                <a:solidFill>
                  <a:srgbClr val="F3501E"/>
                </a:solidFill>
              </a:rPr>
              <a:t>BTA vs. ICB</a:t>
            </a:r>
            <a:r>
              <a:rPr lang="zh-CN" altLang="en-US" sz="1400" b="1">
                <a:solidFill>
                  <a:srgbClr val="F3501E"/>
                </a:solidFill>
              </a:rPr>
              <a:t>联合地舒单抗</a:t>
            </a:r>
            <a:r>
              <a:rPr lang="en-US" altLang="zh-CN" sz="1400" b="1">
                <a:solidFill>
                  <a:srgbClr val="F3501E"/>
                </a:solidFill>
              </a:rPr>
              <a:t> mPFS </a:t>
            </a:r>
            <a:r>
              <a:rPr lang="zh-CN" altLang="en-US" sz="1400" b="1">
                <a:solidFill>
                  <a:srgbClr val="F3501E"/>
                </a:solidFill>
              </a:rPr>
              <a:t>显著延长</a:t>
            </a:r>
            <a:r>
              <a:rPr lang="en-US" altLang="zh-CN" sz="1400" b="1">
                <a:solidFill>
                  <a:srgbClr val="F3501E"/>
                </a:solidFill>
              </a:rPr>
              <a:t>  </a:t>
            </a:r>
            <a:r>
              <a:rPr lang="en-US" altLang="zh-CN" sz="1400" b="1" i="1">
                <a:solidFill>
                  <a:srgbClr val="F3501E"/>
                </a:solidFill>
              </a:rPr>
              <a:t> 7.5m vs. 13.7m</a:t>
            </a:r>
            <a:r>
              <a:rPr lang="zh-CN" altLang="en-US" sz="1400" b="1" i="1">
                <a:solidFill>
                  <a:srgbClr val="F3501E"/>
                </a:solidFill>
              </a:rPr>
              <a:t>，</a:t>
            </a:r>
            <a:r>
              <a:rPr lang="en-US" altLang="zh-CN" sz="1400" b="1" i="1">
                <a:solidFill>
                  <a:srgbClr val="F3501E"/>
                </a:solidFill>
              </a:rPr>
              <a:t>P=0.031</a:t>
            </a:r>
            <a:endParaRPr lang="en-US" altLang="zh-CN" sz="1400" b="1" i="1">
              <a:solidFill>
                <a:srgbClr val="F3501E"/>
              </a:solidFill>
            </a:endParaRPr>
          </a:p>
          <a:p>
            <a:pPr indent="-171450" fontAlgn="auto">
              <a:lnSpc>
                <a:spcPct val="160000"/>
              </a:lnSpc>
              <a:spcBef>
                <a:spcPts val="0"/>
              </a:spcBef>
              <a:spcAft>
                <a:spcPts val="0"/>
              </a:spcAft>
              <a:buFont typeface="Arial" panose="020B0604020202020204" pitchFamily="34" charset="0"/>
              <a:buChar char="•"/>
              <a:defRPr/>
            </a:pPr>
            <a:r>
              <a:rPr lang="zh-CN" altLang="en-US" sz="1400">
                <a:solidFill>
                  <a:schemeClr val="tx1"/>
                </a:solidFill>
              </a:rPr>
              <a:t>未联合</a:t>
            </a:r>
            <a:r>
              <a:rPr lang="en-US" altLang="zh-CN" sz="1400">
                <a:solidFill>
                  <a:schemeClr val="tx1"/>
                </a:solidFill>
              </a:rPr>
              <a:t>BTA vs. ICB</a:t>
            </a:r>
            <a:r>
              <a:rPr lang="zh-CN" altLang="en-US" sz="1400">
                <a:solidFill>
                  <a:schemeClr val="tx1"/>
                </a:solidFill>
              </a:rPr>
              <a:t>联合双膦酸盐</a:t>
            </a:r>
            <a:r>
              <a:rPr lang="en-US" altLang="zh-CN" sz="1400">
                <a:solidFill>
                  <a:schemeClr val="tx1"/>
                </a:solidFill>
              </a:rPr>
              <a:t> mPFS </a:t>
            </a:r>
            <a:r>
              <a:rPr lang="zh-CN" altLang="en-US" sz="1400">
                <a:solidFill>
                  <a:schemeClr val="tx1"/>
                </a:solidFill>
              </a:rPr>
              <a:t>未改善</a:t>
            </a:r>
            <a:r>
              <a:rPr lang="en-US" altLang="zh-CN" sz="1400" b="1" i="1">
                <a:solidFill>
                  <a:schemeClr val="tx1"/>
                </a:solidFill>
              </a:rPr>
              <a:t> 7.5m vs. 6.6m</a:t>
            </a:r>
            <a:r>
              <a:rPr lang="zh-CN" altLang="en-US" sz="1400" b="1" i="1">
                <a:solidFill>
                  <a:schemeClr val="tx1"/>
                </a:solidFill>
              </a:rPr>
              <a:t>，</a:t>
            </a:r>
            <a:r>
              <a:rPr lang="en-US" altLang="zh-CN" sz="1400" b="1" i="1">
                <a:solidFill>
                  <a:schemeClr val="tx1"/>
                </a:solidFill>
              </a:rPr>
              <a:t>P=0.964</a:t>
            </a:r>
            <a:endParaRPr lang="en-US" altLang="zh-CN" sz="1400" b="1" i="1">
              <a:solidFill>
                <a:schemeClr val="tx1"/>
              </a:solidFill>
            </a:endParaRPr>
          </a:p>
        </p:txBody>
      </p:sp>
      <p:grpSp>
        <p:nvGrpSpPr>
          <p:cNvPr id="46" name="组合 45"/>
          <p:cNvGrpSpPr/>
          <p:nvPr/>
        </p:nvGrpSpPr>
        <p:grpSpPr>
          <a:xfrm>
            <a:off x="118022" y="2119870"/>
            <a:ext cx="2840598" cy="1854005"/>
            <a:chOff x="3470187" y="1976995"/>
            <a:chExt cx="2840598" cy="1854005"/>
          </a:xfrm>
        </p:grpSpPr>
        <p:pic>
          <p:nvPicPr>
            <p:cNvPr id="37" name="图片 36"/>
            <p:cNvPicPr>
              <a:picLocks noChangeAspect="1"/>
            </p:cNvPicPr>
            <p:nvPr/>
          </p:nvPicPr>
          <p:blipFill>
            <a:blip r:embed="rId2"/>
            <a:srcRect l="7604" t="6467" r="57168" b="50102"/>
            <a:stretch>
              <a:fillRect/>
            </a:stretch>
          </p:blipFill>
          <p:spPr>
            <a:xfrm>
              <a:off x="3636992" y="1976995"/>
              <a:ext cx="2573315" cy="1849448"/>
            </a:xfrm>
            <a:prstGeom prst="rect">
              <a:avLst/>
            </a:prstGeom>
          </p:spPr>
        </p:pic>
        <p:sp>
          <p:nvSpPr>
            <p:cNvPr id="38" name="文本框 37"/>
            <p:cNvSpPr txBox="1"/>
            <p:nvPr/>
          </p:nvSpPr>
          <p:spPr>
            <a:xfrm rot="16200000">
              <a:off x="2870548" y="2603562"/>
              <a:ext cx="1456314" cy="257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无进展生存率（</a:t>
              </a:r>
              <a:r>
                <a:rPr kumimoji="1" lang="en-US" altLang="zh-CN"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endPar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39" name="矩形 38"/>
            <p:cNvSpPr/>
            <p:nvPr/>
          </p:nvSpPr>
          <p:spPr>
            <a:xfrm>
              <a:off x="4654179" y="3647439"/>
              <a:ext cx="766201" cy="183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40" name="文本框 39"/>
            <p:cNvSpPr txBox="1"/>
            <p:nvPr/>
          </p:nvSpPr>
          <p:spPr>
            <a:xfrm>
              <a:off x="4899234" y="1982340"/>
              <a:ext cx="1340369" cy="707886"/>
            </a:xfrm>
            <a:prstGeom prst="rect">
              <a:avLst/>
            </a:prstGeom>
            <a:solidFill>
              <a:schemeClr val="bg1"/>
            </a:solidFill>
          </p:spPr>
          <p:txBody>
            <a:bodyPr wrap="square" rtlCol="0">
              <a:spAutoFit/>
            </a:bodyPr>
            <a:lstStyle/>
            <a:p>
              <a:r>
                <a:rPr lang="zh-CN" altLang="en-US" sz="1000" b="1">
                  <a:solidFill>
                    <a:srgbClr val="2F418C"/>
                  </a:solidFill>
                </a:rPr>
                <a:t>未联合</a:t>
              </a:r>
              <a:r>
                <a:rPr lang="en-US" altLang="zh-CN" sz="1000" b="1">
                  <a:solidFill>
                    <a:srgbClr val="2F418C"/>
                  </a:solidFill>
                </a:rPr>
                <a:t>BTA</a:t>
              </a:r>
              <a:endParaRPr lang="en-US" altLang="zh-CN" sz="1000" b="1">
                <a:solidFill>
                  <a:srgbClr val="2F418C"/>
                </a:solidFill>
              </a:endParaRPr>
            </a:p>
            <a:p>
              <a:r>
                <a:rPr lang="zh-CN" altLang="en-US" sz="1000" b="1">
                  <a:solidFill>
                    <a:srgbClr val="8E2635"/>
                  </a:solidFill>
                </a:rPr>
                <a:t>联合地舒单抗</a:t>
              </a:r>
              <a:endParaRPr lang="en-US" altLang="zh-CN" sz="1000" b="1">
                <a:solidFill>
                  <a:srgbClr val="8E2635"/>
                </a:solidFill>
              </a:endParaRPr>
            </a:p>
            <a:p>
              <a:endParaRPr lang="en-US" altLang="zh-CN" sz="1000" b="1">
                <a:solidFill>
                  <a:srgbClr val="8E2635"/>
                </a:solidFill>
              </a:endParaRPr>
            </a:p>
            <a:p>
              <a:endParaRPr lang="zh-CN" altLang="en-US" sz="1000" b="1">
                <a:solidFill>
                  <a:srgbClr val="8E2635"/>
                </a:solidFill>
              </a:endParaRPr>
            </a:p>
          </p:txBody>
        </p:sp>
        <p:sp>
          <p:nvSpPr>
            <p:cNvPr id="41" name="文本框 40"/>
            <p:cNvSpPr txBox="1"/>
            <p:nvPr/>
          </p:nvSpPr>
          <p:spPr>
            <a:xfrm>
              <a:off x="4910655" y="2326048"/>
              <a:ext cx="1400130" cy="400110"/>
            </a:xfrm>
            <a:prstGeom prst="rect">
              <a:avLst/>
            </a:prstGeom>
            <a:noFill/>
          </p:spPr>
          <p:txBody>
            <a:bodyPr wrap="square" rtlCol="0">
              <a:spAutoFit/>
            </a:bodyPr>
            <a:lstStyle/>
            <a:p>
              <a:r>
                <a:rPr lang="en-US" altLang="zh-CN" sz="1000" err="1"/>
                <a:t>mPFS</a:t>
              </a:r>
              <a:r>
                <a:rPr lang="zh-CN" altLang="en-US" sz="1000"/>
                <a:t>：</a:t>
              </a:r>
              <a:endParaRPr lang="en-US" altLang="zh-CN" sz="1000"/>
            </a:p>
            <a:p>
              <a:r>
                <a:rPr lang="en-US" altLang="zh-CN" sz="1000" b="1">
                  <a:solidFill>
                    <a:srgbClr val="2F418C"/>
                  </a:solidFill>
                </a:rPr>
                <a:t>7.5m</a:t>
              </a:r>
              <a:r>
                <a:rPr lang="zh-CN" altLang="en-US" sz="1000" b="1">
                  <a:solidFill>
                    <a:srgbClr val="2F418C"/>
                  </a:solidFill>
                </a:rPr>
                <a:t> </a:t>
              </a:r>
              <a:r>
                <a:rPr lang="en-US" altLang="zh-CN" sz="1000"/>
                <a:t>vs. </a:t>
              </a:r>
              <a:r>
                <a:rPr lang="en-US" altLang="zh-CN" sz="1000" b="1">
                  <a:solidFill>
                    <a:srgbClr val="8E2635"/>
                  </a:solidFill>
                </a:rPr>
                <a:t>13.7m</a:t>
              </a:r>
              <a:endParaRPr lang="zh-CN" altLang="en-US" sz="1000" b="1">
                <a:solidFill>
                  <a:srgbClr val="8E2635"/>
                </a:solidFill>
              </a:endParaRPr>
            </a:p>
          </p:txBody>
        </p:sp>
        <p:sp>
          <p:nvSpPr>
            <p:cNvPr id="52" name="矩形 51"/>
            <p:cNvSpPr/>
            <p:nvPr/>
          </p:nvSpPr>
          <p:spPr>
            <a:xfrm>
              <a:off x="3968479" y="3196625"/>
              <a:ext cx="989224" cy="183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50" i="1">
                  <a:solidFill>
                    <a:schemeClr val="tx1">
                      <a:lumMod val="75000"/>
                      <a:lumOff val="25000"/>
                    </a:schemeClr>
                  </a:solidFill>
                </a:rPr>
                <a:t>P=0.031</a:t>
              </a:r>
              <a:endParaRPr lang="zh-CN" altLang="en-US" sz="1050" i="1">
                <a:solidFill>
                  <a:schemeClr val="tx1">
                    <a:lumMod val="75000"/>
                    <a:lumOff val="25000"/>
                  </a:schemeClr>
                </a:solidFill>
              </a:endParaRPr>
            </a:p>
          </p:txBody>
        </p:sp>
      </p:grpSp>
      <p:grpSp>
        <p:nvGrpSpPr>
          <p:cNvPr id="44" name="组合 43"/>
          <p:cNvGrpSpPr/>
          <p:nvPr/>
        </p:nvGrpSpPr>
        <p:grpSpPr>
          <a:xfrm>
            <a:off x="3005455" y="2081530"/>
            <a:ext cx="2796540" cy="1892300"/>
            <a:chOff x="5465" y="6330"/>
            <a:chExt cx="4404" cy="2980"/>
          </a:xfrm>
        </p:grpSpPr>
        <p:pic>
          <p:nvPicPr>
            <p:cNvPr id="45" name="图片 44"/>
            <p:cNvPicPr>
              <a:picLocks noChangeAspect="1"/>
            </p:cNvPicPr>
            <p:nvPr/>
          </p:nvPicPr>
          <p:blipFill>
            <a:blip r:embed="rId2"/>
            <a:srcRect l="56741" t="6467" r="7347" b="50102"/>
            <a:stretch>
              <a:fillRect/>
            </a:stretch>
          </p:blipFill>
          <p:spPr>
            <a:xfrm>
              <a:off x="5739" y="6386"/>
              <a:ext cx="4131" cy="2913"/>
            </a:xfrm>
            <a:prstGeom prst="rect">
              <a:avLst/>
            </a:prstGeom>
          </p:spPr>
        </p:pic>
        <p:sp>
          <p:nvSpPr>
            <p:cNvPr id="47" name="文本框 46"/>
            <p:cNvSpPr txBox="1"/>
            <p:nvPr/>
          </p:nvSpPr>
          <p:spPr>
            <a:xfrm rot="16200000">
              <a:off x="4521" y="7274"/>
              <a:ext cx="2293" cy="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无进展生存率（</a:t>
              </a:r>
              <a:r>
                <a:rPr kumimoji="1" lang="en-US" altLang="zh-CN"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endParaRPr kumimoji="1" lang="zh-CN" altLang="en-US" sz="9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53" name="矩形 52"/>
            <p:cNvSpPr/>
            <p:nvPr/>
          </p:nvSpPr>
          <p:spPr>
            <a:xfrm>
              <a:off x="7343" y="9022"/>
              <a:ext cx="1207" cy="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9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54" name="文本框 53"/>
            <p:cNvSpPr txBox="1"/>
            <p:nvPr/>
          </p:nvSpPr>
          <p:spPr>
            <a:xfrm>
              <a:off x="7481" y="6399"/>
              <a:ext cx="2299" cy="1115"/>
            </a:xfrm>
            <a:prstGeom prst="rect">
              <a:avLst/>
            </a:prstGeom>
            <a:solidFill>
              <a:schemeClr val="bg1"/>
            </a:solidFill>
          </p:spPr>
          <p:txBody>
            <a:bodyPr wrap="square" rtlCol="0">
              <a:spAutoFit/>
            </a:bodyPr>
            <a:lstStyle/>
            <a:p>
              <a:r>
                <a:rPr lang="zh-CN" altLang="en-US" sz="1000" b="1">
                  <a:solidFill>
                    <a:srgbClr val="2F418C"/>
                  </a:solidFill>
                </a:rPr>
                <a:t>未联合</a:t>
              </a:r>
              <a:r>
                <a:rPr lang="en-US" altLang="zh-CN" sz="1000" b="1">
                  <a:solidFill>
                    <a:srgbClr val="2F418C"/>
                  </a:solidFill>
                </a:rPr>
                <a:t>BTA</a:t>
              </a:r>
              <a:endParaRPr lang="en-US" altLang="zh-CN" sz="1000" b="1">
                <a:solidFill>
                  <a:srgbClr val="2F418C"/>
                </a:solidFill>
              </a:endParaRPr>
            </a:p>
            <a:p>
              <a:r>
                <a:rPr lang="zh-CN" altLang="en-US" sz="1000" b="1">
                  <a:solidFill>
                    <a:srgbClr val="C5A23E"/>
                  </a:solidFill>
                </a:rPr>
                <a:t>联合双膦酸盐</a:t>
              </a:r>
              <a:endParaRPr lang="en-US" altLang="zh-CN" sz="1000" b="1">
                <a:solidFill>
                  <a:srgbClr val="C5A23E"/>
                </a:solidFill>
              </a:endParaRPr>
            </a:p>
            <a:p>
              <a:endParaRPr lang="en-US" altLang="zh-CN" sz="1000" b="1">
                <a:solidFill>
                  <a:srgbClr val="8E2635"/>
                </a:solidFill>
              </a:endParaRPr>
            </a:p>
            <a:p>
              <a:endParaRPr lang="zh-CN" altLang="en-US" sz="1000" b="1">
                <a:solidFill>
                  <a:srgbClr val="8E2635"/>
                </a:solidFill>
              </a:endParaRPr>
            </a:p>
          </p:txBody>
        </p:sp>
        <p:sp>
          <p:nvSpPr>
            <p:cNvPr id="55" name="文本框 54"/>
            <p:cNvSpPr txBox="1"/>
            <p:nvPr/>
          </p:nvSpPr>
          <p:spPr>
            <a:xfrm>
              <a:off x="7514" y="7026"/>
              <a:ext cx="2147" cy="630"/>
            </a:xfrm>
            <a:prstGeom prst="rect">
              <a:avLst/>
            </a:prstGeom>
            <a:noFill/>
          </p:spPr>
          <p:txBody>
            <a:bodyPr wrap="square" rtlCol="0">
              <a:spAutoFit/>
            </a:bodyPr>
            <a:lstStyle/>
            <a:p>
              <a:r>
                <a:rPr lang="en-US" altLang="zh-CN" sz="1000" err="1"/>
                <a:t>mPFS</a:t>
              </a:r>
              <a:r>
                <a:rPr lang="zh-CN" altLang="en-US" sz="1000"/>
                <a:t>：</a:t>
              </a:r>
              <a:endParaRPr lang="en-US" altLang="zh-CN" sz="1000"/>
            </a:p>
            <a:p>
              <a:r>
                <a:rPr lang="en-US" altLang="zh-CN" sz="1000" b="1">
                  <a:solidFill>
                    <a:srgbClr val="2F418C"/>
                  </a:solidFill>
                </a:rPr>
                <a:t>7.5m</a:t>
              </a:r>
              <a:r>
                <a:rPr lang="zh-CN" altLang="en-US" sz="1000" b="1">
                  <a:solidFill>
                    <a:srgbClr val="2F418C"/>
                  </a:solidFill>
                </a:rPr>
                <a:t> </a:t>
              </a:r>
              <a:r>
                <a:rPr lang="en-US" altLang="zh-CN" sz="1000"/>
                <a:t>vs. </a:t>
              </a:r>
              <a:r>
                <a:rPr lang="en-US" altLang="zh-CN" sz="1000" b="1">
                  <a:solidFill>
                    <a:srgbClr val="C5A23E"/>
                  </a:solidFill>
                </a:rPr>
                <a:t>6.6m</a:t>
              </a:r>
              <a:endParaRPr lang="zh-CN" altLang="en-US" sz="1000" b="1">
                <a:solidFill>
                  <a:srgbClr val="C5A23E"/>
                </a:solidFill>
              </a:endParaRPr>
            </a:p>
          </p:txBody>
        </p:sp>
        <p:sp>
          <p:nvSpPr>
            <p:cNvPr id="56" name="矩形 55"/>
            <p:cNvSpPr/>
            <p:nvPr/>
          </p:nvSpPr>
          <p:spPr>
            <a:xfrm>
              <a:off x="6242" y="8347"/>
              <a:ext cx="1207" cy="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50" i="1">
                  <a:solidFill>
                    <a:schemeClr val="tx1">
                      <a:lumMod val="75000"/>
                      <a:lumOff val="25000"/>
                    </a:schemeClr>
                  </a:solidFill>
                </a:rPr>
                <a:t>P=0.964</a:t>
              </a:r>
              <a:endParaRPr lang="zh-CN" altLang="en-US" sz="1050" i="1">
                <a:solidFill>
                  <a:schemeClr val="tx1">
                    <a:lumMod val="75000"/>
                    <a:lumOff val="25000"/>
                  </a:schemeClr>
                </a:solidFill>
              </a:endParaRPr>
            </a:p>
          </p:txBody>
        </p:sp>
      </p:grpSp>
      <p:sp>
        <p:nvSpPr>
          <p:cNvPr id="57" name="文本框 56"/>
          <p:cNvSpPr txBox="1"/>
          <p:nvPr/>
        </p:nvSpPr>
        <p:spPr>
          <a:xfrm>
            <a:off x="495300" y="1557655"/>
            <a:ext cx="5250180" cy="321945"/>
          </a:xfrm>
          <a:prstGeom prst="rect">
            <a:avLst/>
          </a:prstGeom>
          <a:noFill/>
        </p:spPr>
        <p:txBody>
          <a:bodyPr wrap="square" rtlCol="0" anchor="t">
            <a:spAutoFit/>
          </a:bodyPr>
          <a:p>
            <a:pPr marL="0" marR="0" lvl="0" indent="0" algn="ctr" defTabSz="457200" rtl="0" eaLnBrk="1" fontAlgn="auto" latinLnBrk="0" hangingPunct="1">
              <a:lnSpc>
                <a:spcPct val="100000"/>
              </a:lnSpc>
              <a:spcBef>
                <a:spcPct val="0"/>
              </a:spcBef>
              <a:spcAft>
                <a:spcPct val="0"/>
              </a:spcAft>
              <a:buClrTx/>
              <a:buSzTx/>
              <a:buFontTx/>
              <a:buNone/>
              <a:defRPr/>
            </a:pP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对比双膦酸盐，地舒单抗</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可改善</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PFS</a:t>
            </a:r>
            <a:endPar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58" name="文本框 57"/>
          <p:cNvSpPr txBox="1"/>
          <p:nvPr/>
        </p:nvSpPr>
        <p:spPr>
          <a:xfrm>
            <a:off x="6470015" y="1557655"/>
            <a:ext cx="5250180" cy="321945"/>
          </a:xfrm>
          <a:prstGeom prst="rect">
            <a:avLst/>
          </a:prstGeom>
          <a:noFill/>
        </p:spPr>
        <p:txBody>
          <a:bodyPr wrap="square" rtlCol="0" anchor="t">
            <a:spAutoFit/>
          </a:bodyPr>
          <a:p>
            <a:pPr marL="0" marR="0" lvl="0" indent="0" algn="ctr" defTabSz="457200" rtl="0" eaLnBrk="1" fontAlgn="auto" latinLnBrk="0" hangingPunct="1">
              <a:lnSpc>
                <a:spcPct val="100000"/>
              </a:lnSpc>
              <a:spcBef>
                <a:spcPct val="0"/>
              </a:spcBef>
              <a:spcAft>
                <a:spcPct val="0"/>
              </a:spcAft>
              <a:buClrTx/>
              <a:buSzTx/>
              <a:buFontTx/>
              <a:buNone/>
              <a:defRPr/>
            </a:pP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地舒单抗使用超过</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5</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剂，</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OS</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显著</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改善</a:t>
            </a:r>
            <a:endPar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圆角 2"/>
          <p:cNvSpPr/>
          <p:nvPr/>
        </p:nvSpPr>
        <p:spPr>
          <a:xfrm>
            <a:off x="8239760" y="1200785"/>
            <a:ext cx="3733800" cy="5107305"/>
          </a:xfrm>
          <a:prstGeom prst="roundRect">
            <a:avLst>
              <a:gd name="adj" fmla="val 2401"/>
            </a:avLst>
          </a:prstGeom>
          <a:solidFill>
            <a:schemeClr val="bg1"/>
          </a:solidFill>
          <a:ln>
            <a:solidFill>
              <a:srgbClr val="F26649"/>
            </a:solidFill>
          </a:ln>
          <a:effectLst>
            <a:outerShdw blurRad="190500" algn="ctr" rotWithShape="0">
              <a:srgbClr val="34B276">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是全球公共卫生的重大挑战</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34" name="圆角矩形 18"/>
          <p:cNvSpPr/>
          <p:nvPr/>
        </p:nvSpPr>
        <p:spPr>
          <a:xfrm>
            <a:off x="234950" y="1047750"/>
            <a:ext cx="5832475" cy="5538470"/>
          </a:xfrm>
          <a:prstGeom prst="roundRect">
            <a:avLst>
              <a:gd name="adj" fmla="val 1465"/>
            </a:avLst>
          </a:prstGeom>
          <a:noFill/>
          <a:ln w="12700" cap="flat" cmpd="sng" algn="ctr">
            <a:noFill/>
            <a:prstDash val="solid"/>
            <a:miter lim="800000"/>
          </a:ln>
          <a:effectLst>
            <a:outerShdw blurRad="63500" algn="ctr" rotWithShape="0">
              <a:srgbClr val="0070C0">
                <a:alpha val="40000"/>
              </a:srgbClr>
            </a:outerShdw>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err="1"/>
          </a:p>
        </p:txBody>
      </p:sp>
      <p:pic>
        <p:nvPicPr>
          <p:cNvPr id="26" name="图片 25"/>
          <p:cNvPicPr>
            <a:picLocks noChangeAspect="1"/>
          </p:cNvPicPr>
          <p:nvPr/>
        </p:nvPicPr>
        <p:blipFill rotWithShape="1">
          <a:blip r:embed="rId2" cstate="screen"/>
          <a:srcRect l="51133"/>
          <a:stretch>
            <a:fillRect/>
          </a:stretch>
        </p:blipFill>
        <p:spPr>
          <a:xfrm>
            <a:off x="8524875" y="3649345"/>
            <a:ext cx="3103880" cy="1640205"/>
          </a:xfrm>
          <a:prstGeom prst="rect">
            <a:avLst/>
          </a:prstGeom>
        </p:spPr>
      </p:pic>
      <p:sp>
        <p:nvSpPr>
          <p:cNvPr id="27" name="文本框 26"/>
          <p:cNvSpPr txBox="1"/>
          <p:nvPr/>
        </p:nvSpPr>
        <p:spPr>
          <a:xfrm>
            <a:off x="8787765" y="2794000"/>
            <a:ext cx="2710180" cy="460375"/>
          </a:xfrm>
          <a:prstGeom prst="rect">
            <a:avLst/>
          </a:prstGeom>
          <a:noFill/>
        </p:spPr>
        <p:txBody>
          <a:bodyPr wrap="square">
            <a:spAutoFit/>
          </a:bodyPr>
          <a:p>
            <a:pPr algn="ctr"/>
            <a:r>
              <a:rPr lang="zh-CN" altLang="en-US" sz="1200" b="1" dirty="0">
                <a:solidFill>
                  <a:srgbClr val="F26649"/>
                </a:solidFill>
                <a:latin typeface="微软雅黑" panose="020B0503020204020204" charset="-122"/>
                <a:ea typeface="微软雅黑" panose="020B0503020204020204" charset="-122"/>
              </a:rPr>
              <a:t>将第</a:t>
            </a:r>
            <a:r>
              <a:rPr lang="en-US" altLang="zh-CN" sz="1200" b="1" dirty="0">
                <a:solidFill>
                  <a:srgbClr val="F26649"/>
                </a:solidFill>
                <a:latin typeface="微软雅黑" panose="020B0503020204020204" charset="-122"/>
                <a:ea typeface="微软雅黑" panose="020B0503020204020204" charset="-122"/>
              </a:rPr>
              <a:t>9</a:t>
            </a:r>
            <a:r>
              <a:rPr lang="zh-CN" altLang="en-US" sz="1200" b="1" dirty="0">
                <a:solidFill>
                  <a:srgbClr val="F26649"/>
                </a:solidFill>
                <a:latin typeface="微软雅黑" panose="020B0503020204020204" charset="-122"/>
                <a:ea typeface="微软雅黑" panose="020B0503020204020204" charset="-122"/>
              </a:rPr>
              <a:t>版分类法应用于第9版数据库的临床分期生存率</a:t>
            </a:r>
            <a:endParaRPr lang="zh-CN" altLang="en-US" sz="1200" b="1" dirty="0">
              <a:solidFill>
                <a:srgbClr val="F26649"/>
              </a:solidFill>
              <a:latin typeface="微软雅黑" panose="020B0503020204020204" charset="-122"/>
              <a:ea typeface="微软雅黑" panose="020B0503020204020204" charset="-122"/>
            </a:endParaRPr>
          </a:p>
        </p:txBody>
      </p:sp>
      <p:sp>
        <p:nvSpPr>
          <p:cNvPr id="28" name="文本框 27"/>
          <p:cNvSpPr txBox="1"/>
          <p:nvPr/>
        </p:nvSpPr>
        <p:spPr>
          <a:xfrm>
            <a:off x="0" y="6311265"/>
            <a:ext cx="11628755" cy="493395"/>
          </a:xfrm>
          <a:prstGeom prst="rect">
            <a:avLst/>
          </a:prstGeom>
          <a:noFill/>
        </p:spPr>
        <p:txBody>
          <a:bodyPr wrap="square" rtlCol="0" anchor="t">
            <a:spAutoFit/>
          </a:bodyPr>
          <a:p>
            <a:pPr algn="l" rtl="0" eaLnBrk="0">
              <a:lnSpc>
                <a:spcPct val="76000"/>
              </a:lnSpc>
            </a:pPr>
            <a:r>
              <a:rPr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1</a:t>
            </a:r>
            <a:r>
              <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GLOBAL CANCEROBSERVATORY</a:t>
            </a:r>
            <a:r>
              <a:rPr lang="zh-CN" altLang="en-US"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a:t>
            </a:r>
            <a:r>
              <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https://gco.iarc.who.int/media/globocan/factsheets/populations/900-world-fact-sheet.pdf</a:t>
            </a:r>
            <a:endPar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endParaRPr>
          </a:p>
          <a:p>
            <a:pPr algn="l" rtl="0" eaLnBrk="0">
              <a:lnSpc>
                <a:spcPct val="76000"/>
              </a:lnSpc>
            </a:pPr>
            <a:r>
              <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2.Han B, Zheng R, Zeng H, Wang S, Sun K, Chen R, Li L, Wei W, He J. Cancer incidence and mortality in China, 2022. J Natl Cancer Cent. 2024 Feb 2;4(1):47-53. doi: 10.1016/j.jncc.2024.01.006. PMID: 39036382; PMCID: PMC11256708.</a:t>
            </a:r>
            <a:endPar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endParaRPr>
          </a:p>
          <a:p>
            <a:pPr algn="l" rtl="0" eaLnBrk="0">
              <a:lnSpc>
                <a:spcPct val="76000"/>
              </a:lnSpc>
            </a:pPr>
            <a:r>
              <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rPr>
              <a:t>3.WHO cancer today https://gco.iarc.fr/today/en/dataviz/bars?mode=cancer&amp;group_populations=1&amp;types=0_1&amp;sort_by=value1&amp;populations=160</a:t>
            </a:r>
            <a:endParaRPr lang="en-US" altLang="zh-CN" sz="800" kern="0" dirty="0">
              <a:solidFill>
                <a:srgbClr val="202020">
                  <a:alpha val="100000"/>
                </a:srgbClr>
              </a:solidFill>
              <a:latin typeface="微软雅黑" panose="020B0503020204020204" charset="-122"/>
              <a:ea typeface="微软雅黑" panose="020B0503020204020204" charset="-122"/>
              <a:cs typeface="Arial" panose="020B0604020202020204"/>
              <a:sym typeface="+mn-ea"/>
            </a:endParaRPr>
          </a:p>
          <a:p>
            <a:pPr indent="0">
              <a:buNone/>
            </a:pPr>
            <a:r>
              <a:rPr lang="en-US" altLang="zh-CN" sz="800">
                <a:latin typeface="微软雅黑" panose="020B0503020204020204" charset="-122"/>
                <a:ea typeface="微软雅黑" panose="020B0503020204020204" charset="-122"/>
              </a:rPr>
              <a:t>4.The 9th edition of TNM Classification for lung cancer. 2023 WCLC. Abstract #PL04.03  2. Rami-Porta R, et al. J Thorac Oncol. 2024 Mar 4:S1556-0864(24)00079-0.</a:t>
            </a:r>
            <a:endParaRPr lang="en-US" altLang="zh-CN" sz="800">
              <a:latin typeface="微软雅黑" panose="020B0503020204020204" charset="-122"/>
              <a:ea typeface="微软雅黑" panose="020B0503020204020204" charset="-122"/>
            </a:endParaRPr>
          </a:p>
        </p:txBody>
      </p:sp>
      <p:sp>
        <p:nvSpPr>
          <p:cNvPr id="50" name="矩形: 圆角 2"/>
          <p:cNvSpPr/>
          <p:nvPr/>
        </p:nvSpPr>
        <p:spPr>
          <a:xfrm>
            <a:off x="4435475" y="1170940"/>
            <a:ext cx="3733800" cy="5107305"/>
          </a:xfrm>
          <a:prstGeom prst="roundRect">
            <a:avLst>
              <a:gd name="adj" fmla="val 2401"/>
            </a:avLst>
          </a:prstGeom>
          <a:solidFill>
            <a:schemeClr val="bg1"/>
          </a:solidFill>
          <a:ln>
            <a:solidFill>
              <a:srgbClr val="F26649"/>
            </a:solidFill>
          </a:ln>
          <a:effectLst>
            <a:outerShdw blurRad="190500" algn="ctr" rotWithShape="0">
              <a:srgbClr val="34B276">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51" name="矩形: 圆角 2"/>
          <p:cNvSpPr/>
          <p:nvPr/>
        </p:nvSpPr>
        <p:spPr>
          <a:xfrm>
            <a:off x="130810" y="1170940"/>
            <a:ext cx="4234180" cy="5107305"/>
          </a:xfrm>
          <a:prstGeom prst="roundRect">
            <a:avLst>
              <a:gd name="adj" fmla="val 2401"/>
            </a:avLst>
          </a:prstGeom>
          <a:solidFill>
            <a:schemeClr val="bg1"/>
          </a:solidFill>
          <a:ln>
            <a:solidFill>
              <a:srgbClr val="F26649"/>
            </a:solidFill>
          </a:ln>
          <a:effectLst>
            <a:outerShdw blurRad="190500" algn="ctr" rotWithShape="0">
              <a:srgbClr val="34B276">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52" name="textbox 50"/>
          <p:cNvSpPr/>
          <p:nvPr/>
        </p:nvSpPr>
        <p:spPr>
          <a:xfrm>
            <a:off x="4580890" y="1576070"/>
            <a:ext cx="3443605" cy="944245"/>
          </a:xfrm>
          <a:prstGeom prst="rect">
            <a:avLst/>
          </a:prstGeom>
          <a:noFill/>
          <a:ln w="0" cap="flat">
            <a:solidFill>
              <a:srgbClr val="F26649"/>
            </a:solidFill>
            <a:prstDash val="solid"/>
            <a:miter lim="0"/>
          </a:ln>
        </p:spPr>
        <p:txBody>
          <a:bodyPr vert="horz" wrap="square" lIns="0" tIns="0" rIns="0" bIns="0"/>
          <a:p>
            <a:pPr indent="0" algn="ctr" rtl="0" eaLnBrk="0">
              <a:lnSpc>
                <a:spcPct val="150000"/>
              </a:lnSpc>
              <a:buFont typeface="Arial" panose="020B0604020202020204" pitchFamily="34" charset="0"/>
              <a:buNone/>
            </a:pPr>
            <a:r>
              <a:rPr lang="zh-CN" altLang="en-US" sz="1400" dirty="0">
                <a:latin typeface="微软雅黑" panose="020B0503020204020204" charset="-122"/>
                <a:ea typeface="微软雅黑" panose="020B0503020204020204" charset="-122"/>
                <a:cs typeface="微软雅黑" panose="020B0503020204020204" charset="-122"/>
                <a:sym typeface="+mn-ea"/>
              </a:rPr>
              <a:t>肺癌新发病例约</a:t>
            </a:r>
            <a:r>
              <a:rPr lang="en-US" altLang="zh-CN" sz="1400" b="1" dirty="0">
                <a:solidFill>
                  <a:srgbClr val="F26649"/>
                </a:solidFill>
                <a:latin typeface="微软雅黑" panose="020B0503020204020204" charset="-122"/>
                <a:ea typeface="微软雅黑" panose="020B0503020204020204" charset="-122"/>
                <a:cs typeface="微软雅黑" panose="020B0503020204020204" charset="-122"/>
                <a:sym typeface="+mn-ea"/>
              </a:rPr>
              <a:t>106.1</a:t>
            </a:r>
            <a:r>
              <a:rPr lang="zh-CN" altLang="en-US" sz="1400" dirty="0">
                <a:latin typeface="微软雅黑" panose="020B0503020204020204" charset="-122"/>
                <a:ea typeface="微软雅黑" panose="020B0503020204020204" charset="-122"/>
                <a:cs typeface="微软雅黑" panose="020B0503020204020204" charset="-122"/>
                <a:sym typeface="+mn-ea"/>
              </a:rPr>
              <a:t>万例，位居第</a:t>
            </a:r>
            <a:r>
              <a:rPr lang="en-US" altLang="zh-CN" sz="1400" dirty="0">
                <a:latin typeface="微软雅黑" panose="020B0503020204020204" charset="-122"/>
                <a:ea typeface="微软雅黑" panose="020B0503020204020204" charset="-122"/>
                <a:cs typeface="微软雅黑" panose="020B0503020204020204" charset="-122"/>
                <a:sym typeface="+mn-ea"/>
              </a:rPr>
              <a:t>1</a:t>
            </a:r>
            <a:r>
              <a:rPr lang="zh-CN" altLang="en-US" sz="1400" dirty="0">
                <a:latin typeface="微软雅黑" panose="020B0503020204020204" charset="-122"/>
                <a:ea typeface="微软雅黑" panose="020B0503020204020204" charset="-122"/>
                <a:cs typeface="微软雅黑" panose="020B0503020204020204" charset="-122"/>
                <a:sym typeface="+mn-ea"/>
              </a:rPr>
              <a:t>位</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indent="0" algn="ctr" rtl="0" eaLnBrk="0">
              <a:lnSpc>
                <a:spcPct val="150000"/>
              </a:lnSpc>
              <a:buFont typeface="Arial" panose="020B0604020202020204" pitchFamily="34" charset="0"/>
              <a:buNone/>
            </a:pPr>
            <a:r>
              <a:rPr lang="zh-CN" altLang="en-US" sz="1400" dirty="0">
                <a:latin typeface="微软雅黑" panose="020B0503020204020204" charset="-122"/>
                <a:ea typeface="微软雅黑" panose="020B0503020204020204" charset="-122"/>
                <a:cs typeface="微软雅黑" panose="020B0503020204020204" charset="-122"/>
                <a:sym typeface="+mn-ea"/>
              </a:rPr>
              <a:t>肺癌死亡病人数</a:t>
            </a:r>
            <a:r>
              <a:rPr lang="en-US" altLang="zh-CN" sz="1400" b="1" dirty="0">
                <a:solidFill>
                  <a:srgbClr val="F26649"/>
                </a:solidFill>
                <a:latin typeface="微软雅黑" panose="020B0503020204020204" charset="-122"/>
                <a:ea typeface="微软雅黑" panose="020B0503020204020204" charset="-122"/>
                <a:cs typeface="微软雅黑" panose="020B0503020204020204" charset="-122"/>
                <a:sym typeface="+mn-ea"/>
              </a:rPr>
              <a:t>73.3</a:t>
            </a:r>
            <a:r>
              <a:rPr lang="zh-CN" altLang="en-US" sz="1400" dirty="0">
                <a:latin typeface="微软雅黑" panose="020B0503020204020204" charset="-122"/>
                <a:ea typeface="微软雅黑" panose="020B0503020204020204" charset="-122"/>
                <a:cs typeface="微软雅黑" panose="020B0503020204020204" charset="-122"/>
                <a:sym typeface="+mn-ea"/>
              </a:rPr>
              <a:t>万例，位居第</a:t>
            </a:r>
            <a:r>
              <a:rPr lang="en-US" altLang="zh-CN" sz="1400" dirty="0">
                <a:latin typeface="微软雅黑" panose="020B0503020204020204" charset="-122"/>
                <a:ea typeface="微软雅黑" panose="020B0503020204020204" charset="-122"/>
                <a:cs typeface="微软雅黑" panose="020B0503020204020204" charset="-122"/>
                <a:sym typeface="+mn-ea"/>
              </a:rPr>
              <a:t>1</a:t>
            </a:r>
            <a:r>
              <a:rPr lang="zh-CN" altLang="en-US" sz="1400" dirty="0">
                <a:latin typeface="微软雅黑" panose="020B0503020204020204" charset="-122"/>
                <a:ea typeface="微软雅黑" panose="020B0503020204020204" charset="-122"/>
                <a:cs typeface="微软雅黑" panose="020B0503020204020204" charset="-122"/>
                <a:sym typeface="+mn-ea"/>
              </a:rPr>
              <a:t>位</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2</a:t>
            </a:r>
            <a:endParaRPr sz="1400" kern="0" spc="20" dirty="0">
              <a:solidFill>
                <a:srgbClr val="050505">
                  <a:alpha val="100000"/>
                </a:srgbClr>
              </a:solidFill>
              <a:latin typeface="微软雅黑" panose="020B0503020204020204" charset="-122"/>
              <a:ea typeface="微软雅黑" panose="020B0503020204020204" charset="-122"/>
              <a:cs typeface="微软雅黑" panose="020B0503020204020204" charset="-122"/>
            </a:endParaRPr>
          </a:p>
          <a:p>
            <a:pPr indent="0" algn="ctr" rtl="0" eaLnBrk="0">
              <a:lnSpc>
                <a:spcPct val="150000"/>
              </a:lnSpc>
              <a:buFont typeface="Arial" panose="020B0604020202020204" pitchFamily="34" charset="0"/>
              <a:buNone/>
            </a:pPr>
            <a:r>
              <a:rPr sz="1400" kern="0" spc="20" dirty="0">
                <a:solidFill>
                  <a:srgbClr val="050505">
                    <a:alpha val="100000"/>
                  </a:srgbClr>
                </a:solidFill>
                <a:latin typeface="微软雅黑" panose="020B0503020204020204" charset="-122"/>
                <a:ea typeface="微软雅黑" panose="020B0503020204020204" charset="-122"/>
                <a:cs typeface="微软雅黑" panose="020B0503020204020204" charset="-122"/>
              </a:rPr>
              <a:t>中国肺癌</a:t>
            </a:r>
            <a:r>
              <a:rPr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ASR</a:t>
            </a:r>
            <a:r>
              <a:rPr sz="1400" kern="0" spc="20" dirty="0">
                <a:solidFill>
                  <a:srgbClr val="050505">
                    <a:alpha val="100000"/>
                  </a:srgbClr>
                </a:solidFill>
                <a:latin typeface="微软雅黑" panose="020B0503020204020204" charset="-122"/>
                <a:ea typeface="微软雅黑" panose="020B0503020204020204" charset="-122"/>
                <a:cs typeface="微软雅黑" panose="020B0503020204020204" charset="-122"/>
              </a:rPr>
              <a:t>达</a:t>
            </a:r>
            <a:r>
              <a:rPr sz="1400" b="1" kern="0" spc="20" dirty="0">
                <a:solidFill>
                  <a:srgbClr val="F26649">
                    <a:alpha val="100000"/>
                  </a:srgbClr>
                </a:solidFill>
                <a:latin typeface="微软雅黑" panose="020B0503020204020204" charset="-122"/>
                <a:ea typeface="微软雅黑" panose="020B0503020204020204" charset="-122"/>
                <a:cs typeface="微软雅黑" panose="020B0503020204020204" charset="-122"/>
              </a:rPr>
              <a:t>40.8/10</a:t>
            </a: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万</a:t>
            </a:r>
            <a:r>
              <a:rPr lang="en-US" sz="1400" kern="0" spc="20" baseline="3000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endParaRPr lang="en-US" sz="1400" kern="0" spc="20" baseline="300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53" name="textbox 68"/>
          <p:cNvSpPr/>
          <p:nvPr/>
        </p:nvSpPr>
        <p:spPr>
          <a:xfrm>
            <a:off x="289560" y="1534795"/>
            <a:ext cx="3863340" cy="1013460"/>
          </a:xfrm>
          <a:prstGeom prst="rect">
            <a:avLst/>
          </a:prstGeom>
          <a:noFill/>
          <a:ln w="0" cap="flat">
            <a:solidFill>
              <a:srgbClr val="F26649"/>
            </a:solidFill>
            <a:prstDash val="solid"/>
            <a:miter lim="0"/>
          </a:ln>
        </p:spPr>
        <p:txBody>
          <a:bodyPr vert="horz" wrap="square" lIns="0" tIns="0" rIns="0" bIns="0"/>
          <a:p>
            <a:pPr marL="285750" indent="-285750" algn="l" rtl="0" eaLnBrk="0">
              <a:lnSpc>
                <a:spcPct val="150000"/>
              </a:lnSpc>
              <a:buFont typeface="Arial" panose="020B0604020202020204" pitchFamily="34" charset="0"/>
              <a:buChar char="•"/>
            </a:pPr>
            <a:endParaRPr sz="1400" kern="0" spc="10" dirty="0">
              <a:solidFill>
                <a:srgbClr val="050505">
                  <a:alpha val="100000"/>
                </a:srgbClr>
              </a:solidFill>
              <a:latin typeface="微软雅黑" panose="020B0503020204020204" charset="-122"/>
              <a:ea typeface="微软雅黑" panose="020B0503020204020204" charset="-122"/>
              <a:cs typeface="微软雅黑" panose="020B0503020204020204" charset="-122"/>
            </a:endParaRPr>
          </a:p>
          <a:p>
            <a:pPr indent="0" algn="ctr" rtl="0" eaLnBrk="0">
              <a:lnSpc>
                <a:spcPct val="150000"/>
              </a:lnSpc>
              <a:buFont typeface="Arial" panose="020B0604020202020204" pitchFamily="34" charset="0"/>
              <a:buNone/>
            </a:pPr>
            <a:r>
              <a:rPr sz="1400" kern="0" spc="10" dirty="0">
                <a:solidFill>
                  <a:srgbClr val="050505">
                    <a:alpha val="100000"/>
                  </a:srgbClr>
                </a:solidFill>
                <a:latin typeface="微软雅黑" panose="020B0503020204020204" charset="-122"/>
                <a:ea typeface="微软雅黑" panose="020B0503020204020204" charset="-122"/>
                <a:cs typeface="微软雅黑" panose="020B0503020204020204" charset="-122"/>
              </a:rPr>
              <a:t>2022年全球肺癌新发病例</a:t>
            </a:r>
            <a:r>
              <a:rPr sz="14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2</a:t>
            </a:r>
            <a:r>
              <a:rPr lang="en-US" sz="14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48</a:t>
            </a:r>
            <a:r>
              <a:rPr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万</a:t>
            </a:r>
            <a:r>
              <a:rPr lang="zh-CN"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，位居第</a:t>
            </a:r>
            <a:r>
              <a:rPr lang="en-US" altLang="zh-CN" sz="1400" kern="0" spc="0" dirty="0">
                <a:solidFill>
                  <a:schemeClr val="accent6">
                    <a:alpha val="100000"/>
                  </a:schemeClr>
                </a:solidFill>
                <a:latin typeface="微软雅黑" panose="020B0503020204020204" charset="-122"/>
                <a:ea typeface="微软雅黑" panose="020B0503020204020204" charset="-122"/>
                <a:cs typeface="微软雅黑" panose="020B0503020204020204" charset="-122"/>
              </a:rPr>
              <a:t>1</a:t>
            </a:r>
            <a:r>
              <a:rPr lang="zh-CN" altLang="en-US"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位</a:t>
            </a:r>
            <a:endParaRPr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endParaRPr>
          </a:p>
          <a:p>
            <a:pPr marL="12700" indent="0" algn="ctr" rtl="0" eaLnBrk="0">
              <a:lnSpc>
                <a:spcPct val="150000"/>
              </a:lnSpc>
              <a:buFont typeface="Arial" panose="020B0604020202020204" pitchFamily="34" charset="0"/>
              <a:buNone/>
            </a:pPr>
            <a:r>
              <a:rPr lang="en-US" altLang="zh-CN"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2022</a:t>
            </a:r>
            <a:r>
              <a:rPr lang="zh-CN" altLang="en-US"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年全球肺癌死亡人数</a:t>
            </a:r>
            <a:r>
              <a:rPr lang="en-US" altLang="zh-CN" sz="14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181</a:t>
            </a:r>
            <a:r>
              <a:rPr lang="zh-CN" altLang="en-US"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万，位居第</a:t>
            </a:r>
            <a:r>
              <a:rPr lang="en-US" altLang="zh-CN" sz="1400" kern="0" spc="0" dirty="0">
                <a:solidFill>
                  <a:schemeClr val="accent6">
                    <a:alpha val="100000"/>
                  </a:schemeClr>
                </a:solidFill>
                <a:latin typeface="微软雅黑" panose="020B0503020204020204" charset="-122"/>
                <a:ea typeface="微软雅黑" panose="020B0503020204020204" charset="-122"/>
                <a:cs typeface="微软雅黑" panose="020B0503020204020204" charset="-122"/>
              </a:rPr>
              <a:t>1</a:t>
            </a:r>
            <a:r>
              <a:rPr lang="zh-CN" altLang="en-US"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rPr>
              <a:t>位</a:t>
            </a:r>
            <a:endParaRPr lang="zh-CN" altLang="en-US" sz="1400" kern="0" spc="0" dirty="0">
              <a:solidFill>
                <a:srgbClr val="05050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a:lnSpc>
                <a:spcPct val="150000"/>
              </a:lnSpc>
              <a:buFont typeface="Arial" panose="020B0604020202020204" pitchFamily="34" charset="0"/>
              <a:buNone/>
            </a:pPr>
            <a:endParaRPr lang="zh-CN" altLang="en-US" sz="1400" kern="0" spc="0" baseline="30000" dirty="0">
              <a:solidFill>
                <a:srgbClr val="050505">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54" name="group 6"/>
          <p:cNvGrpSpPr/>
          <p:nvPr/>
        </p:nvGrpSpPr>
        <p:grpSpPr>
          <a:xfrm rot="21600000">
            <a:off x="546861" y="1399794"/>
            <a:ext cx="3195828" cy="333755"/>
            <a:chOff x="0" y="0"/>
            <a:chExt cx="3195828" cy="333755"/>
          </a:xfrm>
          <a:solidFill>
            <a:srgbClr val="F26649"/>
          </a:solidFill>
        </p:grpSpPr>
        <p:pic>
          <p:nvPicPr>
            <p:cNvPr id="55" name="picture 54"/>
            <p:cNvPicPr>
              <a:picLocks noChangeAspect="1"/>
            </p:cNvPicPr>
            <p:nvPr>
              <p:custDataLst>
                <p:tags r:id="rId3"/>
              </p:custDataLst>
            </p:nvPr>
          </p:nvPicPr>
          <p:blipFill>
            <a:blip r:embed="rId4"/>
            <a:stretch>
              <a:fillRect/>
            </a:stretch>
          </p:blipFill>
          <p:spPr>
            <a:xfrm rot="21600000">
              <a:off x="0" y="0"/>
              <a:ext cx="3195828" cy="333755"/>
            </a:xfrm>
            <a:prstGeom prst="rect">
              <a:avLst/>
            </a:prstGeom>
            <a:grpFill/>
          </p:spPr>
        </p:pic>
        <p:sp>
          <p:nvSpPr>
            <p:cNvPr id="57" name="textbox 56"/>
            <p:cNvSpPr/>
            <p:nvPr/>
          </p:nvSpPr>
          <p:spPr>
            <a:xfrm>
              <a:off x="-12700" y="-12700"/>
              <a:ext cx="3221354" cy="377825"/>
            </a:xfrm>
            <a:prstGeom prst="rect">
              <a:avLst/>
            </a:prstGeom>
            <a:grpFill/>
            <a:ln w="0" cap="flat">
              <a:noFill/>
              <a:prstDash val="solid"/>
              <a:miter lim="0"/>
            </a:ln>
          </p:spPr>
          <p:txBody>
            <a:bodyPr vert="horz" wrap="square" lIns="0" tIns="0" rIns="0" bIns="0"/>
            <a:p>
              <a:pPr algn="ctr" rtl="0" eaLnBrk="0">
                <a:lnSpc>
                  <a:spcPct val="111000"/>
                </a:lnSpc>
              </a:pPr>
              <a:r>
                <a:rPr sz="16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全球肺癌高发</a:t>
              </a:r>
              <a:r>
                <a:rPr lang="en-US" sz="1600" b="1" kern="0" spc="-10" baseline="30000" dirty="0">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sz="1600" b="1" kern="0" spc="-10" baseline="3000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graphicFrame>
        <p:nvGraphicFramePr>
          <p:cNvPr id="67" name="表格 66"/>
          <p:cNvGraphicFramePr/>
          <p:nvPr>
            <p:custDataLst>
              <p:tags r:id="rId5"/>
            </p:custDataLst>
          </p:nvPr>
        </p:nvGraphicFramePr>
        <p:xfrm>
          <a:off x="292735" y="2794635"/>
          <a:ext cx="3860800" cy="3240405"/>
        </p:xfrm>
        <a:graphic>
          <a:graphicData uri="http://schemas.openxmlformats.org/drawingml/2006/table">
            <a:tbl>
              <a:tblPr/>
              <a:tblGrid>
                <a:gridCol w="812800"/>
                <a:gridCol w="1016000"/>
                <a:gridCol w="584200"/>
                <a:gridCol w="825500"/>
                <a:gridCol w="622300"/>
              </a:tblGrid>
              <a:tr h="251441">
                <a:tc>
                  <a:txBody>
                    <a:bodyPr/>
                    <a:p>
                      <a:pPr marL="60960" indent="0" algn="ctr"/>
                      <a:endParaRPr sz="1200" dirty="0">
                        <a:latin typeface="Calibri" panose="020F0502020204030204"/>
                        <a:ea typeface="宋体" panose="02010600030101010101" pitchFamily="2" charset="-122"/>
                      </a:endParaRPr>
                    </a:p>
                  </a:txBody>
                  <a:tcPr marL="7620" marR="7620" marT="7620" marB="0" anchor="ctr">
                    <a:lnL w="6350" cap="flat" cmpd="sng">
                      <a:solidFill>
                        <a:srgbClr val="4874CB"/>
                      </a:solidFill>
                      <a:prstDash val="solid"/>
                      <a:headEnd type="none" w="med" len="med"/>
                      <a:tailEnd type="none" w="med" len="med"/>
                    </a:lnL>
                    <a:lnR w="6350" cap="flat" cmpd="sng">
                      <a:solidFill>
                        <a:srgbClr val="B6C7EA"/>
                      </a:solidFill>
                      <a:prstDash val="solid"/>
                      <a:headEnd type="none" w="med" len="med"/>
                      <a:tailEnd type="none" w="med" len="med"/>
                    </a:lnR>
                    <a:lnT w="6350" cap="flat" cmpd="sng">
                      <a:solidFill>
                        <a:srgbClr val="4874CB"/>
                      </a:solidFill>
                      <a:prstDash val="solid"/>
                      <a:headEnd type="none" w="med" len="med"/>
                      <a:tailEnd type="none" w="med" len="med"/>
                    </a:lnT>
                    <a:lnB w="12700" cap="flat" cmpd="sng" algn="ctr">
                      <a:solidFill>
                        <a:srgbClr val="065C9D"/>
                      </a:solidFill>
                      <a:prstDash val="dot"/>
                      <a:round/>
                      <a:headEnd type="none" w="med" len="med"/>
                      <a:tailEnd type="none" w="med" len="med"/>
                    </a:lnB>
                    <a:solidFill>
                      <a:srgbClr val="F26649"/>
                    </a:solidFill>
                  </a:tcPr>
                </a:tc>
                <a:tc gridSpan="2">
                  <a:txBody>
                    <a:bodyPr/>
                    <a:p>
                      <a:pPr marL="60960" indent="0" algn="ctr">
                        <a:spcBef>
                          <a:spcPts val="500"/>
                        </a:spcBef>
                        <a:spcAft>
                          <a:spcPts val="500"/>
                        </a:spcAft>
                      </a:pPr>
                      <a:r>
                        <a:rPr lang="en-US" altLang="zh-CN" sz="1000" b="1" dirty="0">
                          <a:solidFill>
                            <a:srgbClr val="FFFFFF"/>
                          </a:solidFill>
                          <a:latin typeface="Calibri" panose="020F0502020204030204"/>
                          <a:ea typeface="宋体" panose="02010600030101010101" pitchFamily="2" charset="-122"/>
                        </a:rPr>
                        <a:t>New cases</a:t>
                      </a:r>
                      <a:endParaRPr lang="en-US" altLang="zh-CN" sz="1000" b="1" dirty="0">
                        <a:solidFill>
                          <a:srgbClr val="FFFFFF"/>
                        </a:solidFill>
                        <a:latin typeface="Calibri" panose="020F0502020204030204"/>
                        <a:ea typeface="宋体" panose="02010600030101010101" pitchFamily="2" charset="-122"/>
                      </a:endParaRPr>
                    </a:p>
                  </a:txBody>
                  <a:tcPr marL="7620" marR="7620" marT="7620" marB="0" anchor="ctr">
                    <a:lnL w="6350" cap="flat" cmpd="sng">
                      <a:solidFill>
                        <a:srgbClr val="B6C7EA"/>
                      </a:solidFill>
                      <a:prstDash val="solid"/>
                      <a:headEnd type="none" w="med" len="med"/>
                      <a:tailEnd type="none" w="med" len="med"/>
                    </a:lnL>
                    <a:lnR w="6350" cap="flat" cmpd="sng">
                      <a:solidFill>
                        <a:srgbClr val="B6C7EA"/>
                      </a:solidFill>
                      <a:prstDash val="solid"/>
                      <a:headEnd type="none" w="med" len="med"/>
                      <a:tailEnd type="none" w="med" len="med"/>
                    </a:lnR>
                    <a:lnT w="6350" cap="flat" cmpd="sng">
                      <a:solidFill>
                        <a:srgbClr val="4874CB"/>
                      </a:solidFill>
                      <a:prstDash val="solid"/>
                      <a:headEnd type="none" w="med" len="med"/>
                      <a:tailEnd type="none" w="med" len="med"/>
                    </a:lnT>
                    <a:lnB w="12700" cap="flat" cmpd="sng" algn="ctr">
                      <a:solidFill>
                        <a:srgbClr val="065C9D"/>
                      </a:solidFill>
                      <a:prstDash val="dot"/>
                      <a:round/>
                      <a:headEnd type="none" w="med" len="med"/>
                      <a:tailEnd type="none" w="med" len="med"/>
                    </a:lnB>
                    <a:solidFill>
                      <a:srgbClr val="F26649"/>
                    </a:solidFill>
                  </a:tcPr>
                </a:tc>
                <a:tc hMerge="1">
                  <a:tcPr>
                    <a:lnR w="6350" cap="flat" cmpd="sng">
                      <a:solidFill>
                        <a:srgbClr val="B6C7EA"/>
                      </a:solidFill>
                      <a:prstDash val="solid"/>
                      <a:headEnd type="none" w="med" len="med"/>
                      <a:tailEnd type="none" w="med" len="med"/>
                    </a:lnR>
                    <a:lnT w="6350" cap="flat" cmpd="sng">
                      <a:solidFill>
                        <a:srgbClr val="4874CB"/>
                      </a:solidFill>
                      <a:prstDash val="solid"/>
                      <a:headEnd type="none" w="med" len="med"/>
                      <a:tailEnd type="none" w="med" len="med"/>
                    </a:lnT>
                    <a:lnB w="6350" cap="flat" cmpd="sng">
                      <a:solidFill>
                        <a:srgbClr val="4874CB"/>
                      </a:solidFill>
                      <a:prstDash val="solid"/>
                      <a:headEnd type="none" w="med" len="med"/>
                      <a:tailEnd type="none" w="med" len="med"/>
                    </a:lnB>
                  </a:tcPr>
                </a:tc>
                <a:tc gridSpan="2">
                  <a:txBody>
                    <a:bodyPr/>
                    <a:p>
                      <a:pPr marL="60960" indent="0" algn="ctr">
                        <a:spcBef>
                          <a:spcPts val="500"/>
                        </a:spcBef>
                        <a:spcAft>
                          <a:spcPts val="500"/>
                        </a:spcAft>
                      </a:pPr>
                      <a:r>
                        <a:rPr lang="en-US" altLang="zh-CN" sz="1000" b="1" dirty="0">
                          <a:solidFill>
                            <a:srgbClr val="FFFFFF"/>
                          </a:solidFill>
                          <a:latin typeface="Calibri" panose="020F0502020204030204"/>
                          <a:ea typeface="宋体" panose="02010600030101010101" pitchFamily="2" charset="-122"/>
                        </a:rPr>
                        <a:t>Deaths</a:t>
                      </a:r>
                      <a:endParaRPr lang="en-US" altLang="zh-CN" sz="1000" b="1" dirty="0">
                        <a:solidFill>
                          <a:srgbClr val="FFFFFF"/>
                        </a:solidFill>
                        <a:latin typeface="Calibri" panose="020F0502020204030204"/>
                        <a:ea typeface="宋体" panose="02010600030101010101" pitchFamily="2" charset="-122"/>
                      </a:endParaRPr>
                    </a:p>
                  </a:txBody>
                  <a:tcPr marL="7620" marR="7620" marT="7620" marB="0" anchor="ctr">
                    <a:lnL w="6350" cap="flat" cmpd="sng">
                      <a:solidFill>
                        <a:srgbClr val="B6C7EA"/>
                      </a:solidFill>
                      <a:prstDash val="solid"/>
                      <a:headEnd type="none" w="med" len="med"/>
                      <a:tailEnd type="none" w="med" len="med"/>
                    </a:lnL>
                    <a:lnR w="6350" cap="flat" cmpd="sng">
                      <a:solidFill>
                        <a:srgbClr val="B6C7EA"/>
                      </a:solidFill>
                      <a:prstDash val="solid"/>
                      <a:headEnd type="none" w="med" len="med"/>
                      <a:tailEnd type="none" w="med" len="med"/>
                    </a:lnR>
                    <a:lnT w="6350" cap="flat" cmpd="sng">
                      <a:solidFill>
                        <a:srgbClr val="4874CB"/>
                      </a:solidFill>
                      <a:prstDash val="solid"/>
                      <a:headEnd type="none" w="med" len="med"/>
                      <a:tailEnd type="none" w="med" len="med"/>
                    </a:lnT>
                    <a:lnB w="12700" cap="flat" cmpd="sng" algn="ctr">
                      <a:solidFill>
                        <a:srgbClr val="065C9D"/>
                      </a:solidFill>
                      <a:prstDash val="dot"/>
                      <a:round/>
                      <a:headEnd type="none" w="med" len="med"/>
                      <a:tailEnd type="none" w="med" len="med"/>
                    </a:lnB>
                    <a:solidFill>
                      <a:srgbClr val="F26649"/>
                    </a:solidFill>
                  </a:tcPr>
                </a:tc>
                <a:tc hMerge="1">
                  <a:tcPr>
                    <a:lnR w="6350" cap="flat" cmpd="sng">
                      <a:solidFill>
                        <a:srgbClr val="B6C7EA"/>
                      </a:solidFill>
                      <a:prstDash val="solid"/>
                      <a:headEnd type="none" w="med" len="med"/>
                      <a:tailEnd type="none" w="med" len="med"/>
                    </a:lnR>
                    <a:lnT w="6350" cap="flat" cmpd="sng">
                      <a:solidFill>
                        <a:srgbClr val="4874CB"/>
                      </a:solidFill>
                      <a:prstDash val="solid"/>
                      <a:headEnd type="none" w="med" len="med"/>
                      <a:tailEnd type="none" w="med" len="med"/>
                    </a:lnT>
                    <a:lnB w="6350" cap="flat" cmpd="sng">
                      <a:solidFill>
                        <a:srgbClr val="4874CB"/>
                      </a:solidFill>
                      <a:prstDash val="solid"/>
                      <a:headEnd type="none" w="med" len="med"/>
                      <a:tailEnd type="none" w="med" len="med"/>
                    </a:lnB>
                  </a:tcPr>
                </a:tc>
              </a:tr>
              <a:tr h="284345">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Cancer</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Number</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Rank</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Number</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Rank</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84345">
                <a:tc>
                  <a:txBody>
                    <a:bodyPr/>
                    <a:p>
                      <a:pPr marL="60960" indent="0" algn="ctr">
                        <a:spcBef>
                          <a:spcPts val="500"/>
                        </a:spcBef>
                        <a:spcAft>
                          <a:spcPts val="500"/>
                        </a:spcAft>
                      </a:pPr>
                      <a:r>
                        <a:rPr lang="en-US" altLang="zh-CN" sz="1200" b="1" dirty="0">
                          <a:solidFill>
                            <a:srgbClr val="FF0000"/>
                          </a:solidFill>
                          <a:latin typeface="Calibri" panose="020F0502020204030204"/>
                          <a:ea typeface="宋体" panose="02010600030101010101" pitchFamily="2" charset="-122"/>
                        </a:rPr>
                        <a:t>Lung</a:t>
                      </a:r>
                      <a:endParaRPr lang="en-US" altLang="zh-CN" sz="1200" b="1" dirty="0">
                        <a:solidFill>
                          <a:srgbClr val="FF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200" b="1" dirty="0">
                          <a:solidFill>
                            <a:srgbClr val="FF0000"/>
                          </a:solidFill>
                          <a:latin typeface="Calibri" panose="020F0502020204030204"/>
                          <a:ea typeface="宋体" panose="02010600030101010101" pitchFamily="2" charset="-122"/>
                        </a:rPr>
                        <a:t>2480675</a:t>
                      </a:r>
                      <a:endParaRPr lang="en-US" altLang="zh-CN" sz="1200" b="1" dirty="0">
                        <a:solidFill>
                          <a:srgbClr val="FF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200" b="1" dirty="0">
                          <a:solidFill>
                            <a:srgbClr val="FF0000"/>
                          </a:solidFill>
                          <a:latin typeface="Calibri" panose="020F0502020204030204"/>
                          <a:ea typeface="宋体" panose="02010600030101010101" pitchFamily="2" charset="-122"/>
                        </a:rPr>
                        <a:t>1</a:t>
                      </a:r>
                      <a:endParaRPr lang="en-US" altLang="zh-CN" sz="1200" b="1" dirty="0">
                        <a:solidFill>
                          <a:srgbClr val="FF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200" b="1">
                          <a:solidFill>
                            <a:srgbClr val="FF0000"/>
                          </a:solidFill>
                          <a:latin typeface="Calibri" panose="020F0502020204030204"/>
                          <a:ea typeface="宋体" panose="02010600030101010101" pitchFamily="2" charset="-122"/>
                        </a:rPr>
                        <a:t>1817469</a:t>
                      </a:r>
                      <a:endParaRPr lang="en-US" altLang="zh-CN" sz="1200" b="1">
                        <a:solidFill>
                          <a:srgbClr val="FF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200" b="1">
                          <a:solidFill>
                            <a:srgbClr val="FF0000"/>
                          </a:solidFill>
                          <a:latin typeface="Calibri" panose="020F0502020204030204"/>
                          <a:ea typeface="宋体" panose="02010600030101010101" pitchFamily="2" charset="-122"/>
                        </a:rPr>
                        <a:t>1</a:t>
                      </a:r>
                      <a:endParaRPr lang="en-US" altLang="zh-CN" sz="1200" b="1">
                        <a:solidFill>
                          <a:srgbClr val="FF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84345">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Breast</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2296840</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666103</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4</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84345">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Colorectum</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1926425</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3</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904019</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84345">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Prostate</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1467854</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4</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397430</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8</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59512">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Stomach</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968784</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5</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660175</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5</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318727">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Liver</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866136</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6</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758725</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3</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09844">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Thyroid</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821214</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7</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47507</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24</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60132">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Cervix uteri</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662301</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8</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348874</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9</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59512">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Bladder</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614298</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9</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220596</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13</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rgbClr val="065C9D"/>
                      </a:solidFill>
                      <a:prstDash val="dot"/>
                      <a:round/>
                      <a:headEnd type="none" w="med" len="med"/>
                      <a:tailEnd type="none" w="med" len="med"/>
                    </a:lnB>
                    <a:lnTlToBr w="12700" cmpd="sng">
                      <a:noFill/>
                      <a:prstDash val="solid"/>
                    </a:lnTlToBr>
                    <a:lnBlToTr w="12700" cmpd="sng">
                      <a:noFill/>
                      <a:prstDash val="solid"/>
                    </a:lnBlToTr>
                    <a:noFill/>
                  </a:tcPr>
                </a:tc>
              </a:tr>
              <a:tr h="259512">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NHL</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chemeClr val="accent1">
                          <a:lumMod val="40000"/>
                          <a:lumOff val="60000"/>
                        </a:schemeClr>
                      </a:solidFill>
                      <a:prstDash val="sysDashDot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553389</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chemeClr val="accent1">
                          <a:lumMod val="40000"/>
                          <a:lumOff val="60000"/>
                        </a:schemeClr>
                      </a:solidFill>
                      <a:prstDash val="sysDashDot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a:solidFill>
                            <a:srgbClr val="000000"/>
                          </a:solidFill>
                          <a:latin typeface="Calibri" panose="020F0502020204030204"/>
                          <a:ea typeface="宋体" panose="02010600030101010101" pitchFamily="2" charset="-122"/>
                        </a:rPr>
                        <a:t>10</a:t>
                      </a:r>
                      <a:endParaRPr lang="en-US" altLang="zh-CN" sz="100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chemeClr val="accent1">
                          <a:lumMod val="40000"/>
                          <a:lumOff val="60000"/>
                        </a:schemeClr>
                      </a:solidFill>
                      <a:prstDash val="sysDashDot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250679</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chemeClr val="accent1">
                          <a:lumMod val="40000"/>
                          <a:lumOff val="60000"/>
                        </a:schemeClr>
                      </a:solidFill>
                      <a:prstDash val="sysDashDotDot"/>
                      <a:round/>
                      <a:headEnd type="none" w="med" len="med"/>
                      <a:tailEnd type="none" w="med" len="med"/>
                    </a:lnB>
                    <a:lnTlToBr w="12700" cmpd="sng">
                      <a:noFill/>
                      <a:prstDash val="solid"/>
                    </a:lnTlToBr>
                    <a:lnBlToTr w="12700" cmpd="sng">
                      <a:noFill/>
                      <a:prstDash val="solid"/>
                    </a:lnBlToTr>
                    <a:noFill/>
                  </a:tcPr>
                </a:tc>
                <a:tc>
                  <a:txBody>
                    <a:bodyPr/>
                    <a:p>
                      <a:pPr marL="60960" indent="0" algn="ctr">
                        <a:spcBef>
                          <a:spcPts val="500"/>
                        </a:spcBef>
                        <a:spcAft>
                          <a:spcPts val="500"/>
                        </a:spcAft>
                      </a:pPr>
                      <a:r>
                        <a:rPr lang="en-US" altLang="zh-CN" sz="1000" dirty="0">
                          <a:solidFill>
                            <a:srgbClr val="000000"/>
                          </a:solidFill>
                          <a:latin typeface="Calibri" panose="020F0502020204030204"/>
                          <a:ea typeface="宋体" panose="02010600030101010101" pitchFamily="2" charset="-122"/>
                        </a:rPr>
                        <a:t>11</a:t>
                      </a:r>
                      <a:endParaRPr lang="en-US" altLang="zh-CN" sz="1000" dirty="0">
                        <a:solidFill>
                          <a:srgbClr val="000000"/>
                        </a:solidFill>
                        <a:latin typeface="Calibri" panose="020F0502020204030204"/>
                        <a:ea typeface="宋体" panose="02010600030101010101" pitchFamily="2" charset="-122"/>
                      </a:endParaRPr>
                    </a:p>
                  </a:txBody>
                  <a:tcPr marL="7620" marR="7620" marT="7620" marB="0" anchor="ctr">
                    <a:lnL w="6350" cap="flat" cmpd="sng">
                      <a:noFill/>
                      <a:prstDash val="solid"/>
                      <a:headEnd type="none" w="med" len="med"/>
                      <a:tailEnd type="none" w="med" len="med"/>
                    </a:lnL>
                    <a:lnR w="6350" cap="flat" cmpd="sng">
                      <a:noFill/>
                      <a:prstDash val="solid"/>
                      <a:headEnd type="none" w="med" len="med"/>
                      <a:tailEnd type="none" w="med" len="med"/>
                    </a:lnR>
                    <a:lnT w="12700" cap="flat" cmpd="sng" algn="ctr">
                      <a:solidFill>
                        <a:srgbClr val="065C9D"/>
                      </a:solidFill>
                      <a:prstDash val="dot"/>
                      <a:round/>
                      <a:headEnd type="none" w="med" len="med"/>
                      <a:tailEnd type="none" w="med" len="med"/>
                    </a:lnT>
                    <a:lnB w="12700" cap="flat" cmpd="sng" algn="ctr">
                      <a:solidFill>
                        <a:schemeClr val="accent1">
                          <a:lumMod val="40000"/>
                          <a:lumOff val="60000"/>
                        </a:schemeClr>
                      </a:solidFill>
                      <a:prstDash val="sysDashDotDot"/>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6" name="图表 65"/>
          <p:cNvGraphicFramePr/>
          <p:nvPr/>
        </p:nvGraphicFramePr>
        <p:xfrm>
          <a:off x="4568825" y="2554605"/>
          <a:ext cx="3933825" cy="3829685"/>
        </p:xfrm>
        <a:graphic>
          <a:graphicData uri="http://schemas.openxmlformats.org/drawingml/2006/chart">
            <c:chart xmlns:c="http://schemas.openxmlformats.org/drawingml/2006/chart" xmlns:r="http://schemas.openxmlformats.org/officeDocument/2006/relationships" r:id="rId1"/>
          </a:graphicData>
        </a:graphic>
      </p:graphicFrame>
      <p:sp>
        <p:nvSpPr>
          <p:cNvPr id="58" name="textbox 50"/>
          <p:cNvSpPr/>
          <p:nvPr/>
        </p:nvSpPr>
        <p:spPr>
          <a:xfrm>
            <a:off x="8384540" y="1576070"/>
            <a:ext cx="3443605" cy="944245"/>
          </a:xfrm>
          <a:prstGeom prst="rect">
            <a:avLst/>
          </a:prstGeom>
          <a:noFill/>
          <a:ln w="0" cap="flat">
            <a:solidFill>
              <a:srgbClr val="F26649"/>
            </a:solidFill>
            <a:prstDash val="solid"/>
            <a:miter lim="0"/>
          </a:ln>
        </p:spPr>
        <p:txBody>
          <a:bodyPr vert="horz" wrap="square" lIns="0" tIns="0" rIns="0" bIns="0"/>
          <a:p>
            <a:pPr lvl="0" indent="0" algn="ctr" defTabSz="266700">
              <a:lnSpc>
                <a:spcPct val="140000"/>
              </a:lnSpc>
              <a:buClrTx/>
              <a:buSzTx/>
              <a:buFont typeface="Arial" panose="020B0604020202020204" pitchFamily="34" charset="0"/>
              <a:buNone/>
            </a:pPr>
            <a:r>
              <a:rPr lang="zh-CN" altLang="en-US" sz="1400">
                <a:latin typeface="微软雅黑" panose="020B0503020204020204" charset="-122"/>
                <a:ea typeface="微软雅黑" panose="020B0503020204020204" charset="-122"/>
                <a:sym typeface="+mn-ea"/>
              </a:rPr>
              <a:t>NSCLC的5年OS率随分期增加而下降，</a:t>
            </a:r>
            <a:r>
              <a:rPr lang="en-US" altLang="zh-CN" sz="1400">
                <a:latin typeface="微软雅黑" panose="020B0503020204020204" charset="-122"/>
                <a:ea typeface="微软雅黑" panose="020B0503020204020204" charset="-122"/>
                <a:sym typeface="+mn-ea"/>
              </a:rPr>
              <a:t>IV</a:t>
            </a:r>
            <a:r>
              <a:rPr lang="zh-CN" altLang="en-US" sz="1400">
                <a:latin typeface="微软雅黑" panose="020B0503020204020204" charset="-122"/>
                <a:ea typeface="微软雅黑" panose="020B0503020204020204" charset="-122"/>
                <a:sym typeface="+mn-ea"/>
              </a:rPr>
              <a:t>期</a:t>
            </a:r>
            <a:r>
              <a:rPr lang="en-US" altLang="zh-CN" sz="1400">
                <a:latin typeface="微软雅黑" panose="020B0503020204020204" charset="-122"/>
                <a:ea typeface="微软雅黑" panose="020B0503020204020204" charset="-122"/>
                <a:sym typeface="+mn-ea"/>
              </a:rPr>
              <a:t>NSCLC</a:t>
            </a:r>
            <a:r>
              <a:rPr lang="zh-CN" altLang="en-US" sz="1400">
                <a:latin typeface="微软雅黑" panose="020B0503020204020204" charset="-122"/>
                <a:ea typeface="微软雅黑" panose="020B0503020204020204" charset="-122"/>
                <a:sym typeface="+mn-ea"/>
              </a:rPr>
              <a:t>患者的</a:t>
            </a:r>
            <a:r>
              <a:rPr lang="en-US" altLang="zh-CN" sz="1400" b="1">
                <a:solidFill>
                  <a:srgbClr val="F26649"/>
                </a:solidFill>
                <a:latin typeface="微软雅黑" panose="020B0503020204020204" charset="-122"/>
                <a:ea typeface="微软雅黑" panose="020B0503020204020204" charset="-122"/>
                <a:sym typeface="+mn-ea"/>
              </a:rPr>
              <a:t>5</a:t>
            </a:r>
            <a:r>
              <a:rPr lang="zh-CN" altLang="en-US" sz="1400" b="1">
                <a:solidFill>
                  <a:srgbClr val="F26649"/>
                </a:solidFill>
                <a:latin typeface="微软雅黑" panose="020B0503020204020204" charset="-122"/>
                <a:ea typeface="微软雅黑" panose="020B0503020204020204" charset="-122"/>
                <a:sym typeface="+mn-ea"/>
              </a:rPr>
              <a:t>年生存率仅为</a:t>
            </a:r>
            <a:r>
              <a:rPr lang="en-US" altLang="zh-CN" sz="1400" b="1">
                <a:solidFill>
                  <a:srgbClr val="F26649"/>
                </a:solidFill>
                <a:latin typeface="微软雅黑" panose="020B0503020204020204" charset="-122"/>
                <a:ea typeface="微软雅黑" panose="020B0503020204020204" charset="-122"/>
                <a:sym typeface="+mn-ea"/>
              </a:rPr>
              <a:t>7%~18%</a:t>
            </a:r>
            <a:r>
              <a:rPr lang="zh-CN" altLang="en-US" sz="1400">
                <a:latin typeface="微软雅黑" panose="020B0503020204020204" charset="-122"/>
                <a:ea typeface="微软雅黑" panose="020B0503020204020204" charset="-122"/>
                <a:sym typeface="+mn-ea"/>
              </a:rPr>
              <a:t>，疾病负担沉重</a:t>
            </a:r>
            <a:r>
              <a:rPr lang="en-US" altLang="zh-CN" sz="1400" baseline="30000">
                <a:latin typeface="微软雅黑" panose="020B0503020204020204" charset="-122"/>
                <a:ea typeface="微软雅黑" panose="020B0503020204020204" charset="-122"/>
                <a:sym typeface="+mn-ea"/>
              </a:rPr>
              <a:t>4</a:t>
            </a:r>
            <a:endParaRPr lang="en-US" altLang="zh-CN" sz="1400" kern="0" spc="10" baseline="300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海外免疫治疗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联合地舒单抗临床试验</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探索</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nvSpPr>
        <p:spPr>
          <a:xfrm>
            <a:off x="515620" y="1368425"/>
            <a:ext cx="11160125" cy="829945"/>
          </a:xfrm>
          <a:prstGeom prst="rect">
            <a:avLst/>
          </a:prstGeom>
          <a:noFill/>
        </p:spPr>
        <p:txBody>
          <a:bodyPr wrap="square" rtlCol="0" anchor="t">
            <a:spAutoFit/>
          </a:bodyPr>
          <a:p>
            <a:r>
              <a:rPr lang="zh-CN" altLang="en-US" sz="1600">
                <a:sym typeface="+mn-ea"/>
              </a:rPr>
              <a:t>日本回顾性研究探索联合安加维</a:t>
            </a:r>
            <a:r>
              <a:rPr lang="en-US" altLang="en-US" sz="1600">
                <a:sym typeface="+mn-ea"/>
              </a:rPr>
              <a:t>®</a:t>
            </a:r>
            <a:r>
              <a:rPr lang="en-US" altLang="zh-CN" sz="1600">
                <a:sym typeface="+mn-ea"/>
              </a:rPr>
              <a:t> </a:t>
            </a:r>
            <a:r>
              <a:rPr lang="zh-CN" altLang="en-US" sz="1600">
                <a:sym typeface="+mn-ea"/>
              </a:rPr>
              <a:t>或未联合</a:t>
            </a:r>
            <a:r>
              <a:rPr lang="en-US" altLang="zh-CN" sz="1600">
                <a:sym typeface="+mn-ea"/>
              </a:rPr>
              <a:t>BTA</a:t>
            </a:r>
            <a:r>
              <a:rPr lang="zh-CN" altLang="en-US" sz="1600">
                <a:sym typeface="+mn-ea"/>
              </a:rPr>
              <a:t>对存在骨转移的晚期</a:t>
            </a:r>
            <a:r>
              <a:rPr lang="en-US" altLang="zh-CN" sz="1600">
                <a:sym typeface="+mn-ea"/>
              </a:rPr>
              <a:t>NSCLC</a:t>
            </a:r>
            <a:r>
              <a:rPr lang="zh-CN" altLang="en-US" sz="1600">
                <a:sym typeface="+mn-ea"/>
              </a:rPr>
              <a:t>患者免疫治疗的影响</a:t>
            </a:r>
            <a:endParaRPr lang="zh-CN" altLang="en-US" sz="1600">
              <a:sym typeface="+mn-ea"/>
            </a:endParaRPr>
          </a:p>
          <a:p>
            <a:endParaRPr lang="zh-CN" altLang="en-US" sz="1600">
              <a:sym typeface="+mn-ea"/>
            </a:endParaRPr>
          </a:p>
          <a:p>
            <a:r>
              <a:rPr lang="zh-CN" altLang="en-US" sz="1600">
                <a:sym typeface="+mn-ea"/>
              </a:rPr>
              <a:t>评估接受联合治疗的</a:t>
            </a:r>
            <a:r>
              <a:rPr lang="en-US" altLang="zh-CN" sz="1600">
                <a:sym typeface="+mn-ea"/>
              </a:rPr>
              <a:t>NSCLC</a:t>
            </a:r>
            <a:r>
              <a:rPr lang="zh-CN" altLang="en-US" sz="1600">
                <a:sym typeface="+mn-ea"/>
              </a:rPr>
              <a:t>骨转移患者的临床结局，并确定最佳联合治疗方案的单中心回顾性研究</a:t>
            </a:r>
            <a:endParaRPr lang="zh-CN" altLang="en-US" sz="1600">
              <a:sym typeface="+mn-ea"/>
            </a:endParaRPr>
          </a:p>
        </p:txBody>
      </p:sp>
      <p:sp>
        <p:nvSpPr>
          <p:cNvPr id="2" name="文本框 1"/>
          <p:cNvSpPr txBox="1"/>
          <p:nvPr/>
        </p:nvSpPr>
        <p:spPr>
          <a:xfrm>
            <a:off x="515937" y="5647277"/>
            <a:ext cx="10484426" cy="747512"/>
          </a:xfrm>
          <a:prstGeom prst="rect">
            <a:avLst/>
          </a:prstGeom>
          <a:noFill/>
        </p:spPr>
        <p:txBody>
          <a:bodyPr wrap="square">
            <a:spAutoFit/>
          </a:bodyPr>
          <a:lstStyle/>
          <a:p>
            <a:pPr>
              <a:lnSpc>
                <a:spcPct val="120000"/>
              </a:lnSpc>
            </a:pP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 46.5%</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的患者既往接受过化疗，其中地舒单抗</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组为</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55.3%</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组为</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35.9%</a:t>
            </a:r>
            <a:endPar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b. </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在</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治疗期间给予地舒单抗至少两次的患者被定义为地舒单抗和</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联合组</a:t>
            </a:r>
            <a:endPar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a:lnSpc>
                <a:spcPct val="120000"/>
              </a:lnSpc>
              <a:spcBef>
                <a:spcPts val="600"/>
              </a:spcBef>
            </a:pP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NSCLC</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：非小细胞肺癌；</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PD-1</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：细胞程序性死亡受体</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ICB</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：免疫检查点抑制剂；</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CTLA-4</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：细胞毒</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T</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淋巴细胞相关抗原</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4</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ORR</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：客观缓解率；</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DCR</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：疾病控制率；</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OS</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：总生存期；</a:t>
            </a:r>
            <a:r>
              <a:rPr lang="en-US" altLang="zh-CN" sz="800" err="1">
                <a:solidFill>
                  <a:schemeClr val="bg1">
                    <a:lumMod val="50000"/>
                  </a:schemeClr>
                </a:solidFill>
                <a:latin typeface="Arial" panose="020B0604020202020204" pitchFamily="34" charset="0"/>
                <a:ea typeface="微软雅黑" panose="020B0503020204020204" charset="-122"/>
                <a:cs typeface="Arial" panose="020B0604020202020204" pitchFamily="34" charset="0"/>
              </a:rPr>
              <a:t>rwPFS</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：真实世界无进展生存期；</a:t>
            </a:r>
            <a:endPar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a:lnSpc>
                <a:spcPct val="120000"/>
              </a:lnSpc>
            </a:pPr>
            <a:r>
              <a:rPr lang="en-US" altLang="zh-CN" sz="800" err="1">
                <a:solidFill>
                  <a:schemeClr val="bg1">
                    <a:lumMod val="50000"/>
                  </a:schemeClr>
                </a:solidFill>
                <a:latin typeface="Arial" panose="020B0604020202020204" pitchFamily="34" charset="0"/>
                <a:ea typeface="微软雅黑" panose="020B0503020204020204" charset="-122"/>
                <a:cs typeface="Arial" panose="020B0604020202020204" pitchFamily="34" charset="0"/>
              </a:rPr>
              <a:t>irAE</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：免疫相关不良事件；</a:t>
            </a:r>
            <a:r>
              <a:rPr lang="en-US" altLang="zh-CN"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SC</a:t>
            </a:r>
            <a:r>
              <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rPr>
              <a:t>：皮下注射</a:t>
            </a:r>
            <a:endParaRPr lang="zh-CN" altLang="en-US" sz="80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4" name="页脚占位符 3"/>
          <p:cNvSpPr txBox="1"/>
          <p:nvPr/>
        </p:nvSpPr>
        <p:spPr>
          <a:xfrm>
            <a:off x="515937" y="6598061"/>
            <a:ext cx="11160125" cy="184666"/>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ltLang="zh-CN"/>
              <a:t>Asano Y, </a:t>
            </a:r>
            <a:r>
              <a:rPr lang="en-US" altLang="zh-CN"/>
              <a:t>et al.</a:t>
            </a:r>
            <a:r>
              <a:rPr lang="zh-CN" altLang="en-US"/>
              <a:t> </a:t>
            </a:r>
            <a:r>
              <a:rPr lang="sv-SE" altLang="zh-CN"/>
              <a:t>Lung Cancer. 2024 Jul;193:107858.</a:t>
            </a:r>
            <a:endParaRPr lang="it-IT" altLang="zh-CN"/>
          </a:p>
        </p:txBody>
      </p:sp>
      <p:sp>
        <p:nvSpPr>
          <p:cNvPr id="3" name="矩形: 圆角 37"/>
          <p:cNvSpPr/>
          <p:nvPr/>
        </p:nvSpPr>
        <p:spPr>
          <a:xfrm>
            <a:off x="515936" y="2374892"/>
            <a:ext cx="11160127" cy="3205969"/>
          </a:xfrm>
          <a:prstGeom prst="roundRect">
            <a:avLst>
              <a:gd name="adj" fmla="val 1100"/>
            </a:avLst>
          </a:prstGeom>
          <a:solidFill>
            <a:schemeClr val="bg1"/>
          </a:solidFill>
          <a:ln w="6350" cap="flat" cmpd="sng" algn="ctr">
            <a:solidFill>
              <a:srgbClr val="F26649"/>
            </a:soli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ea typeface="微软雅黑" panose="020B0503020204020204" charset="-122"/>
            </a:endParaRPr>
          </a:p>
        </p:txBody>
      </p:sp>
      <p:sp>
        <p:nvSpPr>
          <p:cNvPr id="5" name="圆角矩形 5"/>
          <p:cNvSpPr/>
          <p:nvPr/>
        </p:nvSpPr>
        <p:spPr>
          <a:xfrm>
            <a:off x="5328673" y="2554456"/>
            <a:ext cx="3246403" cy="1091753"/>
          </a:xfrm>
          <a:prstGeom prst="roundRect">
            <a:avLst/>
          </a:prstGeom>
          <a:gradFill>
            <a:gsLst>
              <a:gs pos="0">
                <a:srgbClr val="FAC2B6"/>
              </a:gs>
              <a:gs pos="22000">
                <a:schemeClr val="accent2"/>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6" name="圆角矩形 6"/>
          <p:cNvSpPr/>
          <p:nvPr/>
        </p:nvSpPr>
        <p:spPr>
          <a:xfrm>
            <a:off x="5280355" y="4306661"/>
            <a:ext cx="3246403" cy="1008958"/>
          </a:xfrm>
          <a:prstGeom prst="roundRect">
            <a:avLst/>
          </a:prstGeom>
          <a:solidFill>
            <a:schemeClr val="bg1">
              <a:lumMod val="65000"/>
            </a:scheme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7" name="连接符: 肘形 35"/>
          <p:cNvCxnSpPr/>
          <p:nvPr/>
        </p:nvCxnSpPr>
        <p:spPr>
          <a:xfrm flipV="1">
            <a:off x="4280175" y="3100333"/>
            <a:ext cx="1026245" cy="514373"/>
          </a:xfrm>
          <a:prstGeom prst="bentConnector3">
            <a:avLst/>
          </a:prstGeom>
          <a:noFill/>
          <a:ln w="6350" cap="flat" cmpd="sng" algn="ctr">
            <a:solidFill>
              <a:schemeClr val="tx1"/>
            </a:solidFill>
            <a:prstDash val="solid"/>
            <a:miter lim="800000"/>
            <a:tailEnd type="triangle"/>
          </a:ln>
          <a:effectLst/>
        </p:spPr>
      </p:cxnSp>
      <p:cxnSp>
        <p:nvCxnSpPr>
          <p:cNvPr id="44" name="连接符: 肘形 38"/>
          <p:cNvCxnSpPr>
            <a:stCxn id="47" idx="3"/>
            <a:endCxn id="6" idx="1"/>
          </p:cNvCxnSpPr>
          <p:nvPr/>
        </p:nvCxnSpPr>
        <p:spPr>
          <a:xfrm>
            <a:off x="4302402" y="3614466"/>
            <a:ext cx="977953" cy="1196674"/>
          </a:xfrm>
          <a:prstGeom prst="bentConnector3">
            <a:avLst>
              <a:gd name="adj1" fmla="val 50000"/>
            </a:avLst>
          </a:prstGeom>
          <a:noFill/>
          <a:ln w="6350" cap="flat" cmpd="sng" algn="ctr">
            <a:solidFill>
              <a:schemeClr val="tx1"/>
            </a:solidFill>
            <a:prstDash val="solid"/>
            <a:miter lim="800000"/>
            <a:tailEnd type="triangle"/>
          </a:ln>
          <a:effectLst/>
        </p:spPr>
      </p:cxnSp>
      <p:sp>
        <p:nvSpPr>
          <p:cNvPr id="45" name="圆角矩形 9"/>
          <p:cNvSpPr/>
          <p:nvPr/>
        </p:nvSpPr>
        <p:spPr>
          <a:xfrm>
            <a:off x="8956689" y="2554456"/>
            <a:ext cx="2463785" cy="2791188"/>
          </a:xfrm>
          <a:prstGeom prst="roundRect">
            <a:avLst>
              <a:gd name="adj" fmla="val 5010"/>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46" name="文本框 45"/>
          <p:cNvSpPr txBox="1"/>
          <p:nvPr/>
        </p:nvSpPr>
        <p:spPr>
          <a:xfrm>
            <a:off x="9097552" y="2641666"/>
            <a:ext cx="2216271" cy="1921739"/>
          </a:xfrm>
          <a:prstGeom prst="rect">
            <a:avLst/>
          </a:prstGeom>
          <a:noFill/>
        </p:spPr>
        <p:txBody>
          <a:bodyPr wrap="square">
            <a:spAutoFit/>
          </a:bodyPr>
          <a:lstStyle/>
          <a:p>
            <a:pPr algn="ctr" fontAlgn="base">
              <a:lnSpc>
                <a:spcPct val="150000"/>
              </a:lnSpc>
            </a:pPr>
            <a:r>
              <a:rPr lang="zh-CN" altLang="en-US" sz="16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研究终点</a:t>
            </a:r>
            <a:endParaRPr lang="en-US" altLang="zh-CN" sz="16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骨转移</a:t>
            </a:r>
            <a:r>
              <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ORR</a:t>
            </a:r>
            <a:endPar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DCR</a:t>
            </a:r>
            <a:endPar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OS</a:t>
            </a:r>
            <a:endPar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en-US" altLang="zh-CN" sz="1200" err="1">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rwPFS</a:t>
            </a:r>
            <a:endParaRPr lang="en-US" altLang="zh-CN" sz="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en-US" altLang="zh-CN" sz="1200" b="0" i="0" u="none" strike="noStrike" err="1">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irAEs</a:t>
            </a:r>
            <a:endParaRPr lang="en-US" altLang="zh-CN"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a:p>
            <a:pPr marL="171450" indent="-171450" algn="l" fontAlgn="base">
              <a:lnSpc>
                <a:spcPct val="150000"/>
              </a:lnSpc>
              <a:buFont typeface="Arial" panose="020B0604020202020204" pitchFamily="34" charset="0"/>
              <a:buChar char="•"/>
            </a:pPr>
            <a:r>
              <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rPr>
              <a:t>地舒单抗开始治疗的时间和伴随治疗的持续时间</a:t>
            </a:r>
            <a:endParaRPr lang="zh-CN" altLang="en-US" sz="1200" b="0" i="0" u="none" strike="noStrike">
              <a:solidFill>
                <a:schemeClr val="tx1">
                  <a:lumMod val="75000"/>
                  <a:lumOff val="25000"/>
                </a:schemeClr>
              </a:solidFill>
              <a:effectLst/>
              <a:latin typeface="Arial" panose="020B0604020202020204" pitchFamily="34" charset="0"/>
              <a:ea typeface="微软雅黑" panose="020B0503020204020204" charset="-122"/>
              <a:cs typeface="Arial" panose="020B0604020202020204" pitchFamily="34" charset="0"/>
            </a:endParaRPr>
          </a:p>
        </p:txBody>
      </p:sp>
      <p:sp>
        <p:nvSpPr>
          <p:cNvPr id="47" name="圆角矩形 12"/>
          <p:cNvSpPr/>
          <p:nvPr/>
        </p:nvSpPr>
        <p:spPr>
          <a:xfrm>
            <a:off x="771524" y="2541465"/>
            <a:ext cx="3530878" cy="2146001"/>
          </a:xfrm>
          <a:prstGeom prst="roundRect">
            <a:avLst>
              <a:gd name="adj" fmla="val 6018"/>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48" name="文本框 47"/>
          <p:cNvSpPr txBox="1"/>
          <p:nvPr/>
        </p:nvSpPr>
        <p:spPr>
          <a:xfrm>
            <a:off x="783662" y="2612659"/>
            <a:ext cx="3354199" cy="1514405"/>
          </a:xfrm>
          <a:prstGeom prst="rect">
            <a:avLst/>
          </a:prstGeom>
          <a:noFill/>
        </p:spPr>
        <p:txBody>
          <a:bodyPr wrap="square">
            <a:spAutoFit/>
          </a:bodyPr>
          <a:lstStyle/>
          <a:p>
            <a:pPr algn="ctr">
              <a:lnSpc>
                <a:spcPct val="150000"/>
              </a:lnSpc>
              <a:spcBef>
                <a:spcPts val="600"/>
              </a:spcBef>
              <a:buClr>
                <a:srgbClr val="000000"/>
              </a:buClr>
              <a:buFont typeface="Arial" panose="020B0604020202020204"/>
              <a:buNone/>
              <a:defRPr/>
            </a:pPr>
            <a:r>
              <a:rPr lang="zh-CN" altLang="en-US"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关键纳入标准</a:t>
            </a:r>
            <a:endParaRPr lang="en-US" altLang="zh-CN"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spcBef>
                <a:spcPts val="600"/>
              </a:spcBef>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晚期</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NSCLC</a:t>
            </a:r>
            <a:endPar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在开始使用</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PD-1</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抑制剂（纳武利尤单抗和帕博利珠单抗）或</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PD-L1</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抑制剂（阿替利珠单抗和度伐利尤单抗）进行</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ICB</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治疗前已被诊断为骨转移</a:t>
            </a:r>
            <a:r>
              <a:rPr lang="en-US" altLang="zh-CN" sz="1100" kern="0" baseline="300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a:t>
            </a:r>
            <a:endParaRPr lang="en-US" altLang="zh-CN" sz="1100" kern="0" baseline="300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49" name="文本框 48"/>
          <p:cNvSpPr txBox="1"/>
          <p:nvPr/>
        </p:nvSpPr>
        <p:spPr>
          <a:xfrm>
            <a:off x="1322465" y="4187466"/>
            <a:ext cx="2428996" cy="246638"/>
          </a:xfrm>
          <a:prstGeom prst="rect">
            <a:avLst/>
          </a:prstGeom>
          <a:noFill/>
        </p:spPr>
        <p:txBody>
          <a:bodyPr wrap="square">
            <a:spAutoFit/>
          </a:bodyPr>
          <a:lstStyle/>
          <a:p>
            <a:pPr algn="ctr">
              <a:buClr>
                <a:srgbClr val="000000"/>
              </a:buClr>
              <a:defRPr/>
            </a:pPr>
            <a:r>
              <a:rPr lang="zh-CN" altLang="en-US" sz="14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4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n=86</a:t>
            </a:r>
            <a:r>
              <a:rPr lang="zh-CN" altLang="en-US" sz="14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endParaRPr lang="zh-CN" altLang="en-US" sz="14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0" name="矩形: 圆角 49"/>
          <p:cNvSpPr/>
          <p:nvPr/>
        </p:nvSpPr>
        <p:spPr>
          <a:xfrm>
            <a:off x="771524" y="4740654"/>
            <a:ext cx="3530941" cy="673635"/>
          </a:xfrm>
          <a:prstGeom prst="roundRect">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1" name="文本框 50"/>
          <p:cNvSpPr txBox="1"/>
          <p:nvPr/>
        </p:nvSpPr>
        <p:spPr>
          <a:xfrm>
            <a:off x="926211" y="4695574"/>
            <a:ext cx="3353996" cy="639214"/>
          </a:xfrm>
          <a:prstGeom prst="rect">
            <a:avLst/>
          </a:prstGeom>
          <a:noFill/>
        </p:spPr>
        <p:txBody>
          <a:bodyPr wrap="square">
            <a:spAutoFit/>
          </a:bodyPr>
          <a:lstStyle/>
          <a:p>
            <a:pPr algn="ctr">
              <a:lnSpc>
                <a:spcPct val="150000"/>
              </a:lnSpc>
              <a:spcBef>
                <a:spcPts val="600"/>
              </a:spcBef>
              <a:buClr>
                <a:srgbClr val="000000"/>
              </a:buClr>
              <a:buFont typeface="Arial" panose="020B0604020202020204"/>
              <a:buNone/>
              <a:defRPr/>
            </a:pPr>
            <a:r>
              <a:rPr lang="zh-CN" altLang="en-US"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排除标准</a:t>
            </a:r>
            <a:endParaRPr lang="en-US" altLang="zh-CN" sz="1400" b="1"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marL="177800" indent="-177800">
              <a:lnSpc>
                <a:spcPct val="150000"/>
              </a:lnSpc>
              <a:buClr>
                <a:srgbClr val="000000"/>
              </a:buClr>
              <a:buFont typeface="Arial" panose="020B0604020202020204" pitchFamily="34" charset="0"/>
              <a:buChar char="•"/>
              <a:defRPr/>
            </a:pP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同时接受</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PD-1/L1</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和</a:t>
            </a:r>
            <a:r>
              <a:rPr lang="en-US" altLang="zh-CN"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CTLA-4</a:t>
            </a:r>
            <a:r>
              <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治疗的患者</a:t>
            </a:r>
            <a:endParaRPr lang="zh-CN" altLang="en-US" sz="1100" ker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2" name="文本框 51"/>
          <p:cNvSpPr txBox="1"/>
          <p:nvPr/>
        </p:nvSpPr>
        <p:spPr>
          <a:xfrm>
            <a:off x="5378278" y="2600195"/>
            <a:ext cx="3147192" cy="1000274"/>
          </a:xfrm>
          <a:prstGeom prst="rect">
            <a:avLst/>
          </a:prstGeom>
          <a:noFill/>
        </p:spPr>
        <p:txBody>
          <a:bodyPr wrap="square" rtlCol="0">
            <a:spAutoFit/>
          </a:bodyPr>
          <a:lstStyle/>
          <a:p>
            <a:pPr algn="ctr">
              <a:buClr>
                <a:srgbClr val="000000"/>
              </a:buClr>
              <a:buFont typeface="Arial" panose="020B0604020202020204"/>
              <a:buNone/>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地舒单抗</a:t>
            </a:r>
            <a:endPar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buFont typeface="Arial" panose="020B0604020202020204"/>
              <a:buNone/>
              <a:defRPr/>
            </a:pP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120 mg, SC, </a:t>
            </a: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每</a:t>
            </a:r>
            <a:r>
              <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4</a:t>
            </a: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周一次）</a:t>
            </a:r>
            <a:endPar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buFont typeface="Arial" panose="020B0604020202020204"/>
              <a:buNone/>
              <a:defRPr/>
            </a:pPr>
            <a:r>
              <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+ICB</a:t>
            </a:r>
            <a:r>
              <a:rPr lang="zh-CN" altLang="en-US"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方案</a:t>
            </a:r>
            <a:r>
              <a:rPr lang="en-US" altLang="zh-CN" sz="1600" b="1" kern="0" baseline="3000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b</a:t>
            </a:r>
            <a:endParaRPr lang="en-US" altLang="zh-CN" sz="16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defRPr/>
            </a:pPr>
            <a:r>
              <a:rPr lang="zh-CN" altLang="en-US" sz="11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1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n=47</a:t>
            </a:r>
            <a:r>
              <a:rPr lang="zh-CN" altLang="en-US" sz="11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endParaRPr lang="en-US" altLang="zh-CN" sz="12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3" name="文本框 52"/>
          <p:cNvSpPr txBox="1"/>
          <p:nvPr/>
        </p:nvSpPr>
        <p:spPr>
          <a:xfrm>
            <a:off x="5821358" y="4589675"/>
            <a:ext cx="2164396" cy="442931"/>
          </a:xfrm>
          <a:prstGeom prst="rect">
            <a:avLst/>
          </a:prstGeom>
          <a:noFill/>
        </p:spPr>
        <p:txBody>
          <a:bodyPr wrap="square" rtlCol="0">
            <a:spAutoFit/>
          </a:bodyPr>
          <a:lstStyle/>
          <a:p>
            <a:pPr algn="ctr">
              <a:buClr>
                <a:srgbClr val="000000"/>
              </a:buClr>
              <a:buFont typeface="Arial" panose="020B0604020202020204"/>
              <a:buNone/>
              <a:defRPr/>
            </a:pPr>
            <a:r>
              <a:rPr lang="en-US" altLang="zh-CN"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ICB</a:t>
            </a:r>
            <a:r>
              <a:rPr lang="zh-CN" altLang="en-US"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单药</a:t>
            </a:r>
            <a:endParaRPr lang="en-US" altLang="zh-CN"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ctr">
              <a:buClr>
                <a:srgbClr val="000000"/>
              </a:buClr>
              <a:defRPr/>
            </a:pPr>
            <a:r>
              <a:rPr lang="zh-CN" altLang="en-US" sz="12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lang="en-US" altLang="zh-CN" sz="12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n=39</a:t>
            </a:r>
            <a:r>
              <a:rPr lang="zh-CN" altLang="en-US" sz="12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endParaRPr lang="en-US" altLang="zh-CN" sz="1200" b="1" ker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54" name="直接箭头连接符 53"/>
          <p:cNvCxnSpPr>
            <a:stCxn id="5" idx="3"/>
          </p:cNvCxnSpPr>
          <p:nvPr/>
        </p:nvCxnSpPr>
        <p:spPr>
          <a:xfrm>
            <a:off x="8575076" y="3100333"/>
            <a:ext cx="444369" cy="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8512320" y="4719861"/>
            <a:ext cx="4443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图片 28" descr="勾勾"/>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233" y="2684871"/>
            <a:ext cx="292968" cy="288301"/>
          </a:xfrm>
          <a:prstGeom prst="rect">
            <a:avLst/>
          </a:prstGeom>
        </p:spPr>
      </p:pic>
      <p:pic>
        <p:nvPicPr>
          <p:cNvPr id="57" name="图片 29" descr="医疗点医院位置"/>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2733" y="2678768"/>
            <a:ext cx="320856" cy="288301"/>
          </a:xfrm>
          <a:prstGeom prst="rect">
            <a:avLst/>
          </a:prstGeom>
        </p:spPr>
      </p:pic>
      <p:pic>
        <p:nvPicPr>
          <p:cNvPr id="8" name="图片 30" descr="叉"/>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4233" y="4774425"/>
            <a:ext cx="292968" cy="288301"/>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3"/>
            </p:custDataLst>
          </p:nvPr>
        </p:nvSpPr>
        <p:spPr>
          <a:xfrm>
            <a:off x="231845" y="507435"/>
            <a:ext cx="10969200" cy="705600"/>
          </a:xfrm>
          <a:prstGeom prst="rect">
            <a:avLst/>
          </a:prstGeom>
        </p:spPr>
        <p:txBody>
          <a:bodyPr vert="horz" lIns="90170" tIns="46990" rIns="90170" bIns="46990" rtlCol="0" anchor="ctr" anchorCtr="0">
            <a:normAutofit fontScale="80000"/>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晚期</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NSCLC</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患者一线免疫联合安加维</a:t>
            </a:r>
            <a:r>
              <a:rPr lang="en-US" altLang="en-US" sz="2800" b="1" kern="100" spc="0" baseline="3000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提升</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ORR</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DCR</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PFS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也获得显著改善</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8" name="Title"/>
          <p:cNvSpPr/>
          <p:nvPr/>
        </p:nvSpPr>
        <p:spPr>
          <a:xfrm>
            <a:off x="2209165" y="4618355"/>
            <a:ext cx="7478395" cy="1837055"/>
          </a:xfrm>
          <a:prstGeom prst="rect">
            <a:avLst/>
          </a:prstGeom>
          <a:gradFill flip="none" rotWithShape="1">
            <a:gsLst>
              <a:gs pos="0">
                <a:schemeClr val="accent2">
                  <a:lumMod val="5000"/>
                  <a:lumOff val="95000"/>
                  <a:alpha val="0"/>
                </a:schemeClr>
              </a:gs>
              <a:gs pos="100000">
                <a:schemeClr val="accent2">
                  <a:lumMod val="30000"/>
                  <a:lumOff val="70000"/>
                  <a:alpha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45720" rIns="0" bIns="45720" rtlCol="0" anchor="ctr" anchorCtr="0">
            <a:noAutofit/>
          </a:bodyPr>
          <a:lstStyle/>
          <a:p>
            <a:pPr marL="285750" indent="-285750" fontAlgn="auto">
              <a:lnSpc>
                <a:spcPct val="160000"/>
              </a:lnSpc>
              <a:spcBef>
                <a:spcPts val="0"/>
              </a:spcBef>
              <a:spcAft>
                <a:spcPts val="0"/>
              </a:spcAft>
              <a:buFont typeface="Arial" panose="020B0604020202020204" pitchFamily="34" charset="0"/>
              <a:buChar char="•"/>
              <a:defRPr/>
            </a:pPr>
            <a:r>
              <a:rPr lang="zh-CN" altLang="en-US" sz="1400">
                <a:solidFill>
                  <a:prstClr val="black"/>
                </a:solidFill>
              </a:rPr>
              <a:t>ICB组的客观缓解率为 </a:t>
            </a:r>
            <a:r>
              <a:rPr lang="zh-CN" altLang="en-US" sz="1400" b="1">
                <a:solidFill>
                  <a:srgbClr val="F26649"/>
                </a:solidFill>
              </a:rPr>
              <a:t>20.5% ，</a:t>
            </a:r>
            <a:r>
              <a:rPr lang="zh-CN" altLang="en-US" sz="1400">
                <a:solidFill>
                  <a:prstClr val="black"/>
                </a:solidFill>
              </a:rPr>
              <a:t>ICB联合地舒单抗组的客观 缓解率提升至</a:t>
            </a:r>
            <a:r>
              <a:rPr lang="zh-CN" altLang="en-US" sz="1400" b="1">
                <a:solidFill>
                  <a:srgbClr val="F26649"/>
                </a:solidFill>
              </a:rPr>
              <a:t>40.4%</a:t>
            </a:r>
            <a:endParaRPr lang="zh-CN" altLang="en-US" sz="1400">
              <a:solidFill>
                <a:prstClr val="black"/>
              </a:solidFill>
            </a:endParaRPr>
          </a:p>
          <a:p>
            <a:pPr marL="285750" lvl="0" indent="-285750">
              <a:lnSpc>
                <a:spcPct val="130000"/>
              </a:lnSpc>
              <a:spcAft>
                <a:spcPts val="600"/>
              </a:spcAft>
              <a:buFont typeface="Arial" panose="020B0604020202020204" pitchFamily="34" charset="0"/>
              <a:buChar char="•"/>
              <a:defRPr/>
            </a:pPr>
            <a:r>
              <a:rPr lang="en-US" altLang="zh-CN" sz="1400">
                <a:solidFill>
                  <a:prstClr val="black"/>
                </a:solidFill>
                <a:sym typeface="+mn-ea"/>
              </a:rPr>
              <a:t>ICB</a:t>
            </a:r>
            <a:r>
              <a:rPr lang="zh-CN" altLang="en-US" sz="1400">
                <a:solidFill>
                  <a:prstClr val="black"/>
                </a:solidFill>
                <a:sym typeface="+mn-ea"/>
              </a:rPr>
              <a:t>组的疾病控制率为 </a:t>
            </a:r>
            <a:r>
              <a:rPr lang="en-US" altLang="zh-CN" sz="1400" b="1">
                <a:solidFill>
                  <a:srgbClr val="EC642F"/>
                </a:solidFill>
                <a:sym typeface="+mn-ea"/>
              </a:rPr>
              <a:t>38.7%</a:t>
            </a:r>
            <a:r>
              <a:rPr lang="zh-CN" altLang="en-US" sz="1400" b="1">
                <a:solidFill>
                  <a:srgbClr val="EC642F"/>
                </a:solidFill>
                <a:sym typeface="+mn-ea"/>
              </a:rPr>
              <a:t>，</a:t>
            </a:r>
            <a:r>
              <a:rPr lang="en-US" altLang="zh-CN" sz="1400">
                <a:solidFill>
                  <a:prstClr val="black"/>
                </a:solidFill>
                <a:sym typeface="+mn-ea"/>
              </a:rPr>
              <a:t>ICB</a:t>
            </a:r>
            <a:r>
              <a:rPr lang="zh-CN" altLang="en-US" sz="1400">
                <a:solidFill>
                  <a:prstClr val="black"/>
                </a:solidFill>
                <a:sym typeface="+mn-ea"/>
              </a:rPr>
              <a:t>联合地舒单抗组的疾病 控制率提升至</a:t>
            </a:r>
            <a:r>
              <a:rPr lang="en-US" altLang="zh-CN" sz="1400" b="1">
                <a:solidFill>
                  <a:srgbClr val="EC642F"/>
                </a:solidFill>
                <a:sym typeface="+mn-ea"/>
              </a:rPr>
              <a:t>67.3%</a:t>
            </a:r>
            <a:endParaRPr lang="en-US" altLang="zh-CN" sz="1400" b="1">
              <a:solidFill>
                <a:srgbClr val="EC642F"/>
              </a:solidFill>
              <a:sym typeface="+mn-ea"/>
            </a:endParaRPr>
          </a:p>
          <a:p>
            <a:pPr marL="285750" lvl="0" indent="-285750">
              <a:lnSpc>
                <a:spcPct val="130000"/>
              </a:lnSpc>
              <a:spcAft>
                <a:spcPts val="600"/>
              </a:spcAft>
              <a:buFont typeface="Arial" panose="020B0604020202020204" pitchFamily="34" charset="0"/>
              <a:buChar char="•"/>
              <a:defRPr/>
            </a:pPr>
            <a:r>
              <a:rPr lang="en-US" altLang="zh-CN" sz="1400">
                <a:solidFill>
                  <a:prstClr val="black"/>
                </a:solidFill>
                <a:sym typeface="+mn-ea"/>
              </a:rPr>
              <a:t>ICB</a:t>
            </a:r>
            <a:r>
              <a:rPr lang="zh-CN" altLang="en-US" sz="1400">
                <a:solidFill>
                  <a:prstClr val="black"/>
                </a:solidFill>
                <a:sym typeface="+mn-ea"/>
              </a:rPr>
              <a:t>组的</a:t>
            </a:r>
            <a:r>
              <a:rPr lang="en-US" altLang="zh-CN" sz="1400" err="1">
                <a:solidFill>
                  <a:prstClr val="black"/>
                </a:solidFill>
                <a:sym typeface="+mn-ea"/>
              </a:rPr>
              <a:t>mrwPFS</a:t>
            </a:r>
            <a:r>
              <a:rPr lang="zh-CN" altLang="en-US" sz="1400">
                <a:solidFill>
                  <a:prstClr val="black"/>
                </a:solidFill>
                <a:sym typeface="+mn-ea"/>
              </a:rPr>
              <a:t>为</a:t>
            </a:r>
            <a:r>
              <a:rPr lang="en-US" altLang="zh-CN" sz="1400" b="1">
                <a:solidFill>
                  <a:srgbClr val="EC642F"/>
                </a:solidFill>
                <a:sym typeface="+mn-ea"/>
              </a:rPr>
              <a:t>3.6</a:t>
            </a:r>
            <a:r>
              <a:rPr lang="zh-CN" altLang="en-US" sz="1400" b="1">
                <a:solidFill>
                  <a:srgbClr val="EC642F"/>
                </a:solidFill>
                <a:sym typeface="+mn-ea"/>
              </a:rPr>
              <a:t>个月，</a:t>
            </a:r>
            <a:r>
              <a:rPr lang="en-US" altLang="zh-CN" sz="1400">
                <a:solidFill>
                  <a:prstClr val="black"/>
                </a:solidFill>
                <a:sym typeface="+mn-ea"/>
              </a:rPr>
              <a:t>ICB</a:t>
            </a:r>
            <a:r>
              <a:rPr lang="zh-CN" altLang="en-US" sz="1400">
                <a:solidFill>
                  <a:prstClr val="black"/>
                </a:solidFill>
                <a:sym typeface="+mn-ea"/>
              </a:rPr>
              <a:t>联合地舒单抗组的中位</a:t>
            </a:r>
            <a:r>
              <a:rPr lang="en-US" altLang="zh-CN" sz="1400" err="1">
                <a:solidFill>
                  <a:prstClr val="black"/>
                </a:solidFill>
                <a:sym typeface="+mn-ea"/>
              </a:rPr>
              <a:t>rwPFS</a:t>
            </a:r>
            <a:r>
              <a:rPr lang="zh-CN" altLang="en-US" sz="1400">
                <a:solidFill>
                  <a:prstClr val="black"/>
                </a:solidFill>
                <a:sym typeface="+mn-ea"/>
              </a:rPr>
              <a:t>延长至</a:t>
            </a:r>
            <a:r>
              <a:rPr lang="en-US" altLang="zh-CN" sz="1400" b="1">
                <a:solidFill>
                  <a:srgbClr val="EC642F"/>
                </a:solidFill>
                <a:sym typeface="+mn-ea"/>
              </a:rPr>
              <a:t>7.4</a:t>
            </a:r>
            <a:r>
              <a:rPr lang="zh-CN" altLang="en-US" sz="1400" b="1">
                <a:solidFill>
                  <a:srgbClr val="EC642F"/>
                </a:solidFill>
                <a:sym typeface="+mn-ea"/>
              </a:rPr>
              <a:t>个月</a:t>
            </a:r>
            <a:endParaRPr lang="zh-CN" altLang="en-US" sz="1400" b="1">
              <a:solidFill>
                <a:srgbClr val="EC642F"/>
              </a:solidFill>
              <a:sym typeface="+mn-ea"/>
            </a:endParaRPr>
          </a:p>
          <a:p>
            <a:pPr marL="285750" lvl="0" indent="-285750">
              <a:lnSpc>
                <a:spcPct val="130000"/>
              </a:lnSpc>
              <a:spcAft>
                <a:spcPts val="600"/>
              </a:spcAft>
              <a:buFont typeface="Arial" panose="020B0604020202020204" pitchFamily="34" charset="0"/>
              <a:buChar char="•"/>
              <a:defRPr/>
            </a:pPr>
            <a:r>
              <a:rPr lang="en-US" altLang="zh-CN" sz="1400">
                <a:solidFill>
                  <a:prstClr val="black"/>
                </a:solidFill>
                <a:sym typeface="+mn-ea"/>
              </a:rPr>
              <a:t>ICB</a:t>
            </a:r>
            <a:r>
              <a:rPr lang="zh-CN" altLang="en-US" sz="1400">
                <a:solidFill>
                  <a:prstClr val="black"/>
                </a:solidFill>
                <a:sym typeface="+mn-ea"/>
              </a:rPr>
              <a:t>组的</a:t>
            </a:r>
            <a:r>
              <a:rPr lang="en-US" altLang="zh-CN" sz="1400" err="1">
                <a:solidFill>
                  <a:prstClr val="black"/>
                </a:solidFill>
                <a:sym typeface="+mn-ea"/>
              </a:rPr>
              <a:t>mOS</a:t>
            </a:r>
            <a:r>
              <a:rPr lang="zh-CN" altLang="en-US" sz="1400">
                <a:solidFill>
                  <a:prstClr val="black"/>
                </a:solidFill>
                <a:sym typeface="+mn-ea"/>
              </a:rPr>
              <a:t>为</a:t>
            </a:r>
            <a:r>
              <a:rPr lang="en-US" altLang="zh-CN" sz="1400" b="1">
                <a:solidFill>
                  <a:srgbClr val="EC642F"/>
                </a:solidFill>
                <a:sym typeface="+mn-ea"/>
              </a:rPr>
              <a:t>8.6</a:t>
            </a:r>
            <a:r>
              <a:rPr lang="zh-CN" altLang="en-US" sz="1400" b="1">
                <a:solidFill>
                  <a:srgbClr val="EC642F"/>
                </a:solidFill>
                <a:sym typeface="+mn-ea"/>
              </a:rPr>
              <a:t>个月，</a:t>
            </a:r>
            <a:r>
              <a:rPr lang="en-US" altLang="zh-CN" sz="1400">
                <a:solidFill>
                  <a:prstClr val="black"/>
                </a:solidFill>
                <a:sym typeface="+mn-ea"/>
              </a:rPr>
              <a:t>ICB</a:t>
            </a:r>
            <a:r>
              <a:rPr lang="zh-CN" altLang="en-US" sz="1400">
                <a:solidFill>
                  <a:prstClr val="black"/>
                </a:solidFill>
                <a:sym typeface="+mn-ea"/>
              </a:rPr>
              <a:t>联合地舒单抗组的    </a:t>
            </a:r>
            <a:r>
              <a:rPr lang="en-US" altLang="zh-CN" sz="1400" err="1">
                <a:solidFill>
                  <a:prstClr val="black"/>
                </a:solidFill>
                <a:sym typeface="+mn-ea"/>
              </a:rPr>
              <a:t>mOS</a:t>
            </a:r>
            <a:r>
              <a:rPr lang="zh-CN" altLang="en-US" sz="1400">
                <a:solidFill>
                  <a:prstClr val="black"/>
                </a:solidFill>
                <a:sym typeface="+mn-ea"/>
              </a:rPr>
              <a:t>延长至</a:t>
            </a:r>
            <a:r>
              <a:rPr lang="en-US" altLang="zh-CN" sz="1400" b="1">
                <a:solidFill>
                  <a:srgbClr val="EC642F"/>
                </a:solidFill>
                <a:sym typeface="+mn-ea"/>
              </a:rPr>
              <a:t>14.2</a:t>
            </a:r>
            <a:r>
              <a:rPr lang="zh-CN" altLang="en-US" sz="1400" b="1">
                <a:solidFill>
                  <a:srgbClr val="EC642F"/>
                </a:solidFill>
                <a:sym typeface="+mn-ea"/>
              </a:rPr>
              <a:t>个月</a:t>
            </a:r>
            <a:endParaRPr lang="en-US" altLang="zh-CN" sz="1400" b="1" i="1">
              <a:solidFill>
                <a:schemeClr val="tx1"/>
              </a:solidFill>
            </a:endParaRPr>
          </a:p>
        </p:txBody>
      </p:sp>
      <p:sp>
        <p:nvSpPr>
          <p:cNvPr id="57" name="文本框 56"/>
          <p:cNvSpPr txBox="1"/>
          <p:nvPr/>
        </p:nvSpPr>
        <p:spPr>
          <a:xfrm>
            <a:off x="495300" y="1557655"/>
            <a:ext cx="5250180" cy="321945"/>
          </a:xfrm>
          <a:prstGeom prst="rect">
            <a:avLst/>
          </a:prstGeom>
          <a:noFill/>
        </p:spPr>
        <p:txBody>
          <a:bodyPr wrap="square" rtlCol="0" anchor="t">
            <a:spAutoFit/>
          </a:bodyPr>
          <a:p>
            <a:pPr marL="0" marR="0" lvl="0" indent="0" algn="ctr" defTabSz="457200" rtl="0" eaLnBrk="1" fontAlgn="auto" latinLnBrk="0" hangingPunct="1">
              <a:lnSpc>
                <a:spcPct val="100000"/>
              </a:lnSpc>
              <a:spcBef>
                <a:spcPct val="0"/>
              </a:spcBef>
              <a:spcAft>
                <a:spcPct val="0"/>
              </a:spcAft>
              <a:buClrTx/>
              <a:buSzTx/>
              <a:buFontTx/>
              <a:buNone/>
              <a:defRPr/>
            </a:pP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ICB</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基础上联合地舒单抗可提升</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ORR</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和</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DCR</a:t>
            </a:r>
            <a:endPar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58" name="文本框 57"/>
          <p:cNvSpPr txBox="1"/>
          <p:nvPr/>
        </p:nvSpPr>
        <p:spPr>
          <a:xfrm>
            <a:off x="6470015" y="1557655"/>
            <a:ext cx="5250180" cy="321945"/>
          </a:xfrm>
          <a:prstGeom prst="rect">
            <a:avLst/>
          </a:prstGeom>
          <a:noFill/>
        </p:spPr>
        <p:txBody>
          <a:bodyPr wrap="square" rtlCol="0" anchor="t">
            <a:spAutoFit/>
          </a:bodyPr>
          <a:p>
            <a:pPr marL="0" marR="0" lvl="0" indent="0" algn="ctr" defTabSz="457200" rtl="0" eaLnBrk="1" fontAlgn="auto" latinLnBrk="0" hangingPunct="1">
              <a:lnSpc>
                <a:spcPct val="100000"/>
              </a:lnSpc>
              <a:spcBef>
                <a:spcPct val="0"/>
              </a:spcBef>
              <a:spcAft>
                <a:spcPct val="0"/>
              </a:spcAft>
              <a:buClrTx/>
              <a:buSzTx/>
              <a:buFontTx/>
              <a:buNone/>
              <a:defRPr/>
            </a:pP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ICB</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基础上联合地舒单抗可改善</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OS</a:t>
            </a:r>
            <a:r>
              <a:rPr lang="zh-CN" altLang="en-US"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和</a:t>
            </a:r>
            <a:r>
              <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rPr>
              <a:t>PFS</a:t>
            </a:r>
            <a:endParaRPr lang="en-US" altLang="zh-CN" sz="1500" b="1" kern="0" noProof="0">
              <a:ln>
                <a:noFill/>
              </a:ln>
              <a:solidFill>
                <a:srgbClr val="F26649"/>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6" name="组合 5"/>
          <p:cNvGrpSpPr/>
          <p:nvPr/>
        </p:nvGrpSpPr>
        <p:grpSpPr>
          <a:xfrm>
            <a:off x="-52170" y="2149913"/>
            <a:ext cx="2937152" cy="1932349"/>
            <a:chOff x="763284" y="2925103"/>
            <a:chExt cx="4822522" cy="2799015"/>
          </a:xfrm>
        </p:grpSpPr>
        <p:graphicFrame>
          <p:nvGraphicFramePr>
            <p:cNvPr id="427" name="图表 426"/>
            <p:cNvGraphicFramePr/>
            <p:nvPr/>
          </p:nvGraphicFramePr>
          <p:xfrm>
            <a:off x="1168779" y="2971799"/>
            <a:ext cx="4417027" cy="2752319"/>
          </p:xfrm>
          <a:graphic>
            <a:graphicData uri="http://schemas.openxmlformats.org/drawingml/2006/chart">
              <c:chart xmlns:c="http://schemas.openxmlformats.org/drawingml/2006/chart" xmlns:r="http://schemas.openxmlformats.org/officeDocument/2006/relationships" r:id="rId1"/>
            </a:graphicData>
          </a:graphic>
        </p:graphicFrame>
        <p:sp>
          <p:nvSpPr>
            <p:cNvPr id="428" name="文本框 427"/>
            <p:cNvSpPr txBox="1"/>
            <p:nvPr/>
          </p:nvSpPr>
          <p:spPr>
            <a:xfrm rot="16200000">
              <a:off x="416546" y="4209459"/>
              <a:ext cx="970476" cy="276999"/>
            </a:xfrm>
            <a:prstGeom prst="rect">
              <a:avLst/>
            </a:prstGeom>
            <a:no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ORR</a:t>
              </a:r>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29" name="文本框 428"/>
            <p:cNvSpPr txBox="1"/>
            <p:nvPr/>
          </p:nvSpPr>
          <p:spPr>
            <a:xfrm>
              <a:off x="2806709" y="2925103"/>
              <a:ext cx="1405247" cy="378943"/>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100" b="0" i="1"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p=0.01</a:t>
              </a:r>
              <a:endParaRPr kumimoji="0" lang="en-US" altLang="zh-CN" sz="1100" b="0" i="1"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432" name="组合 431"/>
            <p:cNvGrpSpPr/>
            <p:nvPr/>
          </p:nvGrpSpPr>
          <p:grpSpPr>
            <a:xfrm>
              <a:off x="3099416" y="3659257"/>
              <a:ext cx="1112542" cy="919264"/>
              <a:chOff x="3047835" y="3659257"/>
              <a:chExt cx="1112542" cy="919264"/>
            </a:xfrm>
          </p:grpSpPr>
          <p:sp>
            <p:nvSpPr>
              <p:cNvPr id="430" name="downward-arrow-curve_1094"/>
              <p:cNvSpPr/>
              <p:nvPr/>
            </p:nvSpPr>
            <p:spPr>
              <a:xfrm rot="16200000" flipV="1">
                <a:off x="3169701" y="3587847"/>
                <a:ext cx="919264" cy="1062084"/>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2">
                      <a:lumMod val="20000"/>
                      <a:lumOff val="80000"/>
                    </a:schemeClr>
                  </a:gs>
                  <a:gs pos="100000">
                    <a:srgbClr val="F2664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31" name="文本框 63"/>
              <p:cNvSpPr txBox="1"/>
              <p:nvPr/>
            </p:nvSpPr>
            <p:spPr>
              <a:xfrm>
                <a:off x="3047835" y="3733296"/>
                <a:ext cx="1112542" cy="401234"/>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+1</a:t>
                </a:r>
                <a:r>
                  <a:rPr kumimoji="0" lang="zh-CN"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倍</a:t>
                </a:r>
                <a:endParaRPr kumimoji="0" 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grpSp>
      </p:grpSp>
      <p:grpSp>
        <p:nvGrpSpPr>
          <p:cNvPr id="8" name="组合 7"/>
          <p:cNvGrpSpPr/>
          <p:nvPr/>
        </p:nvGrpSpPr>
        <p:grpSpPr>
          <a:xfrm>
            <a:off x="2936140" y="2146526"/>
            <a:ext cx="2937152" cy="1973114"/>
            <a:chOff x="6531831" y="2957075"/>
            <a:chExt cx="4857753" cy="2767043"/>
          </a:xfrm>
        </p:grpSpPr>
        <p:graphicFrame>
          <p:nvGraphicFramePr>
            <p:cNvPr id="433" name="图表 432"/>
            <p:cNvGraphicFramePr/>
            <p:nvPr/>
          </p:nvGraphicFramePr>
          <p:xfrm>
            <a:off x="6972557" y="2971799"/>
            <a:ext cx="4417027" cy="2752319"/>
          </p:xfrm>
          <a:graphic>
            <a:graphicData uri="http://schemas.openxmlformats.org/drawingml/2006/chart">
              <c:chart xmlns:c="http://schemas.openxmlformats.org/drawingml/2006/chart" xmlns:r="http://schemas.openxmlformats.org/officeDocument/2006/relationships" r:id="rId2"/>
            </a:graphicData>
          </a:graphic>
        </p:graphicFrame>
        <p:sp>
          <p:nvSpPr>
            <p:cNvPr id="435" name="downward-arrow-curve_1094"/>
            <p:cNvSpPr/>
            <p:nvPr/>
          </p:nvSpPr>
          <p:spPr>
            <a:xfrm rot="16200000" flipV="1">
              <a:off x="9021096" y="3593921"/>
              <a:ext cx="919264" cy="1049935"/>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2">
                    <a:lumMod val="20000"/>
                    <a:lumOff val="80000"/>
                  </a:schemeClr>
                </a:gs>
                <a:gs pos="100000">
                  <a:srgbClr val="F2664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36" name="文本框 63"/>
            <p:cNvSpPr txBox="1"/>
            <p:nvPr/>
          </p:nvSpPr>
          <p:spPr>
            <a:xfrm>
              <a:off x="8800395" y="3780291"/>
              <a:ext cx="1340761" cy="388456"/>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+0.7</a:t>
              </a:r>
              <a:r>
                <a:rPr kumimoji="0" lang="zh-CN"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倍</a:t>
              </a:r>
              <a:endParaRPr kumimoji="0" lang="zh-CN" altLang="en-US" sz="1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37" name="文本框 436"/>
            <p:cNvSpPr txBox="1"/>
            <p:nvPr/>
          </p:nvSpPr>
          <p:spPr>
            <a:xfrm rot="16200000">
              <a:off x="6185093" y="4209459"/>
              <a:ext cx="970476" cy="276999"/>
            </a:xfrm>
            <a:prstGeom prst="rect">
              <a:avLst/>
            </a:prstGeom>
            <a:no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DCR</a:t>
              </a:r>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438" name="文本框 437"/>
            <p:cNvSpPr txBox="1"/>
            <p:nvPr/>
          </p:nvSpPr>
          <p:spPr>
            <a:xfrm>
              <a:off x="8610488" y="2957075"/>
              <a:ext cx="1141164" cy="3668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100" b="0" i="1"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p=0.02</a:t>
              </a:r>
              <a:endParaRPr kumimoji="0" lang="en-US" altLang="zh-CN" sz="1100" b="0" i="1"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nvGrpSpPr>
          <p:cNvPr id="10" name="组合 9"/>
          <p:cNvGrpSpPr>
            <a:grpSpLocks noChangeAspect="1"/>
          </p:cNvGrpSpPr>
          <p:nvPr/>
        </p:nvGrpSpPr>
        <p:grpSpPr>
          <a:xfrm>
            <a:off x="6163534" y="2224717"/>
            <a:ext cx="2628000" cy="2004106"/>
            <a:chOff x="6700788" y="2585599"/>
            <a:chExt cx="4498340" cy="3430403"/>
          </a:xfrm>
        </p:grpSpPr>
        <p:grpSp>
          <p:nvGrpSpPr>
            <p:cNvPr id="11" name="组合 10"/>
            <p:cNvGrpSpPr/>
            <p:nvPr/>
          </p:nvGrpSpPr>
          <p:grpSpPr>
            <a:xfrm>
              <a:off x="6700788" y="2585599"/>
              <a:ext cx="4498340" cy="3430403"/>
              <a:chOff x="6700788" y="2585599"/>
              <a:chExt cx="4498340" cy="3430403"/>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878" y="2585599"/>
                <a:ext cx="4275364" cy="3406255"/>
              </a:xfrm>
              <a:prstGeom prst="rect">
                <a:avLst/>
              </a:prstGeom>
            </p:spPr>
          </p:pic>
          <p:sp>
            <p:nvSpPr>
              <p:cNvPr id="14" name="文本框 13"/>
              <p:cNvSpPr txBox="1"/>
              <p:nvPr/>
            </p:nvSpPr>
            <p:spPr>
              <a:xfrm rot="16200000">
                <a:off x="5390652" y="3895735"/>
                <a:ext cx="3115415" cy="49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真实世界无进展生存率（</a:t>
                </a:r>
                <a:r>
                  <a:rPr kumimoji="1" lang="en-US" altLang="zh-CN"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endPar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15" name="矩形 14"/>
              <p:cNvSpPr/>
              <p:nvPr/>
            </p:nvSpPr>
            <p:spPr>
              <a:xfrm>
                <a:off x="8506215" y="5701803"/>
                <a:ext cx="1341805" cy="314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16" name="矩形 15"/>
              <p:cNvSpPr/>
              <p:nvPr/>
            </p:nvSpPr>
            <p:spPr>
              <a:xfrm>
                <a:off x="8269357" y="2708413"/>
                <a:ext cx="2855254" cy="1133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17" name="图片 16"/>
              <p:cNvPicPr>
                <a:picLocks noChangeAspect="1"/>
              </p:cNvPicPr>
              <p:nvPr/>
            </p:nvPicPr>
            <p:blipFill>
              <a:blip r:embed="rId5"/>
              <a:srcRect l="68325" t="19281" r="4130" b="60558"/>
              <a:stretch>
                <a:fillRect/>
              </a:stretch>
            </p:blipFill>
            <p:spPr>
              <a:xfrm>
                <a:off x="8773980" y="2892978"/>
                <a:ext cx="2425148" cy="700192"/>
              </a:xfrm>
              <a:prstGeom prst="rect">
                <a:avLst/>
              </a:prstGeom>
            </p:spPr>
          </p:pic>
          <p:pic>
            <p:nvPicPr>
              <p:cNvPr id="18" name="图片 17"/>
              <p:cNvPicPr>
                <a:picLocks noChangeAspect="1"/>
              </p:cNvPicPr>
              <p:nvPr/>
            </p:nvPicPr>
            <p:blipFill>
              <a:blip r:embed="rId5"/>
              <a:srcRect l="68815" t="6816" b="85407"/>
              <a:stretch>
                <a:fillRect/>
              </a:stretch>
            </p:blipFill>
            <p:spPr>
              <a:xfrm>
                <a:off x="8398912" y="2629764"/>
                <a:ext cx="2745579" cy="270078"/>
              </a:xfrm>
              <a:prstGeom prst="rect">
                <a:avLst/>
              </a:prstGeom>
            </p:spPr>
          </p:pic>
        </p:grpSp>
        <p:sp>
          <p:nvSpPr>
            <p:cNvPr id="12" name="文本框 11"/>
            <p:cNvSpPr txBox="1"/>
            <p:nvPr/>
          </p:nvSpPr>
          <p:spPr>
            <a:xfrm>
              <a:off x="8722088" y="2914005"/>
              <a:ext cx="1366552" cy="400107"/>
            </a:xfrm>
            <a:prstGeom prst="rect">
              <a:avLst/>
            </a:prstGeom>
            <a:solidFill>
              <a:schemeClr val="bg1"/>
            </a:solidFill>
            <a:ln>
              <a:noFill/>
            </a:ln>
          </p:spPr>
          <p:txBody>
            <a:bodyPr wrap="square" lIns="0" tIns="0" rIns="0" bIns="0"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800" b="0" i="0">
                  <a:solidFill>
                    <a:srgbClr val="474747"/>
                  </a:solidFill>
                  <a:effectLst/>
                  <a:latin typeface="Arial" panose="020B0604020202020204" pitchFamily="34" charset="0"/>
                </a:rPr>
                <a:t>···· </a:t>
              </a:r>
              <a:r>
                <a:rPr kumimoji="0" lang="zh-CN" altLang="en-US"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地舒单抗</a:t>
              </a:r>
              <a:r>
                <a:rPr kumimoji="0" lang="en-US" altLang="zh-CN"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+ICB</a:t>
              </a:r>
              <a:endParaRPr kumimoji="0" lang="en-US" altLang="zh-CN"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 ICB</a:t>
              </a:r>
              <a:r>
                <a:rPr kumimoji="0" lang="zh-CN" altLang="en-US"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方案</a:t>
              </a:r>
              <a:endParaRPr kumimoji="0" lang="zh-CN" altLang="en-US" sz="7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grpSp>
      <p:grpSp>
        <p:nvGrpSpPr>
          <p:cNvPr id="19" name="组合 18"/>
          <p:cNvGrpSpPr>
            <a:grpSpLocks noChangeAspect="1"/>
          </p:cNvGrpSpPr>
          <p:nvPr/>
        </p:nvGrpSpPr>
        <p:grpSpPr>
          <a:xfrm>
            <a:off x="9155223" y="2224419"/>
            <a:ext cx="2601126" cy="1983600"/>
            <a:chOff x="1052510" y="2507619"/>
            <a:chExt cx="4535634" cy="3586758"/>
          </a:xfrm>
        </p:grpSpPr>
        <p:grpSp>
          <p:nvGrpSpPr>
            <p:cNvPr id="20" name="组合 19"/>
            <p:cNvGrpSpPr/>
            <p:nvPr/>
          </p:nvGrpSpPr>
          <p:grpSpPr>
            <a:xfrm>
              <a:off x="1052510" y="2507619"/>
              <a:ext cx="4389651" cy="3586758"/>
              <a:chOff x="1052510" y="2507619"/>
              <a:chExt cx="4389651" cy="3586758"/>
            </a:xfrm>
          </p:grpSpPr>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510" y="2507619"/>
                <a:ext cx="4389651" cy="3586758"/>
              </a:xfrm>
              <a:prstGeom prst="rect">
                <a:avLst/>
              </a:prstGeom>
            </p:spPr>
          </p:pic>
          <p:sp>
            <p:nvSpPr>
              <p:cNvPr id="25" name="文本框 24"/>
              <p:cNvSpPr txBox="1"/>
              <p:nvPr/>
            </p:nvSpPr>
            <p:spPr>
              <a:xfrm rot="16200000">
                <a:off x="-186463" y="3820530"/>
                <a:ext cx="2829552"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kumimoji="1" sz="1200" b="1">
                    <a:solidFill>
                      <a:sysClr val="windowText" lastClr="000000"/>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总生存率（</a:t>
                </a:r>
                <a:r>
                  <a:rPr kumimoji="1" lang="en-US" altLang="zh-CN"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endParaRPr kumimoji="1" lang="zh-CN" altLang="en-US" sz="10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26" name="矩形 25"/>
              <p:cNvSpPr/>
              <p:nvPr/>
            </p:nvSpPr>
            <p:spPr>
              <a:xfrm>
                <a:off x="2852507" y="5738736"/>
                <a:ext cx="1341805" cy="314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a:t>
                </a:r>
                <a:r>
                  <a:rPr kumimoji="1" lang="en-US" altLang="zh-CN"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月）</a:t>
                </a:r>
                <a:endParaRPr kumimoji="1" lang="zh-CN" altLang="en-US" sz="100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27" name="矩形 26"/>
              <p:cNvSpPr/>
              <p:nvPr/>
            </p:nvSpPr>
            <p:spPr>
              <a:xfrm>
                <a:off x="2723322" y="2757909"/>
                <a:ext cx="2638839" cy="1083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pic>
          <p:nvPicPr>
            <p:cNvPr id="21" name="图片 20"/>
            <p:cNvPicPr>
              <a:picLocks noChangeAspect="1"/>
            </p:cNvPicPr>
            <p:nvPr/>
          </p:nvPicPr>
          <p:blipFill>
            <a:blip r:embed="rId5"/>
            <a:srcRect l="17802" t="6951" r="53242" b="85936"/>
            <a:stretch>
              <a:fillRect/>
            </a:stretch>
          </p:blipFill>
          <p:spPr>
            <a:xfrm>
              <a:off x="2985722" y="2645959"/>
              <a:ext cx="2549387" cy="247019"/>
            </a:xfrm>
            <a:prstGeom prst="rect">
              <a:avLst/>
            </a:prstGeom>
          </p:spPr>
        </p:pic>
        <p:pic>
          <p:nvPicPr>
            <p:cNvPr id="2" name="图片 1"/>
            <p:cNvPicPr>
              <a:picLocks noChangeAspect="1"/>
            </p:cNvPicPr>
            <p:nvPr/>
          </p:nvPicPr>
          <p:blipFill>
            <a:blip r:embed="rId5"/>
            <a:srcRect l="17802" t="19294" r="53242" b="62387"/>
            <a:stretch>
              <a:fillRect/>
            </a:stretch>
          </p:blipFill>
          <p:spPr>
            <a:xfrm>
              <a:off x="3038757" y="2907939"/>
              <a:ext cx="2549387" cy="636171"/>
            </a:xfrm>
            <a:prstGeom prst="rect">
              <a:avLst/>
            </a:prstGeom>
          </p:spPr>
        </p:pic>
        <p:sp>
          <p:nvSpPr>
            <p:cNvPr id="23" name="文本框 22"/>
            <p:cNvSpPr txBox="1"/>
            <p:nvPr/>
          </p:nvSpPr>
          <p:spPr>
            <a:xfrm>
              <a:off x="3390090" y="2837181"/>
              <a:ext cx="909536" cy="61217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D+ICB</a:t>
              </a:r>
              <a:endParaRPr kumimoji="0" lang="en-US" altLang="zh-CN" sz="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rPr>
                <a:t>ICB</a:t>
              </a:r>
              <a:endParaRPr kumimoji="0" lang="zh-CN" altLang="en-US" sz="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gr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21615" y="257175"/>
            <a:ext cx="10968990" cy="705485"/>
          </a:xfrm>
        </p:spPr>
        <p:txBody>
          <a:bodyPr>
            <a:normAutofit/>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肺癌骨转移的</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MDT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策略</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7183225" y="1985576"/>
            <a:ext cx="4435351" cy="4015105"/>
          </a:xfrm>
          <a:prstGeom prst="rect">
            <a:avLst/>
          </a:prstGeom>
          <a:noFill/>
        </p:spPr>
        <p:txBody>
          <a:bodyPr wrap="square">
            <a:spAutoFit/>
          </a:bodyPr>
          <a:p>
            <a:pPr marL="285750" indent="-285750">
              <a:lnSpc>
                <a:spcPct val="150000"/>
              </a:lnSpc>
              <a:spcBef>
                <a:spcPts val="600"/>
              </a:spcBef>
              <a:buFont typeface="Arial" panose="020B0604020202020204" pitchFamily="34" charset="0"/>
              <a:buChar char="•"/>
            </a:pPr>
            <a:r>
              <a:rPr lang="en-US" sz="1600" dirty="0">
                <a:latin typeface="微软雅黑" panose="020B0503020204020204" charset="-122"/>
                <a:ea typeface="微软雅黑" panose="020B0503020204020204" charset="-122"/>
              </a:rPr>
              <a:t>对确诊肺癌骨转移患者，如无禁忌证，均推荐应用骨</a:t>
            </a:r>
            <a:r>
              <a:rPr lang="zh-CN" altLang="en-US" sz="1600" dirty="0">
                <a:latin typeface="微软雅黑" panose="020B0503020204020204" charset="-122"/>
                <a:ea typeface="微软雅黑" panose="020B0503020204020204" charset="-122"/>
              </a:rPr>
              <a:t>靶向</a:t>
            </a:r>
            <a:r>
              <a:rPr lang="en-US" sz="1600" dirty="0">
                <a:latin typeface="微软雅黑" panose="020B0503020204020204" charset="-122"/>
                <a:ea typeface="微软雅黑" panose="020B0503020204020204" charset="-122"/>
              </a:rPr>
              <a:t>药物治疗（1A）</a:t>
            </a:r>
            <a:endParaRPr lang="en-US" sz="1600" dirty="0">
              <a:latin typeface="微软雅黑" panose="020B0503020204020204" charset="-122"/>
              <a:ea typeface="微软雅黑" panose="020B0503020204020204" charset="-122"/>
            </a:endParaRPr>
          </a:p>
          <a:p>
            <a:pPr marL="285750" indent="-285750">
              <a:lnSpc>
                <a:spcPct val="150000"/>
              </a:lnSpc>
              <a:spcBef>
                <a:spcPts val="600"/>
              </a:spcBef>
              <a:buFont typeface="Arial" panose="020B0604020202020204" pitchFamily="34" charset="0"/>
              <a:buChar char="•"/>
            </a:pPr>
            <a:r>
              <a:rPr lang="zh-CN" altLang="en-US" sz="1600" dirty="0">
                <a:latin typeface="微软雅黑" panose="020B0503020204020204" charset="-122"/>
                <a:ea typeface="微软雅黑" panose="020B0503020204020204" charset="-122"/>
              </a:rPr>
              <a:t>如无禁忌，推荐</a:t>
            </a:r>
            <a:r>
              <a:rPr lang="en-US" altLang="zh-CN" sz="1600" dirty="0">
                <a:latin typeface="微软雅黑" panose="020B0503020204020204" charset="-122"/>
                <a:ea typeface="微软雅黑" panose="020B0503020204020204" charset="-122"/>
                <a:sym typeface="+mn-ea"/>
              </a:rPr>
              <a:t>RANKL</a:t>
            </a:r>
            <a:r>
              <a:rPr lang="zh-CN" altLang="en-US" sz="1600" dirty="0">
                <a:latin typeface="微软雅黑" panose="020B0503020204020204" charset="-122"/>
                <a:ea typeface="微软雅黑" panose="020B0503020204020204" charset="-122"/>
                <a:sym typeface="+mn-ea"/>
              </a:rPr>
              <a:t>抑制剂或</a:t>
            </a:r>
            <a:r>
              <a:rPr lang="zh-CN" altLang="en-US" sz="1600" dirty="0">
                <a:latin typeface="微软雅黑" panose="020B0503020204020204" charset="-122"/>
                <a:ea typeface="微软雅黑" panose="020B0503020204020204" charset="-122"/>
              </a:rPr>
              <a:t>双膦酸盐类</a:t>
            </a:r>
            <a:r>
              <a:rPr lang="zh-CN" altLang="en-US" sz="1600" dirty="0">
                <a:latin typeface="微软雅黑" panose="020B0503020204020204" charset="-122"/>
                <a:ea typeface="微软雅黑" panose="020B0503020204020204" charset="-122"/>
              </a:rPr>
              <a:t>药物降低肺癌骨转移患者的</a:t>
            </a:r>
            <a:r>
              <a:rPr lang="en-US" altLang="zh-CN" sz="1600" dirty="0">
                <a:latin typeface="微软雅黑" panose="020B0503020204020204" charset="-122"/>
                <a:ea typeface="微软雅黑" panose="020B0503020204020204" charset="-122"/>
              </a:rPr>
              <a:t>SREs</a:t>
            </a:r>
            <a:r>
              <a:rPr lang="zh-CN" altLang="en-US" sz="1600" dirty="0">
                <a:latin typeface="微软雅黑" panose="020B0503020204020204" charset="-122"/>
                <a:ea typeface="微软雅黑" panose="020B0503020204020204" charset="-122"/>
              </a:rPr>
              <a:t>风险（</a:t>
            </a:r>
            <a:r>
              <a:rPr lang="en-US" altLang="zh-CN" sz="1600" dirty="0">
                <a:latin typeface="微软雅黑" panose="020B0503020204020204" charset="-122"/>
                <a:ea typeface="微软雅黑" panose="020B0503020204020204" charset="-122"/>
              </a:rPr>
              <a:t>1A</a:t>
            </a:r>
            <a:r>
              <a:rPr lang="zh-CN" altLang="en-US" sz="1600" dirty="0">
                <a:latin typeface="微软雅黑" panose="020B0503020204020204" charset="-122"/>
                <a:ea typeface="微软雅黑" panose="020B0503020204020204" charset="-122"/>
              </a:rPr>
              <a:t>）</a:t>
            </a:r>
            <a:endParaRPr lang="en-US" altLang="zh-CN" sz="1600" dirty="0">
              <a:latin typeface="微软雅黑" panose="020B0503020204020204" charset="-122"/>
              <a:ea typeface="微软雅黑" panose="020B0503020204020204" charset="-122"/>
            </a:endParaRPr>
          </a:p>
          <a:p>
            <a:pPr marL="285750" indent="-285750">
              <a:lnSpc>
                <a:spcPct val="150000"/>
              </a:lnSpc>
              <a:spcBef>
                <a:spcPts val="600"/>
              </a:spcBef>
              <a:buFont typeface="Arial" panose="020B0604020202020204" pitchFamily="34" charset="0"/>
              <a:buChar char="•"/>
            </a:pPr>
            <a:r>
              <a:rPr lang="zh-CN" altLang="en-US" sz="1600" dirty="0">
                <a:latin typeface="微软雅黑" panose="020B0503020204020204" charset="-122"/>
                <a:ea typeface="微软雅黑" panose="020B0503020204020204" charset="-122"/>
              </a:rPr>
              <a:t>正在接受双膦酸盐治疗的患者，如出现二次</a:t>
            </a:r>
            <a:r>
              <a:rPr lang="en-US" altLang="zh-CN" sz="1600" dirty="0">
                <a:latin typeface="微软雅黑" panose="020B0503020204020204" charset="-122"/>
                <a:ea typeface="微软雅黑" panose="020B0503020204020204" charset="-122"/>
              </a:rPr>
              <a:t>SREs</a:t>
            </a:r>
            <a:r>
              <a:rPr lang="zh-CN" altLang="en-US" sz="1600" dirty="0">
                <a:latin typeface="微软雅黑" panose="020B0503020204020204" charset="-122"/>
                <a:ea typeface="微软雅黑" panose="020B0503020204020204" charset="-122"/>
              </a:rPr>
              <a:t>不建议立即停用双膦酸盐（</a:t>
            </a:r>
            <a:r>
              <a:rPr lang="en-US" altLang="zh-CN" sz="1600" dirty="0">
                <a:latin typeface="微软雅黑" panose="020B0503020204020204" charset="-122"/>
                <a:ea typeface="微软雅黑" panose="020B0503020204020204" charset="-122"/>
              </a:rPr>
              <a:t>1B</a:t>
            </a:r>
            <a:r>
              <a:rPr lang="zh-CN" altLang="en-US" sz="1600" dirty="0">
                <a:latin typeface="微软雅黑" panose="020B0503020204020204" charset="-122"/>
                <a:ea typeface="微软雅黑" panose="020B0503020204020204" charset="-122"/>
              </a:rPr>
              <a:t>），也可以考虑换用</a:t>
            </a:r>
            <a:r>
              <a:rPr lang="en-US" altLang="zh-CN" sz="1600" dirty="0">
                <a:latin typeface="微软雅黑" panose="020B0503020204020204" charset="-122"/>
                <a:ea typeface="微软雅黑" panose="020B0503020204020204" charset="-122"/>
              </a:rPr>
              <a:t>RANKL</a:t>
            </a:r>
            <a:r>
              <a:rPr lang="zh-CN" altLang="en-US" sz="1600" dirty="0">
                <a:latin typeface="微软雅黑" panose="020B0503020204020204" charset="-122"/>
                <a:ea typeface="微软雅黑" panose="020B0503020204020204" charset="-122"/>
              </a:rPr>
              <a:t>抑制剂或另外一种双膦酸盐（</a:t>
            </a:r>
            <a:r>
              <a:rPr lang="en-US" altLang="zh-CN" sz="1600" dirty="0">
                <a:latin typeface="微软雅黑" panose="020B0503020204020204" charset="-122"/>
                <a:ea typeface="微软雅黑" panose="020B0503020204020204" charset="-122"/>
              </a:rPr>
              <a:t>2B</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p>
            <a:pPr marL="285750" indent="-285750">
              <a:lnSpc>
                <a:spcPct val="150000"/>
              </a:lnSpc>
              <a:spcBef>
                <a:spcPts val="600"/>
              </a:spcBef>
              <a:buFont typeface="Arial" panose="020B0604020202020204" pitchFamily="34" charset="0"/>
              <a:buChar char="•"/>
            </a:pPr>
            <a:r>
              <a:rPr lang="zh-CN" altLang="en-US" sz="1600" dirty="0">
                <a:latin typeface="微软雅黑" panose="020B0503020204020204" charset="-122"/>
                <a:ea typeface="微软雅黑" panose="020B0503020204020204" charset="-122"/>
              </a:rPr>
              <a:t>对接受免疫治疗</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免疫联合治疗的肺癌患者，可使用地舒单抗提升免疫治疗</a:t>
            </a:r>
            <a:r>
              <a:rPr lang="zh-CN" altLang="en-US" sz="1600" dirty="0">
                <a:latin typeface="微软雅黑" panose="020B0503020204020204" charset="-122"/>
                <a:ea typeface="微软雅黑" panose="020B0503020204020204" charset="-122"/>
              </a:rPr>
              <a:t>有效性</a:t>
            </a:r>
            <a:endParaRPr lang="zh-CN" altLang="en-US" sz="1600" dirty="0">
              <a:latin typeface="微软雅黑" panose="020B0503020204020204" charset="-122"/>
              <a:ea typeface="微软雅黑" panose="020B0503020204020204" charset="-122"/>
            </a:endParaRPr>
          </a:p>
        </p:txBody>
      </p:sp>
      <p:sp>
        <p:nvSpPr>
          <p:cNvPr id="12" name="文本框 11"/>
          <p:cNvSpPr txBox="1"/>
          <p:nvPr/>
        </p:nvSpPr>
        <p:spPr>
          <a:xfrm>
            <a:off x="593889" y="1087924"/>
            <a:ext cx="11203796" cy="737235"/>
          </a:xfrm>
          <a:prstGeom prst="rect">
            <a:avLst/>
          </a:prstGeom>
          <a:noFill/>
        </p:spPr>
        <p:txBody>
          <a:bodyPr wrap="square">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基于新的循证</a:t>
            </a: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证据，肺</a:t>
            </a:r>
            <a:r>
              <a:rPr kumimoji="0" lang="zh-CN" altLang="zh-CN"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癌骨转移的诊疗过程，</a:t>
            </a:r>
            <a:r>
              <a:rPr lang="zh-CN" altLang="en-US" sz="1400" dirty="0">
                <a:solidFill>
                  <a:prstClr val="black"/>
                </a:solidFill>
                <a:latin typeface="微软雅黑" panose="020B0503020204020204" charset="-122"/>
                <a:ea typeface="微软雅黑" panose="020B0503020204020204" charset="-122"/>
                <a:cs typeface="Times New Roman" panose="02020603050405020304" pitchFamily="18" charset="0"/>
              </a:rPr>
              <a:t>推荐遵循</a:t>
            </a:r>
            <a:r>
              <a:rPr lang="en-US" altLang="zh-CN" sz="1400" dirty="0">
                <a:solidFill>
                  <a:prstClr val="black"/>
                </a:solidFill>
                <a:latin typeface="微软雅黑" panose="020B0503020204020204" charset="-122"/>
                <a:ea typeface="微软雅黑" panose="020B0503020204020204" charset="-122"/>
                <a:cs typeface="Times New Roman" panose="02020603050405020304" pitchFamily="18" charset="0"/>
              </a:rPr>
              <a:t>MDT</a:t>
            </a:r>
            <a:r>
              <a:rPr lang="zh-CN" altLang="en-US" sz="1400" dirty="0">
                <a:solidFill>
                  <a:prstClr val="black"/>
                </a:solidFill>
                <a:latin typeface="微软雅黑" panose="020B0503020204020204" charset="-122"/>
                <a:ea typeface="微软雅黑" panose="020B0503020204020204" charset="-122"/>
                <a:cs typeface="Times New Roman" panose="02020603050405020304" pitchFamily="18" charset="0"/>
              </a:rPr>
              <a:t>制定个体化方案，由</a:t>
            </a:r>
            <a:r>
              <a:rPr kumimoji="0" lang="zh-CN" altLang="en-US"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肿瘤</a:t>
            </a:r>
            <a:r>
              <a:rPr kumimoji="0" lang="zh-CN" altLang="zh-CN"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内科、</a:t>
            </a:r>
            <a:r>
              <a:rPr kumimoji="0" lang="zh-CN" altLang="en-US"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呼吸科</a:t>
            </a:r>
            <a:r>
              <a:rPr kumimoji="0" lang="zh-CN" altLang="zh-CN"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a:t>
            </a:r>
            <a:r>
              <a:rPr kumimoji="0" lang="zh-CN" altLang="en-US"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骨科、</a:t>
            </a:r>
            <a:r>
              <a:rPr kumimoji="0" lang="zh-CN" altLang="zh-CN"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放疗科</a:t>
            </a:r>
            <a:r>
              <a:rPr kumimoji="0" lang="zh-CN" altLang="en-US"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a:t>
            </a:r>
            <a:r>
              <a:rPr kumimoji="0" lang="zh-CN" altLang="zh-CN"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影像科</a:t>
            </a:r>
            <a:r>
              <a:rPr kumimoji="0" lang="zh-CN" altLang="en-US"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和</a:t>
            </a:r>
            <a:r>
              <a:rPr kumimoji="0" lang="zh-CN" altLang="zh-CN" sz="1400" b="1" i="0" u="none" strike="noStrike" kern="1200" cap="none" spc="0" normalizeH="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Times New Roman" panose="02020603050405020304" pitchFamily="18" charset="0"/>
              </a:rPr>
              <a:t>病理科</a:t>
            </a:r>
            <a:r>
              <a:rPr kumimoji="0" lang="zh-CN" altLang="zh-CN"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等多个学科的医生共同参与，对</a:t>
            </a: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制定</a:t>
            </a:r>
            <a:r>
              <a:rPr kumimoji="0" lang="zh-CN" altLang="zh-CN"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患者最优的诊疗方案有非常重要的意义。</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grpSp>
        <p:nvGrpSpPr>
          <p:cNvPr id="15" name="组合 14"/>
          <p:cNvGrpSpPr/>
          <p:nvPr/>
        </p:nvGrpSpPr>
        <p:grpSpPr>
          <a:xfrm>
            <a:off x="499745" y="1985645"/>
            <a:ext cx="6475730" cy="4150360"/>
            <a:chOff x="787" y="3127"/>
            <a:chExt cx="10198" cy="6536"/>
          </a:xfrm>
        </p:grpSpPr>
        <p:pic>
          <p:nvPicPr>
            <p:cNvPr id="9" name="图片 8"/>
            <p:cNvPicPr>
              <a:picLocks noChangeAspect="1"/>
            </p:cNvPicPr>
            <p:nvPr/>
          </p:nvPicPr>
          <p:blipFill>
            <a:blip r:embed="rId1"/>
            <a:stretch>
              <a:fillRect/>
            </a:stretch>
          </p:blipFill>
          <p:spPr>
            <a:xfrm>
              <a:off x="787" y="3127"/>
              <a:ext cx="10199" cy="6536"/>
            </a:xfrm>
            <a:prstGeom prst="rect">
              <a:avLst/>
            </a:prstGeom>
            <a:effectLst>
              <a:outerShdw blurRad="63500" sx="102000" sy="102000" algn="ctr" rotWithShape="0">
                <a:prstClr val="black">
                  <a:alpha val="40000"/>
                </a:prstClr>
              </a:outerShdw>
            </a:effectLst>
          </p:spPr>
        </p:pic>
        <p:sp>
          <p:nvSpPr>
            <p:cNvPr id="13" name="五边形 12"/>
            <p:cNvSpPr/>
            <p:nvPr/>
          </p:nvSpPr>
          <p:spPr>
            <a:xfrm>
              <a:off x="1864" y="5011"/>
              <a:ext cx="8765" cy="891"/>
            </a:xfrm>
            <a:prstGeom prst="homePlate">
              <a:avLst/>
            </a:prstGeom>
            <a:solidFill>
              <a:srgbClr val="F26649"/>
            </a:solidFill>
            <a:ln>
              <a:solidFill>
                <a:srgbClr val="F2664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骨</a:t>
              </a:r>
              <a:r>
                <a:rPr lang="en-US" altLang="zh-CN" sz="1600" b="1"/>
                <a:t> </a:t>
              </a:r>
              <a:r>
                <a:rPr lang="zh-CN" altLang="en-US" sz="1600" b="1"/>
                <a:t>靶</a:t>
              </a:r>
              <a:r>
                <a:rPr lang="en-US" altLang="zh-CN" sz="1600" b="1"/>
                <a:t> </a:t>
              </a:r>
              <a:r>
                <a:rPr lang="zh-CN" altLang="en-US" sz="1600" b="1"/>
                <a:t>向</a:t>
              </a:r>
              <a:r>
                <a:rPr lang="en-US" altLang="zh-CN" sz="1600" b="1"/>
                <a:t> </a:t>
              </a:r>
              <a:r>
                <a:rPr lang="zh-CN" altLang="en-US" sz="1600" b="1"/>
                <a:t>药</a:t>
              </a:r>
              <a:r>
                <a:rPr lang="en-US" altLang="zh-CN" sz="1600" b="1"/>
                <a:t> </a:t>
              </a:r>
              <a:r>
                <a:rPr lang="zh-CN" altLang="en-US" sz="1600" b="1"/>
                <a:t>物</a:t>
              </a:r>
              <a:r>
                <a:rPr lang="en-US" altLang="zh-CN" sz="1600" b="1"/>
                <a:t> </a:t>
              </a:r>
              <a:r>
                <a:rPr lang="zh-CN" altLang="en-US" sz="1600" b="1"/>
                <a:t>治</a:t>
              </a:r>
              <a:r>
                <a:rPr lang="en-US" altLang="zh-CN" sz="1600" b="1"/>
                <a:t> </a:t>
              </a:r>
              <a:r>
                <a:rPr lang="zh-CN" altLang="en-US" sz="1600" b="1"/>
                <a:t>疗</a:t>
              </a:r>
              <a:endParaRPr lang="zh-CN" altLang="en-US" sz="1600" b="1"/>
            </a:p>
          </p:txBody>
        </p:sp>
        <p:sp>
          <p:nvSpPr>
            <p:cNvPr id="14" name="文本框 13"/>
            <p:cNvSpPr txBox="1"/>
            <p:nvPr/>
          </p:nvSpPr>
          <p:spPr>
            <a:xfrm rot="16200000">
              <a:off x="545" y="5095"/>
              <a:ext cx="1513" cy="508"/>
            </a:xfrm>
            <a:prstGeom prst="rect">
              <a:avLst/>
            </a:prstGeom>
            <a:solidFill>
              <a:srgbClr val="F26649"/>
            </a:solidFill>
          </p:spPr>
          <p:txBody>
            <a:bodyPr wrap="square" rtlCol="0">
              <a:noAutofit/>
            </a:bodyPr>
            <a:p>
              <a:pPr algn="ctr"/>
              <a:r>
                <a:rPr lang="zh-CN" altLang="en-US" sz="1200" b="1">
                  <a:solidFill>
                    <a:schemeClr val="bg1"/>
                  </a:solidFill>
                </a:rPr>
                <a:t>骨靶向药物</a:t>
              </a:r>
              <a:endParaRPr lang="zh-CN" altLang="en-US" sz="1200" b="1">
                <a:solidFill>
                  <a:schemeClr val="bg1"/>
                </a:solidFill>
              </a:endParaRPr>
            </a:p>
          </p:txBody>
        </p:sp>
      </p:gr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custDataLst>
              <p:tags r:id="rId1"/>
            </p:custDataLst>
          </p:nvPr>
        </p:nvSpPr>
        <p:spPr>
          <a:xfrm>
            <a:off x="436315" y="34805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肺癌骨转移治疗临床实践</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患者基本</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信息</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36245" y="1305560"/>
            <a:ext cx="11160760" cy="4431030"/>
          </a:xfrm>
          <a:prstGeom prst="rect">
            <a:avLst/>
          </a:prstGeom>
          <a:noFill/>
        </p:spPr>
        <p:txBody>
          <a:bodyPr wrap="square" rtlCol="0" anchor="t">
            <a:spAutoFit/>
          </a:bodyPr>
          <a:p>
            <a:pPr marL="0" marR="0" lvl="0" indent="0" algn="l" defTabSz="457200" rtl="0" eaLnBrk="1" fontAlgn="auto" latinLnBrk="0" hangingPunct="1">
              <a:lnSpc>
                <a:spcPct val="18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性别：</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女性</a:t>
            </a:r>
            <a:endPar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457200" rtl="0" eaLnBrk="1" fontAlgn="auto" latinLnBrk="0" hangingPunct="1">
              <a:lnSpc>
                <a:spcPct val="18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年龄：</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61</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岁</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8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主诉：</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左肺上叶切除术</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左股骨肿瘤切除术后</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5</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年</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8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现病史：</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患者</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2020</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年因左肺鳞癌于我院行左肺鳞癌切除术，术前检查示左侧股骨头、颈、股骨大转子一场，考虑转移瘤，未行骨保护药物治疗，术后患者自诉左髋部明显疼痛，药物治疗无改善，于</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2020</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年</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4</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月于我院行左股骨上段肿瘤瘤段切除活检</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髋关节置换，术后定期随访，未规律接受骨保护治疗。</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左肺上叶切除术使用</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PD1</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辅助治疗。</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50000"/>
              </a:lnSpc>
              <a:spcBef>
                <a:spcPts val="0"/>
              </a:spcBef>
              <a:spcAft>
                <a:spcPts val="0"/>
              </a:spcAft>
              <a:buClrTx/>
              <a:buSzTx/>
              <a:buFontTx/>
              <a:buNone/>
              <a:defRPr/>
            </a:pPr>
            <a:endPar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idx="4294967295"/>
          </p:nvPr>
        </p:nvSpPr>
        <p:spPr>
          <a:xfrm>
            <a:off x="264160" y="127635"/>
            <a:ext cx="10968990" cy="705485"/>
          </a:xfrm>
        </p:spPr>
        <p:txBody>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患者术后骨扫描随访：骨转移部位发生隐匿性骨折</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1571380" y="3195084"/>
            <a:ext cx="3045652" cy="2582182"/>
          </a:xfrm>
          <a:prstGeom prst="rect">
            <a:avLst/>
          </a:prstGeom>
        </p:spPr>
      </p:pic>
      <p:sp>
        <p:nvSpPr>
          <p:cNvPr id="4" name="文本框 3"/>
          <p:cNvSpPr txBox="1"/>
          <p:nvPr/>
        </p:nvSpPr>
        <p:spPr>
          <a:xfrm>
            <a:off x="1055280" y="1406365"/>
            <a:ext cx="4476308" cy="132207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2020</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12</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24</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日</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检查意见：</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左侧股骨术后改变。</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右侧第</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3</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前肋、右侧第</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5</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6</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肋腋段、右侧第</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6</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后肋骨代谢增高灶，疑肿瘤骨转移，请随访。</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2"/>
          <a:stretch>
            <a:fillRect/>
          </a:stretch>
        </p:blipFill>
        <p:spPr>
          <a:xfrm>
            <a:off x="7417254" y="3195084"/>
            <a:ext cx="3203366" cy="2582181"/>
          </a:xfrm>
          <a:prstGeom prst="rect">
            <a:avLst/>
          </a:prstGeom>
        </p:spPr>
      </p:pic>
      <p:sp>
        <p:nvSpPr>
          <p:cNvPr id="9" name="文本框 8"/>
          <p:cNvSpPr txBox="1"/>
          <p:nvPr/>
        </p:nvSpPr>
        <p:spPr>
          <a:xfrm>
            <a:off x="6660414" y="1406365"/>
            <a:ext cx="4925533" cy="156966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2023</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03</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03</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日</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检查意见：</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左侧股骨转子区骨代谢增高灶未见明显变化，倾向残留骨骼显影，请复查对比。</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右膝关节区新发骨代谢增高灶，性质</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请结合局部影像学检查判断。</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3.</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右侧第</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6</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肋背段局部骨代谢水平降低，倾向陈旧性骨折。</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idx="4294967295"/>
          </p:nvPr>
        </p:nvSpPr>
        <p:spPr>
          <a:xfrm>
            <a:off x="264160" y="127635"/>
            <a:ext cx="10968990" cy="705485"/>
          </a:xfrm>
        </p:spPr>
        <p:txBody>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患者病理</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检查及</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诊断</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669290" y="5503545"/>
            <a:ext cx="6096000" cy="1226185"/>
          </a:xfrm>
          <a:prstGeom prst="rect">
            <a:avLst/>
          </a:prstGeom>
          <a:noFill/>
        </p:spPr>
        <p:txBody>
          <a:bodyPr wrap="square" rtlCol="0" anchor="t">
            <a:spAutoFit/>
          </a:bodyPr>
          <a:p>
            <a:pPr marL="539750" marR="0" lvl="0" indent="-429895" algn="l" defTabSz="0" eaLnBrk="1" fontAlgn="base" latinLnBrk="0" hangingPunct="1">
              <a:lnSpc>
                <a:spcPct val="100000"/>
              </a:lnSpc>
              <a:spcBef>
                <a:spcPts val="300"/>
              </a:spcBef>
              <a:spcAft>
                <a:spcPct val="30000"/>
              </a:spcAft>
              <a:buClr>
                <a:srgbClr val="FF3399"/>
              </a:buClr>
              <a:buSzTx/>
              <a:buFontTx/>
              <a:buNone/>
            </a:pPr>
            <a:r>
              <a:rPr lang="zh-CN" altLang="en-US" b="1"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疾病诊断：</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endParaRPr>
          </a:p>
          <a:p>
            <a:pPr marL="539750" marR="0" lvl="0" indent="-429895" algn="l" defTabSz="0" eaLnBrk="1" fontAlgn="base" latinLnBrk="0" hangingPunct="1">
              <a:lnSpc>
                <a:spcPct val="100000"/>
              </a:lnSpc>
              <a:spcBef>
                <a:spcPts val="300"/>
              </a:spcBef>
              <a:spcAft>
                <a:spcPct val="30000"/>
              </a:spcAft>
              <a:buClr>
                <a:srgbClr val="FF3399"/>
              </a:buClr>
              <a:buSzTx/>
              <a:buFontTx/>
              <a:buNone/>
            </a:pPr>
            <a:r>
              <a:rPr lang="zh-CN" altLang="en-US" noProof="0" dirty="0" smtClean="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肺鳞癌，骨继发恶性肿瘤</a:t>
            </a:r>
            <a:endParaRPr lang="zh-CN" altLang="en-US" noProof="0" dirty="0" smtClean="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endParaRPr>
          </a:p>
          <a:p>
            <a:pPr marL="539750" marR="0" lvl="0" indent="-429895" algn="l" defTabSz="0" eaLnBrk="1" fontAlgn="base" latinLnBrk="0" hangingPunct="1">
              <a:lnSpc>
                <a:spcPct val="100000"/>
              </a:lnSpc>
              <a:spcBef>
                <a:spcPts val="300"/>
              </a:spcBef>
              <a:spcAft>
                <a:spcPct val="30000"/>
              </a:spcAft>
              <a:buClr>
                <a:srgbClr val="FF3399"/>
              </a:buClr>
              <a:buSzTx/>
              <a:buFontTx/>
              <a:buNone/>
            </a:pPr>
            <a:endParaRPr lang="zh-CN" altLang="en-US" noProof="0" dirty="0" smtClean="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endParaRPr>
          </a:p>
        </p:txBody>
      </p:sp>
      <p:pic>
        <p:nvPicPr>
          <p:cNvPr id="8" name="图片 7"/>
          <p:cNvPicPr>
            <a:picLocks noChangeAspect="1"/>
          </p:cNvPicPr>
          <p:nvPr/>
        </p:nvPicPr>
        <p:blipFill>
          <a:blip r:embed="rId1"/>
          <a:stretch>
            <a:fillRect/>
          </a:stretch>
        </p:blipFill>
        <p:spPr>
          <a:xfrm>
            <a:off x="1710690" y="1039495"/>
            <a:ext cx="8007985" cy="4074795"/>
          </a:xfrm>
          <a:prstGeom prst="rect">
            <a:avLst/>
          </a:prstGeom>
        </p:spPr>
      </p:pic>
    </p:spTree>
    <p:custDataLst>
      <p:tags r:id="rId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165805" y="1639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方案</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9098" name="内容占位符 2"/>
          <p:cNvSpPr/>
          <p:nvPr>
            <p:ph idx="4294967295"/>
            <p:custDataLst>
              <p:tags r:id="rId2"/>
            </p:custDataLst>
          </p:nvPr>
        </p:nvSpPr>
        <p:spPr>
          <a:xfrm>
            <a:off x="669925" y="1149350"/>
            <a:ext cx="10612755" cy="5474335"/>
          </a:xfrm>
        </p:spPr>
        <p:txBody>
          <a:bodyPr vert="horz" wrap="square"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10000"/>
              </a:lnSpc>
              <a:buClrTx/>
              <a:buSzTx/>
              <a:buFont typeface="Wingdings" panose="05000000000000000000" pitchFamily="2" charset="2"/>
              <a:buChar char="l"/>
            </a:pPr>
            <a:r>
              <a:rPr lang="en-US" altLang="zh-CN" b="1">
                <a:solidFill>
                  <a:schemeClr val="tx1"/>
                </a:solidFill>
                <a:latin typeface="微软雅黑" panose="020B0503020204020204" charset="-122"/>
                <a:cs typeface="微软雅黑" panose="020B0503020204020204" charset="-122"/>
                <a:sym typeface="+mn-ea"/>
              </a:rPr>
              <a:t>1</a:t>
            </a:r>
            <a:r>
              <a:rPr lang="zh-CN" altLang="en-US" b="1">
                <a:solidFill>
                  <a:schemeClr val="tx1"/>
                </a:solidFill>
                <a:latin typeface="微软雅黑" panose="020B0503020204020204" charset="-122"/>
                <a:cs typeface="微软雅黑" panose="020B0503020204020204" charset="-122"/>
                <a:sym typeface="+mn-ea"/>
              </a:rPr>
              <a:t>、替雷利珠单抗辅助</a:t>
            </a:r>
            <a:r>
              <a:rPr lang="zh-CN" altLang="en-US" b="1">
                <a:solidFill>
                  <a:schemeClr val="tx1"/>
                </a:solidFill>
                <a:latin typeface="微软雅黑" panose="020B0503020204020204" charset="-122"/>
                <a:cs typeface="微软雅黑" panose="020B0503020204020204" charset="-122"/>
                <a:sym typeface="+mn-ea"/>
              </a:rPr>
              <a:t>治疗；</a:t>
            </a:r>
            <a:endParaRPr lang="zh-CN" altLang="en-US" b="1">
              <a:solidFill>
                <a:schemeClr val="tx1"/>
              </a:solidFill>
              <a:latin typeface="微软雅黑" panose="020B0503020204020204" charset="-122"/>
              <a:cs typeface="微软雅黑" panose="020B0503020204020204" charset="-122"/>
              <a:sym typeface="+mn-ea"/>
            </a:endParaRPr>
          </a:p>
          <a:p>
            <a:pPr lvl="0" algn="l">
              <a:lnSpc>
                <a:spcPct val="110000"/>
              </a:lnSpc>
              <a:buClrTx/>
              <a:buSzTx/>
              <a:buFont typeface="Wingdings" panose="05000000000000000000" pitchFamily="2" charset="2"/>
              <a:buChar char="l"/>
            </a:pPr>
            <a:r>
              <a:rPr lang="en-US" altLang="zh-CN" b="1">
                <a:solidFill>
                  <a:schemeClr val="tx1"/>
                </a:solidFill>
                <a:latin typeface="微软雅黑" panose="020B0503020204020204" charset="-122"/>
                <a:cs typeface="微软雅黑" panose="020B0503020204020204" charset="-122"/>
                <a:sym typeface="+mn-ea"/>
              </a:rPr>
              <a:t>2、</a:t>
            </a:r>
            <a:r>
              <a:rPr lang="en-US" altLang="zh-CN" b="1">
                <a:solidFill>
                  <a:srgbClr val="F26649"/>
                </a:solidFill>
                <a:latin typeface="微软雅黑" panose="020B0503020204020204" charset="-122"/>
                <a:cs typeface="微软雅黑" panose="020B0503020204020204" charset="-122"/>
                <a:sym typeface="+mn-ea"/>
              </a:rPr>
              <a:t>骨靶向药物治疗</a:t>
            </a:r>
            <a:r>
              <a:rPr lang="zh-CN" altLang="en-US" b="1">
                <a:solidFill>
                  <a:schemeClr val="tx1"/>
                </a:solidFill>
                <a:latin typeface="微软雅黑" panose="020B0503020204020204" charset="-122"/>
                <a:cs typeface="微软雅黑" panose="020B0503020204020204" charset="-122"/>
                <a:sym typeface="+mn-ea"/>
              </a:rPr>
              <a:t>：</a:t>
            </a:r>
            <a:endParaRPr lang="zh-CN" altLang="en-US" b="1">
              <a:solidFill>
                <a:schemeClr val="tx1"/>
              </a:solidFill>
              <a:latin typeface="微软雅黑" panose="020B0503020204020204" charset="-122"/>
              <a:cs typeface="微软雅黑" panose="020B0503020204020204" charset="-122"/>
              <a:sym typeface="+mn-ea"/>
            </a:endParaRPr>
          </a:p>
          <a:p>
            <a:pPr marL="0" lvl="0" indent="0" algn="l">
              <a:lnSpc>
                <a:spcPct val="110000"/>
              </a:lnSpc>
              <a:buClrTx/>
              <a:buSzTx/>
              <a:buFont typeface="Wingdings" panose="05000000000000000000" pitchFamily="2" charset="2"/>
              <a:buNone/>
            </a:pPr>
            <a:r>
              <a:rPr b="1">
                <a:solidFill>
                  <a:schemeClr val="tx1"/>
                </a:solidFill>
                <a:latin typeface="微软雅黑" panose="020B0503020204020204" charset="-122"/>
                <a:cs typeface="微软雅黑" panose="020B0503020204020204" charset="-122"/>
                <a:sym typeface="+mn-ea"/>
              </a:rPr>
              <a:t>每月</a:t>
            </a:r>
            <a:r>
              <a:rPr lang="zh-CN" altLang="en-US" b="1">
                <a:solidFill>
                  <a:schemeClr val="tx1"/>
                </a:solidFill>
                <a:latin typeface="微软雅黑" panose="020B0503020204020204" charset="-122"/>
                <a:cs typeface="微软雅黑" panose="020B0503020204020204" charset="-122"/>
                <a:sym typeface="+mn-ea"/>
              </a:rPr>
              <a:t>规范使用</a:t>
            </a:r>
            <a:r>
              <a:rPr lang="zh-CN" altLang="en-US" b="1">
                <a:solidFill>
                  <a:srgbClr val="F26649"/>
                </a:solidFill>
                <a:latin typeface="微软雅黑" panose="020B0503020204020204" charset="-122"/>
                <a:cs typeface="微软雅黑" panose="020B0503020204020204" charset="-122"/>
                <a:sym typeface="+mn-ea"/>
              </a:rPr>
              <a:t>地舒单抗</a:t>
            </a:r>
            <a:r>
              <a:rPr lang="en-US" altLang="zh-CN" b="1">
                <a:solidFill>
                  <a:srgbClr val="F26649"/>
                </a:solidFill>
                <a:latin typeface="微软雅黑" panose="020B0503020204020204" charset="-122"/>
                <a:cs typeface="微软雅黑" panose="020B0503020204020204" charset="-122"/>
                <a:sym typeface="+mn-ea"/>
              </a:rPr>
              <a:t>120mg</a:t>
            </a:r>
            <a:r>
              <a:rPr lang="zh-CN" altLang="en-US" b="1">
                <a:solidFill>
                  <a:schemeClr val="tx1"/>
                </a:solidFill>
                <a:latin typeface="微软雅黑" panose="020B0503020204020204" charset="-122"/>
                <a:cs typeface="微软雅黑" panose="020B0503020204020204" charset="-122"/>
                <a:sym typeface="+mn-ea"/>
              </a:rPr>
              <a:t>治疗，患者骨痛显著改善，未发生</a:t>
            </a:r>
            <a:r>
              <a:rPr lang="en-US" altLang="zh-CN" b="1">
                <a:solidFill>
                  <a:schemeClr val="tx1"/>
                </a:solidFill>
                <a:latin typeface="微软雅黑" panose="020B0503020204020204" charset="-122"/>
                <a:cs typeface="微软雅黑" panose="020B0503020204020204" charset="-122"/>
                <a:sym typeface="+mn-ea"/>
              </a:rPr>
              <a:t>SREs</a:t>
            </a:r>
            <a:r>
              <a:rPr lang="zh-CN" altLang="en-US" b="1">
                <a:solidFill>
                  <a:schemeClr val="tx1"/>
                </a:solidFill>
                <a:latin typeface="微软雅黑" panose="020B0503020204020204" charset="-122"/>
                <a:cs typeface="微软雅黑" panose="020B0503020204020204" charset="-122"/>
                <a:sym typeface="+mn-ea"/>
              </a:rPr>
              <a:t>。</a:t>
            </a:r>
            <a:endParaRPr lang="zh-CN" altLang="en-US" b="1">
              <a:solidFill>
                <a:schemeClr val="tx1"/>
              </a:solidFill>
              <a:latin typeface="微软雅黑" panose="020B0503020204020204" charset="-122"/>
              <a:cs typeface="微软雅黑" panose="020B0503020204020204" charset="-122"/>
              <a:sym typeface="+mn-ea"/>
            </a:endParaRPr>
          </a:p>
          <a:p>
            <a:pPr marL="0" lvl="0" indent="0" algn="l">
              <a:buClrTx/>
              <a:buSzTx/>
              <a:buFont typeface="Wingdings" panose="05000000000000000000" pitchFamily="2" charset="2"/>
              <a:buNone/>
            </a:pPr>
            <a:endParaRPr lang="zh-CN" altLang="en-US" b="1">
              <a:solidFill>
                <a:schemeClr val="tx1"/>
              </a:solidFill>
              <a:latin typeface="微软雅黑" panose="020B0503020204020204" charset="-122"/>
              <a:cs typeface="微软雅黑" panose="020B0503020204020204" charset="-122"/>
              <a:sym typeface="+mn-ea"/>
            </a:endParaRPr>
          </a:p>
        </p:txBody>
      </p:sp>
      <p:sp>
        <p:nvSpPr>
          <p:cNvPr id="6" name="文本框 5"/>
          <p:cNvSpPr txBox="1"/>
          <p:nvPr/>
        </p:nvSpPr>
        <p:spPr>
          <a:xfrm>
            <a:off x="358775" y="2753995"/>
            <a:ext cx="11685270" cy="3008630"/>
          </a:xfrm>
          <a:prstGeom prst="rect">
            <a:avLst/>
          </a:prstGeom>
          <a:noFill/>
        </p:spPr>
        <p:txBody>
          <a:bodyPr wrap="square" rtlCol="0">
            <a:noAutofit/>
          </a:bodyPr>
          <a:p>
            <a:r>
              <a:rPr lang="en-US" altLang="zh-CN" sz="950" b="1">
                <a:latin typeface="+mn-ea"/>
              </a:rPr>
              <a:t>【</a:t>
            </a:r>
            <a:r>
              <a:rPr lang="zh-CN" altLang="en-US" sz="950" b="1">
                <a:latin typeface="+mn-ea"/>
              </a:rPr>
              <a:t>药品名称</a:t>
            </a:r>
            <a:r>
              <a:rPr lang="en-US" altLang="zh-CN" sz="950" b="1">
                <a:latin typeface="+mn-ea"/>
              </a:rPr>
              <a:t>】</a:t>
            </a:r>
            <a:endParaRPr lang="en-US" altLang="zh-CN" sz="950" b="1">
              <a:latin typeface="+mn-ea"/>
            </a:endParaRPr>
          </a:p>
          <a:p>
            <a:r>
              <a:rPr lang="zh-CN" altLang="en-US" sz="950">
                <a:latin typeface="+mn-ea"/>
              </a:rPr>
              <a:t>      通用名称：地舒单抗注射液</a:t>
            </a:r>
            <a:endParaRPr lang="en-US" altLang="zh-CN" sz="950">
              <a:latin typeface="+mn-ea"/>
            </a:endParaRPr>
          </a:p>
          <a:p>
            <a:r>
              <a:rPr lang="zh-CN" altLang="en-US" sz="950">
                <a:latin typeface="+mn-ea"/>
              </a:rPr>
              <a:t>      商品名称：安加维</a:t>
            </a:r>
            <a:r>
              <a:rPr lang="en-US" altLang="zh-CN" sz="950" baseline="30000">
                <a:latin typeface="+mn-ea"/>
              </a:rPr>
              <a:t>®</a:t>
            </a:r>
            <a:r>
              <a:rPr lang="en-US" altLang="zh-CN" sz="950">
                <a:latin typeface="+mn-ea"/>
              </a:rPr>
              <a:t> /XGEVA</a:t>
            </a:r>
            <a:r>
              <a:rPr lang="en-US" altLang="zh-CN" sz="950" baseline="30000">
                <a:latin typeface="+mn-ea"/>
              </a:rPr>
              <a:t>®</a:t>
            </a:r>
            <a:endParaRPr lang="en-US" altLang="zh-CN" sz="950" baseline="30000">
              <a:latin typeface="+mn-ea"/>
            </a:endParaRPr>
          </a:p>
          <a:p>
            <a:r>
              <a:rPr lang="zh-CN" altLang="en-US" sz="950">
                <a:latin typeface="+mn-ea"/>
              </a:rPr>
              <a:t>      英文名称：</a:t>
            </a:r>
            <a:r>
              <a:rPr lang="en-US" altLang="zh-CN" sz="950">
                <a:latin typeface="+mn-ea"/>
              </a:rPr>
              <a:t>Denosumab   Injection</a:t>
            </a:r>
            <a:endParaRPr lang="en-US" altLang="zh-CN" sz="950">
              <a:latin typeface="+mn-ea"/>
            </a:endParaRPr>
          </a:p>
          <a:p>
            <a:r>
              <a:rPr lang="zh-CN" altLang="en-US" sz="950">
                <a:latin typeface="+mn-ea"/>
              </a:rPr>
              <a:t>      汉语拼音：</a:t>
            </a:r>
            <a:r>
              <a:rPr lang="en-US" altLang="zh-CN" sz="950" err="1">
                <a:latin typeface="+mn-ea"/>
              </a:rPr>
              <a:t>Dishudankang   Zhusheye</a:t>
            </a:r>
            <a:endParaRPr lang="en-US" altLang="zh-CN" sz="950">
              <a:latin typeface="+mn-ea"/>
            </a:endParaRPr>
          </a:p>
          <a:p>
            <a:r>
              <a:rPr lang="en-US" altLang="zh-CN" sz="950" b="1">
                <a:latin typeface="+mn-ea"/>
              </a:rPr>
              <a:t>【</a:t>
            </a:r>
            <a:r>
              <a:rPr lang="zh-CN" altLang="en-US" sz="950" b="1">
                <a:latin typeface="+mn-ea"/>
              </a:rPr>
              <a:t>成份</a:t>
            </a:r>
            <a:r>
              <a:rPr lang="en-US" altLang="zh-CN" sz="950" b="1">
                <a:latin typeface="+mn-ea"/>
              </a:rPr>
              <a:t>】</a:t>
            </a:r>
            <a:endParaRPr lang="en-US" altLang="zh-CN" sz="950" b="1">
              <a:latin typeface="+mn-ea"/>
            </a:endParaRPr>
          </a:p>
          <a:p>
            <a:r>
              <a:rPr lang="zh-CN" altLang="en-US" sz="950">
                <a:latin typeface="+mn-ea"/>
              </a:rPr>
              <a:t>      安加维（地舒单抗）是一种人 </a:t>
            </a:r>
            <a:r>
              <a:rPr lang="en-US" altLang="zh-CN" sz="950">
                <a:latin typeface="+mn-ea"/>
              </a:rPr>
              <a:t>IgG2 </a:t>
            </a:r>
            <a:r>
              <a:rPr lang="zh-CN" altLang="en-US" sz="950">
                <a:latin typeface="+mn-ea"/>
              </a:rPr>
              <a:t>单克隆抗体，与人 </a:t>
            </a:r>
            <a:r>
              <a:rPr lang="en-US" altLang="zh-CN" sz="950">
                <a:latin typeface="+mn-ea"/>
              </a:rPr>
              <a:t>RANKL </a:t>
            </a:r>
            <a:r>
              <a:rPr lang="zh-CN" altLang="en-US" sz="950">
                <a:latin typeface="+mn-ea"/>
              </a:rPr>
              <a:t>结合。地舒单抗的分子量大约为 </a:t>
            </a:r>
            <a:r>
              <a:rPr lang="en-US" altLang="zh-CN" sz="950">
                <a:latin typeface="+mn-ea"/>
              </a:rPr>
              <a:t>147 kDa</a:t>
            </a:r>
            <a:r>
              <a:rPr lang="zh-CN" altLang="en-US" sz="950">
                <a:latin typeface="+mn-ea"/>
              </a:rPr>
              <a:t>，由基因工程哺乳动物（中国仓鼠卵巢）细胞生产。每瓶单剂量的安加维含 </a:t>
            </a:r>
            <a:r>
              <a:rPr lang="en-US" altLang="zh-CN" sz="950">
                <a:latin typeface="+mn-ea"/>
              </a:rPr>
              <a:t>120 mg </a:t>
            </a:r>
            <a:r>
              <a:rPr lang="zh-CN" altLang="en-US" sz="950">
                <a:latin typeface="+mn-ea"/>
              </a:rPr>
              <a:t>地舒单抗、乙酸盐（</a:t>
            </a:r>
            <a:r>
              <a:rPr lang="en-US" altLang="zh-CN" sz="950">
                <a:latin typeface="+mn-ea"/>
              </a:rPr>
              <a:t>18 mM</a:t>
            </a:r>
            <a:r>
              <a:rPr lang="zh-CN" altLang="en-US" sz="950">
                <a:latin typeface="+mn-ea"/>
              </a:rPr>
              <a:t>）、聚山梨酯 </a:t>
            </a:r>
            <a:r>
              <a:rPr lang="en-US" altLang="zh-CN" sz="950">
                <a:latin typeface="+mn-ea"/>
              </a:rPr>
              <a:t>20</a:t>
            </a:r>
            <a:r>
              <a:rPr lang="zh-CN" altLang="en-US" sz="950">
                <a:latin typeface="+mn-ea"/>
              </a:rPr>
              <a:t>（</a:t>
            </a:r>
            <a:r>
              <a:rPr lang="en-US" altLang="zh-CN" sz="950">
                <a:latin typeface="+mn-ea"/>
              </a:rPr>
              <a:t>0.01%</a:t>
            </a:r>
            <a:r>
              <a:rPr lang="zh-CN" altLang="en-US" sz="950">
                <a:latin typeface="+mn-ea"/>
              </a:rPr>
              <a:t>）、山梨醇（</a:t>
            </a:r>
            <a:r>
              <a:rPr lang="en-US" altLang="zh-CN" sz="950">
                <a:latin typeface="+mn-ea"/>
              </a:rPr>
              <a:t>4.6%</a:t>
            </a:r>
            <a:r>
              <a:rPr lang="zh-CN" altLang="en-US" sz="950">
                <a:latin typeface="+mn-ea"/>
              </a:rPr>
              <a:t>）、注射用水（</a:t>
            </a:r>
            <a:r>
              <a:rPr lang="en-US" altLang="zh-CN" sz="950">
                <a:latin typeface="+mn-ea"/>
              </a:rPr>
              <a:t>USP</a:t>
            </a:r>
            <a:r>
              <a:rPr lang="zh-CN" altLang="en-US" sz="950">
                <a:latin typeface="+mn-ea"/>
              </a:rPr>
              <a:t>）和氢氧化钠，</a:t>
            </a:r>
            <a:r>
              <a:rPr lang="en-US" altLang="zh-CN" sz="950">
                <a:latin typeface="+mn-ea"/>
              </a:rPr>
              <a:t>pH </a:t>
            </a:r>
            <a:r>
              <a:rPr lang="zh-CN" altLang="en-US" sz="950">
                <a:latin typeface="+mn-ea"/>
              </a:rPr>
              <a:t>为 </a:t>
            </a:r>
            <a:r>
              <a:rPr lang="en-US" altLang="zh-CN" sz="950">
                <a:latin typeface="+mn-ea"/>
              </a:rPr>
              <a:t>5.2</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性状</a:t>
            </a:r>
            <a:r>
              <a:rPr lang="en-US" altLang="zh-CN" sz="950" b="1">
                <a:latin typeface="+mn-ea"/>
              </a:rPr>
              <a:t>】</a:t>
            </a:r>
            <a:endParaRPr lang="en-US" altLang="zh-CN" sz="950" b="1">
              <a:latin typeface="+mn-ea"/>
            </a:endParaRPr>
          </a:p>
          <a:p>
            <a:r>
              <a:rPr lang="zh-CN" altLang="en-US" sz="950">
                <a:latin typeface="+mn-ea"/>
              </a:rPr>
              <a:t>      安加维为无菌、不含防腐剂的澄清、无色至淡黄色溶液。</a:t>
            </a:r>
            <a:endParaRPr lang="zh-CN" altLang="en-US" sz="950">
              <a:latin typeface="+mn-ea"/>
            </a:endParaRPr>
          </a:p>
          <a:p>
            <a:r>
              <a:rPr lang="en-US" altLang="zh-CN" sz="950" b="1">
                <a:latin typeface="+mn-ea"/>
              </a:rPr>
              <a:t>【</a:t>
            </a:r>
            <a:r>
              <a:rPr lang="zh-CN" altLang="en-US" sz="950" b="1">
                <a:latin typeface="+mn-ea"/>
              </a:rPr>
              <a:t>适应症</a:t>
            </a:r>
            <a:r>
              <a:rPr lang="en-US" altLang="zh-CN" sz="950" b="1">
                <a:latin typeface="+mn-ea"/>
              </a:rPr>
              <a:t>】</a:t>
            </a:r>
            <a:endParaRPr lang="en-US" altLang="zh-CN" sz="950" b="1">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用于实体肿瘤骨转移患者或多发性骨髓瘤患者的治疗，以延迟或降低骨相关 事件（病理性骨折、脊髓压迫、骨放疗或骨手术）的发生风险。</a:t>
            </a:r>
            <a:endParaRPr lang="zh-CN" altLang="en-US" sz="950">
              <a:latin typeface="+mn-ea"/>
            </a:endParaRPr>
          </a:p>
          <a:p>
            <a:r>
              <a:rPr lang="zh-CN" altLang="en-US" sz="950" b="1">
                <a:latin typeface="+mn-ea"/>
              </a:rPr>
              <a:t>骨巨细胞瘤</a:t>
            </a:r>
            <a:endParaRPr lang="zh-CN" altLang="en-US" sz="950" b="1">
              <a:latin typeface="+mn-ea"/>
            </a:endParaRPr>
          </a:p>
          <a:p>
            <a:r>
              <a:rPr lang="zh-CN" altLang="en-US" sz="950">
                <a:latin typeface="+mn-ea"/>
              </a:rPr>
              <a:t>      用于治疗不可手术切除或者手术切除可能导致严重功能障碍的骨巨细胞瘤， 包括成人和骨骼发育成熟（定义为至少 </a:t>
            </a:r>
            <a:r>
              <a:rPr lang="en-US" altLang="zh-CN" sz="950">
                <a:latin typeface="+mn-ea"/>
              </a:rPr>
              <a:t>1 </a:t>
            </a:r>
            <a:r>
              <a:rPr lang="zh-CN" altLang="en-US" sz="950">
                <a:latin typeface="+mn-ea"/>
              </a:rPr>
              <a:t>处成熟长骨且体重≥</a:t>
            </a:r>
            <a:r>
              <a:rPr lang="en-US" altLang="zh-CN" sz="950">
                <a:latin typeface="+mn-ea"/>
              </a:rPr>
              <a:t>45 kg</a:t>
            </a:r>
            <a:r>
              <a:rPr lang="zh-CN" altLang="en-US" sz="950">
                <a:latin typeface="+mn-ea"/>
              </a:rPr>
              <a:t>）的青少年患者（参见</a:t>
            </a:r>
            <a:r>
              <a:rPr lang="en-US" altLang="zh-CN" sz="950">
                <a:latin typeface="+mn-ea"/>
              </a:rPr>
              <a:t>【</a:t>
            </a:r>
            <a:r>
              <a:rPr lang="zh-CN" altLang="en-US" sz="950">
                <a:latin typeface="+mn-ea"/>
              </a:rPr>
              <a:t>临床试验</a:t>
            </a:r>
            <a:r>
              <a:rPr lang="en-US" altLang="zh-CN" sz="950">
                <a:latin typeface="+mn-ea"/>
              </a:rPr>
              <a:t>】</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规格</a:t>
            </a:r>
            <a:r>
              <a:rPr lang="en-US" altLang="zh-CN" sz="950" b="1">
                <a:latin typeface="+mn-ea"/>
              </a:rPr>
              <a:t>】</a:t>
            </a:r>
            <a:endParaRPr lang="en-US" altLang="zh-CN" sz="950" b="1">
              <a:latin typeface="+mn-ea"/>
            </a:endParaRPr>
          </a:p>
          <a:p>
            <a:r>
              <a:rPr lang="en-US" altLang="zh-CN" sz="950">
                <a:latin typeface="+mn-ea"/>
              </a:rPr>
              <a:t>      120 mg</a:t>
            </a:r>
            <a:r>
              <a:rPr lang="zh-CN" altLang="en-US" sz="950">
                <a:latin typeface="+mn-ea"/>
              </a:rPr>
              <a:t>（</a:t>
            </a:r>
            <a:r>
              <a:rPr lang="en-US" altLang="zh-CN" sz="950">
                <a:latin typeface="+mn-ea"/>
              </a:rPr>
              <a:t>1.7 mL</a:t>
            </a:r>
            <a:r>
              <a:rPr lang="zh-CN" altLang="en-US" sz="950">
                <a:latin typeface="+mn-ea"/>
              </a:rPr>
              <a:t>）</a:t>
            </a:r>
            <a:r>
              <a:rPr lang="en-US" altLang="zh-CN" sz="950">
                <a:latin typeface="+mn-ea"/>
              </a:rPr>
              <a:t>/</a:t>
            </a:r>
            <a:r>
              <a:rPr lang="zh-CN" altLang="en-US" sz="950">
                <a:latin typeface="+mn-ea"/>
              </a:rPr>
              <a:t>瓶</a:t>
            </a:r>
            <a:endParaRPr lang="zh-CN" altLang="en-US" sz="950">
              <a:latin typeface="+mn-ea"/>
            </a:endParaRPr>
          </a:p>
          <a:p>
            <a:r>
              <a:rPr lang="en-US" altLang="zh-CN" sz="950" b="1">
                <a:latin typeface="+mn-ea"/>
              </a:rPr>
              <a:t>【</a:t>
            </a:r>
            <a:r>
              <a:rPr lang="zh-CN" altLang="en-US" sz="950" b="1">
                <a:latin typeface="+mn-ea"/>
              </a:rPr>
              <a:t>用法用量</a:t>
            </a:r>
            <a:r>
              <a:rPr lang="en-US" altLang="zh-CN" sz="950" b="1">
                <a:latin typeface="+mn-ea"/>
              </a:rPr>
              <a:t>】 </a:t>
            </a:r>
            <a:endParaRPr lang="en-US" altLang="zh-CN" sz="950" b="1">
              <a:latin typeface="+mn-ea"/>
            </a:endParaRPr>
          </a:p>
          <a:p>
            <a:r>
              <a:rPr lang="zh-CN" altLang="en-US" sz="950" b="1">
                <a:latin typeface="+mn-ea"/>
              </a:rPr>
              <a:t>重要的给药说明</a:t>
            </a:r>
            <a:endParaRPr lang="zh-CN" altLang="en-US" sz="950" b="1">
              <a:latin typeface="+mn-ea"/>
            </a:endParaRPr>
          </a:p>
          <a:p>
            <a:r>
              <a:rPr lang="zh-CN" altLang="en-US" sz="950">
                <a:latin typeface="+mn-ea"/>
              </a:rPr>
              <a:t>      安加维仅可通过皮下途径给药，不能通过静脉、肌内或皮内途径给药。</a:t>
            </a:r>
            <a:endParaRPr lang="zh-CN" altLang="en-US" sz="950">
              <a:latin typeface="+mn-ea"/>
            </a:endParaRPr>
          </a:p>
          <a:p>
            <a:r>
              <a:rPr lang="zh-CN" altLang="en-US" sz="950">
                <a:latin typeface="+mn-ea"/>
              </a:rPr>
              <a:t>      同时需要给予钙和维生素</a:t>
            </a:r>
            <a:r>
              <a:rPr lang="en-US" altLang="zh-CN" sz="950">
                <a:latin typeface="+mn-ea"/>
              </a:rPr>
              <a:t>D </a:t>
            </a:r>
            <a:r>
              <a:rPr lang="zh-CN" altLang="en-US" sz="950">
                <a:latin typeface="+mn-ea"/>
              </a:rPr>
              <a:t>以治疗或预防低钙血症（参见</a:t>
            </a:r>
            <a:r>
              <a:rPr lang="en-US" altLang="zh-CN" sz="950">
                <a:latin typeface="+mn-ea"/>
              </a:rPr>
              <a:t>【</a:t>
            </a:r>
            <a:r>
              <a:rPr lang="zh-CN" altLang="en-US" sz="950">
                <a:latin typeface="+mn-ea"/>
              </a:rPr>
              <a:t>注意事项</a:t>
            </a:r>
            <a:r>
              <a:rPr lang="en-US" altLang="zh-CN" sz="950">
                <a:latin typeface="+mn-ea"/>
              </a:rPr>
              <a:t>】</a:t>
            </a:r>
            <a:r>
              <a:rPr lang="zh-CN" altLang="en-US" sz="950">
                <a:latin typeface="+mn-ea"/>
              </a:rPr>
              <a:t>）。安加维不应与双膦酸盐合并用药。</a:t>
            </a:r>
            <a:endParaRPr lang="zh-CN" altLang="en-US" sz="950">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安加维的推荐剂量为 </a:t>
            </a:r>
            <a:r>
              <a:rPr lang="en-US" altLang="zh-CN" sz="950">
                <a:latin typeface="+mn-ea"/>
              </a:rPr>
              <a:t>120 mg </a:t>
            </a:r>
            <a:r>
              <a:rPr lang="zh-CN" altLang="en-US" sz="950">
                <a:latin typeface="+mn-ea"/>
              </a:rPr>
              <a:t>每 </a:t>
            </a:r>
            <a:r>
              <a:rPr lang="en-US" altLang="zh-CN" sz="950">
                <a:latin typeface="+mn-ea"/>
              </a:rPr>
              <a:t>4 </a:t>
            </a:r>
            <a:r>
              <a:rPr lang="zh-CN" altLang="en-US" sz="950">
                <a:latin typeface="+mn-ea"/>
              </a:rPr>
              <a:t>周 </a:t>
            </a:r>
            <a:r>
              <a:rPr lang="en-US" altLang="zh-CN" sz="950">
                <a:latin typeface="+mn-ea"/>
              </a:rPr>
              <a:t>1 </a:t>
            </a:r>
            <a:r>
              <a:rPr lang="zh-CN" altLang="en-US" sz="950">
                <a:latin typeface="+mn-ea"/>
              </a:rPr>
              <a:t>次，于上臂、大腿上部或腹部皮下给药。</a:t>
            </a:r>
            <a:endParaRPr lang="zh-CN" altLang="en-US" sz="950">
              <a:latin typeface="+mn-ea"/>
            </a:endParaRPr>
          </a:p>
          <a:p>
            <a:r>
              <a:rPr lang="zh-CN" altLang="en-US" sz="950" b="1">
                <a:latin typeface="+mn-ea"/>
              </a:rPr>
              <a:t>准备与给药</a:t>
            </a:r>
            <a:endParaRPr lang="zh-CN" altLang="en-US" sz="950" b="1">
              <a:latin typeface="+mn-ea"/>
            </a:endParaRPr>
          </a:p>
          <a:p>
            <a:r>
              <a:rPr lang="en-US" altLang="zh-CN" sz="950">
                <a:latin typeface="+mn-ea"/>
              </a:rPr>
              <a:t>      </a:t>
            </a:r>
            <a:r>
              <a:rPr lang="zh-CN" altLang="en-US" sz="950">
                <a:latin typeface="+mn-ea"/>
              </a:rPr>
              <a:t>在给药前目视检查安加维是否存在颗粒物质和变色。安加维是澄清、无色至 淡黄色的溶液，可能含微量半透明至白色蛋白质颗粒。如果溶液变色或浑浊，或 溶液含大量颗粒或外来颗粒物，请勿使用。</a:t>
            </a:r>
            <a:endParaRPr lang="zh-CN" altLang="en-US" sz="950">
              <a:latin typeface="+mn-ea"/>
            </a:endParaRPr>
          </a:p>
          <a:p>
            <a:r>
              <a:rPr lang="zh-CN" altLang="en-US" sz="950">
                <a:latin typeface="+mn-ea"/>
              </a:rPr>
              <a:t>      在给药前， 从冰箱中取出安加维，并置于原包装中恢复至室温（最高</a:t>
            </a:r>
            <a:r>
              <a:rPr lang="en-US" altLang="zh-CN" sz="950">
                <a:latin typeface="+mn-ea"/>
              </a:rPr>
              <a:t>25°C/77°F</a:t>
            </a:r>
            <a:r>
              <a:rPr lang="zh-CN" altLang="en-US" sz="950">
                <a:latin typeface="+mn-ea"/>
              </a:rPr>
              <a:t>）。该过程一般需要 </a:t>
            </a:r>
            <a:r>
              <a:rPr lang="en-US" altLang="zh-CN" sz="950">
                <a:latin typeface="+mn-ea"/>
              </a:rPr>
              <a:t>15 </a:t>
            </a:r>
            <a:r>
              <a:rPr lang="zh-CN" altLang="en-US" sz="950">
                <a:latin typeface="+mn-ea"/>
              </a:rPr>
              <a:t>至 </a:t>
            </a:r>
            <a:r>
              <a:rPr lang="en-US" altLang="zh-CN" sz="950">
                <a:latin typeface="+mn-ea"/>
              </a:rPr>
              <a:t>30 </a:t>
            </a:r>
            <a:r>
              <a:rPr lang="zh-CN" altLang="en-US" sz="950">
                <a:latin typeface="+mn-ea"/>
              </a:rPr>
              <a:t>分钟。请勿使用其他任何方式加热安加维（参见</a:t>
            </a:r>
            <a:r>
              <a:rPr lang="en-US" altLang="zh-CN" sz="950">
                <a:latin typeface="+mn-ea"/>
              </a:rPr>
              <a:t>【</a:t>
            </a:r>
            <a:r>
              <a:rPr lang="zh-CN" altLang="en-US" sz="950">
                <a:latin typeface="+mn-ea"/>
              </a:rPr>
              <a:t>贮藏</a:t>
            </a:r>
            <a:r>
              <a:rPr lang="en-US" altLang="zh-CN" sz="950">
                <a:latin typeface="+mn-ea"/>
              </a:rPr>
              <a:t>】</a:t>
            </a:r>
            <a:r>
              <a:rPr lang="zh-CN" altLang="en-US" sz="950">
                <a:latin typeface="+mn-ea"/>
              </a:rPr>
              <a:t>）。</a:t>
            </a:r>
            <a:endParaRPr lang="zh-CN" altLang="en-US" sz="950">
              <a:latin typeface="+mn-ea"/>
            </a:endParaRPr>
          </a:p>
          <a:p>
            <a:r>
              <a:rPr lang="zh-CN" altLang="en-US" sz="950">
                <a:latin typeface="+mn-ea"/>
              </a:rPr>
              <a:t>      使用 </a:t>
            </a:r>
            <a:r>
              <a:rPr lang="en-US" altLang="zh-CN" sz="950">
                <a:latin typeface="+mn-ea"/>
              </a:rPr>
              <a:t>27G</a:t>
            </a:r>
            <a:r>
              <a:rPr lang="zh-CN" altLang="en-US" sz="950">
                <a:latin typeface="+mn-ea"/>
              </a:rPr>
              <a:t>（</a:t>
            </a:r>
            <a:r>
              <a:rPr lang="en-US" altLang="zh-CN" sz="950">
                <a:latin typeface="+mn-ea"/>
              </a:rPr>
              <a:t>gauge</a:t>
            </a:r>
            <a:r>
              <a:rPr lang="zh-CN" altLang="en-US" sz="950">
                <a:latin typeface="+mn-ea"/>
              </a:rPr>
              <a:t>）针吸出并注射西林瓶中的所有内容物。请勿重复将针头插入药瓶。请将一次性使用过的，或针头插入过的药瓶丢弃。</a:t>
            </a:r>
            <a:endParaRPr lang="en-US" sz="950">
              <a:latin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80105" y="37662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评估</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tretch>
            <a:fillRect/>
          </a:stretch>
        </p:blipFill>
        <p:spPr>
          <a:xfrm>
            <a:off x="871289" y="1598237"/>
            <a:ext cx="5020376" cy="4001058"/>
          </a:xfrm>
          <a:prstGeom prst="rect">
            <a:avLst/>
          </a:prstGeom>
        </p:spPr>
      </p:pic>
      <p:sp>
        <p:nvSpPr>
          <p:cNvPr id="6" name="文本框 5"/>
          <p:cNvSpPr txBox="1"/>
          <p:nvPr/>
        </p:nvSpPr>
        <p:spPr>
          <a:xfrm>
            <a:off x="6603738" y="2844225"/>
            <a:ext cx="4476308" cy="116840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2024</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06</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29</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日骨盆</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CT</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增强显示骨转移手术部位恢复良好，无肿瘤复发</a:t>
            </a:r>
            <a:r>
              <a:rPr kumimoji="0" lang="zh-CN" altLang="en-US"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rPr>
              <a:t>。</a:t>
            </a:r>
            <a:endParaRPr kumimoji="0" lang="zh-CN" altLang="en-US"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Trebuchet MS" panose="020B0603020202020204"/>
              <a:ea typeface="华文新魏" panose="0201080004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无显著不良反应。</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552520" y="36456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心得</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9106" name="内容占位符 2"/>
          <p:cNvSpPr/>
          <p:nvPr>
            <p:ph idx="4294967295"/>
            <p:custDataLst>
              <p:tags r:id="rId2"/>
            </p:custDataLst>
          </p:nvPr>
        </p:nvSpPr>
        <p:spPr>
          <a:xfrm>
            <a:off x="3983355" y="1130935"/>
            <a:ext cx="6893560" cy="5204460"/>
          </a:xfrm>
        </p:spPr>
        <p:txBody>
          <a:bodyPr vert="horz" wrap="square"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200000"/>
              </a:lnSpc>
              <a:buClrTx/>
              <a:buSzTx/>
              <a:buFont typeface="Wingdings" panose="05000000000000000000" pitchFamily="2" charset="2"/>
              <a:buChar char="l"/>
            </a:pPr>
            <a:r>
              <a:rPr lang="zh-CN" altLang="en-US" sz="1800">
                <a:solidFill>
                  <a:schemeClr val="dk1">
                    <a:lumMod val="85000"/>
                    <a:lumOff val="15000"/>
                  </a:schemeClr>
                </a:solidFill>
                <a:latin typeface="微软雅黑" panose="020B0503020204020204" charset="-122"/>
                <a:cs typeface="微软雅黑" panose="020B0503020204020204" charset="-122"/>
                <a:sym typeface="+mn-ea"/>
              </a:rPr>
              <a:t>该患者是一名骨转移的晚期肺鳞癌患者</a:t>
            </a:r>
            <a:endParaRPr lang="zh-CN" altLang="en-US" sz="1800">
              <a:solidFill>
                <a:schemeClr val="dk1">
                  <a:lumMod val="85000"/>
                  <a:lumOff val="15000"/>
                </a:schemeClr>
              </a:solidFill>
              <a:latin typeface="微软雅黑" panose="020B0503020204020204" charset="-122"/>
              <a:cs typeface="微软雅黑" panose="020B0503020204020204" charset="-122"/>
              <a:sym typeface="+mn-ea"/>
            </a:endParaRPr>
          </a:p>
          <a:p>
            <a:pPr lvl="0" algn="l">
              <a:lnSpc>
                <a:spcPct val="200000"/>
              </a:lnSpc>
              <a:buClrTx/>
              <a:buSzTx/>
              <a:buFont typeface="Wingdings" panose="05000000000000000000" pitchFamily="2" charset="2"/>
              <a:buChar char="l"/>
            </a:pPr>
            <a:r>
              <a:rPr lang="zh-CN" altLang="en-US" sz="1800">
                <a:solidFill>
                  <a:schemeClr val="dk1">
                    <a:lumMod val="85000"/>
                    <a:lumOff val="15000"/>
                  </a:schemeClr>
                </a:solidFill>
                <a:latin typeface="微软雅黑" panose="020B0503020204020204" charset="-122"/>
                <a:cs typeface="微软雅黑" panose="020B0503020204020204" charset="-122"/>
                <a:sym typeface="+mn-ea"/>
              </a:rPr>
              <a:t>患者骨转移已出现严重局部症状，影响患者生活质量，接受了骨手术治疗和左肺上叶切除术，术后</a:t>
            </a:r>
            <a:r>
              <a:rPr lang="zh-CN" altLang="en-US" sz="1800">
                <a:solidFill>
                  <a:schemeClr val="dk1">
                    <a:lumMod val="85000"/>
                    <a:lumOff val="15000"/>
                  </a:schemeClr>
                </a:solidFill>
                <a:latin typeface="微软雅黑" panose="020B0503020204020204" charset="-122"/>
                <a:cs typeface="微软雅黑" panose="020B0503020204020204" charset="-122"/>
                <a:sym typeface="+mn-ea"/>
              </a:rPr>
              <a:t>采用免疫辅助</a:t>
            </a:r>
            <a:r>
              <a:rPr lang="zh-CN" altLang="en-US" sz="1800">
                <a:solidFill>
                  <a:schemeClr val="dk1">
                    <a:lumMod val="85000"/>
                    <a:lumOff val="15000"/>
                  </a:schemeClr>
                </a:solidFill>
                <a:latin typeface="微软雅黑" panose="020B0503020204020204" charset="-122"/>
                <a:cs typeface="微软雅黑" panose="020B0503020204020204" charset="-122"/>
                <a:sym typeface="+mn-ea"/>
              </a:rPr>
              <a:t>治疗</a:t>
            </a:r>
            <a:endParaRPr lang="zh-CN" altLang="en-US" sz="1800">
              <a:solidFill>
                <a:schemeClr val="dk1">
                  <a:lumMod val="85000"/>
                  <a:lumOff val="15000"/>
                </a:schemeClr>
              </a:solidFill>
              <a:latin typeface="微软雅黑" panose="020B0503020204020204" charset="-122"/>
              <a:cs typeface="微软雅黑" panose="020B0503020204020204" charset="-122"/>
              <a:sym typeface="+mn-ea"/>
            </a:endParaRPr>
          </a:p>
          <a:p>
            <a:pPr lvl="0" algn="l">
              <a:lnSpc>
                <a:spcPct val="200000"/>
              </a:lnSpc>
              <a:buClrTx/>
              <a:buSzTx/>
              <a:buFont typeface="Wingdings" panose="05000000000000000000" pitchFamily="2" charset="2"/>
              <a:buChar char="l"/>
            </a:pPr>
            <a:r>
              <a:rPr lang="zh-CN" altLang="en-US" sz="1800">
                <a:solidFill>
                  <a:schemeClr val="dk1">
                    <a:lumMod val="85000"/>
                    <a:lumOff val="15000"/>
                  </a:schemeClr>
                </a:solidFill>
                <a:latin typeface="微软雅黑" panose="020B0503020204020204" charset="-122"/>
                <a:cs typeface="微软雅黑" panose="020B0503020204020204" charset="-122"/>
                <a:sym typeface="+mn-ea"/>
              </a:rPr>
              <a:t>患者属于骨相关事件高危人群，因早期未接受规律骨保护，疾病进展再次出现骨相关事件，后续规律使用地舒单抗骨保护治疗，未见骨相关事件发生</a:t>
            </a:r>
            <a:endParaRPr lang="zh-CN" altLang="en-US" sz="1800">
              <a:solidFill>
                <a:schemeClr val="dk1">
                  <a:lumMod val="85000"/>
                  <a:lumOff val="15000"/>
                </a:schemeClr>
              </a:solidFill>
              <a:latin typeface="微软雅黑" panose="020B0503020204020204" charset="-122"/>
              <a:cs typeface="微软雅黑" panose="020B0503020204020204" charset="-122"/>
              <a:sym typeface="+mn-ea"/>
            </a:endParaRPr>
          </a:p>
          <a:p>
            <a:pPr lvl="0" algn="l">
              <a:lnSpc>
                <a:spcPct val="200000"/>
              </a:lnSpc>
              <a:buClrTx/>
              <a:buSzTx/>
              <a:buFont typeface="Wingdings" panose="05000000000000000000" pitchFamily="2" charset="2"/>
              <a:buChar char="l"/>
            </a:pPr>
            <a:r>
              <a:rPr lang="zh-CN" altLang="en-US" sz="1800">
                <a:solidFill>
                  <a:schemeClr val="dk1">
                    <a:lumMod val="85000"/>
                    <a:lumOff val="15000"/>
                  </a:schemeClr>
                </a:solidFill>
                <a:latin typeface="微软雅黑" panose="020B0503020204020204" charset="-122"/>
                <a:cs typeface="微软雅黑" panose="020B0503020204020204" charset="-122"/>
                <a:sym typeface="+mn-ea"/>
              </a:rPr>
              <a:t>患者持续使用免疫治疗联合</a:t>
            </a:r>
            <a:r>
              <a:rPr lang="zh-CN" altLang="en-US" sz="1800">
                <a:solidFill>
                  <a:schemeClr val="dk1">
                    <a:lumMod val="85000"/>
                    <a:lumOff val="15000"/>
                  </a:schemeClr>
                </a:solidFill>
                <a:latin typeface="微软雅黑" panose="020B0503020204020204" charset="-122"/>
                <a:cs typeface="微软雅黑" panose="020B0503020204020204" charset="-122"/>
                <a:sym typeface="+mn-ea"/>
              </a:rPr>
              <a:t>地舒单抗，</a:t>
            </a:r>
            <a:endParaRPr lang="zh-CN" altLang="en-US" sz="1800">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80" name="图片 79" descr="712f71b0c1adae0bb43f89217c7b25f"/>
          <p:cNvPicPr>
            <a:picLocks noChangeAspect="1"/>
          </p:cNvPicPr>
          <p:nvPr/>
        </p:nvPicPr>
        <p:blipFill>
          <a:blip r:embed="rId3"/>
          <a:stretch>
            <a:fillRect/>
          </a:stretch>
        </p:blipFill>
        <p:spPr>
          <a:xfrm>
            <a:off x="700649" y="3179643"/>
            <a:ext cx="2852693" cy="2705227"/>
          </a:xfrm>
          <a:prstGeom prst="rect">
            <a:avLst/>
          </a:prstGeom>
        </p:spPr>
      </p:pic>
      <p:sp>
        <p:nvSpPr>
          <p:cNvPr id="81" name="文本框 80"/>
          <p:cNvSpPr txBox="1"/>
          <p:nvPr/>
        </p:nvSpPr>
        <p:spPr>
          <a:xfrm>
            <a:off x="616802" y="1996156"/>
            <a:ext cx="3085823" cy="1172292"/>
          </a:xfrm>
          <a:prstGeom prst="wedgeRoundRectCallout">
            <a:avLst>
              <a:gd name="adj1" fmla="val -22421"/>
              <a:gd name="adj2" fmla="val 74932"/>
              <a:gd name="adj3" fmla="val 16667"/>
            </a:avLst>
          </a:pr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r="100000" b="100000"/>
              </a:path>
              <a:tileRect l="-100000" t="-100000"/>
            </a:gra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0" tIns="0" rIns="0" bIns="0" anchor="ctr">
            <a:no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加上安加维，骨相关事件</a:t>
            </a:r>
            <a:endParaRPr kumimoji="0" lang="en-US" altLang="zh-CN"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更少发生、更晚发生</a:t>
            </a:r>
            <a:endParaRPr kumimoji="0" 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p:txBody>
      </p:sp>
    </p:spTree>
    <p:custDataLst>
      <p:tags r:id="rId4"/>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6" name="picture 1366"/>
          <p:cNvPicPr>
            <a:picLocks noChangeAspect="1"/>
          </p:cNvPicPr>
          <p:nvPr/>
        </p:nvPicPr>
        <p:blipFill>
          <a:blip r:embed="rId1"/>
          <a:stretch>
            <a:fillRect/>
          </a:stretch>
        </p:blipFill>
        <p:spPr>
          <a:xfrm rot="21600000">
            <a:off x="524827" y="1341285"/>
            <a:ext cx="11142344" cy="4521834"/>
          </a:xfrm>
          <a:prstGeom prst="rect">
            <a:avLst/>
          </a:prstGeom>
        </p:spPr>
      </p:pic>
      <p:sp>
        <p:nvSpPr>
          <p:cNvPr id="4" name="标题 3"/>
          <p:cNvSpPr>
            <a:spLocks noGrp="1"/>
          </p:cNvSpPr>
          <p:nvPr>
            <p:ph type="title" idx="4294967295"/>
          </p:nvPr>
        </p:nvSpPr>
        <p:spPr>
          <a:xfrm>
            <a:off x="209550" y="193040"/>
            <a:ext cx="10968990" cy="705485"/>
          </a:xfrm>
        </p:spPr>
        <p:txBody>
          <a:bodyPr vert="horz">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患者病例</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小结</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676" name="内容占位符 2"/>
          <p:cNvSpPr txBox="1"/>
          <p:nvPr/>
        </p:nvSpPr>
        <p:spPr>
          <a:xfrm>
            <a:off x="1576070" y="2273935"/>
            <a:ext cx="8597900" cy="2425065"/>
          </a:xfrm>
          <a:prstGeom prst="rect">
            <a:avLst/>
          </a:prstGeom>
          <a:noFill/>
          <a:ln w="9525">
            <a:noFill/>
          </a:ln>
        </p:spPr>
        <p:txBody>
          <a:bodyPr vert="horz" wrap="square" anchor="t" anchorCtr="0">
            <a:scene3d>
              <a:camera prst="orthographicFront"/>
              <a:lightRig rig="threePt" dir="t"/>
            </a:scene3d>
          </a:bodyPr>
          <a:lstStyle>
            <a:lvl1pPr marL="0" lvl="0" indent="0" algn="ctr" defTabSz="0" eaLnBrk="1" fontAlgn="base" latinLnBrk="0" hangingPunct="1">
              <a:lnSpc>
                <a:spcPct val="100000"/>
              </a:lnSpc>
              <a:spcBef>
                <a:spcPts val="300"/>
              </a:spcBef>
              <a:spcAft>
                <a:spcPct val="30000"/>
              </a:spcAft>
              <a:buClr>
                <a:srgbClr val="FF3399"/>
              </a:buClr>
              <a:buNone/>
              <a:defRPr sz="1800" b="1" kern="1200">
                <a:solidFill>
                  <a:srgbClr val="000099"/>
                </a:solidFill>
                <a:latin typeface="+mn-lt"/>
                <a:ea typeface="+mn-ea"/>
                <a:cs typeface="+mn-cs"/>
                <a:sym typeface="黑体" panose="02010609060101010101" charset="-122"/>
              </a:defRPr>
            </a:lvl1pPr>
            <a:lvl2pPr marL="342900" lvl="1" indent="0" algn="ctr" defTabSz="0" eaLnBrk="1" fontAlgn="base" latinLnBrk="0" hangingPunct="1">
              <a:lnSpc>
                <a:spcPct val="100000"/>
              </a:lnSpc>
              <a:spcBef>
                <a:spcPct val="49000"/>
              </a:spcBef>
              <a:spcAft>
                <a:spcPct val="30000"/>
              </a:spcAft>
              <a:buClr>
                <a:srgbClr val="FF3399"/>
              </a:buClr>
              <a:buFont typeface="Wingdings" panose="05000000000000000000" pitchFamily="2" charset="2"/>
              <a:buNone/>
              <a:defRPr sz="1500" b="1" kern="1200">
                <a:solidFill>
                  <a:schemeClr val="tx1"/>
                </a:solidFill>
                <a:latin typeface="黑体" panose="02010609060101010101" charset="-122"/>
                <a:ea typeface="宋体" panose="02010600030101010101" pitchFamily="2" charset="-122"/>
                <a:cs typeface="+mn-cs"/>
                <a:sym typeface="黑体" panose="02010609060101010101" charset="-122"/>
              </a:defRPr>
            </a:lvl2pPr>
            <a:lvl3pPr marL="685800" lvl="2"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350" b="1" kern="1200">
                <a:solidFill>
                  <a:schemeClr val="tx1"/>
                </a:solidFill>
                <a:latin typeface="黑体" panose="02010609060101010101" charset="-122"/>
                <a:ea typeface="宋体" panose="02010600030101010101" pitchFamily="2" charset="-122"/>
                <a:cs typeface="+mn-cs"/>
                <a:sym typeface="黑体" panose="02010609060101010101" charset="-122"/>
              </a:defRPr>
            </a:lvl3pPr>
            <a:lvl4pPr marL="1028700" lvl="3"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黑体" panose="02010609060101010101" charset="-122"/>
                <a:ea typeface="宋体" panose="02010600030101010101" pitchFamily="2" charset="-122"/>
                <a:cs typeface="+mn-cs"/>
                <a:sym typeface="黑体" panose="02010609060101010101" charset="-122"/>
              </a:defRPr>
            </a:lvl4pPr>
            <a:lvl5pPr marL="1371600" lvl="4"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5pPr>
            <a:lvl6pPr marL="1714500" lvl="5"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6pPr>
            <a:lvl7pPr marL="2058035" lvl="6"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7pPr>
            <a:lvl8pPr marL="2400935" lvl="7"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8pPr>
            <a:lvl9pPr marL="2743835" lvl="8"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9pPr>
          </a:lstStyle>
          <a:p>
            <a:pPr marL="395605" indent="-285750" algn="l">
              <a:lnSpc>
                <a:spcPct val="150000"/>
              </a:lnSpc>
              <a:buFont typeface="Arial" panose="020B0604020202020204" pitchFamily="34" charset="0"/>
              <a:buChar char="•"/>
            </a:pP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肺癌骨转移患者可能出现病理骨折等骨相关事件，严重损害患者的生活质量，增加治疗成本。</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a:p>
            <a:pPr marL="395605" indent="-285750" algn="l">
              <a:lnSpc>
                <a:spcPct val="150000"/>
              </a:lnSpc>
              <a:buFont typeface="Arial" panose="020B0604020202020204" pitchFamily="34" charset="0"/>
              <a:buChar char="•"/>
            </a:pP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骨转移患者需要规律持续使用骨保护治疗，预防现有骨转移灶以及骨转移新发病灶骨相关事件发生。</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a:p>
            <a:pPr marL="395605" indent="-285750" algn="l">
              <a:lnSpc>
                <a:spcPct val="150000"/>
              </a:lnSpc>
              <a:buFont typeface="Arial" panose="020B0604020202020204" pitchFamily="34" charset="0"/>
              <a:buChar char="•"/>
            </a:pP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持续使用地舒单抗骨保护治疗能够降低患者首次以及再次出现骨相关事件的风险，耐受性良好，是骨保护治疗的理想选择。</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a:p>
            <a:pPr marL="109855" algn="l">
              <a:lnSpc>
                <a:spcPct val="150000"/>
              </a:lnSpc>
            </a:pP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随着创新药应用，</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肺癌患者治疗目标转变为了</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延长生存</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和</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治愈</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102870" y="6397625"/>
            <a:ext cx="9791065" cy="460375"/>
          </a:xfrm>
          <a:prstGeom prst="rect">
            <a:avLst/>
          </a:prstGeom>
        </p:spPr>
        <p:txBody>
          <a:bodyPr wrap="square">
            <a:spAutoFit/>
          </a:bodyPr>
          <a:p>
            <a:pPr defTabSz="1080135">
              <a:spcBef>
                <a:spcPct val="0"/>
              </a:spcBef>
            </a:pPr>
            <a:r>
              <a:rPr lang="en-US" altLang="zh-CN" sz="800" dirty="0">
                <a:sym typeface="+mn-ea"/>
              </a:rPr>
              <a:t>2025 CSCO</a:t>
            </a:r>
            <a:r>
              <a:rPr lang="zh-CN" altLang="en-US" sz="800" dirty="0">
                <a:sym typeface="+mn-ea"/>
              </a:rPr>
              <a:t>非小细胞肺癌诊疗指南</a:t>
            </a:r>
            <a:endParaRPr lang="en-US" altLang="zh-CN" sz="800" dirty="0"/>
          </a:p>
          <a:p>
            <a:pPr defTabSz="1080135">
              <a:spcBef>
                <a:spcPct val="0"/>
              </a:spcBef>
            </a:pPr>
            <a:r>
              <a:rPr lang="en-US" altLang="zh-CN" sz="800" dirty="0">
                <a:sym typeface="+mn-ea"/>
              </a:rPr>
              <a:t>2025 CSCO</a:t>
            </a:r>
            <a:r>
              <a:rPr lang="zh-CN" altLang="en-US" sz="800" dirty="0">
                <a:sym typeface="+mn-ea"/>
              </a:rPr>
              <a:t>小细胞肺癌诊疗指南</a:t>
            </a:r>
            <a:endParaRPr lang="en-US" altLang="zh-CN" sz="800" dirty="0"/>
          </a:p>
          <a:p>
            <a:pPr defTabSz="1080135">
              <a:spcBef>
                <a:spcPct val="0"/>
              </a:spcBef>
            </a:pPr>
            <a:r>
              <a:rPr lang="nl-NL" altLang="zh-CN" sz="800" dirty="0">
                <a:sym typeface="+mn-ea"/>
              </a:rPr>
              <a:t>Samarth N, et al. Front Oncol. 2022 Dec 21;12:1089320.</a:t>
            </a:r>
            <a:endParaRPr lang="en-US" altLang="zh-CN" sz="80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6189365" y="1074125"/>
            <a:ext cx="5487519" cy="646622"/>
            <a:chOff x="6221262" y="1396410"/>
            <a:chExt cx="5487519" cy="646622"/>
          </a:xfrm>
        </p:grpSpPr>
        <p:grpSp>
          <p:nvGrpSpPr>
            <p:cNvPr id="6" name="组合 5"/>
            <p:cNvGrpSpPr/>
            <p:nvPr/>
          </p:nvGrpSpPr>
          <p:grpSpPr>
            <a:xfrm>
              <a:off x="6221262" y="1396410"/>
              <a:ext cx="5487519" cy="646622"/>
              <a:chOff x="697086" y="1786271"/>
              <a:chExt cx="5629286" cy="646622"/>
            </a:xfrm>
          </p:grpSpPr>
          <p:grpSp>
            <p:nvGrpSpPr>
              <p:cNvPr id="7" name="组合 6"/>
              <p:cNvGrpSpPr/>
              <p:nvPr/>
            </p:nvGrpSpPr>
            <p:grpSpPr>
              <a:xfrm>
                <a:off x="697086" y="1786271"/>
                <a:ext cx="5629286" cy="646622"/>
                <a:chOff x="697086" y="1786270"/>
                <a:chExt cx="5629286" cy="893135"/>
              </a:xfrm>
            </p:grpSpPr>
            <p:sp>
              <p:nvSpPr>
                <p:cNvPr id="8" name="矩形: 圆角 12"/>
                <p:cNvSpPr/>
                <p:nvPr/>
              </p:nvSpPr>
              <p:spPr>
                <a:xfrm>
                  <a:off x="697086" y="1786270"/>
                  <a:ext cx="5629286" cy="893135"/>
                </a:xfrm>
                <a:prstGeom prst="roundRect">
                  <a:avLst>
                    <a:gd name="adj" fmla="val 12220"/>
                  </a:avLst>
                </a:prstGeom>
                <a:solidFill>
                  <a:srgbClr val="F2664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3B4355"/>
                    </a:solidFill>
                    <a:effectLst/>
                    <a:uLnTx/>
                    <a:uFillTx/>
                    <a:latin typeface="微软雅黑" panose="020B0503020204020204" charset="-122"/>
                    <a:ea typeface="微软雅黑" panose="020B0503020204020204" charset="-122"/>
                    <a:cs typeface="+mn-cs"/>
                  </a:endParaRPr>
                </a:p>
              </p:txBody>
            </p:sp>
            <p:sp>
              <p:nvSpPr>
                <p:cNvPr id="9" name="矩形: 圆角 13"/>
                <p:cNvSpPr/>
                <p:nvPr/>
              </p:nvSpPr>
              <p:spPr>
                <a:xfrm>
                  <a:off x="3051546" y="1839435"/>
                  <a:ext cx="3221666" cy="765544"/>
                </a:xfrm>
                <a:prstGeom prst="roundRect">
                  <a:avLst>
                    <a:gd name="adj" fmla="val 8887"/>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mn-cs"/>
                    </a:rPr>
                    <a:t>延长生存</a:t>
                  </a:r>
                  <a:endParaRPr kumimoji="0" lang="zh-CN" altLang="en-US" sz="18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mn-cs"/>
                  </a:endParaRPr>
                </a:p>
              </p:txBody>
            </p:sp>
          </p:grpSp>
          <p:sp>
            <p:nvSpPr>
              <p:cNvPr id="12" name="文本框 11"/>
              <p:cNvSpPr txBox="1"/>
              <p:nvPr/>
            </p:nvSpPr>
            <p:spPr>
              <a:xfrm>
                <a:off x="869214" y="1901830"/>
                <a:ext cx="2095333"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rPr>
                  <a:t>晚期肺癌患者</a:t>
                </a:r>
                <a:endParaRPr kumimoji="0" lang="zh-CN" altLang="en-US" sz="1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grpSp>
          <p:nvGrpSpPr>
            <p:cNvPr id="15" name="Google Shape;9508;p88"/>
            <p:cNvGrpSpPr/>
            <p:nvPr/>
          </p:nvGrpSpPr>
          <p:grpSpPr>
            <a:xfrm>
              <a:off x="8847856" y="1489571"/>
              <a:ext cx="483027" cy="460299"/>
              <a:chOff x="1043625" y="2792850"/>
              <a:chExt cx="281050" cy="267825"/>
            </a:xfrm>
            <a:solidFill>
              <a:srgbClr val="9E004C"/>
            </a:solidFill>
          </p:grpSpPr>
          <p:sp>
            <p:nvSpPr>
              <p:cNvPr id="16" name="Google Shape;9509;p88"/>
              <p:cNvSpPr/>
              <p:nvPr/>
            </p:nvSpPr>
            <p:spPr>
              <a:xfrm>
                <a:off x="1151700" y="2869575"/>
                <a:ext cx="92600" cy="91225"/>
              </a:xfrm>
              <a:custGeom>
                <a:avLst/>
                <a:gdLst/>
                <a:ahLst/>
                <a:cxnLst/>
                <a:rect l="l" t="t" r="r" b="b"/>
                <a:pathLst>
                  <a:path w="3704" h="3649" extrusionOk="0">
                    <a:moveTo>
                      <a:pt x="408" y="0"/>
                    </a:moveTo>
                    <a:cubicBezTo>
                      <a:pt x="196" y="0"/>
                      <a:pt x="0" y="212"/>
                      <a:pt x="131" y="458"/>
                    </a:cubicBezTo>
                    <a:lnTo>
                      <a:pt x="822" y="1672"/>
                    </a:lnTo>
                    <a:cubicBezTo>
                      <a:pt x="679" y="1839"/>
                      <a:pt x="608" y="2077"/>
                      <a:pt x="608" y="2291"/>
                    </a:cubicBezTo>
                    <a:cubicBezTo>
                      <a:pt x="608" y="2856"/>
                      <a:pt x="1060" y="3236"/>
                      <a:pt x="1543" y="3236"/>
                    </a:cubicBezTo>
                    <a:cubicBezTo>
                      <a:pt x="1753" y="3236"/>
                      <a:pt x="1968" y="3164"/>
                      <a:pt x="2156" y="3006"/>
                    </a:cubicBezTo>
                    <a:lnTo>
                      <a:pt x="3203" y="3601"/>
                    </a:lnTo>
                    <a:cubicBezTo>
                      <a:pt x="3251" y="3625"/>
                      <a:pt x="3299" y="3649"/>
                      <a:pt x="3370" y="3649"/>
                    </a:cubicBezTo>
                    <a:cubicBezTo>
                      <a:pt x="3465" y="3649"/>
                      <a:pt x="3584" y="3577"/>
                      <a:pt x="3632" y="3482"/>
                    </a:cubicBezTo>
                    <a:cubicBezTo>
                      <a:pt x="3703" y="3339"/>
                      <a:pt x="3656" y="3149"/>
                      <a:pt x="3513" y="3053"/>
                    </a:cubicBezTo>
                    <a:lnTo>
                      <a:pt x="3537" y="3053"/>
                    </a:lnTo>
                    <a:lnTo>
                      <a:pt x="2489" y="2458"/>
                    </a:lnTo>
                    <a:cubicBezTo>
                      <a:pt x="2489" y="2410"/>
                      <a:pt x="2489" y="2339"/>
                      <a:pt x="2489" y="2291"/>
                    </a:cubicBezTo>
                    <a:cubicBezTo>
                      <a:pt x="2489" y="1767"/>
                      <a:pt x="2060" y="1339"/>
                      <a:pt x="1536" y="1339"/>
                    </a:cubicBezTo>
                    <a:cubicBezTo>
                      <a:pt x="1489" y="1339"/>
                      <a:pt x="1441" y="1363"/>
                      <a:pt x="1370" y="1363"/>
                    </a:cubicBezTo>
                    <a:lnTo>
                      <a:pt x="679" y="148"/>
                    </a:lnTo>
                    <a:cubicBezTo>
                      <a:pt x="605" y="44"/>
                      <a:pt x="505" y="0"/>
                      <a:pt x="408" y="0"/>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49" name="Google Shape;9510;p88"/>
              <p:cNvSpPr/>
              <p:nvPr/>
            </p:nvSpPr>
            <p:spPr>
              <a:xfrm>
                <a:off x="1043625" y="2792850"/>
                <a:ext cx="281050" cy="267825"/>
              </a:xfrm>
              <a:custGeom>
                <a:avLst/>
                <a:gdLst/>
                <a:ahLst/>
                <a:cxnLst/>
                <a:rect l="l" t="t" r="r" b="b"/>
                <a:pathLst>
                  <a:path w="11242" h="10713" extrusionOk="0">
                    <a:moveTo>
                      <a:pt x="5883" y="0"/>
                    </a:moveTo>
                    <a:cubicBezTo>
                      <a:pt x="4598" y="0"/>
                      <a:pt x="3318" y="457"/>
                      <a:pt x="2311" y="1360"/>
                    </a:cubicBezTo>
                    <a:cubicBezTo>
                      <a:pt x="477" y="3003"/>
                      <a:pt x="1" y="5694"/>
                      <a:pt x="1144" y="7861"/>
                    </a:cubicBezTo>
                    <a:cubicBezTo>
                      <a:pt x="2079" y="9653"/>
                      <a:pt x="3923" y="10713"/>
                      <a:pt x="5867" y="10713"/>
                    </a:cubicBezTo>
                    <a:cubicBezTo>
                      <a:pt x="6299" y="10713"/>
                      <a:pt x="6736" y="10660"/>
                      <a:pt x="7169" y="10552"/>
                    </a:cubicBezTo>
                    <a:cubicBezTo>
                      <a:pt x="9574" y="9957"/>
                      <a:pt x="11241" y="7813"/>
                      <a:pt x="11241" y="5360"/>
                    </a:cubicBezTo>
                    <a:cubicBezTo>
                      <a:pt x="11241" y="5170"/>
                      <a:pt x="11099" y="5051"/>
                      <a:pt x="10932" y="5051"/>
                    </a:cubicBezTo>
                    <a:lnTo>
                      <a:pt x="9265" y="5051"/>
                    </a:lnTo>
                    <a:cubicBezTo>
                      <a:pt x="8884" y="5075"/>
                      <a:pt x="8884" y="5622"/>
                      <a:pt x="9265" y="5670"/>
                    </a:cubicBezTo>
                    <a:lnTo>
                      <a:pt x="9717" y="5670"/>
                    </a:lnTo>
                    <a:cubicBezTo>
                      <a:pt x="9693" y="6122"/>
                      <a:pt x="9574" y="6575"/>
                      <a:pt x="9360" y="7004"/>
                    </a:cubicBezTo>
                    <a:lnTo>
                      <a:pt x="8979" y="6765"/>
                    </a:lnTo>
                    <a:cubicBezTo>
                      <a:pt x="8922" y="6731"/>
                      <a:pt x="8866" y="6717"/>
                      <a:pt x="8814" y="6717"/>
                    </a:cubicBezTo>
                    <a:cubicBezTo>
                      <a:pt x="8534" y="6717"/>
                      <a:pt x="8349" y="7133"/>
                      <a:pt x="8669" y="7313"/>
                    </a:cubicBezTo>
                    <a:lnTo>
                      <a:pt x="9051" y="7527"/>
                    </a:lnTo>
                    <a:cubicBezTo>
                      <a:pt x="8789" y="7909"/>
                      <a:pt x="8455" y="8242"/>
                      <a:pt x="8074" y="8504"/>
                    </a:cubicBezTo>
                    <a:lnTo>
                      <a:pt x="7860" y="8123"/>
                    </a:lnTo>
                    <a:cubicBezTo>
                      <a:pt x="7792" y="8003"/>
                      <a:pt x="7692" y="7954"/>
                      <a:pt x="7593" y="7954"/>
                    </a:cubicBezTo>
                    <a:cubicBezTo>
                      <a:pt x="7376" y="7954"/>
                      <a:pt x="7165" y="8188"/>
                      <a:pt x="7312" y="8432"/>
                    </a:cubicBezTo>
                    <a:lnTo>
                      <a:pt x="7550" y="8813"/>
                    </a:lnTo>
                    <a:cubicBezTo>
                      <a:pt x="7122" y="9028"/>
                      <a:pt x="6669" y="9147"/>
                      <a:pt x="6217" y="9171"/>
                    </a:cubicBezTo>
                    <a:lnTo>
                      <a:pt x="6217" y="8718"/>
                    </a:lnTo>
                    <a:cubicBezTo>
                      <a:pt x="6217" y="8516"/>
                      <a:pt x="6062" y="8415"/>
                      <a:pt x="5907" y="8415"/>
                    </a:cubicBezTo>
                    <a:cubicBezTo>
                      <a:pt x="5752" y="8415"/>
                      <a:pt x="5597" y="8516"/>
                      <a:pt x="5597" y="8718"/>
                    </a:cubicBezTo>
                    <a:lnTo>
                      <a:pt x="5597" y="9171"/>
                    </a:lnTo>
                    <a:cubicBezTo>
                      <a:pt x="5121" y="9147"/>
                      <a:pt x="4669" y="9028"/>
                      <a:pt x="4264" y="8813"/>
                    </a:cubicBezTo>
                    <a:lnTo>
                      <a:pt x="4478" y="8432"/>
                    </a:lnTo>
                    <a:cubicBezTo>
                      <a:pt x="4625" y="8188"/>
                      <a:pt x="4414" y="7954"/>
                      <a:pt x="4205" y="7954"/>
                    </a:cubicBezTo>
                    <a:cubicBezTo>
                      <a:pt x="4109" y="7954"/>
                      <a:pt x="4014" y="8003"/>
                      <a:pt x="3954" y="8123"/>
                    </a:cubicBezTo>
                    <a:lnTo>
                      <a:pt x="3716" y="8504"/>
                    </a:lnTo>
                    <a:cubicBezTo>
                      <a:pt x="3335" y="8242"/>
                      <a:pt x="3002" y="7909"/>
                      <a:pt x="2740" y="7527"/>
                    </a:cubicBezTo>
                    <a:lnTo>
                      <a:pt x="3145" y="7313"/>
                    </a:lnTo>
                    <a:cubicBezTo>
                      <a:pt x="3394" y="7126"/>
                      <a:pt x="3244" y="6739"/>
                      <a:pt x="2964" y="6739"/>
                    </a:cubicBezTo>
                    <a:cubicBezTo>
                      <a:pt x="2924" y="6739"/>
                      <a:pt x="2880" y="6747"/>
                      <a:pt x="2835" y="6765"/>
                    </a:cubicBezTo>
                    <a:lnTo>
                      <a:pt x="2454" y="7004"/>
                    </a:lnTo>
                    <a:cubicBezTo>
                      <a:pt x="2240" y="6575"/>
                      <a:pt x="2120" y="6122"/>
                      <a:pt x="2097" y="5670"/>
                    </a:cubicBezTo>
                    <a:lnTo>
                      <a:pt x="2549" y="5670"/>
                    </a:lnTo>
                    <a:cubicBezTo>
                      <a:pt x="2930" y="5622"/>
                      <a:pt x="2930" y="5075"/>
                      <a:pt x="2549" y="5051"/>
                    </a:cubicBezTo>
                    <a:lnTo>
                      <a:pt x="2097" y="5051"/>
                    </a:lnTo>
                    <a:cubicBezTo>
                      <a:pt x="2120" y="4575"/>
                      <a:pt x="2240" y="4122"/>
                      <a:pt x="2454" y="3717"/>
                    </a:cubicBezTo>
                    <a:lnTo>
                      <a:pt x="2835" y="3932"/>
                    </a:lnTo>
                    <a:cubicBezTo>
                      <a:pt x="2903" y="3982"/>
                      <a:pt x="2970" y="4004"/>
                      <a:pt x="3032" y="4004"/>
                    </a:cubicBezTo>
                    <a:cubicBezTo>
                      <a:pt x="3318" y="4004"/>
                      <a:pt x="3497" y="3545"/>
                      <a:pt x="3145" y="3408"/>
                    </a:cubicBezTo>
                    <a:lnTo>
                      <a:pt x="2740" y="3169"/>
                    </a:lnTo>
                    <a:cubicBezTo>
                      <a:pt x="3002" y="2788"/>
                      <a:pt x="3335" y="2455"/>
                      <a:pt x="3716" y="2193"/>
                    </a:cubicBezTo>
                    <a:lnTo>
                      <a:pt x="3954" y="2598"/>
                    </a:lnTo>
                    <a:cubicBezTo>
                      <a:pt x="4014" y="2710"/>
                      <a:pt x="4109" y="2756"/>
                      <a:pt x="4204" y="2756"/>
                    </a:cubicBezTo>
                    <a:cubicBezTo>
                      <a:pt x="4413" y="2756"/>
                      <a:pt x="4625" y="2534"/>
                      <a:pt x="4478" y="2288"/>
                    </a:cubicBezTo>
                    <a:lnTo>
                      <a:pt x="4264" y="1883"/>
                    </a:lnTo>
                    <a:cubicBezTo>
                      <a:pt x="4669" y="1693"/>
                      <a:pt x="5121" y="1574"/>
                      <a:pt x="5597" y="1526"/>
                    </a:cubicBezTo>
                    <a:lnTo>
                      <a:pt x="5597" y="1979"/>
                    </a:lnTo>
                    <a:cubicBezTo>
                      <a:pt x="5585" y="2193"/>
                      <a:pt x="5740" y="2300"/>
                      <a:pt x="5898" y="2300"/>
                    </a:cubicBezTo>
                    <a:cubicBezTo>
                      <a:pt x="6056" y="2300"/>
                      <a:pt x="6217" y="2193"/>
                      <a:pt x="6217" y="1979"/>
                    </a:cubicBezTo>
                    <a:lnTo>
                      <a:pt x="6217" y="1526"/>
                    </a:lnTo>
                    <a:cubicBezTo>
                      <a:pt x="6788" y="1574"/>
                      <a:pt x="7336" y="1741"/>
                      <a:pt x="7812" y="2026"/>
                    </a:cubicBezTo>
                    <a:lnTo>
                      <a:pt x="7645" y="2193"/>
                    </a:lnTo>
                    <a:cubicBezTo>
                      <a:pt x="7431" y="2360"/>
                      <a:pt x="7550" y="2741"/>
                      <a:pt x="7836" y="2741"/>
                    </a:cubicBezTo>
                    <a:lnTo>
                      <a:pt x="9574" y="2907"/>
                    </a:lnTo>
                    <a:cubicBezTo>
                      <a:pt x="9592" y="2912"/>
                      <a:pt x="9609" y="2914"/>
                      <a:pt x="9627" y="2914"/>
                    </a:cubicBezTo>
                    <a:cubicBezTo>
                      <a:pt x="9704" y="2914"/>
                      <a:pt x="9778" y="2875"/>
                      <a:pt x="9836" y="2836"/>
                    </a:cubicBezTo>
                    <a:cubicBezTo>
                      <a:pt x="9908" y="2765"/>
                      <a:pt x="9932" y="2669"/>
                      <a:pt x="9932" y="2574"/>
                    </a:cubicBezTo>
                    <a:lnTo>
                      <a:pt x="9741" y="836"/>
                    </a:lnTo>
                    <a:cubicBezTo>
                      <a:pt x="9717" y="717"/>
                      <a:pt x="9646" y="598"/>
                      <a:pt x="9527" y="574"/>
                    </a:cubicBezTo>
                    <a:cubicBezTo>
                      <a:pt x="9487" y="558"/>
                      <a:pt x="9447" y="550"/>
                      <a:pt x="9409" y="550"/>
                    </a:cubicBezTo>
                    <a:cubicBezTo>
                      <a:pt x="9334" y="550"/>
                      <a:pt x="9265" y="582"/>
                      <a:pt x="9217" y="645"/>
                    </a:cubicBezTo>
                    <a:lnTo>
                      <a:pt x="8908" y="931"/>
                    </a:lnTo>
                    <a:cubicBezTo>
                      <a:pt x="7995" y="308"/>
                      <a:pt x="6937" y="0"/>
                      <a:pt x="5883" y="0"/>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50" name="Google Shape;9511;p88"/>
              <p:cNvSpPr/>
              <p:nvPr/>
            </p:nvSpPr>
            <p:spPr>
              <a:xfrm>
                <a:off x="1151700" y="2869575"/>
                <a:ext cx="92600" cy="91225"/>
              </a:xfrm>
              <a:custGeom>
                <a:avLst/>
                <a:gdLst/>
                <a:ahLst/>
                <a:cxnLst/>
                <a:rect l="l" t="t" r="r" b="b"/>
                <a:pathLst>
                  <a:path w="3704" h="3649" extrusionOk="0">
                    <a:moveTo>
                      <a:pt x="408" y="0"/>
                    </a:moveTo>
                    <a:cubicBezTo>
                      <a:pt x="196" y="0"/>
                      <a:pt x="0" y="212"/>
                      <a:pt x="131" y="458"/>
                    </a:cubicBezTo>
                    <a:lnTo>
                      <a:pt x="822" y="1672"/>
                    </a:lnTo>
                    <a:cubicBezTo>
                      <a:pt x="679" y="1839"/>
                      <a:pt x="608" y="2077"/>
                      <a:pt x="608" y="2291"/>
                    </a:cubicBezTo>
                    <a:cubicBezTo>
                      <a:pt x="608" y="2856"/>
                      <a:pt x="1060" y="3236"/>
                      <a:pt x="1543" y="3236"/>
                    </a:cubicBezTo>
                    <a:cubicBezTo>
                      <a:pt x="1753" y="3236"/>
                      <a:pt x="1968" y="3164"/>
                      <a:pt x="2156" y="3006"/>
                    </a:cubicBezTo>
                    <a:lnTo>
                      <a:pt x="3203" y="3601"/>
                    </a:lnTo>
                    <a:cubicBezTo>
                      <a:pt x="3251" y="3625"/>
                      <a:pt x="3299" y="3649"/>
                      <a:pt x="3370" y="3649"/>
                    </a:cubicBezTo>
                    <a:cubicBezTo>
                      <a:pt x="3465" y="3649"/>
                      <a:pt x="3584" y="3577"/>
                      <a:pt x="3632" y="3482"/>
                    </a:cubicBezTo>
                    <a:cubicBezTo>
                      <a:pt x="3703" y="3339"/>
                      <a:pt x="3656" y="3149"/>
                      <a:pt x="3513" y="3053"/>
                    </a:cubicBezTo>
                    <a:lnTo>
                      <a:pt x="3537" y="3053"/>
                    </a:lnTo>
                    <a:lnTo>
                      <a:pt x="2489" y="2458"/>
                    </a:lnTo>
                    <a:cubicBezTo>
                      <a:pt x="2489" y="2410"/>
                      <a:pt x="2489" y="2339"/>
                      <a:pt x="2489" y="2291"/>
                    </a:cubicBezTo>
                    <a:cubicBezTo>
                      <a:pt x="2489" y="1767"/>
                      <a:pt x="2060" y="1339"/>
                      <a:pt x="1536" y="1339"/>
                    </a:cubicBezTo>
                    <a:cubicBezTo>
                      <a:pt x="1489" y="1339"/>
                      <a:pt x="1441" y="1363"/>
                      <a:pt x="1370" y="1363"/>
                    </a:cubicBezTo>
                    <a:lnTo>
                      <a:pt x="679" y="148"/>
                    </a:lnTo>
                    <a:cubicBezTo>
                      <a:pt x="605" y="44"/>
                      <a:pt x="505" y="0"/>
                      <a:pt x="408" y="0"/>
                    </a:cubicBez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51" name="Google Shape;9512;p88"/>
              <p:cNvSpPr/>
              <p:nvPr/>
            </p:nvSpPr>
            <p:spPr>
              <a:xfrm>
                <a:off x="1043625" y="2792850"/>
                <a:ext cx="281050" cy="267825"/>
              </a:xfrm>
              <a:custGeom>
                <a:avLst/>
                <a:gdLst/>
                <a:ahLst/>
                <a:cxnLst/>
                <a:rect l="l" t="t" r="r" b="b"/>
                <a:pathLst>
                  <a:path w="11242" h="10713" extrusionOk="0">
                    <a:moveTo>
                      <a:pt x="5883" y="0"/>
                    </a:moveTo>
                    <a:cubicBezTo>
                      <a:pt x="4598" y="0"/>
                      <a:pt x="3318" y="457"/>
                      <a:pt x="2311" y="1360"/>
                    </a:cubicBezTo>
                    <a:cubicBezTo>
                      <a:pt x="477" y="3003"/>
                      <a:pt x="1" y="5694"/>
                      <a:pt x="1144" y="7861"/>
                    </a:cubicBezTo>
                    <a:cubicBezTo>
                      <a:pt x="2079" y="9653"/>
                      <a:pt x="3923" y="10713"/>
                      <a:pt x="5867" y="10713"/>
                    </a:cubicBezTo>
                    <a:cubicBezTo>
                      <a:pt x="6299" y="10713"/>
                      <a:pt x="6736" y="10660"/>
                      <a:pt x="7169" y="10552"/>
                    </a:cubicBezTo>
                    <a:cubicBezTo>
                      <a:pt x="9574" y="9957"/>
                      <a:pt x="11241" y="7813"/>
                      <a:pt x="11241" y="5360"/>
                    </a:cubicBezTo>
                    <a:cubicBezTo>
                      <a:pt x="11241" y="5170"/>
                      <a:pt x="11099" y="5051"/>
                      <a:pt x="10932" y="5051"/>
                    </a:cubicBezTo>
                    <a:lnTo>
                      <a:pt x="9265" y="5051"/>
                    </a:lnTo>
                    <a:cubicBezTo>
                      <a:pt x="8884" y="5075"/>
                      <a:pt x="8884" y="5622"/>
                      <a:pt x="9265" y="5670"/>
                    </a:cubicBezTo>
                    <a:lnTo>
                      <a:pt x="9717" y="5670"/>
                    </a:lnTo>
                    <a:cubicBezTo>
                      <a:pt x="9693" y="6122"/>
                      <a:pt x="9574" y="6575"/>
                      <a:pt x="9360" y="7004"/>
                    </a:cubicBezTo>
                    <a:lnTo>
                      <a:pt x="8979" y="6765"/>
                    </a:lnTo>
                    <a:cubicBezTo>
                      <a:pt x="8922" y="6731"/>
                      <a:pt x="8866" y="6717"/>
                      <a:pt x="8814" y="6717"/>
                    </a:cubicBezTo>
                    <a:cubicBezTo>
                      <a:pt x="8534" y="6717"/>
                      <a:pt x="8349" y="7133"/>
                      <a:pt x="8669" y="7313"/>
                    </a:cubicBezTo>
                    <a:lnTo>
                      <a:pt x="9051" y="7527"/>
                    </a:lnTo>
                    <a:cubicBezTo>
                      <a:pt x="8789" y="7909"/>
                      <a:pt x="8455" y="8242"/>
                      <a:pt x="8074" y="8504"/>
                    </a:cubicBezTo>
                    <a:lnTo>
                      <a:pt x="7860" y="8123"/>
                    </a:lnTo>
                    <a:cubicBezTo>
                      <a:pt x="7792" y="8003"/>
                      <a:pt x="7692" y="7954"/>
                      <a:pt x="7593" y="7954"/>
                    </a:cubicBezTo>
                    <a:cubicBezTo>
                      <a:pt x="7376" y="7954"/>
                      <a:pt x="7165" y="8188"/>
                      <a:pt x="7312" y="8432"/>
                    </a:cubicBezTo>
                    <a:lnTo>
                      <a:pt x="7550" y="8813"/>
                    </a:lnTo>
                    <a:cubicBezTo>
                      <a:pt x="7122" y="9028"/>
                      <a:pt x="6669" y="9147"/>
                      <a:pt x="6217" y="9171"/>
                    </a:cubicBezTo>
                    <a:lnTo>
                      <a:pt x="6217" y="8718"/>
                    </a:lnTo>
                    <a:cubicBezTo>
                      <a:pt x="6217" y="8516"/>
                      <a:pt x="6062" y="8415"/>
                      <a:pt x="5907" y="8415"/>
                    </a:cubicBezTo>
                    <a:cubicBezTo>
                      <a:pt x="5752" y="8415"/>
                      <a:pt x="5597" y="8516"/>
                      <a:pt x="5597" y="8718"/>
                    </a:cubicBezTo>
                    <a:lnTo>
                      <a:pt x="5597" y="9171"/>
                    </a:lnTo>
                    <a:cubicBezTo>
                      <a:pt x="5121" y="9147"/>
                      <a:pt x="4669" y="9028"/>
                      <a:pt x="4264" y="8813"/>
                    </a:cubicBezTo>
                    <a:lnTo>
                      <a:pt x="4478" y="8432"/>
                    </a:lnTo>
                    <a:cubicBezTo>
                      <a:pt x="4625" y="8188"/>
                      <a:pt x="4414" y="7954"/>
                      <a:pt x="4205" y="7954"/>
                    </a:cubicBezTo>
                    <a:cubicBezTo>
                      <a:pt x="4109" y="7954"/>
                      <a:pt x="4014" y="8003"/>
                      <a:pt x="3954" y="8123"/>
                    </a:cubicBezTo>
                    <a:lnTo>
                      <a:pt x="3716" y="8504"/>
                    </a:lnTo>
                    <a:cubicBezTo>
                      <a:pt x="3335" y="8242"/>
                      <a:pt x="3002" y="7909"/>
                      <a:pt x="2740" y="7527"/>
                    </a:cubicBezTo>
                    <a:lnTo>
                      <a:pt x="3145" y="7313"/>
                    </a:lnTo>
                    <a:cubicBezTo>
                      <a:pt x="3394" y="7126"/>
                      <a:pt x="3244" y="6739"/>
                      <a:pt x="2964" y="6739"/>
                    </a:cubicBezTo>
                    <a:cubicBezTo>
                      <a:pt x="2924" y="6739"/>
                      <a:pt x="2880" y="6747"/>
                      <a:pt x="2835" y="6765"/>
                    </a:cubicBezTo>
                    <a:lnTo>
                      <a:pt x="2454" y="7004"/>
                    </a:lnTo>
                    <a:cubicBezTo>
                      <a:pt x="2240" y="6575"/>
                      <a:pt x="2120" y="6122"/>
                      <a:pt x="2097" y="5670"/>
                    </a:cubicBezTo>
                    <a:lnTo>
                      <a:pt x="2549" y="5670"/>
                    </a:lnTo>
                    <a:cubicBezTo>
                      <a:pt x="2930" y="5622"/>
                      <a:pt x="2930" y="5075"/>
                      <a:pt x="2549" y="5051"/>
                    </a:cubicBezTo>
                    <a:lnTo>
                      <a:pt x="2097" y="5051"/>
                    </a:lnTo>
                    <a:cubicBezTo>
                      <a:pt x="2120" y="4575"/>
                      <a:pt x="2240" y="4122"/>
                      <a:pt x="2454" y="3717"/>
                    </a:cubicBezTo>
                    <a:lnTo>
                      <a:pt x="2835" y="3932"/>
                    </a:lnTo>
                    <a:cubicBezTo>
                      <a:pt x="2903" y="3982"/>
                      <a:pt x="2970" y="4004"/>
                      <a:pt x="3032" y="4004"/>
                    </a:cubicBezTo>
                    <a:cubicBezTo>
                      <a:pt x="3318" y="4004"/>
                      <a:pt x="3497" y="3545"/>
                      <a:pt x="3145" y="3408"/>
                    </a:cubicBezTo>
                    <a:lnTo>
                      <a:pt x="2740" y="3169"/>
                    </a:lnTo>
                    <a:cubicBezTo>
                      <a:pt x="3002" y="2788"/>
                      <a:pt x="3335" y="2455"/>
                      <a:pt x="3716" y="2193"/>
                    </a:cubicBezTo>
                    <a:lnTo>
                      <a:pt x="3954" y="2598"/>
                    </a:lnTo>
                    <a:cubicBezTo>
                      <a:pt x="4014" y="2710"/>
                      <a:pt x="4109" y="2756"/>
                      <a:pt x="4204" y="2756"/>
                    </a:cubicBezTo>
                    <a:cubicBezTo>
                      <a:pt x="4413" y="2756"/>
                      <a:pt x="4625" y="2534"/>
                      <a:pt x="4478" y="2288"/>
                    </a:cubicBezTo>
                    <a:lnTo>
                      <a:pt x="4264" y="1883"/>
                    </a:lnTo>
                    <a:cubicBezTo>
                      <a:pt x="4669" y="1693"/>
                      <a:pt x="5121" y="1574"/>
                      <a:pt x="5597" y="1526"/>
                    </a:cubicBezTo>
                    <a:lnTo>
                      <a:pt x="5597" y="1979"/>
                    </a:lnTo>
                    <a:cubicBezTo>
                      <a:pt x="5585" y="2193"/>
                      <a:pt x="5740" y="2300"/>
                      <a:pt x="5898" y="2300"/>
                    </a:cubicBezTo>
                    <a:cubicBezTo>
                      <a:pt x="6056" y="2300"/>
                      <a:pt x="6217" y="2193"/>
                      <a:pt x="6217" y="1979"/>
                    </a:cubicBezTo>
                    <a:lnTo>
                      <a:pt x="6217" y="1526"/>
                    </a:lnTo>
                    <a:cubicBezTo>
                      <a:pt x="6788" y="1574"/>
                      <a:pt x="7336" y="1741"/>
                      <a:pt x="7812" y="2026"/>
                    </a:cubicBezTo>
                    <a:lnTo>
                      <a:pt x="7645" y="2193"/>
                    </a:lnTo>
                    <a:cubicBezTo>
                      <a:pt x="7431" y="2360"/>
                      <a:pt x="7550" y="2741"/>
                      <a:pt x="7836" y="2741"/>
                    </a:cubicBezTo>
                    <a:lnTo>
                      <a:pt x="9574" y="2907"/>
                    </a:lnTo>
                    <a:cubicBezTo>
                      <a:pt x="9592" y="2912"/>
                      <a:pt x="9609" y="2914"/>
                      <a:pt x="9627" y="2914"/>
                    </a:cubicBezTo>
                    <a:cubicBezTo>
                      <a:pt x="9704" y="2914"/>
                      <a:pt x="9778" y="2875"/>
                      <a:pt x="9836" y="2836"/>
                    </a:cubicBezTo>
                    <a:cubicBezTo>
                      <a:pt x="9908" y="2765"/>
                      <a:pt x="9932" y="2669"/>
                      <a:pt x="9932" y="2574"/>
                    </a:cubicBezTo>
                    <a:lnTo>
                      <a:pt x="9741" y="836"/>
                    </a:lnTo>
                    <a:cubicBezTo>
                      <a:pt x="9717" y="717"/>
                      <a:pt x="9646" y="598"/>
                      <a:pt x="9527" y="574"/>
                    </a:cubicBezTo>
                    <a:cubicBezTo>
                      <a:pt x="9487" y="558"/>
                      <a:pt x="9447" y="550"/>
                      <a:pt x="9409" y="550"/>
                    </a:cubicBezTo>
                    <a:cubicBezTo>
                      <a:pt x="9334" y="550"/>
                      <a:pt x="9265" y="582"/>
                      <a:pt x="9217" y="645"/>
                    </a:cubicBezTo>
                    <a:lnTo>
                      <a:pt x="8908" y="931"/>
                    </a:lnTo>
                    <a:cubicBezTo>
                      <a:pt x="7995" y="308"/>
                      <a:pt x="6937" y="0"/>
                      <a:pt x="5883" y="0"/>
                    </a:cubicBez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grpSp>
      </p:grpSp>
      <p:grpSp>
        <p:nvGrpSpPr>
          <p:cNvPr id="52" name="组合 51"/>
          <p:cNvGrpSpPr/>
          <p:nvPr/>
        </p:nvGrpSpPr>
        <p:grpSpPr>
          <a:xfrm>
            <a:off x="534054" y="1074125"/>
            <a:ext cx="5487519" cy="646622"/>
            <a:chOff x="565951" y="1396410"/>
            <a:chExt cx="5487519" cy="646622"/>
          </a:xfrm>
        </p:grpSpPr>
        <p:grpSp>
          <p:nvGrpSpPr>
            <p:cNvPr id="53" name="组合 52"/>
            <p:cNvGrpSpPr/>
            <p:nvPr/>
          </p:nvGrpSpPr>
          <p:grpSpPr>
            <a:xfrm>
              <a:off x="565951" y="1396410"/>
              <a:ext cx="5487519" cy="646622"/>
              <a:chOff x="697086" y="1786271"/>
              <a:chExt cx="5629286" cy="646622"/>
            </a:xfrm>
          </p:grpSpPr>
          <p:grpSp>
            <p:nvGrpSpPr>
              <p:cNvPr id="54" name="组合 53"/>
              <p:cNvGrpSpPr/>
              <p:nvPr/>
            </p:nvGrpSpPr>
            <p:grpSpPr>
              <a:xfrm>
                <a:off x="697086" y="1786271"/>
                <a:ext cx="5629286" cy="646622"/>
                <a:chOff x="697086" y="1786270"/>
                <a:chExt cx="5629286" cy="893135"/>
              </a:xfrm>
            </p:grpSpPr>
            <p:sp>
              <p:nvSpPr>
                <p:cNvPr id="55" name="矩形: 圆角 23"/>
                <p:cNvSpPr/>
                <p:nvPr/>
              </p:nvSpPr>
              <p:spPr>
                <a:xfrm>
                  <a:off x="697086" y="1786270"/>
                  <a:ext cx="5629286" cy="893135"/>
                </a:xfrm>
                <a:prstGeom prst="roundRect">
                  <a:avLst>
                    <a:gd name="adj" fmla="val 12220"/>
                  </a:avLst>
                </a:prstGeom>
                <a:solidFill>
                  <a:srgbClr val="F2664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3B4355"/>
                    </a:solidFill>
                    <a:effectLst/>
                    <a:uLnTx/>
                    <a:uFillTx/>
                    <a:latin typeface="微软雅黑" panose="020B0503020204020204" charset="-122"/>
                    <a:ea typeface="微软雅黑" panose="020B0503020204020204" charset="-122"/>
                    <a:cs typeface="+mn-cs"/>
                  </a:endParaRPr>
                </a:p>
              </p:txBody>
            </p:sp>
            <p:sp>
              <p:nvSpPr>
                <p:cNvPr id="56" name="矩形: 圆角 24"/>
                <p:cNvSpPr/>
                <p:nvPr/>
              </p:nvSpPr>
              <p:spPr>
                <a:xfrm>
                  <a:off x="3051546" y="1839435"/>
                  <a:ext cx="3221666" cy="765544"/>
                </a:xfrm>
                <a:prstGeom prst="roundRect">
                  <a:avLst>
                    <a:gd name="adj" fmla="val 8887"/>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mn-cs"/>
                    </a:rPr>
                    <a:t>实现治愈</a:t>
                  </a:r>
                  <a:endParaRPr kumimoji="0" lang="zh-CN" altLang="en-US" sz="18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mn-cs"/>
                  </a:endParaRPr>
                </a:p>
              </p:txBody>
            </p:sp>
          </p:grpSp>
          <p:sp>
            <p:nvSpPr>
              <p:cNvPr id="57" name="文本框 56"/>
              <p:cNvSpPr txBox="1"/>
              <p:nvPr/>
            </p:nvSpPr>
            <p:spPr>
              <a:xfrm>
                <a:off x="869213" y="1932634"/>
                <a:ext cx="204062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rPr>
                  <a:t>早中期肺癌患者</a:t>
                </a:r>
                <a:endParaRPr kumimoji="0" lang="en-US" altLang="zh-CN" sz="18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grpSp>
          <p:nvGrpSpPr>
            <p:cNvPr id="58" name="Google Shape;9463;p88"/>
            <p:cNvGrpSpPr/>
            <p:nvPr/>
          </p:nvGrpSpPr>
          <p:grpSpPr>
            <a:xfrm>
              <a:off x="3192544" y="1489571"/>
              <a:ext cx="401044" cy="400110"/>
              <a:chOff x="4529475" y="2792900"/>
              <a:chExt cx="268550" cy="267925"/>
            </a:xfrm>
            <a:solidFill>
              <a:srgbClr val="9E004C"/>
            </a:solidFill>
          </p:grpSpPr>
          <p:sp>
            <p:nvSpPr>
              <p:cNvPr id="59" name="Google Shape;9464;p88"/>
              <p:cNvSpPr/>
              <p:nvPr/>
            </p:nvSpPr>
            <p:spPr>
              <a:xfrm>
                <a:off x="4661050" y="2792900"/>
                <a:ext cx="110775" cy="160625"/>
              </a:xfrm>
              <a:custGeom>
                <a:avLst/>
                <a:gdLst/>
                <a:ahLst/>
                <a:cxnLst/>
                <a:rect l="l" t="t" r="r" b="b"/>
                <a:pathLst>
                  <a:path w="4431" h="6425" extrusionOk="0">
                    <a:moveTo>
                      <a:pt x="1573" y="0"/>
                    </a:moveTo>
                    <a:cubicBezTo>
                      <a:pt x="1406" y="0"/>
                      <a:pt x="1263" y="143"/>
                      <a:pt x="1263" y="310"/>
                    </a:cubicBezTo>
                    <a:lnTo>
                      <a:pt x="1263" y="3620"/>
                    </a:lnTo>
                    <a:lnTo>
                      <a:pt x="1" y="6001"/>
                    </a:lnTo>
                    <a:lnTo>
                      <a:pt x="215" y="6001"/>
                    </a:lnTo>
                    <a:cubicBezTo>
                      <a:pt x="477" y="6001"/>
                      <a:pt x="763" y="6097"/>
                      <a:pt x="1001" y="6263"/>
                    </a:cubicBezTo>
                    <a:cubicBezTo>
                      <a:pt x="1180" y="6370"/>
                      <a:pt x="1382" y="6424"/>
                      <a:pt x="1584" y="6424"/>
                    </a:cubicBezTo>
                    <a:cubicBezTo>
                      <a:pt x="1787" y="6424"/>
                      <a:pt x="1989" y="6370"/>
                      <a:pt x="2168" y="6263"/>
                    </a:cubicBezTo>
                    <a:cubicBezTo>
                      <a:pt x="2406" y="6097"/>
                      <a:pt x="2668" y="6001"/>
                      <a:pt x="2954" y="6001"/>
                    </a:cubicBezTo>
                    <a:lnTo>
                      <a:pt x="3168" y="6001"/>
                    </a:lnTo>
                    <a:lnTo>
                      <a:pt x="1906" y="3620"/>
                    </a:lnTo>
                    <a:lnTo>
                      <a:pt x="1906" y="2310"/>
                    </a:lnTo>
                    <a:lnTo>
                      <a:pt x="4097" y="2310"/>
                    </a:lnTo>
                    <a:cubicBezTo>
                      <a:pt x="4216" y="2310"/>
                      <a:pt x="4335" y="2239"/>
                      <a:pt x="4383" y="2120"/>
                    </a:cubicBezTo>
                    <a:cubicBezTo>
                      <a:pt x="4430" y="2024"/>
                      <a:pt x="4406" y="1881"/>
                      <a:pt x="4335" y="1786"/>
                    </a:cubicBezTo>
                    <a:lnTo>
                      <a:pt x="3859" y="1143"/>
                    </a:lnTo>
                    <a:lnTo>
                      <a:pt x="4335" y="500"/>
                    </a:lnTo>
                    <a:cubicBezTo>
                      <a:pt x="4406" y="405"/>
                      <a:pt x="4430" y="286"/>
                      <a:pt x="4383" y="167"/>
                    </a:cubicBezTo>
                    <a:cubicBezTo>
                      <a:pt x="4335" y="72"/>
                      <a:pt x="4216" y="0"/>
                      <a:pt x="4097" y="0"/>
                    </a:cubicBez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60" name="Google Shape;9465;p88"/>
              <p:cNvSpPr/>
              <p:nvPr/>
            </p:nvSpPr>
            <p:spPr>
              <a:xfrm>
                <a:off x="4575925" y="2919700"/>
                <a:ext cx="57775" cy="57175"/>
              </a:xfrm>
              <a:custGeom>
                <a:avLst/>
                <a:gdLst/>
                <a:ahLst/>
                <a:cxnLst/>
                <a:rect l="l" t="t" r="r" b="b"/>
                <a:pathLst>
                  <a:path w="2311" h="2287" extrusionOk="0">
                    <a:moveTo>
                      <a:pt x="1191" y="1"/>
                    </a:moveTo>
                    <a:cubicBezTo>
                      <a:pt x="1072" y="1"/>
                      <a:pt x="953" y="48"/>
                      <a:pt x="905" y="167"/>
                    </a:cubicBezTo>
                    <a:lnTo>
                      <a:pt x="0" y="1858"/>
                    </a:lnTo>
                    <a:lnTo>
                      <a:pt x="215" y="1906"/>
                    </a:lnTo>
                    <a:cubicBezTo>
                      <a:pt x="405" y="1930"/>
                      <a:pt x="596" y="2025"/>
                      <a:pt x="762" y="2144"/>
                    </a:cubicBezTo>
                    <a:cubicBezTo>
                      <a:pt x="881" y="2239"/>
                      <a:pt x="1024" y="2287"/>
                      <a:pt x="1191" y="2287"/>
                    </a:cubicBezTo>
                    <a:cubicBezTo>
                      <a:pt x="1334" y="2287"/>
                      <a:pt x="1501" y="2239"/>
                      <a:pt x="1620" y="2144"/>
                    </a:cubicBezTo>
                    <a:cubicBezTo>
                      <a:pt x="1786" y="2001"/>
                      <a:pt x="1953" y="1930"/>
                      <a:pt x="2167" y="1882"/>
                    </a:cubicBezTo>
                    <a:lnTo>
                      <a:pt x="2191" y="1882"/>
                    </a:lnTo>
                    <a:lnTo>
                      <a:pt x="2310" y="1715"/>
                    </a:lnTo>
                    <a:lnTo>
                      <a:pt x="1453" y="167"/>
                    </a:lnTo>
                    <a:cubicBezTo>
                      <a:pt x="1405" y="48"/>
                      <a:pt x="1310" y="1"/>
                      <a:pt x="1191" y="1"/>
                    </a:cubicBez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61" name="Google Shape;9466;p88"/>
              <p:cNvSpPr/>
              <p:nvPr/>
            </p:nvSpPr>
            <p:spPr>
              <a:xfrm>
                <a:off x="4529475" y="2980425"/>
                <a:ext cx="88750" cy="79800"/>
              </a:xfrm>
              <a:custGeom>
                <a:avLst/>
                <a:gdLst/>
                <a:ahLst/>
                <a:cxnLst/>
                <a:rect l="l" t="t" r="r" b="b"/>
                <a:pathLst>
                  <a:path w="3550" h="3192" extrusionOk="0">
                    <a:moveTo>
                      <a:pt x="1525" y="1"/>
                    </a:moveTo>
                    <a:lnTo>
                      <a:pt x="48" y="2739"/>
                    </a:lnTo>
                    <a:cubicBezTo>
                      <a:pt x="1" y="2835"/>
                      <a:pt x="1" y="2954"/>
                      <a:pt x="48" y="3049"/>
                    </a:cubicBezTo>
                    <a:cubicBezTo>
                      <a:pt x="96" y="3144"/>
                      <a:pt x="191" y="3192"/>
                      <a:pt x="310" y="3192"/>
                    </a:cubicBezTo>
                    <a:lnTo>
                      <a:pt x="2049" y="3192"/>
                    </a:lnTo>
                    <a:lnTo>
                      <a:pt x="3549" y="358"/>
                    </a:lnTo>
                    <a:lnTo>
                      <a:pt x="3549" y="358"/>
                    </a:lnTo>
                    <a:cubicBezTo>
                      <a:pt x="3382" y="453"/>
                      <a:pt x="3216" y="477"/>
                      <a:pt x="3049" y="501"/>
                    </a:cubicBezTo>
                    <a:cubicBezTo>
                      <a:pt x="2763" y="501"/>
                      <a:pt x="2478" y="406"/>
                      <a:pt x="2263" y="215"/>
                    </a:cubicBezTo>
                    <a:cubicBezTo>
                      <a:pt x="2168" y="144"/>
                      <a:pt x="2073" y="96"/>
                      <a:pt x="1954" y="72"/>
                    </a:cubicBezTo>
                    <a:lnTo>
                      <a:pt x="1525" y="1"/>
                    </a:ln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sp>
            <p:nvSpPr>
              <p:cNvPr id="62" name="Google Shape;9467;p88"/>
              <p:cNvSpPr/>
              <p:nvPr/>
            </p:nvSpPr>
            <p:spPr>
              <a:xfrm>
                <a:off x="4599150" y="2958400"/>
                <a:ext cx="198875" cy="102425"/>
              </a:xfrm>
              <a:custGeom>
                <a:avLst/>
                <a:gdLst/>
                <a:ahLst/>
                <a:cxnLst/>
                <a:rect l="l" t="t" r="r" b="b"/>
                <a:pathLst>
                  <a:path w="7955" h="4097" extrusionOk="0">
                    <a:moveTo>
                      <a:pt x="2167" y="1"/>
                    </a:moveTo>
                    <a:lnTo>
                      <a:pt x="0" y="4097"/>
                    </a:lnTo>
                    <a:lnTo>
                      <a:pt x="7645" y="4097"/>
                    </a:lnTo>
                    <a:cubicBezTo>
                      <a:pt x="7740" y="4097"/>
                      <a:pt x="7859" y="4025"/>
                      <a:pt x="7907" y="3930"/>
                    </a:cubicBezTo>
                    <a:cubicBezTo>
                      <a:pt x="7954" y="3858"/>
                      <a:pt x="7954" y="3739"/>
                      <a:pt x="7907" y="3644"/>
                    </a:cubicBezTo>
                    <a:lnTo>
                      <a:pt x="5978" y="1"/>
                    </a:lnTo>
                    <a:lnTo>
                      <a:pt x="5477" y="24"/>
                    </a:lnTo>
                    <a:cubicBezTo>
                      <a:pt x="5287" y="24"/>
                      <a:pt x="5096" y="96"/>
                      <a:pt x="4954" y="191"/>
                    </a:cubicBezTo>
                    <a:cubicBezTo>
                      <a:pt x="4718" y="341"/>
                      <a:pt x="4445" y="433"/>
                      <a:pt x="4167" y="433"/>
                    </a:cubicBezTo>
                    <a:cubicBezTo>
                      <a:pt x="4136" y="433"/>
                      <a:pt x="4104" y="432"/>
                      <a:pt x="4072" y="429"/>
                    </a:cubicBezTo>
                    <a:cubicBezTo>
                      <a:pt x="4038" y="432"/>
                      <a:pt x="4005" y="433"/>
                      <a:pt x="3971" y="433"/>
                    </a:cubicBezTo>
                    <a:cubicBezTo>
                      <a:pt x="3676" y="433"/>
                      <a:pt x="3403" y="341"/>
                      <a:pt x="3167" y="191"/>
                    </a:cubicBezTo>
                    <a:cubicBezTo>
                      <a:pt x="3025" y="96"/>
                      <a:pt x="2834" y="24"/>
                      <a:pt x="2644" y="24"/>
                    </a:cubicBezTo>
                    <a:lnTo>
                      <a:pt x="2167" y="1"/>
                    </a:lnTo>
                    <a:close/>
                  </a:path>
                </a:pathLst>
              </a:custGeom>
              <a:solidFill>
                <a:srgbClr val="F266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a typeface="微软雅黑" panose="020B0503020204020204" charset="-122"/>
                </a:endParaRPr>
              </a:p>
            </p:txBody>
          </p:sp>
        </p:grpSp>
      </p:grpSp>
      <p:grpSp>
        <p:nvGrpSpPr>
          <p:cNvPr id="63" name="组合 62"/>
          <p:cNvGrpSpPr/>
          <p:nvPr/>
        </p:nvGrpSpPr>
        <p:grpSpPr>
          <a:xfrm>
            <a:off x="534054" y="1833822"/>
            <a:ext cx="11142830" cy="4541115"/>
            <a:chOff x="534054" y="1762703"/>
            <a:chExt cx="10713700" cy="4515946"/>
          </a:xfrm>
        </p:grpSpPr>
        <p:sp>
          <p:nvSpPr>
            <p:cNvPr id="64" name="矩形: 圆角 26"/>
            <p:cNvSpPr/>
            <p:nvPr/>
          </p:nvSpPr>
          <p:spPr>
            <a:xfrm>
              <a:off x="534054" y="1762703"/>
              <a:ext cx="10713700" cy="4515946"/>
            </a:xfrm>
            <a:prstGeom prst="roundRect">
              <a:avLst>
                <a:gd name="adj" fmla="val 1506"/>
              </a:avLst>
            </a:prstGeom>
            <a:solidFill>
              <a:srgbClr val="F2664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65" name="矩形: 圆角 27"/>
            <p:cNvSpPr/>
            <p:nvPr/>
          </p:nvSpPr>
          <p:spPr>
            <a:xfrm>
              <a:off x="634943" y="2193025"/>
              <a:ext cx="10511922" cy="4007843"/>
            </a:xfrm>
            <a:prstGeom prst="roundRect">
              <a:avLst>
                <a:gd name="adj" fmla="val 2382"/>
              </a:avLst>
            </a:prstGeom>
            <a:solidFill>
              <a:srgbClr val="FFFFFF"/>
            </a:solidFill>
            <a:ln w="12700" cap="flat" cmpd="sng" algn="ctr">
              <a:noFill/>
              <a:prstDash val="solid"/>
              <a:miter lim="800000"/>
            </a:ln>
            <a:effectLst/>
          </p:spPr>
          <p:txBody>
            <a:bodyPr rtlCol="0" anchor="t"/>
            <a:lstStyle/>
            <a:p>
              <a:pPr marL="0" marR="0" lvl="0" indent="0" defTabSz="914400" eaLnBrk="1" fontAlgn="auto" latinLnBrk="0" hangingPunct="1">
                <a:lnSpc>
                  <a:spcPct val="15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grpSp>
      <p:sp>
        <p:nvSpPr>
          <p:cNvPr id="66" name="文本框 65"/>
          <p:cNvSpPr txBox="1"/>
          <p:nvPr/>
        </p:nvSpPr>
        <p:spPr>
          <a:xfrm>
            <a:off x="638810" y="1876425"/>
            <a:ext cx="9989185" cy="368300"/>
          </a:xfrm>
          <a:prstGeom prst="rect">
            <a:avLst/>
          </a:prstGeom>
          <a:noFill/>
        </p:spPr>
        <p:txBody>
          <a:bodyPr wrap="square">
            <a:spAutoFit/>
          </a:bodyPr>
          <a:lstStyle/>
          <a:p>
            <a:pPr algn="ctr">
              <a:defRPr/>
            </a:pPr>
            <a:r>
              <a:rPr lang="zh-CN" altLang="en-US" b="1" kern="0" dirty="0">
                <a:solidFill>
                  <a:srgbClr val="FFFFFF"/>
                </a:solidFill>
                <a:latin typeface="Arial" panose="020B0604020202020204" pitchFamily="34" charset="0"/>
                <a:ea typeface="微软雅黑" panose="020B0503020204020204" charset="-122"/>
                <a:cs typeface="Arial" panose="020B0604020202020204" pitchFamily="34" charset="0"/>
              </a:rPr>
              <a:t>肺癌的整体治疗策略</a:t>
            </a:r>
            <a:endParaRPr lang="en-US" altLang="zh-CN" kern="0" dirty="0">
              <a:solidFill>
                <a:srgbClr val="FFFFFF"/>
              </a:solidFill>
              <a:latin typeface="Poppins"/>
              <a:ea typeface="Noto Sans SC" panose="020B0200000000000000" charset="-122"/>
            </a:endParaRPr>
          </a:p>
        </p:txBody>
      </p:sp>
      <p:grpSp>
        <p:nvGrpSpPr>
          <p:cNvPr id="67" name="组合 66"/>
          <p:cNvGrpSpPr/>
          <p:nvPr/>
        </p:nvGrpSpPr>
        <p:grpSpPr>
          <a:xfrm>
            <a:off x="965192" y="2353056"/>
            <a:ext cx="10261617" cy="3828986"/>
            <a:chOff x="965192" y="2523000"/>
            <a:chExt cx="10261617" cy="3828986"/>
          </a:xfrm>
        </p:grpSpPr>
        <p:grpSp>
          <p:nvGrpSpPr>
            <p:cNvPr id="68" name="组合 67"/>
            <p:cNvGrpSpPr/>
            <p:nvPr/>
          </p:nvGrpSpPr>
          <p:grpSpPr>
            <a:xfrm>
              <a:off x="965192" y="2523000"/>
              <a:ext cx="10261617" cy="3499598"/>
              <a:chOff x="1023257" y="999085"/>
              <a:chExt cx="10261617" cy="3499598"/>
            </a:xfrm>
          </p:grpSpPr>
          <p:sp>
            <p:nvSpPr>
              <p:cNvPr id="69" name="矩形: 圆角 23"/>
              <p:cNvSpPr/>
              <p:nvPr/>
            </p:nvSpPr>
            <p:spPr>
              <a:xfrm>
                <a:off x="3776611" y="2367368"/>
                <a:ext cx="2672422" cy="2126745"/>
              </a:xfrm>
              <a:prstGeom prst="roundRect">
                <a:avLst>
                  <a:gd name="adj" fmla="val 0"/>
                </a:avLst>
              </a:prstGeom>
              <a:solidFill>
                <a:sysClr val="window" lastClr="FFFFFF"/>
              </a:solidFill>
              <a:ln>
                <a:solidFill>
                  <a:srgbClr val="F26649"/>
                </a:solidFill>
                <a:prstDash val="lgDash"/>
              </a:ln>
              <a:effectLst>
                <a:outerShdw blurRad="101600" dist="38100" dir="5400000" algn="tl" rotWithShape="0">
                  <a:srgbClr val="3A3E81">
                    <a:alpha val="7000"/>
                  </a:srgbClr>
                </a:outerShdw>
              </a:effectLst>
            </p:spPr>
            <p:txBody>
              <a:bodyPr wrap="square" rtlCol="0" anchor="ctr">
                <a:noAutofit/>
              </a:bodyPr>
              <a:lstStyle/>
              <a:p>
                <a:pPr marL="222250" indent="-222250" algn="ctr" defTabSz="609600">
                  <a:spcAft>
                    <a:spcPts val="400"/>
                  </a:spcAft>
                  <a:buFont typeface="Arial" panose="020B0604020202020204"/>
                  <a:buChar char="•"/>
                  <a:defRPr/>
                </a:pPr>
                <a:endParaRPr lang="zh-CN" altLang="en-US" sz="1100" kern="0" dirty="0">
                  <a:solidFill>
                    <a:srgbClr val="2F3E48"/>
                  </a:solidFill>
                  <a:latin typeface="微软雅黑" panose="020B0503020204020204" charset="-122"/>
                  <a:ea typeface="微软雅黑" panose="020B0503020204020204" charset="-122"/>
                </a:endParaRPr>
              </a:p>
            </p:txBody>
          </p:sp>
          <p:sp>
            <p:nvSpPr>
              <p:cNvPr id="70" name="矩形: 圆角 34"/>
              <p:cNvSpPr/>
              <p:nvPr/>
            </p:nvSpPr>
            <p:spPr>
              <a:xfrm>
                <a:off x="9153904" y="2330792"/>
                <a:ext cx="2102648" cy="2163321"/>
              </a:xfrm>
              <a:prstGeom prst="roundRect">
                <a:avLst>
                  <a:gd name="adj" fmla="val 0"/>
                </a:avLst>
              </a:prstGeom>
              <a:solidFill>
                <a:sysClr val="window" lastClr="FFFFFF"/>
              </a:solidFill>
              <a:ln>
                <a:solidFill>
                  <a:srgbClr val="F26649"/>
                </a:solidFill>
                <a:prstDash val="lgDash"/>
              </a:ln>
              <a:effectLst>
                <a:outerShdw blurRad="101600" dist="38100" dir="5400000" algn="tl" rotWithShape="0">
                  <a:srgbClr val="3A3E81">
                    <a:alpha val="7000"/>
                  </a:srgbClr>
                </a:outerShdw>
              </a:effectLst>
            </p:spPr>
            <p:txBody>
              <a:bodyPr wrap="square" rtlCol="0" anchor="ctr">
                <a:noAutofit/>
              </a:bodyPr>
              <a:lstStyle/>
              <a:p>
                <a:pPr marL="222250" indent="-222250" algn="ctr" defTabSz="609600">
                  <a:spcAft>
                    <a:spcPts val="400"/>
                  </a:spcAft>
                  <a:buFont typeface="Arial" panose="020B0604020202020204"/>
                  <a:buChar char="•"/>
                  <a:defRPr/>
                </a:pPr>
                <a:endParaRPr lang="zh-CN" altLang="en-US" sz="1100" kern="0">
                  <a:solidFill>
                    <a:srgbClr val="2F3E48"/>
                  </a:solidFill>
                  <a:latin typeface="微软雅黑" panose="020B0503020204020204" charset="-122"/>
                  <a:ea typeface="微软雅黑" panose="020B0503020204020204" charset="-122"/>
                </a:endParaRPr>
              </a:p>
            </p:txBody>
          </p:sp>
          <p:sp>
            <p:nvSpPr>
              <p:cNvPr id="71" name="矩形: 圆角 30"/>
              <p:cNvSpPr/>
              <p:nvPr/>
            </p:nvSpPr>
            <p:spPr>
              <a:xfrm>
                <a:off x="6961450" y="2404142"/>
                <a:ext cx="2115319" cy="2089971"/>
              </a:xfrm>
              <a:prstGeom prst="roundRect">
                <a:avLst>
                  <a:gd name="adj" fmla="val 0"/>
                </a:avLst>
              </a:prstGeom>
              <a:solidFill>
                <a:sysClr val="window" lastClr="FFFFFF"/>
              </a:solidFill>
              <a:ln>
                <a:solidFill>
                  <a:srgbClr val="F26649"/>
                </a:solidFill>
                <a:prstDash val="lgDash"/>
              </a:ln>
              <a:effectLst>
                <a:outerShdw blurRad="101600" dist="38100" dir="5400000" algn="tl" rotWithShape="0">
                  <a:srgbClr val="3A3E81">
                    <a:alpha val="7000"/>
                  </a:srgbClr>
                </a:outerShdw>
              </a:effectLst>
            </p:spPr>
            <p:txBody>
              <a:bodyPr wrap="square" rtlCol="0" anchor="ctr">
                <a:noAutofit/>
              </a:bodyPr>
              <a:lstStyle/>
              <a:p>
                <a:pPr marL="222250" indent="-222250" algn="ctr" defTabSz="609600">
                  <a:spcAft>
                    <a:spcPts val="400"/>
                  </a:spcAft>
                  <a:buFont typeface="Arial" panose="020B0604020202020204"/>
                  <a:buChar char="•"/>
                  <a:defRPr/>
                </a:pPr>
                <a:endParaRPr lang="zh-CN" altLang="en-US" sz="1100" kern="0">
                  <a:solidFill>
                    <a:srgbClr val="2F3E48"/>
                  </a:solidFill>
                  <a:latin typeface="微软雅黑" panose="020B0503020204020204" charset="-122"/>
                  <a:ea typeface="微软雅黑" panose="020B0503020204020204" charset="-122"/>
                </a:endParaRPr>
              </a:p>
            </p:txBody>
          </p:sp>
          <p:sp>
            <p:nvSpPr>
              <p:cNvPr id="72" name="矩形: 圆角 16"/>
              <p:cNvSpPr/>
              <p:nvPr/>
            </p:nvSpPr>
            <p:spPr>
              <a:xfrm>
                <a:off x="1023257" y="2390065"/>
                <a:ext cx="2681369" cy="2104048"/>
              </a:xfrm>
              <a:prstGeom prst="roundRect">
                <a:avLst>
                  <a:gd name="adj" fmla="val 0"/>
                </a:avLst>
              </a:prstGeom>
              <a:solidFill>
                <a:sysClr val="window" lastClr="FFFFFF"/>
              </a:solidFill>
              <a:ln>
                <a:solidFill>
                  <a:srgbClr val="F26649"/>
                </a:solidFill>
                <a:prstDash val="lgDash"/>
              </a:ln>
              <a:effectLst>
                <a:outerShdw blurRad="101600" dist="38100" dir="5400000" algn="tl" rotWithShape="0">
                  <a:srgbClr val="3A3E81">
                    <a:alpha val="7000"/>
                  </a:srgbClr>
                </a:outerShdw>
              </a:effectLst>
            </p:spPr>
            <p:txBody>
              <a:bodyPr wrap="square" rtlCol="0" anchor="ctr">
                <a:noAutofit/>
              </a:bodyPr>
              <a:lstStyle/>
              <a:p>
                <a:pPr marL="222250" indent="-222250" algn="ctr" defTabSz="609600">
                  <a:spcAft>
                    <a:spcPts val="400"/>
                  </a:spcAft>
                  <a:buFont typeface="Arial" panose="020B0604020202020204"/>
                  <a:buChar char="•"/>
                  <a:defRPr/>
                </a:pPr>
                <a:endParaRPr lang="zh-CN" altLang="en-US" sz="1100" kern="0">
                  <a:solidFill>
                    <a:srgbClr val="2F3E48"/>
                  </a:solidFill>
                  <a:latin typeface="微软雅黑" panose="020B0503020204020204" charset="-122"/>
                  <a:ea typeface="微软雅黑" panose="020B0503020204020204" charset="-122"/>
                </a:endParaRPr>
              </a:p>
            </p:txBody>
          </p:sp>
          <p:sp>
            <p:nvSpPr>
              <p:cNvPr id="73" name="左大括号 4"/>
              <p:cNvSpPr/>
              <p:nvPr/>
            </p:nvSpPr>
            <p:spPr>
              <a:xfrm rot="5400000">
                <a:off x="3794134" y="192448"/>
                <a:ext cx="234731" cy="3407903"/>
              </a:xfrm>
              <a:prstGeom prst="leftBrace">
                <a:avLst>
                  <a:gd name="adj1" fmla="val 92073"/>
                  <a:gd name="adj2" fmla="val 50000"/>
                </a:avLst>
              </a:prstGeom>
              <a:noFill/>
              <a:ln w="6350" cap="flat" cmpd="sng" algn="ctr">
                <a:solidFill>
                  <a:srgbClr val="F26649"/>
                </a:solidFill>
                <a:prstDash val="solid"/>
                <a:miter lim="800000"/>
                <a:headEnd type="triangle" w="med" len="med"/>
                <a:tailEnd type="triangle" w="med" len="med"/>
              </a:ln>
              <a:effectLst/>
            </p:spPr>
            <p:txBody>
              <a:bodyPr rtlCol="0" anchor="ctr"/>
              <a:lstStyle/>
              <a:p>
                <a:pPr algn="ctr">
                  <a:defRPr/>
                </a:pPr>
                <a:endParaRPr lang="zh-CN" altLang="en-US" sz="1400" kern="0">
                  <a:solidFill>
                    <a:prstClr val="black"/>
                  </a:solidFill>
                  <a:latin typeface="Arial" panose="020B0604020202020204"/>
                  <a:ea typeface="微软雅黑" panose="020B0503020204020204" charset="-122"/>
                </a:endParaRPr>
              </a:p>
            </p:txBody>
          </p:sp>
          <p:grpSp>
            <p:nvGrpSpPr>
              <p:cNvPr id="74" name="组合 73"/>
              <p:cNvGrpSpPr/>
              <p:nvPr/>
            </p:nvGrpSpPr>
            <p:grpSpPr>
              <a:xfrm>
                <a:off x="3164188" y="1473443"/>
                <a:ext cx="1494623" cy="335550"/>
                <a:chOff x="3273900" y="1439420"/>
                <a:chExt cx="1494623" cy="335550"/>
              </a:xfrm>
            </p:grpSpPr>
            <p:sp>
              <p:nvSpPr>
                <p:cNvPr id="75" name="矩形: 圆角 5"/>
                <p:cNvSpPr/>
                <p:nvPr/>
              </p:nvSpPr>
              <p:spPr>
                <a:xfrm>
                  <a:off x="3273901" y="1439420"/>
                  <a:ext cx="1489575" cy="335550"/>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D9D8D6">
                        <a:lumMod val="25000"/>
                      </a:srgbClr>
                    </a:solidFill>
                    <a:latin typeface="OPPOSans M"/>
                    <a:ea typeface="OPPOSans M"/>
                  </a:endParaRPr>
                </a:p>
              </p:txBody>
            </p:sp>
            <p:sp>
              <p:nvSpPr>
                <p:cNvPr id="76" name="矩形: 圆角 7"/>
                <p:cNvSpPr/>
                <p:nvPr/>
              </p:nvSpPr>
              <p:spPr>
                <a:xfrm>
                  <a:off x="3273900" y="1482120"/>
                  <a:ext cx="1494623" cy="243586"/>
                </a:xfrm>
                <a:prstGeom prst="roundRect">
                  <a:avLst/>
                </a:prstGeom>
                <a:noFill/>
                <a:ln w="12700" cap="flat" cmpd="sng" algn="ctr">
                  <a:noFill/>
                  <a:prstDash val="solid"/>
                  <a:miter lim="800000"/>
                </a:ln>
                <a:effectLst/>
              </p:spPr>
              <p:txBody>
                <a:bodyPr rtlCol="0" anchor="ctr"/>
                <a:lstStyle/>
                <a:p>
                  <a:pPr algn="ctr">
                    <a:defRPr/>
                  </a:pPr>
                  <a:r>
                    <a:rPr lang="en-US" altLang="zh-CN" sz="1200" b="1" kern="0" dirty="0">
                      <a:solidFill>
                        <a:srgbClr val="283349"/>
                      </a:solidFill>
                      <a:latin typeface="微软雅黑" panose="020B0503020204020204" charset="-122"/>
                      <a:ea typeface="微软雅黑" panose="020B0503020204020204" charset="-122"/>
                    </a:rPr>
                    <a:t>NSCLC (85%)</a:t>
                  </a:r>
                  <a:endParaRPr lang="zh-CN" altLang="en-US" sz="1200" b="1" kern="0" dirty="0">
                    <a:solidFill>
                      <a:srgbClr val="283349"/>
                    </a:solidFill>
                    <a:latin typeface="微软雅黑" panose="020B0503020204020204" charset="-122"/>
                    <a:ea typeface="微软雅黑" panose="020B0503020204020204" charset="-122"/>
                  </a:endParaRPr>
                </a:p>
              </p:txBody>
            </p:sp>
          </p:grpSp>
          <p:sp>
            <p:nvSpPr>
              <p:cNvPr id="77" name="左大括号 9"/>
              <p:cNvSpPr/>
              <p:nvPr/>
            </p:nvSpPr>
            <p:spPr>
              <a:xfrm rot="5400000">
                <a:off x="6479597" y="-1243149"/>
                <a:ext cx="142995" cy="5251281"/>
              </a:xfrm>
              <a:prstGeom prst="leftBrace">
                <a:avLst>
                  <a:gd name="adj1" fmla="val 92073"/>
                  <a:gd name="adj2" fmla="val 50000"/>
                </a:avLst>
              </a:prstGeom>
              <a:noFill/>
              <a:ln w="6350" cap="flat" cmpd="sng" algn="ctr">
                <a:solidFill>
                  <a:srgbClr val="F26649"/>
                </a:solidFill>
                <a:prstDash val="solid"/>
                <a:miter lim="800000"/>
                <a:headEnd type="triangle" w="med" len="med"/>
                <a:tailEnd type="triangle" w="med" len="med"/>
              </a:ln>
              <a:effectLst/>
            </p:spPr>
            <p:txBody>
              <a:bodyPr rtlCol="0" anchor="ctr"/>
              <a:lstStyle/>
              <a:p>
                <a:pPr algn="ctr">
                  <a:defRPr/>
                </a:pPr>
                <a:endParaRPr lang="zh-CN" altLang="en-US" sz="1400" kern="0">
                  <a:solidFill>
                    <a:prstClr val="black"/>
                  </a:solidFill>
                  <a:latin typeface="Arial" panose="020B0604020202020204"/>
                  <a:ea typeface="微软雅黑" panose="020B0503020204020204" charset="-122"/>
                </a:endParaRPr>
              </a:p>
            </p:txBody>
          </p:sp>
          <p:grpSp>
            <p:nvGrpSpPr>
              <p:cNvPr id="78" name="组合 77"/>
              <p:cNvGrpSpPr/>
              <p:nvPr/>
            </p:nvGrpSpPr>
            <p:grpSpPr>
              <a:xfrm>
                <a:off x="5832527" y="999085"/>
                <a:ext cx="1437136" cy="304753"/>
                <a:chOff x="5906735" y="950051"/>
                <a:chExt cx="1437136" cy="304753"/>
              </a:xfrm>
            </p:grpSpPr>
            <p:sp>
              <p:nvSpPr>
                <p:cNvPr id="79" name="矩形: 圆角 10"/>
                <p:cNvSpPr/>
                <p:nvPr/>
              </p:nvSpPr>
              <p:spPr>
                <a:xfrm>
                  <a:off x="5906735" y="968797"/>
                  <a:ext cx="1437136" cy="286007"/>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dirty="0">
                    <a:solidFill>
                      <a:srgbClr val="D9D8D6">
                        <a:lumMod val="25000"/>
                      </a:srgbClr>
                    </a:solidFill>
                    <a:latin typeface="OPPOSans M"/>
                    <a:ea typeface="OPPOSans M"/>
                  </a:endParaRPr>
                </a:p>
              </p:txBody>
            </p:sp>
            <p:sp>
              <p:nvSpPr>
                <p:cNvPr id="80" name="矩形: 圆角 11"/>
                <p:cNvSpPr/>
                <p:nvPr/>
              </p:nvSpPr>
              <p:spPr>
                <a:xfrm>
                  <a:off x="6159619" y="950051"/>
                  <a:ext cx="948613" cy="297161"/>
                </a:xfrm>
                <a:prstGeom prst="roundRect">
                  <a:avLst/>
                </a:prstGeom>
                <a:noFill/>
                <a:ln w="12700" cap="flat" cmpd="sng" algn="ctr">
                  <a:noFill/>
                  <a:prstDash val="solid"/>
                  <a:miter lim="800000"/>
                </a:ln>
                <a:effectLst/>
              </p:spPr>
              <p:txBody>
                <a:bodyPr rtlCol="0" anchor="ctr"/>
                <a:lstStyle/>
                <a:p>
                  <a:pPr algn="ctr">
                    <a:defRPr/>
                  </a:pPr>
                  <a:r>
                    <a:rPr lang="en-US" altLang="zh-CN" sz="1200" b="1" kern="0" dirty="0">
                      <a:solidFill>
                        <a:schemeClr val="tx1"/>
                      </a:solidFill>
                      <a:latin typeface="微软雅黑" panose="020B0503020204020204" charset="-122"/>
                      <a:ea typeface="微软雅黑" panose="020B0503020204020204" charset="-122"/>
                    </a:rPr>
                    <a:t>LC</a:t>
                  </a:r>
                  <a:endParaRPr lang="en-US" altLang="zh-CN" sz="1200" b="1" kern="0" dirty="0">
                    <a:solidFill>
                      <a:schemeClr val="tx1"/>
                    </a:solidFill>
                    <a:latin typeface="微软雅黑" panose="020B0503020204020204" charset="-122"/>
                    <a:ea typeface="微软雅黑" panose="020B0503020204020204" charset="-122"/>
                  </a:endParaRPr>
                </a:p>
              </p:txBody>
            </p:sp>
          </p:grpSp>
          <p:grpSp>
            <p:nvGrpSpPr>
              <p:cNvPr id="81" name="组合 80"/>
              <p:cNvGrpSpPr/>
              <p:nvPr/>
            </p:nvGrpSpPr>
            <p:grpSpPr>
              <a:xfrm>
                <a:off x="1025542" y="2002950"/>
                <a:ext cx="2681104" cy="452243"/>
                <a:chOff x="1025542" y="2002948"/>
                <a:chExt cx="2681104" cy="506888"/>
              </a:xfrm>
            </p:grpSpPr>
            <p:sp>
              <p:nvSpPr>
                <p:cNvPr id="82" name="矩形: 圆角 14"/>
                <p:cNvSpPr/>
                <p:nvPr/>
              </p:nvSpPr>
              <p:spPr>
                <a:xfrm>
                  <a:off x="1025542" y="2002948"/>
                  <a:ext cx="2681104" cy="506888"/>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283349"/>
                    </a:solidFill>
                    <a:latin typeface="OPPOSans M"/>
                    <a:ea typeface="OPPOSans M"/>
                  </a:endParaRPr>
                </a:p>
              </p:txBody>
            </p:sp>
            <p:sp>
              <p:nvSpPr>
                <p:cNvPr id="83" name="矩形: 圆角 15"/>
                <p:cNvSpPr/>
                <p:nvPr/>
              </p:nvSpPr>
              <p:spPr>
                <a:xfrm>
                  <a:off x="1296746" y="2020841"/>
                  <a:ext cx="2120637" cy="481684"/>
                </a:xfrm>
                <a:prstGeom prst="roundRect">
                  <a:avLst/>
                </a:prstGeom>
                <a:noFill/>
                <a:ln w="12700" cap="flat" cmpd="sng" algn="ctr">
                  <a:noFill/>
                  <a:prstDash val="solid"/>
                  <a:miter lim="800000"/>
                </a:ln>
                <a:effectLst>
                  <a:outerShdw blurRad="165100" dist="38100" dir="5400000" sx="95000" sy="95000" algn="t" rotWithShape="0">
                    <a:srgbClr val="C4024B">
                      <a:alpha val="25000"/>
                    </a:srgbClr>
                  </a:outerShdw>
                </a:effectLst>
              </p:spPr>
              <p:txBody>
                <a:bodyPr rtlCol="0" anchor="ctr"/>
                <a:lstStyle/>
                <a:p>
                  <a:pPr algn="ctr">
                    <a:defRPr/>
                  </a:pPr>
                  <a:r>
                    <a:rPr lang="zh-CN" altLang="en-US" sz="1200" b="1" kern="0" dirty="0">
                      <a:solidFill>
                        <a:schemeClr val="tx1"/>
                      </a:solidFill>
                      <a:latin typeface="Arial" panose="020B0604020202020204"/>
                      <a:ea typeface="微软雅黑" panose="020B0503020204020204" charset="-122"/>
                    </a:rPr>
                    <a:t>早中期 </a:t>
                  </a:r>
                  <a:endParaRPr lang="en-US" altLang="zh-CN" sz="1200" b="1" kern="0" dirty="0">
                    <a:solidFill>
                      <a:schemeClr val="tx1"/>
                    </a:solidFill>
                    <a:latin typeface="Arial" panose="020B0604020202020204"/>
                    <a:ea typeface="微软雅黑" panose="020B0503020204020204" charset="-122"/>
                  </a:endParaRPr>
                </a:p>
                <a:p>
                  <a:pPr algn="ctr">
                    <a:defRPr/>
                  </a:pPr>
                  <a:r>
                    <a:rPr lang="en-US" altLang="zh-CN" sz="1200" kern="0" dirty="0">
                      <a:solidFill>
                        <a:schemeClr val="tx1"/>
                      </a:solidFill>
                      <a:latin typeface="Arial" panose="020B0604020202020204"/>
                      <a:ea typeface="微软雅黑" panose="020B0503020204020204" charset="-122"/>
                    </a:rPr>
                    <a:t>(I-III</a:t>
                  </a:r>
                  <a:r>
                    <a:rPr lang="zh-CN" altLang="en-US" sz="1200" kern="0" dirty="0">
                      <a:solidFill>
                        <a:schemeClr val="tx1"/>
                      </a:solidFill>
                      <a:latin typeface="Arial" panose="020B0604020202020204"/>
                      <a:ea typeface="微软雅黑" panose="020B0503020204020204" charset="-122"/>
                    </a:rPr>
                    <a:t>期</a:t>
                  </a:r>
                  <a:r>
                    <a:rPr lang="en-US" altLang="zh-CN" sz="1200" kern="0" dirty="0">
                      <a:solidFill>
                        <a:schemeClr val="tx1"/>
                      </a:solidFill>
                      <a:latin typeface="Arial" panose="020B0604020202020204"/>
                      <a:ea typeface="微软雅黑" panose="020B0503020204020204" charset="-122"/>
                    </a:rPr>
                    <a:t>)</a:t>
                  </a:r>
                  <a:endParaRPr lang="en-US" altLang="zh-CN" sz="1200" kern="0" dirty="0">
                    <a:solidFill>
                      <a:schemeClr val="tx1"/>
                    </a:solidFill>
                    <a:latin typeface="Arial" panose="020B0604020202020204"/>
                    <a:ea typeface="微软雅黑" panose="020B0503020204020204" charset="-122"/>
                  </a:endParaRPr>
                </a:p>
              </p:txBody>
            </p:sp>
          </p:grpSp>
          <p:sp>
            <p:nvSpPr>
              <p:cNvPr id="84" name="文本框 17"/>
              <p:cNvSpPr txBox="1"/>
              <p:nvPr/>
            </p:nvSpPr>
            <p:spPr>
              <a:xfrm>
                <a:off x="1067636" y="2526892"/>
                <a:ext cx="2572334" cy="1971791"/>
              </a:xfrm>
              <a:prstGeom prst="rect">
                <a:avLst/>
              </a:prstGeom>
              <a:noFill/>
            </p:spPr>
            <p:txBody>
              <a:bodyPr wrap="square">
                <a:noAutofit/>
              </a:bodyPr>
              <a:lstStyle/>
              <a:p>
                <a:pPr marL="215900" indent="-215900">
                  <a:lnSpc>
                    <a:spcPct val="110000"/>
                  </a:lnSpc>
                  <a:spcAft>
                    <a:spcPts val="600"/>
                  </a:spcAft>
                  <a:buFont typeface="Arial" panose="020B0604020202020204" pitchFamily="34" charset="0"/>
                  <a:buChar char="•"/>
                  <a:defRPr/>
                </a:pPr>
                <a:r>
                  <a:rPr lang="en-US" altLang="zh-CN" sz="1200" kern="0" dirty="0">
                    <a:solidFill>
                      <a:schemeClr val="tx1"/>
                    </a:solidFill>
                    <a:latin typeface="微软雅黑" panose="020B0503020204020204" charset="-122"/>
                    <a:ea typeface="微软雅黑" panose="020B0503020204020204" charset="-122"/>
                  </a:rPr>
                  <a:t>I</a:t>
                </a:r>
                <a:r>
                  <a:rPr lang="zh-CN" altLang="en-US" sz="1200" kern="0" dirty="0">
                    <a:solidFill>
                      <a:schemeClr val="tx1"/>
                    </a:solidFill>
                    <a:latin typeface="微软雅黑" panose="020B0503020204020204" charset="-122"/>
                    <a:ea typeface="微软雅黑" panose="020B0503020204020204" charset="-122"/>
                  </a:rPr>
                  <a:t>期 </a:t>
                </a:r>
                <a:r>
                  <a:rPr lang="en-US" altLang="zh-CN" sz="1200" kern="0" dirty="0">
                    <a:solidFill>
                      <a:schemeClr val="tx1"/>
                    </a:solidFill>
                    <a:latin typeface="微软雅黑" panose="020B0503020204020204" charset="-122"/>
                    <a:ea typeface="微软雅黑" panose="020B0503020204020204" charset="-122"/>
                  </a:rPr>
                  <a:t>— </a:t>
                </a:r>
                <a:r>
                  <a:rPr lang="zh-CN" altLang="en-US" sz="1200" kern="0" dirty="0">
                    <a:solidFill>
                      <a:schemeClr val="tx1"/>
                    </a:solidFill>
                    <a:latin typeface="微软雅黑" panose="020B0503020204020204" charset="-122"/>
                    <a:ea typeface="微软雅黑" panose="020B0503020204020204" charset="-122"/>
                  </a:rPr>
                  <a:t>根治性手术为主</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（不耐受手术患者：</a:t>
                </a:r>
                <a:r>
                  <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rPr>
                  <a:t>SBRT/SABR</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a:t>
                </a:r>
                <a:endPar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endParaRPr>
              </a:p>
              <a:p>
                <a:pPr marL="215900" indent="-215900">
                  <a:lnSpc>
                    <a:spcPct val="110000"/>
                  </a:lnSpc>
                  <a:spcAft>
                    <a:spcPts val="600"/>
                  </a:spcAft>
                  <a:buFont typeface="Arial" panose="020B0604020202020204" pitchFamily="34" charset="0"/>
                  <a:buChar char="•"/>
                  <a:defRPr/>
                </a:pPr>
                <a:r>
                  <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rPr>
                  <a:t>II-III</a:t>
                </a:r>
                <a:r>
                  <a:rPr lang="zh-CN"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期</a:t>
                </a:r>
                <a:r>
                  <a:rPr lang="en-US"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 — </a:t>
                </a:r>
                <a:r>
                  <a:rPr lang="zh-CN"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根治性手术为主的综合治疗</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：新辅助治疗</a:t>
                </a:r>
                <a:r>
                  <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rPr>
                  <a:t>+</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手术</a:t>
                </a:r>
                <a:r>
                  <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rPr>
                  <a:t>+</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辅助治疗</a:t>
                </a:r>
                <a:endPar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endParaRPr>
              </a:p>
              <a:p>
                <a:pPr marL="215900" indent="-215900">
                  <a:lnSpc>
                    <a:spcPct val="110000"/>
                  </a:lnSpc>
                  <a:spcAft>
                    <a:spcPts val="600"/>
                  </a:spcAft>
                  <a:buFont typeface="Arial" panose="020B0604020202020204" pitchFamily="34" charset="0"/>
                  <a:buChar char="•"/>
                  <a:defRPr/>
                </a:pPr>
                <a:r>
                  <a:rPr lang="en-US" altLang="zh-CN" sz="1200" kern="100" dirty="0">
                    <a:solidFill>
                      <a:schemeClr val="tx1"/>
                    </a:solidFill>
                    <a:latin typeface="微软雅黑" panose="020B0503020204020204" charset="-122"/>
                    <a:ea typeface="微软雅黑" panose="020B0503020204020204" charset="-122"/>
                    <a:cs typeface="Arial" panose="020B0604020202020204" pitchFamily="34" charset="0"/>
                  </a:rPr>
                  <a:t>III</a:t>
                </a:r>
                <a:r>
                  <a:rPr lang="zh-CN" altLang="en-US" sz="1200" kern="100" dirty="0">
                    <a:solidFill>
                      <a:schemeClr val="tx1"/>
                    </a:solidFill>
                    <a:latin typeface="微软雅黑" panose="020B0503020204020204" charset="-122"/>
                    <a:ea typeface="微软雅黑" panose="020B0503020204020204" charset="-122"/>
                    <a:cs typeface="Arial" panose="020B0604020202020204" pitchFamily="34" charset="0"/>
                  </a:rPr>
                  <a:t>期不可切 </a:t>
                </a:r>
                <a:r>
                  <a:rPr lang="en-US"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 </a:t>
                </a:r>
                <a:r>
                  <a:rPr lang="zh-CN"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根治性放化疗为主的综合治疗</a:t>
                </a:r>
                <a:r>
                  <a:rPr lang="zh-CN" altLang="en-US" sz="1200"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en-US" altLang="zh-CN" sz="1200" kern="100" dirty="0" err="1">
                    <a:solidFill>
                      <a:schemeClr val="tx1"/>
                    </a:solidFill>
                    <a:latin typeface="微软雅黑" panose="020B0503020204020204" charset="-122"/>
                    <a:ea typeface="微软雅黑" panose="020B0503020204020204" charset="-122"/>
                    <a:cs typeface="Times New Roman" panose="02020603050405020304" pitchFamily="18" charset="0"/>
                  </a:rPr>
                  <a:t>cCRT</a:t>
                </a:r>
                <a:r>
                  <a:rPr lang="en-US"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en-US" altLang="zh-CN" sz="1200" kern="100" dirty="0" err="1">
                    <a:solidFill>
                      <a:schemeClr val="tx1"/>
                    </a:solidFill>
                    <a:latin typeface="微软雅黑" panose="020B0503020204020204" charset="-122"/>
                    <a:ea typeface="微软雅黑" panose="020B0503020204020204" charset="-122"/>
                    <a:cs typeface="Times New Roman" panose="02020603050405020304" pitchFamily="18" charset="0"/>
                  </a:rPr>
                  <a:t>sCRT</a:t>
                </a:r>
                <a:r>
                  <a:rPr lang="zh-CN" altLang="en-US" sz="1200"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rPr>
                  <a:t>巩固治疗</a:t>
                </a:r>
                <a:endParaRPr lang="zh-CN" altLang="zh-CN" sz="1200" kern="100"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85" name="左大括号 19"/>
              <p:cNvSpPr/>
              <p:nvPr/>
            </p:nvSpPr>
            <p:spPr>
              <a:xfrm rot="5400000">
                <a:off x="9052544" y="759985"/>
                <a:ext cx="210650" cy="2296911"/>
              </a:xfrm>
              <a:prstGeom prst="leftBrace">
                <a:avLst>
                  <a:gd name="adj1" fmla="val 92073"/>
                  <a:gd name="adj2" fmla="val 50000"/>
                </a:avLst>
              </a:prstGeom>
              <a:noFill/>
              <a:ln w="6350" cap="flat" cmpd="sng" algn="ctr">
                <a:solidFill>
                  <a:srgbClr val="F26649"/>
                </a:solidFill>
                <a:prstDash val="solid"/>
                <a:miter lim="800000"/>
                <a:headEnd type="triangle" w="med" len="med"/>
                <a:tailEnd type="triangle" w="med" len="med"/>
              </a:ln>
              <a:effectLst/>
            </p:spPr>
            <p:txBody>
              <a:bodyPr rtlCol="0" anchor="ctr"/>
              <a:lstStyle/>
              <a:p>
                <a:pPr algn="ctr">
                  <a:defRPr/>
                </a:pPr>
                <a:endParaRPr lang="zh-CN" altLang="en-US" sz="1400" kern="0">
                  <a:solidFill>
                    <a:prstClr val="black"/>
                  </a:solidFill>
                  <a:latin typeface="Arial" panose="020B0604020202020204"/>
                  <a:ea typeface="微软雅黑" panose="020B0503020204020204" charset="-122"/>
                </a:endParaRPr>
              </a:p>
            </p:txBody>
          </p:sp>
          <p:sp>
            <p:nvSpPr>
              <p:cNvPr id="86" name="文本框 24"/>
              <p:cNvSpPr txBox="1"/>
              <p:nvPr/>
            </p:nvSpPr>
            <p:spPr>
              <a:xfrm>
                <a:off x="3854490" y="2471881"/>
                <a:ext cx="2594543" cy="1244636"/>
              </a:xfrm>
              <a:prstGeom prst="rect">
                <a:avLst/>
              </a:prstGeom>
              <a:noFill/>
            </p:spPr>
            <p:txBody>
              <a:bodyPr wrap="square" rtlCol="0">
                <a:spAutoFit/>
              </a:bodyPr>
              <a:lstStyle/>
              <a:p>
                <a:pPr marL="215900" indent="-215900">
                  <a:lnSpc>
                    <a:spcPct val="150000"/>
                  </a:lnSpc>
                  <a:buFont typeface="Arial" panose="020B0604020202020204" pitchFamily="34" charset="0"/>
                  <a:buChar char="•"/>
                  <a:defRPr/>
                </a:pPr>
                <a:r>
                  <a:rPr lang="zh-CN" altLang="en-US" sz="1200" b="1" kern="0" dirty="0">
                    <a:solidFill>
                      <a:schemeClr val="tx1"/>
                    </a:solidFill>
                    <a:latin typeface="微软雅黑" panose="020B0503020204020204" charset="-122"/>
                    <a:ea typeface="微软雅黑" panose="020B0503020204020204" charset="-122"/>
                  </a:rPr>
                  <a:t>系统治疗为主</a:t>
                </a:r>
                <a:endParaRPr lang="en-US" altLang="zh-CN" sz="1200" b="1" kern="0" dirty="0">
                  <a:solidFill>
                    <a:schemeClr val="tx1"/>
                  </a:solidFill>
                  <a:latin typeface="微软雅黑" panose="020B0503020204020204" charset="-122"/>
                  <a:ea typeface="微软雅黑" panose="020B0503020204020204" charset="-122"/>
                </a:endParaRPr>
              </a:p>
              <a:p>
                <a:pPr marL="171450" indent="-171450">
                  <a:lnSpc>
                    <a:spcPct val="150000"/>
                  </a:lnSpc>
                  <a:spcAft>
                    <a:spcPts val="600"/>
                  </a:spcAft>
                  <a:buFont typeface="Wingdings" panose="05000000000000000000" pitchFamily="2" charset="2"/>
                  <a:buChar char="ü"/>
                  <a:defRPr/>
                </a:pPr>
                <a:r>
                  <a:rPr lang="en-US" altLang="zh-CN" sz="1200" kern="0" dirty="0">
                    <a:solidFill>
                      <a:schemeClr val="tx1"/>
                    </a:solidFill>
                    <a:latin typeface="微软雅黑" panose="020B0503020204020204" charset="-122"/>
                    <a:ea typeface="微软雅黑" panose="020B0503020204020204" charset="-122"/>
                  </a:rPr>
                  <a:t>IO+</a:t>
                </a:r>
                <a:r>
                  <a:rPr lang="zh-CN" altLang="en-US" sz="1200" kern="0" dirty="0">
                    <a:solidFill>
                      <a:schemeClr val="tx1"/>
                    </a:solidFill>
                    <a:latin typeface="微软雅黑" panose="020B0503020204020204" charset="-122"/>
                    <a:ea typeface="微软雅黑" panose="020B0503020204020204" charset="-122"/>
                  </a:rPr>
                  <a:t>化疗（驱动基因阴性</a:t>
                </a:r>
                <a:r>
                  <a:rPr lang="en-US" altLang="zh-CN" sz="1200" kern="0" dirty="0">
                    <a:solidFill>
                      <a:schemeClr val="tx1"/>
                    </a:solidFill>
                    <a:latin typeface="微软雅黑" panose="020B0503020204020204" charset="-122"/>
                    <a:ea typeface="微软雅黑" panose="020B0503020204020204" charset="-122"/>
                  </a:rPr>
                  <a:t>/</a:t>
                </a:r>
                <a:r>
                  <a:rPr lang="zh-CN" altLang="en-US" sz="1200" kern="0" dirty="0">
                    <a:solidFill>
                      <a:schemeClr val="tx1"/>
                    </a:solidFill>
                    <a:latin typeface="微软雅黑" panose="020B0503020204020204" charset="-122"/>
                    <a:ea typeface="微软雅黑" panose="020B0503020204020204" charset="-122"/>
                  </a:rPr>
                  <a:t>未知）</a:t>
                </a:r>
                <a:endParaRPr lang="en-US" altLang="zh-CN" sz="1200" kern="0" dirty="0">
                  <a:solidFill>
                    <a:schemeClr val="tx1"/>
                  </a:solidFill>
                  <a:latin typeface="微软雅黑" panose="020B0503020204020204" charset="-122"/>
                  <a:ea typeface="微软雅黑" panose="020B0503020204020204" charset="-122"/>
                </a:endParaRPr>
              </a:p>
              <a:p>
                <a:pPr marL="171450" indent="-171450">
                  <a:lnSpc>
                    <a:spcPct val="150000"/>
                  </a:lnSpc>
                  <a:spcAft>
                    <a:spcPts val="600"/>
                  </a:spcAft>
                  <a:buFont typeface="Wingdings" panose="05000000000000000000" pitchFamily="2" charset="2"/>
                  <a:buChar char="ü"/>
                  <a:defRPr/>
                </a:pPr>
                <a:r>
                  <a:rPr lang="zh-CN" altLang="en-US" sz="1200" kern="0" dirty="0">
                    <a:solidFill>
                      <a:schemeClr val="tx1"/>
                    </a:solidFill>
                    <a:latin typeface="微软雅黑" panose="020B0503020204020204" charset="-122"/>
                    <a:ea typeface="微软雅黑" panose="020B0503020204020204" charset="-122"/>
                  </a:rPr>
                  <a:t>靶向 </a:t>
                </a:r>
                <a:r>
                  <a:rPr lang="en-US" altLang="zh-CN" sz="1200" kern="0" dirty="0">
                    <a:solidFill>
                      <a:schemeClr val="tx1"/>
                    </a:solidFill>
                    <a:latin typeface="微软雅黑" panose="020B0503020204020204" charset="-122"/>
                    <a:ea typeface="微软雅黑" panose="020B0503020204020204" charset="-122"/>
                  </a:rPr>
                  <a:t>(</a:t>
                </a:r>
                <a:r>
                  <a:rPr lang="zh-CN" altLang="en-US" sz="1200" kern="0" dirty="0">
                    <a:solidFill>
                      <a:schemeClr val="tx1"/>
                    </a:solidFill>
                    <a:latin typeface="微软雅黑" panose="020B0503020204020204" charset="-122"/>
                    <a:ea typeface="微软雅黑" panose="020B0503020204020204" charset="-122"/>
                  </a:rPr>
                  <a:t>驱动基因阳性，有可及靶向治疗药物</a:t>
                </a:r>
                <a:r>
                  <a:rPr lang="en-US" altLang="zh-CN" sz="1200" kern="0" dirty="0">
                    <a:solidFill>
                      <a:schemeClr val="tx1"/>
                    </a:solidFill>
                    <a:latin typeface="微软雅黑" panose="020B0503020204020204" charset="-122"/>
                    <a:ea typeface="微软雅黑" panose="020B0503020204020204" charset="-122"/>
                  </a:rPr>
                  <a:t>)</a:t>
                </a:r>
                <a:endParaRPr lang="en-US" altLang="zh-CN" sz="1200" kern="0" dirty="0">
                  <a:solidFill>
                    <a:schemeClr val="tx1"/>
                  </a:solidFill>
                  <a:latin typeface="微软雅黑" panose="020B0503020204020204" charset="-122"/>
                  <a:ea typeface="微软雅黑" panose="020B0503020204020204" charset="-122"/>
                </a:endParaRPr>
              </a:p>
            </p:txBody>
          </p:sp>
          <p:grpSp>
            <p:nvGrpSpPr>
              <p:cNvPr id="87" name="组合 86"/>
              <p:cNvGrpSpPr/>
              <p:nvPr/>
            </p:nvGrpSpPr>
            <p:grpSpPr>
              <a:xfrm>
                <a:off x="6940184" y="2013766"/>
                <a:ext cx="2138460" cy="461349"/>
                <a:chOff x="7426539" y="2013764"/>
                <a:chExt cx="1593606" cy="434906"/>
              </a:xfrm>
            </p:grpSpPr>
            <p:sp>
              <p:nvSpPr>
                <p:cNvPr id="88" name="矩形: 圆角 28"/>
                <p:cNvSpPr/>
                <p:nvPr/>
              </p:nvSpPr>
              <p:spPr>
                <a:xfrm>
                  <a:off x="7426539" y="2013764"/>
                  <a:ext cx="1593606" cy="434906"/>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283349"/>
                    </a:solidFill>
                    <a:latin typeface="OPPOSans M"/>
                    <a:ea typeface="OPPOSans M"/>
                  </a:endParaRPr>
                </a:p>
              </p:txBody>
            </p:sp>
            <p:sp>
              <p:nvSpPr>
                <p:cNvPr id="89" name="矩形: 圆角 29"/>
                <p:cNvSpPr/>
                <p:nvPr/>
              </p:nvSpPr>
              <p:spPr>
                <a:xfrm>
                  <a:off x="7426539" y="2023073"/>
                  <a:ext cx="1576361" cy="407515"/>
                </a:xfrm>
                <a:prstGeom prst="roundRect">
                  <a:avLst/>
                </a:prstGeom>
                <a:noFill/>
                <a:ln w="12700" cap="flat" cmpd="sng" algn="ctr">
                  <a:noFill/>
                  <a:prstDash val="solid"/>
                  <a:miter lim="800000"/>
                </a:ln>
                <a:effectLst>
                  <a:outerShdw blurRad="165100" dist="38100" dir="5400000" sx="95000" sy="95000" algn="t" rotWithShape="0">
                    <a:srgbClr val="C4024B">
                      <a:alpha val="25000"/>
                    </a:srgbClr>
                  </a:outerShdw>
                </a:effectLst>
              </p:spPr>
              <p:txBody>
                <a:bodyPr rtlCol="0" anchor="ctr"/>
                <a:lstStyle/>
                <a:p>
                  <a:pPr lvl="0" algn="ctr">
                    <a:defRPr/>
                  </a:pPr>
                  <a:r>
                    <a:rPr lang="zh-CN" altLang="en-US" sz="1200" b="1" kern="0" dirty="0">
                      <a:solidFill>
                        <a:srgbClr val="283349"/>
                      </a:solidFill>
                      <a:latin typeface="Arial" panose="020B0604020202020204"/>
                    </a:rPr>
                    <a:t>局限期</a:t>
                  </a:r>
                  <a:r>
                    <a:rPr lang="en-US" altLang="zh-CN" sz="1200" b="1" kern="0" dirty="0">
                      <a:solidFill>
                        <a:srgbClr val="283349"/>
                      </a:solidFill>
                      <a:latin typeface="Arial" panose="020B0604020202020204"/>
                    </a:rPr>
                    <a:t>-SCLC (30%)</a:t>
                  </a:r>
                  <a:endParaRPr lang="zh-CN" altLang="en-US" sz="1200" kern="0" dirty="0">
                    <a:solidFill>
                      <a:srgbClr val="283349"/>
                    </a:solidFill>
                    <a:latin typeface="Arial" panose="020B0604020202020204"/>
                  </a:endParaRPr>
                </a:p>
              </p:txBody>
            </p:sp>
          </p:grpSp>
          <p:sp>
            <p:nvSpPr>
              <p:cNvPr id="90" name="文本框 31"/>
              <p:cNvSpPr txBox="1"/>
              <p:nvPr/>
            </p:nvSpPr>
            <p:spPr>
              <a:xfrm>
                <a:off x="7034024" y="2543585"/>
                <a:ext cx="1732837" cy="460375"/>
              </a:xfrm>
              <a:prstGeom prst="rect">
                <a:avLst/>
              </a:prstGeom>
              <a:noFill/>
            </p:spPr>
            <p:txBody>
              <a:bodyPr wrap="square" rtlCol="0">
                <a:spAutoFit/>
              </a:bodyPr>
              <a:lstStyle>
                <a:defPPr>
                  <a:defRPr lang="zh-CN"/>
                </a:defPPr>
                <a:lvl1pPr>
                  <a:defRPr sz="1600">
                    <a:solidFill>
                      <a:schemeClr val="bg1"/>
                    </a:solidFill>
                  </a:defRPr>
                </a:lvl1pPr>
              </a:lstStyle>
              <a:p>
                <a:pPr marL="179705" lvl="0" indent="-179705">
                  <a:buFont typeface="Arial" panose="020B0604020202020204" pitchFamily="34" charset="0"/>
                  <a:buChar char="•"/>
                  <a:defRPr/>
                </a:pPr>
                <a:r>
                  <a:rPr lang="zh-CN" altLang="en-US" sz="1200" kern="0" dirty="0">
                    <a:solidFill>
                      <a:schemeClr val="tx1"/>
                    </a:solidFill>
                  </a:rPr>
                  <a:t>根治性手术</a:t>
                </a:r>
                <a:r>
                  <a:rPr lang="en-US" altLang="zh-CN" sz="1200" kern="0" dirty="0">
                    <a:solidFill>
                      <a:schemeClr val="tx1"/>
                    </a:solidFill>
                  </a:rPr>
                  <a:t>/</a:t>
                </a:r>
                <a:r>
                  <a:rPr lang="zh-CN" altLang="en-US" sz="1200" kern="0" dirty="0">
                    <a:solidFill>
                      <a:schemeClr val="tx1"/>
                    </a:solidFill>
                  </a:rPr>
                  <a:t>同步放化疗</a:t>
                </a:r>
                <a:r>
                  <a:rPr lang="en-US" altLang="zh-CN" sz="1200" kern="0" dirty="0">
                    <a:solidFill>
                      <a:schemeClr val="tx1"/>
                    </a:solidFill>
                  </a:rPr>
                  <a:t>±IO</a:t>
                </a:r>
                <a:r>
                  <a:rPr lang="zh-CN" altLang="en-US" sz="1200" kern="0" dirty="0">
                    <a:solidFill>
                      <a:schemeClr val="tx1"/>
                    </a:solidFill>
                  </a:rPr>
                  <a:t>巩固治疗</a:t>
                </a:r>
                <a:endParaRPr lang="zh-CN" altLang="en-US" sz="1200" kern="0" dirty="0">
                  <a:solidFill>
                    <a:schemeClr val="tx1"/>
                  </a:solidFill>
                </a:endParaRPr>
              </a:p>
            </p:txBody>
          </p:sp>
          <p:sp>
            <p:nvSpPr>
              <p:cNvPr id="91" name="文本框 35"/>
              <p:cNvSpPr txBox="1"/>
              <p:nvPr/>
            </p:nvSpPr>
            <p:spPr>
              <a:xfrm>
                <a:off x="9176737" y="2468937"/>
                <a:ext cx="2087304" cy="1044581"/>
              </a:xfrm>
              <a:prstGeom prst="rect">
                <a:avLst/>
              </a:prstGeom>
              <a:noFill/>
            </p:spPr>
            <p:txBody>
              <a:bodyPr wrap="square" rtlCol="0">
                <a:spAutoFit/>
              </a:bodyPr>
              <a:lstStyle/>
              <a:p>
                <a:pPr marL="179705" indent="-179705">
                  <a:lnSpc>
                    <a:spcPct val="150000"/>
                  </a:lnSpc>
                  <a:spcAft>
                    <a:spcPts val="600"/>
                  </a:spcAft>
                  <a:buFont typeface="Arial" panose="020B0604020202020204" pitchFamily="34" charset="0"/>
                  <a:buChar char="•"/>
                  <a:defRPr/>
                </a:pPr>
                <a:r>
                  <a:rPr lang="zh-CN" altLang="en-US" sz="1200" b="1" kern="0" dirty="0">
                    <a:solidFill>
                      <a:srgbClr val="283349"/>
                    </a:solidFill>
                    <a:latin typeface="微软雅黑" panose="020B0503020204020204" charset="-122"/>
                    <a:ea typeface="微软雅黑" panose="020B0503020204020204" charset="-122"/>
                  </a:rPr>
                  <a:t>系统治疗为主</a:t>
                </a:r>
                <a:endParaRPr lang="en-US" altLang="zh-CN" sz="1200" b="1" kern="0" dirty="0">
                  <a:solidFill>
                    <a:srgbClr val="283349"/>
                  </a:solidFill>
                  <a:latin typeface="微软雅黑" panose="020B0503020204020204" charset="-122"/>
                  <a:ea typeface="微软雅黑" panose="020B0503020204020204" charset="-122"/>
                </a:endParaRPr>
              </a:p>
              <a:p>
                <a:pPr marL="179705" indent="-179705">
                  <a:lnSpc>
                    <a:spcPct val="150000"/>
                  </a:lnSpc>
                  <a:spcAft>
                    <a:spcPts val="600"/>
                  </a:spcAft>
                  <a:buFont typeface="Wingdings" panose="05000000000000000000" pitchFamily="2" charset="2"/>
                  <a:buChar char="ü"/>
                  <a:defRPr/>
                </a:pPr>
                <a:r>
                  <a:rPr lang="en-US" altLang="zh-CN" sz="1200" kern="0" dirty="0">
                    <a:solidFill>
                      <a:srgbClr val="283349"/>
                    </a:solidFill>
                    <a:latin typeface="微软雅黑" panose="020B0503020204020204" charset="-122"/>
                    <a:ea typeface="微软雅黑" panose="020B0503020204020204" charset="-122"/>
                  </a:rPr>
                  <a:t>1L </a:t>
                </a:r>
                <a:r>
                  <a:rPr lang="zh-CN" altLang="en-US" sz="1200" kern="0" dirty="0">
                    <a:solidFill>
                      <a:srgbClr val="283349"/>
                    </a:solidFill>
                    <a:latin typeface="微软雅黑" panose="020B0503020204020204" charset="-122"/>
                    <a:ea typeface="微软雅黑" panose="020B0503020204020204" charset="-122"/>
                  </a:rPr>
                  <a:t>标准治疗：</a:t>
                </a:r>
                <a:r>
                  <a:rPr lang="en-US" altLang="zh-CN" sz="1200" kern="0" dirty="0">
                    <a:solidFill>
                      <a:srgbClr val="283349"/>
                    </a:solidFill>
                    <a:latin typeface="微软雅黑" panose="020B0503020204020204" charset="-122"/>
                    <a:ea typeface="微软雅黑" panose="020B0503020204020204" charset="-122"/>
                  </a:rPr>
                  <a:t>IO+</a:t>
                </a:r>
                <a:r>
                  <a:rPr lang="zh-CN" altLang="en-US" sz="1200" kern="0" dirty="0">
                    <a:solidFill>
                      <a:srgbClr val="283349"/>
                    </a:solidFill>
                    <a:latin typeface="微软雅黑" panose="020B0503020204020204" charset="-122"/>
                    <a:ea typeface="微软雅黑" panose="020B0503020204020204" charset="-122"/>
                  </a:rPr>
                  <a:t>化疗</a:t>
                </a:r>
                <a:endParaRPr lang="en-US" altLang="zh-CN" sz="1200" kern="0" dirty="0">
                  <a:solidFill>
                    <a:srgbClr val="283349"/>
                  </a:solidFill>
                  <a:latin typeface="微软雅黑" panose="020B0503020204020204" charset="-122"/>
                  <a:ea typeface="微软雅黑" panose="020B0503020204020204" charset="-122"/>
                </a:endParaRPr>
              </a:p>
              <a:p>
                <a:pPr marL="179705" indent="-179705">
                  <a:lnSpc>
                    <a:spcPct val="150000"/>
                  </a:lnSpc>
                  <a:spcAft>
                    <a:spcPts val="600"/>
                  </a:spcAft>
                  <a:buFont typeface="Wingdings" panose="05000000000000000000" pitchFamily="2" charset="2"/>
                  <a:buChar char="ü"/>
                  <a:defRPr/>
                </a:pPr>
                <a:r>
                  <a:rPr lang="zh-CN" altLang="en-US" sz="1200" kern="0" dirty="0">
                    <a:solidFill>
                      <a:srgbClr val="283349"/>
                    </a:solidFill>
                    <a:latin typeface="微软雅黑" panose="020B0503020204020204" charset="-122"/>
                    <a:ea typeface="微软雅黑" panose="020B0503020204020204" charset="-122"/>
                  </a:rPr>
                  <a:t>新一代药物</a:t>
                </a:r>
                <a:r>
                  <a:rPr lang="en-US" altLang="zh-CN" sz="1200" kern="0" dirty="0">
                    <a:solidFill>
                      <a:srgbClr val="283349"/>
                    </a:solidFill>
                    <a:latin typeface="微软雅黑" panose="020B0503020204020204" charset="-122"/>
                    <a:ea typeface="微软雅黑" panose="020B0503020204020204" charset="-122"/>
                  </a:rPr>
                  <a:t>:  </a:t>
                </a:r>
                <a:r>
                  <a:rPr lang="en-US" altLang="zh-CN" sz="1200" kern="0" dirty="0" err="1">
                    <a:solidFill>
                      <a:srgbClr val="283349"/>
                    </a:solidFill>
                    <a:latin typeface="微软雅黑" panose="020B0503020204020204" charset="-122"/>
                    <a:ea typeface="微软雅黑" panose="020B0503020204020204" charset="-122"/>
                  </a:rPr>
                  <a:t>Tarlatamab</a:t>
                </a:r>
                <a:endParaRPr lang="en-US" altLang="zh-CN" sz="1200" kern="0" dirty="0">
                  <a:solidFill>
                    <a:srgbClr val="283349"/>
                  </a:solidFill>
                  <a:latin typeface="微软雅黑" panose="020B0503020204020204" charset="-122"/>
                  <a:ea typeface="微软雅黑" panose="020B0503020204020204" charset="-122"/>
                </a:endParaRPr>
              </a:p>
            </p:txBody>
          </p:sp>
          <p:grpSp>
            <p:nvGrpSpPr>
              <p:cNvPr id="92" name="组合 91"/>
              <p:cNvGrpSpPr/>
              <p:nvPr/>
            </p:nvGrpSpPr>
            <p:grpSpPr>
              <a:xfrm>
                <a:off x="9146415" y="2004851"/>
                <a:ext cx="2138459" cy="470264"/>
                <a:chOff x="9574351" y="2013764"/>
                <a:chExt cx="1507378" cy="441428"/>
              </a:xfrm>
            </p:grpSpPr>
            <p:sp>
              <p:nvSpPr>
                <p:cNvPr id="93" name="矩形: 圆角 36"/>
                <p:cNvSpPr/>
                <p:nvPr/>
              </p:nvSpPr>
              <p:spPr>
                <a:xfrm>
                  <a:off x="9574351" y="2026017"/>
                  <a:ext cx="1507378" cy="429175"/>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283349"/>
                    </a:solidFill>
                    <a:latin typeface="OPPOSans M"/>
                    <a:ea typeface="OPPOSans M"/>
                  </a:endParaRPr>
                </a:p>
              </p:txBody>
            </p:sp>
            <p:sp>
              <p:nvSpPr>
                <p:cNvPr id="94" name="矩形: 圆角 37"/>
                <p:cNvSpPr/>
                <p:nvPr/>
              </p:nvSpPr>
              <p:spPr>
                <a:xfrm>
                  <a:off x="9658398" y="2013764"/>
                  <a:ext cx="1389945" cy="423834"/>
                </a:xfrm>
                <a:prstGeom prst="roundRect">
                  <a:avLst/>
                </a:prstGeom>
                <a:noFill/>
                <a:ln w="12700" cap="flat" cmpd="sng" algn="ctr">
                  <a:noFill/>
                  <a:prstDash val="solid"/>
                  <a:miter lim="800000"/>
                </a:ln>
                <a:effectLst>
                  <a:outerShdw blurRad="165100" dist="38100" dir="5400000" sx="95000" sy="95000" algn="t" rotWithShape="0">
                    <a:srgbClr val="C4024B">
                      <a:alpha val="25000"/>
                    </a:srgbClr>
                  </a:outerShdw>
                </a:effectLst>
              </p:spPr>
              <p:txBody>
                <a:bodyPr rtlCol="0" anchor="ctr"/>
                <a:lstStyle/>
                <a:p>
                  <a:pPr lvl="0" algn="ctr">
                    <a:defRPr/>
                  </a:pPr>
                  <a:r>
                    <a:rPr lang="zh-CN" altLang="en-US" sz="1200" b="1" kern="0" dirty="0">
                      <a:solidFill>
                        <a:srgbClr val="283349"/>
                      </a:solidFill>
                      <a:latin typeface="Arial" panose="020B0604020202020204"/>
                    </a:rPr>
                    <a:t>广泛期</a:t>
                  </a:r>
                  <a:r>
                    <a:rPr lang="en-US" altLang="zh-CN" sz="1200" b="1" kern="0" dirty="0">
                      <a:solidFill>
                        <a:srgbClr val="283349"/>
                      </a:solidFill>
                      <a:latin typeface="Arial" panose="020B0604020202020204"/>
                    </a:rPr>
                    <a:t>-SCLC (70%)</a:t>
                  </a:r>
                  <a:endParaRPr lang="zh-CN" altLang="en-US" sz="1200" kern="0" dirty="0">
                    <a:solidFill>
                      <a:srgbClr val="283349"/>
                    </a:solidFill>
                    <a:latin typeface="Arial" panose="020B0604020202020204"/>
                  </a:endParaRPr>
                </a:p>
              </p:txBody>
            </p:sp>
          </p:grpSp>
          <p:sp>
            <p:nvSpPr>
              <p:cNvPr id="95" name="矩形: 圆角 21"/>
              <p:cNvSpPr/>
              <p:nvPr/>
            </p:nvSpPr>
            <p:spPr>
              <a:xfrm>
                <a:off x="3767929" y="2002949"/>
                <a:ext cx="2681104" cy="464192"/>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283349"/>
                  </a:solidFill>
                  <a:latin typeface="OPPOSans M"/>
                  <a:ea typeface="微软雅黑" panose="020B0503020204020204" charset="-122"/>
                </a:endParaRPr>
              </a:p>
            </p:txBody>
          </p:sp>
          <p:sp>
            <p:nvSpPr>
              <p:cNvPr id="96" name="矩形: 圆角 22"/>
              <p:cNvSpPr/>
              <p:nvPr/>
            </p:nvSpPr>
            <p:spPr>
              <a:xfrm>
                <a:off x="3811209" y="2006673"/>
                <a:ext cx="2681103" cy="436491"/>
              </a:xfrm>
              <a:prstGeom prst="roundRect">
                <a:avLst/>
              </a:prstGeom>
              <a:noFill/>
              <a:ln w="12700" cap="flat" cmpd="sng" algn="ctr">
                <a:noFill/>
                <a:prstDash val="solid"/>
                <a:miter lim="800000"/>
              </a:ln>
              <a:effectLst/>
            </p:spPr>
            <p:txBody>
              <a:bodyPr rtlCol="0" anchor="ctr"/>
              <a:lstStyle/>
              <a:p>
                <a:pPr algn="ctr">
                  <a:defRPr/>
                </a:pPr>
                <a:r>
                  <a:rPr lang="zh-CN" altLang="en-US" sz="1200" b="1" kern="0" dirty="0">
                    <a:solidFill>
                      <a:schemeClr val="tx1"/>
                    </a:solidFill>
                    <a:latin typeface="微软雅黑" panose="020B0503020204020204" charset="-122"/>
                    <a:ea typeface="微软雅黑" panose="020B0503020204020204" charset="-122"/>
                  </a:rPr>
                  <a:t>晚期</a:t>
                </a:r>
                <a:endParaRPr lang="en-US" altLang="zh-CN" sz="1200" b="1" kern="0" dirty="0">
                  <a:solidFill>
                    <a:schemeClr val="tx1"/>
                  </a:solidFill>
                  <a:latin typeface="微软雅黑" panose="020B0503020204020204" charset="-122"/>
                  <a:ea typeface="微软雅黑" panose="020B0503020204020204" charset="-122"/>
                </a:endParaRPr>
              </a:p>
              <a:p>
                <a:pPr algn="ctr">
                  <a:defRPr/>
                </a:pPr>
                <a:r>
                  <a:rPr lang="zh-CN" altLang="en-US" sz="1200" kern="0" dirty="0">
                    <a:solidFill>
                      <a:schemeClr val="tx1"/>
                    </a:solidFill>
                    <a:latin typeface="微软雅黑" panose="020B0503020204020204" charset="-122"/>
                    <a:ea typeface="微软雅黑" panose="020B0503020204020204" charset="-122"/>
                  </a:rPr>
                  <a:t>（不适合根治性治疗的</a:t>
                </a:r>
                <a:r>
                  <a:rPr lang="en-US" altLang="zh-CN" sz="1200" kern="0" dirty="0">
                    <a:solidFill>
                      <a:schemeClr val="tx1"/>
                    </a:solidFill>
                    <a:latin typeface="微软雅黑" panose="020B0503020204020204" charset="-122"/>
                    <a:ea typeface="微软雅黑" panose="020B0503020204020204" charset="-122"/>
                  </a:rPr>
                  <a:t>III</a:t>
                </a:r>
                <a:r>
                  <a:rPr lang="zh-CN" altLang="en-US" sz="1200" kern="0" dirty="0">
                    <a:solidFill>
                      <a:schemeClr val="tx1"/>
                    </a:solidFill>
                    <a:latin typeface="微软雅黑" panose="020B0503020204020204" charset="-122"/>
                    <a:ea typeface="微软雅黑" panose="020B0503020204020204" charset="-122"/>
                  </a:rPr>
                  <a:t>期和</a:t>
                </a:r>
                <a:r>
                  <a:rPr lang="en-US" altLang="zh-CN" sz="1200" kern="0" dirty="0">
                    <a:solidFill>
                      <a:schemeClr val="tx1"/>
                    </a:solidFill>
                    <a:latin typeface="微软雅黑" panose="020B0503020204020204" charset="-122"/>
                    <a:ea typeface="微软雅黑" panose="020B0503020204020204" charset="-122"/>
                  </a:rPr>
                  <a:t>IV</a:t>
                </a:r>
                <a:r>
                  <a:rPr lang="zh-CN" altLang="en-US" sz="1200" kern="0" dirty="0">
                    <a:solidFill>
                      <a:schemeClr val="tx1"/>
                    </a:solidFill>
                    <a:latin typeface="微软雅黑" panose="020B0503020204020204" charset="-122"/>
                    <a:ea typeface="微软雅黑" panose="020B0503020204020204" charset="-122"/>
                  </a:rPr>
                  <a:t>期）</a:t>
                </a:r>
                <a:endParaRPr lang="zh-CN" altLang="en-US" sz="1200" kern="0" dirty="0">
                  <a:solidFill>
                    <a:schemeClr val="tx1"/>
                  </a:solidFill>
                  <a:latin typeface="微软雅黑" panose="020B0503020204020204" charset="-122"/>
                  <a:ea typeface="微软雅黑" panose="020B0503020204020204" charset="-122"/>
                </a:endParaRPr>
              </a:p>
            </p:txBody>
          </p:sp>
          <p:grpSp>
            <p:nvGrpSpPr>
              <p:cNvPr id="97" name="组合 96"/>
              <p:cNvGrpSpPr/>
              <p:nvPr/>
            </p:nvGrpSpPr>
            <p:grpSpPr>
              <a:xfrm>
                <a:off x="8354357" y="1474806"/>
                <a:ext cx="1494623" cy="328054"/>
                <a:chOff x="8354357" y="1421641"/>
                <a:chExt cx="1494623" cy="328054"/>
              </a:xfrm>
            </p:grpSpPr>
            <p:sp>
              <p:nvSpPr>
                <p:cNvPr id="98" name="矩形: 圆角 6"/>
                <p:cNvSpPr/>
                <p:nvPr/>
              </p:nvSpPr>
              <p:spPr>
                <a:xfrm>
                  <a:off x="8359404" y="1421641"/>
                  <a:ext cx="1489575" cy="328054"/>
                </a:xfrm>
                <a:prstGeom prst="roundRect">
                  <a:avLst/>
                </a:prstGeom>
                <a:solidFill>
                  <a:srgbClr val="FFFFFF"/>
                </a:solidFill>
                <a:ln w="12700" cap="flat" cmpd="sng" algn="ctr">
                  <a:solidFill>
                    <a:srgbClr val="283349">
                      <a:lumMod val="20000"/>
                      <a:lumOff val="80000"/>
                    </a:srgbClr>
                  </a:solidFill>
                  <a:prstDash val="solid"/>
                  <a:miter lim="800000"/>
                </a:ln>
                <a:effectLst>
                  <a:outerShdw blurRad="101600" dist="63500" dir="5400000" sx="98000" sy="98000" algn="t" rotWithShape="0">
                    <a:srgbClr val="002C54">
                      <a:alpha val="12000"/>
                    </a:srgbClr>
                  </a:outerShdw>
                </a:effectLst>
              </p:spPr>
              <p:txBody>
                <a:bodyPr rtlCol="0" anchor="ctr"/>
                <a:lstStyle/>
                <a:p>
                  <a:pPr algn="ctr">
                    <a:defRPr/>
                  </a:pPr>
                  <a:endParaRPr lang="zh-CN" altLang="en-US" sz="1400" kern="0">
                    <a:solidFill>
                      <a:srgbClr val="D9D8D6">
                        <a:lumMod val="25000"/>
                      </a:srgbClr>
                    </a:solidFill>
                    <a:latin typeface="OPPOSans M"/>
                    <a:ea typeface="OPPOSans M"/>
                  </a:endParaRPr>
                </a:p>
              </p:txBody>
            </p:sp>
            <p:sp>
              <p:nvSpPr>
                <p:cNvPr id="99" name="矩形: 圆角 8"/>
                <p:cNvSpPr/>
                <p:nvPr/>
              </p:nvSpPr>
              <p:spPr>
                <a:xfrm>
                  <a:off x="8354357" y="1455213"/>
                  <a:ext cx="1494623" cy="260823"/>
                </a:xfrm>
                <a:prstGeom prst="roundRect">
                  <a:avLst/>
                </a:prstGeom>
                <a:noFill/>
                <a:ln w="12700" cap="flat" cmpd="sng" algn="ctr">
                  <a:noFill/>
                  <a:prstDash val="solid"/>
                  <a:miter lim="800000"/>
                </a:ln>
                <a:effectLst/>
              </p:spPr>
              <p:txBody>
                <a:bodyPr rtlCol="0" anchor="ctr"/>
                <a:lstStyle/>
                <a:p>
                  <a:pPr algn="ctr">
                    <a:defRPr/>
                  </a:pPr>
                  <a:r>
                    <a:rPr lang="en-US" altLang="zh-CN" sz="1200" b="1" kern="0" dirty="0">
                      <a:solidFill>
                        <a:srgbClr val="283349"/>
                      </a:solidFill>
                      <a:latin typeface="微软雅黑" panose="020B0503020204020204" charset="-122"/>
                      <a:ea typeface="微软雅黑" panose="020B0503020204020204" charset="-122"/>
                    </a:rPr>
                    <a:t>SCLC (15%)</a:t>
                  </a:r>
                  <a:endParaRPr lang="zh-CN" altLang="en-US" sz="1200" b="1" kern="0" dirty="0">
                    <a:solidFill>
                      <a:srgbClr val="283349"/>
                    </a:solidFill>
                    <a:latin typeface="微软雅黑" panose="020B0503020204020204" charset="-122"/>
                    <a:ea typeface="微软雅黑" panose="020B0503020204020204" charset="-122"/>
                  </a:endParaRPr>
                </a:p>
              </p:txBody>
            </p:sp>
          </p:grpSp>
        </p:grpSp>
        <p:sp>
          <p:nvSpPr>
            <p:cNvPr id="100" name="对话气泡: 圆角矩形 18"/>
            <p:cNvSpPr/>
            <p:nvPr/>
          </p:nvSpPr>
          <p:spPr>
            <a:xfrm>
              <a:off x="2381273" y="5926779"/>
              <a:ext cx="1202656" cy="425207"/>
            </a:xfrm>
            <a:prstGeom prst="wedgeRoundRectCallout">
              <a:avLst>
                <a:gd name="adj1" fmla="val -18085"/>
                <a:gd name="adj2" fmla="val -64858"/>
                <a:gd name="adj3" fmla="val 16667"/>
              </a:avLst>
            </a:prstGeom>
            <a:solidFill>
              <a:srgbClr val="F2664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lnSpc>
                  <a:spcPct val="90000"/>
                </a:lnSpc>
                <a:spcBef>
                  <a:spcPts val="600"/>
                </a:spcBef>
                <a:defRPr/>
              </a:pPr>
              <a:r>
                <a:rPr lang="zh-CN" altLang="en-US" sz="1200" b="1" kern="0" dirty="0">
                  <a:solidFill>
                    <a:prstClr val="white"/>
                  </a:solidFill>
                  <a:latin typeface="Verdana" panose="020B0604030504040204" pitchFamily="34" charset="0"/>
                  <a:ea typeface="微软雅黑" panose="020B0503020204020204" charset="-122"/>
                  <a:sym typeface="Verdana" panose="020B0604030504040204" pitchFamily="34" charset="0"/>
                </a:rPr>
                <a:t>以治愈为目标</a:t>
              </a:r>
              <a:endParaRPr lang="en-US" altLang="zh-CN" sz="1200" b="1" kern="0" dirty="0">
                <a:solidFill>
                  <a:prstClr val="white"/>
                </a:solidFill>
                <a:latin typeface="Verdana" panose="020B0604030504040204" pitchFamily="34" charset="0"/>
                <a:ea typeface="微软雅黑" panose="020B0503020204020204" charset="-122"/>
                <a:sym typeface="Verdana" panose="020B0604030504040204" pitchFamily="34" charset="0"/>
              </a:endParaRPr>
            </a:p>
          </p:txBody>
        </p:sp>
        <p:sp>
          <p:nvSpPr>
            <p:cNvPr id="101" name="对话气泡: 圆角矩形 25"/>
            <p:cNvSpPr/>
            <p:nvPr/>
          </p:nvSpPr>
          <p:spPr>
            <a:xfrm>
              <a:off x="5127294" y="5919925"/>
              <a:ext cx="1202656" cy="425207"/>
            </a:xfrm>
            <a:prstGeom prst="wedgeRoundRectCallout">
              <a:avLst>
                <a:gd name="adj1" fmla="val 18666"/>
                <a:gd name="adj2" fmla="val -72366"/>
                <a:gd name="adj3" fmla="val 16667"/>
              </a:avLst>
            </a:prstGeom>
            <a:solidFill>
              <a:srgbClr val="F26649"/>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r>
                <a:rPr lang="zh-CN" altLang="en-US" sz="1200" b="1" kern="0" dirty="0">
                  <a:solidFill>
                    <a:srgbClr val="FFFFFF"/>
                  </a:solidFill>
                  <a:latin typeface="Verdana" panose="020B0604030504040204" pitchFamily="34" charset="0"/>
                  <a:ea typeface="微软雅黑" panose="020B0503020204020204" charset="-122"/>
                  <a:sym typeface="Verdana" panose="020B0604030504040204" pitchFamily="34" charset="0"/>
                </a:rPr>
                <a:t>以延长生存</a:t>
              </a:r>
              <a:endParaRPr lang="en-US" altLang="zh-CN" sz="1200" b="1" kern="0" dirty="0">
                <a:solidFill>
                  <a:srgbClr val="FFFFFF"/>
                </a:solidFill>
                <a:latin typeface="Verdana" panose="020B0604030504040204" pitchFamily="34" charset="0"/>
                <a:ea typeface="微软雅黑" panose="020B0503020204020204" charset="-122"/>
                <a:sym typeface="Verdana" panose="020B0604030504040204" pitchFamily="34" charset="0"/>
              </a:endParaRPr>
            </a:p>
            <a:p>
              <a:pPr algn="ctr">
                <a:defRPr/>
              </a:pPr>
              <a:r>
                <a:rPr lang="zh-CN" altLang="en-US" sz="1200" b="1" kern="0" dirty="0">
                  <a:solidFill>
                    <a:srgbClr val="FFFFFF"/>
                  </a:solidFill>
                  <a:latin typeface="Verdana" panose="020B0604030504040204" pitchFamily="34" charset="0"/>
                  <a:ea typeface="微软雅黑" panose="020B0503020204020204" charset="-122"/>
                  <a:sym typeface="Verdana" panose="020B0604030504040204" pitchFamily="34" charset="0"/>
                </a:rPr>
                <a:t>为目标</a:t>
              </a:r>
              <a:endParaRPr lang="en-US" altLang="zh-CN" sz="1200" b="1" kern="0" dirty="0">
                <a:solidFill>
                  <a:srgbClr val="FFFFFF"/>
                </a:solidFill>
                <a:latin typeface="Verdana" panose="020B0604030504040204" pitchFamily="34" charset="0"/>
                <a:ea typeface="微软雅黑" panose="020B0503020204020204" charset="-122"/>
                <a:sym typeface="Verdana" panose="020B0604030504040204" pitchFamily="34" charset="0"/>
              </a:endParaRPr>
            </a:p>
          </p:txBody>
        </p:sp>
      </p:grpSp>
      <p:sp>
        <p:nvSpPr>
          <p:cNvPr id="102" name="对话气泡: 圆角矩形 18"/>
          <p:cNvSpPr/>
          <p:nvPr/>
        </p:nvSpPr>
        <p:spPr>
          <a:xfrm>
            <a:off x="7724662" y="5752076"/>
            <a:ext cx="1202656" cy="425207"/>
          </a:xfrm>
          <a:prstGeom prst="wedgeRoundRectCallout">
            <a:avLst>
              <a:gd name="adj1" fmla="val -18085"/>
              <a:gd name="adj2" fmla="val -64858"/>
              <a:gd name="adj3" fmla="val 16667"/>
            </a:avLst>
          </a:prstGeom>
          <a:solidFill>
            <a:srgbClr val="F2664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lnSpc>
                <a:spcPct val="90000"/>
              </a:lnSpc>
              <a:spcBef>
                <a:spcPts val="600"/>
              </a:spcBef>
              <a:defRPr/>
            </a:pPr>
            <a:r>
              <a:rPr lang="zh-CN" altLang="en-US" sz="1200" b="1" kern="0" dirty="0">
                <a:solidFill>
                  <a:prstClr val="white"/>
                </a:solidFill>
                <a:latin typeface="Verdana" panose="020B0604030504040204" pitchFamily="34" charset="0"/>
                <a:ea typeface="微软雅黑" panose="020B0503020204020204" charset="-122"/>
                <a:sym typeface="Verdana" panose="020B0604030504040204" pitchFamily="34" charset="0"/>
              </a:rPr>
              <a:t>以治愈为目标</a:t>
            </a:r>
            <a:endParaRPr lang="en-US" altLang="zh-CN" sz="1200" b="1" kern="0" dirty="0">
              <a:solidFill>
                <a:prstClr val="white"/>
              </a:solidFill>
              <a:latin typeface="Verdana" panose="020B0604030504040204" pitchFamily="34" charset="0"/>
              <a:ea typeface="微软雅黑" panose="020B0503020204020204" charset="-122"/>
              <a:sym typeface="Verdana" panose="020B0604030504040204" pitchFamily="34" charset="0"/>
            </a:endParaRPr>
          </a:p>
        </p:txBody>
      </p:sp>
      <p:sp>
        <p:nvSpPr>
          <p:cNvPr id="103" name="对话气泡: 圆角矩形 25"/>
          <p:cNvSpPr/>
          <p:nvPr/>
        </p:nvSpPr>
        <p:spPr>
          <a:xfrm>
            <a:off x="9917383" y="5748697"/>
            <a:ext cx="1202656" cy="425207"/>
          </a:xfrm>
          <a:prstGeom prst="wedgeRoundRectCallout">
            <a:avLst>
              <a:gd name="adj1" fmla="val 18666"/>
              <a:gd name="adj2" fmla="val -72366"/>
              <a:gd name="adj3" fmla="val 16667"/>
            </a:avLst>
          </a:prstGeom>
          <a:solidFill>
            <a:srgbClr val="F26649"/>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r>
              <a:rPr lang="zh-CN" altLang="en-US" sz="1200" b="1" kern="0" dirty="0">
                <a:solidFill>
                  <a:srgbClr val="FFFFFF"/>
                </a:solidFill>
                <a:latin typeface="Verdana" panose="020B0604030504040204" pitchFamily="34" charset="0"/>
                <a:ea typeface="微软雅黑" panose="020B0503020204020204" charset="-122"/>
                <a:sym typeface="Verdana" panose="020B0604030504040204" pitchFamily="34" charset="0"/>
              </a:rPr>
              <a:t>以延长生存</a:t>
            </a:r>
            <a:endParaRPr lang="en-US" altLang="zh-CN" sz="1200" b="1" kern="0" dirty="0">
              <a:solidFill>
                <a:srgbClr val="FFFFFF"/>
              </a:solidFill>
              <a:latin typeface="Verdana" panose="020B0604030504040204" pitchFamily="34" charset="0"/>
              <a:ea typeface="微软雅黑" panose="020B0503020204020204" charset="-122"/>
              <a:sym typeface="Verdana" panose="020B0604030504040204" pitchFamily="34" charset="0"/>
            </a:endParaRPr>
          </a:p>
          <a:p>
            <a:pPr algn="ctr">
              <a:defRPr/>
            </a:pPr>
            <a:r>
              <a:rPr lang="zh-CN" altLang="en-US" sz="1200" b="1" kern="0" dirty="0">
                <a:solidFill>
                  <a:srgbClr val="FFFFFF"/>
                </a:solidFill>
                <a:latin typeface="Verdana" panose="020B0604030504040204" pitchFamily="34" charset="0"/>
                <a:ea typeface="微软雅黑" panose="020B0503020204020204" charset="-122"/>
                <a:sym typeface="Verdana" panose="020B0604030504040204" pitchFamily="34" charset="0"/>
              </a:rPr>
              <a:t>为目标</a:t>
            </a:r>
            <a:endParaRPr lang="en-US" altLang="zh-CN" sz="1200" b="1" kern="0" dirty="0">
              <a:solidFill>
                <a:srgbClr val="FFFFFF"/>
              </a:solidFill>
              <a:latin typeface="Verdana" panose="020B0604030504040204" pitchFamily="34" charset="0"/>
              <a:ea typeface="微软雅黑" panose="020B0503020204020204" charset="-122"/>
              <a:sym typeface="Verdana" panose="020B0604030504040204" pitchFamily="34" charset="0"/>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09550" y="193040"/>
            <a:ext cx="10968990" cy="705485"/>
          </a:xfrm>
        </p:spPr>
        <p:txBody>
          <a:bodyPr vert="horz">
            <a:normAutofit fontScale="90000"/>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免疫治疗时代安加维</a:t>
            </a:r>
            <a:r>
              <a:rPr lang="en-US" altLang="en-US"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治疗骨转移</a:t>
            </a:r>
            <a:b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b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新见解：全身系统治疗不可或缺的一部分，有望逆转抑制、协同增效</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5" name="矩形: 圆角 62"/>
          <p:cNvSpPr/>
          <p:nvPr/>
        </p:nvSpPr>
        <p:spPr>
          <a:xfrm>
            <a:off x="515938" y="1196975"/>
            <a:ext cx="11160125" cy="2602270"/>
          </a:xfrm>
          <a:prstGeom prst="roundRect">
            <a:avLst>
              <a:gd name="adj" fmla="val 1100"/>
            </a:avLst>
          </a:prstGeom>
          <a:solidFill>
            <a:schemeClr val="bg1"/>
          </a:solidFill>
          <a:ln w="6350" cap="flat" cmpd="sng" algn="ctr">
            <a:no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76" name="箭头: 五边形 75"/>
          <p:cNvSpPr/>
          <p:nvPr/>
        </p:nvSpPr>
        <p:spPr>
          <a:xfrm>
            <a:off x="515936" y="1371481"/>
            <a:ext cx="11073503" cy="540000"/>
          </a:xfrm>
          <a:prstGeom prst="homePlate">
            <a:avLst/>
          </a:pr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lvl="0">
              <a:defRPr/>
            </a:pPr>
            <a:r>
              <a:rPr kumimoji="0" lang="en-US" altLang="zh-CN"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骨转移</a:t>
            </a:r>
            <a:r>
              <a:rPr kumimoji="0" lang="en-US" altLang="zh-CN"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RANKL-OPN</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全身免疫抑制链 </a:t>
            </a:r>
            <a:r>
              <a:rPr kumimoji="0" lang="en-US" altLang="zh-CN"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免疫治疗时代，骨转移治疗新的“主要矛盾”</a:t>
            </a:r>
            <a:endPar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01" name="文本框 100"/>
          <p:cNvSpPr txBox="1"/>
          <p:nvPr/>
        </p:nvSpPr>
        <p:spPr>
          <a:xfrm>
            <a:off x="694101" y="2132080"/>
            <a:ext cx="10133556" cy="1354602"/>
          </a:xfrm>
          <a:prstGeom prst="rect">
            <a:avLst/>
          </a:prstGeom>
          <a:noFill/>
        </p:spPr>
        <p:txBody>
          <a:bodyPr wrap="square">
            <a:spAutoFit/>
          </a:bodyPr>
          <a:p>
            <a:pPr marL="285750" marR="0" lvl="0" indent="-285750" algn="l" defTabSz="914400" rtl="0" eaLnBrk="1" fontAlgn="auto" latinLnBrk="0" hangingPunct="1">
              <a:lnSpc>
                <a:spcPct val="110000"/>
              </a:lnSpc>
              <a:spcBef>
                <a:spcPts val="600"/>
              </a:spcBef>
              <a:spcAft>
                <a:spcPts val="1200"/>
              </a:spcAft>
              <a:buClrTx/>
              <a:buSzTx/>
              <a:buFont typeface="Arial" panose="020B0604020202020204" pitchFamily="34" charset="0"/>
              <a:buChar char="•"/>
              <a:defRPr/>
            </a:pP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存在骨转移的患者，全身免疫治疗缓解差、生存短：</a:t>
            </a:r>
            <a:r>
              <a:rPr kumimoji="0" lang="en-US" altLang="zh-CN"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ORR</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大幅降低</a:t>
            </a:r>
            <a:r>
              <a:rPr kumimoji="0" lang="en-US" altLang="zh-CN"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40~50%</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a:t>
            </a:r>
            <a:r>
              <a:rPr kumimoji="0" lang="en-US" altLang="zh-CN" sz="1500" b="0" i="0" u="none" strike="noStrike" kern="1200" cap="none" spc="0" normalizeH="0" baseline="0" noProof="0" err="1">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mOS</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同样大幅缩水</a:t>
            </a:r>
            <a:r>
              <a:rPr kumimoji="0" lang="en-US" altLang="zh-CN"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40~50%</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 死亡风险显著上升</a:t>
            </a:r>
            <a:r>
              <a:rPr kumimoji="0" lang="en-US" altLang="zh-CN"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40~70%</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，双免方案仍未攻克这一难题</a:t>
            </a:r>
            <a:endParaRPr kumimoji="0" lang="en-US" altLang="zh-CN"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endParaRPr>
          </a:p>
          <a:p>
            <a:pPr marL="285750" marR="0" lvl="0" indent="-285750" algn="l" defTabSz="914400" rtl="0" eaLnBrk="1" fontAlgn="auto" latinLnBrk="0" hangingPunct="1">
              <a:lnSpc>
                <a:spcPct val="110000"/>
              </a:lnSpc>
              <a:spcBef>
                <a:spcPts val="600"/>
              </a:spcBef>
              <a:spcAft>
                <a:spcPts val="1200"/>
              </a:spcAft>
              <a:buClrTx/>
              <a:buSzTx/>
              <a:buFont typeface="Arial" panose="020B0604020202020204" pitchFamily="34" charset="0"/>
              <a:buChar char="•"/>
              <a:defRPr/>
            </a:pP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免疫治疗时代，骨转移是</a:t>
            </a:r>
            <a:r>
              <a:rPr lang="zh-CN" altLang="en-US" sz="1600" b="1">
                <a:solidFill>
                  <a:srgbClr val="F3501E"/>
                </a:solidFill>
                <a:latin typeface="Arial" panose="020B0604020202020204" pitchFamily="34" charset="0"/>
                <a:ea typeface="微软雅黑" panose="020B0503020204020204" charset="-122"/>
                <a:sym typeface="+mn-ea"/>
              </a:rPr>
              <a:t>“</a:t>
            </a: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全身问题”：</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骨转移通过</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a:t>
            </a:r>
            <a:r>
              <a:rPr kumimoji="0" lang="en-US" altLang="zh-CN"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RANKL-OPN</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全身免疫抑制链”</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降低骨外病灶抗肿瘤免疫调节细胞浸润，增加促肿瘤免疫调节细胞浸润，</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导致全身骨外病灶形成“冷肿瘤”</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、损害全身免疫治疗疗效</a:t>
            </a:r>
            <a:endPar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endParaRPr>
          </a:p>
        </p:txBody>
      </p:sp>
      <p:sp>
        <p:nvSpPr>
          <p:cNvPr id="102" name="矩形: 圆角 101"/>
          <p:cNvSpPr/>
          <p:nvPr/>
        </p:nvSpPr>
        <p:spPr>
          <a:xfrm>
            <a:off x="515936" y="3912999"/>
            <a:ext cx="11160125" cy="2395726"/>
          </a:xfrm>
          <a:prstGeom prst="roundRect">
            <a:avLst>
              <a:gd name="adj" fmla="val 1100"/>
            </a:avLst>
          </a:prstGeom>
          <a:solidFill>
            <a:schemeClr val="bg1"/>
          </a:solidFill>
          <a:ln w="6350" cap="flat" cmpd="sng" algn="ctr">
            <a:no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03" name="箭头: 五边形 102"/>
          <p:cNvSpPr/>
          <p:nvPr/>
        </p:nvSpPr>
        <p:spPr>
          <a:xfrm>
            <a:off x="515935" y="4069494"/>
            <a:ext cx="11073503" cy="540000"/>
          </a:xfrm>
          <a:prstGeom prst="homePlate">
            <a:avLst/>
          </a:prstGeom>
          <a:solidFill>
            <a:srgbClr val="F266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lvl="0">
              <a:defRPr/>
            </a:pPr>
            <a:r>
              <a:rPr lang="zh-CN" altLang="en-US" sz="2000" b="1">
                <a:solidFill>
                  <a:prstClr val="white"/>
                </a:solidFill>
                <a:effectLst>
                  <a:outerShdw blurRad="38100" dist="38100" dir="2700000" algn="tl">
                    <a:srgbClr val="000000">
                      <a:alpha val="43137"/>
                    </a:srgbClr>
                  </a:outerShdw>
                </a:effectLst>
              </a:rPr>
              <a:t>     骨转移</a:t>
            </a:r>
            <a:r>
              <a:rPr lang="en-US" altLang="zh-CN" sz="2000" b="1">
                <a:solidFill>
                  <a:prstClr val="white"/>
                </a:solidFill>
                <a:effectLst>
                  <a:outerShdw blurRad="38100" dist="38100" dir="2700000" algn="tl">
                    <a:srgbClr val="000000">
                      <a:alpha val="43137"/>
                    </a:srgbClr>
                  </a:outerShdw>
                </a:effectLst>
              </a:rPr>
              <a:t>=</a:t>
            </a:r>
            <a:r>
              <a:rPr lang="zh-CN" altLang="en-US" sz="2000" b="1">
                <a:solidFill>
                  <a:prstClr val="white"/>
                </a:solidFill>
                <a:effectLst>
                  <a:outerShdw blurRad="38100" dist="38100" dir="2700000" algn="tl">
                    <a:srgbClr val="000000">
                      <a:alpha val="43137"/>
                    </a:srgbClr>
                  </a:outerShdw>
                </a:effectLst>
              </a:rPr>
              <a:t>全身问题，</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安加维</a:t>
            </a:r>
            <a:r>
              <a:rPr kumimoji="0" lang="en-US" altLang="zh-CN" sz="2000" b="1" i="0" u="none" strike="noStrike" kern="1200" cap="none" spc="0" normalizeH="0" baseline="3000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a:t>
            </a:r>
            <a:r>
              <a:rPr lang="zh-CN" altLang="en-US" sz="20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成为</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全身系统治疗不可或缺的一部分 </a:t>
            </a:r>
            <a:r>
              <a:rPr kumimoji="0" lang="en-US" altLang="zh-CN"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 </a:t>
            </a:r>
            <a:r>
              <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逆转抑制、协同增效</a:t>
            </a:r>
            <a:endParaRPr kumimoji="0"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04" name="文本框 103"/>
          <p:cNvSpPr txBox="1"/>
          <p:nvPr/>
        </p:nvSpPr>
        <p:spPr>
          <a:xfrm>
            <a:off x="694098" y="4789620"/>
            <a:ext cx="10431101" cy="1354602"/>
          </a:xfrm>
          <a:prstGeom prst="rect">
            <a:avLst/>
          </a:prstGeom>
          <a:noFill/>
        </p:spPr>
        <p:txBody>
          <a:bodyPr wrap="square">
            <a:spAutoFit/>
          </a:bodyPr>
          <a:p>
            <a:pPr marL="285750" lvl="0" indent="-285750">
              <a:lnSpc>
                <a:spcPct val="110000"/>
              </a:lnSpc>
              <a:spcBef>
                <a:spcPts val="600"/>
              </a:spcBef>
              <a:spcAft>
                <a:spcPts val="1200"/>
              </a:spcAft>
              <a:buFont typeface="Arial" panose="020B0604020202020204" pitchFamily="34" charset="0"/>
              <a:buChar char="•"/>
              <a:defRPr/>
            </a:pP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联合安加维</a:t>
            </a:r>
            <a:r>
              <a:rPr lang="en-US" altLang="zh-CN" sz="1600" b="1" baseline="30000">
                <a:solidFill>
                  <a:srgbClr val="F3501E"/>
                </a:solidFill>
                <a:latin typeface="Arial" panose="020B0604020202020204" pitchFamily="34" charset="0"/>
                <a:ea typeface="微软雅黑" panose="020B0503020204020204" charset="-122"/>
                <a:sym typeface="+mn-ea"/>
              </a:rPr>
              <a:t>®</a:t>
            </a:r>
            <a:r>
              <a:rPr lang="zh-CN" altLang="en-US" sz="1600" b="1">
                <a:solidFill>
                  <a:srgbClr val="F3501E"/>
                </a:solidFill>
                <a:latin typeface="Arial" panose="020B0604020202020204" pitchFamily="34" charset="0"/>
                <a:ea typeface="微软雅黑" panose="020B0503020204020204" charset="-122"/>
                <a:sym typeface="+mn-ea"/>
              </a:rPr>
              <a:t>，逆转免疫抑制、增强免疫疗效</a:t>
            </a: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a:t>
            </a:r>
            <a:r>
              <a:rPr lang="zh-CN" altLang="en-US" sz="1500">
                <a:solidFill>
                  <a:schemeClr val="tx1">
                    <a:lumMod val="65000"/>
                    <a:lumOff val="35000"/>
                  </a:schemeClr>
                </a:solidFill>
                <a:latin typeface="Arial" panose="020B0604020202020204" pitchFamily="34" charset="0"/>
                <a:ea typeface="微软雅黑" panose="020B0503020204020204" charset="-122"/>
                <a:sym typeface="+mn-ea"/>
              </a:rPr>
              <a:t>对于存在</a:t>
            </a:r>
            <a:r>
              <a:rPr kumimoji="0" lang="zh-CN" altLang="en-US" sz="15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骨转移的患者，</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启用免疫</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治疗的同时“</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起始联合”</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安加维</a:t>
            </a:r>
            <a:r>
              <a:rPr kumimoji="0" lang="en-US" altLang="zh-CN" sz="1500" b="1" i="0" u="none" strike="noStrike" kern="1200" cap="none" spc="0" normalizeH="0" baseline="30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a:t>
            </a:r>
            <a:r>
              <a:rPr kumimoji="0" lang="zh-CN" altLang="en-US" sz="1500" b="1"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     </a:t>
            </a:r>
            <a:r>
              <a:rPr lang="zh-CN" altLang="en-US" sz="1500">
                <a:solidFill>
                  <a:schemeClr val="tx1">
                    <a:lumMod val="65000"/>
                    <a:lumOff val="35000"/>
                  </a:schemeClr>
                </a:solidFill>
                <a:latin typeface="Arial" panose="020B0604020202020204" pitchFamily="34" charset="0"/>
                <a:ea typeface="微软雅黑" panose="020B0503020204020204" charset="-122"/>
                <a:sym typeface="+mn-ea"/>
              </a:rPr>
              <a:t>有望从源头阻断“</a:t>
            </a:r>
            <a:r>
              <a:rPr lang="en-US" altLang="zh-CN" sz="1500">
                <a:solidFill>
                  <a:schemeClr val="tx1">
                    <a:lumMod val="65000"/>
                    <a:lumOff val="35000"/>
                  </a:schemeClr>
                </a:solidFill>
                <a:latin typeface="Arial" panose="020B0604020202020204" pitchFamily="34" charset="0"/>
                <a:ea typeface="微软雅黑" panose="020B0503020204020204" charset="-122"/>
                <a:sym typeface="+mn-ea"/>
              </a:rPr>
              <a:t>RANKL-OPN</a:t>
            </a:r>
            <a:r>
              <a:rPr lang="zh-CN" altLang="en-US" sz="1500">
                <a:solidFill>
                  <a:schemeClr val="tx1">
                    <a:lumMod val="65000"/>
                    <a:lumOff val="35000"/>
                  </a:schemeClr>
                </a:solidFill>
                <a:latin typeface="Arial" panose="020B0604020202020204" pitchFamily="34" charset="0"/>
                <a:ea typeface="微软雅黑" panose="020B0503020204020204" charset="-122"/>
                <a:sym typeface="+mn-ea"/>
              </a:rPr>
              <a:t>全身免疫抑制链”，为骨转移患者</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带来缓解与生存的“全身获益”</a:t>
            </a:r>
            <a:endParaRPr lang="zh-CN" altLang="en-US" sz="1500" b="1">
              <a:solidFill>
                <a:schemeClr val="tx1">
                  <a:lumMod val="65000"/>
                  <a:lumOff val="35000"/>
                </a:schemeClr>
              </a:solidFill>
              <a:latin typeface="Arial" panose="020B0604020202020204" pitchFamily="34" charset="0"/>
              <a:ea typeface="微软雅黑" panose="020B0503020204020204" charset="-122"/>
              <a:sym typeface="+mn-ea"/>
            </a:endParaRPr>
          </a:p>
          <a:p>
            <a:pPr marL="285750" marR="0" lvl="0" indent="-285750" algn="l" defTabSz="914400" rtl="0" eaLnBrk="1" fontAlgn="auto" latinLnBrk="0" hangingPunct="1">
              <a:lnSpc>
                <a:spcPct val="110000"/>
              </a:lnSpc>
              <a:spcBef>
                <a:spcPts val="600"/>
              </a:spcBef>
              <a:spcAft>
                <a:spcPts val="1200"/>
              </a:spcAft>
              <a:buClrTx/>
              <a:buSzTx/>
              <a:buFont typeface="Arial" panose="020B0604020202020204" pitchFamily="34" charset="0"/>
              <a:buChar char="•"/>
              <a:defRPr/>
            </a:pPr>
            <a:r>
              <a:rPr lang="zh-CN" altLang="en-US" sz="1600" b="1">
                <a:solidFill>
                  <a:srgbClr val="F3501E"/>
                </a:solidFill>
                <a:latin typeface="Arial" panose="020B0604020202020204" pitchFamily="34" charset="0"/>
                <a:ea typeface="微软雅黑" panose="020B0503020204020204" charset="-122"/>
                <a:sym typeface="+mn-ea"/>
              </a:rPr>
              <a:t>骨转移影响全身</a:t>
            </a:r>
            <a:r>
              <a:rPr kumimoji="0" lang="zh-CN" altLang="en-US" sz="1600" b="1" i="0" u="none" strike="noStrike" kern="1200" cap="none" spc="0" normalizeH="0" baseline="0" noProof="0">
                <a:ln>
                  <a:noFill/>
                </a:ln>
                <a:solidFill>
                  <a:srgbClr val="F3501E"/>
                </a:solidFill>
                <a:effectLst/>
                <a:uLnTx/>
                <a:uFillTx/>
                <a:latin typeface="Arial" panose="020B0604020202020204" pitchFamily="34" charset="0"/>
                <a:ea typeface="微软雅黑" panose="020B0503020204020204" charset="-122"/>
                <a:cs typeface="+mn-cs"/>
                <a:sym typeface="+mn-ea"/>
              </a:rPr>
              <a:t>免疫疗效，诊疗模式值得优化</a:t>
            </a:r>
            <a:r>
              <a:rPr lang="zh-CN" altLang="en-US" sz="1600" b="1">
                <a:solidFill>
                  <a:srgbClr val="F3501E"/>
                </a:solidFill>
                <a:latin typeface="Arial" panose="020B0604020202020204" pitchFamily="34" charset="0"/>
                <a:ea typeface="微软雅黑" panose="020B0503020204020204" charset="-122"/>
                <a:sym typeface="+mn-ea"/>
              </a:rPr>
              <a:t>：</a:t>
            </a:r>
            <a:r>
              <a:rPr lang="zh-CN" altLang="en-US" sz="1500">
                <a:solidFill>
                  <a:schemeClr val="tx1">
                    <a:lumMod val="65000"/>
                    <a:lumOff val="35000"/>
                  </a:schemeClr>
                </a:solidFill>
                <a:latin typeface="Arial" panose="020B0604020202020204" pitchFamily="34" charset="0"/>
                <a:ea typeface="微软雅黑" panose="020B0503020204020204" charset="-122"/>
                <a:sym typeface="+mn-ea"/>
              </a:rPr>
              <a:t>对于使用免疫治疗的患者，发现</a:t>
            </a:r>
            <a:r>
              <a:rPr kumimoji="0" lang="zh-CN" altLang="en-US" sz="150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骨转移后 </a:t>
            </a:r>
            <a:r>
              <a:rPr kumimoji="0" lang="zh-CN" altLang="en-US" sz="15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第一时间联合</a:t>
            </a:r>
            <a:r>
              <a:rPr kumimoji="0" lang="zh-CN" altLang="en-US" sz="1500" b="1"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、长期规律使用安加维</a:t>
            </a:r>
            <a:r>
              <a:rPr kumimoji="0" lang="en-US" altLang="zh-CN" sz="1500" b="1" i="0" u="none" strike="noStrike" kern="1200" cap="none" spc="0" normalizeH="0" baseline="3000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a:t>
            </a:r>
            <a:r>
              <a:rPr kumimoji="0" lang="zh-CN" altLang="en-US" sz="1500" b="1"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，有望更好地控制骨转移导致的骨外全身病灶免疫抑制，实现</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逆转抑制、协同增效</a:t>
            </a:r>
            <a:r>
              <a:rPr kumimoji="0" lang="zh-CN" altLang="en-US" sz="1500" b="1" i="0" u="none" strike="noStrike" kern="1200" cap="none" spc="0" normalizeH="0" noProof="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mn-ea"/>
              </a:rPr>
              <a:t>的</a:t>
            </a:r>
            <a:r>
              <a:rPr lang="zh-CN" altLang="en-US" sz="1500" b="1">
                <a:solidFill>
                  <a:schemeClr val="tx1">
                    <a:lumMod val="65000"/>
                    <a:lumOff val="35000"/>
                  </a:schemeClr>
                </a:solidFill>
                <a:latin typeface="Arial" panose="020B0604020202020204" pitchFamily="34" charset="0"/>
                <a:ea typeface="微软雅黑" panose="020B0503020204020204" charset="-122"/>
                <a:sym typeface="+mn-ea"/>
              </a:rPr>
              <a:t>“优化诊疗模式”</a:t>
            </a:r>
            <a:endParaRPr lang="zh-CN" altLang="en-US" sz="1500">
              <a:solidFill>
                <a:schemeClr val="tx1">
                  <a:lumMod val="65000"/>
                  <a:lumOff val="35000"/>
                </a:schemeClr>
              </a:solidFill>
              <a:latin typeface="Arial" panose="020B0604020202020204" pitchFamily="34" charset="0"/>
              <a:ea typeface="微软雅黑" panose="020B0503020204020204" charset="-122"/>
              <a:sym typeface="+mn-ea"/>
            </a:endParaRPr>
          </a:p>
        </p:txBody>
      </p:sp>
      <p:grpSp>
        <p:nvGrpSpPr>
          <p:cNvPr id="6" name="组合 5"/>
          <p:cNvGrpSpPr/>
          <p:nvPr/>
        </p:nvGrpSpPr>
        <p:grpSpPr>
          <a:xfrm>
            <a:off x="587713" y="1508637"/>
            <a:ext cx="283264" cy="283264"/>
            <a:chOff x="602561" y="1424191"/>
            <a:chExt cx="283264" cy="283264"/>
          </a:xfrm>
          <a:solidFill>
            <a:srgbClr val="F26649"/>
          </a:solidFill>
        </p:grpSpPr>
        <p:sp>
          <p:nvSpPr>
            <p:cNvPr id="113" name="椭圆 112"/>
            <p:cNvSpPr/>
            <p:nvPr/>
          </p:nvSpPr>
          <p:spPr>
            <a:xfrm>
              <a:off x="602561" y="1424191"/>
              <a:ext cx="283264" cy="2832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12" name="组合 111"/>
            <p:cNvGrpSpPr/>
            <p:nvPr/>
          </p:nvGrpSpPr>
          <p:grpSpPr>
            <a:xfrm rot="20700000">
              <a:off x="688631" y="1461569"/>
              <a:ext cx="111124" cy="208508"/>
              <a:chOff x="5588367" y="2484239"/>
              <a:chExt cx="1001234" cy="1878692"/>
            </a:xfrm>
            <a:grpFill/>
          </p:grpSpPr>
          <p:sp>
            <p:nvSpPr>
              <p:cNvPr id="108" name="任意多边形: 形状 107"/>
              <p:cNvSpPr/>
              <p:nvPr/>
            </p:nvSpPr>
            <p:spPr>
              <a:xfrm>
                <a:off x="5588367" y="2484239"/>
                <a:ext cx="722853" cy="819786"/>
              </a:xfrm>
              <a:custGeom>
                <a:avLst/>
                <a:gdLst>
                  <a:gd name="connsiteX0" fmla="*/ 0 w 722853"/>
                  <a:gd name="connsiteY0" fmla="*/ 0 h 819786"/>
                  <a:gd name="connsiteX1" fmla="*/ 282018 w 722853"/>
                  <a:gd name="connsiteY1" fmla="*/ 0 h 819786"/>
                  <a:gd name="connsiteX2" fmla="*/ 564036 w 722853"/>
                  <a:gd name="connsiteY2" fmla="*/ 394826 h 819786"/>
                  <a:gd name="connsiteX3" fmla="*/ 648642 w 722853"/>
                  <a:gd name="connsiteY3" fmla="*/ 761449 h 819786"/>
                  <a:gd name="connsiteX4" fmla="*/ 112807 w 722853"/>
                  <a:gd name="connsiteY4" fmla="*/ 676844 h 819786"/>
                  <a:gd name="connsiteX5" fmla="*/ 197413 w 722853"/>
                  <a:gd name="connsiteY5" fmla="*/ 564036 h 819786"/>
                  <a:gd name="connsiteX6" fmla="*/ 0 w 722853"/>
                  <a:gd name="connsiteY6" fmla="*/ 0 h 8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853" h="819785">
                    <a:moveTo>
                      <a:pt x="0" y="0"/>
                    </a:moveTo>
                    <a:lnTo>
                      <a:pt x="282018" y="0"/>
                    </a:lnTo>
                    <a:cubicBezTo>
                      <a:pt x="282018" y="0"/>
                      <a:pt x="416767" y="272853"/>
                      <a:pt x="564036" y="394826"/>
                    </a:cubicBezTo>
                    <a:cubicBezTo>
                      <a:pt x="564036" y="394826"/>
                      <a:pt x="855587" y="646640"/>
                      <a:pt x="648642" y="761449"/>
                    </a:cubicBezTo>
                    <a:cubicBezTo>
                      <a:pt x="648642" y="761449"/>
                      <a:pt x="221977" y="937993"/>
                      <a:pt x="112807" y="676844"/>
                    </a:cubicBezTo>
                    <a:cubicBezTo>
                      <a:pt x="112807" y="676844"/>
                      <a:pt x="87905" y="633723"/>
                      <a:pt x="197413" y="564036"/>
                    </a:cubicBezTo>
                    <a:cubicBezTo>
                      <a:pt x="197413" y="564036"/>
                      <a:pt x="308895" y="477400"/>
                      <a:pt x="0" y="0"/>
                    </a:cubicBezTo>
                    <a:close/>
                  </a:path>
                </a:pathLst>
              </a:custGeom>
              <a:grpFill/>
              <a:ln w="1860" cap="flat">
                <a:no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9" name="任意多边形: 形状 108"/>
              <p:cNvSpPr/>
              <p:nvPr/>
            </p:nvSpPr>
            <p:spPr>
              <a:xfrm>
                <a:off x="6349816" y="2905697"/>
                <a:ext cx="239785" cy="375145"/>
              </a:xfrm>
              <a:custGeom>
                <a:avLst/>
                <a:gdLst>
                  <a:gd name="connsiteX0" fmla="*/ 0 w 239785"/>
                  <a:gd name="connsiteY0" fmla="*/ 86175 h 375145"/>
                  <a:gd name="connsiteX1" fmla="*/ 84605 w 239785"/>
                  <a:gd name="connsiteY1" fmla="*/ 227184 h 375145"/>
                  <a:gd name="connsiteX2" fmla="*/ 28202 w 239785"/>
                  <a:gd name="connsiteY2" fmla="*/ 339991 h 375145"/>
                  <a:gd name="connsiteX3" fmla="*/ 169211 w 239785"/>
                  <a:gd name="connsiteY3" fmla="*/ 368193 h 375145"/>
                  <a:gd name="connsiteX4" fmla="*/ 225615 w 239785"/>
                  <a:gd name="connsiteY4" fmla="*/ 170780 h 375145"/>
                  <a:gd name="connsiteX5" fmla="*/ 28202 w 239785"/>
                  <a:gd name="connsiteY5" fmla="*/ 1569 h 375145"/>
                  <a:gd name="connsiteX6" fmla="*/ 0 w 239785"/>
                  <a:gd name="connsiteY6" fmla="*/ 86175 h 37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85" h="375145">
                    <a:moveTo>
                      <a:pt x="0" y="86175"/>
                    </a:moveTo>
                    <a:cubicBezTo>
                      <a:pt x="0" y="86175"/>
                      <a:pt x="97860" y="167593"/>
                      <a:pt x="84605" y="227184"/>
                    </a:cubicBezTo>
                    <a:cubicBezTo>
                      <a:pt x="84605" y="227184"/>
                      <a:pt x="59308" y="328231"/>
                      <a:pt x="28202" y="339991"/>
                    </a:cubicBezTo>
                    <a:cubicBezTo>
                      <a:pt x="28202" y="339991"/>
                      <a:pt x="-16075" y="393913"/>
                      <a:pt x="169211" y="368193"/>
                    </a:cubicBezTo>
                    <a:cubicBezTo>
                      <a:pt x="169211" y="368193"/>
                      <a:pt x="277760" y="291512"/>
                      <a:pt x="225615" y="170780"/>
                    </a:cubicBezTo>
                    <a:cubicBezTo>
                      <a:pt x="225615" y="170780"/>
                      <a:pt x="96450" y="-19074"/>
                      <a:pt x="28202" y="1569"/>
                    </a:cubicBezTo>
                    <a:lnTo>
                      <a:pt x="0" y="86175"/>
                    </a:lnTo>
                    <a:close/>
                  </a:path>
                </a:pathLst>
              </a:custGeom>
              <a:grpFill/>
              <a:ln w="1860" cap="flat">
                <a:no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10" name="任意多边形: 形状 109"/>
              <p:cNvSpPr/>
              <p:nvPr/>
            </p:nvSpPr>
            <p:spPr>
              <a:xfrm>
                <a:off x="5801029" y="3271266"/>
                <a:ext cx="689973" cy="1091665"/>
              </a:xfrm>
              <a:custGeom>
                <a:avLst/>
                <a:gdLst>
                  <a:gd name="connsiteX0" fmla="*/ 41154 w 689973"/>
                  <a:gd name="connsiteY0" fmla="*/ 115431 h 1091665"/>
                  <a:gd name="connsiteX1" fmla="*/ 12952 w 689973"/>
                  <a:gd name="connsiteY1" fmla="*/ 200037 h 1091665"/>
                  <a:gd name="connsiteX2" fmla="*/ 323172 w 689973"/>
                  <a:gd name="connsiteY2" fmla="*/ 312844 h 1091665"/>
                  <a:gd name="connsiteX3" fmla="*/ 407777 w 689973"/>
                  <a:gd name="connsiteY3" fmla="*/ 1074293 h 1091665"/>
                  <a:gd name="connsiteX4" fmla="*/ 605190 w 689973"/>
                  <a:gd name="connsiteY4" fmla="*/ 1074293 h 1091665"/>
                  <a:gd name="connsiteX5" fmla="*/ 605190 w 689973"/>
                  <a:gd name="connsiteY5" fmla="*/ 284642 h 1091665"/>
                  <a:gd name="connsiteX6" fmla="*/ 689796 w 689973"/>
                  <a:gd name="connsiteY6" fmla="*/ 143633 h 1091665"/>
                  <a:gd name="connsiteX7" fmla="*/ 464181 w 689973"/>
                  <a:gd name="connsiteY7" fmla="*/ 2624 h 1091665"/>
                  <a:gd name="connsiteX8" fmla="*/ 323172 w 689973"/>
                  <a:gd name="connsiteY8" fmla="*/ 115431 h 1091665"/>
                  <a:gd name="connsiteX9" fmla="*/ 41154 w 689973"/>
                  <a:gd name="connsiteY9" fmla="*/ 115431 h 109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973" h="1091665">
                    <a:moveTo>
                      <a:pt x="41154" y="115431"/>
                    </a:moveTo>
                    <a:cubicBezTo>
                      <a:pt x="41154" y="115431"/>
                      <a:pt x="-27969" y="158608"/>
                      <a:pt x="12952" y="200037"/>
                    </a:cubicBezTo>
                    <a:cubicBezTo>
                      <a:pt x="12952" y="200037"/>
                      <a:pt x="290768" y="179985"/>
                      <a:pt x="323172" y="312844"/>
                    </a:cubicBezTo>
                    <a:lnTo>
                      <a:pt x="407777" y="1074293"/>
                    </a:lnTo>
                    <a:cubicBezTo>
                      <a:pt x="407777" y="1074293"/>
                      <a:pt x="427801" y="1113381"/>
                      <a:pt x="605190" y="1074293"/>
                    </a:cubicBezTo>
                    <a:lnTo>
                      <a:pt x="605190" y="284642"/>
                    </a:lnTo>
                    <a:cubicBezTo>
                      <a:pt x="605190" y="284642"/>
                      <a:pt x="694477" y="203590"/>
                      <a:pt x="689796" y="143633"/>
                    </a:cubicBezTo>
                    <a:cubicBezTo>
                      <a:pt x="689796" y="143633"/>
                      <a:pt x="605275" y="-22701"/>
                      <a:pt x="464181" y="2624"/>
                    </a:cubicBezTo>
                    <a:lnTo>
                      <a:pt x="323172" y="115431"/>
                    </a:lnTo>
                    <a:lnTo>
                      <a:pt x="41154" y="115431"/>
                    </a:lnTo>
                    <a:close/>
                  </a:path>
                </a:pathLst>
              </a:custGeom>
              <a:grpFill/>
              <a:ln w="1860" cap="flat">
                <a:no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11" name="任意多边形: 形状 110"/>
              <p:cNvSpPr/>
              <p:nvPr/>
            </p:nvSpPr>
            <p:spPr>
              <a:xfrm>
                <a:off x="5785779" y="3527618"/>
                <a:ext cx="282035" cy="817940"/>
              </a:xfrm>
              <a:custGeom>
                <a:avLst/>
                <a:gdLst>
                  <a:gd name="connsiteX0" fmla="*/ 0 w 282035"/>
                  <a:gd name="connsiteY0" fmla="*/ 88 h 817940"/>
                  <a:gd name="connsiteX1" fmla="*/ 282018 w 282035"/>
                  <a:gd name="connsiteY1" fmla="*/ 84693 h 817940"/>
                  <a:gd name="connsiteX2" fmla="*/ 225615 w 282035"/>
                  <a:gd name="connsiteY2" fmla="*/ 169298 h 817940"/>
                  <a:gd name="connsiteX3" fmla="*/ 225615 w 282035"/>
                  <a:gd name="connsiteY3" fmla="*/ 817940 h 817940"/>
                  <a:gd name="connsiteX4" fmla="*/ 112807 w 282035"/>
                  <a:gd name="connsiteY4" fmla="*/ 817940 h 817940"/>
                  <a:gd name="connsiteX5" fmla="*/ 56404 w 282035"/>
                  <a:gd name="connsiteY5" fmla="*/ 169298 h 817940"/>
                  <a:gd name="connsiteX6" fmla="*/ 0 w 282035"/>
                  <a:gd name="connsiteY6" fmla="*/ 56491 h 817940"/>
                  <a:gd name="connsiteX7" fmla="*/ 0 w 282035"/>
                  <a:gd name="connsiteY7" fmla="*/ 88 h 81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35" h="817940">
                    <a:moveTo>
                      <a:pt x="0" y="88"/>
                    </a:moveTo>
                    <a:cubicBezTo>
                      <a:pt x="0" y="88"/>
                      <a:pt x="272119" y="-6060"/>
                      <a:pt x="282018" y="84693"/>
                    </a:cubicBezTo>
                    <a:cubicBezTo>
                      <a:pt x="282018" y="84693"/>
                      <a:pt x="284641" y="153872"/>
                      <a:pt x="225615" y="169298"/>
                    </a:cubicBezTo>
                    <a:cubicBezTo>
                      <a:pt x="225615" y="169298"/>
                      <a:pt x="210357" y="662097"/>
                      <a:pt x="225615" y="817940"/>
                    </a:cubicBezTo>
                    <a:lnTo>
                      <a:pt x="112807" y="817940"/>
                    </a:lnTo>
                    <a:cubicBezTo>
                      <a:pt x="112807" y="817940"/>
                      <a:pt x="39031" y="441672"/>
                      <a:pt x="56404" y="169298"/>
                    </a:cubicBezTo>
                    <a:cubicBezTo>
                      <a:pt x="56404" y="169298"/>
                      <a:pt x="74763" y="81450"/>
                      <a:pt x="0" y="56491"/>
                    </a:cubicBezTo>
                    <a:lnTo>
                      <a:pt x="0" y="88"/>
                    </a:lnTo>
                    <a:close/>
                  </a:path>
                </a:pathLst>
              </a:custGeom>
              <a:grpFill/>
              <a:ln w="1860" cap="flat">
                <a:no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grpSp>
      <p:grpSp>
        <p:nvGrpSpPr>
          <p:cNvPr id="7" name="组合 6"/>
          <p:cNvGrpSpPr/>
          <p:nvPr/>
        </p:nvGrpSpPr>
        <p:grpSpPr>
          <a:xfrm>
            <a:off x="602561" y="4197862"/>
            <a:ext cx="283264" cy="283264"/>
            <a:chOff x="602561" y="4096804"/>
            <a:chExt cx="283264" cy="283264"/>
          </a:xfrm>
          <a:solidFill>
            <a:srgbClr val="F26649"/>
          </a:solidFill>
        </p:grpSpPr>
        <p:sp>
          <p:nvSpPr>
            <p:cNvPr id="114" name="椭圆 113"/>
            <p:cNvSpPr/>
            <p:nvPr/>
          </p:nvSpPr>
          <p:spPr>
            <a:xfrm>
              <a:off x="602561" y="4096804"/>
              <a:ext cx="283264" cy="2832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7" name="图形 115"/>
            <p:cNvSpPr/>
            <p:nvPr/>
          </p:nvSpPr>
          <p:spPr>
            <a:xfrm>
              <a:off x="669236" y="4152663"/>
              <a:ext cx="149914" cy="171546"/>
            </a:xfrm>
            <a:custGeom>
              <a:avLst/>
              <a:gdLst>
                <a:gd name="connsiteX0" fmla="*/ 769938 w 1182687"/>
                <a:gd name="connsiteY0" fmla="*/ 0 h 1353343"/>
                <a:gd name="connsiteX1" fmla="*/ 416719 w 1182687"/>
                <a:gd name="connsiteY1" fmla="*/ 0 h 1353343"/>
                <a:gd name="connsiteX2" fmla="*/ 210344 w 1182687"/>
                <a:gd name="connsiteY2" fmla="*/ 206375 h 1353343"/>
                <a:gd name="connsiteX3" fmla="*/ 210344 w 1182687"/>
                <a:gd name="connsiteY3" fmla="*/ 257969 h 1353343"/>
                <a:gd name="connsiteX4" fmla="*/ 269875 w 1182687"/>
                <a:gd name="connsiteY4" fmla="*/ 317500 h 1353343"/>
                <a:gd name="connsiteX5" fmla="*/ 317500 w 1182687"/>
                <a:gd name="connsiteY5" fmla="*/ 293688 h 1353343"/>
                <a:gd name="connsiteX6" fmla="*/ 325438 w 1182687"/>
                <a:gd name="connsiteY6" fmla="*/ 257969 h 1353343"/>
                <a:gd name="connsiteX7" fmla="*/ 325438 w 1182687"/>
                <a:gd name="connsiteY7" fmla="*/ 206375 h 1353343"/>
                <a:gd name="connsiteX8" fmla="*/ 412750 w 1182687"/>
                <a:gd name="connsiteY8" fmla="*/ 119063 h 1353343"/>
                <a:gd name="connsiteX9" fmla="*/ 765969 w 1182687"/>
                <a:gd name="connsiteY9" fmla="*/ 119063 h 1353343"/>
                <a:gd name="connsiteX10" fmla="*/ 853281 w 1182687"/>
                <a:gd name="connsiteY10" fmla="*/ 206375 h 1353343"/>
                <a:gd name="connsiteX11" fmla="*/ 853281 w 1182687"/>
                <a:gd name="connsiteY11" fmla="*/ 257969 h 1353343"/>
                <a:gd name="connsiteX12" fmla="*/ 912813 w 1182687"/>
                <a:gd name="connsiteY12" fmla="*/ 317500 h 1353343"/>
                <a:gd name="connsiteX13" fmla="*/ 976313 w 1182687"/>
                <a:gd name="connsiteY13" fmla="*/ 257969 h 1353343"/>
                <a:gd name="connsiteX14" fmla="*/ 976313 w 1182687"/>
                <a:gd name="connsiteY14" fmla="*/ 206375 h 1353343"/>
                <a:gd name="connsiteX15" fmla="*/ 769938 w 1182687"/>
                <a:gd name="connsiteY15" fmla="*/ 0 h 1353343"/>
                <a:gd name="connsiteX16" fmla="*/ 996156 w 1182687"/>
                <a:gd name="connsiteY16" fmla="*/ 396875 h 1353343"/>
                <a:gd name="connsiteX17" fmla="*/ 186531 w 1182687"/>
                <a:gd name="connsiteY17" fmla="*/ 396875 h 1353343"/>
                <a:gd name="connsiteX18" fmla="*/ 0 w 1182687"/>
                <a:gd name="connsiteY18" fmla="*/ 583406 h 1353343"/>
                <a:gd name="connsiteX19" fmla="*/ 0 w 1182687"/>
                <a:gd name="connsiteY19" fmla="*/ 1166813 h 1353343"/>
                <a:gd name="connsiteX20" fmla="*/ 186531 w 1182687"/>
                <a:gd name="connsiteY20" fmla="*/ 1353344 h 1353343"/>
                <a:gd name="connsiteX21" fmla="*/ 996156 w 1182687"/>
                <a:gd name="connsiteY21" fmla="*/ 1353344 h 1353343"/>
                <a:gd name="connsiteX22" fmla="*/ 1182688 w 1182687"/>
                <a:gd name="connsiteY22" fmla="*/ 1166813 h 1353343"/>
                <a:gd name="connsiteX23" fmla="*/ 1182688 w 1182687"/>
                <a:gd name="connsiteY23" fmla="*/ 579438 h 1353343"/>
                <a:gd name="connsiteX24" fmla="*/ 996156 w 1182687"/>
                <a:gd name="connsiteY24" fmla="*/ 396875 h 1353343"/>
                <a:gd name="connsiteX25" fmla="*/ 833438 w 1182687"/>
                <a:gd name="connsiteY25" fmla="*/ 952500 h 1353343"/>
                <a:gd name="connsiteX26" fmla="*/ 670719 w 1182687"/>
                <a:gd name="connsiteY26" fmla="*/ 952500 h 1353343"/>
                <a:gd name="connsiteX27" fmla="*/ 670719 w 1182687"/>
                <a:gd name="connsiteY27" fmla="*/ 1115219 h 1353343"/>
                <a:gd name="connsiteX28" fmla="*/ 591344 w 1182687"/>
                <a:gd name="connsiteY28" fmla="*/ 1194594 h 1353343"/>
                <a:gd name="connsiteX29" fmla="*/ 511969 w 1182687"/>
                <a:gd name="connsiteY29" fmla="*/ 1115219 h 1353343"/>
                <a:gd name="connsiteX30" fmla="*/ 511969 w 1182687"/>
                <a:gd name="connsiteY30" fmla="*/ 952500 h 1353343"/>
                <a:gd name="connsiteX31" fmla="*/ 349250 w 1182687"/>
                <a:gd name="connsiteY31" fmla="*/ 952500 h 1353343"/>
                <a:gd name="connsiteX32" fmla="*/ 269875 w 1182687"/>
                <a:gd name="connsiteY32" fmla="*/ 873125 h 1353343"/>
                <a:gd name="connsiteX33" fmla="*/ 349250 w 1182687"/>
                <a:gd name="connsiteY33" fmla="*/ 793750 h 1353343"/>
                <a:gd name="connsiteX34" fmla="*/ 511969 w 1182687"/>
                <a:gd name="connsiteY34" fmla="*/ 793750 h 1353343"/>
                <a:gd name="connsiteX35" fmla="*/ 511969 w 1182687"/>
                <a:gd name="connsiteY35" fmla="*/ 631031 h 1353343"/>
                <a:gd name="connsiteX36" fmla="*/ 591344 w 1182687"/>
                <a:gd name="connsiteY36" fmla="*/ 551656 h 1353343"/>
                <a:gd name="connsiteX37" fmla="*/ 670719 w 1182687"/>
                <a:gd name="connsiteY37" fmla="*/ 631031 h 1353343"/>
                <a:gd name="connsiteX38" fmla="*/ 670719 w 1182687"/>
                <a:gd name="connsiteY38" fmla="*/ 793750 h 1353343"/>
                <a:gd name="connsiteX39" fmla="*/ 833438 w 1182687"/>
                <a:gd name="connsiteY39" fmla="*/ 793750 h 1353343"/>
                <a:gd name="connsiteX40" fmla="*/ 912813 w 1182687"/>
                <a:gd name="connsiteY40" fmla="*/ 873125 h 1353343"/>
                <a:gd name="connsiteX41" fmla="*/ 833438 w 1182687"/>
                <a:gd name="connsiteY41" fmla="*/ 952500 h 135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2687" h="1353343">
                  <a:moveTo>
                    <a:pt x="769938" y="0"/>
                  </a:moveTo>
                  <a:lnTo>
                    <a:pt x="416719" y="0"/>
                  </a:lnTo>
                  <a:cubicBezTo>
                    <a:pt x="301625" y="0"/>
                    <a:pt x="210344" y="91281"/>
                    <a:pt x="210344" y="206375"/>
                  </a:cubicBezTo>
                  <a:lnTo>
                    <a:pt x="210344" y="257969"/>
                  </a:lnTo>
                  <a:cubicBezTo>
                    <a:pt x="210344" y="289719"/>
                    <a:pt x="238125" y="317500"/>
                    <a:pt x="269875" y="317500"/>
                  </a:cubicBezTo>
                  <a:cubicBezTo>
                    <a:pt x="289719" y="317500"/>
                    <a:pt x="305594" y="309563"/>
                    <a:pt x="317500" y="293688"/>
                  </a:cubicBezTo>
                  <a:cubicBezTo>
                    <a:pt x="325438" y="281781"/>
                    <a:pt x="329406" y="269875"/>
                    <a:pt x="325438" y="257969"/>
                  </a:cubicBezTo>
                  <a:lnTo>
                    <a:pt x="325438" y="206375"/>
                  </a:lnTo>
                  <a:cubicBezTo>
                    <a:pt x="325438" y="158750"/>
                    <a:pt x="365125" y="119063"/>
                    <a:pt x="412750" y="119063"/>
                  </a:cubicBezTo>
                  <a:lnTo>
                    <a:pt x="765969" y="119063"/>
                  </a:lnTo>
                  <a:cubicBezTo>
                    <a:pt x="813594" y="119063"/>
                    <a:pt x="853281" y="158750"/>
                    <a:pt x="853281" y="206375"/>
                  </a:cubicBezTo>
                  <a:lnTo>
                    <a:pt x="853281" y="257969"/>
                  </a:lnTo>
                  <a:cubicBezTo>
                    <a:pt x="853281" y="289719"/>
                    <a:pt x="881063" y="317500"/>
                    <a:pt x="912813" y="317500"/>
                  </a:cubicBezTo>
                  <a:cubicBezTo>
                    <a:pt x="944562" y="317500"/>
                    <a:pt x="972344" y="289719"/>
                    <a:pt x="976313" y="257969"/>
                  </a:cubicBezTo>
                  <a:lnTo>
                    <a:pt x="976313" y="206375"/>
                  </a:lnTo>
                  <a:cubicBezTo>
                    <a:pt x="972344" y="91281"/>
                    <a:pt x="885031" y="0"/>
                    <a:pt x="769938" y="0"/>
                  </a:cubicBezTo>
                  <a:close/>
                  <a:moveTo>
                    <a:pt x="996156" y="396875"/>
                  </a:moveTo>
                  <a:lnTo>
                    <a:pt x="186531" y="396875"/>
                  </a:lnTo>
                  <a:cubicBezTo>
                    <a:pt x="87313" y="396875"/>
                    <a:pt x="0" y="480219"/>
                    <a:pt x="0" y="583406"/>
                  </a:cubicBezTo>
                  <a:lnTo>
                    <a:pt x="0" y="1166813"/>
                  </a:lnTo>
                  <a:cubicBezTo>
                    <a:pt x="0" y="1266031"/>
                    <a:pt x="83344" y="1353344"/>
                    <a:pt x="186531" y="1353344"/>
                  </a:cubicBezTo>
                  <a:lnTo>
                    <a:pt x="996156" y="1353344"/>
                  </a:lnTo>
                  <a:cubicBezTo>
                    <a:pt x="1095375" y="1353344"/>
                    <a:pt x="1182688" y="1270000"/>
                    <a:pt x="1182688" y="1166813"/>
                  </a:cubicBezTo>
                  <a:lnTo>
                    <a:pt x="1182688" y="579438"/>
                  </a:lnTo>
                  <a:cubicBezTo>
                    <a:pt x="1178719" y="476250"/>
                    <a:pt x="1099344" y="396875"/>
                    <a:pt x="996156" y="396875"/>
                  </a:cubicBezTo>
                  <a:close/>
                  <a:moveTo>
                    <a:pt x="833438" y="952500"/>
                  </a:moveTo>
                  <a:lnTo>
                    <a:pt x="670719" y="952500"/>
                  </a:lnTo>
                  <a:lnTo>
                    <a:pt x="670719" y="1115219"/>
                  </a:lnTo>
                  <a:cubicBezTo>
                    <a:pt x="670719" y="1158875"/>
                    <a:pt x="635000" y="1194594"/>
                    <a:pt x="591344" y="1194594"/>
                  </a:cubicBezTo>
                  <a:cubicBezTo>
                    <a:pt x="547688" y="1194594"/>
                    <a:pt x="511969" y="1158875"/>
                    <a:pt x="511969" y="1115219"/>
                  </a:cubicBezTo>
                  <a:lnTo>
                    <a:pt x="511969" y="952500"/>
                  </a:lnTo>
                  <a:lnTo>
                    <a:pt x="349250" y="952500"/>
                  </a:lnTo>
                  <a:cubicBezTo>
                    <a:pt x="305594" y="952500"/>
                    <a:pt x="269875" y="916781"/>
                    <a:pt x="269875" y="873125"/>
                  </a:cubicBezTo>
                  <a:cubicBezTo>
                    <a:pt x="269875" y="829469"/>
                    <a:pt x="305594" y="793750"/>
                    <a:pt x="349250" y="793750"/>
                  </a:cubicBezTo>
                  <a:lnTo>
                    <a:pt x="511969" y="793750"/>
                  </a:lnTo>
                  <a:lnTo>
                    <a:pt x="511969" y="631031"/>
                  </a:lnTo>
                  <a:cubicBezTo>
                    <a:pt x="511969" y="587375"/>
                    <a:pt x="547688" y="551656"/>
                    <a:pt x="591344" y="551656"/>
                  </a:cubicBezTo>
                  <a:cubicBezTo>
                    <a:pt x="635000" y="551656"/>
                    <a:pt x="670719" y="587375"/>
                    <a:pt x="670719" y="631031"/>
                  </a:cubicBezTo>
                  <a:lnTo>
                    <a:pt x="670719" y="793750"/>
                  </a:lnTo>
                  <a:lnTo>
                    <a:pt x="833438" y="793750"/>
                  </a:lnTo>
                  <a:cubicBezTo>
                    <a:pt x="877094" y="793750"/>
                    <a:pt x="912813" y="829469"/>
                    <a:pt x="912813" y="873125"/>
                  </a:cubicBezTo>
                  <a:cubicBezTo>
                    <a:pt x="912813" y="916781"/>
                    <a:pt x="877094" y="952500"/>
                    <a:pt x="833438" y="952500"/>
                  </a:cubicBezTo>
                  <a:close/>
                </a:path>
              </a:pathLst>
            </a:custGeom>
            <a:grpFill/>
            <a:ln w="1860" cap="flat">
              <a:no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0" y="2268220"/>
            <a:ext cx="12192000" cy="4040505"/>
          </a:xfrm>
          <a:prstGeom prst="rect">
            <a:avLst/>
          </a:prstGeom>
          <a:gradFill flip="none" rotWithShape="1">
            <a:gsLst>
              <a:gs pos="26000">
                <a:srgbClr val="F28C00">
                  <a:alpha val="66000"/>
                </a:srgbClr>
              </a:gs>
              <a:gs pos="96629">
                <a:srgbClr val="F28C00">
                  <a:lumMod val="20000"/>
                  <a:lumOff val="80000"/>
                  <a:alpha val="24000"/>
                </a:srgbClr>
              </a:gs>
              <a:gs pos="67000">
                <a:srgbClr val="F28C00">
                  <a:lumMod val="60000"/>
                  <a:lumOff val="40000"/>
                </a:srgbClr>
              </a:gs>
              <a:gs pos="0">
                <a:srgbClr val="F28C00">
                  <a:alpha val="73000"/>
                </a:srgbClr>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Arial" panose="020B0604020202020204"/>
            </a:endParaRPr>
          </a:p>
        </p:txBody>
      </p:sp>
      <p:sp>
        <p:nvSpPr>
          <p:cNvPr id="4" name="标题 3"/>
          <p:cNvSpPr>
            <a:spLocks noGrp="1"/>
          </p:cNvSpPr>
          <p:nvPr>
            <p:ph type="title" idx="4294967295"/>
          </p:nvPr>
        </p:nvSpPr>
        <p:spPr>
          <a:xfrm>
            <a:off x="209550" y="193040"/>
            <a:ext cx="10968990" cy="705485"/>
          </a:xfrm>
        </p:spPr>
        <p:txBody>
          <a:bodyPr vert="horz">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总结</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87350" y="2771140"/>
            <a:ext cx="11304270" cy="2851150"/>
          </a:xfrm>
          <a:prstGeom prst="rect">
            <a:avLst/>
          </a:prstGeom>
          <a:noFill/>
        </p:spPr>
        <p:txBody>
          <a:bodyPr wrap="square">
            <a:spAutoFit/>
          </a:bodyPr>
          <a:p>
            <a:pPr marR="0" lvl="0" algn="ctr" defTabSz="914400" rtl="0" eaLnBrk="1" fontAlgn="auto" latinLnBrk="0" hangingPunct="1">
              <a:lnSpc>
                <a:spcPct val="120000"/>
              </a:lnSpc>
              <a:spcBef>
                <a:spcPct val="0"/>
              </a:spcBef>
              <a:spcAft>
                <a:spcPts val="1800"/>
              </a:spcAft>
              <a:buClrTx/>
              <a:buSzTx/>
              <a:defRPr/>
            </a:pP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肺癌骨转移应及时、长期使用骨靶向治疗，延长患者</a:t>
            </a: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生存</a:t>
            </a:r>
            <a:endPar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marR="0" lvl="0" algn="ctr" defTabSz="914400" rtl="0" eaLnBrk="1" fontAlgn="auto" latinLnBrk="0" hangingPunct="1">
              <a:lnSpc>
                <a:spcPct val="120000"/>
              </a:lnSpc>
              <a:spcBef>
                <a:spcPct val="0"/>
              </a:spcBef>
              <a:spcAft>
                <a:spcPts val="1800"/>
              </a:spcAft>
              <a:buClrTx/>
              <a:buSzTx/>
              <a:defRPr/>
            </a:pP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随着生存期延长，肺癌骨转移出现新特点，暨免疫治疗效果下降</a:t>
            </a:r>
            <a:endParaRPr lang="en-US" altLang="zh-CN"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marR="0" lvl="0" algn="ctr" defTabSz="914400" rtl="0" eaLnBrk="1" fontAlgn="auto" latinLnBrk="0" hangingPunct="1">
              <a:lnSpc>
                <a:spcPct val="120000"/>
              </a:lnSpc>
              <a:spcBef>
                <a:spcPct val="0"/>
              </a:spcBef>
              <a:spcAft>
                <a:spcPts val="1800"/>
              </a:spcAft>
              <a:buClrTx/>
              <a:buSzTx/>
              <a:defRPr/>
            </a:pP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多项研究发现，对于</a:t>
            </a: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肺癌骨转移患者，对比不联合</a:t>
            </a:r>
            <a:r>
              <a:rPr lang="en-US" altLang="zh-CN"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BTA</a:t>
            </a: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或联合双膦酸盐，</a:t>
            </a:r>
            <a:endParaRPr lang="en-US" altLang="zh-CN"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marR="0" lvl="0" algn="ctr" defTabSz="914400" rtl="0" eaLnBrk="1" fontAlgn="auto" latinLnBrk="0" hangingPunct="1">
              <a:lnSpc>
                <a:spcPct val="120000"/>
              </a:lnSpc>
              <a:spcBef>
                <a:spcPct val="0"/>
              </a:spcBef>
              <a:spcAft>
                <a:spcPts val="1800"/>
              </a:spcAft>
              <a:buClrTx/>
              <a:buSzTx/>
              <a:defRPr/>
            </a:pP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免疫治疗联合安加维</a:t>
            </a:r>
            <a:r>
              <a:rPr lang="en-US" altLang="zh-CN" sz="2800" b="1" baseline="3000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a:t>
            </a:r>
            <a:r>
              <a:rPr lang="zh-CN" altLang="en-US" sz="2800" b="1">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有望带来“缓解与生存”的“全身获益”</a:t>
            </a:r>
            <a:endParaRPr lang="en-US" altLang="zh-CN" sz="2800" b="1" baseline="3000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9" name="文本框 8"/>
          <p:cNvSpPr txBox="1"/>
          <p:nvPr/>
        </p:nvSpPr>
        <p:spPr>
          <a:xfrm>
            <a:off x="873760" y="983615"/>
            <a:ext cx="10445750" cy="922020"/>
          </a:xfrm>
          <a:prstGeom prst="rect">
            <a:avLst/>
          </a:prstGeom>
          <a:noFill/>
        </p:spPr>
        <p:txBody>
          <a:bodyPr wrap="square" rtlCol="0" anchor="t">
            <a:spAutoFit/>
          </a:bodyPr>
          <a:p>
            <a:pPr>
              <a:lnSpc>
                <a:spcPct val="150000"/>
              </a:lnSpc>
            </a:pPr>
            <a:r>
              <a:rPr lang="en-US" altLang="zh-CN">
                <a:solidFill>
                  <a:srgbClr val="F26649"/>
                </a:solidFill>
                <a:sym typeface="+mn-ea"/>
              </a:rPr>
              <a:t>Cancer Cell </a:t>
            </a:r>
            <a:r>
              <a:rPr lang="zh-CN" altLang="en-US">
                <a:solidFill>
                  <a:srgbClr val="F26649"/>
                </a:solidFill>
                <a:sym typeface="+mn-ea"/>
              </a:rPr>
              <a:t>研究多瘤种骨转移免疫治疗队列回顾性分析同样提示：</a:t>
            </a:r>
            <a:br>
              <a:rPr lang="zh-CN" altLang="en-US">
                <a:solidFill>
                  <a:srgbClr val="F26649"/>
                </a:solidFill>
                <a:sym typeface="+mn-ea"/>
              </a:rPr>
            </a:br>
            <a:r>
              <a:rPr lang="zh-CN" altLang="en-US">
                <a:solidFill>
                  <a:srgbClr val="F26649"/>
                </a:solidFill>
                <a:sym typeface="+mn-ea"/>
              </a:rPr>
              <a:t>联合安加维</a:t>
            </a:r>
            <a:r>
              <a:rPr lang="en-US" altLang="zh-CN" baseline="30000">
                <a:solidFill>
                  <a:srgbClr val="F26649"/>
                </a:solidFill>
                <a:sym typeface="+mn-ea"/>
              </a:rPr>
              <a:t>®</a:t>
            </a:r>
            <a:r>
              <a:rPr lang="zh-CN" altLang="en-US">
                <a:solidFill>
                  <a:srgbClr val="F26649"/>
                </a:solidFill>
                <a:sym typeface="+mn-ea"/>
              </a:rPr>
              <a:t>逆转免疫抑制，显著降低骨外肿瘤负荷，延长患者</a:t>
            </a:r>
            <a:r>
              <a:rPr lang="en-US" altLang="zh-CN">
                <a:solidFill>
                  <a:srgbClr val="F26649"/>
                </a:solidFill>
                <a:sym typeface="+mn-ea"/>
              </a:rPr>
              <a:t>PFS</a:t>
            </a:r>
            <a:endParaRPr lang="en-US" altLang="zh-CN">
              <a:solidFill>
                <a:srgbClr val="F26649"/>
              </a:solidFill>
              <a:sym typeface="+mn-ea"/>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随着生存期的延长，</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肺癌发生局部复发和远处转移的风险随之增加</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38" name="图片 37"/>
          <p:cNvPicPr>
            <a:picLocks noChangeAspect="1"/>
          </p:cNvPicPr>
          <p:nvPr/>
        </p:nvPicPr>
        <p:blipFill>
          <a:blip r:embed="rId1">
            <a:lum contrast="6000"/>
          </a:blip>
          <a:stretch>
            <a:fillRect/>
          </a:stretch>
        </p:blipFill>
        <p:spPr>
          <a:xfrm>
            <a:off x="6805930" y="1574800"/>
            <a:ext cx="4780915" cy="2820035"/>
          </a:xfrm>
          <a:prstGeom prst="rect">
            <a:avLst/>
          </a:prstGeom>
        </p:spPr>
      </p:pic>
      <p:sp>
        <p:nvSpPr>
          <p:cNvPr id="39" name="文本框 38"/>
          <p:cNvSpPr txBox="1"/>
          <p:nvPr/>
        </p:nvSpPr>
        <p:spPr>
          <a:xfrm>
            <a:off x="8061325" y="1194435"/>
            <a:ext cx="2525395" cy="254635"/>
          </a:xfrm>
          <a:prstGeom prst="rect">
            <a:avLst/>
          </a:prstGeom>
        </p:spPr>
        <p:txBody>
          <a:bodyPr>
            <a:noAutofit/>
          </a:bodyPr>
          <a:p>
            <a:pPr algn="ctr"/>
            <a:r>
              <a:rPr lang="zh-CN" altLang="en-US" b="1">
                <a:solidFill>
                  <a:srgbClr val="F26649"/>
                </a:solidFill>
                <a:latin typeface="微软雅黑" panose="020B0503020204020204" charset="-122"/>
                <a:ea typeface="微软雅黑" panose="020B0503020204020204" charset="-122"/>
              </a:rPr>
              <a:t>肺癌常见远处转移</a:t>
            </a:r>
            <a:endParaRPr lang="zh-CN" altLang="en-US" b="1">
              <a:solidFill>
                <a:srgbClr val="F26649"/>
              </a:solidFill>
              <a:latin typeface="微软雅黑" panose="020B0503020204020204" charset="-122"/>
              <a:ea typeface="微软雅黑" panose="020B0503020204020204" charset="-122"/>
            </a:endParaRPr>
          </a:p>
        </p:txBody>
      </p:sp>
      <p:grpSp>
        <p:nvGrpSpPr>
          <p:cNvPr id="40" name="组合 39"/>
          <p:cNvGrpSpPr/>
          <p:nvPr/>
        </p:nvGrpSpPr>
        <p:grpSpPr>
          <a:xfrm>
            <a:off x="708025" y="1814195"/>
            <a:ext cx="5153025" cy="3545205"/>
            <a:chOff x="1239" y="2615"/>
            <a:chExt cx="8115" cy="5583"/>
          </a:xfrm>
        </p:grpSpPr>
        <p:sp>
          <p:nvSpPr>
            <p:cNvPr id="41" name="文本框 40"/>
            <p:cNvSpPr txBox="1"/>
            <p:nvPr/>
          </p:nvSpPr>
          <p:spPr>
            <a:xfrm>
              <a:off x="1239" y="2615"/>
              <a:ext cx="8000" cy="1296"/>
            </a:xfrm>
            <a:prstGeom prst="rect">
              <a:avLst/>
            </a:prstGeom>
            <a:ln>
              <a:solidFill>
                <a:srgbClr val="F26649"/>
              </a:solidFill>
            </a:ln>
          </p:spPr>
          <p:txBody>
            <a:bodyPr>
              <a:noAutofit/>
            </a:bodyPr>
            <a:p>
              <a:pPr indent="0" algn="just" fontAlgn="auto">
                <a:lnSpc>
                  <a:spcPts val="1900"/>
                </a:lnSpc>
              </a:pPr>
              <a:r>
                <a:rPr lang="zh-CN" altLang="en-US" sz="1600" b="1">
                  <a:solidFill>
                    <a:schemeClr val="tx1"/>
                  </a:solidFill>
                  <a:latin typeface="微软雅黑" panose="020B0503020204020204" charset="-122"/>
                  <a:ea typeface="微软雅黑" panose="020B0503020204020204" charset="-122"/>
                </a:rPr>
                <a:t>肺癌常发生骨骼、脑、肝脏、肾上腺等远处转移，</a:t>
              </a:r>
              <a:r>
                <a:rPr lang="zh-CN" altLang="en-US" sz="1600" b="1">
                  <a:solidFill>
                    <a:schemeClr val="tx1"/>
                  </a:solidFill>
                  <a:latin typeface="微软雅黑" panose="020B0503020204020204" charset="-122"/>
                  <a:ea typeface="微软雅黑" panose="020B0503020204020204" charset="-122"/>
                </a:rPr>
                <a:t>而骨骼是肺癌远处转移最常见的部位</a:t>
              </a:r>
              <a:r>
                <a:rPr lang="zh-CN" altLang="en-US" sz="1600" b="1">
                  <a:solidFill>
                    <a:srgbClr val="3F3F3F"/>
                  </a:solidFill>
                  <a:latin typeface="微软雅黑" panose="020B0503020204020204" charset="-122"/>
                  <a:ea typeface="微软雅黑" panose="020B0503020204020204" charset="-122"/>
                </a:rPr>
                <a:t>，</a:t>
              </a:r>
              <a:r>
                <a:rPr lang="zh-CN" altLang="en-US" sz="1600">
                  <a:solidFill>
                    <a:srgbClr val="3F3F3F"/>
                  </a:solidFill>
                  <a:latin typeface="微软雅黑" panose="020B0503020204020204" charset="-122"/>
                  <a:ea typeface="微软雅黑" panose="020B0503020204020204" charset="-122"/>
                </a:rPr>
                <a:t>肺癌骨转移的发生机率可能会随生存延长而增加</a:t>
              </a:r>
              <a:endParaRPr lang="zh-CN" altLang="en-US" sz="1600">
                <a:solidFill>
                  <a:srgbClr val="3F3F3F"/>
                </a:solidFill>
                <a:latin typeface="微软雅黑" panose="020B0503020204020204" charset="-122"/>
                <a:ea typeface="微软雅黑" panose="020B0503020204020204" charset="-122"/>
              </a:endParaRPr>
            </a:p>
            <a:p>
              <a:pPr marL="0" indent="355600" algn="just">
                <a:lnSpc>
                  <a:spcPts val="1900"/>
                </a:lnSpc>
              </a:pPr>
              <a:endParaRPr lang="zh-CN" altLang="en-US" sz="1600">
                <a:solidFill>
                  <a:srgbClr val="3F3F3F"/>
                </a:solidFill>
                <a:latin typeface="微软雅黑" panose="020B0503020204020204" charset="-122"/>
                <a:ea typeface="微软雅黑" panose="020B0503020204020204" charset="-122"/>
              </a:endParaRPr>
            </a:p>
          </p:txBody>
        </p:sp>
        <p:sp>
          <p:nvSpPr>
            <p:cNvPr id="42" name="文本框 41"/>
            <p:cNvSpPr txBox="1"/>
            <p:nvPr/>
          </p:nvSpPr>
          <p:spPr>
            <a:xfrm>
              <a:off x="1291" y="4816"/>
              <a:ext cx="8000" cy="1366"/>
            </a:xfrm>
            <a:prstGeom prst="rect">
              <a:avLst/>
            </a:prstGeom>
            <a:ln>
              <a:solidFill>
                <a:srgbClr val="F26649"/>
              </a:solidFill>
            </a:ln>
          </p:spPr>
          <p:txBody>
            <a:bodyPr>
              <a:noAutofit/>
            </a:bodyPr>
            <a:p>
              <a:pPr lvl="0" algn="just">
                <a:lnSpc>
                  <a:spcPts val="1900"/>
                </a:lnSpc>
                <a:buClrTx/>
                <a:buSzTx/>
                <a:buFontTx/>
              </a:pPr>
              <a:r>
                <a:rPr lang="zh-CN" altLang="en-US" sz="1600">
                  <a:solidFill>
                    <a:schemeClr val="tx1"/>
                  </a:solidFill>
                  <a:latin typeface="微软雅黑" panose="020B0503020204020204" charset="-122"/>
                  <a:ea typeface="微软雅黑" panose="020B0503020204020204" charset="-122"/>
                  <a:sym typeface="+mn-ea"/>
                </a:rPr>
                <a:t>脊柱转移可压迫脊髓导致下肢麻木、无力甚至截瘫；长骨转移轻微外力即可引发病理性骨折。部分患者可出现高钙血症（恶心、意识模糊）或血清碱性磷酸酶升高。</a:t>
              </a:r>
              <a:endParaRPr lang="zh-CN" altLang="en-US" sz="1600">
                <a:solidFill>
                  <a:schemeClr val="tx1"/>
                </a:solidFill>
                <a:latin typeface="微软雅黑" panose="020B0503020204020204" charset="-122"/>
                <a:ea typeface="微软雅黑" panose="020B0503020204020204" charset="-122"/>
                <a:sym typeface="+mn-ea"/>
              </a:endParaRPr>
            </a:p>
            <a:p>
              <a:pPr lvl="0" algn="just">
                <a:lnSpc>
                  <a:spcPts val="1900"/>
                </a:lnSpc>
                <a:buClrTx/>
                <a:buSzTx/>
                <a:buFontTx/>
              </a:pPr>
              <a:endParaRPr lang="zh-CN" altLang="en-US" sz="1600">
                <a:solidFill>
                  <a:schemeClr val="tx1"/>
                </a:solidFill>
                <a:latin typeface="微软雅黑" panose="020B0503020204020204" charset="-122"/>
                <a:ea typeface="微软雅黑" panose="020B0503020204020204" charset="-122"/>
                <a:sym typeface="+mn-ea"/>
              </a:endParaRPr>
            </a:p>
          </p:txBody>
        </p:sp>
        <p:sp>
          <p:nvSpPr>
            <p:cNvPr id="43" name="文本框 42"/>
            <p:cNvSpPr txBox="1"/>
            <p:nvPr/>
          </p:nvSpPr>
          <p:spPr>
            <a:xfrm>
              <a:off x="1354" y="7017"/>
              <a:ext cx="8000" cy="1181"/>
            </a:xfrm>
            <a:prstGeom prst="rect">
              <a:avLst/>
            </a:prstGeom>
            <a:ln>
              <a:solidFill>
                <a:srgbClr val="F26649"/>
              </a:solidFill>
            </a:ln>
          </p:spPr>
          <p:txBody>
            <a:bodyPr>
              <a:no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rPr>
                <a:t>对于骨转移</a:t>
              </a:r>
              <a:r>
                <a:rPr lang="zh-CN" altLang="en-US" sz="1600">
                  <a:latin typeface="微软雅黑" panose="020B0503020204020204" charset="-122"/>
                  <a:ea typeface="微软雅黑" panose="020B0503020204020204" charset="-122"/>
                </a:rPr>
                <a:t>的针对性治疗对于提高患者生存、改善生活质量同样至关重要。</a:t>
              </a:r>
              <a:endParaRPr lang="zh-CN" altLang="en-US" sz="1600">
                <a:latin typeface="微软雅黑" panose="020B0503020204020204" charset="-122"/>
                <a:ea typeface="微软雅黑" panose="020B0503020204020204" charset="-122"/>
              </a:endParaRPr>
            </a:p>
          </p:txBody>
        </p:sp>
      </p:grpSp>
      <p:sp>
        <p:nvSpPr>
          <p:cNvPr id="44" name="文本框 43"/>
          <p:cNvSpPr txBox="1"/>
          <p:nvPr/>
        </p:nvSpPr>
        <p:spPr>
          <a:xfrm>
            <a:off x="741045" y="6322060"/>
            <a:ext cx="5080000" cy="347980"/>
          </a:xfrm>
          <a:prstGeom prst="rect">
            <a:avLst/>
          </a:prstGeom>
          <a:noFill/>
        </p:spPr>
        <p:txBody>
          <a:bodyPr wrap="square" rtlCol="0" anchor="t">
            <a:noAutofit/>
          </a:bodyPr>
          <a:p>
            <a:pPr marL="342900" lvl="0" indent="-342900" algn="l">
              <a:buClrTx/>
              <a:buSzTx/>
              <a:buFontTx/>
              <a:buAutoNum type="arabicPeriod"/>
            </a:pPr>
            <a:r>
              <a:rPr lang="zh-CN" altLang="en-US" sz="800">
                <a:latin typeface="微软雅黑" panose="020B0503020204020204" charset="-122"/>
                <a:ea typeface="微软雅黑" panose="020B0503020204020204" charset="-122"/>
                <a:sym typeface="+mn-ea"/>
              </a:rPr>
              <a:t>Wang S, Tang W, Jin F, et al. Clin Respir J. 2025 Jul;19(7):e70107.</a:t>
            </a:r>
            <a:endParaRPr lang="zh-CN" altLang="en-US" sz="800">
              <a:latin typeface="微软雅黑" panose="020B0503020204020204" charset="-122"/>
              <a:ea typeface="微软雅黑" panose="020B0503020204020204" charset="-122"/>
              <a:sym typeface="+mn-ea"/>
            </a:endParaRPr>
          </a:p>
        </p:txBody>
      </p:sp>
      <p:pic>
        <p:nvPicPr>
          <p:cNvPr id="45" name="图片 44" descr="图示&#10;&#10;描述已自动生成"/>
          <p:cNvPicPr>
            <a:picLocks noChangeAspect="1"/>
          </p:cNvPicPr>
          <p:nvPr/>
        </p:nvPicPr>
        <p:blipFill>
          <a:blip r:embed="rId2"/>
          <a:stretch>
            <a:fillRect/>
          </a:stretch>
        </p:blipFill>
        <p:spPr>
          <a:xfrm>
            <a:off x="6805930" y="4520565"/>
            <a:ext cx="2152015" cy="2048510"/>
          </a:xfrm>
          <a:prstGeom prst="rect">
            <a:avLst/>
          </a:prstGeom>
        </p:spPr>
      </p:pic>
      <p:pic>
        <p:nvPicPr>
          <p:cNvPr id="46" name="图片 45"/>
          <p:cNvPicPr>
            <a:picLocks noChangeAspect="1"/>
          </p:cNvPicPr>
          <p:nvPr/>
        </p:nvPicPr>
        <p:blipFill>
          <a:blip r:embed="rId3"/>
          <a:stretch>
            <a:fillRect/>
          </a:stretch>
        </p:blipFill>
        <p:spPr>
          <a:xfrm>
            <a:off x="9396095" y="4533900"/>
            <a:ext cx="1769745" cy="203517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肺癌骨转移发生率及</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其病理</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过程</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19760" y="1320800"/>
            <a:ext cx="8105775" cy="337185"/>
          </a:xfrm>
          <a:prstGeom prst="rect">
            <a:avLst/>
          </a:prstGeom>
        </p:spPr>
        <p:txBody>
          <a:bodyPr wrap="square">
            <a:spAutoFit/>
          </a:bodyPr>
          <a:p>
            <a:pPr marL="285750" indent="-285750" defTabSz="266700">
              <a:buFont typeface="Arial" panose="020B0604020202020204" pitchFamily="34" charset="0"/>
              <a:buChar char="•"/>
            </a:pPr>
            <a:r>
              <a:rPr lang="en-US" altLang="zh-CN" sz="1600" b="1">
                <a:latin typeface="微软雅黑" panose="020B0503020204020204" charset="-122"/>
                <a:ea typeface="微软雅黑" panose="020B0503020204020204" charset="-122"/>
              </a:rPr>
              <a:t>17.42%</a:t>
            </a:r>
            <a:r>
              <a:rPr lang="zh-CN" altLang="en-US" sz="1600" b="1">
                <a:latin typeface="微软雅黑" panose="020B0503020204020204" charset="-122"/>
                <a:ea typeface="微软雅黑" panose="020B0503020204020204" charset="-122"/>
              </a:rPr>
              <a:t>的肺癌患者会出现骨转移，发生骨转移的患者中位生存期仅为</a:t>
            </a:r>
            <a:r>
              <a:rPr lang="en-US" altLang="zh-CN" sz="1600" b="1">
                <a:latin typeface="微软雅黑" panose="020B0503020204020204" charset="-122"/>
                <a:ea typeface="微软雅黑" panose="020B0503020204020204" charset="-122"/>
              </a:rPr>
              <a:t>11.53</a:t>
            </a:r>
            <a:r>
              <a:rPr lang="zh-CN" altLang="en-US" sz="1600" b="1">
                <a:latin typeface="微软雅黑" panose="020B0503020204020204" charset="-122"/>
                <a:ea typeface="微软雅黑" panose="020B0503020204020204" charset="-122"/>
              </a:rPr>
              <a:t>个月</a:t>
            </a:r>
            <a:endParaRPr lang="zh-CN" altLang="en-US" sz="1600" b="1">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1"/>
          <a:srcRect l="12339" t="4085"/>
          <a:stretch>
            <a:fillRect/>
          </a:stretch>
        </p:blipFill>
        <p:spPr>
          <a:xfrm>
            <a:off x="7357745" y="2357755"/>
            <a:ext cx="4535170" cy="3834765"/>
          </a:xfrm>
          <a:prstGeom prst="rect">
            <a:avLst/>
          </a:prstGeom>
        </p:spPr>
      </p:pic>
      <p:sp>
        <p:nvSpPr>
          <p:cNvPr id="17" name="文本框 16"/>
          <p:cNvSpPr txBox="1"/>
          <p:nvPr/>
        </p:nvSpPr>
        <p:spPr>
          <a:xfrm>
            <a:off x="619760" y="6397625"/>
            <a:ext cx="5080000" cy="198120"/>
          </a:xfrm>
          <a:prstGeom prst="rect">
            <a:avLst/>
          </a:prstGeom>
          <a:noFill/>
        </p:spPr>
        <p:txBody>
          <a:bodyPr wrap="square" rtlCol="0" anchor="t">
            <a:noAutofit/>
          </a:bodyPr>
          <a:p>
            <a:pPr marL="342900" lvl="0" indent="-342900" algn="l">
              <a:buClrTx/>
              <a:buSzTx/>
              <a:buFontTx/>
              <a:buAutoNum type="arabicPeriod"/>
            </a:pPr>
            <a:r>
              <a:rPr lang="en-US" altLang="zh-CN" sz="800">
                <a:latin typeface="微软雅黑" panose="020B0503020204020204" charset="-122"/>
                <a:ea typeface="微软雅黑" panose="020B0503020204020204" charset="-122"/>
                <a:sym typeface="+mn-ea"/>
              </a:rPr>
              <a:t>Oliveira MBDR, et al.Rev Bras Ortop (Sao Paulo). 2019 Sep;54(5):524-530. </a:t>
            </a:r>
            <a:endParaRPr lang="en-US" altLang="zh-CN" sz="800">
              <a:latin typeface="微软雅黑" panose="020B0503020204020204" charset="-122"/>
              <a:ea typeface="微软雅黑" panose="020B0503020204020204" charset="-122"/>
              <a:sym typeface="+mn-ea"/>
            </a:endParaRPr>
          </a:p>
          <a:p>
            <a:pPr marL="342900" lvl="0" indent="-342900" algn="l">
              <a:buClrTx/>
              <a:buSzTx/>
              <a:buFontTx/>
              <a:buAutoNum type="arabicPeriod"/>
            </a:pPr>
            <a:r>
              <a:rPr lang="en-US" altLang="zh-CN" sz="800">
                <a:latin typeface="微软雅黑" panose="020B0503020204020204" charset="-122"/>
                <a:ea typeface="微软雅黑" panose="020B0503020204020204" charset="-122"/>
                <a:sym typeface="+mn-ea"/>
              </a:rPr>
              <a:t>Wu S, et al.Transl Lung Cancer Res. 2021 Jan;10(1):439-451. </a:t>
            </a:r>
            <a:endParaRPr lang="en-US" altLang="zh-CN" sz="800">
              <a:latin typeface="微软雅黑" panose="020B0503020204020204" charset="-122"/>
              <a:ea typeface="微软雅黑" panose="020B0503020204020204" charset="-122"/>
              <a:sym typeface="+mn-ea"/>
            </a:endParaRPr>
          </a:p>
        </p:txBody>
      </p:sp>
      <p:pic>
        <p:nvPicPr>
          <p:cNvPr id="18" name="图片 17"/>
          <p:cNvPicPr>
            <a:picLocks noChangeAspect="1"/>
          </p:cNvPicPr>
          <p:nvPr/>
        </p:nvPicPr>
        <p:blipFill>
          <a:blip r:embed="rId2"/>
          <a:stretch>
            <a:fillRect/>
          </a:stretch>
        </p:blipFill>
        <p:spPr>
          <a:xfrm>
            <a:off x="735330" y="3048635"/>
            <a:ext cx="5510530" cy="3143885"/>
          </a:xfrm>
          <a:prstGeom prst="rect">
            <a:avLst/>
          </a:prstGeom>
        </p:spPr>
      </p:pic>
      <p:sp>
        <p:nvSpPr>
          <p:cNvPr id="19" name="文本框 18"/>
          <p:cNvSpPr txBox="1"/>
          <p:nvPr/>
        </p:nvSpPr>
        <p:spPr>
          <a:xfrm>
            <a:off x="619760" y="1984375"/>
            <a:ext cx="6023610" cy="737235"/>
          </a:xfrm>
          <a:prstGeom prst="rect">
            <a:avLst/>
          </a:prstGeom>
        </p:spPr>
        <p:txBody>
          <a:bodyPr wrap="square">
            <a:spAutoFit/>
          </a:bodyPr>
          <a:p>
            <a:pPr marL="285750" indent="-285750" algn="just">
              <a:buFont typeface="Arial" panose="020B0604020202020204" pitchFamily="34" charset="0"/>
              <a:buChar char="•"/>
            </a:pP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骨转移发生率因组织学类型而异：腺癌（</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35.3%</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n=67</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）和小细胞肺癌（</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SCLC</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31.2%</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n=15</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）发生率较高，而鳞癌（</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SCC</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14.7%</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400" b="0" i="0">
                <a:solidFill>
                  <a:srgbClr val="404040"/>
                </a:solidFill>
                <a:latin typeface="微软雅黑" panose="020B0503020204020204" charset="-122"/>
                <a:ea typeface="微软雅黑" panose="020B0503020204020204" charset="-122"/>
                <a:cs typeface="微软雅黑" panose="020B0503020204020204" charset="-122"/>
              </a:rPr>
              <a:t>n=15</a:t>
            </a:r>
            <a:r>
              <a:rPr lang="zh-CN" altLang="en-US" sz="1400" b="0" i="0">
                <a:solidFill>
                  <a:srgbClr val="404040"/>
                </a:solidFill>
                <a:latin typeface="微软雅黑" panose="020B0503020204020204" charset="-122"/>
                <a:ea typeface="微软雅黑" panose="020B0503020204020204" charset="-122"/>
                <a:cs typeface="微软雅黑" panose="020B0503020204020204" charset="-122"/>
              </a:rPr>
              <a:t>）较低</a:t>
            </a:r>
            <a:r>
              <a:rPr lang="en-US" altLang="zh-CN" sz="1400" b="0" i="0" baseline="30000">
                <a:solidFill>
                  <a:srgbClr val="404040"/>
                </a:solidFill>
                <a:latin typeface="微软雅黑" panose="020B0503020204020204" charset="-122"/>
                <a:ea typeface="微软雅黑" panose="020B0503020204020204" charset="-122"/>
                <a:cs typeface="微软雅黑" panose="020B0503020204020204" charset="-122"/>
              </a:rPr>
              <a:t>1</a:t>
            </a:r>
            <a:endParaRPr lang="en-US" altLang="zh-CN" sz="1400" b="0" i="0" baseline="3000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7806055" y="1882140"/>
            <a:ext cx="3638550" cy="337185"/>
          </a:xfrm>
          <a:prstGeom prst="rect">
            <a:avLst/>
          </a:prstGeom>
        </p:spPr>
        <p:txBody>
          <a:bodyPr wrap="square">
            <a:spAutoFit/>
          </a:bodyPr>
          <a:p>
            <a:pPr marL="0" indent="0" algn="ctr"/>
            <a:r>
              <a:rPr lang="zh-CN" altLang="en-US" sz="1600" b="1" i="0">
                <a:solidFill>
                  <a:srgbClr val="404040"/>
                </a:solidFill>
                <a:latin typeface="微软雅黑" panose="020B0503020204020204" charset="-122"/>
                <a:ea typeface="微软雅黑" panose="020B0503020204020204" charset="-122"/>
              </a:rPr>
              <a:t>肺癌骨转移的病理过程</a:t>
            </a:r>
            <a:r>
              <a:rPr lang="en-US" altLang="zh-CN" sz="1600" i="0" baseline="30000">
                <a:solidFill>
                  <a:srgbClr val="404040"/>
                </a:solidFill>
                <a:latin typeface="微软雅黑" panose="020B0503020204020204" charset="-122"/>
                <a:ea typeface="微软雅黑" panose="020B0503020204020204" charset="-122"/>
              </a:rPr>
              <a:t>2</a:t>
            </a:r>
            <a:endParaRPr lang="en-US" altLang="zh-CN" sz="1600" i="0" baseline="30000">
              <a:solidFill>
                <a:srgbClr val="404040"/>
              </a:solidFill>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骨转移后的骨相关事件严重影响患者生存与生活</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质量</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0" name="矩形 11"/>
          <p:cNvSpPr/>
          <p:nvPr>
            <p:custDataLst>
              <p:tags r:id="rId2"/>
            </p:custDataLst>
          </p:nvPr>
        </p:nvSpPr>
        <p:spPr>
          <a:xfrm>
            <a:off x="577334"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病理性骨折</a:t>
            </a:r>
            <a:endParaRPr lang="zh-CN" altLang="en-US" sz="1600" b="1">
              <a:solidFill>
                <a:srgbClr val="F26649"/>
              </a:solidFill>
              <a:latin typeface="+mn-ea"/>
              <a:cs typeface="+mn-ea"/>
            </a:endParaRPr>
          </a:p>
        </p:txBody>
      </p:sp>
      <p:sp>
        <p:nvSpPr>
          <p:cNvPr id="21" name="矩形 14"/>
          <p:cNvSpPr/>
          <p:nvPr>
            <p:custDataLst>
              <p:tags r:id="rId3"/>
            </p:custDataLst>
          </p:nvPr>
        </p:nvSpPr>
        <p:spPr>
          <a:xfrm>
            <a:off x="1049655" y="3827780"/>
            <a:ext cx="4046220" cy="1236345"/>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病理性骨折和脊髓压迫是骨转移恶化的标志，属于骨并发症，它们与骨转移的关联性较强，可以进行客观评估。</a:t>
            </a:r>
            <a:endParaRPr lang="zh-CN" altLang="en-US" sz="1600" dirty="0">
              <a:ln>
                <a:noFill/>
                <a:prstDash val="sysDot"/>
              </a:ln>
              <a:solidFill>
                <a:schemeClr val="tx1">
                  <a:lumMod val="85000"/>
                  <a:lumOff val="15000"/>
                </a:schemeClr>
              </a:solidFill>
              <a:latin typeface="+mn-ea"/>
              <a:cs typeface="+mn-ea"/>
              <a:sym typeface="+mn-ea"/>
            </a:endParaRPr>
          </a:p>
        </p:txBody>
      </p:sp>
      <p:sp>
        <p:nvSpPr>
          <p:cNvPr id="29" name="矩形 22"/>
          <p:cNvSpPr/>
          <p:nvPr>
            <p:custDataLst>
              <p:tags r:id="rId4"/>
            </p:custDataLst>
          </p:nvPr>
        </p:nvSpPr>
        <p:spPr>
          <a:xfrm>
            <a:off x="6221509"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骨放疗</a:t>
            </a:r>
            <a:endParaRPr lang="zh-CN" altLang="en-US" sz="1600" b="1">
              <a:solidFill>
                <a:srgbClr val="F26649"/>
              </a:solidFill>
              <a:latin typeface="+mn-ea"/>
              <a:cs typeface="+mn-ea"/>
            </a:endParaRPr>
          </a:p>
        </p:txBody>
      </p:sp>
      <p:sp>
        <p:nvSpPr>
          <p:cNvPr id="30" name="矩形 23"/>
          <p:cNvSpPr/>
          <p:nvPr>
            <p:custDataLst>
              <p:tags r:id="rId5"/>
            </p:custDataLst>
          </p:nvPr>
        </p:nvSpPr>
        <p:spPr>
          <a:xfrm>
            <a:off x="6692900" y="3827780"/>
            <a:ext cx="4046220" cy="1200785"/>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骨放疗和骨手术是针对骨转移的干预措施，分别属于骨并发症和骨病发症的干预，同样与骨转移有强烈的关联性，便于客观评估。</a:t>
            </a:r>
            <a:endParaRPr lang="zh-CN" altLang="en-US" sz="1600" dirty="0">
              <a:ln>
                <a:noFill/>
                <a:prstDash val="sysDot"/>
              </a:ln>
              <a:solidFill>
                <a:schemeClr val="tx1">
                  <a:lumMod val="85000"/>
                  <a:lumOff val="15000"/>
                </a:schemeClr>
              </a:solidFill>
              <a:latin typeface="+mn-ea"/>
              <a:cs typeface="+mn-ea"/>
              <a:sym typeface="+mn-ea"/>
            </a:endParaRPr>
          </a:p>
        </p:txBody>
      </p:sp>
      <p:sp>
        <p:nvSpPr>
          <p:cNvPr id="33" name="矩形 24"/>
          <p:cNvSpPr/>
          <p:nvPr>
            <p:custDataLst>
              <p:tags r:id="rId6"/>
            </p:custDataLst>
          </p:nvPr>
        </p:nvSpPr>
        <p:spPr>
          <a:xfrm>
            <a:off x="4894649" y="5192756"/>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dirty="0">
                <a:solidFill>
                  <a:srgbClr val="F26649"/>
                </a:solidFill>
                <a:latin typeface="+mn-ea"/>
                <a:cs typeface="+mn-ea"/>
              </a:rPr>
              <a:t>骨相关事件的临床意义</a:t>
            </a:r>
            <a:endParaRPr lang="zh-CN" altLang="en-US" sz="1600" b="1" dirty="0">
              <a:solidFill>
                <a:srgbClr val="F26649"/>
              </a:solidFill>
              <a:latin typeface="+mn-ea"/>
              <a:cs typeface="+mn-ea"/>
            </a:endParaRPr>
          </a:p>
        </p:txBody>
      </p:sp>
      <p:sp>
        <p:nvSpPr>
          <p:cNvPr id="34" name="矩形 25"/>
          <p:cNvSpPr/>
          <p:nvPr>
            <p:custDataLst>
              <p:tags r:id="rId7"/>
            </p:custDataLst>
          </p:nvPr>
        </p:nvSpPr>
        <p:spPr>
          <a:xfrm>
            <a:off x="624205" y="5780405"/>
            <a:ext cx="10708640" cy="786130"/>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骨相关事件，包括病理性骨折、脊髓压迫、骨放疗和骨手术，</a:t>
            </a:r>
            <a:r>
              <a:rPr lang="zh-CN" altLang="en-US" sz="1600" b="1" dirty="0">
                <a:ln>
                  <a:noFill/>
                  <a:prstDash val="sysDot"/>
                </a:ln>
                <a:solidFill>
                  <a:schemeClr val="tx1">
                    <a:lumMod val="85000"/>
                    <a:lumOff val="15000"/>
                  </a:schemeClr>
                </a:solidFill>
                <a:latin typeface="+mn-ea"/>
                <a:cs typeface="+mn-ea"/>
                <a:sym typeface="+mn-ea"/>
              </a:rPr>
              <a:t>是评估骨转移严重程度和治疗效果的重要临床指标</a:t>
            </a:r>
            <a:r>
              <a:rPr lang="zh-CN" altLang="en-US" sz="1600" dirty="0">
                <a:ln>
                  <a:noFill/>
                  <a:prstDash val="sysDot"/>
                </a:ln>
                <a:solidFill>
                  <a:schemeClr val="tx1">
                    <a:lumMod val="85000"/>
                    <a:lumOff val="15000"/>
                  </a:schemeClr>
                </a:solidFill>
                <a:latin typeface="+mn-ea"/>
                <a:cs typeface="+mn-ea"/>
                <a:sym typeface="+mn-ea"/>
              </a:rPr>
              <a:t>。</a:t>
            </a:r>
            <a:endParaRPr lang="zh-CN" altLang="en-US" sz="1600" dirty="0">
              <a:ln>
                <a:noFill/>
                <a:prstDash val="sysDot"/>
              </a:ln>
              <a:solidFill>
                <a:schemeClr val="tx1">
                  <a:lumMod val="85000"/>
                  <a:lumOff val="15000"/>
                </a:schemeClr>
              </a:solidFill>
              <a:latin typeface="+mn-ea"/>
              <a:cs typeface="+mn-ea"/>
              <a:sym typeface="+mn-ea"/>
            </a:endParaRPr>
          </a:p>
        </p:txBody>
      </p:sp>
      <p:sp>
        <p:nvSpPr>
          <p:cNvPr id="156" name="矩形: 圆顶角 155"/>
          <p:cNvSpPr/>
          <p:nvPr/>
        </p:nvSpPr>
        <p:spPr>
          <a:xfrm>
            <a:off x="1073150" y="1412240"/>
            <a:ext cx="9665970" cy="354965"/>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p>
            <a:pPr algn="ctr" rtl="0">
              <a:defRPr sz="1860" b="0" i="0" u="none" strike="noStrike" kern="1200" spc="0" baseline="0">
                <a:solidFill>
                  <a:srgbClr val="000000">
                    <a:lumMod val="65000"/>
                    <a:lumOff val="35000"/>
                  </a:srgbClr>
                </a:solidFill>
                <a:latin typeface="+mn-lt"/>
                <a:ea typeface="+mn-ea"/>
                <a:cs typeface="+mn-cs"/>
              </a:defRPr>
            </a:pPr>
            <a:r>
              <a:rPr lang="zh-CN" altLang="en-US" sz="1500" b="1">
                <a:solidFill>
                  <a:schemeClr val="bg1"/>
                </a:solidFill>
              </a:rPr>
              <a:t>四大经典“骨相关事件”</a:t>
            </a:r>
            <a:endParaRPr lang="zh-CN" altLang="en-US" sz="1500" b="1">
              <a:solidFill>
                <a:schemeClr val="bg1"/>
              </a:solidFill>
            </a:endParaRPr>
          </a:p>
        </p:txBody>
      </p:sp>
      <p:pic>
        <p:nvPicPr>
          <p:cNvPr id="141" name="图片 140"/>
          <p:cNvPicPr/>
          <p:nvPr>
            <p:custDataLst>
              <p:tags r:id="rId8"/>
            </p:custDataLst>
          </p:nvPr>
        </p:nvPicPr>
        <p:blipFill>
          <a:blip r:embed="rId9"/>
          <a:stretch>
            <a:fillRect/>
          </a:stretch>
        </p:blipFill>
        <p:spPr>
          <a:xfrm>
            <a:off x="1049016" y="2674939"/>
            <a:ext cx="1224125" cy="1023862"/>
          </a:xfrm>
          <a:prstGeom prst="roundRect">
            <a:avLst>
              <a:gd name="adj" fmla="val 9105"/>
            </a:avLst>
          </a:prstGeom>
        </p:spPr>
      </p:pic>
      <p:pic>
        <p:nvPicPr>
          <p:cNvPr id="143" name="图片 142"/>
          <p:cNvPicPr/>
          <p:nvPr>
            <p:custDataLst>
              <p:tags r:id="rId10"/>
            </p:custDataLst>
          </p:nvPr>
        </p:nvPicPr>
        <p:blipFill>
          <a:blip r:embed="rId11"/>
          <a:stretch>
            <a:fillRect/>
          </a:stretch>
        </p:blipFill>
        <p:spPr>
          <a:xfrm>
            <a:off x="3870956" y="2675311"/>
            <a:ext cx="1224125" cy="1023862"/>
          </a:xfrm>
          <a:prstGeom prst="roundRect">
            <a:avLst>
              <a:gd name="adj" fmla="val 9105"/>
            </a:avLst>
          </a:prstGeom>
        </p:spPr>
      </p:pic>
      <p:pic>
        <p:nvPicPr>
          <p:cNvPr id="147" name="图片 146"/>
          <p:cNvPicPr/>
          <p:nvPr>
            <p:custDataLst>
              <p:tags r:id="rId12"/>
            </p:custDataLst>
          </p:nvPr>
        </p:nvPicPr>
        <p:blipFill>
          <a:blip r:embed="rId13"/>
          <a:stretch>
            <a:fillRect/>
          </a:stretch>
        </p:blipFill>
        <p:spPr>
          <a:xfrm>
            <a:off x="6693227" y="2674939"/>
            <a:ext cx="1224125" cy="1023862"/>
          </a:xfrm>
          <a:prstGeom prst="roundRect">
            <a:avLst>
              <a:gd name="adj" fmla="val 8349"/>
            </a:avLst>
          </a:prstGeom>
        </p:spPr>
      </p:pic>
      <p:pic>
        <p:nvPicPr>
          <p:cNvPr id="150" name="图片 149"/>
          <p:cNvPicPr/>
          <p:nvPr>
            <p:custDataLst>
              <p:tags r:id="rId14"/>
            </p:custDataLst>
          </p:nvPr>
        </p:nvPicPr>
        <p:blipFill>
          <a:blip r:embed="rId15"/>
          <a:stretch>
            <a:fillRect/>
          </a:stretch>
        </p:blipFill>
        <p:spPr>
          <a:xfrm>
            <a:off x="9515167" y="2675311"/>
            <a:ext cx="1224125" cy="1023862"/>
          </a:xfrm>
          <a:prstGeom prst="roundRect">
            <a:avLst>
              <a:gd name="adj" fmla="val 11373"/>
            </a:avLst>
          </a:prstGeom>
        </p:spPr>
      </p:pic>
      <p:sp>
        <p:nvSpPr>
          <p:cNvPr id="5" name="矩形 11"/>
          <p:cNvSpPr/>
          <p:nvPr>
            <p:custDataLst>
              <p:tags r:id="rId16"/>
            </p:custDataLst>
          </p:nvPr>
        </p:nvSpPr>
        <p:spPr>
          <a:xfrm>
            <a:off x="3399274"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脊髓压迫</a:t>
            </a:r>
            <a:endParaRPr lang="zh-CN" altLang="en-US" sz="1600" b="1">
              <a:solidFill>
                <a:srgbClr val="F26649"/>
              </a:solidFill>
              <a:latin typeface="+mn-ea"/>
              <a:cs typeface="+mn-ea"/>
            </a:endParaRPr>
          </a:p>
        </p:txBody>
      </p:sp>
      <p:sp>
        <p:nvSpPr>
          <p:cNvPr id="6" name="矩形 22"/>
          <p:cNvSpPr/>
          <p:nvPr>
            <p:custDataLst>
              <p:tags r:id="rId17"/>
            </p:custDataLst>
          </p:nvPr>
        </p:nvSpPr>
        <p:spPr>
          <a:xfrm>
            <a:off x="9043449"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骨手术的干预</a:t>
            </a:r>
            <a:endParaRPr lang="zh-CN" altLang="en-US" sz="1600" b="1">
              <a:solidFill>
                <a:srgbClr val="F26649"/>
              </a:solidFill>
              <a:latin typeface="+mn-ea"/>
              <a:cs typeface="+mn-ea"/>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肺癌骨转移的检查</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策略</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8" name="文本占位符 3"/>
          <p:cNvSpPr txBox="1"/>
          <p:nvPr/>
        </p:nvSpPr>
        <p:spPr>
          <a:xfrm>
            <a:off x="422910" y="6455410"/>
            <a:ext cx="4988560" cy="264795"/>
          </a:xfrm>
          <a:prstGeom prst="rect">
            <a:avLst/>
          </a:prstGeom>
        </p:spPr>
        <p:txBody>
          <a:bodyPr lIns="0" tIns="0" bIns="0" anchor="b" anchorCtr="0"/>
          <a:lstStyle>
            <a:lvl1pPr marL="0" indent="0" algn="l" defTabSz="914400" rtl="0" eaLnBrk="1" latinLnBrk="0" hangingPunct="1">
              <a:lnSpc>
                <a:spcPct val="70000"/>
              </a:lnSpc>
              <a:spcBef>
                <a:spcPts val="0"/>
              </a:spcBef>
              <a:spcAft>
                <a:spcPts val="300"/>
              </a:spcAft>
              <a:buFont typeface="Arial" panose="020B0604020202020204" pitchFamily="34" charset="0"/>
              <a:buNone/>
              <a:defRPr sz="1000" kern="1200">
                <a:solidFill>
                  <a:schemeClr val="tx1"/>
                </a:solidFill>
                <a:latin typeface="Arial" panose="020B0604020202020204" pitchFamily="34" charset="0"/>
                <a:ea typeface="微软雅黑" panose="020B050302020402020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0000"/>
              </a:lnSpc>
              <a:spcBef>
                <a:spcPts val="0"/>
              </a:spcBef>
              <a:spcAft>
                <a:spcPts val="300"/>
              </a:spcAft>
              <a:buClrTx/>
              <a:buSzTx/>
              <a:buFont typeface="Arial" panose="020B0604020202020204" pitchFamily="34" charset="0"/>
              <a:buNone/>
              <a:defRPr/>
            </a:pPr>
            <a:r>
              <a:rPr kumimoji="1" lang="en-GB" altLang="zh-CN" sz="10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charset="-122"/>
                <a:cs typeface="Arial" panose="020B0604020202020204" pitchFamily="34" charset="0"/>
              </a:rPr>
              <a:t>Robert E Coleman, et al. Bone metastases. Nat Rev Dis Primers. 2020, 6(1):83</a:t>
            </a:r>
            <a:endParaRPr kumimoji="1" lang="en-GB" altLang="zh-CN" sz="10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auto" latinLnBrk="0" hangingPunct="1">
              <a:lnSpc>
                <a:spcPct val="70000"/>
              </a:lnSpc>
              <a:spcBef>
                <a:spcPts val="0"/>
              </a:spcBef>
              <a:spcAft>
                <a:spcPts val="300"/>
              </a:spcAft>
              <a:buClrTx/>
              <a:buSzTx/>
              <a:buFont typeface="Arial" panose="020B0604020202020204" pitchFamily="34" charset="0"/>
              <a:buNone/>
              <a:defRPr/>
            </a:pPr>
            <a:r>
              <a:rPr kumimoji="1" lang="en-GB" altLang="zh-CN" sz="1000" b="0" i="0" u="none" strike="noStrike" kern="1200" cap="none" spc="0" normalizeH="0" baseline="0" noProof="0">
                <a:ln>
                  <a:noFill/>
                </a:ln>
                <a:solidFill>
                  <a:sysClr val="windowText" lastClr="000000"/>
                </a:solidFill>
                <a:effectLst/>
                <a:uLnTx/>
                <a:uFillTx/>
                <a:latin typeface="Arial" panose="020B0604020202020204" pitchFamily="34" charset="0"/>
                <a:ea typeface="微软雅黑" panose="020B0503020204020204" charset="-122"/>
                <a:cs typeface="Arial" panose="020B0604020202020204" pitchFamily="34" charset="0"/>
              </a:rPr>
              <a:t>Xinhua Qu,et al.Eur J Radiol. 2012 May;81(5):1007-15.</a:t>
            </a:r>
            <a:endParaRPr kumimoji="1" lang="en-GB" altLang="zh-CN" sz="10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anose="020B0503020204020204" charset="-122"/>
              <a:cs typeface="Arial" panose="020B0604020202020204" pitchFamily="34" charset="0"/>
            </a:endParaRPr>
          </a:p>
        </p:txBody>
      </p:sp>
      <p:graphicFrame>
        <p:nvGraphicFramePr>
          <p:cNvPr id="19" name="表格 3"/>
          <p:cNvGraphicFramePr>
            <a:graphicFrameLocks noGrp="1"/>
          </p:cNvGraphicFramePr>
          <p:nvPr/>
        </p:nvGraphicFramePr>
        <p:xfrm>
          <a:off x="422910" y="1295587"/>
          <a:ext cx="7667417" cy="4819739"/>
        </p:xfrm>
        <a:graphic>
          <a:graphicData uri="http://schemas.openxmlformats.org/drawingml/2006/table">
            <a:tbl>
              <a:tblPr firstRow="1" bandRow="1"/>
              <a:tblGrid>
                <a:gridCol w="938678"/>
                <a:gridCol w="2046588"/>
                <a:gridCol w="1731755"/>
                <a:gridCol w="1268211"/>
                <a:gridCol w="1682185"/>
              </a:tblGrid>
              <a:tr h="5525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1400" dirty="0">
                          <a:solidFill>
                            <a:srgbClr val="F26649"/>
                          </a:solidFill>
                          <a:latin typeface="Arial" panose="020B0604020202020204" pitchFamily="34" charset="0"/>
                          <a:ea typeface="微软雅黑" panose="020B0503020204020204" charset="-122"/>
                          <a:cs typeface="Arial" panose="020B0604020202020204" pitchFamily="34" charset="0"/>
                        </a:rPr>
                        <a:t>影像学</a:t>
                      </a:r>
                      <a:endPar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endParaRPr>
                    </a:p>
                    <a:p>
                      <a:pPr algn="ctr"/>
                      <a:r>
                        <a:rPr lang="zh-CN" altLang="en-US" sz="1400" dirty="0">
                          <a:solidFill>
                            <a:srgbClr val="F26649"/>
                          </a:solidFill>
                          <a:latin typeface="Arial" panose="020B0604020202020204" pitchFamily="34" charset="0"/>
                          <a:ea typeface="微软雅黑" panose="020B0503020204020204" charset="-122"/>
                          <a:cs typeface="Arial" panose="020B0604020202020204" pitchFamily="34" charset="0"/>
                        </a:rPr>
                        <a:t>方法</a:t>
                      </a:r>
                      <a:endParaRPr lang="zh-CN" altLang="en-US" sz="1400" dirty="0">
                        <a:solidFill>
                          <a:srgbClr val="F26649"/>
                        </a:solidFill>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243965" rtl="0" eaLnBrk="1" fontAlgn="auto" latinLnBrk="0" hangingPunct="1">
                        <a:lnSpc>
                          <a:spcPct val="100000"/>
                        </a:lnSpc>
                        <a:spcBef>
                          <a:spcPts val="0"/>
                        </a:spcBef>
                        <a:spcAft>
                          <a:spcPts val="0"/>
                        </a:spcAft>
                        <a:buClrTx/>
                        <a:buSzTx/>
                        <a:buFontTx/>
                        <a:buNone/>
                        <a:defRPr/>
                      </a:pPr>
                      <a:r>
                        <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rPr>
                        <a:t>ECT</a:t>
                      </a:r>
                      <a:endPar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rPr>
                        <a:t>CT</a:t>
                      </a:r>
                      <a:endPar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rPr>
                        <a:t>PET–CT</a:t>
                      </a:r>
                      <a:endPar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243965" rtl="0" eaLnBrk="1" fontAlgn="auto" latinLnBrk="0" hangingPunct="1">
                        <a:lnSpc>
                          <a:spcPct val="100000"/>
                        </a:lnSpc>
                        <a:spcBef>
                          <a:spcPts val="0"/>
                        </a:spcBef>
                        <a:spcAft>
                          <a:spcPts val="0"/>
                        </a:spcAft>
                        <a:buClrTx/>
                        <a:buSzTx/>
                        <a:buFontTx/>
                        <a:buNone/>
                        <a:defRPr/>
                      </a:pPr>
                      <a:r>
                        <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rPr>
                        <a:t>MRI</a:t>
                      </a:r>
                      <a:endParaRPr lang="en-US" altLang="zh-CN" sz="1400" dirty="0">
                        <a:solidFill>
                          <a:srgbClr val="F26649"/>
                        </a:solidFill>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r>
              <a:tr h="151683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1" dirty="0">
                          <a:latin typeface="Arial" panose="020B0604020202020204" pitchFamily="34" charset="0"/>
                          <a:ea typeface="微软雅黑" panose="020B0503020204020204" charset="-122"/>
                          <a:cs typeface="Arial" panose="020B0604020202020204" pitchFamily="34" charset="0"/>
                        </a:rPr>
                        <a:t>优势</a:t>
                      </a:r>
                      <a:endParaRPr lang="zh-CN" altLang="en-US" sz="1400" b="1" dirty="0">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indent="-182880" defTabSz="829310">
                        <a:lnSpc>
                          <a:spcPct val="150000"/>
                        </a:lnSpc>
                        <a:buFont typeface="Arial" panose="020B0604020202020204" pitchFamily="34" charset="0"/>
                        <a:buChar char="•"/>
                      </a:pPr>
                      <a:r>
                        <a:rPr lang="zh-CN" altLang="zh-CN" sz="1400" dirty="0">
                          <a:solidFill>
                            <a:prstClr val="black"/>
                          </a:solidFill>
                          <a:latin typeface="Arial" panose="020B0604020202020204" pitchFamily="34" charset="0"/>
                          <a:ea typeface="微软雅黑" panose="020B0503020204020204" charset="-122"/>
                          <a:cs typeface="Arial" panose="020B0604020202020204" pitchFamily="34" charset="0"/>
                        </a:rPr>
                        <a:t>骨转移</a:t>
                      </a:r>
                      <a:r>
                        <a:rPr lang="zh-CN" altLang="zh-CN" sz="1400" b="1" dirty="0">
                          <a:solidFill>
                            <a:srgbClr val="FF0000"/>
                          </a:solidFill>
                          <a:latin typeface="Arial" panose="020B0604020202020204" pitchFamily="34" charset="0"/>
                          <a:ea typeface="微软雅黑" panose="020B0503020204020204" charset="-122"/>
                          <a:cs typeface="Arial" panose="020B0604020202020204" pitchFamily="34" charset="0"/>
                        </a:rPr>
                        <a:t>首选的筛查方法</a:t>
                      </a:r>
                      <a:endParaRPr lang="en-US" altLang="zh-CN" sz="1400" b="1" dirty="0">
                        <a:solidFill>
                          <a:srgbClr val="FF0000"/>
                        </a:solidFill>
                        <a:latin typeface="Arial" panose="020B0604020202020204" pitchFamily="34" charset="0"/>
                        <a:ea typeface="微软雅黑" panose="020B0503020204020204" charset="-122"/>
                        <a:cs typeface="Arial" panose="020B0604020202020204" pitchFamily="34" charset="0"/>
                      </a:endParaRPr>
                    </a:p>
                    <a:p>
                      <a:pPr marL="182880" marR="0" lvl="0" indent="-182880" algn="l" defTabSz="82931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solidFill>
                            <a:prstClr val="black"/>
                          </a:solidFill>
                          <a:latin typeface="Arial" panose="020B0604020202020204" pitchFamily="34" charset="0"/>
                          <a:ea typeface="微软雅黑" panose="020B0503020204020204" charset="-122"/>
                          <a:cs typeface="Arial" panose="020B0604020202020204" pitchFamily="34" charset="0"/>
                        </a:rPr>
                        <a:t>能够</a:t>
                      </a:r>
                      <a:r>
                        <a:rPr lang="zh-CN" altLang="en-US" sz="1400" b="1" dirty="0">
                          <a:solidFill>
                            <a:srgbClr val="FF0000"/>
                          </a:solidFill>
                          <a:latin typeface="Arial" panose="020B0604020202020204" pitchFamily="34" charset="0"/>
                          <a:ea typeface="微软雅黑" panose="020B0503020204020204" charset="-122"/>
                          <a:cs typeface="Arial" panose="020B0604020202020204" pitchFamily="34" charset="0"/>
                        </a:rPr>
                        <a:t>早期</a:t>
                      </a:r>
                      <a:r>
                        <a:rPr lang="zh-CN" altLang="en-US" sz="1400" dirty="0">
                          <a:solidFill>
                            <a:prstClr val="black"/>
                          </a:solidFill>
                          <a:latin typeface="Arial" panose="020B0604020202020204" pitchFamily="34" charset="0"/>
                          <a:ea typeface="微软雅黑" panose="020B0503020204020204" charset="-122"/>
                          <a:cs typeface="Arial" panose="020B0604020202020204" pitchFamily="34" charset="0"/>
                        </a:rPr>
                        <a:t>发现发生在骨骼中的成骨、溶骨或混合性骨转移灶，特别是对</a:t>
                      </a:r>
                      <a:r>
                        <a:rPr lang="zh-CN" altLang="en-US" sz="1400" b="1" dirty="0">
                          <a:solidFill>
                            <a:srgbClr val="FF0000"/>
                          </a:solidFill>
                          <a:latin typeface="Arial" panose="020B0604020202020204" pitchFamily="34" charset="0"/>
                          <a:ea typeface="微软雅黑" panose="020B0503020204020204" charset="-122"/>
                          <a:cs typeface="Arial" panose="020B0604020202020204" pitchFamily="34" charset="0"/>
                        </a:rPr>
                        <a:t>成骨性转移</a:t>
                      </a:r>
                      <a:r>
                        <a:rPr lang="zh-CN" altLang="en-US" sz="1400" dirty="0">
                          <a:solidFill>
                            <a:prstClr val="black"/>
                          </a:solidFill>
                          <a:latin typeface="Arial" panose="020B0604020202020204" pitchFamily="34" charset="0"/>
                          <a:ea typeface="微软雅黑" panose="020B0503020204020204" charset="-122"/>
                          <a:cs typeface="Arial" panose="020B0604020202020204" pitchFamily="34" charset="0"/>
                        </a:rPr>
                        <a:t>具有独特的优势</a:t>
                      </a:r>
                      <a:endParaRPr lang="en-US" altLang="zh-CN" sz="1400" dirty="0">
                        <a:solidFill>
                          <a:prstClr val="black"/>
                        </a:solidFill>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indent="-182880" algn="l">
                        <a:lnSpc>
                          <a:spcPct val="150000"/>
                        </a:lnSpc>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可及性高</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182880" indent="-182880" algn="l">
                        <a:lnSpc>
                          <a:spcPct val="150000"/>
                        </a:lnSpc>
                        <a:buFont typeface="Arial" panose="020B0604020202020204" pitchFamily="34" charset="0"/>
                        <a:buChar char="•"/>
                      </a:pPr>
                      <a:r>
                        <a:rPr lang="zh-CN" altLang="en-US" sz="1400" dirty="0">
                          <a:latin typeface="Arial" panose="020B0604020202020204" pitchFamily="34" charset="0"/>
                          <a:ea typeface="微软雅黑" panose="020B0503020204020204" charset="-122"/>
                          <a:cs typeface="Arial" panose="020B0604020202020204" pitchFamily="34" charset="0"/>
                        </a:rPr>
                        <a:t>对骨转移的</a:t>
                      </a:r>
                      <a:r>
                        <a:rPr lang="zh-CN" altLang="en-US" sz="1400" b="1" dirty="0">
                          <a:solidFill>
                            <a:srgbClr val="FF0000"/>
                          </a:solidFill>
                          <a:latin typeface="Arial" panose="020B0604020202020204" pitchFamily="34" charset="0"/>
                          <a:ea typeface="微软雅黑" panose="020B0503020204020204" charset="-122"/>
                          <a:cs typeface="Arial" panose="020B0604020202020204" pitchFamily="34" charset="0"/>
                        </a:rPr>
                        <a:t>诊断、骨质破坏</a:t>
                      </a:r>
                      <a:r>
                        <a:rPr lang="zh-CN" altLang="en-US" sz="1400" dirty="0">
                          <a:latin typeface="Arial" panose="020B0604020202020204" pitchFamily="34" charset="0"/>
                          <a:ea typeface="微软雅黑" panose="020B0503020204020204" charset="-122"/>
                          <a:cs typeface="Arial" panose="020B0604020202020204" pitchFamily="34" charset="0"/>
                        </a:rPr>
                        <a:t>程度评价较实用</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高敏感性</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特异性良好</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更准确地显示骨转移侵犯部位、范围及周围软组织侵犯情况；</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b="1" dirty="0">
                          <a:solidFill>
                            <a:srgbClr val="FF0000"/>
                          </a:solidFill>
                          <a:latin typeface="Arial" panose="020B0604020202020204" pitchFamily="34" charset="0"/>
                          <a:ea typeface="微软雅黑" panose="020B0503020204020204" charset="-122"/>
                          <a:cs typeface="Arial" panose="020B0604020202020204" pitchFamily="34" charset="0"/>
                        </a:rPr>
                        <a:t>评估是脊柱稳定性</a:t>
                      </a:r>
                      <a:endParaRPr lang="en-US" altLang="zh-CN" sz="1400" dirty="0">
                        <a:solidFill>
                          <a:srgbClr val="FF0000"/>
                        </a:solidFill>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r>
              <a:tr h="13085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243965" rtl="0" eaLnBrk="1" fontAlgn="auto" latinLnBrk="0" hangingPunct="1">
                        <a:lnSpc>
                          <a:spcPct val="100000"/>
                        </a:lnSpc>
                        <a:spcBef>
                          <a:spcPts val="0"/>
                        </a:spcBef>
                        <a:spcAft>
                          <a:spcPts val="0"/>
                        </a:spcAft>
                        <a:buClrTx/>
                        <a:buSzTx/>
                        <a:buFontTx/>
                        <a:buNone/>
                        <a:defRPr/>
                      </a:pPr>
                      <a:r>
                        <a:rPr lang="zh-CN" altLang="en-US" sz="1400" b="1" dirty="0">
                          <a:latin typeface="Arial" panose="020B0604020202020204" pitchFamily="34" charset="0"/>
                          <a:ea typeface="微软雅黑" panose="020B0503020204020204" charset="-122"/>
                          <a:cs typeface="Arial" panose="020B0604020202020204" pitchFamily="34" charset="0"/>
                        </a:rPr>
                        <a:t>劣势</a:t>
                      </a:r>
                      <a:endParaRPr lang="zh-CN" altLang="en-US" sz="1400" b="1" dirty="0">
                        <a:latin typeface="Arial" panose="020B0604020202020204" pitchFamily="34" charset="0"/>
                        <a:ea typeface="微软雅黑" panose="020B0503020204020204" charset="-122"/>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不能直接评价肿瘤灶</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无法评估软组织；</a:t>
                      </a:r>
                      <a:endParaRPr lang="en-US" altLang="zh-CN" sz="1400" dirty="0">
                        <a:latin typeface="Arial" panose="020B0604020202020204" pitchFamily="34" charset="0"/>
                        <a:ea typeface="微软雅黑" panose="020B0503020204020204" charset="-122"/>
                        <a:cs typeface="Arial" panose="020B0604020202020204" pitchFamily="34" charset="0"/>
                      </a:endParaRPr>
                    </a:p>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dirty="0">
                          <a:latin typeface="Arial" panose="020B0604020202020204" pitchFamily="34" charset="0"/>
                          <a:ea typeface="微软雅黑" panose="020B0503020204020204" charset="-122"/>
                          <a:cs typeface="Arial" panose="020B0604020202020204" pitchFamily="34" charset="0"/>
                        </a:rPr>
                        <a:t>骨病变也可以出现核素浓聚，呈现岀</a:t>
                      </a:r>
                      <a:r>
                        <a:rPr lang="zh-CN" altLang="en-US" sz="1400" b="1" dirty="0">
                          <a:solidFill>
                            <a:srgbClr val="00B0F0"/>
                          </a:solidFill>
                          <a:latin typeface="Arial" panose="020B0604020202020204" pitchFamily="34" charset="0"/>
                          <a:ea typeface="微软雅黑" panose="020B0503020204020204" charset="-122"/>
                          <a:cs typeface="Arial" panose="020B0604020202020204" pitchFamily="34" charset="0"/>
                        </a:rPr>
                        <a:t>假阳性</a:t>
                      </a:r>
                      <a:r>
                        <a:rPr lang="zh-CN" altLang="en-US" sz="1400" dirty="0">
                          <a:latin typeface="Arial" panose="020B0604020202020204" pitchFamily="34" charset="0"/>
                          <a:ea typeface="微软雅黑" panose="020B0503020204020204" charset="-122"/>
                          <a:cs typeface="Arial" panose="020B0604020202020204" pitchFamily="34" charset="0"/>
                        </a:rPr>
                        <a:t>，因此特异性低于</a:t>
                      </a:r>
                      <a:r>
                        <a:rPr lang="en-US" altLang="zh-CN" sz="1400" dirty="0">
                          <a:latin typeface="Arial" panose="020B0604020202020204" pitchFamily="34" charset="0"/>
                          <a:ea typeface="微软雅黑" panose="020B0503020204020204" charset="-122"/>
                          <a:cs typeface="Arial" panose="020B0604020202020204" pitchFamily="34" charset="0"/>
                        </a:rPr>
                        <a:t>CT</a:t>
                      </a:r>
                      <a:r>
                        <a:rPr lang="zh-CN" altLang="en-US" sz="1400" dirty="0">
                          <a:latin typeface="Arial" panose="020B0604020202020204" pitchFamily="34" charset="0"/>
                          <a:ea typeface="微软雅黑" panose="020B0503020204020204" charset="-122"/>
                          <a:cs typeface="Arial" panose="020B0604020202020204" pitchFamily="34" charset="0"/>
                        </a:rPr>
                        <a:t>和</a:t>
                      </a:r>
                      <a:r>
                        <a:rPr lang="en-US" altLang="zh-CN" sz="1400" dirty="0">
                          <a:latin typeface="Arial" panose="020B0604020202020204" pitchFamily="34" charset="0"/>
                          <a:ea typeface="微软雅黑" panose="020B0503020204020204" charset="-122"/>
                          <a:cs typeface="Arial" panose="020B0604020202020204" pitchFamily="34" charset="0"/>
                        </a:rPr>
                        <a:t>MRI</a:t>
                      </a:r>
                      <a:r>
                        <a:rPr lang="zh-CN" altLang="en-US" sz="1400" dirty="0">
                          <a:latin typeface="Arial" panose="020B0604020202020204" pitchFamily="34" charset="0"/>
                          <a:ea typeface="微软雅黑" panose="020B0503020204020204" charset="-122"/>
                          <a:cs typeface="Arial" panose="020B0604020202020204" pitchFamily="34" charset="0"/>
                        </a:rPr>
                        <a:t>；</a:t>
                      </a:r>
                      <a:endParaRPr lang="zh-CN" altLang="en-US" sz="1400" dirty="0">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indent="-182880" defTabSz="829310">
                        <a:lnSpc>
                          <a:spcPct val="150000"/>
                        </a:lnSpc>
                        <a:spcBef>
                          <a:spcPts val="545"/>
                        </a:spcBef>
                        <a:buFont typeface="Arial" panose="020B0604020202020204" pitchFamily="34" charset="0"/>
                        <a:buChar char="•"/>
                      </a:pPr>
                      <a:r>
                        <a:rPr lang="zh-CN" altLang="en-US" sz="1400" dirty="0">
                          <a:solidFill>
                            <a:prstClr val="black"/>
                          </a:solidFill>
                          <a:latin typeface="Arial" panose="020B0604020202020204" pitchFamily="34" charset="0"/>
                          <a:ea typeface="微软雅黑" panose="020B0503020204020204" charset="-122"/>
                          <a:cs typeface="Arial" panose="020B0604020202020204" pitchFamily="34" charset="0"/>
                        </a:rPr>
                        <a:t>对于骨皮质的早期转移灵敏度低</a:t>
                      </a:r>
                      <a:endParaRPr lang="en-US" altLang="zh-CN" sz="1400" dirty="0">
                        <a:solidFill>
                          <a:prstClr val="black"/>
                        </a:solidFill>
                        <a:latin typeface="Arial" panose="020B0604020202020204" pitchFamily="34" charset="0"/>
                        <a:ea typeface="微软雅黑" panose="020B0503020204020204" charset="-122"/>
                        <a:cs typeface="Arial" panose="020B0604020202020204" pitchFamily="34" charset="0"/>
                      </a:endParaRPr>
                    </a:p>
                    <a:p>
                      <a:pPr marL="182880" indent="-182880" defTabSz="829310">
                        <a:lnSpc>
                          <a:spcPct val="150000"/>
                        </a:lnSpc>
                        <a:spcBef>
                          <a:spcPts val="545"/>
                        </a:spcBef>
                        <a:buFont typeface="Arial" panose="020B0604020202020204" pitchFamily="34" charset="0"/>
                        <a:buChar char="•"/>
                      </a:pPr>
                      <a:r>
                        <a:rPr lang="zh-CN" altLang="en-US" sz="1400" dirty="0">
                          <a:solidFill>
                            <a:prstClr val="black"/>
                          </a:solidFill>
                          <a:latin typeface="Arial" panose="020B0604020202020204" pitchFamily="34" charset="0"/>
                          <a:ea typeface="微软雅黑" panose="020B0503020204020204" charset="-122"/>
                          <a:cs typeface="Arial" panose="020B0604020202020204" pitchFamily="34" charset="0"/>
                        </a:rPr>
                        <a:t>骨转移骨髓质的浸润敏感度低</a:t>
                      </a:r>
                      <a:endParaRPr lang="en-US" altLang="zh-CN" sz="1400" dirty="0">
                        <a:solidFill>
                          <a:prstClr val="black"/>
                        </a:solidFill>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b="1" dirty="0">
                          <a:solidFill>
                            <a:srgbClr val="00B0F0"/>
                          </a:solidFill>
                          <a:latin typeface="Arial" panose="020B0604020202020204" pitchFamily="34" charset="0"/>
                          <a:ea typeface="微软雅黑" panose="020B0503020204020204" charset="-122"/>
                          <a:cs typeface="Arial" panose="020B0604020202020204" pitchFamily="34" charset="0"/>
                        </a:rPr>
                        <a:t>价格昂贵</a:t>
                      </a:r>
                      <a:endParaRPr lang="zh-CN" altLang="en-US" sz="1400" b="1" dirty="0">
                        <a:solidFill>
                          <a:srgbClr val="00B0F0"/>
                        </a:solidFill>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182880" algn="l" defTabSz="1243965"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1400" dirty="0">
                          <a:latin typeface="Arial" panose="020B0604020202020204" pitchFamily="34" charset="0"/>
                          <a:ea typeface="微软雅黑" panose="020B0503020204020204" charset="-122"/>
                          <a:cs typeface="Arial" panose="020B0604020202020204" pitchFamily="34" charset="0"/>
                        </a:rPr>
                        <a:t>MRI</a:t>
                      </a:r>
                      <a:r>
                        <a:rPr lang="zh-CN" altLang="en-US" sz="1400" dirty="0">
                          <a:latin typeface="Arial" panose="020B0604020202020204" pitchFamily="34" charset="0"/>
                          <a:ea typeface="微软雅黑" panose="020B0503020204020204" charset="-122"/>
                          <a:cs typeface="Arial" panose="020B0604020202020204" pitchFamily="34" charset="0"/>
                        </a:rPr>
                        <a:t>对于四肢长骨，尤其是</a:t>
                      </a:r>
                      <a:r>
                        <a:rPr lang="zh-CN" altLang="en-US" sz="1400" b="1" dirty="0">
                          <a:solidFill>
                            <a:srgbClr val="00B0F0"/>
                          </a:solidFill>
                          <a:latin typeface="Arial" panose="020B0604020202020204" pitchFamily="34" charset="0"/>
                          <a:ea typeface="微软雅黑" panose="020B0503020204020204" charset="-122"/>
                          <a:cs typeface="Arial" panose="020B0604020202020204" pitchFamily="34" charset="0"/>
                        </a:rPr>
                        <a:t>皮质骨转移的作用有限</a:t>
                      </a:r>
                      <a:endParaRPr lang="zh-CN" altLang="en-US" sz="1400" b="1" dirty="0">
                        <a:solidFill>
                          <a:srgbClr val="00B0F0"/>
                        </a:solidFill>
                        <a:latin typeface="Arial" panose="020B0604020202020204" pitchFamily="34" charset="0"/>
                        <a:ea typeface="微软雅黑" panose="020B0503020204020204" charset="-122"/>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20" name="矩形 19"/>
          <p:cNvSpPr/>
          <p:nvPr/>
        </p:nvSpPr>
        <p:spPr>
          <a:xfrm>
            <a:off x="9645786" y="2028263"/>
            <a:ext cx="901498" cy="473849"/>
          </a:xfrm>
          <a:prstGeom prst="rect">
            <a:avLst/>
          </a:prstGeom>
          <a:solidFill>
            <a:srgbClr val="F26649"/>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CT/MRI</a:t>
            </a:r>
            <a:endParaRPr kumimoji="0" lang="zh-CN" altLang="en-US"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 name="矩形 20"/>
          <p:cNvSpPr/>
          <p:nvPr/>
        </p:nvSpPr>
        <p:spPr>
          <a:xfrm>
            <a:off x="10672049" y="2027591"/>
            <a:ext cx="1087724" cy="473849"/>
          </a:xfrm>
          <a:prstGeom prst="rect">
            <a:avLst/>
          </a:prstGeom>
          <a:solidFill>
            <a:srgbClr val="F26649"/>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PET/CT</a:t>
            </a:r>
            <a:endParaRPr kumimoji="0" lang="zh-CN" altLang="en-US" sz="18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5" name="Picture 5" descr="495972朱桂芬2011-10-19-CT-06"/>
          <p:cNvPicPr>
            <a:picLocks noChangeAspect="1" noChangeArrowheads="1"/>
          </p:cNvPicPr>
          <p:nvPr/>
        </p:nvPicPr>
        <p:blipFill>
          <a:blip r:embed="rId2">
            <a:extLst>
              <a:ext uri="{28A0092B-C50C-407E-A947-70E740481C1C}">
                <a14:useLocalDpi xmlns:a14="http://schemas.microsoft.com/office/drawing/2010/main" val="0"/>
              </a:ext>
            </a:extLst>
          </a:blip>
          <a:srcRect l="33540" t="4692" r="25633" b="2344"/>
          <a:stretch>
            <a:fillRect/>
          </a:stretch>
        </p:blipFill>
        <p:spPr bwMode="auto">
          <a:xfrm>
            <a:off x="9635502" y="2501439"/>
            <a:ext cx="911782" cy="163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615244" y="2027591"/>
            <a:ext cx="901497" cy="474521"/>
          </a:xfrm>
          <a:prstGeom prst="rect">
            <a:avLst/>
          </a:prstGeom>
          <a:solidFill>
            <a:srgbClr val="F26649"/>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ECT</a:t>
            </a:r>
            <a:endParaRPr kumimoji="0" lang="zh-CN" altLang="en-US"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4" name="矩形 13"/>
          <p:cNvSpPr/>
          <p:nvPr/>
        </p:nvSpPr>
        <p:spPr bwMode="auto">
          <a:xfrm>
            <a:off x="8615244" y="2501440"/>
            <a:ext cx="901497" cy="1634838"/>
          </a:xfrm>
          <a:prstGeom prst="rect">
            <a:avLst/>
          </a:prstGeom>
          <a:blipFill>
            <a:blip r:embed="rId3" cstate="print"/>
            <a:srcRect/>
            <a:stretch>
              <a:fillRect l="-43000" r="-43000"/>
            </a:stretch>
          </a:blip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微软雅黑" panose="020B0503020204020204" charset="-122"/>
              <a:cs typeface="+mn-cs"/>
            </a:endParaRPr>
          </a:p>
        </p:txBody>
      </p:sp>
      <p:sp>
        <p:nvSpPr>
          <p:cNvPr id="15" name="矩形 14"/>
          <p:cNvSpPr/>
          <p:nvPr/>
        </p:nvSpPr>
        <p:spPr bwMode="auto">
          <a:xfrm>
            <a:off x="10740915" y="2502112"/>
            <a:ext cx="1018858" cy="1634166"/>
          </a:xfrm>
          <a:prstGeom prst="rect">
            <a:avLst/>
          </a:prstGeom>
          <a:blipFill>
            <a:blip r:embed="rId4"/>
            <a:srcRect/>
            <a:stretch>
              <a:fillRect l="-33000" r="-33000"/>
            </a:stretch>
          </a:blip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微软雅黑" panose="020B0503020204020204" charset="-122"/>
              <a:cs typeface="+mn-cs"/>
            </a:endParaRPr>
          </a:p>
        </p:txBody>
      </p:sp>
      <p:sp>
        <p:nvSpPr>
          <p:cNvPr id="16" name="圆角矩形 12"/>
          <p:cNvSpPr/>
          <p:nvPr/>
        </p:nvSpPr>
        <p:spPr>
          <a:xfrm>
            <a:off x="8521717" y="4232045"/>
            <a:ext cx="3238055" cy="1131361"/>
          </a:xfrm>
          <a:prstGeom prst="roundRect">
            <a:avLst>
              <a:gd name="adj" fmla="val 5973"/>
            </a:avLst>
          </a:prstGeom>
          <a:solidFill>
            <a:srgbClr val="F6D2CF">
              <a:alpha val="49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cxnSp>
        <p:nvCxnSpPr>
          <p:cNvPr id="17" name="直线连接符 18"/>
          <p:cNvCxnSpPr/>
          <p:nvPr/>
        </p:nvCxnSpPr>
        <p:spPr>
          <a:xfrm>
            <a:off x="8667981" y="4828970"/>
            <a:ext cx="2748297" cy="0"/>
          </a:xfrm>
          <a:prstGeom prst="line">
            <a:avLst/>
          </a:prstGeom>
          <a:noFill/>
          <a:ln w="6350" cap="flat" cmpd="sng" algn="ctr">
            <a:solidFill>
              <a:srgbClr val="C00000"/>
            </a:solidFill>
            <a:prstDash val="dash"/>
            <a:miter lim="800000"/>
          </a:ln>
          <a:effectLst/>
        </p:spPr>
      </p:cxnSp>
      <p:pic>
        <p:nvPicPr>
          <p:cNvPr id="29" name="图片 28"/>
          <p:cNvPicPr>
            <a:picLocks noChangeAspect="1"/>
          </p:cNvPicPr>
          <p:nvPr/>
        </p:nvPicPr>
        <p:blipFill>
          <a:blip r:embed="rId5"/>
          <a:stretch>
            <a:fillRect/>
          </a:stretch>
        </p:blipFill>
        <p:spPr>
          <a:xfrm>
            <a:off x="10808985" y="4495621"/>
            <a:ext cx="261113" cy="631799"/>
          </a:xfrm>
          <a:prstGeom prst="rect">
            <a:avLst/>
          </a:prstGeom>
        </p:spPr>
      </p:pic>
      <p:pic>
        <p:nvPicPr>
          <p:cNvPr id="30" name="图片 29"/>
          <p:cNvPicPr>
            <a:picLocks noChangeAspect="1"/>
          </p:cNvPicPr>
          <p:nvPr/>
        </p:nvPicPr>
        <p:blipFill>
          <a:blip r:embed="rId6"/>
          <a:stretch>
            <a:fillRect/>
          </a:stretch>
        </p:blipFill>
        <p:spPr>
          <a:xfrm>
            <a:off x="9476392" y="4346676"/>
            <a:ext cx="727384" cy="914093"/>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肺癌骨转移的治疗目标和治疗原则</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4" name="Round Diagonal Corner Rectangle 34"/>
          <p:cNvSpPr/>
          <p:nvPr/>
        </p:nvSpPr>
        <p:spPr>
          <a:xfrm>
            <a:off x="1199214" y="2327275"/>
            <a:ext cx="1565275" cy="1525587"/>
          </a:xfrm>
          <a:prstGeom prst="round2Diag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2" name="Round Diagonal Corner Rectangle 35"/>
          <p:cNvSpPr/>
          <p:nvPr/>
        </p:nvSpPr>
        <p:spPr>
          <a:xfrm>
            <a:off x="2966101" y="2319337"/>
            <a:ext cx="1565275" cy="1524000"/>
          </a:xfrm>
          <a:prstGeom prst="round2Diag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3" name="Round Diagonal Corner Rectangle 36"/>
          <p:cNvSpPr/>
          <p:nvPr/>
        </p:nvSpPr>
        <p:spPr>
          <a:xfrm>
            <a:off x="1192864" y="4078287"/>
            <a:ext cx="1565275" cy="1525588"/>
          </a:xfrm>
          <a:prstGeom prst="round2Diag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7" name="Round Diagonal Corner Rectangle 37"/>
          <p:cNvSpPr/>
          <p:nvPr/>
        </p:nvSpPr>
        <p:spPr>
          <a:xfrm>
            <a:off x="2966101" y="4071937"/>
            <a:ext cx="1565275" cy="1524000"/>
          </a:xfrm>
          <a:prstGeom prst="round2Diag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grpSp>
        <p:nvGrpSpPr>
          <p:cNvPr id="8" name="Group 72"/>
          <p:cNvGrpSpPr/>
          <p:nvPr/>
        </p:nvGrpSpPr>
        <p:grpSpPr>
          <a:xfrm>
            <a:off x="1583706" y="4245011"/>
            <a:ext cx="791543" cy="691915"/>
            <a:chOff x="5105401" y="1701801"/>
            <a:chExt cx="873880" cy="836612"/>
          </a:xfrm>
          <a:solidFill>
            <a:schemeClr val="bg1"/>
          </a:solidFill>
        </p:grpSpPr>
        <p:sp>
          <p:nvSpPr>
            <p:cNvPr id="9" name="Freeform 22"/>
            <p:cNvSpPr>
              <a:spLocks noEditPoints="1"/>
            </p:cNvSpPr>
            <p:nvPr/>
          </p:nvSpPr>
          <p:spPr bwMode="auto">
            <a:xfrm>
              <a:off x="5105401" y="1701801"/>
              <a:ext cx="873880" cy="836612"/>
            </a:xfrm>
            <a:custGeom>
              <a:avLst/>
              <a:gdLst/>
              <a:ahLst/>
              <a:cxnLst>
                <a:cxn ang="0">
                  <a:pos x="174" y="144"/>
                </a:cxn>
                <a:cxn ang="0">
                  <a:pos x="230" y="95"/>
                </a:cxn>
                <a:cxn ang="0">
                  <a:pos x="318" y="39"/>
                </a:cxn>
                <a:cxn ang="0">
                  <a:pos x="224" y="91"/>
                </a:cxn>
                <a:cxn ang="0">
                  <a:pos x="174" y="141"/>
                </a:cxn>
                <a:cxn ang="0">
                  <a:pos x="221" y="88"/>
                </a:cxn>
                <a:cxn ang="0">
                  <a:pos x="281" y="76"/>
                </a:cxn>
                <a:cxn ang="0">
                  <a:pos x="223" y="75"/>
                </a:cxn>
                <a:cxn ang="0">
                  <a:pos x="174" y="137"/>
                </a:cxn>
                <a:cxn ang="0">
                  <a:pos x="185" y="96"/>
                </a:cxn>
                <a:cxn ang="0">
                  <a:pos x="165" y="78"/>
                </a:cxn>
                <a:cxn ang="0">
                  <a:pos x="145" y="96"/>
                </a:cxn>
                <a:cxn ang="0">
                  <a:pos x="157" y="137"/>
                </a:cxn>
                <a:cxn ang="0">
                  <a:pos x="108" y="75"/>
                </a:cxn>
                <a:cxn ang="0">
                  <a:pos x="50" y="76"/>
                </a:cxn>
                <a:cxn ang="0">
                  <a:pos x="110" y="88"/>
                </a:cxn>
                <a:cxn ang="0">
                  <a:pos x="157" y="141"/>
                </a:cxn>
                <a:cxn ang="0">
                  <a:pos x="106" y="91"/>
                </a:cxn>
                <a:cxn ang="0">
                  <a:pos x="13" y="39"/>
                </a:cxn>
                <a:cxn ang="0">
                  <a:pos x="101" y="95"/>
                </a:cxn>
                <a:cxn ang="0">
                  <a:pos x="157" y="144"/>
                </a:cxn>
                <a:cxn ang="0">
                  <a:pos x="23" y="87"/>
                </a:cxn>
                <a:cxn ang="0">
                  <a:pos x="38" y="113"/>
                </a:cxn>
                <a:cxn ang="0">
                  <a:pos x="157" y="145"/>
                </a:cxn>
                <a:cxn ang="0">
                  <a:pos x="156" y="193"/>
                </a:cxn>
                <a:cxn ang="0">
                  <a:pos x="151" y="160"/>
                </a:cxn>
                <a:cxn ang="0">
                  <a:pos x="143" y="147"/>
                </a:cxn>
                <a:cxn ang="0">
                  <a:pos x="143" y="197"/>
                </a:cxn>
                <a:cxn ang="0">
                  <a:pos x="144" y="232"/>
                </a:cxn>
                <a:cxn ang="0">
                  <a:pos x="145" y="260"/>
                </a:cxn>
                <a:cxn ang="0">
                  <a:pos x="152" y="289"/>
                </a:cxn>
                <a:cxn ang="0">
                  <a:pos x="157" y="290"/>
                </a:cxn>
                <a:cxn ang="0">
                  <a:pos x="157" y="298"/>
                </a:cxn>
                <a:cxn ang="0">
                  <a:pos x="163" y="316"/>
                </a:cxn>
                <a:cxn ang="0">
                  <a:pos x="169" y="314"/>
                </a:cxn>
                <a:cxn ang="0">
                  <a:pos x="174" y="297"/>
                </a:cxn>
                <a:cxn ang="0">
                  <a:pos x="175" y="290"/>
                </a:cxn>
                <a:cxn ang="0">
                  <a:pos x="190" y="271"/>
                </a:cxn>
                <a:cxn ang="0">
                  <a:pos x="195" y="244"/>
                </a:cxn>
                <a:cxn ang="0">
                  <a:pos x="199" y="210"/>
                </a:cxn>
                <a:cxn ang="0">
                  <a:pos x="202" y="158"/>
                </a:cxn>
                <a:cxn ang="0">
                  <a:pos x="175" y="155"/>
                </a:cxn>
                <a:cxn ang="0">
                  <a:pos x="191" y="163"/>
                </a:cxn>
                <a:cxn ang="0">
                  <a:pos x="174" y="193"/>
                </a:cxn>
                <a:cxn ang="0">
                  <a:pos x="234" y="109"/>
                </a:cxn>
                <a:cxn ang="0">
                  <a:pos x="306" y="90"/>
                </a:cxn>
                <a:cxn ang="0">
                  <a:pos x="232" y="102"/>
                </a:cxn>
                <a:cxn ang="0">
                  <a:pos x="153" y="271"/>
                </a:cxn>
                <a:cxn ang="0">
                  <a:pos x="157" y="277"/>
                </a:cxn>
                <a:cxn ang="0">
                  <a:pos x="148" y="245"/>
                </a:cxn>
                <a:cxn ang="0">
                  <a:pos x="157" y="254"/>
                </a:cxn>
                <a:cxn ang="0">
                  <a:pos x="143" y="212"/>
                </a:cxn>
                <a:cxn ang="0">
                  <a:pos x="157" y="227"/>
                </a:cxn>
                <a:cxn ang="0">
                  <a:pos x="174" y="266"/>
                </a:cxn>
                <a:cxn ang="0">
                  <a:pos x="174" y="277"/>
                </a:cxn>
                <a:cxn ang="0">
                  <a:pos x="174" y="238"/>
                </a:cxn>
                <a:cxn ang="0">
                  <a:pos x="174" y="254"/>
                </a:cxn>
                <a:cxn ang="0">
                  <a:pos x="174" y="227"/>
                </a:cxn>
                <a:cxn ang="0">
                  <a:pos x="188" y="212"/>
                </a:cxn>
                <a:cxn ang="0">
                  <a:pos x="188" y="212"/>
                </a:cxn>
              </a:cxnLst>
              <a:rect l="0" t="0" r="r" b="b"/>
              <a:pathLst>
                <a:path w="330" h="316">
                  <a:moveTo>
                    <a:pt x="232" y="102"/>
                  </a:moveTo>
                  <a:cubicBezTo>
                    <a:pt x="207" y="132"/>
                    <a:pt x="185" y="142"/>
                    <a:pt x="174" y="144"/>
                  </a:cubicBezTo>
                  <a:cubicBezTo>
                    <a:pt x="174" y="141"/>
                    <a:pt x="174" y="141"/>
                    <a:pt x="174" y="141"/>
                  </a:cubicBezTo>
                  <a:cubicBezTo>
                    <a:pt x="209" y="131"/>
                    <a:pt x="230" y="95"/>
                    <a:pt x="230" y="95"/>
                  </a:cubicBezTo>
                  <a:cubicBezTo>
                    <a:pt x="254" y="104"/>
                    <a:pt x="277" y="99"/>
                    <a:pt x="277" y="99"/>
                  </a:cubicBezTo>
                  <a:cubicBezTo>
                    <a:pt x="319" y="88"/>
                    <a:pt x="318" y="39"/>
                    <a:pt x="318" y="39"/>
                  </a:cubicBezTo>
                  <a:cubicBezTo>
                    <a:pt x="299" y="99"/>
                    <a:pt x="233" y="89"/>
                    <a:pt x="229" y="88"/>
                  </a:cubicBezTo>
                  <a:cubicBezTo>
                    <a:pt x="225" y="87"/>
                    <a:pt x="224" y="91"/>
                    <a:pt x="224" y="91"/>
                  </a:cubicBezTo>
                  <a:cubicBezTo>
                    <a:pt x="222" y="95"/>
                    <a:pt x="222" y="95"/>
                    <a:pt x="222" y="95"/>
                  </a:cubicBezTo>
                  <a:cubicBezTo>
                    <a:pt x="207" y="125"/>
                    <a:pt x="186" y="136"/>
                    <a:pt x="174" y="141"/>
                  </a:cubicBezTo>
                  <a:cubicBezTo>
                    <a:pt x="174" y="138"/>
                    <a:pt x="174" y="138"/>
                    <a:pt x="174" y="138"/>
                  </a:cubicBezTo>
                  <a:cubicBezTo>
                    <a:pt x="203" y="125"/>
                    <a:pt x="219" y="92"/>
                    <a:pt x="221" y="88"/>
                  </a:cubicBezTo>
                  <a:cubicBezTo>
                    <a:pt x="223" y="83"/>
                    <a:pt x="225" y="84"/>
                    <a:pt x="225" y="84"/>
                  </a:cubicBezTo>
                  <a:cubicBezTo>
                    <a:pt x="260" y="87"/>
                    <a:pt x="281" y="76"/>
                    <a:pt x="281" y="76"/>
                  </a:cubicBezTo>
                  <a:cubicBezTo>
                    <a:pt x="330" y="51"/>
                    <a:pt x="305" y="0"/>
                    <a:pt x="305" y="0"/>
                  </a:cubicBezTo>
                  <a:cubicBezTo>
                    <a:pt x="306" y="70"/>
                    <a:pt x="229" y="74"/>
                    <a:pt x="223" y="75"/>
                  </a:cubicBezTo>
                  <a:cubicBezTo>
                    <a:pt x="216" y="76"/>
                    <a:pt x="215" y="83"/>
                    <a:pt x="215" y="83"/>
                  </a:cubicBezTo>
                  <a:cubicBezTo>
                    <a:pt x="206" y="115"/>
                    <a:pt x="186" y="130"/>
                    <a:pt x="174" y="137"/>
                  </a:cubicBezTo>
                  <a:cubicBezTo>
                    <a:pt x="174" y="113"/>
                    <a:pt x="174" y="113"/>
                    <a:pt x="174" y="113"/>
                  </a:cubicBezTo>
                  <a:cubicBezTo>
                    <a:pt x="181" y="110"/>
                    <a:pt x="185" y="104"/>
                    <a:pt x="185" y="96"/>
                  </a:cubicBezTo>
                  <a:cubicBezTo>
                    <a:pt x="185" y="85"/>
                    <a:pt x="175" y="78"/>
                    <a:pt x="165" y="78"/>
                  </a:cubicBezTo>
                  <a:cubicBezTo>
                    <a:pt x="165" y="78"/>
                    <a:pt x="165" y="78"/>
                    <a:pt x="165" y="78"/>
                  </a:cubicBezTo>
                  <a:cubicBezTo>
                    <a:pt x="165" y="78"/>
                    <a:pt x="165" y="78"/>
                    <a:pt x="165" y="78"/>
                  </a:cubicBezTo>
                  <a:cubicBezTo>
                    <a:pt x="155" y="78"/>
                    <a:pt x="145" y="85"/>
                    <a:pt x="145" y="96"/>
                  </a:cubicBezTo>
                  <a:cubicBezTo>
                    <a:pt x="145" y="104"/>
                    <a:pt x="150" y="110"/>
                    <a:pt x="157" y="113"/>
                  </a:cubicBezTo>
                  <a:cubicBezTo>
                    <a:pt x="157" y="137"/>
                    <a:pt x="157" y="137"/>
                    <a:pt x="157" y="137"/>
                  </a:cubicBezTo>
                  <a:cubicBezTo>
                    <a:pt x="145" y="130"/>
                    <a:pt x="125" y="115"/>
                    <a:pt x="115" y="83"/>
                  </a:cubicBezTo>
                  <a:cubicBezTo>
                    <a:pt x="115" y="83"/>
                    <a:pt x="114" y="76"/>
                    <a:pt x="108" y="75"/>
                  </a:cubicBezTo>
                  <a:cubicBezTo>
                    <a:pt x="101" y="74"/>
                    <a:pt x="24" y="70"/>
                    <a:pt x="26" y="0"/>
                  </a:cubicBezTo>
                  <a:cubicBezTo>
                    <a:pt x="26" y="0"/>
                    <a:pt x="0" y="51"/>
                    <a:pt x="50" y="76"/>
                  </a:cubicBezTo>
                  <a:cubicBezTo>
                    <a:pt x="50" y="76"/>
                    <a:pt x="71" y="87"/>
                    <a:pt x="105" y="84"/>
                  </a:cubicBezTo>
                  <a:cubicBezTo>
                    <a:pt x="105" y="84"/>
                    <a:pt x="108" y="83"/>
                    <a:pt x="110" y="88"/>
                  </a:cubicBezTo>
                  <a:cubicBezTo>
                    <a:pt x="111" y="92"/>
                    <a:pt x="128" y="125"/>
                    <a:pt x="157" y="138"/>
                  </a:cubicBezTo>
                  <a:cubicBezTo>
                    <a:pt x="157" y="141"/>
                    <a:pt x="157" y="141"/>
                    <a:pt x="157" y="141"/>
                  </a:cubicBezTo>
                  <a:cubicBezTo>
                    <a:pt x="145" y="136"/>
                    <a:pt x="124" y="125"/>
                    <a:pt x="108" y="95"/>
                  </a:cubicBezTo>
                  <a:cubicBezTo>
                    <a:pt x="106" y="91"/>
                    <a:pt x="106" y="91"/>
                    <a:pt x="106" y="91"/>
                  </a:cubicBezTo>
                  <a:cubicBezTo>
                    <a:pt x="106" y="91"/>
                    <a:pt x="105" y="87"/>
                    <a:pt x="101" y="88"/>
                  </a:cubicBezTo>
                  <a:cubicBezTo>
                    <a:pt x="97" y="89"/>
                    <a:pt x="32" y="99"/>
                    <a:pt x="13" y="39"/>
                  </a:cubicBezTo>
                  <a:cubicBezTo>
                    <a:pt x="13" y="39"/>
                    <a:pt x="12" y="88"/>
                    <a:pt x="54" y="99"/>
                  </a:cubicBezTo>
                  <a:cubicBezTo>
                    <a:pt x="54" y="99"/>
                    <a:pt x="77" y="104"/>
                    <a:pt x="101" y="95"/>
                  </a:cubicBezTo>
                  <a:cubicBezTo>
                    <a:pt x="101" y="95"/>
                    <a:pt x="122" y="131"/>
                    <a:pt x="157" y="141"/>
                  </a:cubicBezTo>
                  <a:cubicBezTo>
                    <a:pt x="157" y="144"/>
                    <a:pt x="157" y="144"/>
                    <a:pt x="157" y="144"/>
                  </a:cubicBezTo>
                  <a:cubicBezTo>
                    <a:pt x="146" y="142"/>
                    <a:pt x="124" y="132"/>
                    <a:pt x="99" y="102"/>
                  </a:cubicBezTo>
                  <a:cubicBezTo>
                    <a:pt x="99" y="102"/>
                    <a:pt x="53" y="118"/>
                    <a:pt x="23" y="87"/>
                  </a:cubicBezTo>
                  <a:cubicBezTo>
                    <a:pt x="23" y="88"/>
                    <a:pt x="24" y="89"/>
                    <a:pt x="24" y="90"/>
                  </a:cubicBezTo>
                  <a:cubicBezTo>
                    <a:pt x="28" y="98"/>
                    <a:pt x="33" y="105"/>
                    <a:pt x="38" y="113"/>
                  </a:cubicBezTo>
                  <a:cubicBezTo>
                    <a:pt x="51" y="121"/>
                    <a:pt x="70" y="124"/>
                    <a:pt x="96" y="109"/>
                  </a:cubicBezTo>
                  <a:cubicBezTo>
                    <a:pt x="96" y="109"/>
                    <a:pt x="132" y="141"/>
                    <a:pt x="157" y="145"/>
                  </a:cubicBezTo>
                  <a:cubicBezTo>
                    <a:pt x="157" y="193"/>
                    <a:pt x="157" y="193"/>
                    <a:pt x="157" y="193"/>
                  </a:cubicBezTo>
                  <a:cubicBezTo>
                    <a:pt x="156" y="193"/>
                    <a:pt x="156" y="193"/>
                    <a:pt x="156" y="193"/>
                  </a:cubicBezTo>
                  <a:cubicBezTo>
                    <a:pt x="136" y="171"/>
                    <a:pt x="139" y="164"/>
                    <a:pt x="139" y="163"/>
                  </a:cubicBezTo>
                  <a:cubicBezTo>
                    <a:pt x="141" y="161"/>
                    <a:pt x="147" y="160"/>
                    <a:pt x="151" y="160"/>
                  </a:cubicBezTo>
                  <a:cubicBezTo>
                    <a:pt x="154" y="161"/>
                    <a:pt x="155" y="158"/>
                    <a:pt x="156" y="155"/>
                  </a:cubicBezTo>
                  <a:cubicBezTo>
                    <a:pt x="156" y="152"/>
                    <a:pt x="146" y="148"/>
                    <a:pt x="143" y="147"/>
                  </a:cubicBezTo>
                  <a:cubicBezTo>
                    <a:pt x="141" y="147"/>
                    <a:pt x="134" y="147"/>
                    <a:pt x="129" y="158"/>
                  </a:cubicBezTo>
                  <a:cubicBezTo>
                    <a:pt x="124" y="167"/>
                    <a:pt x="129" y="179"/>
                    <a:pt x="143" y="197"/>
                  </a:cubicBezTo>
                  <a:cubicBezTo>
                    <a:pt x="138" y="199"/>
                    <a:pt x="133" y="203"/>
                    <a:pt x="131" y="210"/>
                  </a:cubicBezTo>
                  <a:cubicBezTo>
                    <a:pt x="130" y="217"/>
                    <a:pt x="134" y="224"/>
                    <a:pt x="144" y="232"/>
                  </a:cubicBezTo>
                  <a:cubicBezTo>
                    <a:pt x="140" y="235"/>
                    <a:pt x="137" y="239"/>
                    <a:pt x="136" y="244"/>
                  </a:cubicBezTo>
                  <a:cubicBezTo>
                    <a:pt x="135" y="249"/>
                    <a:pt x="139" y="255"/>
                    <a:pt x="145" y="260"/>
                  </a:cubicBezTo>
                  <a:cubicBezTo>
                    <a:pt x="143" y="263"/>
                    <a:pt x="141" y="266"/>
                    <a:pt x="141" y="271"/>
                  </a:cubicBezTo>
                  <a:cubicBezTo>
                    <a:pt x="140" y="277"/>
                    <a:pt x="144" y="283"/>
                    <a:pt x="152" y="289"/>
                  </a:cubicBezTo>
                  <a:cubicBezTo>
                    <a:pt x="153" y="290"/>
                    <a:pt x="154" y="290"/>
                    <a:pt x="156" y="290"/>
                  </a:cubicBezTo>
                  <a:cubicBezTo>
                    <a:pt x="156" y="290"/>
                    <a:pt x="156" y="290"/>
                    <a:pt x="157" y="290"/>
                  </a:cubicBezTo>
                  <a:cubicBezTo>
                    <a:pt x="157" y="297"/>
                    <a:pt x="157" y="297"/>
                    <a:pt x="157" y="297"/>
                  </a:cubicBezTo>
                  <a:cubicBezTo>
                    <a:pt x="157" y="298"/>
                    <a:pt x="157" y="298"/>
                    <a:pt x="157" y="298"/>
                  </a:cubicBezTo>
                  <a:cubicBezTo>
                    <a:pt x="161" y="314"/>
                    <a:pt x="161" y="314"/>
                    <a:pt x="161" y="314"/>
                  </a:cubicBezTo>
                  <a:cubicBezTo>
                    <a:pt x="161" y="315"/>
                    <a:pt x="162" y="316"/>
                    <a:pt x="163" y="316"/>
                  </a:cubicBezTo>
                  <a:cubicBezTo>
                    <a:pt x="167" y="316"/>
                    <a:pt x="167" y="316"/>
                    <a:pt x="167" y="316"/>
                  </a:cubicBezTo>
                  <a:cubicBezTo>
                    <a:pt x="168" y="316"/>
                    <a:pt x="169" y="315"/>
                    <a:pt x="169" y="314"/>
                  </a:cubicBezTo>
                  <a:cubicBezTo>
                    <a:pt x="174" y="298"/>
                    <a:pt x="174" y="298"/>
                    <a:pt x="174" y="298"/>
                  </a:cubicBezTo>
                  <a:cubicBezTo>
                    <a:pt x="174" y="298"/>
                    <a:pt x="174" y="298"/>
                    <a:pt x="174" y="297"/>
                  </a:cubicBezTo>
                  <a:cubicBezTo>
                    <a:pt x="174" y="290"/>
                    <a:pt x="174" y="290"/>
                    <a:pt x="174" y="290"/>
                  </a:cubicBezTo>
                  <a:cubicBezTo>
                    <a:pt x="174" y="290"/>
                    <a:pt x="175" y="290"/>
                    <a:pt x="175" y="290"/>
                  </a:cubicBezTo>
                  <a:cubicBezTo>
                    <a:pt x="176" y="290"/>
                    <a:pt x="177" y="290"/>
                    <a:pt x="178" y="289"/>
                  </a:cubicBezTo>
                  <a:cubicBezTo>
                    <a:pt x="186" y="283"/>
                    <a:pt x="190" y="277"/>
                    <a:pt x="190" y="271"/>
                  </a:cubicBezTo>
                  <a:cubicBezTo>
                    <a:pt x="190" y="266"/>
                    <a:pt x="188" y="263"/>
                    <a:pt x="185" y="260"/>
                  </a:cubicBezTo>
                  <a:cubicBezTo>
                    <a:pt x="192" y="255"/>
                    <a:pt x="195" y="249"/>
                    <a:pt x="195" y="244"/>
                  </a:cubicBezTo>
                  <a:cubicBezTo>
                    <a:pt x="194" y="239"/>
                    <a:pt x="191" y="235"/>
                    <a:pt x="187" y="232"/>
                  </a:cubicBezTo>
                  <a:cubicBezTo>
                    <a:pt x="197" y="224"/>
                    <a:pt x="201" y="217"/>
                    <a:pt x="199" y="210"/>
                  </a:cubicBezTo>
                  <a:cubicBezTo>
                    <a:pt x="198" y="203"/>
                    <a:pt x="193" y="199"/>
                    <a:pt x="187" y="197"/>
                  </a:cubicBezTo>
                  <a:cubicBezTo>
                    <a:pt x="202" y="179"/>
                    <a:pt x="207" y="167"/>
                    <a:pt x="202" y="158"/>
                  </a:cubicBezTo>
                  <a:cubicBezTo>
                    <a:pt x="196" y="147"/>
                    <a:pt x="189" y="147"/>
                    <a:pt x="188" y="147"/>
                  </a:cubicBezTo>
                  <a:cubicBezTo>
                    <a:pt x="184" y="148"/>
                    <a:pt x="175" y="152"/>
                    <a:pt x="175" y="155"/>
                  </a:cubicBezTo>
                  <a:cubicBezTo>
                    <a:pt x="175" y="158"/>
                    <a:pt x="177" y="161"/>
                    <a:pt x="180" y="160"/>
                  </a:cubicBezTo>
                  <a:cubicBezTo>
                    <a:pt x="183" y="160"/>
                    <a:pt x="190" y="161"/>
                    <a:pt x="191" y="163"/>
                  </a:cubicBezTo>
                  <a:cubicBezTo>
                    <a:pt x="192" y="164"/>
                    <a:pt x="194" y="171"/>
                    <a:pt x="175" y="193"/>
                  </a:cubicBezTo>
                  <a:cubicBezTo>
                    <a:pt x="175" y="193"/>
                    <a:pt x="174" y="193"/>
                    <a:pt x="174" y="193"/>
                  </a:cubicBezTo>
                  <a:cubicBezTo>
                    <a:pt x="174" y="145"/>
                    <a:pt x="174" y="145"/>
                    <a:pt x="174" y="145"/>
                  </a:cubicBezTo>
                  <a:cubicBezTo>
                    <a:pt x="199" y="141"/>
                    <a:pt x="234" y="109"/>
                    <a:pt x="234" y="109"/>
                  </a:cubicBezTo>
                  <a:cubicBezTo>
                    <a:pt x="261" y="124"/>
                    <a:pt x="280" y="121"/>
                    <a:pt x="293" y="113"/>
                  </a:cubicBezTo>
                  <a:cubicBezTo>
                    <a:pt x="298" y="105"/>
                    <a:pt x="302" y="98"/>
                    <a:pt x="306" y="90"/>
                  </a:cubicBezTo>
                  <a:cubicBezTo>
                    <a:pt x="307" y="89"/>
                    <a:pt x="307" y="88"/>
                    <a:pt x="308" y="87"/>
                  </a:cubicBezTo>
                  <a:cubicBezTo>
                    <a:pt x="278" y="118"/>
                    <a:pt x="232" y="102"/>
                    <a:pt x="232" y="102"/>
                  </a:cubicBezTo>
                  <a:close/>
                  <a:moveTo>
                    <a:pt x="157" y="277"/>
                  </a:moveTo>
                  <a:cubicBezTo>
                    <a:pt x="154" y="275"/>
                    <a:pt x="152" y="273"/>
                    <a:pt x="153" y="271"/>
                  </a:cubicBezTo>
                  <a:cubicBezTo>
                    <a:pt x="153" y="269"/>
                    <a:pt x="156" y="267"/>
                    <a:pt x="157" y="266"/>
                  </a:cubicBezTo>
                  <a:lnTo>
                    <a:pt x="157" y="277"/>
                  </a:lnTo>
                  <a:close/>
                  <a:moveTo>
                    <a:pt x="157" y="254"/>
                  </a:moveTo>
                  <a:cubicBezTo>
                    <a:pt x="149" y="249"/>
                    <a:pt x="148" y="246"/>
                    <a:pt x="148" y="245"/>
                  </a:cubicBezTo>
                  <a:cubicBezTo>
                    <a:pt x="148" y="243"/>
                    <a:pt x="153" y="240"/>
                    <a:pt x="157" y="238"/>
                  </a:cubicBezTo>
                  <a:lnTo>
                    <a:pt x="157" y="254"/>
                  </a:lnTo>
                  <a:close/>
                  <a:moveTo>
                    <a:pt x="157" y="227"/>
                  </a:moveTo>
                  <a:cubicBezTo>
                    <a:pt x="143" y="217"/>
                    <a:pt x="143" y="213"/>
                    <a:pt x="143" y="212"/>
                  </a:cubicBezTo>
                  <a:cubicBezTo>
                    <a:pt x="144" y="207"/>
                    <a:pt x="156" y="205"/>
                    <a:pt x="157" y="205"/>
                  </a:cubicBezTo>
                  <a:lnTo>
                    <a:pt x="157" y="227"/>
                  </a:lnTo>
                  <a:close/>
                  <a:moveTo>
                    <a:pt x="174" y="277"/>
                  </a:moveTo>
                  <a:cubicBezTo>
                    <a:pt x="174" y="266"/>
                    <a:pt x="174" y="266"/>
                    <a:pt x="174" y="266"/>
                  </a:cubicBezTo>
                  <a:cubicBezTo>
                    <a:pt x="175" y="267"/>
                    <a:pt x="178" y="269"/>
                    <a:pt x="178" y="271"/>
                  </a:cubicBezTo>
                  <a:cubicBezTo>
                    <a:pt x="178" y="273"/>
                    <a:pt x="177" y="275"/>
                    <a:pt x="174" y="277"/>
                  </a:cubicBezTo>
                  <a:close/>
                  <a:moveTo>
                    <a:pt x="174" y="254"/>
                  </a:moveTo>
                  <a:cubicBezTo>
                    <a:pt x="174" y="238"/>
                    <a:pt x="174" y="238"/>
                    <a:pt x="174" y="238"/>
                  </a:cubicBezTo>
                  <a:cubicBezTo>
                    <a:pt x="178" y="240"/>
                    <a:pt x="183" y="243"/>
                    <a:pt x="183" y="245"/>
                  </a:cubicBezTo>
                  <a:cubicBezTo>
                    <a:pt x="183" y="246"/>
                    <a:pt x="181" y="249"/>
                    <a:pt x="174" y="254"/>
                  </a:cubicBezTo>
                  <a:close/>
                  <a:moveTo>
                    <a:pt x="188" y="212"/>
                  </a:moveTo>
                  <a:cubicBezTo>
                    <a:pt x="188" y="213"/>
                    <a:pt x="188" y="217"/>
                    <a:pt x="174" y="227"/>
                  </a:cubicBezTo>
                  <a:cubicBezTo>
                    <a:pt x="174" y="205"/>
                    <a:pt x="174" y="205"/>
                    <a:pt x="174" y="205"/>
                  </a:cubicBezTo>
                  <a:cubicBezTo>
                    <a:pt x="175" y="205"/>
                    <a:pt x="187" y="207"/>
                    <a:pt x="188" y="212"/>
                  </a:cubicBezTo>
                  <a:close/>
                  <a:moveTo>
                    <a:pt x="188" y="212"/>
                  </a:moveTo>
                  <a:cubicBezTo>
                    <a:pt x="188" y="212"/>
                    <a:pt x="188" y="212"/>
                    <a:pt x="188" y="212"/>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3" name="Freeform 23"/>
            <p:cNvSpPr>
              <a:spLocks noEditPoints="1"/>
            </p:cNvSpPr>
            <p:nvPr/>
          </p:nvSpPr>
          <p:spPr bwMode="auto">
            <a:xfrm>
              <a:off x="5352144" y="2080911"/>
              <a:ext cx="110520" cy="39839"/>
            </a:xfrm>
            <a:custGeom>
              <a:avLst/>
              <a:gdLst/>
              <a:ahLst/>
              <a:cxnLst>
                <a:cxn ang="0">
                  <a:pos x="14" y="0"/>
                </a:cxn>
                <a:cxn ang="0">
                  <a:pos x="0" y="14"/>
                </a:cxn>
                <a:cxn ang="0">
                  <a:pos x="42" y="6"/>
                </a:cxn>
                <a:cxn ang="0">
                  <a:pos x="14" y="0"/>
                </a:cxn>
                <a:cxn ang="0">
                  <a:pos x="14" y="0"/>
                </a:cxn>
                <a:cxn ang="0">
                  <a:pos x="14" y="0"/>
                </a:cxn>
              </a:cxnLst>
              <a:rect l="0" t="0" r="r" b="b"/>
              <a:pathLst>
                <a:path w="42" h="15">
                  <a:moveTo>
                    <a:pt x="14" y="0"/>
                  </a:moveTo>
                  <a:cubicBezTo>
                    <a:pt x="14" y="0"/>
                    <a:pt x="13" y="11"/>
                    <a:pt x="0" y="14"/>
                  </a:cubicBezTo>
                  <a:cubicBezTo>
                    <a:pt x="0" y="14"/>
                    <a:pt x="23" y="15"/>
                    <a:pt x="42" y="6"/>
                  </a:cubicBezTo>
                  <a:lnTo>
                    <a:pt x="14" y="0"/>
                  </a:lnTo>
                  <a:close/>
                  <a:moveTo>
                    <a:pt x="14" y="0"/>
                  </a:moveTo>
                  <a:cubicBezTo>
                    <a:pt x="14" y="0"/>
                    <a:pt x="14" y="0"/>
                    <a:pt x="14" y="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4" name="Freeform 24"/>
            <p:cNvSpPr>
              <a:spLocks noEditPoints="1"/>
            </p:cNvSpPr>
            <p:nvPr/>
          </p:nvSpPr>
          <p:spPr bwMode="auto">
            <a:xfrm>
              <a:off x="5227487" y="2006374"/>
              <a:ext cx="259594" cy="77107"/>
            </a:xfrm>
            <a:custGeom>
              <a:avLst/>
              <a:gdLst/>
              <a:ahLst/>
              <a:cxnLst>
                <a:cxn ang="0">
                  <a:pos x="50" y="9"/>
                </a:cxn>
                <a:cxn ang="0">
                  <a:pos x="98" y="29"/>
                </a:cxn>
                <a:cxn ang="0">
                  <a:pos x="51" y="0"/>
                </a:cxn>
                <a:cxn ang="0">
                  <a:pos x="0" y="10"/>
                </a:cxn>
                <a:cxn ang="0">
                  <a:pos x="13" y="27"/>
                </a:cxn>
                <a:cxn ang="0">
                  <a:pos x="50" y="9"/>
                </a:cxn>
                <a:cxn ang="0">
                  <a:pos x="50" y="9"/>
                </a:cxn>
                <a:cxn ang="0">
                  <a:pos x="50" y="9"/>
                </a:cxn>
              </a:cxnLst>
              <a:rect l="0" t="0" r="r" b="b"/>
              <a:pathLst>
                <a:path w="98" h="29">
                  <a:moveTo>
                    <a:pt x="50" y="9"/>
                  </a:moveTo>
                  <a:cubicBezTo>
                    <a:pt x="50" y="9"/>
                    <a:pt x="89" y="28"/>
                    <a:pt x="98" y="29"/>
                  </a:cubicBezTo>
                  <a:cubicBezTo>
                    <a:pt x="98" y="29"/>
                    <a:pt x="68" y="16"/>
                    <a:pt x="51" y="0"/>
                  </a:cubicBezTo>
                  <a:cubicBezTo>
                    <a:pt x="51" y="0"/>
                    <a:pt x="26" y="16"/>
                    <a:pt x="0" y="10"/>
                  </a:cubicBezTo>
                  <a:cubicBezTo>
                    <a:pt x="4" y="16"/>
                    <a:pt x="9" y="22"/>
                    <a:pt x="13" y="27"/>
                  </a:cubicBezTo>
                  <a:cubicBezTo>
                    <a:pt x="24" y="28"/>
                    <a:pt x="36" y="24"/>
                    <a:pt x="50" y="9"/>
                  </a:cubicBezTo>
                  <a:close/>
                  <a:moveTo>
                    <a:pt x="50" y="9"/>
                  </a:moveTo>
                  <a:cubicBezTo>
                    <a:pt x="50" y="9"/>
                    <a:pt x="50" y="9"/>
                    <a:pt x="50" y="9"/>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5" name="Freeform 25"/>
            <p:cNvSpPr>
              <a:spLocks noEditPoints="1"/>
            </p:cNvSpPr>
            <p:nvPr/>
          </p:nvSpPr>
          <p:spPr bwMode="auto">
            <a:xfrm>
              <a:off x="5272466" y="2043642"/>
              <a:ext cx="195338" cy="77107"/>
            </a:xfrm>
            <a:custGeom>
              <a:avLst/>
              <a:gdLst/>
              <a:ahLst/>
              <a:cxnLst>
                <a:cxn ang="0">
                  <a:pos x="39" y="8"/>
                </a:cxn>
                <a:cxn ang="0">
                  <a:pos x="74" y="16"/>
                </a:cxn>
                <a:cxn ang="0">
                  <a:pos x="35" y="0"/>
                </a:cxn>
                <a:cxn ang="0">
                  <a:pos x="0" y="18"/>
                </a:cxn>
                <a:cxn ang="0">
                  <a:pos x="5" y="23"/>
                </a:cxn>
                <a:cxn ang="0">
                  <a:pos x="39" y="8"/>
                </a:cxn>
                <a:cxn ang="0">
                  <a:pos x="39" y="8"/>
                </a:cxn>
                <a:cxn ang="0">
                  <a:pos x="39" y="8"/>
                </a:cxn>
              </a:cxnLst>
              <a:rect l="0" t="0" r="r" b="b"/>
              <a:pathLst>
                <a:path w="74" h="29">
                  <a:moveTo>
                    <a:pt x="39" y="8"/>
                  </a:moveTo>
                  <a:cubicBezTo>
                    <a:pt x="74" y="16"/>
                    <a:pt x="74" y="16"/>
                    <a:pt x="74" y="16"/>
                  </a:cubicBezTo>
                  <a:cubicBezTo>
                    <a:pt x="74" y="16"/>
                    <a:pt x="59" y="10"/>
                    <a:pt x="35" y="0"/>
                  </a:cubicBezTo>
                  <a:cubicBezTo>
                    <a:pt x="35" y="0"/>
                    <a:pt x="20" y="18"/>
                    <a:pt x="0" y="18"/>
                  </a:cubicBezTo>
                  <a:cubicBezTo>
                    <a:pt x="2" y="19"/>
                    <a:pt x="3" y="21"/>
                    <a:pt x="5" y="23"/>
                  </a:cubicBezTo>
                  <a:cubicBezTo>
                    <a:pt x="18" y="27"/>
                    <a:pt x="35" y="29"/>
                    <a:pt x="39" y="8"/>
                  </a:cubicBezTo>
                  <a:close/>
                  <a:moveTo>
                    <a:pt x="39" y="8"/>
                  </a:moveTo>
                  <a:cubicBezTo>
                    <a:pt x="39" y="8"/>
                    <a:pt x="39" y="8"/>
                    <a:pt x="39" y="8"/>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6" name="Freeform 26"/>
            <p:cNvSpPr>
              <a:spLocks noEditPoints="1"/>
            </p:cNvSpPr>
            <p:nvPr/>
          </p:nvSpPr>
          <p:spPr bwMode="auto">
            <a:xfrm>
              <a:off x="5624589" y="2080911"/>
              <a:ext cx="110520" cy="39839"/>
            </a:xfrm>
            <a:custGeom>
              <a:avLst/>
              <a:gdLst/>
              <a:ahLst/>
              <a:cxnLst>
                <a:cxn ang="0">
                  <a:pos x="28" y="0"/>
                </a:cxn>
                <a:cxn ang="0">
                  <a:pos x="0" y="6"/>
                </a:cxn>
                <a:cxn ang="0">
                  <a:pos x="42" y="14"/>
                </a:cxn>
                <a:cxn ang="0">
                  <a:pos x="28" y="0"/>
                </a:cxn>
                <a:cxn ang="0">
                  <a:pos x="28" y="0"/>
                </a:cxn>
                <a:cxn ang="0">
                  <a:pos x="28" y="0"/>
                </a:cxn>
              </a:cxnLst>
              <a:rect l="0" t="0" r="r" b="b"/>
              <a:pathLst>
                <a:path w="42" h="15">
                  <a:moveTo>
                    <a:pt x="28" y="0"/>
                  </a:moveTo>
                  <a:cubicBezTo>
                    <a:pt x="0" y="6"/>
                    <a:pt x="0" y="6"/>
                    <a:pt x="0" y="6"/>
                  </a:cubicBezTo>
                  <a:cubicBezTo>
                    <a:pt x="19" y="15"/>
                    <a:pt x="42" y="14"/>
                    <a:pt x="42" y="14"/>
                  </a:cubicBezTo>
                  <a:cubicBezTo>
                    <a:pt x="29" y="11"/>
                    <a:pt x="28" y="0"/>
                    <a:pt x="28" y="0"/>
                  </a:cubicBezTo>
                  <a:close/>
                  <a:moveTo>
                    <a:pt x="28" y="0"/>
                  </a:moveTo>
                  <a:cubicBezTo>
                    <a:pt x="28" y="0"/>
                    <a:pt x="28" y="0"/>
                    <a:pt x="28" y="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7" name="Freeform 27"/>
            <p:cNvSpPr>
              <a:spLocks noEditPoints="1"/>
            </p:cNvSpPr>
            <p:nvPr/>
          </p:nvSpPr>
          <p:spPr bwMode="auto">
            <a:xfrm>
              <a:off x="5600171" y="2006374"/>
              <a:ext cx="259594" cy="77107"/>
            </a:xfrm>
            <a:custGeom>
              <a:avLst/>
              <a:gdLst/>
              <a:ahLst/>
              <a:cxnLst>
                <a:cxn ang="0">
                  <a:pos x="47" y="0"/>
                </a:cxn>
                <a:cxn ang="0">
                  <a:pos x="0" y="29"/>
                </a:cxn>
                <a:cxn ang="0">
                  <a:pos x="48" y="9"/>
                </a:cxn>
                <a:cxn ang="0">
                  <a:pos x="85" y="27"/>
                </a:cxn>
                <a:cxn ang="0">
                  <a:pos x="98" y="10"/>
                </a:cxn>
                <a:cxn ang="0">
                  <a:pos x="47" y="0"/>
                </a:cxn>
                <a:cxn ang="0">
                  <a:pos x="47" y="0"/>
                </a:cxn>
                <a:cxn ang="0">
                  <a:pos x="47" y="0"/>
                </a:cxn>
              </a:cxnLst>
              <a:rect l="0" t="0" r="r" b="b"/>
              <a:pathLst>
                <a:path w="98" h="29">
                  <a:moveTo>
                    <a:pt x="47" y="0"/>
                  </a:moveTo>
                  <a:cubicBezTo>
                    <a:pt x="30" y="16"/>
                    <a:pt x="0" y="29"/>
                    <a:pt x="0" y="29"/>
                  </a:cubicBezTo>
                  <a:cubicBezTo>
                    <a:pt x="9" y="28"/>
                    <a:pt x="48" y="9"/>
                    <a:pt x="48" y="9"/>
                  </a:cubicBezTo>
                  <a:cubicBezTo>
                    <a:pt x="61" y="24"/>
                    <a:pt x="74" y="28"/>
                    <a:pt x="85" y="27"/>
                  </a:cubicBezTo>
                  <a:cubicBezTo>
                    <a:pt x="89" y="22"/>
                    <a:pt x="94" y="16"/>
                    <a:pt x="98" y="10"/>
                  </a:cubicBezTo>
                  <a:cubicBezTo>
                    <a:pt x="72" y="16"/>
                    <a:pt x="47" y="0"/>
                    <a:pt x="47" y="0"/>
                  </a:cubicBezTo>
                  <a:close/>
                  <a:moveTo>
                    <a:pt x="47" y="0"/>
                  </a:moveTo>
                  <a:cubicBezTo>
                    <a:pt x="47" y="0"/>
                    <a:pt x="47" y="0"/>
                    <a:pt x="47" y="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28" name="Freeform 28"/>
            <p:cNvSpPr>
              <a:spLocks noEditPoints="1"/>
            </p:cNvSpPr>
            <p:nvPr/>
          </p:nvSpPr>
          <p:spPr bwMode="auto">
            <a:xfrm>
              <a:off x="5619448" y="2043642"/>
              <a:ext cx="195338" cy="77107"/>
            </a:xfrm>
            <a:custGeom>
              <a:avLst/>
              <a:gdLst/>
              <a:ahLst/>
              <a:cxnLst>
                <a:cxn ang="0">
                  <a:pos x="39" y="0"/>
                </a:cxn>
                <a:cxn ang="0">
                  <a:pos x="0" y="16"/>
                </a:cxn>
                <a:cxn ang="0">
                  <a:pos x="35" y="8"/>
                </a:cxn>
                <a:cxn ang="0">
                  <a:pos x="69" y="23"/>
                </a:cxn>
                <a:cxn ang="0">
                  <a:pos x="74" y="18"/>
                </a:cxn>
                <a:cxn ang="0">
                  <a:pos x="39" y="0"/>
                </a:cxn>
                <a:cxn ang="0">
                  <a:pos x="39" y="0"/>
                </a:cxn>
                <a:cxn ang="0">
                  <a:pos x="39" y="0"/>
                </a:cxn>
              </a:cxnLst>
              <a:rect l="0" t="0" r="r" b="b"/>
              <a:pathLst>
                <a:path w="74" h="29">
                  <a:moveTo>
                    <a:pt x="39" y="0"/>
                  </a:moveTo>
                  <a:cubicBezTo>
                    <a:pt x="14" y="10"/>
                    <a:pt x="0" y="16"/>
                    <a:pt x="0" y="16"/>
                  </a:cubicBezTo>
                  <a:cubicBezTo>
                    <a:pt x="35" y="8"/>
                    <a:pt x="35" y="8"/>
                    <a:pt x="35" y="8"/>
                  </a:cubicBezTo>
                  <a:cubicBezTo>
                    <a:pt x="38" y="29"/>
                    <a:pt x="56" y="27"/>
                    <a:pt x="69" y="23"/>
                  </a:cubicBezTo>
                  <a:cubicBezTo>
                    <a:pt x="71" y="21"/>
                    <a:pt x="72" y="19"/>
                    <a:pt x="74" y="18"/>
                  </a:cubicBezTo>
                  <a:cubicBezTo>
                    <a:pt x="54" y="18"/>
                    <a:pt x="39" y="0"/>
                    <a:pt x="39" y="0"/>
                  </a:cubicBezTo>
                  <a:close/>
                  <a:moveTo>
                    <a:pt x="39" y="0"/>
                  </a:moveTo>
                  <a:cubicBezTo>
                    <a:pt x="39" y="0"/>
                    <a:pt x="39" y="0"/>
                    <a:pt x="39" y="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grpSp>
      <p:grpSp>
        <p:nvGrpSpPr>
          <p:cNvPr id="10" name="Group 74"/>
          <p:cNvGrpSpPr/>
          <p:nvPr/>
        </p:nvGrpSpPr>
        <p:grpSpPr>
          <a:xfrm>
            <a:off x="3431765" y="4216607"/>
            <a:ext cx="681768" cy="618915"/>
            <a:chOff x="7309384" y="1676401"/>
            <a:chExt cx="752687" cy="622300"/>
          </a:xfrm>
          <a:solidFill>
            <a:schemeClr val="bg1"/>
          </a:solidFill>
        </p:grpSpPr>
        <p:sp>
          <p:nvSpPr>
            <p:cNvPr id="11" name="Freeform 32"/>
            <p:cNvSpPr>
              <a:spLocks noEditPoints="1"/>
            </p:cNvSpPr>
            <p:nvPr/>
          </p:nvSpPr>
          <p:spPr bwMode="auto">
            <a:xfrm>
              <a:off x="7309384" y="1834050"/>
              <a:ext cx="361527" cy="464651"/>
            </a:xfrm>
            <a:custGeom>
              <a:avLst/>
              <a:gdLst/>
              <a:ahLst/>
              <a:cxnLst>
                <a:cxn ang="0">
                  <a:pos x="151" y="136"/>
                </a:cxn>
                <a:cxn ang="0">
                  <a:pos x="97" y="122"/>
                </a:cxn>
                <a:cxn ang="0">
                  <a:pos x="91" y="119"/>
                </a:cxn>
                <a:cxn ang="0">
                  <a:pos x="84" y="113"/>
                </a:cxn>
                <a:cxn ang="0">
                  <a:pos x="75" y="103"/>
                </a:cxn>
                <a:cxn ang="0">
                  <a:pos x="35" y="71"/>
                </a:cxn>
                <a:cxn ang="0">
                  <a:pos x="24" y="80"/>
                </a:cxn>
                <a:cxn ang="0">
                  <a:pos x="47" y="112"/>
                </a:cxn>
                <a:cxn ang="0">
                  <a:pos x="55" y="121"/>
                </a:cxn>
                <a:cxn ang="0">
                  <a:pos x="62" y="129"/>
                </a:cxn>
                <a:cxn ang="0">
                  <a:pos x="46" y="117"/>
                </a:cxn>
                <a:cxn ang="0">
                  <a:pos x="42" y="112"/>
                </a:cxn>
                <a:cxn ang="0">
                  <a:pos x="38" y="105"/>
                </a:cxn>
                <a:cxn ang="0">
                  <a:pos x="33" y="98"/>
                </a:cxn>
                <a:cxn ang="0">
                  <a:pos x="25" y="88"/>
                </a:cxn>
                <a:cxn ang="0">
                  <a:pos x="21" y="83"/>
                </a:cxn>
                <a:cxn ang="0">
                  <a:pos x="28" y="66"/>
                </a:cxn>
                <a:cxn ang="0">
                  <a:pos x="24" y="29"/>
                </a:cxn>
                <a:cxn ang="0">
                  <a:pos x="13" y="1"/>
                </a:cxn>
                <a:cxn ang="0">
                  <a:pos x="8" y="2"/>
                </a:cxn>
                <a:cxn ang="0">
                  <a:pos x="4" y="21"/>
                </a:cxn>
                <a:cxn ang="0">
                  <a:pos x="1" y="74"/>
                </a:cxn>
                <a:cxn ang="0">
                  <a:pos x="38" y="155"/>
                </a:cxn>
                <a:cxn ang="0">
                  <a:pos x="108" y="200"/>
                </a:cxn>
                <a:cxn ang="0">
                  <a:pos x="122" y="223"/>
                </a:cxn>
                <a:cxn ang="0">
                  <a:pos x="122" y="248"/>
                </a:cxn>
                <a:cxn ang="0">
                  <a:pos x="190" y="248"/>
                </a:cxn>
                <a:cxn ang="0">
                  <a:pos x="190" y="225"/>
                </a:cxn>
                <a:cxn ang="0">
                  <a:pos x="191" y="212"/>
                </a:cxn>
                <a:cxn ang="0">
                  <a:pos x="191" y="194"/>
                </a:cxn>
                <a:cxn ang="0">
                  <a:pos x="151" y="136"/>
                </a:cxn>
                <a:cxn ang="0">
                  <a:pos x="151" y="136"/>
                </a:cxn>
                <a:cxn ang="0">
                  <a:pos x="151" y="136"/>
                </a:cxn>
              </a:cxnLst>
              <a:rect l="0" t="0" r="r" b="b"/>
              <a:pathLst>
                <a:path w="193" h="248">
                  <a:moveTo>
                    <a:pt x="151" y="136"/>
                  </a:moveTo>
                  <a:cubicBezTo>
                    <a:pt x="149" y="135"/>
                    <a:pt x="135" y="124"/>
                    <a:pt x="97" y="122"/>
                  </a:cubicBezTo>
                  <a:cubicBezTo>
                    <a:pt x="95" y="121"/>
                    <a:pt x="93" y="120"/>
                    <a:pt x="91" y="119"/>
                  </a:cubicBezTo>
                  <a:cubicBezTo>
                    <a:pt x="88" y="117"/>
                    <a:pt x="86" y="115"/>
                    <a:pt x="84" y="113"/>
                  </a:cubicBezTo>
                  <a:cubicBezTo>
                    <a:pt x="81" y="110"/>
                    <a:pt x="78" y="107"/>
                    <a:pt x="75" y="103"/>
                  </a:cubicBezTo>
                  <a:cubicBezTo>
                    <a:pt x="56" y="77"/>
                    <a:pt x="38" y="72"/>
                    <a:pt x="35" y="71"/>
                  </a:cubicBezTo>
                  <a:cubicBezTo>
                    <a:pt x="32" y="69"/>
                    <a:pt x="18" y="71"/>
                    <a:pt x="24" y="80"/>
                  </a:cubicBezTo>
                  <a:cubicBezTo>
                    <a:pt x="25" y="80"/>
                    <a:pt x="46" y="110"/>
                    <a:pt x="47" y="112"/>
                  </a:cubicBezTo>
                  <a:cubicBezTo>
                    <a:pt x="50" y="116"/>
                    <a:pt x="52" y="118"/>
                    <a:pt x="55" y="121"/>
                  </a:cubicBezTo>
                  <a:cubicBezTo>
                    <a:pt x="57" y="124"/>
                    <a:pt x="60" y="126"/>
                    <a:pt x="62" y="129"/>
                  </a:cubicBezTo>
                  <a:cubicBezTo>
                    <a:pt x="62" y="129"/>
                    <a:pt x="49" y="121"/>
                    <a:pt x="46" y="117"/>
                  </a:cubicBezTo>
                  <a:cubicBezTo>
                    <a:pt x="44" y="116"/>
                    <a:pt x="43" y="113"/>
                    <a:pt x="42" y="112"/>
                  </a:cubicBezTo>
                  <a:cubicBezTo>
                    <a:pt x="41" y="109"/>
                    <a:pt x="40" y="107"/>
                    <a:pt x="38" y="105"/>
                  </a:cubicBezTo>
                  <a:cubicBezTo>
                    <a:pt x="36" y="103"/>
                    <a:pt x="35" y="100"/>
                    <a:pt x="33" y="98"/>
                  </a:cubicBezTo>
                  <a:cubicBezTo>
                    <a:pt x="30" y="95"/>
                    <a:pt x="28" y="91"/>
                    <a:pt x="25" y="88"/>
                  </a:cubicBezTo>
                  <a:cubicBezTo>
                    <a:pt x="24" y="86"/>
                    <a:pt x="22" y="85"/>
                    <a:pt x="21" y="83"/>
                  </a:cubicBezTo>
                  <a:cubicBezTo>
                    <a:pt x="14" y="72"/>
                    <a:pt x="21" y="67"/>
                    <a:pt x="28" y="66"/>
                  </a:cubicBezTo>
                  <a:cubicBezTo>
                    <a:pt x="28" y="65"/>
                    <a:pt x="25" y="34"/>
                    <a:pt x="24" y="29"/>
                  </a:cubicBezTo>
                  <a:cubicBezTo>
                    <a:pt x="23" y="15"/>
                    <a:pt x="21" y="4"/>
                    <a:pt x="13" y="1"/>
                  </a:cubicBezTo>
                  <a:cubicBezTo>
                    <a:pt x="11" y="0"/>
                    <a:pt x="9" y="0"/>
                    <a:pt x="8" y="2"/>
                  </a:cubicBezTo>
                  <a:cubicBezTo>
                    <a:pt x="6" y="4"/>
                    <a:pt x="4" y="15"/>
                    <a:pt x="4" y="21"/>
                  </a:cubicBezTo>
                  <a:cubicBezTo>
                    <a:pt x="4" y="21"/>
                    <a:pt x="0" y="57"/>
                    <a:pt x="1" y="74"/>
                  </a:cubicBezTo>
                  <a:cubicBezTo>
                    <a:pt x="2" y="83"/>
                    <a:pt x="30" y="145"/>
                    <a:pt x="38" y="155"/>
                  </a:cubicBezTo>
                  <a:cubicBezTo>
                    <a:pt x="46" y="164"/>
                    <a:pt x="108" y="200"/>
                    <a:pt x="108" y="200"/>
                  </a:cubicBezTo>
                  <a:cubicBezTo>
                    <a:pt x="111" y="202"/>
                    <a:pt x="122" y="211"/>
                    <a:pt x="122" y="223"/>
                  </a:cubicBezTo>
                  <a:cubicBezTo>
                    <a:pt x="122" y="248"/>
                    <a:pt x="122" y="248"/>
                    <a:pt x="122" y="248"/>
                  </a:cubicBezTo>
                  <a:cubicBezTo>
                    <a:pt x="190" y="248"/>
                    <a:pt x="190" y="248"/>
                    <a:pt x="190" y="248"/>
                  </a:cubicBezTo>
                  <a:cubicBezTo>
                    <a:pt x="190" y="225"/>
                    <a:pt x="190" y="225"/>
                    <a:pt x="190" y="225"/>
                  </a:cubicBezTo>
                  <a:cubicBezTo>
                    <a:pt x="190" y="221"/>
                    <a:pt x="191" y="216"/>
                    <a:pt x="191" y="212"/>
                  </a:cubicBezTo>
                  <a:cubicBezTo>
                    <a:pt x="193" y="207"/>
                    <a:pt x="192" y="198"/>
                    <a:pt x="191" y="194"/>
                  </a:cubicBezTo>
                  <a:cubicBezTo>
                    <a:pt x="183" y="159"/>
                    <a:pt x="154" y="138"/>
                    <a:pt x="151" y="136"/>
                  </a:cubicBezTo>
                  <a:close/>
                  <a:moveTo>
                    <a:pt x="151" y="136"/>
                  </a:moveTo>
                  <a:cubicBezTo>
                    <a:pt x="151" y="136"/>
                    <a:pt x="151" y="136"/>
                    <a:pt x="151" y="136"/>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31" name="Freeform 33"/>
            <p:cNvSpPr>
              <a:spLocks noEditPoints="1"/>
            </p:cNvSpPr>
            <p:nvPr/>
          </p:nvSpPr>
          <p:spPr bwMode="auto">
            <a:xfrm>
              <a:off x="7700544" y="1834050"/>
              <a:ext cx="361527" cy="464651"/>
            </a:xfrm>
            <a:custGeom>
              <a:avLst/>
              <a:gdLst/>
              <a:ahLst/>
              <a:cxnLst>
                <a:cxn ang="0">
                  <a:pos x="189" y="21"/>
                </a:cxn>
                <a:cxn ang="0">
                  <a:pos x="186" y="2"/>
                </a:cxn>
                <a:cxn ang="0">
                  <a:pos x="180" y="1"/>
                </a:cxn>
                <a:cxn ang="0">
                  <a:pos x="169" y="29"/>
                </a:cxn>
                <a:cxn ang="0">
                  <a:pos x="165" y="66"/>
                </a:cxn>
                <a:cxn ang="0">
                  <a:pos x="173" y="83"/>
                </a:cxn>
                <a:cxn ang="0">
                  <a:pos x="168" y="88"/>
                </a:cxn>
                <a:cxn ang="0">
                  <a:pos x="161" y="98"/>
                </a:cxn>
                <a:cxn ang="0">
                  <a:pos x="155" y="105"/>
                </a:cxn>
                <a:cxn ang="0">
                  <a:pos x="151" y="112"/>
                </a:cxn>
                <a:cxn ang="0">
                  <a:pos x="148" y="117"/>
                </a:cxn>
                <a:cxn ang="0">
                  <a:pos x="131" y="129"/>
                </a:cxn>
                <a:cxn ang="0">
                  <a:pos x="138" y="121"/>
                </a:cxn>
                <a:cxn ang="0">
                  <a:pos x="146" y="112"/>
                </a:cxn>
                <a:cxn ang="0">
                  <a:pos x="169" y="80"/>
                </a:cxn>
                <a:cxn ang="0">
                  <a:pos x="158" y="71"/>
                </a:cxn>
                <a:cxn ang="0">
                  <a:pos x="118" y="103"/>
                </a:cxn>
                <a:cxn ang="0">
                  <a:pos x="109" y="113"/>
                </a:cxn>
                <a:cxn ang="0">
                  <a:pos x="102" y="119"/>
                </a:cxn>
                <a:cxn ang="0">
                  <a:pos x="96" y="122"/>
                </a:cxn>
                <a:cxn ang="0">
                  <a:pos x="42" y="136"/>
                </a:cxn>
                <a:cxn ang="0">
                  <a:pos x="2" y="194"/>
                </a:cxn>
                <a:cxn ang="0">
                  <a:pos x="2" y="212"/>
                </a:cxn>
                <a:cxn ang="0">
                  <a:pos x="3" y="225"/>
                </a:cxn>
                <a:cxn ang="0">
                  <a:pos x="3" y="248"/>
                </a:cxn>
                <a:cxn ang="0">
                  <a:pos x="71" y="248"/>
                </a:cxn>
                <a:cxn ang="0">
                  <a:pos x="71" y="223"/>
                </a:cxn>
                <a:cxn ang="0">
                  <a:pos x="85" y="200"/>
                </a:cxn>
                <a:cxn ang="0">
                  <a:pos x="156" y="155"/>
                </a:cxn>
                <a:cxn ang="0">
                  <a:pos x="192" y="74"/>
                </a:cxn>
                <a:cxn ang="0">
                  <a:pos x="189" y="21"/>
                </a:cxn>
                <a:cxn ang="0">
                  <a:pos x="189" y="21"/>
                </a:cxn>
                <a:cxn ang="0">
                  <a:pos x="189" y="21"/>
                </a:cxn>
              </a:cxnLst>
              <a:rect l="0" t="0" r="r" b="b"/>
              <a:pathLst>
                <a:path w="193" h="248">
                  <a:moveTo>
                    <a:pt x="189" y="21"/>
                  </a:moveTo>
                  <a:cubicBezTo>
                    <a:pt x="189" y="15"/>
                    <a:pt x="188" y="4"/>
                    <a:pt x="186" y="2"/>
                  </a:cubicBezTo>
                  <a:cubicBezTo>
                    <a:pt x="184" y="0"/>
                    <a:pt x="183" y="0"/>
                    <a:pt x="180" y="1"/>
                  </a:cubicBezTo>
                  <a:cubicBezTo>
                    <a:pt x="172" y="4"/>
                    <a:pt x="170" y="15"/>
                    <a:pt x="169" y="29"/>
                  </a:cubicBezTo>
                  <a:cubicBezTo>
                    <a:pt x="168" y="34"/>
                    <a:pt x="165" y="65"/>
                    <a:pt x="165" y="66"/>
                  </a:cubicBezTo>
                  <a:cubicBezTo>
                    <a:pt x="172" y="67"/>
                    <a:pt x="179" y="72"/>
                    <a:pt x="173" y="83"/>
                  </a:cubicBezTo>
                  <a:cubicBezTo>
                    <a:pt x="171" y="85"/>
                    <a:pt x="170" y="86"/>
                    <a:pt x="168" y="88"/>
                  </a:cubicBezTo>
                  <a:cubicBezTo>
                    <a:pt x="165" y="91"/>
                    <a:pt x="163" y="95"/>
                    <a:pt x="161" y="98"/>
                  </a:cubicBezTo>
                  <a:cubicBezTo>
                    <a:pt x="159" y="100"/>
                    <a:pt x="157" y="103"/>
                    <a:pt x="155" y="105"/>
                  </a:cubicBezTo>
                  <a:cubicBezTo>
                    <a:pt x="154" y="107"/>
                    <a:pt x="152" y="109"/>
                    <a:pt x="151" y="112"/>
                  </a:cubicBezTo>
                  <a:cubicBezTo>
                    <a:pt x="150" y="113"/>
                    <a:pt x="149" y="116"/>
                    <a:pt x="148" y="117"/>
                  </a:cubicBezTo>
                  <a:cubicBezTo>
                    <a:pt x="144" y="121"/>
                    <a:pt x="131" y="129"/>
                    <a:pt x="131" y="129"/>
                  </a:cubicBezTo>
                  <a:cubicBezTo>
                    <a:pt x="133" y="126"/>
                    <a:pt x="136" y="124"/>
                    <a:pt x="138" y="121"/>
                  </a:cubicBezTo>
                  <a:cubicBezTo>
                    <a:pt x="141" y="118"/>
                    <a:pt x="144" y="116"/>
                    <a:pt x="146" y="112"/>
                  </a:cubicBezTo>
                  <a:cubicBezTo>
                    <a:pt x="147" y="110"/>
                    <a:pt x="168" y="80"/>
                    <a:pt x="169" y="80"/>
                  </a:cubicBezTo>
                  <a:cubicBezTo>
                    <a:pt x="175" y="71"/>
                    <a:pt x="162" y="69"/>
                    <a:pt x="158" y="71"/>
                  </a:cubicBezTo>
                  <a:cubicBezTo>
                    <a:pt x="155" y="72"/>
                    <a:pt x="137" y="77"/>
                    <a:pt x="118" y="103"/>
                  </a:cubicBezTo>
                  <a:cubicBezTo>
                    <a:pt x="115" y="107"/>
                    <a:pt x="112" y="110"/>
                    <a:pt x="109" y="113"/>
                  </a:cubicBezTo>
                  <a:cubicBezTo>
                    <a:pt x="107" y="115"/>
                    <a:pt x="105" y="117"/>
                    <a:pt x="102" y="119"/>
                  </a:cubicBezTo>
                  <a:cubicBezTo>
                    <a:pt x="100" y="120"/>
                    <a:pt x="98" y="121"/>
                    <a:pt x="96" y="122"/>
                  </a:cubicBezTo>
                  <a:cubicBezTo>
                    <a:pt x="58" y="124"/>
                    <a:pt x="44" y="135"/>
                    <a:pt x="42" y="136"/>
                  </a:cubicBezTo>
                  <a:cubicBezTo>
                    <a:pt x="39" y="138"/>
                    <a:pt x="10" y="159"/>
                    <a:pt x="2" y="194"/>
                  </a:cubicBezTo>
                  <a:cubicBezTo>
                    <a:pt x="1" y="198"/>
                    <a:pt x="0" y="207"/>
                    <a:pt x="2" y="212"/>
                  </a:cubicBezTo>
                  <a:cubicBezTo>
                    <a:pt x="2" y="216"/>
                    <a:pt x="3" y="221"/>
                    <a:pt x="3" y="225"/>
                  </a:cubicBezTo>
                  <a:cubicBezTo>
                    <a:pt x="3" y="248"/>
                    <a:pt x="3" y="248"/>
                    <a:pt x="3" y="248"/>
                  </a:cubicBezTo>
                  <a:cubicBezTo>
                    <a:pt x="71" y="248"/>
                    <a:pt x="71" y="248"/>
                    <a:pt x="71" y="248"/>
                  </a:cubicBezTo>
                  <a:cubicBezTo>
                    <a:pt x="71" y="223"/>
                    <a:pt x="71" y="223"/>
                    <a:pt x="71" y="223"/>
                  </a:cubicBezTo>
                  <a:cubicBezTo>
                    <a:pt x="71" y="211"/>
                    <a:pt x="83" y="202"/>
                    <a:pt x="85" y="200"/>
                  </a:cubicBezTo>
                  <a:cubicBezTo>
                    <a:pt x="85" y="200"/>
                    <a:pt x="148" y="164"/>
                    <a:pt x="156" y="155"/>
                  </a:cubicBezTo>
                  <a:cubicBezTo>
                    <a:pt x="164" y="145"/>
                    <a:pt x="192" y="83"/>
                    <a:pt x="192" y="74"/>
                  </a:cubicBezTo>
                  <a:cubicBezTo>
                    <a:pt x="193" y="57"/>
                    <a:pt x="189" y="21"/>
                    <a:pt x="189" y="21"/>
                  </a:cubicBezTo>
                  <a:close/>
                  <a:moveTo>
                    <a:pt x="189" y="21"/>
                  </a:moveTo>
                  <a:cubicBezTo>
                    <a:pt x="189" y="21"/>
                    <a:pt x="189" y="21"/>
                    <a:pt x="189" y="21"/>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32" name="Freeform 34"/>
            <p:cNvSpPr>
              <a:spLocks noEditPoints="1"/>
            </p:cNvSpPr>
            <p:nvPr/>
          </p:nvSpPr>
          <p:spPr bwMode="auto">
            <a:xfrm>
              <a:off x="7457551" y="1676401"/>
              <a:ext cx="456354" cy="403013"/>
            </a:xfrm>
            <a:custGeom>
              <a:avLst/>
              <a:gdLst/>
              <a:ahLst/>
              <a:cxnLst>
                <a:cxn ang="0">
                  <a:pos x="163" y="185"/>
                </a:cxn>
                <a:cxn ang="0">
                  <a:pos x="240" y="84"/>
                </a:cxn>
                <a:cxn ang="0">
                  <a:pos x="229" y="26"/>
                </a:cxn>
                <a:cxn ang="0">
                  <a:pos x="176" y="0"/>
                </a:cxn>
                <a:cxn ang="0">
                  <a:pos x="170" y="0"/>
                </a:cxn>
                <a:cxn ang="0">
                  <a:pos x="122" y="17"/>
                </a:cxn>
                <a:cxn ang="0">
                  <a:pos x="74" y="0"/>
                </a:cxn>
                <a:cxn ang="0">
                  <a:pos x="68" y="0"/>
                </a:cxn>
                <a:cxn ang="0">
                  <a:pos x="15" y="26"/>
                </a:cxn>
                <a:cxn ang="0">
                  <a:pos x="4" y="84"/>
                </a:cxn>
                <a:cxn ang="0">
                  <a:pos x="81" y="185"/>
                </a:cxn>
                <a:cxn ang="0">
                  <a:pos x="102" y="206"/>
                </a:cxn>
                <a:cxn ang="0">
                  <a:pos x="122" y="215"/>
                </a:cxn>
                <a:cxn ang="0">
                  <a:pos x="142" y="206"/>
                </a:cxn>
                <a:cxn ang="0">
                  <a:pos x="163" y="185"/>
                </a:cxn>
                <a:cxn ang="0">
                  <a:pos x="81" y="40"/>
                </a:cxn>
                <a:cxn ang="0">
                  <a:pos x="44" y="73"/>
                </a:cxn>
                <a:cxn ang="0">
                  <a:pos x="34" y="83"/>
                </a:cxn>
                <a:cxn ang="0">
                  <a:pos x="24" y="73"/>
                </a:cxn>
                <a:cxn ang="0">
                  <a:pos x="81" y="20"/>
                </a:cxn>
                <a:cxn ang="0">
                  <a:pos x="91" y="30"/>
                </a:cxn>
                <a:cxn ang="0">
                  <a:pos x="81" y="40"/>
                </a:cxn>
                <a:cxn ang="0">
                  <a:pos x="81" y="40"/>
                </a:cxn>
                <a:cxn ang="0">
                  <a:pos x="81" y="40"/>
                </a:cxn>
              </a:cxnLst>
              <a:rect l="0" t="0" r="r" b="b"/>
              <a:pathLst>
                <a:path w="244" h="215">
                  <a:moveTo>
                    <a:pt x="163" y="185"/>
                  </a:moveTo>
                  <a:cubicBezTo>
                    <a:pt x="195" y="155"/>
                    <a:pt x="235" y="118"/>
                    <a:pt x="240" y="84"/>
                  </a:cubicBezTo>
                  <a:cubicBezTo>
                    <a:pt x="244" y="61"/>
                    <a:pt x="240" y="41"/>
                    <a:pt x="229" y="26"/>
                  </a:cubicBezTo>
                  <a:cubicBezTo>
                    <a:pt x="218" y="11"/>
                    <a:pt x="201" y="3"/>
                    <a:pt x="176" y="0"/>
                  </a:cubicBezTo>
                  <a:cubicBezTo>
                    <a:pt x="174" y="0"/>
                    <a:pt x="172" y="0"/>
                    <a:pt x="170" y="0"/>
                  </a:cubicBezTo>
                  <a:cubicBezTo>
                    <a:pt x="153" y="0"/>
                    <a:pt x="135" y="6"/>
                    <a:pt x="122" y="17"/>
                  </a:cubicBezTo>
                  <a:cubicBezTo>
                    <a:pt x="109" y="6"/>
                    <a:pt x="92" y="0"/>
                    <a:pt x="74" y="0"/>
                  </a:cubicBezTo>
                  <a:cubicBezTo>
                    <a:pt x="72" y="0"/>
                    <a:pt x="70" y="0"/>
                    <a:pt x="68" y="0"/>
                  </a:cubicBezTo>
                  <a:cubicBezTo>
                    <a:pt x="44" y="3"/>
                    <a:pt x="26" y="11"/>
                    <a:pt x="15" y="26"/>
                  </a:cubicBezTo>
                  <a:cubicBezTo>
                    <a:pt x="4" y="41"/>
                    <a:pt x="0" y="61"/>
                    <a:pt x="4" y="84"/>
                  </a:cubicBezTo>
                  <a:cubicBezTo>
                    <a:pt x="9" y="118"/>
                    <a:pt x="49" y="155"/>
                    <a:pt x="81" y="185"/>
                  </a:cubicBezTo>
                  <a:cubicBezTo>
                    <a:pt x="81" y="185"/>
                    <a:pt x="97" y="201"/>
                    <a:pt x="102" y="206"/>
                  </a:cubicBezTo>
                  <a:cubicBezTo>
                    <a:pt x="106" y="209"/>
                    <a:pt x="114" y="215"/>
                    <a:pt x="122" y="215"/>
                  </a:cubicBezTo>
                  <a:cubicBezTo>
                    <a:pt x="131" y="215"/>
                    <a:pt x="138" y="209"/>
                    <a:pt x="142" y="206"/>
                  </a:cubicBezTo>
                  <a:cubicBezTo>
                    <a:pt x="147" y="201"/>
                    <a:pt x="163" y="185"/>
                    <a:pt x="163" y="185"/>
                  </a:cubicBezTo>
                  <a:close/>
                  <a:moveTo>
                    <a:pt x="81" y="40"/>
                  </a:moveTo>
                  <a:cubicBezTo>
                    <a:pt x="61" y="40"/>
                    <a:pt x="44" y="55"/>
                    <a:pt x="44" y="73"/>
                  </a:cubicBezTo>
                  <a:cubicBezTo>
                    <a:pt x="44" y="78"/>
                    <a:pt x="40" y="83"/>
                    <a:pt x="34" y="83"/>
                  </a:cubicBezTo>
                  <a:cubicBezTo>
                    <a:pt x="29" y="83"/>
                    <a:pt x="24" y="78"/>
                    <a:pt x="24" y="73"/>
                  </a:cubicBezTo>
                  <a:cubicBezTo>
                    <a:pt x="24" y="44"/>
                    <a:pt x="50" y="20"/>
                    <a:pt x="81" y="20"/>
                  </a:cubicBezTo>
                  <a:cubicBezTo>
                    <a:pt x="87" y="20"/>
                    <a:pt x="91" y="24"/>
                    <a:pt x="91" y="30"/>
                  </a:cubicBezTo>
                  <a:cubicBezTo>
                    <a:pt x="91" y="35"/>
                    <a:pt x="87" y="40"/>
                    <a:pt x="81" y="40"/>
                  </a:cubicBezTo>
                  <a:close/>
                  <a:moveTo>
                    <a:pt x="81" y="40"/>
                  </a:moveTo>
                  <a:cubicBezTo>
                    <a:pt x="81" y="40"/>
                    <a:pt x="81" y="40"/>
                    <a:pt x="81" y="4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grpSp>
      <p:sp>
        <p:nvSpPr>
          <p:cNvPr id="12" name="TextBox 80"/>
          <p:cNvSpPr txBox="1"/>
          <p:nvPr/>
        </p:nvSpPr>
        <p:spPr>
          <a:xfrm>
            <a:off x="926164" y="3278187"/>
            <a:ext cx="2151062" cy="521970"/>
          </a:xfrm>
          <a:prstGeom prst="rect">
            <a:avLst/>
          </a:prstGeom>
          <a:noFill/>
        </p:spPr>
        <p:txBody>
          <a:bodyPr>
            <a:spAutoFit/>
          </a:bodyPr>
          <a:lstStyle>
            <a:lvl1pPr>
              <a:defRPr b="1">
                <a:solidFill>
                  <a:schemeClr val="bg1"/>
                </a:solidFill>
                <a:latin typeface="Calibri" panose="020F0502020204030204" charset="0"/>
                <a:ea typeface="宋体" panose="02010600030101010101" pitchFamily="2" charset="-122"/>
              </a:defRPr>
            </a:lvl1pPr>
            <a:lvl2pPr marL="742950" indent="-285750">
              <a:defRPr b="1">
                <a:solidFill>
                  <a:schemeClr val="bg1"/>
                </a:solidFill>
                <a:latin typeface="Calibri" panose="020F0502020204030204" charset="0"/>
                <a:ea typeface="宋体" panose="02010600030101010101" pitchFamily="2" charset="-122"/>
              </a:defRPr>
            </a:lvl2pPr>
            <a:lvl3pPr marL="1143000" indent="-228600">
              <a:defRPr b="1">
                <a:solidFill>
                  <a:schemeClr val="bg1"/>
                </a:solidFill>
                <a:latin typeface="Calibri" panose="020F0502020204030204" charset="0"/>
                <a:ea typeface="宋体" panose="02010600030101010101" pitchFamily="2" charset="-122"/>
              </a:defRPr>
            </a:lvl3pPr>
            <a:lvl4pPr marL="1600200" indent="-228600">
              <a:defRPr b="1">
                <a:solidFill>
                  <a:schemeClr val="bg1"/>
                </a:solidFill>
                <a:latin typeface="Calibri" panose="020F0502020204030204" charset="0"/>
                <a:ea typeface="宋体" panose="02010600030101010101" pitchFamily="2" charset="-122"/>
              </a:defRPr>
            </a:lvl4pPr>
            <a:lvl5pPr marL="2057400" indent="-228600">
              <a:defRPr b="1">
                <a:solidFill>
                  <a:schemeClr val="bg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预防和</a:t>
            </a:r>
            <a:r>
              <a:rPr lang="zh-CN" altLang="en-US" sz="1400" dirty="0">
                <a:solidFill>
                  <a:prstClr val="white"/>
                </a:solidFill>
                <a:latin typeface="微软雅黑" panose="020B0503020204020204" charset="-122"/>
                <a:ea typeface="微软雅黑" panose="020B0503020204020204" charset="-122"/>
              </a:rPr>
              <a:t>延缓</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SREs</a:t>
            </a:r>
            <a:endParaRPr kumimoji="0" lang="en-US"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 name="TextBox 81"/>
          <p:cNvSpPr txBox="1"/>
          <p:nvPr/>
        </p:nvSpPr>
        <p:spPr>
          <a:xfrm>
            <a:off x="3016901" y="4960937"/>
            <a:ext cx="1460500" cy="306705"/>
          </a:xfrm>
          <a:prstGeom prst="rect">
            <a:avLst/>
          </a:prstGeom>
          <a:noFill/>
        </p:spPr>
        <p:txBody>
          <a:bodyPr>
            <a:spAutoFit/>
          </a:bodyPr>
          <a:lstStyle>
            <a:lvl1pPr>
              <a:defRPr b="1">
                <a:solidFill>
                  <a:schemeClr val="bg1"/>
                </a:solidFill>
                <a:latin typeface="Calibri" panose="020F0502020204030204" charset="0"/>
                <a:ea typeface="宋体" panose="02010600030101010101" pitchFamily="2" charset="-122"/>
              </a:defRPr>
            </a:lvl1pPr>
            <a:lvl2pPr marL="742950" indent="-285750">
              <a:defRPr b="1">
                <a:solidFill>
                  <a:schemeClr val="bg1"/>
                </a:solidFill>
                <a:latin typeface="Calibri" panose="020F0502020204030204" charset="0"/>
                <a:ea typeface="宋体" panose="02010600030101010101" pitchFamily="2" charset="-122"/>
              </a:defRPr>
            </a:lvl2pPr>
            <a:lvl3pPr marL="1143000" indent="-228600">
              <a:defRPr b="1">
                <a:solidFill>
                  <a:schemeClr val="bg1"/>
                </a:solidFill>
                <a:latin typeface="Calibri" panose="020F0502020204030204" charset="0"/>
                <a:ea typeface="宋体" panose="02010600030101010101" pitchFamily="2" charset="-122"/>
              </a:defRPr>
            </a:lvl3pPr>
            <a:lvl4pPr marL="1600200" indent="-228600">
              <a:defRPr b="1">
                <a:solidFill>
                  <a:schemeClr val="bg1"/>
                </a:solidFill>
                <a:latin typeface="Calibri" panose="020F0502020204030204" charset="0"/>
                <a:ea typeface="宋体" panose="02010600030101010101" pitchFamily="2" charset="-122"/>
              </a:defRPr>
            </a:lvl4pPr>
            <a:lvl5pPr marL="2057400" indent="-228600">
              <a:defRPr b="1">
                <a:solidFill>
                  <a:schemeClr val="bg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延长生存期</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5" name="TextBox 82"/>
          <p:cNvSpPr txBox="1"/>
          <p:nvPr/>
        </p:nvSpPr>
        <p:spPr>
          <a:xfrm>
            <a:off x="1275414" y="4962525"/>
            <a:ext cx="1460500" cy="306705"/>
          </a:xfrm>
          <a:prstGeom prst="rect">
            <a:avLst/>
          </a:prstGeom>
          <a:noFill/>
        </p:spPr>
        <p:txBody>
          <a:bodyPr>
            <a:spAutoFit/>
          </a:bodyPr>
          <a:lstStyle>
            <a:lvl1pPr>
              <a:defRPr b="1">
                <a:solidFill>
                  <a:schemeClr val="bg1"/>
                </a:solidFill>
                <a:latin typeface="Calibri" panose="020F0502020204030204" charset="0"/>
                <a:ea typeface="宋体" panose="02010600030101010101" pitchFamily="2" charset="-122"/>
              </a:defRPr>
            </a:lvl1pPr>
            <a:lvl2pPr marL="742950" indent="-285750">
              <a:defRPr b="1">
                <a:solidFill>
                  <a:schemeClr val="bg1"/>
                </a:solidFill>
                <a:latin typeface="Calibri" panose="020F0502020204030204" charset="0"/>
                <a:ea typeface="宋体" panose="02010600030101010101" pitchFamily="2" charset="-122"/>
              </a:defRPr>
            </a:lvl2pPr>
            <a:lvl3pPr marL="1143000" indent="-228600">
              <a:defRPr b="1">
                <a:solidFill>
                  <a:schemeClr val="bg1"/>
                </a:solidFill>
                <a:latin typeface="Calibri" panose="020F0502020204030204" charset="0"/>
                <a:ea typeface="宋体" panose="02010600030101010101" pitchFamily="2" charset="-122"/>
              </a:defRPr>
            </a:lvl3pPr>
            <a:lvl4pPr marL="1600200" indent="-228600">
              <a:defRPr b="1">
                <a:solidFill>
                  <a:schemeClr val="bg1"/>
                </a:solidFill>
                <a:latin typeface="Calibri" panose="020F0502020204030204" charset="0"/>
                <a:ea typeface="宋体" panose="02010600030101010101" pitchFamily="2" charset="-122"/>
              </a:defRPr>
            </a:lvl4pPr>
            <a:lvl5pPr marL="2057400" indent="-228600">
              <a:defRPr b="1">
                <a:solidFill>
                  <a:schemeClr val="bg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提高生活质量</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 name="TextBox 83"/>
          <p:cNvSpPr txBox="1"/>
          <p:nvPr/>
        </p:nvSpPr>
        <p:spPr>
          <a:xfrm>
            <a:off x="3016901" y="3340100"/>
            <a:ext cx="1462088" cy="275590"/>
          </a:xfrm>
          <a:prstGeom prst="rect">
            <a:avLst/>
          </a:prstGeom>
          <a:noFill/>
        </p:spPr>
        <p:txBody>
          <a:bodyPr>
            <a:spAutoFit/>
          </a:bodyPr>
          <a:lstStyle>
            <a:lvl1pPr>
              <a:defRPr b="1">
                <a:solidFill>
                  <a:schemeClr val="bg1"/>
                </a:solidFill>
                <a:latin typeface="Calibri" panose="020F0502020204030204" charset="0"/>
                <a:ea typeface="宋体" panose="02010600030101010101" pitchFamily="2" charset="-122"/>
              </a:defRPr>
            </a:lvl1pPr>
            <a:lvl2pPr marL="742950" indent="-285750">
              <a:defRPr b="1">
                <a:solidFill>
                  <a:schemeClr val="bg1"/>
                </a:solidFill>
                <a:latin typeface="Calibri" panose="020F0502020204030204" charset="0"/>
                <a:ea typeface="宋体" panose="02010600030101010101" pitchFamily="2" charset="-122"/>
              </a:defRPr>
            </a:lvl2pPr>
            <a:lvl3pPr marL="1143000" indent="-228600">
              <a:defRPr b="1">
                <a:solidFill>
                  <a:schemeClr val="bg1"/>
                </a:solidFill>
                <a:latin typeface="Calibri" panose="020F0502020204030204" charset="0"/>
                <a:ea typeface="宋体" panose="02010600030101010101" pitchFamily="2" charset="-122"/>
              </a:defRPr>
            </a:lvl3pPr>
            <a:lvl4pPr marL="1600200" indent="-228600">
              <a:defRPr b="1">
                <a:solidFill>
                  <a:schemeClr val="bg1"/>
                </a:solidFill>
                <a:latin typeface="Calibri" panose="020F0502020204030204" charset="0"/>
                <a:ea typeface="宋体" panose="02010600030101010101" pitchFamily="2" charset="-122"/>
              </a:defRPr>
            </a:lvl4pPr>
            <a:lvl5pPr marL="2057400" indent="-228600">
              <a:defRPr b="1">
                <a:solidFill>
                  <a:schemeClr val="bg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bg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症状缓解</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38" name="Straight Line buttom"/>
          <p:cNvCxnSpPr/>
          <p:nvPr/>
        </p:nvCxnSpPr>
        <p:spPr>
          <a:xfrm>
            <a:off x="554689" y="5995987"/>
            <a:ext cx="103632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8445" name="Rectangle 22"/>
          <p:cNvSpPr>
            <a:spLocks noChangeArrowheads="1"/>
          </p:cNvSpPr>
          <p:nvPr/>
        </p:nvSpPr>
        <p:spPr bwMode="auto">
          <a:xfrm>
            <a:off x="2162289" y="1813122"/>
            <a:ext cx="1558925"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cs typeface="+mn-cs"/>
              </a:rPr>
              <a:t>治疗目标</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cs typeface="+mn-cs"/>
            </a:endParaRPr>
          </a:p>
        </p:txBody>
      </p:sp>
      <p:grpSp>
        <p:nvGrpSpPr>
          <p:cNvPr id="40" name="Group 14"/>
          <p:cNvGrpSpPr>
            <a:grpSpLocks noChangeAspect="1"/>
          </p:cNvGrpSpPr>
          <p:nvPr/>
        </p:nvGrpSpPr>
        <p:grpSpPr bwMode="auto">
          <a:xfrm>
            <a:off x="1603183" y="2430184"/>
            <a:ext cx="785727" cy="785727"/>
            <a:chOff x="2761" y="1501"/>
            <a:chExt cx="487" cy="487"/>
          </a:xfrm>
          <a:solidFill>
            <a:schemeClr val="bg1"/>
          </a:solidFill>
        </p:grpSpPr>
        <p:sp>
          <p:nvSpPr>
            <p:cNvPr id="41" name="Freeform 15"/>
            <p:cNvSpPr>
              <a:spLocks noEditPoints="1"/>
            </p:cNvSpPr>
            <p:nvPr/>
          </p:nvSpPr>
          <p:spPr bwMode="auto">
            <a:xfrm>
              <a:off x="2761" y="1549"/>
              <a:ext cx="487" cy="439"/>
            </a:xfrm>
            <a:custGeom>
              <a:avLst/>
              <a:gdLst/>
              <a:ahLst/>
              <a:cxnLst>
                <a:cxn ang="0">
                  <a:pos x="64" y="30"/>
                </a:cxn>
                <a:cxn ang="0">
                  <a:pos x="76" y="36"/>
                </a:cxn>
                <a:cxn ang="0">
                  <a:pos x="93" y="41"/>
                </a:cxn>
                <a:cxn ang="0">
                  <a:pos x="102" y="40"/>
                </a:cxn>
                <a:cxn ang="0">
                  <a:pos x="102" y="4"/>
                </a:cxn>
                <a:cxn ang="0">
                  <a:pos x="97" y="0"/>
                </a:cxn>
                <a:cxn ang="0">
                  <a:pos x="85" y="0"/>
                </a:cxn>
                <a:cxn ang="0">
                  <a:pos x="80" y="4"/>
                </a:cxn>
                <a:cxn ang="0">
                  <a:pos x="80" y="10"/>
                </a:cxn>
                <a:cxn ang="0">
                  <a:pos x="76" y="14"/>
                </a:cxn>
                <a:cxn ang="0">
                  <a:pos x="26" y="14"/>
                </a:cxn>
                <a:cxn ang="0">
                  <a:pos x="22" y="10"/>
                </a:cxn>
                <a:cxn ang="0">
                  <a:pos x="22" y="4"/>
                </a:cxn>
                <a:cxn ang="0">
                  <a:pos x="17" y="0"/>
                </a:cxn>
                <a:cxn ang="0">
                  <a:pos x="4" y="0"/>
                </a:cxn>
                <a:cxn ang="0">
                  <a:pos x="0" y="4"/>
                </a:cxn>
                <a:cxn ang="0">
                  <a:pos x="0" y="75"/>
                </a:cxn>
                <a:cxn ang="0">
                  <a:pos x="6" y="70"/>
                </a:cxn>
                <a:cxn ang="0">
                  <a:pos x="8" y="67"/>
                </a:cxn>
                <a:cxn ang="0">
                  <a:pos x="17" y="52"/>
                </a:cxn>
                <a:cxn ang="0">
                  <a:pos x="16" y="50"/>
                </a:cxn>
                <a:cxn ang="0">
                  <a:pos x="16" y="50"/>
                </a:cxn>
                <a:cxn ang="0">
                  <a:pos x="16" y="50"/>
                </a:cxn>
                <a:cxn ang="0">
                  <a:pos x="20" y="41"/>
                </a:cxn>
                <a:cxn ang="0">
                  <a:pos x="35" y="41"/>
                </a:cxn>
                <a:cxn ang="0">
                  <a:pos x="38" y="46"/>
                </a:cxn>
                <a:cxn ang="0">
                  <a:pos x="45" y="53"/>
                </a:cxn>
                <a:cxn ang="0">
                  <a:pos x="49" y="56"/>
                </a:cxn>
                <a:cxn ang="0">
                  <a:pos x="49" y="72"/>
                </a:cxn>
                <a:cxn ang="0">
                  <a:pos x="36" y="74"/>
                </a:cxn>
                <a:cxn ang="0">
                  <a:pos x="19" y="80"/>
                </a:cxn>
                <a:cxn ang="0">
                  <a:pos x="6" y="92"/>
                </a:cxn>
                <a:cxn ang="0">
                  <a:pos x="97" y="92"/>
                </a:cxn>
                <a:cxn ang="0">
                  <a:pos x="102" y="87"/>
                </a:cxn>
                <a:cxn ang="0">
                  <a:pos x="102" y="57"/>
                </a:cxn>
                <a:cxn ang="0">
                  <a:pos x="98" y="57"/>
                </a:cxn>
                <a:cxn ang="0">
                  <a:pos x="94" y="58"/>
                </a:cxn>
                <a:cxn ang="0">
                  <a:pos x="78" y="65"/>
                </a:cxn>
                <a:cxn ang="0">
                  <a:pos x="78" y="67"/>
                </a:cxn>
                <a:cxn ang="0">
                  <a:pos x="77" y="67"/>
                </a:cxn>
                <a:cxn ang="0">
                  <a:pos x="77" y="67"/>
                </a:cxn>
                <a:cxn ang="0">
                  <a:pos x="69" y="72"/>
                </a:cxn>
                <a:cxn ang="0">
                  <a:pos x="57" y="63"/>
                </a:cxn>
                <a:cxn ang="0">
                  <a:pos x="58" y="57"/>
                </a:cxn>
                <a:cxn ang="0">
                  <a:pos x="56" y="47"/>
                </a:cxn>
                <a:cxn ang="0">
                  <a:pos x="55" y="42"/>
                </a:cxn>
                <a:cxn ang="0">
                  <a:pos x="64" y="30"/>
                </a:cxn>
                <a:cxn ang="0">
                  <a:pos x="48" y="46"/>
                </a:cxn>
                <a:cxn ang="0">
                  <a:pos x="39" y="39"/>
                </a:cxn>
                <a:cxn ang="0">
                  <a:pos x="49" y="31"/>
                </a:cxn>
                <a:cxn ang="0">
                  <a:pos x="48" y="46"/>
                </a:cxn>
                <a:cxn ang="0">
                  <a:pos x="48" y="46"/>
                </a:cxn>
                <a:cxn ang="0">
                  <a:pos x="48" y="46"/>
                </a:cxn>
              </a:cxnLst>
              <a:rect l="0" t="0" r="r" b="b"/>
              <a:pathLst>
                <a:path w="102" h="92">
                  <a:moveTo>
                    <a:pt x="64" y="30"/>
                  </a:moveTo>
                  <a:cubicBezTo>
                    <a:pt x="69" y="30"/>
                    <a:pt x="74" y="32"/>
                    <a:pt x="76" y="36"/>
                  </a:cubicBezTo>
                  <a:cubicBezTo>
                    <a:pt x="76" y="38"/>
                    <a:pt x="80" y="42"/>
                    <a:pt x="93" y="41"/>
                  </a:cubicBezTo>
                  <a:cubicBezTo>
                    <a:pt x="102" y="40"/>
                    <a:pt x="102" y="40"/>
                    <a:pt x="102" y="40"/>
                  </a:cubicBezTo>
                  <a:cubicBezTo>
                    <a:pt x="102" y="4"/>
                    <a:pt x="102" y="4"/>
                    <a:pt x="102" y="4"/>
                  </a:cubicBezTo>
                  <a:cubicBezTo>
                    <a:pt x="102" y="2"/>
                    <a:pt x="100" y="0"/>
                    <a:pt x="97" y="0"/>
                  </a:cubicBezTo>
                  <a:cubicBezTo>
                    <a:pt x="85" y="0"/>
                    <a:pt x="85" y="0"/>
                    <a:pt x="85" y="0"/>
                  </a:cubicBezTo>
                  <a:cubicBezTo>
                    <a:pt x="82" y="0"/>
                    <a:pt x="80" y="2"/>
                    <a:pt x="80" y="4"/>
                  </a:cubicBezTo>
                  <a:cubicBezTo>
                    <a:pt x="80" y="10"/>
                    <a:pt x="80" y="10"/>
                    <a:pt x="80" y="10"/>
                  </a:cubicBezTo>
                  <a:cubicBezTo>
                    <a:pt x="80" y="12"/>
                    <a:pt x="78" y="14"/>
                    <a:pt x="76" y="14"/>
                  </a:cubicBezTo>
                  <a:cubicBezTo>
                    <a:pt x="26" y="14"/>
                    <a:pt x="26" y="14"/>
                    <a:pt x="26" y="14"/>
                  </a:cubicBezTo>
                  <a:cubicBezTo>
                    <a:pt x="24" y="14"/>
                    <a:pt x="22" y="12"/>
                    <a:pt x="22" y="10"/>
                  </a:cubicBezTo>
                  <a:cubicBezTo>
                    <a:pt x="22" y="4"/>
                    <a:pt x="22" y="4"/>
                    <a:pt x="22" y="4"/>
                  </a:cubicBezTo>
                  <a:cubicBezTo>
                    <a:pt x="22" y="2"/>
                    <a:pt x="20" y="0"/>
                    <a:pt x="17" y="0"/>
                  </a:cubicBezTo>
                  <a:cubicBezTo>
                    <a:pt x="4" y="0"/>
                    <a:pt x="4" y="0"/>
                    <a:pt x="4" y="0"/>
                  </a:cubicBezTo>
                  <a:cubicBezTo>
                    <a:pt x="2" y="0"/>
                    <a:pt x="0" y="2"/>
                    <a:pt x="0" y="4"/>
                  </a:cubicBezTo>
                  <a:cubicBezTo>
                    <a:pt x="0" y="75"/>
                    <a:pt x="0" y="75"/>
                    <a:pt x="0" y="75"/>
                  </a:cubicBezTo>
                  <a:cubicBezTo>
                    <a:pt x="6" y="70"/>
                    <a:pt x="6" y="70"/>
                    <a:pt x="6" y="70"/>
                  </a:cubicBezTo>
                  <a:cubicBezTo>
                    <a:pt x="6" y="70"/>
                    <a:pt x="6" y="69"/>
                    <a:pt x="8" y="67"/>
                  </a:cubicBezTo>
                  <a:cubicBezTo>
                    <a:pt x="16" y="59"/>
                    <a:pt x="17" y="54"/>
                    <a:pt x="17" y="52"/>
                  </a:cubicBezTo>
                  <a:cubicBezTo>
                    <a:pt x="17" y="51"/>
                    <a:pt x="16" y="51"/>
                    <a:pt x="16" y="50"/>
                  </a:cubicBezTo>
                  <a:cubicBezTo>
                    <a:pt x="16" y="50"/>
                    <a:pt x="16" y="50"/>
                    <a:pt x="16" y="50"/>
                  </a:cubicBezTo>
                  <a:cubicBezTo>
                    <a:pt x="16" y="50"/>
                    <a:pt x="16" y="50"/>
                    <a:pt x="16" y="50"/>
                  </a:cubicBezTo>
                  <a:cubicBezTo>
                    <a:pt x="16" y="47"/>
                    <a:pt x="17" y="43"/>
                    <a:pt x="20" y="41"/>
                  </a:cubicBezTo>
                  <a:cubicBezTo>
                    <a:pt x="24" y="36"/>
                    <a:pt x="31" y="37"/>
                    <a:pt x="35" y="41"/>
                  </a:cubicBezTo>
                  <a:cubicBezTo>
                    <a:pt x="37" y="43"/>
                    <a:pt x="38" y="44"/>
                    <a:pt x="38" y="46"/>
                  </a:cubicBezTo>
                  <a:cubicBezTo>
                    <a:pt x="39" y="48"/>
                    <a:pt x="40" y="51"/>
                    <a:pt x="45" y="53"/>
                  </a:cubicBezTo>
                  <a:cubicBezTo>
                    <a:pt x="46" y="54"/>
                    <a:pt x="48" y="55"/>
                    <a:pt x="49" y="56"/>
                  </a:cubicBezTo>
                  <a:cubicBezTo>
                    <a:pt x="54" y="61"/>
                    <a:pt x="53" y="68"/>
                    <a:pt x="49" y="72"/>
                  </a:cubicBezTo>
                  <a:cubicBezTo>
                    <a:pt x="45" y="75"/>
                    <a:pt x="40" y="76"/>
                    <a:pt x="36" y="74"/>
                  </a:cubicBezTo>
                  <a:cubicBezTo>
                    <a:pt x="35" y="73"/>
                    <a:pt x="29" y="72"/>
                    <a:pt x="19" y="80"/>
                  </a:cubicBezTo>
                  <a:cubicBezTo>
                    <a:pt x="6" y="92"/>
                    <a:pt x="6" y="92"/>
                    <a:pt x="6" y="92"/>
                  </a:cubicBezTo>
                  <a:cubicBezTo>
                    <a:pt x="97" y="92"/>
                    <a:pt x="97" y="92"/>
                    <a:pt x="97" y="92"/>
                  </a:cubicBezTo>
                  <a:cubicBezTo>
                    <a:pt x="100" y="92"/>
                    <a:pt x="102" y="90"/>
                    <a:pt x="102" y="87"/>
                  </a:cubicBezTo>
                  <a:cubicBezTo>
                    <a:pt x="102" y="57"/>
                    <a:pt x="102" y="57"/>
                    <a:pt x="102" y="57"/>
                  </a:cubicBezTo>
                  <a:cubicBezTo>
                    <a:pt x="98" y="57"/>
                    <a:pt x="98" y="57"/>
                    <a:pt x="98" y="57"/>
                  </a:cubicBezTo>
                  <a:cubicBezTo>
                    <a:pt x="98" y="57"/>
                    <a:pt x="97" y="58"/>
                    <a:pt x="94" y="58"/>
                  </a:cubicBezTo>
                  <a:cubicBezTo>
                    <a:pt x="83" y="60"/>
                    <a:pt x="79" y="63"/>
                    <a:pt x="78" y="65"/>
                  </a:cubicBezTo>
                  <a:cubicBezTo>
                    <a:pt x="78" y="66"/>
                    <a:pt x="78" y="66"/>
                    <a:pt x="78" y="67"/>
                  </a:cubicBezTo>
                  <a:cubicBezTo>
                    <a:pt x="77" y="67"/>
                    <a:pt x="77" y="67"/>
                    <a:pt x="77" y="67"/>
                  </a:cubicBezTo>
                  <a:cubicBezTo>
                    <a:pt x="77" y="67"/>
                    <a:pt x="77" y="67"/>
                    <a:pt x="77" y="67"/>
                  </a:cubicBezTo>
                  <a:cubicBezTo>
                    <a:pt x="76" y="70"/>
                    <a:pt x="73" y="72"/>
                    <a:pt x="69" y="72"/>
                  </a:cubicBezTo>
                  <a:cubicBezTo>
                    <a:pt x="63" y="73"/>
                    <a:pt x="57" y="69"/>
                    <a:pt x="57" y="63"/>
                  </a:cubicBezTo>
                  <a:cubicBezTo>
                    <a:pt x="56" y="61"/>
                    <a:pt x="57" y="59"/>
                    <a:pt x="58" y="57"/>
                  </a:cubicBezTo>
                  <a:cubicBezTo>
                    <a:pt x="58" y="55"/>
                    <a:pt x="59" y="52"/>
                    <a:pt x="56" y="47"/>
                  </a:cubicBezTo>
                  <a:cubicBezTo>
                    <a:pt x="55" y="46"/>
                    <a:pt x="55" y="44"/>
                    <a:pt x="55" y="42"/>
                  </a:cubicBezTo>
                  <a:cubicBezTo>
                    <a:pt x="54" y="36"/>
                    <a:pt x="58" y="31"/>
                    <a:pt x="64" y="30"/>
                  </a:cubicBezTo>
                  <a:close/>
                  <a:moveTo>
                    <a:pt x="48" y="46"/>
                  </a:moveTo>
                  <a:cubicBezTo>
                    <a:pt x="45" y="47"/>
                    <a:pt x="39" y="39"/>
                    <a:pt x="39" y="39"/>
                  </a:cubicBezTo>
                  <a:cubicBezTo>
                    <a:pt x="35" y="34"/>
                    <a:pt x="47" y="30"/>
                    <a:pt x="49" y="31"/>
                  </a:cubicBezTo>
                  <a:cubicBezTo>
                    <a:pt x="51" y="33"/>
                    <a:pt x="51" y="46"/>
                    <a:pt x="48" y="46"/>
                  </a:cubicBezTo>
                  <a:close/>
                  <a:moveTo>
                    <a:pt x="48" y="46"/>
                  </a:moveTo>
                  <a:cubicBezTo>
                    <a:pt x="48" y="46"/>
                    <a:pt x="48" y="46"/>
                    <a:pt x="48" y="46"/>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42" name="Freeform 16"/>
            <p:cNvSpPr>
              <a:spLocks noEditPoints="1"/>
            </p:cNvSpPr>
            <p:nvPr/>
          </p:nvSpPr>
          <p:spPr bwMode="auto">
            <a:xfrm>
              <a:off x="2890" y="1501"/>
              <a:ext cx="229" cy="91"/>
            </a:xfrm>
            <a:custGeom>
              <a:avLst/>
              <a:gdLst/>
              <a:ahLst/>
              <a:cxnLst>
                <a:cxn ang="0">
                  <a:pos x="48" y="4"/>
                </a:cxn>
                <a:cxn ang="0">
                  <a:pos x="44" y="0"/>
                </a:cxn>
                <a:cxn ang="0">
                  <a:pos x="4" y="0"/>
                </a:cxn>
                <a:cxn ang="0">
                  <a:pos x="0" y="4"/>
                </a:cxn>
                <a:cxn ang="0">
                  <a:pos x="0" y="15"/>
                </a:cxn>
                <a:cxn ang="0">
                  <a:pos x="4" y="19"/>
                </a:cxn>
                <a:cxn ang="0">
                  <a:pos x="44" y="19"/>
                </a:cxn>
                <a:cxn ang="0">
                  <a:pos x="48" y="15"/>
                </a:cxn>
                <a:cxn ang="0">
                  <a:pos x="48" y="4"/>
                </a:cxn>
                <a:cxn ang="0">
                  <a:pos x="48" y="4"/>
                </a:cxn>
                <a:cxn ang="0">
                  <a:pos x="48" y="4"/>
                </a:cxn>
              </a:cxnLst>
              <a:rect l="0" t="0" r="r" b="b"/>
              <a:pathLst>
                <a:path w="48" h="19">
                  <a:moveTo>
                    <a:pt x="48" y="4"/>
                  </a:moveTo>
                  <a:cubicBezTo>
                    <a:pt x="48" y="2"/>
                    <a:pt x="46" y="0"/>
                    <a:pt x="44" y="0"/>
                  </a:cubicBezTo>
                  <a:cubicBezTo>
                    <a:pt x="4" y="0"/>
                    <a:pt x="4" y="0"/>
                    <a:pt x="4" y="0"/>
                  </a:cubicBezTo>
                  <a:cubicBezTo>
                    <a:pt x="2" y="0"/>
                    <a:pt x="0" y="2"/>
                    <a:pt x="0" y="4"/>
                  </a:cubicBezTo>
                  <a:cubicBezTo>
                    <a:pt x="0" y="15"/>
                    <a:pt x="0" y="15"/>
                    <a:pt x="0" y="15"/>
                  </a:cubicBezTo>
                  <a:cubicBezTo>
                    <a:pt x="0" y="17"/>
                    <a:pt x="2" y="19"/>
                    <a:pt x="4" y="19"/>
                  </a:cubicBezTo>
                  <a:cubicBezTo>
                    <a:pt x="44" y="19"/>
                    <a:pt x="44" y="19"/>
                    <a:pt x="44" y="19"/>
                  </a:cubicBezTo>
                  <a:cubicBezTo>
                    <a:pt x="46" y="19"/>
                    <a:pt x="48" y="17"/>
                    <a:pt x="48" y="15"/>
                  </a:cubicBezTo>
                  <a:lnTo>
                    <a:pt x="48" y="4"/>
                  </a:lnTo>
                  <a:close/>
                  <a:moveTo>
                    <a:pt x="48" y="4"/>
                  </a:moveTo>
                  <a:cubicBezTo>
                    <a:pt x="48" y="4"/>
                    <a:pt x="48" y="4"/>
                    <a:pt x="48" y="4"/>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grpSp>
      <p:grpSp>
        <p:nvGrpSpPr>
          <p:cNvPr id="43" name="Group 145"/>
          <p:cNvGrpSpPr/>
          <p:nvPr/>
        </p:nvGrpSpPr>
        <p:grpSpPr>
          <a:xfrm>
            <a:off x="3401100" y="2507627"/>
            <a:ext cx="679496" cy="714015"/>
            <a:chOff x="8048625" y="3005138"/>
            <a:chExt cx="473076" cy="457200"/>
          </a:xfrm>
          <a:solidFill>
            <a:schemeClr val="bg1"/>
          </a:solidFill>
        </p:grpSpPr>
        <p:sp>
          <p:nvSpPr>
            <p:cNvPr id="44"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45"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46"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47"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48"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grpFill/>
            <a:ln w="9525">
              <a:noFill/>
              <a:round/>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grpSp>
      <p:sp>
        <p:nvSpPr>
          <p:cNvPr id="18448" name="Rectangle 22"/>
          <p:cNvSpPr>
            <a:spLocks noChangeArrowheads="1"/>
          </p:cNvSpPr>
          <p:nvPr/>
        </p:nvSpPr>
        <p:spPr bwMode="auto">
          <a:xfrm>
            <a:off x="7677661" y="1813400"/>
            <a:ext cx="121920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cs typeface="+mn-cs"/>
              </a:rPr>
              <a:t>治疗原则</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cs typeface="+mn-cs"/>
            </a:endParaRPr>
          </a:p>
        </p:txBody>
      </p:sp>
      <p:cxnSp>
        <p:nvCxnSpPr>
          <p:cNvPr id="52" name="Straight Connector 101"/>
          <p:cNvCxnSpPr/>
          <p:nvPr/>
        </p:nvCxnSpPr>
        <p:spPr>
          <a:xfrm flipV="1">
            <a:off x="5126689" y="1641475"/>
            <a:ext cx="0" cy="4354512"/>
          </a:xfrm>
          <a:prstGeom prst="line">
            <a:avLst/>
          </a:prstGeom>
          <a:ln w="19050">
            <a:solidFill>
              <a:schemeClr val="bg1">
                <a:lumMod val="75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58" name="表格 57"/>
          <p:cNvGraphicFramePr>
            <a:graphicFrameLocks noGrp="1"/>
          </p:cNvGraphicFramePr>
          <p:nvPr/>
        </p:nvGraphicFramePr>
        <p:xfrm>
          <a:off x="5483790" y="2337088"/>
          <a:ext cx="5643519" cy="3258847"/>
        </p:xfrm>
        <a:graphic>
          <a:graphicData uri="http://schemas.openxmlformats.org/drawingml/2006/table">
            <a:tbl>
              <a:tblPr/>
              <a:tblGrid>
                <a:gridCol w="5643519"/>
              </a:tblGrid>
              <a:tr h="603523">
                <a:tc>
                  <a:txBody>
                    <a:bodyPr/>
                    <a:lstStyle>
                      <a:lvl1pPr>
                        <a:spcBef>
                          <a:spcPct val="20000"/>
                        </a:spcBef>
                        <a:buFont typeface="Arial" panose="020B0604020202020204" pitchFamily="34" charset="0"/>
                        <a:defRPr sz="2800">
                          <a:solidFill>
                            <a:schemeClr val="tx1"/>
                          </a:solidFill>
                          <a:latin typeface="Calibri" panose="020F0502020204030204" charset="0"/>
                          <a:ea typeface="微软雅黑" panose="020B0503020204020204"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微软雅黑" panose="020B0503020204020204"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微软雅黑" panose="020B0503020204020204"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微软雅黑" panose="020B0503020204020204"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zh-CN" sz="2000" b="1" i="0" u="none" strike="noStrike" cap="none" normalizeH="0" baseline="0" dirty="0">
                          <a:ln>
                            <a:noFill/>
                          </a:ln>
                          <a:solidFill>
                            <a:srgbClr val="FFFFFF"/>
                          </a:solidFill>
                          <a:effectLst/>
                          <a:latin typeface="微软雅黑" panose="020B0503020204020204" charset="-122"/>
                          <a:cs typeface="Calibri" panose="020F0502020204030204" charset="0"/>
                        </a:rPr>
                        <a:t>基本原则</a:t>
                      </a:r>
                      <a:endParaRPr kumimoji="0" lang="zh-CN" altLang="zh-CN" sz="2000" b="1" i="0" u="none" strike="noStrike" cap="none" normalizeH="0" baseline="0" dirty="0">
                        <a:ln>
                          <a:noFill/>
                        </a:ln>
                        <a:solidFill>
                          <a:srgbClr val="FFFFFF"/>
                        </a:solidFill>
                        <a:effectLst/>
                        <a:latin typeface="微软雅黑" panose="020B0503020204020204" charset="-122"/>
                        <a:cs typeface="Calibri" panose="020F0502020204030204"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26649"/>
                    </a:solidFill>
                  </a:tcPr>
                </a:tc>
              </a:tr>
              <a:tr h="2655324">
                <a:tc>
                  <a:txBody>
                    <a:bodyPr/>
                    <a:lstStyle>
                      <a:lvl1pPr>
                        <a:spcBef>
                          <a:spcPct val="20000"/>
                        </a:spcBef>
                        <a:buFont typeface="Arial" panose="020B0604020202020204" pitchFamily="34" charset="0"/>
                        <a:defRPr sz="2800">
                          <a:solidFill>
                            <a:schemeClr val="tx1"/>
                          </a:solidFill>
                          <a:latin typeface="Calibri" panose="020F0502020204030204" charset="0"/>
                          <a:ea typeface="微软雅黑" panose="020B0503020204020204" charset="-122"/>
                        </a:defRPr>
                      </a:lvl1pPr>
                      <a:lvl2pPr>
                        <a:spcBef>
                          <a:spcPct val="20000"/>
                        </a:spcBef>
                        <a:buFont typeface="Arial" panose="020B0604020202020204" pitchFamily="34" charset="0"/>
                        <a:defRPr sz="2400">
                          <a:solidFill>
                            <a:schemeClr val="tx1"/>
                          </a:solidFill>
                          <a:latin typeface="Calibri" panose="020F0502020204030204" charset="0"/>
                          <a:ea typeface="微软雅黑" panose="020B0503020204020204"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微软雅黑" panose="020B0503020204020204"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微软雅黑" panose="020B0503020204020204"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9pPr>
                    </a:lstStyle>
                    <a:p>
                      <a:pPr marL="0" marR="0" lvl="1" indent="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None/>
                        <a:defRPr/>
                      </a:pPr>
                      <a:r>
                        <a:rPr lang="zh-CN" altLang="en-US" sz="1800" kern="1200" dirty="0">
                          <a:solidFill>
                            <a:schemeClr val="tx1"/>
                          </a:solidFill>
                          <a:latin typeface="微软雅黑" panose="020B0503020204020204" charset="-122"/>
                          <a:cs typeface="Times New Roman" panose="02020603050405020304" pitchFamily="18" charset="0"/>
                        </a:rPr>
                        <a:t>化疗、分子靶向治疗和免疫治疗等</a:t>
                      </a:r>
                      <a:r>
                        <a:rPr lang="zh-CN" altLang="en-US" sz="1800" b="1" kern="1200" dirty="0">
                          <a:solidFill>
                            <a:srgbClr val="F26649"/>
                          </a:solidFill>
                          <a:latin typeface="微软雅黑" panose="020B0503020204020204" charset="-122"/>
                          <a:cs typeface="Times New Roman" panose="02020603050405020304" pitchFamily="18" charset="0"/>
                        </a:rPr>
                        <a:t>全身治疗为主</a:t>
                      </a:r>
                      <a:endParaRPr lang="zh-CN" altLang="zh-CN" sz="1800" b="1" kern="1200" dirty="0">
                        <a:solidFill>
                          <a:srgbClr val="F26649"/>
                        </a:solidFill>
                        <a:latin typeface="微软雅黑" panose="020B0503020204020204" charset="-122"/>
                        <a:cs typeface="Times New Roman" panose="02020603050405020304" pitchFamily="18" charset="0"/>
                      </a:endParaRPr>
                    </a:p>
                    <a:p>
                      <a:pPr marL="0" marR="0" lvl="1" indent="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None/>
                        <a:defRPr/>
                      </a:pPr>
                      <a:r>
                        <a:rPr lang="zh-CN" altLang="en-US" sz="1800" b="1" kern="1200" dirty="0">
                          <a:solidFill>
                            <a:srgbClr val="F26649"/>
                          </a:solidFill>
                          <a:latin typeface="微软雅黑" panose="020B0503020204020204" charset="-122"/>
                          <a:cs typeface="Times New Roman" panose="02020603050405020304" pitchFamily="18" charset="0"/>
                        </a:rPr>
                        <a:t>骨靶向药物可预防和延缓</a:t>
                      </a:r>
                      <a:r>
                        <a:rPr lang="en-US" altLang="zh-CN" sz="1800" b="1" kern="1200" dirty="0">
                          <a:solidFill>
                            <a:srgbClr val="F26649"/>
                          </a:solidFill>
                          <a:latin typeface="微软雅黑" panose="020B0503020204020204" charset="-122"/>
                          <a:cs typeface="Times New Roman" panose="02020603050405020304" pitchFamily="18" charset="0"/>
                        </a:rPr>
                        <a:t>SRE</a:t>
                      </a:r>
                      <a:r>
                        <a:rPr lang="zh-CN" altLang="en-US" sz="1800" kern="1200" dirty="0">
                          <a:solidFill>
                            <a:srgbClr val="F26649"/>
                          </a:solidFill>
                          <a:latin typeface="微软雅黑" panose="020B0503020204020204" charset="-122"/>
                          <a:cs typeface="Times New Roman" panose="02020603050405020304" pitchFamily="18" charset="0"/>
                        </a:rPr>
                        <a:t>，</a:t>
                      </a:r>
                      <a:r>
                        <a:rPr lang="zh-CN" altLang="en-US" sz="1800" kern="1200" dirty="0">
                          <a:solidFill>
                            <a:schemeClr val="tx1"/>
                          </a:solidFill>
                          <a:latin typeface="微软雅黑" panose="020B0503020204020204" charset="-122"/>
                          <a:cs typeface="Times New Roman" panose="02020603050405020304" pitchFamily="18" charset="0"/>
                        </a:rPr>
                        <a:t>减轻骨转移患者的骨相关事件症状并提高生活质量</a:t>
                      </a:r>
                      <a:endParaRPr lang="en-US" altLang="zh-CN" sz="1800" kern="1200" dirty="0">
                        <a:solidFill>
                          <a:schemeClr val="tx1"/>
                        </a:solidFill>
                        <a:latin typeface="微软雅黑" panose="020B0503020204020204" charset="-122"/>
                        <a:cs typeface="Times New Roman" panose="02020603050405020304" pitchFamily="18" charset="0"/>
                      </a:endParaRPr>
                    </a:p>
                    <a:p>
                      <a:pPr marL="0" marR="0" lvl="1" indent="0" algn="l" defTabSz="914400" rtl="0" eaLnBrk="1" fontAlgn="base" latinLnBrk="0" hangingPunct="1">
                        <a:lnSpc>
                          <a:spcPct val="150000"/>
                        </a:lnSpc>
                        <a:spcBef>
                          <a:spcPts val="1200"/>
                        </a:spcBef>
                        <a:spcAft>
                          <a:spcPct val="0"/>
                        </a:spcAft>
                        <a:buClr>
                          <a:srgbClr val="008080"/>
                        </a:buClr>
                        <a:buSzPct val="77000"/>
                        <a:buFont typeface="Wingdings" panose="05000000000000000000" pitchFamily="2" charset="2"/>
                        <a:buNone/>
                        <a:defRPr/>
                      </a:pPr>
                      <a:r>
                        <a:rPr lang="zh-CN" altLang="en-US" sz="1800" b="1" kern="1200" dirty="0">
                          <a:solidFill>
                            <a:srgbClr val="F26649"/>
                          </a:solidFill>
                          <a:latin typeface="微软雅黑" panose="020B0503020204020204" charset="-122"/>
                          <a:cs typeface="Times New Roman" panose="02020603050405020304" pitchFamily="18" charset="0"/>
                        </a:rPr>
                        <a:t>合理的局部治疗</a:t>
                      </a:r>
                      <a:r>
                        <a:rPr lang="zh-CN" altLang="en-US" sz="1800" kern="1200" dirty="0">
                          <a:solidFill>
                            <a:schemeClr val="tx1"/>
                          </a:solidFill>
                          <a:latin typeface="微软雅黑" panose="020B0503020204020204" charset="-122"/>
                          <a:cs typeface="Times New Roman" panose="02020603050405020304" pitchFamily="18" charset="0"/>
                        </a:rPr>
                        <a:t>可以控制骨转移症状，如手术、放疗等</a:t>
                      </a:r>
                      <a:endParaRPr lang="zh-CN" altLang="en-US" sz="1800" kern="1200" dirty="0">
                        <a:solidFill>
                          <a:schemeClr val="tx1"/>
                        </a:solidFill>
                        <a:latin typeface="微软雅黑" panose="020B0503020204020204" charset="-122"/>
                        <a:cs typeface="Times New Roman" panose="02020603050405020304" pitchFamily="18" charset="0"/>
                      </a:endParaRPr>
                    </a:p>
                  </a:txBody>
                  <a:tcPr marL="91444" marR="9144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00025" y="374015"/>
            <a:ext cx="10968990" cy="705485"/>
          </a:xfrm>
        </p:spPr>
        <p:txBody>
          <a:bodyPr>
            <a:normAutofit fontScale="90000"/>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基于上述</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目标地舒单抗在延缓骨相关事件发生、延长患者</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OS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方面更具优势</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337185" y="6397625"/>
            <a:ext cx="5080000" cy="198120"/>
          </a:xfrm>
          <a:prstGeom prst="rect">
            <a:avLst/>
          </a:prstGeom>
          <a:noFill/>
        </p:spPr>
        <p:txBody>
          <a:bodyPr wrap="square" rtlCol="0" anchor="t">
            <a:noAutofit/>
          </a:bodyPr>
          <a:p>
            <a:pPr marL="342900" lvl="0" indent="-342900" algn="l">
              <a:buClrTx/>
              <a:buSzTx/>
              <a:buFontTx/>
              <a:buAutoNum type="arabicPeriod"/>
            </a:pPr>
            <a:r>
              <a:rPr lang="en-US" altLang="zh-CN" sz="800">
                <a:latin typeface="微软雅黑" panose="020B0503020204020204" charset="-122"/>
                <a:ea typeface="微软雅黑" panose="020B0503020204020204" charset="-122"/>
                <a:sym typeface="+mn-ea"/>
              </a:rPr>
              <a:t>CSCO. </a:t>
            </a:r>
            <a:r>
              <a:rPr lang="zh-CN" altLang="en-US" sz="800">
                <a:latin typeface="微软雅黑" panose="020B0503020204020204" charset="-122"/>
                <a:ea typeface="微软雅黑" panose="020B0503020204020204" charset="-122"/>
                <a:sym typeface="+mn-ea"/>
              </a:rPr>
              <a:t>非小细胞肺癌诊疗指南</a:t>
            </a:r>
            <a:r>
              <a:rPr lang="en-US" altLang="zh-CN" sz="800">
                <a:latin typeface="微软雅黑" panose="020B0503020204020204" charset="-122"/>
                <a:ea typeface="微软雅黑" panose="020B0503020204020204" charset="-122"/>
                <a:sym typeface="+mn-ea"/>
              </a:rPr>
              <a:t>. 2025.</a:t>
            </a:r>
            <a:endParaRPr lang="en-US" altLang="zh-CN" sz="800">
              <a:latin typeface="微软雅黑" panose="020B0503020204020204" charset="-122"/>
              <a:ea typeface="微软雅黑" panose="020B0503020204020204" charset="-122"/>
            </a:endParaRPr>
          </a:p>
          <a:p>
            <a:pPr marL="342900" lvl="0" indent="-342900" algn="l">
              <a:buClrTx/>
              <a:buSzTx/>
              <a:buFontTx/>
              <a:buAutoNum type="arabicPeriod"/>
            </a:pPr>
            <a:r>
              <a:rPr lang="en-US" altLang="zh-CN" sz="800">
                <a:latin typeface="微软雅黑" panose="020B0503020204020204" charset="-122"/>
                <a:ea typeface="微软雅黑" panose="020B0503020204020204" charset="-122"/>
                <a:sym typeface="+mn-ea"/>
              </a:rPr>
              <a:t>Oliveira MBDR, et al.Rev Bras Ortop (Sao Paulo). 2019 Sep;54(5):524-530. </a:t>
            </a:r>
            <a:endParaRPr lang="en-US" altLang="zh-CN" sz="800">
              <a:latin typeface="微软雅黑" panose="020B0503020204020204" charset="-122"/>
              <a:ea typeface="微软雅黑" panose="020B0503020204020204" charset="-122"/>
              <a:sym typeface="+mn-ea"/>
            </a:endParaRPr>
          </a:p>
          <a:p>
            <a:pPr marL="342900" lvl="0" indent="-342900" algn="l">
              <a:buClrTx/>
              <a:buSzTx/>
              <a:buFontTx/>
              <a:buAutoNum type="arabicPeriod"/>
            </a:pPr>
            <a:r>
              <a:rPr lang="en-US" altLang="zh-CN" sz="800">
                <a:latin typeface="微软雅黑" panose="020B0503020204020204" charset="-122"/>
                <a:ea typeface="微软雅黑" panose="020B0503020204020204" charset="-122"/>
                <a:sym typeface="+mn-ea"/>
              </a:rPr>
              <a:t>Wu S, et al.Transl Lung Cancer Res. 2021 Jan;10(1):439-451. </a:t>
            </a:r>
            <a:endParaRPr lang="en-US" altLang="zh-CN" sz="800">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94640" y="1660525"/>
            <a:ext cx="6062345" cy="2181860"/>
          </a:xfrm>
          <a:prstGeom prst="rect">
            <a:avLst/>
          </a:prstGeom>
        </p:spPr>
      </p:pic>
      <p:pic>
        <p:nvPicPr>
          <p:cNvPr id="5" name="图片 4"/>
          <p:cNvPicPr>
            <a:picLocks noChangeAspect="1"/>
          </p:cNvPicPr>
          <p:nvPr/>
        </p:nvPicPr>
        <p:blipFill>
          <a:blip r:embed="rId2"/>
          <a:srcRect b="15679"/>
          <a:stretch>
            <a:fillRect/>
          </a:stretch>
        </p:blipFill>
        <p:spPr>
          <a:xfrm>
            <a:off x="7284085" y="1580515"/>
            <a:ext cx="4218305" cy="2141220"/>
          </a:xfrm>
          <a:prstGeom prst="rect">
            <a:avLst/>
          </a:prstGeom>
        </p:spPr>
      </p:pic>
      <p:sp>
        <p:nvSpPr>
          <p:cNvPr id="6" name="矩形 5"/>
          <p:cNvSpPr/>
          <p:nvPr/>
        </p:nvSpPr>
        <p:spPr>
          <a:xfrm>
            <a:off x="7393305" y="1582420"/>
            <a:ext cx="337820" cy="2781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7326630" y="4380865"/>
            <a:ext cx="4022090" cy="2365375"/>
            <a:chOff x="10526" y="3408"/>
            <a:chExt cx="9060" cy="6500"/>
          </a:xfrm>
        </p:grpSpPr>
        <p:pic>
          <p:nvPicPr>
            <p:cNvPr id="12" name="图片 11"/>
            <p:cNvPicPr>
              <a:picLocks noChangeAspect="1"/>
            </p:cNvPicPr>
            <p:nvPr/>
          </p:nvPicPr>
          <p:blipFill>
            <a:blip r:embed="rId3"/>
            <a:stretch>
              <a:fillRect/>
            </a:stretch>
          </p:blipFill>
          <p:spPr>
            <a:xfrm>
              <a:off x="10526" y="3408"/>
              <a:ext cx="9060" cy="6500"/>
            </a:xfrm>
            <a:prstGeom prst="rect">
              <a:avLst/>
            </a:prstGeom>
          </p:spPr>
        </p:pic>
        <p:sp>
          <p:nvSpPr>
            <p:cNvPr id="8" name="矩形 7"/>
            <p:cNvSpPr/>
            <p:nvPr/>
          </p:nvSpPr>
          <p:spPr>
            <a:xfrm>
              <a:off x="11101" y="3575"/>
              <a:ext cx="705" cy="65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 name="文本框 8"/>
          <p:cNvSpPr txBox="1"/>
          <p:nvPr/>
        </p:nvSpPr>
        <p:spPr>
          <a:xfrm>
            <a:off x="1731645" y="1149350"/>
            <a:ext cx="2856230" cy="368300"/>
          </a:xfrm>
          <a:prstGeom prst="rect">
            <a:avLst/>
          </a:prstGeom>
          <a:noFill/>
        </p:spPr>
        <p:txBody>
          <a:bodyPr wrap="square" rtlCol="0" anchor="t">
            <a:spAutoFit/>
          </a:bodyPr>
          <a:p>
            <a:pPr algn="ctr"/>
            <a:r>
              <a:rPr lang="en-US" altLang="zh-CN" b="1">
                <a:solidFill>
                  <a:srgbClr val="F26649"/>
                </a:solidFill>
                <a:latin typeface="微软雅黑" panose="020B0503020204020204" charset="-122"/>
                <a:ea typeface="微软雅黑" panose="020B0503020204020204" charset="-122"/>
                <a:sym typeface="+mn-ea"/>
              </a:rPr>
              <a:t>CSCO</a:t>
            </a:r>
            <a:r>
              <a:rPr lang="zh-CN" altLang="en-US" b="1">
                <a:solidFill>
                  <a:srgbClr val="F26649"/>
                </a:solidFill>
                <a:latin typeface="微软雅黑" panose="020B0503020204020204" charset="-122"/>
                <a:ea typeface="微软雅黑" panose="020B0503020204020204" charset="-122"/>
                <a:sym typeface="+mn-ea"/>
              </a:rPr>
              <a:t>指南</a:t>
            </a:r>
            <a:r>
              <a:rPr lang="en-US" altLang="zh-CN" b="1">
                <a:solidFill>
                  <a:srgbClr val="F26649"/>
                </a:solidFill>
                <a:latin typeface="微软雅黑" panose="020B0503020204020204" charset="-122"/>
                <a:ea typeface="微软雅黑" panose="020B0503020204020204" charset="-122"/>
                <a:sym typeface="+mn-ea"/>
              </a:rPr>
              <a:t>I</a:t>
            </a:r>
            <a:r>
              <a:rPr lang="zh-CN" altLang="en-US" b="1">
                <a:solidFill>
                  <a:srgbClr val="F26649"/>
                </a:solidFill>
                <a:latin typeface="微软雅黑" panose="020B0503020204020204" charset="-122"/>
                <a:ea typeface="微软雅黑" panose="020B0503020204020204" charset="-122"/>
                <a:sym typeface="+mn-ea"/>
              </a:rPr>
              <a:t>级推荐</a:t>
            </a:r>
            <a:r>
              <a:rPr lang="en-US" altLang="zh-CN" b="1" baseline="30000">
                <a:solidFill>
                  <a:srgbClr val="F26649"/>
                </a:solidFill>
                <a:latin typeface="微软雅黑" panose="020B0503020204020204" charset="-122"/>
                <a:ea typeface="微软雅黑" panose="020B0503020204020204" charset="-122"/>
                <a:sym typeface="+mn-ea"/>
              </a:rPr>
              <a:t>1</a:t>
            </a:r>
            <a:endParaRPr lang="en-US" altLang="zh-CN" b="1" baseline="30000">
              <a:solidFill>
                <a:srgbClr val="F26649"/>
              </a:solidFill>
              <a:latin typeface="微软雅黑" panose="020B0503020204020204" charset="-122"/>
              <a:ea typeface="微软雅黑" panose="020B0503020204020204" charset="-122"/>
              <a:sym typeface="+mn-ea"/>
            </a:endParaRPr>
          </a:p>
        </p:txBody>
      </p:sp>
      <p:sp>
        <p:nvSpPr>
          <p:cNvPr id="10" name="文本框 9"/>
          <p:cNvSpPr txBox="1"/>
          <p:nvPr/>
        </p:nvSpPr>
        <p:spPr>
          <a:xfrm>
            <a:off x="6882765" y="1149350"/>
            <a:ext cx="4983480" cy="829945"/>
          </a:xfrm>
          <a:prstGeom prst="rect">
            <a:avLst/>
          </a:prstGeom>
          <a:noFill/>
        </p:spPr>
        <p:txBody>
          <a:bodyPr wrap="square" rtlCol="0" anchor="t">
            <a:spAutoFit/>
          </a:bodyPr>
          <a:p>
            <a:pPr algn="ctr"/>
            <a:r>
              <a:rPr lang="zh-CN" altLang="en-US" sz="1600" b="1">
                <a:solidFill>
                  <a:srgbClr val="F26649"/>
                </a:solidFill>
                <a:latin typeface="微软雅黑" panose="020B0503020204020204" charset="-122"/>
                <a:ea typeface="微软雅黑" panose="020B0503020204020204" charset="-122"/>
                <a:sym typeface="+mn-ea"/>
              </a:rPr>
              <a:t>相比唑来膦酸，地舒单抗能够显著延缓首次出现骨相关事件的时间长达</a:t>
            </a:r>
            <a:r>
              <a:rPr lang="en-US" altLang="zh-CN" sz="1600" b="1">
                <a:solidFill>
                  <a:srgbClr val="F26649"/>
                </a:solidFill>
                <a:latin typeface="微软雅黑" panose="020B0503020204020204" charset="-122"/>
                <a:ea typeface="微软雅黑" panose="020B0503020204020204" charset="-122"/>
                <a:sym typeface="+mn-ea"/>
              </a:rPr>
              <a:t>6</a:t>
            </a:r>
            <a:r>
              <a:rPr lang="zh-CN" altLang="en-US" sz="1600" b="1">
                <a:solidFill>
                  <a:srgbClr val="F26649"/>
                </a:solidFill>
                <a:latin typeface="微软雅黑" panose="020B0503020204020204" charset="-122"/>
                <a:ea typeface="微软雅黑" panose="020B0503020204020204" charset="-122"/>
                <a:sym typeface="+mn-ea"/>
              </a:rPr>
              <a:t>个月</a:t>
            </a:r>
            <a:r>
              <a:rPr lang="en-US" altLang="zh-CN" sz="1600" b="1" baseline="30000">
                <a:solidFill>
                  <a:srgbClr val="F26649"/>
                </a:solidFill>
                <a:latin typeface="微软雅黑" panose="020B0503020204020204" charset="-122"/>
                <a:ea typeface="微软雅黑" panose="020B0503020204020204" charset="-122"/>
                <a:sym typeface="+mn-ea"/>
              </a:rPr>
              <a:t>2</a:t>
            </a:r>
            <a:endParaRPr lang="en-US" altLang="zh-CN" sz="1600" b="1">
              <a:solidFill>
                <a:srgbClr val="F26649"/>
              </a:solidFill>
              <a:latin typeface="微软雅黑" panose="020B0503020204020204" charset="-122"/>
              <a:ea typeface="微软雅黑" panose="020B0503020204020204" charset="-122"/>
              <a:sym typeface="+mn-ea"/>
            </a:endParaRPr>
          </a:p>
          <a:p>
            <a:pPr algn="ctr"/>
            <a:endParaRPr lang="en-US" altLang="zh-CN" sz="1600" b="1">
              <a:solidFill>
                <a:srgbClr val="F26649"/>
              </a:solidFill>
              <a:latin typeface="微软雅黑" panose="020B0503020204020204" charset="-122"/>
              <a:ea typeface="微软雅黑" panose="020B0503020204020204" charset="-122"/>
              <a:sym typeface="+mn-ea"/>
            </a:endParaRPr>
          </a:p>
        </p:txBody>
      </p:sp>
      <p:sp>
        <p:nvSpPr>
          <p:cNvPr id="11" name="文本框 10"/>
          <p:cNvSpPr txBox="1"/>
          <p:nvPr/>
        </p:nvSpPr>
        <p:spPr>
          <a:xfrm>
            <a:off x="6932930" y="3759200"/>
            <a:ext cx="4860290" cy="583565"/>
          </a:xfrm>
          <a:prstGeom prst="rect">
            <a:avLst/>
          </a:prstGeom>
          <a:noFill/>
        </p:spPr>
        <p:txBody>
          <a:bodyPr wrap="square" rtlCol="0" anchor="t">
            <a:spAutoFit/>
          </a:bodyPr>
          <a:p>
            <a:pPr lvl="0" algn="ctr" defTabSz="266700">
              <a:buClrTx/>
              <a:buSzTx/>
              <a:buFontTx/>
            </a:pPr>
            <a:r>
              <a:rPr lang="zh-CN" altLang="en-US" sz="1600" b="1">
                <a:solidFill>
                  <a:srgbClr val="F26649"/>
                </a:solidFill>
                <a:latin typeface="微软雅黑" panose="020B0503020204020204" charset="-122"/>
                <a:ea typeface="微软雅黑" panose="020B0503020204020204" charset="-122"/>
                <a:sym typeface="+mn-ea"/>
              </a:rPr>
              <a:t>相比唑来膦酸，地舒单抗的中位OS具有显著优势，死亡风险降低22%</a:t>
            </a:r>
            <a:r>
              <a:rPr lang="en-US" altLang="zh-CN" sz="1600" b="1" baseline="30000">
                <a:solidFill>
                  <a:srgbClr val="F26649"/>
                </a:solidFill>
                <a:latin typeface="微软雅黑" panose="020B0503020204020204" charset="-122"/>
                <a:ea typeface="微软雅黑" panose="020B0503020204020204" charset="-122"/>
                <a:sym typeface="+mn-ea"/>
              </a:rPr>
              <a:t>3</a:t>
            </a:r>
            <a:endParaRPr lang="en-US" altLang="zh-CN" sz="1600" b="1" baseline="30000">
              <a:solidFill>
                <a:srgbClr val="F26649"/>
              </a:solidFill>
              <a:latin typeface="微软雅黑" panose="020B0503020204020204" charset="-122"/>
              <a:ea typeface="微软雅黑" panose="020B0503020204020204" charset="-122"/>
              <a:sym typeface="+mn-ea"/>
            </a:endParaRPr>
          </a:p>
        </p:txBody>
      </p:sp>
      <p:sp>
        <p:nvSpPr>
          <p:cNvPr id="15" name="文本框 14"/>
          <p:cNvSpPr txBox="1"/>
          <p:nvPr/>
        </p:nvSpPr>
        <p:spPr>
          <a:xfrm>
            <a:off x="294640" y="4531360"/>
            <a:ext cx="6096000" cy="922020"/>
          </a:xfrm>
          <a:prstGeom prst="rect">
            <a:avLst/>
          </a:prstGeom>
          <a:noFill/>
        </p:spPr>
        <p:txBody>
          <a:bodyPr wrap="square" rtlCol="0" anchor="t">
            <a:spAutoFit/>
          </a:bodyPr>
          <a:p>
            <a:pPr lvl="0" algn="just" defTabSz="266700">
              <a:buClrTx/>
              <a:buSzTx/>
              <a:buFontTx/>
            </a:pPr>
            <a:r>
              <a:rPr lang="en-US" altLang="zh-CN">
                <a:latin typeface="微软雅黑" panose="020B0503020204020204" charset="-122"/>
                <a:ea typeface="微软雅黑" panose="020B0503020204020204" charset="-122"/>
                <a:sym typeface="+mn-ea"/>
              </a:rPr>
              <a:t>CSCO</a:t>
            </a:r>
            <a:r>
              <a:rPr lang="zh-CN" altLang="en-US">
                <a:latin typeface="微软雅黑" panose="020B0503020204020204" charset="-122"/>
                <a:ea typeface="微软雅黑" panose="020B0503020204020204" charset="-122"/>
                <a:sym typeface="+mn-ea"/>
              </a:rPr>
              <a:t>指南对于孤立性骨转移，推荐使用双膦酸盐</a:t>
            </a:r>
            <a:r>
              <a:rPr lang="en-US" alt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地舒单抗，相比双膦酸盐，地舒单抗在延缓骨相关事件发生、延长患者OS方面更具优势</a:t>
            </a:r>
            <a:endParaRPr lang="zh-CN" altLang="en-US">
              <a:latin typeface="微软雅黑" panose="020B0503020204020204" charset="-122"/>
              <a:ea typeface="微软雅黑" panose="020B0503020204020204" charset="-122"/>
              <a:sym typeface="+mn-ea"/>
            </a:endParaRPr>
          </a:p>
        </p:txBody>
      </p:sp>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101.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102.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103.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1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0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09.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11.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13.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16.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KSO_WM_SLIDE_SOURCE" val="WPPAIGenerateSlide"/>
</p:tagLst>
</file>

<file path=ppt/tags/tag117.xml><?xml version="1.0" encoding="utf-8"?>
<p:tagLst xmlns:p="http://schemas.openxmlformats.org/presentationml/2006/main">
  <p:tag name="KSO_WM_BEAUTIFY_FLAG" val="#wm#"/>
  <p:tag name="KSO_WM_TEMPLATE_CATEGORY" val="custom"/>
  <p:tag name="KSO_WM_TEMPLATE_INDEX" val="20235999"/>
</p:tagLst>
</file>

<file path=ppt/tags/tag118.xml><?xml version="1.0" encoding="utf-8"?>
<p:tagLst xmlns:p="http://schemas.openxmlformats.org/presentationml/2006/main">
  <p:tag name="KSO_WM_BEAUTIFY_FLAG" val="#wm#"/>
  <p:tag name="KSO_WM_TEMPLATE_CATEGORY" val="custom"/>
  <p:tag name="KSO_WM_TEMPLATE_INDEX" val="20235999"/>
</p:tagLst>
</file>

<file path=ppt/tags/tag11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21.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2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BEAUTIFY_FLAG" val="#wm#"/>
  <p:tag name="KSO_WM_TEMPLATE_CATEGORY" val="custom"/>
  <p:tag name="KSO_WM_TEMPLATE_INDEX" val="20235999"/>
</p:tagLst>
</file>

<file path=ppt/tags/tag12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5.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26.xml><?xml version="1.0" encoding="utf-8"?>
<p:tagLst xmlns:p="http://schemas.openxmlformats.org/presentationml/2006/main">
  <p:tag name="KSO_WM_BEAUTIFY_FLAG" val="#wm#"/>
  <p:tag name="KSO_WM_TEMPLATE_CATEGORY" val="custom"/>
  <p:tag name="KSO_WM_TEMPLATE_INDEX" val="20235999"/>
</p:tagLst>
</file>

<file path=ppt/tags/tag127.xml><?xml version="1.0" encoding="utf-8"?>
<p:tagLst xmlns:p="http://schemas.openxmlformats.org/presentationml/2006/main">
  <p:tag name="KSO_WM_BEAUTIFY_FLAG" val="#wm#"/>
  <p:tag name="KSO_WM_TEMPLATE_CATEGORY" val="custom"/>
  <p:tag name="KSO_WM_TEMPLATE_INDEX" val="20235999"/>
</p:tagLst>
</file>

<file path=ppt/tags/tag128.xml><?xml version="1.0" encoding="utf-8"?>
<p:tagLst xmlns:p="http://schemas.openxmlformats.org/presentationml/2006/main">
  <p:tag name="KSO_WM_BEAUTIFY_FLAG" val="#wm#"/>
  <p:tag name="KSO_WM_TEMPLATE_CATEGORY" val="custom"/>
  <p:tag name="KSO_WM_TEMPLATE_INDEX" val="20235999"/>
</p:tagLst>
</file>

<file path=ppt/tags/tag129.xml><?xml version="1.0" encoding="utf-8"?>
<p:tagLst xmlns:p="http://schemas.openxmlformats.org/presentationml/2006/main">
  <p:tag name="KSO_WM_BEAUTIFY_FLAG" val="#wm#"/>
  <p:tag name="KSO_WM_TEMPLATE_CATEGORY" val="custom"/>
  <p:tag name="KSO_WM_TEMPLATE_INDEX" val="20235999"/>
  <p:tag name="resource_record_key" val="{&quot;65&quot;:[20235999],&quot;70&quot;:[332242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resource_record_key" val="{&quot;10&quot;:[4587485,50020852,50037306,21554190],&quot;65&quot;:[20235999],&quot;70&quot;:[332242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4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_1**"/>
  <p:tag name="KSO_WM_TEMPLATE_CATEGORY" val="custom"/>
  <p:tag name="KSO_WM_TEMPLATE_INDEX" val="20205081"/>
  <p:tag name="KSO_WM_UNIT_LAYERLEVEL" val="1"/>
  <p:tag name="KSO_WM_TAG_VERSION" val="1.0"/>
  <p:tag name="KSO_WM_BEAUTIFY_FLAG" val="#wm#"/>
</p:tagLst>
</file>

<file path=ppt/tags/tag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PICID" val="{4c96f162-79b5-4edb-a9ad-477036cca722}"/>
</p:tagLst>
</file>

<file path=ppt/tags/tag61.xml><?xml version="1.0" encoding="utf-8"?>
<p:tagLst xmlns:p="http://schemas.openxmlformats.org/presentationml/2006/main">
  <p:tag name="TABLE_ENDDRAG_ORIGIN_RECT" val="304*252"/>
  <p:tag name="TABLE_ENDDRAG_RECT" val="6*179*304*252"/>
</p:tagLst>
</file>

<file path=ppt/tags/tag62.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3.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4.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5.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2_1"/>
  <p:tag name="KSO_WM_UNIT_ID" val="diagram20233329_3*l_h_a*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2_1"/>
  <p:tag name="KSO_WM_UNIT_ID" val="diagram20233329_3*l_h_f*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USESOURCEFORMAT_APPLY" val="1"/>
</p:tagLst>
</file>

<file path=ppt/tags/tag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3_1"/>
  <p:tag name="KSO_WM_UNIT_ID" val="diagram20233329_3*l_h_a*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3_1"/>
  <p:tag name="KSO_WM_UNIT_ID" val="diagram20233329_3*l_h_f*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内容观点。根据需要可酌情增减文字，以便观者准确地理解您传达的思想。"/>
  <p:tag name="KSO_WM_UNIT_TEXT_FILL_FORE_SCHEMECOLOR_INDEX" val="1"/>
  <p:tag name="KSO_WM_UNIT_TEXT_FILL_TYPE" val="1"/>
  <p:tag name="KSO_WM_UNIT_USESOURCEFORMAT_APPLY" val="1"/>
</p:tagLst>
</file>

<file path=ppt/tags/tag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4_1"/>
  <p:tag name="KSO_WM_UNIT_ID" val="diagram20233329_3*l_h_a*1_4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7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45.459370078740136,&quot;top&quot;:130.94653392088176,&quot;width&quot;:867.84062992125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4_1"/>
  <p:tag name="KSO_WM_UNIT_ID" val="diagram20233329_3*l_h_f*1_4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USESOURCEFORMAT_APPLY"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2_1"/>
  <p:tag name="KSO_WM_UNIT_ID" val="diagram20233329_3*l_h_a*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PRESET_TEXT" val="单击添加项标题"/>
  <p:tag name="KSO_WM_UNIT_TEXT_FILL_FORE_SCHEMECOLOR_INDEX" val="1"/>
  <p:tag name="KSO_WM_UNIT_TEXT_FILL_TYPE" val="1"/>
  <p:tag name="KSO_WM_UNIT_USESOURCEFORMAT_APPLY" val="1"/>
</p:tagLst>
</file>

<file path=ppt/tags/tag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3_1"/>
  <p:tag name="KSO_WM_UNIT_ID" val="diagram20233329_3*l_h_a*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PRESET_TEXT" val="单击添加项标题"/>
  <p:tag name="KSO_WM_UNIT_TEXT_FILL_FORE_SCHEMECOLOR_INDEX" val="1"/>
  <p:tag name="KSO_WM_UNIT_TEXT_FILL_TYPE" val="1"/>
  <p:tag name="KSO_WM_UNIT_USESOURCEFORMAT_APPLY" val="1"/>
</p:tagLst>
</file>

<file path=ppt/tags/tag79.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8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84.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85.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86.xml><?xml version="1.0" encoding="utf-8"?>
<p:tagLst xmlns:p="http://schemas.openxmlformats.org/presentationml/2006/main">
  <p:tag name="KSO_WM_DIAGRAM_VIRTUALLY_FRAME" val="{&quot;height&quot;:360.9291338582677,&quot;left&quot;:24.75,&quot;top&quot;:92.0288976377953,&quot;width&quot;:619.45}"/>
</p:tagLst>
</file>

<file path=ppt/tags/tag87.xml><?xml version="1.0" encoding="utf-8"?>
<p:tagLst xmlns:p="http://schemas.openxmlformats.org/presentationml/2006/main">
  <p:tag name="KSO_WM_DIAGRAM_VIRTUALLY_FRAME" val="{&quot;height&quot;:360.9291338582677,&quot;left&quot;:24.75,&quot;top&quot;:92.0288976377953,&quot;width&quot;:619.45}"/>
</p:tagLst>
</file>

<file path=ppt/tags/tag88.xml><?xml version="1.0" encoding="utf-8"?>
<p:tagLst xmlns:p="http://schemas.openxmlformats.org/presentationml/2006/main">
  <p:tag name="KSO_WM_DIAGRAM_VIRTUALLY_FRAME" val="{&quot;height&quot;:360.9291338582677,&quot;left&quot;:24.75,&quot;top&quot;:92.0288976377953,&quot;width&quot;:619.45}"/>
</p:tagLst>
</file>

<file path=ppt/tags/tag89.xml><?xml version="1.0" encoding="utf-8"?>
<p:tagLst xmlns:p="http://schemas.openxmlformats.org/presentationml/2006/main">
  <p:tag name="KSO_WM_DIAGRAM_VIRTUALLY_FRAME" val="{&quot;height&quot;:360.9291338582677,&quot;left&quot;:24.75,&quot;top&quot;:92.0288976377953,&quot;width&quot;:619.4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360.9291338582677,&quot;left&quot;:24.75,&quot;top&quot;:92.0288976377953,&quot;width&quot;:619.45}"/>
</p:tagLst>
</file>

<file path=ppt/tags/tag91.xml><?xml version="1.0" encoding="utf-8"?>
<p:tagLst xmlns:p="http://schemas.openxmlformats.org/presentationml/2006/main">
  <p:tag name="KSO_WM_DIAGRAM_VIRTUALLY_FRAME" val="{&quot;height&quot;:360.9291338582677,&quot;left&quot;:24.75,&quot;top&quot;:92.0288976377953,&quot;width&quot;:619.45}"/>
</p:tagLst>
</file>

<file path=ppt/tags/tag92.xml><?xml version="1.0" encoding="utf-8"?>
<p:tagLst xmlns:p="http://schemas.openxmlformats.org/presentationml/2006/main">
  <p:tag name="KSO_WM_DIAGRAM_VIRTUALLY_FRAME" val="{&quot;height&quot;:360.9291338582677,&quot;left&quot;:24.75,&quot;top&quot;:92.0288976377953,&quot;width&quot;:619.45}"/>
</p:tagLst>
</file>

<file path=ppt/tags/tag93.xml><?xml version="1.0" encoding="utf-8"?>
<p:tagLst xmlns:p="http://schemas.openxmlformats.org/presentationml/2006/main">
  <p:tag name="KSO_WM_DIAGRAM_VIRTUALLY_FRAME" val="{&quot;height&quot;:360.9291338582677,&quot;left&quot;:24.75,&quot;top&quot;:92.0288976377953,&quot;width&quot;:619.45}"/>
</p:tagLst>
</file>

<file path=ppt/tags/tag94.xml><?xml version="1.0" encoding="utf-8"?>
<p:tagLst xmlns:p="http://schemas.openxmlformats.org/presentationml/2006/main">
  <p:tag name="KSO_WM_DIAGRAM_VIRTUALLY_FRAME" val="{&quot;height&quot;:360.9291338582677,&quot;left&quot;:24.75,&quot;top&quot;:92.0288976377953,&quot;width&quot;:619.45}"/>
</p:tagLst>
</file>

<file path=ppt/tags/tag95.xml><?xml version="1.0" encoding="utf-8"?>
<p:tagLst xmlns:p="http://schemas.openxmlformats.org/presentationml/2006/main">
  <p:tag name="KSO_WM_DIAGRAM_VIRTUALLY_FRAME" val="{&quot;height&quot;:360.9291338582677,&quot;left&quot;:24.75,&quot;top&quot;:92.0288976377953,&quot;width&quot;:619.45}"/>
</p:tagLst>
</file>

<file path=ppt/tags/tag96.xml><?xml version="1.0" encoding="utf-8"?>
<p:tagLst xmlns:p="http://schemas.openxmlformats.org/presentationml/2006/main">
  <p:tag name="KSO_WM_DIAGRAM_VIRTUALLY_FRAME" val="{&quot;height&quot;:360.9291338582677,&quot;left&quot;:24.75,&quot;top&quot;:92.0288976377953,&quot;width&quot;:619.45}"/>
</p:tagLst>
</file>

<file path=ppt/tags/tag97.xml><?xml version="1.0" encoding="utf-8"?>
<p:tagLst xmlns:p="http://schemas.openxmlformats.org/presentationml/2006/main">
  <p:tag name="KSO_WM_DIAGRAM_VIRTUALLY_FRAME" val="{&quot;height&quot;:360.9291338582677,&quot;left&quot;:24.75,&quot;top&quot;:92.0288976377953,&quot;width&quot;:619.45}"/>
</p:tagLst>
</file>

<file path=ppt/tags/tag98.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99.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11972</Words>
  <Application>WPS 演示</Application>
  <PresentationFormat>宽屏</PresentationFormat>
  <Paragraphs>907</Paragraphs>
  <Slides>31</Slides>
  <Notes>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31</vt:i4>
      </vt:variant>
    </vt:vector>
  </HeadingPairs>
  <TitlesOfParts>
    <vt:vector size="52" baseType="lpstr">
      <vt:lpstr>Arial</vt:lpstr>
      <vt:lpstr>宋体</vt:lpstr>
      <vt:lpstr>Wingdings</vt:lpstr>
      <vt:lpstr>Wingdings</vt:lpstr>
      <vt:lpstr>Calibri</vt:lpstr>
      <vt:lpstr>Segoe UI</vt:lpstr>
      <vt:lpstr>Arial</vt:lpstr>
      <vt:lpstr>微软雅黑</vt:lpstr>
      <vt:lpstr>Calibri</vt:lpstr>
      <vt:lpstr>Poppins</vt:lpstr>
      <vt:lpstr>Segoe Print</vt:lpstr>
      <vt:lpstr>Noto Sans SC</vt:lpstr>
      <vt:lpstr>OPPOSans M</vt:lpstr>
      <vt:lpstr>Times New Roman</vt:lpstr>
      <vt:lpstr>Verdana</vt:lpstr>
      <vt:lpstr>等线</vt:lpstr>
      <vt:lpstr>Arial Unicode MS</vt:lpstr>
      <vt:lpstr>黑体</vt:lpstr>
      <vt:lpstr>Trebuchet MS</vt:lpstr>
      <vt:lpstr>华文新魏</vt:lpstr>
      <vt:lpstr>WPS</vt:lpstr>
      <vt:lpstr>肺癌骨转移的新特点与临床实践</vt:lpstr>
      <vt:lpstr>肺癌是全球公共卫生的重大挑战</vt:lpstr>
      <vt:lpstr>随着创新药应用，肺癌患者治疗目标转变为了“延长生存”和“治愈”</vt:lpstr>
      <vt:lpstr>随着生存期的延长，肺癌发生局部复发和远处转移的风险随之增加</vt:lpstr>
      <vt:lpstr>肺癌骨转移发生率及其病理过程</vt:lpstr>
      <vt:lpstr>PowerPoint 演示文稿</vt:lpstr>
      <vt:lpstr>PowerPoint 演示文稿</vt:lpstr>
      <vt:lpstr>PowerPoint 演示文稿</vt:lpstr>
      <vt:lpstr>基于上述目标地舒单抗在延缓骨相关事件发生、延长患者OS方面更具优势</vt:lpstr>
      <vt:lpstr>随着免疫治疗重塑肺癌诊疗格局，患者生存进一步延长，SRE不再是主要矛盾</vt:lpstr>
      <vt:lpstr>长生存时代的肺癌骨转移呈现“新特点”，对免疫治疗影响显著</vt:lpstr>
      <vt:lpstr>存在骨转移意味着免疫治疗的客观缓解率可能大幅下降40~50%</vt:lpstr>
      <vt:lpstr>骨转移患者免疫治疗ORR下降不限免疫治疗药物影响</vt:lpstr>
      <vt:lpstr>骨转移患者免疫治疗的总生存同样缩短</vt:lpstr>
      <vt:lpstr>骨转移OPN导致骨外全身病灶形成“冷肿瘤”</vt:lpstr>
      <vt:lpstr>临床数据进一步佐证OPN对免疫治疗的负面影响</vt:lpstr>
      <vt:lpstr>地舒单抗有望为骨转移患者带来全身获益</vt:lpstr>
      <vt:lpstr>PowerPoint 演示文稿</vt:lpstr>
      <vt:lpstr>PowerPoint 演示文稿</vt:lpstr>
      <vt:lpstr>PowerPoint 演示文稿</vt:lpstr>
      <vt:lpstr>PowerPoint 演示文稿</vt:lpstr>
      <vt:lpstr>肺癌骨转移的MDT治疗策略</vt:lpstr>
      <vt:lpstr>PowerPoint 演示文稿</vt:lpstr>
      <vt:lpstr>患者术后骨扫描随访：骨转移部位发生隐匿性骨折</vt:lpstr>
      <vt:lpstr>患者病理检查及诊断</vt:lpstr>
      <vt:lpstr>PowerPoint 演示文稿</vt:lpstr>
      <vt:lpstr>PowerPoint 演示文稿</vt:lpstr>
      <vt:lpstr>PowerPoint 演示文稿</vt:lpstr>
      <vt:lpstr>患者病例小结</vt:lpstr>
      <vt:lpstr>免疫治疗时代安加维®治疗骨转移 新见解：全身系统治疗不可或缺的一部分，有望逆转抑制、协同增效</vt:lpstr>
      <vt:lpstr>总结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顾文彪BeYo</cp:lastModifiedBy>
  <cp:revision>169</cp:revision>
  <dcterms:created xsi:type="dcterms:W3CDTF">2019-06-19T02:08:00Z</dcterms:created>
  <dcterms:modified xsi:type="dcterms:W3CDTF">2026-02-28T10:25:40Z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2052-12.1.0.22215</vt:lpwstr>
  </property>
  <property fmtid="{D5CDD505-2E9C-101B-9397-08002B2CF9AE}" pid="3" name="ICV">
    <vt:lpwstr>695E8184A1D6444FA336E7CFD2AC3F32_13</vt:lpwstr>
  </property>
</Properties>
</file>