
<file path=[Content_Types].xml><?xml version="1.0" encoding="utf-8"?>
<Types xmlns="http://schemas.openxmlformats.org/package/2006/content-types">
  <Default Extension="xlsx" ContentType="application/vnd.openxmlformats-officedocument.spreadsheetml.sheet"/>
  <Default Extension="png" ContentType="image/png"/>
  <Default Extension="emf" ContentType="image/x-emf"/>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olors1.xml" ContentType="application/vnd.ms-office.chartcolorstyle+xml"/>
  <Override PartName="/ppt/charts/colors2.xml" ContentType="application/vnd.ms-office.chartcolorstyle+xml"/>
  <Override PartName="/ppt/charts/style1.xml" ContentType="application/vnd.ms-office.chartstyle+xml"/>
  <Override PartName="/ppt/charts/style2.xml" ContentType="application/vnd.ms-office.chartstyle+xml"/>
  <Override PartName="/ppt/diagrams/colors1.xml" ContentType="application/vnd.openxmlformats-officedocument.drawingml.diagramColors+xml"/>
  <Override PartName="/ppt/diagrams/data1.xml" ContentType="application/vnd.openxmlformats-officedocument.drawingml.diagramData+xml"/>
  <Override PartName="/ppt/diagrams/drawing1.xml" ContentType="application/vnd.ms-office.drawingml.diagramDrawing+xml"/>
  <Override PartName="/ppt/diagrams/layout1.xml" ContentType="application/vnd.openxmlformats-officedocument.drawingml.diagramLayout+xml"/>
  <Override PartName="/ppt/diagrams/quickStyle1.xml" ContentType="application/vnd.openxmlformats-officedocument.drawingml.diagramStyle+xml"/>
  <Override PartName="/ppt/media/image26.svg" ContentType="image/svg+xml"/>
  <Override PartName="/ppt/media/image28.svg" ContentType="image/svg+xml"/>
  <Override PartName="/ppt/media/image61.svg" ContentType="image/svg+xml"/>
  <Override PartName="/ppt/media/image63.svg" ContentType="image/svg+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306" r:id="rId4"/>
    <p:sldId id="307" r:id="rId5"/>
    <p:sldId id="308" r:id="rId6"/>
    <p:sldId id="264" r:id="rId7"/>
    <p:sldId id="309" r:id="rId8"/>
    <p:sldId id="310" r:id="rId9"/>
    <p:sldId id="311" r:id="rId10"/>
    <p:sldId id="324" r:id="rId11"/>
    <p:sldId id="312" r:id="rId12"/>
    <p:sldId id="258" r:id="rId13"/>
    <p:sldId id="316" r:id="rId14"/>
    <p:sldId id="302" r:id="rId15"/>
    <p:sldId id="321" r:id="rId16"/>
    <p:sldId id="263" r:id="rId17"/>
    <p:sldId id="314" r:id="rId18"/>
    <p:sldId id="315" r:id="rId19"/>
    <p:sldId id="317" r:id="rId20"/>
    <p:sldId id="318" r:id="rId21"/>
    <p:sldId id="319" r:id="rId22"/>
    <p:sldId id="320" r:id="rId23"/>
    <p:sldId id="276" r:id="rId24"/>
    <p:sldId id="271" r:id="rId25"/>
    <p:sldId id="313" r:id="rId26"/>
    <p:sldId id="272" r:id="rId27"/>
    <p:sldId id="273" r:id="rId28"/>
    <p:sldId id="322" r:id="rId29"/>
    <p:sldId id="323" r:id="rId30"/>
    <p:sldId id="297" r:id="rId31"/>
    <p:sldId id="304" r:id="rId32"/>
    <p:sldId id="326" r:id="rId33"/>
    <p:sldId id="327" r:id="rId34"/>
    <p:sldId id="328" r:id="rId35"/>
    <p:sldId id="329" r:id="rId36"/>
    <p:sldId id="330" r:id="rId37"/>
    <p:sldId id="303" r:id="rId38"/>
    <p:sldId id="325" r:id="rId39"/>
  </p:sldIdLst>
  <p:sldSz cx="12192000" cy="6858000"/>
  <p:notesSz cx="6858000" cy="9144000"/>
  <p:custDataLst>
    <p:tags r:id="rId43"/>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26649"/>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32"/>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3" Type="http://schemas.openxmlformats.org/officeDocument/2006/relationships/tags" Target="tags/tag156.xml"/><Relationship Id="rId42" Type="http://schemas.openxmlformats.org/officeDocument/2006/relationships/tableStyles" Target="tableStyles.xml"/><Relationship Id="rId41" Type="http://schemas.openxmlformats.org/officeDocument/2006/relationships/viewProps" Target="viewProps.xml"/><Relationship Id="rId40" Type="http://schemas.openxmlformats.org/officeDocument/2006/relationships/presProps" Target="presProps.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xlsx"/></Relationships>
</file>

<file path=ppt/charts/_rels/chart2.xml.rels><?xml version="1.0" encoding="UTF-8" standalone="yes"?>
<Relationships xmlns="http://schemas.openxmlformats.org/package/2006/relationships"><Relationship Id="rId2" Type="http://schemas.openxmlformats.org/officeDocument/2006/relationships/themeOverride" Target="../theme/themeOverride1.xml"/><Relationship Id="rId1" Type="http://schemas.openxmlformats.org/officeDocument/2006/relationships/package" Target="../embeddings/Workbook2.xlsx"/></Relationships>
</file>

<file path=ppt/charts/_rels/chart3.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package" Target="../embeddings/Workbook3.xlsx"/></Relationships>
</file>

<file path=ppt/charts/_rels/chart4.xml.rels><?xml version="1.0" encoding="UTF-8" standalone="yes"?>
<Relationships xmlns="http://schemas.openxmlformats.org/package/2006/relationships"><Relationship Id="rId4" Type="http://schemas.microsoft.com/office/2011/relationships/chartColorStyle" Target="colors2.xml"/><Relationship Id="rId3" Type="http://schemas.microsoft.com/office/2011/relationships/chartStyle" Target="style2.xml"/><Relationship Id="rId2" Type="http://schemas.openxmlformats.org/officeDocument/2006/relationships/themeOverride" Target="../theme/themeOverride2.xml"/><Relationship Id="rId1" Type="http://schemas.openxmlformats.org/officeDocument/2006/relationships/package" Target="../embeddings/Workbook4.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2015年</c:v>
                </c:pt>
              </c:strCache>
            </c:strRef>
          </c:tx>
          <c:spPr>
            <a:solidFill>
              <a:srgbClr val="FFC000"/>
            </a:solidFill>
            <a:effectLst>
              <a:outerShdw blurRad="50800" dist="38100" dir="2700000" algn="tl" rotWithShape="0">
                <a:prstClr val="black">
                  <a:alpha val="40000"/>
                </a:prstClr>
              </a:outerShdw>
            </a:effectLst>
          </c:spPr>
          <c:invertIfNegative val="0"/>
          <c:dLbls>
            <c:dLbl>
              <c:idx val="1"/>
              <c:layout>
                <c:manualLayout>
                  <c:x val="-0.00476673762975285"/>
                  <c:y val="-0.00839853772861216"/>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dLbl>
              <c:idx val="2"/>
              <c:layout>
                <c:manualLayout>
                  <c:x val="-0.00158891254325095"/>
                  <c:y val="0.0167970754572243"/>
                </c:manualLayout>
              </c:layout>
              <c:dLblPos val="outEnd"/>
              <c:showLegendKey val="0"/>
              <c:showVal val="1"/>
              <c:showCatName val="0"/>
              <c:showSerName val="0"/>
              <c:showPercent val="0"/>
              <c:showBubbleSize val="0"/>
              <c:extLst>
                <c:ext xmlns:c15="http://schemas.microsoft.com/office/drawing/2012/chart" uri="{CE6537A1-D6FC-4f65-9D91-7224C49458BB}">
                  <c15:layout/>
                </c:ext>
              </c:extLst>
            </c:dLbl>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Arial" panose="020B0604020202020204" pitchFamily="34" charset="0"/>
                    <a:ea typeface="微软雅黑" panose="020B0503020204020204" charset="-122"/>
                    <a:cs typeface="Arial" panose="020B0604020202020204" pitchFamily="3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Sheet1!$A$2:$A$9</c:f>
              <c:strCache>
                <c:ptCount val="8"/>
                <c:pt idx="0">
                  <c:v>中国</c:v>
                </c:pt>
                <c:pt idx="1">
                  <c:v>香港</c:v>
                </c:pt>
                <c:pt idx="2">
                  <c:v>日本</c:v>
                </c:pt>
                <c:pt idx="3">
                  <c:v>哥斯达黎加</c:v>
                </c:pt>
                <c:pt idx="4">
                  <c:v>克罗地亚</c:v>
                </c:pt>
                <c:pt idx="5">
                  <c:v>瑞典</c:v>
                </c:pt>
                <c:pt idx="6">
                  <c:v>英国</c:v>
                </c:pt>
                <c:pt idx="7">
                  <c:v>美国</c:v>
                </c:pt>
              </c:strCache>
            </c:strRef>
          </c:cat>
          <c:val>
            <c:numRef>
              <c:f>Sheet1!$B$2:$B$9</c:f>
              <c:numCache>
                <c:formatCode>General</c:formatCode>
                <c:ptCount val="8"/>
                <c:pt idx="0">
                  <c:v>171.3</c:v>
                </c:pt>
                <c:pt idx="1">
                  <c:v>224.9</c:v>
                </c:pt>
                <c:pt idx="2">
                  <c:v>319.5</c:v>
                </c:pt>
                <c:pt idx="3">
                  <c:v>432.9</c:v>
                </c:pt>
                <c:pt idx="4">
                  <c:v>323.2</c:v>
                </c:pt>
                <c:pt idx="5">
                  <c:v>437.1</c:v>
                </c:pt>
                <c:pt idx="6">
                  <c:v>373.3</c:v>
                </c:pt>
                <c:pt idx="7">
                  <c:v>338.5</c:v>
                </c:pt>
              </c:numCache>
            </c:numRef>
          </c:val>
        </c:ser>
        <c:ser>
          <c:idx val="1"/>
          <c:order val="1"/>
          <c:tx>
            <c:strRef>
              <c:f>Sheet1!$C$1</c:f>
              <c:strCache>
                <c:ptCount val="1"/>
                <c:pt idx="0">
                  <c:v>2030年</c:v>
                </c:pt>
              </c:strCache>
            </c:strRef>
          </c:tx>
          <c:spPr>
            <a:solidFill>
              <a:schemeClr val="accent2"/>
            </a:solidFill>
            <a:effectLst>
              <a:outerShdw blurRad="50800" dist="38100" dir="2700000" algn="tl" rotWithShape="0">
                <a:prstClr val="black">
                  <a:alpha val="40000"/>
                </a:prstClr>
              </a:outerShdw>
            </a:effectLst>
          </c:spPr>
          <c:invertIfNegative val="0"/>
          <c:dLbls>
            <c:spPr>
              <a:noFill/>
              <a:ln>
                <a:noFill/>
              </a:ln>
              <a:effectLst/>
            </c:spPr>
            <c:txPr>
              <a:bodyPr rot="0" spcFirstLastPara="0" vertOverflow="ellipsis" vert="horz" wrap="square" lIns="38100" tIns="19050" rIns="38100" bIns="19050" anchor="ctr" anchorCtr="1"/>
              <a:lstStyle/>
              <a:p>
                <a:pPr>
                  <a:defRPr lang="zh-CN" sz="1000" b="0" i="0" u="none" strike="noStrike" kern="1200" baseline="0">
                    <a:solidFill>
                      <a:schemeClr val="tx1"/>
                    </a:solidFill>
                    <a:latin typeface="Arial" panose="020B0604020202020204" pitchFamily="34" charset="0"/>
                    <a:ea typeface="微软雅黑" panose="020B0503020204020204" charset="-122"/>
                    <a:cs typeface="Arial" panose="020B0604020202020204" pitchFamily="34" charset="0"/>
                  </a:defRPr>
                </a:pPr>
              </a:p>
            </c:txPr>
            <c:dLblPos val="outEnd"/>
            <c:showLegendKey val="0"/>
            <c:showVal val="1"/>
            <c:showCatName val="0"/>
            <c:showSerName val="0"/>
            <c:showPercent val="0"/>
            <c:showBubbleSize val="0"/>
            <c:showLeaderLines val="0"/>
            <c:extLst>
              <c:ext xmlns:c15="http://schemas.microsoft.com/office/drawing/2012/chart" uri="{CE6537A1-D6FC-4f65-9D91-7224C49458BB}">
                <c15:layout/>
                <c15:showLeaderLines val="0"/>
                <c15:leaderLines/>
              </c:ext>
            </c:extLst>
          </c:dLbls>
          <c:cat>
            <c:strRef>
              <c:f>Sheet1!$A$2:$A$9</c:f>
              <c:strCache>
                <c:ptCount val="8"/>
                <c:pt idx="0">
                  <c:v>中国</c:v>
                </c:pt>
                <c:pt idx="1">
                  <c:v>香港</c:v>
                </c:pt>
                <c:pt idx="2">
                  <c:v>日本</c:v>
                </c:pt>
                <c:pt idx="3">
                  <c:v>哥斯达黎加</c:v>
                </c:pt>
                <c:pt idx="4">
                  <c:v>克罗地亚</c:v>
                </c:pt>
                <c:pt idx="5">
                  <c:v>瑞典</c:v>
                </c:pt>
                <c:pt idx="6">
                  <c:v>英国</c:v>
                </c:pt>
                <c:pt idx="7">
                  <c:v>美国</c:v>
                </c:pt>
              </c:strCache>
            </c:strRef>
          </c:cat>
          <c:val>
            <c:numRef>
              <c:f>Sheet1!$C$2:$C$9</c:f>
              <c:numCache>
                <c:formatCode>General</c:formatCode>
                <c:ptCount val="8"/>
                <c:pt idx="0">
                  <c:v>300.8</c:v>
                </c:pt>
                <c:pt idx="1">
                  <c:v>298.1</c:v>
                </c:pt>
                <c:pt idx="2">
                  <c:v>463.5</c:v>
                </c:pt>
                <c:pt idx="3">
                  <c:v>525.3</c:v>
                </c:pt>
                <c:pt idx="4">
                  <c:v>484.1</c:v>
                </c:pt>
                <c:pt idx="5">
                  <c:v>511.4</c:v>
                </c:pt>
                <c:pt idx="6">
                  <c:v>460.8</c:v>
                </c:pt>
                <c:pt idx="7">
                  <c:v>280.4</c:v>
                </c:pt>
              </c:numCache>
            </c:numRef>
          </c:val>
        </c:ser>
        <c:dLbls>
          <c:showLegendKey val="0"/>
          <c:showVal val="0"/>
          <c:showCatName val="0"/>
          <c:showSerName val="0"/>
          <c:showPercent val="0"/>
          <c:showBubbleSize val="0"/>
        </c:dLbls>
        <c:gapWidth val="150"/>
        <c:overlap val="-28"/>
        <c:axId val="188024704"/>
        <c:axId val="188026240"/>
      </c:barChart>
      <c:catAx>
        <c:axId val="188024704"/>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Arial" panose="020B0604020202020204" pitchFamily="34" charset="0"/>
                <a:ea typeface="微软雅黑" panose="020B0503020204020204" charset="-122"/>
                <a:cs typeface="Arial" panose="020B0604020202020204" pitchFamily="34" charset="0"/>
              </a:defRPr>
            </a:pPr>
          </a:p>
        </c:txPr>
        <c:crossAx val="188026240"/>
        <c:crosses val="autoZero"/>
        <c:auto val="1"/>
        <c:lblAlgn val="ctr"/>
        <c:lblOffset val="100"/>
        <c:noMultiLvlLbl val="0"/>
      </c:catAx>
      <c:valAx>
        <c:axId val="188026240"/>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Arial" panose="020B0604020202020204" pitchFamily="34" charset="0"/>
                <a:ea typeface="微软雅黑" panose="020B0503020204020204" charset="-122"/>
                <a:cs typeface="Arial" panose="020B0604020202020204" pitchFamily="34" charset="0"/>
              </a:defRPr>
            </a:pPr>
          </a:p>
        </c:txPr>
        <c:crossAx val="188024704"/>
        <c:crosses val="autoZero"/>
        <c:crossBetween val="between"/>
        <c:majorUnit val="200"/>
      </c:valAx>
    </c:plotArea>
    <c:legend>
      <c:legendPos val="r"/>
      <c:layout>
        <c:manualLayout>
          <c:xMode val="edge"/>
          <c:yMode val="edge"/>
          <c:x val="0.0533750754420681"/>
          <c:y val="0.011726210315256"/>
          <c:w val="0.225258629922001"/>
          <c:h val="0.115697462186741"/>
        </c:manualLayout>
      </c:layout>
      <c:overlay val="0"/>
      <c:txPr>
        <a:bodyPr rot="0" spcFirstLastPara="0" vertOverflow="ellipsis" vert="horz" wrap="square" anchor="ctr" anchorCtr="1"/>
        <a:lstStyle/>
        <a:p>
          <a:pPr>
            <a:defRPr lang="zh-CN" sz="1200" b="0" i="0" u="none" strike="noStrike" kern="1200" baseline="0">
              <a:solidFill>
                <a:schemeClr val="tx1"/>
              </a:solidFill>
              <a:latin typeface="Arial" panose="020B0604020202020204" pitchFamily="34" charset="0"/>
              <a:ea typeface="微软雅黑" panose="020B0503020204020204" charset="-122"/>
              <a:cs typeface="Arial" panose="020B0604020202020204" pitchFamily="34" charset="0"/>
            </a:defRPr>
          </a:pPr>
        </a:p>
      </c:txPr>
    </c:legend>
    <c:plotVisOnly val="1"/>
    <c:dispBlanksAs val="gap"/>
    <c:showDLblsOverMax val="0"/>
    <c:extLst>
      <c:ext uri="{0b15fc19-7d7d-44ad-8c2d-2c3a37ce22c3}">
        <chartProps xmlns="https://web.wps.cn/et/2018/main" chartId="{79f5f301-ff65-42ff-9aa7-a7faa022186d}"/>
      </c:ext>
    </c:extLst>
  </c:chart>
  <c:txPr>
    <a:bodyPr/>
    <a:lstStyle/>
    <a:p>
      <a:pPr>
        <a:defRPr lang="zh-CN" sz="1800"/>
      </a:pP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Sheet1!$A$2</c:f>
              <c:strCache>
                <c:ptCount val="1"/>
                <c:pt idx="0">
                  <c:v>中国</c:v>
                </c:pt>
              </c:strCache>
            </c:strRef>
          </c:tx>
          <c:spPr>
            <a:solidFill>
              <a:srgbClr val="F26649"/>
            </a:solidFill>
            <a:effectLst>
              <a:outerShdw blurRad="50800" dist="38100" dir="2700000" algn="tl" rotWithShape="0">
                <a:prstClr val="black">
                  <a:alpha val="40000"/>
                </a:prstClr>
              </a:outerShdw>
            </a:effectLst>
          </c:spPr>
          <c:invertIfNegative val="0"/>
          <c:dPt>
            <c:idx val="0"/>
            <c:invertIfNegative val="0"/>
            <c:bubble3D val="0"/>
            <c:spPr>
              <a:solidFill>
                <a:srgbClr val="F26649"/>
              </a:solidFill>
              <a:effectLst>
                <a:outerShdw blurRad="50800" dist="38100" dir="2700000" algn="tl" rotWithShape="0">
                  <a:prstClr val="black">
                    <a:alpha val="40000"/>
                  </a:prstClr>
                </a:outerShdw>
              </a:effectLst>
            </c:spPr>
          </c:dPt>
          <c:dPt>
            <c:idx val="1"/>
            <c:invertIfNegative val="0"/>
            <c:bubble3D val="0"/>
            <c:spPr>
              <a:solidFill>
                <a:srgbClr val="F26649"/>
              </a:solidFill>
              <a:effectLst>
                <a:outerShdw blurRad="50800" dist="38100" dir="2700000" algn="tl" rotWithShape="0">
                  <a:prstClr val="black">
                    <a:alpha val="40000"/>
                  </a:prstClr>
                </a:outerShdw>
              </a:effectLst>
            </c:spPr>
          </c:dPt>
          <c:dLbls>
            <c:delete val="1"/>
          </c:dLbls>
          <c:cat>
            <c:strRef>
              <c:f>Sheet1!$B$1:$C$1</c:f>
              <c:strCache>
                <c:ptCount val="2"/>
                <c:pt idx="0">
                  <c:v>中国</c:v>
                </c:pt>
                <c:pt idx="1">
                  <c:v>美国</c:v>
                </c:pt>
              </c:strCache>
            </c:strRef>
          </c:cat>
          <c:val>
            <c:numRef>
              <c:f>Sheet1!$B$2:$C$2</c:f>
              <c:numCache>
                <c:formatCode>General</c:formatCode>
                <c:ptCount val="2"/>
                <c:pt idx="0">
                  <c:v>30</c:v>
                </c:pt>
                <c:pt idx="1">
                  <c:v>5</c:v>
                </c:pt>
              </c:numCache>
            </c:numRef>
          </c:val>
        </c:ser>
        <c:ser>
          <c:idx val="1"/>
          <c:order val="1"/>
          <c:tx>
            <c:strRef>
              <c:f>Sheet1!$A$3</c:f>
              <c:strCache>
                <c:ptCount val="1"/>
                <c:pt idx="0">
                  <c:v>美国</c:v>
                </c:pt>
              </c:strCache>
            </c:strRef>
          </c:tx>
          <c:spPr>
            <a:solidFill>
              <a:srgbClr val="E76618">
                <a:lumMod val="20000"/>
                <a:lumOff val="80000"/>
              </a:srgbClr>
            </a:solidFill>
            <a:effectLst>
              <a:outerShdw blurRad="50800" dist="38100" dir="2700000" algn="tl" rotWithShape="0">
                <a:prstClr val="black">
                  <a:alpha val="40000"/>
                </a:prstClr>
              </a:outerShdw>
            </a:effectLst>
          </c:spPr>
          <c:invertIfNegative val="0"/>
          <c:dPt>
            <c:idx val="0"/>
            <c:invertIfNegative val="0"/>
            <c:bubble3D val="0"/>
            <c:spPr>
              <a:solidFill>
                <a:srgbClr val="E76618">
                  <a:lumMod val="20000"/>
                  <a:lumOff val="80000"/>
                </a:srgbClr>
              </a:solidFill>
              <a:effectLst>
                <a:outerShdw blurRad="50800" dist="38100" dir="2700000" algn="tl" rotWithShape="0">
                  <a:prstClr val="black">
                    <a:alpha val="40000"/>
                  </a:prstClr>
                </a:outerShdw>
              </a:effectLst>
            </c:spPr>
          </c:dPt>
          <c:dPt>
            <c:idx val="1"/>
            <c:invertIfNegative val="0"/>
            <c:bubble3D val="0"/>
            <c:spPr>
              <a:solidFill>
                <a:srgbClr val="E76618">
                  <a:lumMod val="20000"/>
                  <a:lumOff val="80000"/>
                </a:srgbClr>
              </a:solidFill>
              <a:effectLst>
                <a:outerShdw blurRad="50800" dist="38100" dir="2700000" algn="tl" rotWithShape="0">
                  <a:prstClr val="black">
                    <a:alpha val="40000"/>
                  </a:prstClr>
                </a:outerShdw>
              </a:effectLst>
            </c:spPr>
          </c:dPt>
          <c:dLbls>
            <c:delete val="1"/>
          </c:dLbls>
          <c:cat>
            <c:strRef>
              <c:f>Sheet1!$B$1:$C$1</c:f>
              <c:strCache>
                <c:ptCount val="2"/>
                <c:pt idx="0">
                  <c:v>中国</c:v>
                </c:pt>
                <c:pt idx="1">
                  <c:v>美国</c:v>
                </c:pt>
              </c:strCache>
            </c:strRef>
          </c:cat>
          <c:val>
            <c:numRef>
              <c:f>Sheet1!$B$3:$C$3</c:f>
              <c:numCache>
                <c:formatCode>General</c:formatCode>
                <c:ptCount val="2"/>
                <c:pt idx="0">
                  <c:v>24</c:v>
                </c:pt>
                <c:pt idx="1">
                  <c:v>1.9</c:v>
                </c:pt>
              </c:numCache>
            </c:numRef>
          </c:val>
        </c:ser>
        <c:dLbls>
          <c:showLegendKey val="0"/>
          <c:showVal val="0"/>
          <c:showCatName val="0"/>
          <c:showSerName val="0"/>
          <c:showPercent val="0"/>
          <c:showBubbleSize val="0"/>
        </c:dLbls>
        <c:gapWidth val="150"/>
        <c:overlap val="100"/>
        <c:axId val="225660928"/>
        <c:axId val="225662464"/>
      </c:barChart>
      <c:catAx>
        <c:axId val="225660928"/>
        <c:scaling>
          <c:orientation val="minMax"/>
        </c:scaling>
        <c:delete val="0"/>
        <c:axPos val="b"/>
        <c:numFmt formatCode="General" sourceLinked="0"/>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Arial" panose="020B0604020202020204" pitchFamily="34" charset="0"/>
                <a:ea typeface="微软雅黑" panose="020B0503020204020204" charset="-122"/>
                <a:cs typeface="Arial" panose="020B0604020202020204" pitchFamily="34" charset="0"/>
              </a:defRPr>
            </a:pPr>
          </a:p>
        </c:txPr>
        <c:crossAx val="225662464"/>
        <c:crosses val="autoZero"/>
        <c:auto val="1"/>
        <c:lblAlgn val="ctr"/>
        <c:lblOffset val="100"/>
        <c:noMultiLvlLbl val="0"/>
      </c:catAx>
      <c:valAx>
        <c:axId val="225662464"/>
        <c:scaling>
          <c:orientation val="minMax"/>
        </c:scaling>
        <c:delete val="0"/>
        <c:axPos val="l"/>
        <c:numFmt formatCode="General" sourceLinked="1"/>
        <c:majorTickMark val="out"/>
        <c:minorTickMark val="none"/>
        <c:tickLblPos val="nextTo"/>
        <c:txPr>
          <a:bodyPr rot="-60000000" spcFirstLastPara="0" vertOverflow="ellipsis" vert="horz" wrap="square" anchor="ctr" anchorCtr="1"/>
          <a:lstStyle/>
          <a:p>
            <a:pPr>
              <a:defRPr lang="zh-CN" sz="1000" b="0" i="0" u="none" strike="noStrike" kern="1200" baseline="0">
                <a:solidFill>
                  <a:schemeClr val="tx1"/>
                </a:solidFill>
                <a:latin typeface="Arial" panose="020B0604020202020204" pitchFamily="34" charset="0"/>
                <a:ea typeface="微软雅黑" panose="020B0503020204020204" charset="-122"/>
                <a:cs typeface="Arial" panose="020B0604020202020204" pitchFamily="34" charset="0"/>
              </a:defRPr>
            </a:pPr>
          </a:p>
        </c:txPr>
        <c:crossAx val="225660928"/>
        <c:crosses val="autoZero"/>
        <c:crossBetween val="between"/>
        <c:majorUnit val="20"/>
      </c:valAx>
    </c:plotArea>
    <c:plotVisOnly val="1"/>
    <c:dispBlanksAs val="gap"/>
    <c:showDLblsOverMax val="0"/>
    <c:extLst>
      <c:ext uri="{0b15fc19-7d7d-44ad-8c2d-2c3a37ce22c3}">
        <chartProps xmlns="https://web.wps.cn/et/2018/main" chartId="{a3b8d9c0-37b8-44ca-86f5-a9a4a92430aa}"/>
      </c:ext>
    </c:extLst>
  </c:chart>
  <c:txPr>
    <a:bodyPr/>
    <a:lstStyle/>
    <a:p>
      <a:pPr>
        <a:defRPr lang="zh-CN" sz="1800"/>
      </a:pPr>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列1</c:v>
                </c:pt>
              </c:strCache>
            </c:strRef>
          </c:tx>
          <c:spPr>
            <a:solidFill>
              <a:srgbClr val="F26649"/>
            </a:solidFill>
          </c:spPr>
          <c:explosion val="0"/>
          <c:dPt>
            <c:idx val="0"/>
            <c:bubble3D val="0"/>
            <c:spPr>
              <a:solidFill>
                <a:srgbClr val="F26649"/>
              </a:solidFill>
              <a:ln>
                <a:solidFill>
                  <a:schemeClr val="bg1"/>
                </a:solidFill>
              </a:ln>
              <a:effectLst/>
            </c:spPr>
          </c:dPt>
          <c:dPt>
            <c:idx val="1"/>
            <c:bubble3D val="0"/>
            <c:spPr>
              <a:solidFill>
                <a:schemeClr val="bg1">
                  <a:lumMod val="50000"/>
                </a:schemeClr>
              </a:solidFill>
              <a:ln>
                <a:solidFill>
                  <a:schemeClr val="bg1"/>
                </a:solidFill>
              </a:ln>
              <a:effectLst/>
            </c:spPr>
          </c:dPt>
          <c:dLbls>
            <c:dLbl>
              <c:idx val="0"/>
              <c:layout>
                <c:manualLayout>
                  <c:x val="-0.0725271394013079"/>
                  <c:y val="-0.293426103646833"/>
                </c:manualLayout>
              </c:layout>
              <c:numFmt formatCode="General" sourceLinked="1"/>
              <c:spPr>
                <a:noFill/>
                <a:ln>
                  <a:noFill/>
                </a:ln>
                <a:effectLst/>
              </c:spPr>
              <c:txPr>
                <a:bodyPr rot="0" spcFirstLastPara="0" vertOverflow="ellipsis" vert="horz" wrap="square" lIns="38100" tIns="19050" rIns="38100" bIns="19050" anchor="ctr" anchorCtr="1"/>
                <a:lstStyle/>
                <a:p>
                  <a:pPr>
                    <a:defRPr lang="zh-CN" sz="1600" b="1" i="0" u="none" strike="noStrike" kern="1200" baseline="0">
                      <a:solidFill>
                        <a:schemeClr val="bg1"/>
                      </a:solidFill>
                      <a:latin typeface="+mn-lt"/>
                      <a:ea typeface="+mn-ea"/>
                      <a:cs typeface="+mn-cs"/>
                    </a:defRPr>
                  </a:pPr>
                </a:p>
              </c:txPr>
              <c:dLblPos val="bestFit"/>
              <c:showLegendKey val="0"/>
              <c:showVal val="1"/>
              <c:showCatName val="0"/>
              <c:showSerName val="0"/>
              <c:showPercent val="0"/>
              <c:showBubbleSize val="0"/>
              <c:extLst>
                <c:ext xmlns:c15="http://schemas.microsoft.com/office/drawing/2012/chart" uri="{CE6537A1-D6FC-4f65-9D91-7224C49458BB}">
                  <c15:layout/>
                </c:ext>
              </c:extLst>
            </c:dLbl>
            <c:dLbl>
              <c:idx val="1"/>
              <c:delete val="1"/>
            </c:dLbl>
            <c:spPr>
              <a:noFill/>
              <a:ln>
                <a:noFill/>
              </a:ln>
              <a:effectLst/>
            </c:spPr>
            <c:txPr>
              <a:bodyPr rot="0" spcFirstLastPara="0" vertOverflow="ellipsis" vert="horz" wrap="square" lIns="38100" tIns="19050" rIns="38100" bIns="19050" anchor="ctr" anchorCtr="1"/>
              <a:lstStyle/>
              <a:p>
                <a:pPr>
                  <a:defRPr lang="zh-CN" sz="1000" b="1" i="0" u="none" strike="noStrike" kern="1200" baseline="0">
                    <a:solidFill>
                      <a:schemeClr val="tx1">
                        <a:lumMod val="75000"/>
                        <a:lumOff val="25000"/>
                      </a:schemeClr>
                    </a:solidFill>
                    <a:latin typeface="+mn-lt"/>
                    <a:ea typeface="+mn-ea"/>
                    <a:cs typeface="+mn-cs"/>
                  </a:defRPr>
                </a:pPr>
              </a:p>
            </c:txPr>
            <c:dLblPos val="bestFit"/>
            <c:showLegendKey val="0"/>
            <c:showVal val="1"/>
            <c:showCatName val="0"/>
            <c:showSerName val="0"/>
            <c:showPercent val="0"/>
            <c:showBubbleSize val="0"/>
            <c:showLeaderLines val="1"/>
            <c:extLst>
              <c:ext xmlns:c15="http://schemas.microsoft.com/office/drawing/2012/chart" uri="{CE6537A1-D6FC-4f65-9D91-7224C49458BB}">
                <c15:layout/>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numCache>
            </c:numRef>
          </c:cat>
          <c:val>
            <c:numRef>
              <c:f>Sheet1!$B$2:$B$3</c:f>
              <c:numCache>
                <c:formatCode>0.0%</c:formatCode>
                <c:ptCount val="2"/>
                <c:pt idx="0">
                  <c:v>0.9</c:v>
                </c:pt>
                <c:pt idx="1">
                  <c:v>0.1</c:v>
                </c:pt>
              </c:numCache>
            </c:numRef>
          </c:val>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extLst>
      <c:ext uri="{0b15fc19-7d7d-44ad-8c2d-2c3a37ce22c3}">
        <chartProps xmlns="https://web.wps.cn/et/2018/main" chartId="{4894e461-10a7-42cb-92c1-701bfd412703}"/>
      </c:ext>
    </c:extLst>
  </c:chart>
  <c:spPr>
    <a:noFill/>
    <a:ln>
      <a:noFill/>
    </a:ln>
    <a:effectLst/>
  </c:spPr>
  <c:txPr>
    <a:bodyPr/>
    <a:lstStyle/>
    <a:p>
      <a:pPr>
        <a:defRPr lang="zh-CN" b="1">
          <a:solidFill>
            <a:schemeClr val="tx1">
              <a:lumMod val="75000"/>
              <a:lumOff val="25000"/>
            </a:schemeClr>
          </a:solidFill>
        </a:defRPr>
      </a:pPr>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layout/>
      <c:overlay val="0"/>
      <c:spPr>
        <a:noFill/>
        <a:ln>
          <a:noFill/>
        </a:ln>
        <a:effectLst/>
      </c:spPr>
      <c:txPr>
        <a:bodyPr rot="0" spcFirstLastPara="1" vertOverflow="ellipsis" vert="horz" wrap="square" anchor="ctr" anchorCtr="1"/>
        <a:lstStyle/>
        <a:p>
          <a:pPr>
            <a:defRPr lang="zh-CN" sz="1680" b="1" i="0" u="none" strike="noStrike" kern="1200" cap="all" spc="100" normalizeH="0" baseline="0">
              <a:solidFill>
                <a:schemeClr val="lt1"/>
              </a:solidFill>
              <a:latin typeface="+mn-lt"/>
              <a:ea typeface="+mn-ea"/>
              <a:cs typeface="+mn-cs"/>
            </a:defRPr>
          </a:pPr>
        </a:p>
      </c:txPr>
    </c:title>
    <c:autoTitleDeleted val="0"/>
    <c:plotArea>
      <c:layout/>
      <c:lineChart>
        <c:grouping val="stacked"/>
        <c:varyColors val="0"/>
        <c:ser>
          <c:idx val="0"/>
          <c:order val="0"/>
          <c:tx>
            <c:strRef>
              <c:f>Sheet1!$B$1</c:f>
              <c:strCache>
                <c:ptCount val="1"/>
                <c:pt idx="0">
                  <c:v>T-PSA值</c:v>
                </c:pt>
              </c:strCache>
            </c:strRef>
          </c:tx>
          <c:spPr>
            <a:ln w="25400" cap="rnd">
              <a:solidFill>
                <a:schemeClr val="lt1"/>
              </a:solidFill>
              <a:round/>
            </a:ln>
            <a:effectLst>
              <a:outerShdw dist="25400" dir="2700000" algn="tl" rotWithShape="0">
                <a:schemeClr val="accent1"/>
              </a:outerShdw>
            </a:effectLst>
          </c:spPr>
          <c:marker>
            <c:symbol val="none"/>
          </c:marker>
          <c:dLbls>
            <c:numFmt formatCode="General" sourceLinked="0"/>
            <c:spPr>
              <a:solidFill>
                <a:srgbClr val="F26649"/>
              </a:solidFill>
              <a:ln>
                <a:noFill/>
              </a:ln>
              <a:effectLst/>
            </c:spPr>
            <c:txPr>
              <a:bodyPr rot="0" spcFirstLastPara="1" vertOverflow="ellipsis" vert="horz" wrap="square" lIns="38100" tIns="19050" rIns="38100" bIns="19050" anchor="ctr" anchorCtr="1">
                <a:spAutoFit/>
              </a:bodyPr>
              <a:lstStyle/>
              <a:p>
                <a:pPr>
                  <a:defRPr lang="zh-CN" sz="1400" b="1" i="0" u="none" strike="noStrike" kern="1200" baseline="0">
                    <a:solidFill>
                      <a:schemeClr val="lt1"/>
                    </a:solidFill>
                    <a:latin typeface="+mn-lt"/>
                    <a:ea typeface="+mn-ea"/>
                    <a:cs typeface="+mn-cs"/>
                  </a:defRPr>
                </a:pPr>
              </a:p>
            </c:txPr>
            <c:dLblPos val="ctr"/>
            <c:showLegendKey val="0"/>
            <c:showVal val="1"/>
            <c:showCatName val="0"/>
            <c:showSerName val="0"/>
            <c:showPercent val="0"/>
            <c:showBubbleSize val="0"/>
            <c:showLeaderLines val="0"/>
            <c:extLst>
              <c:ext xmlns:c15="http://schemas.microsoft.com/office/drawing/2012/chart" uri="{CE6537A1-D6FC-4f65-9D91-7224C49458BB}">
                <c15:layout/>
                <c15:showLeaderLines val="1"/>
                <c15:leaderLines>
                  <c:spPr>
                    <a:ln w="9525">
                      <a:solidFill>
                        <a:schemeClr val="accent1">
                          <a:lumMod val="60000"/>
                          <a:lumOff val="40000"/>
                        </a:schemeClr>
                      </a:solidFill>
                    </a:ln>
                    <a:effectLst/>
                  </c:spPr>
                </c15:leaderLines>
              </c:ext>
            </c:extLst>
          </c:dLbls>
          <c:cat>
            <c:numRef>
              <c:f>Sheet1!$A$2:$A$7</c:f>
              <c:numCache>
                <c:formatCode>yyyy/m/d</c:formatCode>
                <c:ptCount val="6"/>
                <c:pt idx="0" c:formatCode="yyyy/m/d">
                  <c:v>44450</c:v>
                </c:pt>
                <c:pt idx="1" c:formatCode="yyyy/m/d">
                  <c:v>44484</c:v>
                </c:pt>
                <c:pt idx="2" c:formatCode="yyyy/m/d">
                  <c:v>44512</c:v>
                </c:pt>
                <c:pt idx="3" c:formatCode="yyyy/m/d">
                  <c:v>44541</c:v>
                </c:pt>
                <c:pt idx="4" c:formatCode="yyyy/m/d">
                  <c:v>44631</c:v>
                </c:pt>
                <c:pt idx="5" c:formatCode="yyyy/m/d">
                  <c:v>44718</c:v>
                </c:pt>
              </c:numCache>
            </c:numRef>
          </c:cat>
          <c:val>
            <c:numRef>
              <c:f>Sheet1!$B$2:$B$7</c:f>
              <c:numCache>
                <c:formatCode>General</c:formatCode>
                <c:ptCount val="6"/>
                <c:pt idx="0">
                  <c:v>49.08</c:v>
                </c:pt>
                <c:pt idx="1">
                  <c:v>26.37</c:v>
                </c:pt>
                <c:pt idx="2">
                  <c:v>19.88</c:v>
                </c:pt>
                <c:pt idx="3">
                  <c:v>14.33</c:v>
                </c:pt>
                <c:pt idx="4">
                  <c:v>10.19</c:v>
                </c:pt>
                <c:pt idx="5">
                  <c:v>7.45</c:v>
                </c:pt>
              </c:numCache>
            </c:numRef>
          </c:val>
          <c:smooth val="0"/>
        </c:ser>
        <c:dLbls>
          <c:showLegendKey val="0"/>
          <c:showVal val="1"/>
          <c:showCatName val="0"/>
          <c:showSerName val="0"/>
          <c:showPercent val="0"/>
          <c:showBubbleSize val="0"/>
        </c:dLbls>
        <c:dropLines>
          <c:spPr>
            <a:ln w="9525" cap="flat" cmpd="sng" algn="ctr">
              <a:gradFill>
                <a:gsLst>
                  <a:gs pos="0">
                    <a:schemeClr val="lt1"/>
                  </a:gs>
                  <a:gs pos="100000">
                    <a:schemeClr val="lt1">
                      <a:alpha val="0"/>
                    </a:schemeClr>
                  </a:gs>
                </a:gsLst>
                <a:lin ang="5400000" scaled="0"/>
              </a:gradFill>
              <a:round/>
            </a:ln>
            <a:effectLst/>
          </c:spPr>
        </c:dropLines>
        <c:marker val="0"/>
        <c:smooth val="0"/>
        <c:axId val="569987151"/>
        <c:axId val="569989231"/>
      </c:lineChart>
      <c:catAx>
        <c:axId val="569987151"/>
        <c:scaling>
          <c:orientation val="minMax"/>
        </c:scaling>
        <c:delete val="0"/>
        <c:axPos val="b"/>
        <c:numFmt formatCode="m/d/yyyy" sourceLinked="0"/>
        <c:majorTickMark val="out"/>
        <c:minorTickMark val="none"/>
        <c:tickLblPos val="nextTo"/>
        <c:spPr>
          <a:noFill/>
          <a:ln>
            <a:noFill/>
          </a:ln>
          <a:effectLst/>
        </c:spPr>
        <c:txPr>
          <a:bodyPr rot="-60000000" spcFirstLastPara="1" vertOverflow="ellipsis" vert="horz" wrap="square" anchor="ctr" anchorCtr="1"/>
          <a:lstStyle/>
          <a:p>
            <a:pPr>
              <a:defRPr lang="zh-CN" sz="1400" b="1" i="0" u="none" strike="noStrike" kern="1200" spc="30" baseline="0">
                <a:solidFill>
                  <a:schemeClr val="lt1"/>
                </a:solidFill>
                <a:latin typeface="+mn-lt"/>
                <a:ea typeface="+mn-ea"/>
                <a:cs typeface="+mn-cs"/>
              </a:defRPr>
            </a:pPr>
          </a:p>
        </c:txPr>
        <c:crossAx val="569989231"/>
        <c:crosses val="autoZero"/>
        <c:auto val="0"/>
        <c:lblAlgn val="ctr"/>
        <c:lblOffset val="100"/>
        <c:noMultiLvlLbl val="1"/>
      </c:catAx>
      <c:valAx>
        <c:axId val="569989231"/>
        <c:scaling>
          <c:orientation val="minMax"/>
        </c:scaling>
        <c:delete val="1"/>
        <c:axPos val="l"/>
        <c:numFmt formatCode="General" sourceLinked="1"/>
        <c:majorTickMark val="none"/>
        <c:minorTickMark val="none"/>
        <c:tickLblPos val="nextTo"/>
        <c:txPr>
          <a:bodyPr rot="-60000000" spcFirstLastPara="0" vertOverflow="ellipsis" vert="horz" wrap="square" anchor="ctr" anchorCtr="1"/>
          <a:lstStyle/>
          <a:p>
            <a:pPr>
              <a:defRPr lang="zh-CN" sz="1400" b="0" i="0" u="none" strike="noStrike" kern="1200" baseline="0">
                <a:solidFill>
                  <a:schemeClr val="lt1"/>
                </a:solidFill>
                <a:latin typeface="+mn-lt"/>
                <a:ea typeface="+mn-ea"/>
                <a:cs typeface="+mn-cs"/>
              </a:defRPr>
            </a:pPr>
          </a:p>
        </c:txPr>
        <c:crossAx val="569987151"/>
        <c:crosses val="autoZero"/>
        <c:crossBetween val="between"/>
      </c:valAx>
      <c:spPr>
        <a:noFill/>
        <a:ln>
          <a:noFill/>
        </a:ln>
        <a:effectLst/>
      </c:spPr>
    </c:plotArea>
    <c:plotVisOnly val="1"/>
    <c:dispBlanksAs val="zero"/>
    <c:showDLblsOverMax val="0"/>
    <c:extLst>
      <c:ext uri="{0b15fc19-7d7d-44ad-8c2d-2c3a37ce22c3}">
        <chartProps xmlns="https://web.wps.cn/et/2018/main" chartId="{38d664de-2011-4e89-937f-e17404bca18c}"/>
      </c:ext>
    </c:extLst>
  </c:chart>
  <c:spPr>
    <a:solidFill>
      <a:srgbClr val="F26649"/>
    </a:solidFill>
    <a:ln w="9525" cap="flat" cmpd="sng" algn="ctr">
      <a:solidFill>
        <a:schemeClr val="lt1">
          <a:lumMod val="85000"/>
        </a:schemeClr>
      </a:solidFill>
      <a:round/>
    </a:ln>
    <a:effectLst/>
  </c:spPr>
  <c:txPr>
    <a:bodyPr/>
    <a:lstStyle/>
    <a:p>
      <a:pPr>
        <a:defRPr lang="zh-CN" sz="1400"/>
      </a:pPr>
    </a:p>
  </c:txPr>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08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10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000" kern="1200"/>
    <cs:bodyPr rot="0" spcFirstLastPara="1" vertOverflow="clip" horzOverflow="clip" vert="horz" wrap="square" lIns="36576" tIns="18288" rIns="36576" bIns="18288" anchor="ctr" anchorCtr="1">
      <a:spAutoFit/>
    </cs:bodyPr>
  </cs:dataLabelCallout>
  <cs:dataPoint>
    <cs:lnRef idx="0">
      <cs:styleClr val="auto"/>
    </cs:lnRef>
    <cs:fillRef idx="1">
      <cs:styleClr val="auto"/>
    </cs:fillRef>
    <cs:effectRef idx="0"/>
    <cs:fontRef idx="minor">
      <a:schemeClr val="dk1"/>
    </cs:fontRef>
    <cs:spPr>
      <a:ln>
        <a:solidFill>
          <a:schemeClr val="bg1"/>
        </a:solidFill>
      </a:ln>
      <a:effectLst/>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lt1">
            <a:lumMod val="902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75000"/>
        <a:lumOff val="25000"/>
      </a:schemeClr>
    </cs:fontRef>
    <cs:defRPr sz="1400" b="1" kern="120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38">
  <cs:axisTitle>
    <cs:lnRef idx="0"/>
    <cs:fillRef idx="0"/>
    <cs:effectRef idx="0"/>
    <cs:fontRef idx="minor">
      <a:schemeClr val="lt1"/>
    </cs:fontRef>
    <cs:defRPr sz="900" b="1" kern="1200"/>
  </cs:axisTitle>
  <cs:categoryAxis>
    <cs:lnRef idx="0">
      <cs:styleClr val="0"/>
    </cs:lnRef>
    <cs:fillRef idx="0"/>
    <cs:effectRef idx="0"/>
    <cs:fontRef idx="minor">
      <a:schemeClr val="lt1"/>
    </cs:fontRef>
    <cs:defRPr sz="900" kern="1200" spc="3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lt1">
            <a:lumMod val="85000"/>
          </a:schemeClr>
        </a:solidFill>
        <a:round/>
      </a:ln>
    </cs:spPr>
    <cs:defRPr sz="1000" kern="1200"/>
  </cs:chartArea>
  <cs:dataLabel>
    <cs:lnRef idx="0"/>
    <cs:fillRef idx="0">
      <cs:styleClr val="0"/>
    </cs:fillRef>
    <cs:effectRef idx="0"/>
    <cs:fontRef idx="minor">
      <a:schemeClr val="lt1"/>
    </cs:fontRef>
    <cs:spPr>
      <a:solidFill>
        <a:schemeClr val="phClr"/>
      </a:solidFill>
    </cs:spPr>
    <cs:defRPr sz="900" b="1" kern="1200"/>
  </cs:dataLabel>
  <cs:dataLabelCallout>
    <cs:lnRef idx="0">
      <cs:styleClr val="auto"/>
    </cs:lnRef>
    <cs:fillRef idx="0"/>
    <cs:effectRef idx="0"/>
    <cs:fontRef idx="minor">
      <cs:styleClr val="auto"/>
    </cs:fontRef>
    <cs:spPr>
      <a:solidFill>
        <a:schemeClr val="lt1"/>
      </a:solidFill>
      <a:ln>
        <a:solidFill>
          <a:schemeClr val="phClr"/>
        </a:solidFill>
      </a:ln>
    </cs:spPr>
    <cs:defRPr sz="900" kern="1200"/>
    <cs:bodyPr rot="0" spcFirstLastPara="1" vertOverflow="clip" horzOverflow="clip" vert="horz" wrap="square" lIns="36576" tIns="18288" rIns="36576" bIns="18288" anchorCtr="1">
      <a:spAutoFit/>
    </cs:bodyPr>
  </cs:dataLabelCallout>
  <cs:dataPoint>
    <cs:lnRef idx="0"/>
    <cs:fillRef idx="0">
      <cs:styleClr val="auto"/>
    </cs:fillRef>
    <cs:effectRef idx="0"/>
    <cs:fontRef idx="minor">
      <a:schemeClr val="dk1"/>
    </cs:fontRef>
    <cs:spPr>
      <a:pattFill prst="ltUpDiag">
        <a:fgClr>
          <a:schemeClr val="phClr"/>
        </a:fgClr>
        <a:bgClr>
          <a:schemeClr val="lt1"/>
        </a:bgClr>
      </a:pattFill>
    </cs:spPr>
  </cs:dataPoint>
  <cs:dataPoint3D>
    <cs:lnRef idx="0"/>
    <cs:fillRef idx="0">
      <cs:styleClr val="auto"/>
    </cs:fillRef>
    <cs:effectRef idx="0"/>
    <cs:fontRef idx="minor">
      <a:schemeClr val="dk1"/>
    </cs:fontRef>
    <cs:spPr>
      <a:pattFill prst="ltUpDiag">
        <a:fgClr>
          <a:schemeClr val="phClr"/>
        </a:fgClr>
        <a:bgClr>
          <a:schemeClr val="lt1"/>
        </a:bgClr>
      </a:pattFill>
    </cs:spPr>
  </cs:dataPoint3D>
  <cs:dataPointLine>
    <cs:lnRef idx="0">
      <cs:styleClr val="auto"/>
    </cs:lnRef>
    <cs:fillRef idx="0"/>
    <cs:effectRef idx="0">
      <cs:styleClr val="auto"/>
    </cs:effectRef>
    <cs:fontRef idx="minor">
      <a:schemeClr val="dk1"/>
    </cs:fontRef>
    <cs:spPr>
      <a:ln w="25400"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cs:spPr>
  </cs:dataPointMarker>
  <cs:dataPointMarkerLayout symbol="circle" size="14"/>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900"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fillRef idx="0"/>
    <cs:effectRef idx="0"/>
    <cs:fontRef idx="minor">
      <a:schemeClr val="dk1"/>
    </cs:fontRef>
    <cs:spPr>
      <a:ln w="9525" cap="flat" cmpd="sng" algn="ctr">
        <a:gradFill>
          <a:gsLst>
            <a:gs pos="0">
              <a:schemeClr val="lt1"/>
            </a:gs>
            <a:gs pos="100000">
              <a:schemeClr val="lt1">
                <a:alpha val="0"/>
              </a:schemeClr>
            </a:gs>
          </a:gsLst>
          <a:lin ang="5400000" scaled="0"/>
        </a:gradFill>
        <a:round/>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effectRef idx="0"/>
    <cs:fontRef idx="minor">
      <a:schemeClr val="dk1"/>
    </cs:fontRef>
  </cs:floor>
  <cs:gridlineMajor>
    <cs:lnRef idx="0">
      <cs:styleClr val="0"/>
    </cs:lnRef>
    <cs:fillRef idx="0"/>
    <cs:effectRef idx="0"/>
    <cs:fontRef idx="minor">
      <a:schemeClr val="dk1"/>
    </cs:fontRef>
    <cs:spPr>
      <a:ln w="9525" cap="flat" cmpd="sng" algn="ctr">
        <a:solidFill>
          <a:schemeClr val="lt1">
            <a:alpha val="25000"/>
          </a:schemeClr>
        </a:solidFill>
        <a:round/>
      </a:ln>
    </cs:spPr>
  </cs:gridlineMajor>
  <cs:gridlineMinor>
    <cs:lnRef idx="0">
      <cs:styleClr val="0"/>
    </cs:lnRef>
    <cs:fillRef idx="0"/>
    <cs:effectRef idx="0"/>
    <cs:fontRef idx="minor">
      <a:schemeClr val="dk1"/>
    </cs:fontRef>
    <cs:spPr>
      <a:ln>
        <a:solidFill>
          <a:schemeClr val="lt1">
            <a:alpha val="1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defRPr sz="900"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500"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900"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F73D0329-E667-49DB-8B35-1894B9BD8A81}" type="doc">
      <dgm:prSet loTypeId="urn:microsoft.com/office/officeart/2005/8/layout/process1" loCatId="process" qsTypeId="urn:microsoft.com/office/officeart/2005/8/quickstyle/simple3" qsCatId="simple" csTypeId="urn:microsoft.com/office/officeart/2005/8/colors/colorful4" csCatId="colorful" phldr="1"/>
      <dgm:spPr/>
    </dgm:pt>
    <dgm:pt modelId="{2442ACE4-82C4-4EE8-937C-2FC60CE0D0B9}">
      <dgm:prSet phldrT="[文本]" phldr="0" custT="1"/>
      <dgm:spPr>
        <a:solidFill>
          <a:srgbClr val="F26649"/>
        </a:solidFill>
      </dgm:spPr>
      <dgm:t>
        <a:bodyPr vert="horz" wrap="square"/>
        <a:p>
          <a:pPr algn="l">
            <a:lnSpc>
              <a:spcPct val="100000"/>
            </a:lnSpc>
            <a:spcBef>
              <a:spcPct val="0"/>
            </a:spcBef>
            <a:spcAft>
              <a:spcPct val="35000"/>
            </a:spcAft>
          </a:pPr>
          <a:r>
            <a:rPr lang="zh-CN" altLang="en-US" sz="1400" b="1" dirty="0" smtClean="0">
              <a:solidFill>
                <a:schemeClr val="bg1"/>
              </a:solidFill>
            </a:rPr>
            <a:t>阳性症状：</a:t>
          </a:r>
          <a:r>
            <a:rPr lang="zh-CN" altLang="en-US" sz="1400" dirty="0" smtClean="0">
              <a:solidFill>
                <a:schemeClr val="bg1"/>
              </a:solidFill>
            </a:rPr>
            <a:t>患者半年余前开始出现尿频尿急，约</a:t>
          </a:r>
          <a:r>
            <a:rPr lang="en-US" altLang="zh-CN" sz="1400" dirty="0" smtClean="0">
              <a:solidFill>
                <a:schemeClr val="bg1"/>
              </a:solidFill>
            </a:rPr>
            <a:t>10</a:t>
          </a:r>
          <a:r>
            <a:rPr lang="zh-CN" altLang="en-US" sz="1400" dirty="0" smtClean="0">
              <a:solidFill>
                <a:schemeClr val="bg1"/>
              </a:solidFill>
            </a:rPr>
            <a:t>余次</a:t>
          </a:r>
          <a:r>
            <a:rPr lang="en-US" altLang="zh-CN" sz="1400" dirty="0" smtClean="0">
              <a:solidFill>
                <a:schemeClr val="bg1"/>
              </a:solidFill>
            </a:rPr>
            <a:t>/</a:t>
          </a:r>
          <a:r>
            <a:rPr lang="zh-CN" altLang="en-US" sz="1400" dirty="0" smtClean="0">
              <a:solidFill>
                <a:schemeClr val="bg1"/>
              </a:solidFill>
            </a:rPr>
            <a:t>日，伴夜尿增多，约</a:t>
          </a:r>
          <a:r>
            <a:rPr lang="en-US" altLang="zh-CN" sz="1400" dirty="0" smtClean="0">
              <a:solidFill>
                <a:schemeClr val="bg1"/>
              </a:solidFill>
            </a:rPr>
            <a:t>4-5</a:t>
          </a:r>
          <a:r>
            <a:rPr lang="zh-CN" altLang="en-US" sz="1400" dirty="0" smtClean="0">
              <a:solidFill>
                <a:schemeClr val="bg1"/>
              </a:solidFill>
            </a:rPr>
            <a:t>次</a:t>
          </a:r>
          <a:r>
            <a:rPr lang="en-US" altLang="zh-CN" sz="1400" dirty="0" smtClean="0">
              <a:solidFill>
                <a:schemeClr val="bg1"/>
              </a:solidFill>
            </a:rPr>
            <a:t>/</a:t>
          </a:r>
          <a:r>
            <a:rPr lang="zh-CN" altLang="en-US" sz="1400" dirty="0" smtClean="0">
              <a:solidFill>
                <a:schemeClr val="bg1"/>
              </a:solidFill>
            </a:rPr>
            <a:t>夜，伴排尿不畅，排尿费力，排尿间隙中断，排尿后点滴不尽，偶有血尿，偶伴血块随尿液排出，小便变细，</a:t>
          </a:r>
          <a:r>
            <a:rPr lang="en-US" altLang="zh-CN" sz="1400" dirty="0" smtClean="0">
              <a:solidFill>
                <a:schemeClr val="bg1"/>
              </a:solidFill>
            </a:rPr>
            <a:t/>
          </a:r>
          <a:endParaRPr lang="en-US" altLang="zh-CN" sz="1400" dirty="0" smtClean="0">
            <a:solidFill>
              <a:schemeClr val="bg1"/>
            </a:solidFill>
          </a:endParaRPr>
        </a:p>
        <a:p>
          <a:pPr algn="l">
            <a:lnSpc>
              <a:spcPct val="100000"/>
            </a:lnSpc>
            <a:spcBef>
              <a:spcPct val="0"/>
            </a:spcBef>
            <a:spcAft>
              <a:spcPct val="35000"/>
            </a:spcAft>
          </a:pPr>
          <a:r>
            <a:rPr lang="zh-CN" altLang="en-US" sz="1400" b="1" dirty="0" smtClean="0">
              <a:solidFill>
                <a:schemeClr val="bg1"/>
              </a:solidFill>
            </a:rPr>
            <a:t>阴性症状：</a:t>
          </a:r>
          <a:r>
            <a:rPr lang="zh-CN" altLang="en-US" sz="1400" dirty="0" smtClean="0">
              <a:solidFill>
                <a:schemeClr val="bg1"/>
              </a:solidFill>
            </a:rPr>
            <a:t>无漏尿，无血精或射精量少，无排便困难及里急后重，无勃起障碍，无骨盆、下背部、大腿麻木疼痛等不适</a:t>
          </a:r>
          <a:r>
            <a:rPr lang="zh-CN" altLang="en-US" sz="1400" dirty="0" smtClean="0">
              <a:solidFill>
                <a:schemeClr val="bg1"/>
              </a:solidFill>
            </a:rPr>
            <a:t/>
          </a:r>
          <a:endParaRPr lang="zh-CN" altLang="en-US" sz="1400" dirty="0" smtClean="0">
            <a:solidFill>
              <a:schemeClr val="bg1"/>
            </a:solidFill>
          </a:endParaRPr>
        </a:p>
      </dgm:t>
    </dgm:pt>
    <dgm:pt modelId="{90D5E00B-00DB-4AE9-8F89-E3CA6D511767}" cxnId="{162EB3C1-4A62-475C-B659-E4F9B1553B31}" type="parTrans">
      <dgm:prSet/>
      <dgm:spPr/>
      <dgm:t>
        <a:bodyPr/>
        <a:lstStyle/>
        <a:p>
          <a:endParaRPr lang="zh-CN" altLang="en-US"/>
        </a:p>
      </dgm:t>
    </dgm:pt>
    <dgm:pt modelId="{FD454182-C1DC-4D02-8EFA-CD726715C094}" cxnId="{162EB3C1-4A62-475C-B659-E4F9B1553B31}" type="sibTrans">
      <dgm:prSet/>
      <dgm:spPr>
        <a:solidFill>
          <a:srgbClr val="F26649"/>
        </a:solidFill>
      </dgm:spPr>
      <dgm:t>
        <a:bodyPr/>
        <a:lstStyle/>
        <a:p>
          <a:endParaRPr lang="zh-CN" altLang="en-US"/>
        </a:p>
      </dgm:t>
    </dgm:pt>
    <dgm:pt modelId="{E0642E36-FBCE-4DE0-BAD6-93B5672BDFA0}">
      <dgm:prSet phldrT="[文本]" phldr="0" custT="1"/>
      <dgm:spPr>
        <a:solidFill>
          <a:srgbClr val="F26649"/>
        </a:solidFill>
      </dgm:spPr>
      <dgm:t>
        <a:bodyPr vert="horz" wrap="square"/>
        <a:p>
          <a:pPr algn="ctr">
            <a:lnSpc>
              <a:spcPct val="100000"/>
            </a:lnSpc>
            <a:spcBef>
              <a:spcPct val="0"/>
            </a:spcBef>
            <a:spcAft>
              <a:spcPct val="35000"/>
            </a:spcAft>
          </a:pPr>
          <a:r>
            <a:rPr lang="zh-CN" altLang="en-US" sz="1600" b="1" i="1" dirty="0" smtClean="0">
              <a:solidFill>
                <a:schemeClr val="bg1"/>
              </a:solidFill>
            </a:rPr>
            <a:t>外院诊疗史</a:t>
          </a:r>
          <a:r>
            <a:rPr lang="en-US" altLang="zh-CN" sz="1600" b="1" i="1"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
          </a:r>
          <a:endParaRPr lang="en-US" altLang="zh-CN" sz="1600" b="1" i="1"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endParaRPr>
        </a:p>
        <a:p>
          <a:pPr algn="l">
            <a:lnSpc>
              <a:spcPct val="100000"/>
            </a:lnSpc>
            <a:spcBef>
              <a:spcPct val="0"/>
            </a:spcBef>
            <a:spcAft>
              <a:spcPct val="35000"/>
            </a:spcAft>
          </a:pPr>
          <a:r>
            <a:rPr lang="zh-CN" altLang="en-US" sz="1400" b="1"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外院</a:t>
          </a:r>
          <a:r>
            <a:rPr lang="zh-CN" altLang="en-US"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盆腔</a:t>
          </a:r>
          <a:r>
            <a:rPr lang="en-US" altLang="zh-CN"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MR</a:t>
          </a:r>
          <a:r>
            <a:rPr lang="zh-CN" altLang="en-US"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平扫</a:t>
          </a:r>
          <a:r>
            <a:rPr lang="en-US" altLang="zh-CN"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a:t>
          </a:r>
          <a:r>
            <a:rPr lang="zh-CN" altLang="en-US"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增强：前列腺癌，病灶突破包膜，累及膀胱、双侧精囊腺，伴右侧盆壁、髂血管旁多发淋巴结转移，双侧骨盆各组成骨、所示双侧股骨上段、</a:t>
          </a:r>
          <a:r>
            <a:rPr lang="en-US" altLang="zh-CN"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S2</a:t>
          </a:r>
          <a:r>
            <a:rPr lang="zh-CN" altLang="en-US"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椎体多发骨转移，建议穿刺活检。</a:t>
          </a:r>
          <a:r>
            <a:rPr lang="en-US" altLang="zh-CN"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
          </a:r>
          <a:endParaRPr lang="en-US" altLang="zh-CN"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endParaRPr>
        </a:p>
        <a:p>
          <a:pPr algn="l">
            <a:lnSpc>
              <a:spcPct val="100000"/>
            </a:lnSpc>
            <a:spcBef>
              <a:spcPct val="0"/>
            </a:spcBef>
            <a:spcAft>
              <a:spcPct val="35000"/>
            </a:spcAft>
          </a:pPr>
          <a:r>
            <a:rPr lang="zh-CN" altLang="en-US" sz="1400" b="0" dirty="0" smtClean="0">
              <a:solidFill>
                <a:schemeClr val="bg1"/>
              </a:solidFill>
              <a:latin typeface="微软雅黑" panose="020B0503020204020204" charset="-122"/>
              <a:ea typeface="微软雅黑" panose="020B0503020204020204" charset="-122"/>
              <a:sym typeface="黑体" panose="02010609060101010101" charset="-122"/>
            </a:rPr>
            <a:t>外院</a:t>
          </a:r>
          <a:r>
            <a:rPr lang="en-US" altLang="zh-CN" sz="1400" b="0" dirty="0" smtClean="0">
              <a:solidFill>
                <a:schemeClr val="bg1"/>
              </a:solidFill>
              <a:latin typeface="微软雅黑" panose="020B0503020204020204" charset="-122"/>
              <a:ea typeface="微软雅黑" panose="020B0503020204020204" charset="-122"/>
              <a:sym typeface="黑体" panose="02010609060101010101" charset="-122"/>
            </a:rPr>
            <a:t>PSA</a:t>
          </a:r>
          <a:r>
            <a:rPr lang="zh-CN" altLang="en-US" sz="1400" b="0" dirty="0" smtClean="0">
              <a:solidFill>
                <a:schemeClr val="bg1"/>
              </a:solidFill>
              <a:latin typeface="微软雅黑" panose="020B0503020204020204" charset="-122"/>
              <a:ea typeface="微软雅黑" panose="020B0503020204020204" charset="-122"/>
              <a:sym typeface="黑体" panose="02010609060101010101" charset="-122"/>
            </a:rPr>
            <a:t>：</a:t>
          </a:r>
          <a:r>
            <a:rPr lang="zh-CN" altLang="en-US" sz="1400" b="0" dirty="0" smtClean="0">
              <a:solidFill>
                <a:schemeClr val="bg1"/>
              </a:solidFill>
            </a:rPr>
            <a:t>总前列腺特异性抗原：</a:t>
          </a:r>
          <a:r>
            <a:rPr lang="en-US" altLang="zh-CN" sz="1400" b="0" dirty="0" smtClean="0">
              <a:solidFill>
                <a:schemeClr val="bg1"/>
              </a:solidFill>
            </a:rPr>
            <a:t>53.85</a:t>
          </a:r>
          <a:r>
            <a:rPr lang="en-US" sz="1400" b="0" dirty="0" smtClean="0">
              <a:solidFill>
                <a:schemeClr val="bg1"/>
              </a:solidFill>
            </a:rPr>
            <a:t>ng/ml</a:t>
          </a:r>
          <a:r>
            <a:rPr lang="zh-CN" altLang="en-US" sz="1400" b="0" dirty="0" smtClean="0">
              <a:solidFill>
                <a:schemeClr val="bg1"/>
              </a:solidFill>
            </a:rPr>
            <a:t>，游离前列腺特异性抗原：</a:t>
          </a:r>
          <a:r>
            <a:rPr lang="en-US" altLang="zh-CN" sz="1400" b="0" dirty="0" smtClean="0">
              <a:solidFill>
                <a:schemeClr val="bg1"/>
              </a:solidFill>
            </a:rPr>
            <a:t>50.0</a:t>
          </a:r>
          <a:r>
            <a:rPr lang="en-US" sz="1400" b="0" dirty="0" smtClean="0">
              <a:solidFill>
                <a:schemeClr val="bg1"/>
              </a:solidFill>
            </a:rPr>
            <a:t>ng/ml</a:t>
          </a:r>
          <a:r>
            <a:rPr lang="en-US" sz="1400" b="0" dirty="0" smtClean="0">
              <a:solidFill>
                <a:schemeClr val="bg1"/>
              </a:solidFill>
            </a:rPr>
            <a:t/>
          </a:r>
          <a:endParaRPr lang="en-US" sz="1400" b="0" dirty="0" smtClean="0">
            <a:solidFill>
              <a:schemeClr val="bg1"/>
            </a:solidFill>
          </a:endParaRPr>
        </a:p>
        <a:p>
          <a:pPr algn="l">
            <a:lnSpc>
              <a:spcPct val="100000"/>
            </a:lnSpc>
            <a:spcBef>
              <a:spcPct val="0"/>
            </a:spcBef>
            <a:spcAft>
              <a:spcPct val="35000"/>
            </a:spcAft>
          </a:pPr>
          <a:r>
            <a:rPr lang="zh-CN" altLang="en-US" sz="1400" b="0" dirty="0" smtClean="0">
              <a:solidFill>
                <a:schemeClr val="bg1"/>
              </a:solidFill>
            </a:rPr>
            <a:t>外院用药：口服坦索罗辛缓释胶囊及银花泌炎灵治疗</a:t>
          </a:r>
          <a:r>
            <a:rPr lang="zh-CN" altLang="en-US" sz="1400" b="0" dirty="0" smtClean="0">
              <a:solidFill>
                <a:schemeClr val="bg1"/>
              </a:solidFill>
            </a:rPr>
            <a:t/>
          </a:r>
          <a:endParaRPr lang="zh-CN" altLang="en-US" sz="1400" b="0" dirty="0" smtClean="0">
            <a:solidFill>
              <a:schemeClr val="bg1"/>
            </a:solidFill>
          </a:endParaRPr>
        </a:p>
      </dgm:t>
    </dgm:pt>
    <dgm:pt modelId="{D8E0F985-8654-40A5-82DE-047B1148E47D}" cxnId="{872841AB-FB76-4633-8D96-DA45524C1A43}" type="parTrans">
      <dgm:prSet/>
      <dgm:spPr/>
      <dgm:t>
        <a:bodyPr/>
        <a:lstStyle/>
        <a:p>
          <a:endParaRPr lang="zh-CN" altLang="en-US"/>
        </a:p>
      </dgm:t>
    </dgm:pt>
    <dgm:pt modelId="{7D08C621-75FE-4442-A41B-25BE395A747F}" cxnId="{872841AB-FB76-4633-8D96-DA45524C1A43}" type="sibTrans">
      <dgm:prSet/>
      <dgm:spPr/>
      <dgm:t>
        <a:bodyPr/>
        <a:lstStyle/>
        <a:p>
          <a:endParaRPr lang="zh-CN" altLang="en-US"/>
        </a:p>
      </dgm:t>
    </dgm:pt>
    <dgm:pt modelId="{D3762C2A-6EBE-4280-9619-3FED54DE2188}" type="pres">
      <dgm:prSet presAssocID="{F73D0329-E667-49DB-8B35-1894B9BD8A81}" presName="Name0" presStyleCnt="0">
        <dgm:presLayoutVars>
          <dgm:dir/>
          <dgm:resizeHandles val="exact"/>
        </dgm:presLayoutVars>
      </dgm:prSet>
      <dgm:spPr/>
    </dgm:pt>
    <dgm:pt modelId="{CF6B2664-A551-4177-A1BB-0CDBDA363ADD}" type="pres">
      <dgm:prSet presAssocID="{2442ACE4-82C4-4EE8-937C-2FC60CE0D0B9}" presName="node" presStyleLbl="node1" presStyleIdx="0" presStyleCnt="2">
        <dgm:presLayoutVars>
          <dgm:bulletEnabled val="1"/>
        </dgm:presLayoutVars>
      </dgm:prSet>
      <dgm:spPr/>
      <dgm:t>
        <a:bodyPr/>
        <a:lstStyle/>
        <a:p>
          <a:endParaRPr lang="zh-CN" altLang="en-US"/>
        </a:p>
      </dgm:t>
    </dgm:pt>
    <dgm:pt modelId="{13F273AE-F6A7-43D3-ACE6-2C8E442DD1E1}" type="pres">
      <dgm:prSet presAssocID="{FD454182-C1DC-4D02-8EFA-CD726715C094}" presName="sibTrans" presStyleLbl="sibTrans2D1" presStyleIdx="0" presStyleCnt="1"/>
      <dgm:spPr/>
      <dgm:t>
        <a:bodyPr/>
        <a:lstStyle/>
        <a:p>
          <a:endParaRPr lang="zh-CN" altLang="en-US"/>
        </a:p>
      </dgm:t>
    </dgm:pt>
    <dgm:pt modelId="{A246C447-EAE9-4B14-9FF1-6A3B521935B5}" type="pres">
      <dgm:prSet presAssocID="{FD454182-C1DC-4D02-8EFA-CD726715C094}" presName="connectorText" presStyleCnt="0"/>
      <dgm:spPr/>
      <dgm:t>
        <a:bodyPr/>
        <a:lstStyle/>
        <a:p>
          <a:endParaRPr lang="zh-CN" altLang="en-US"/>
        </a:p>
      </dgm:t>
    </dgm:pt>
    <dgm:pt modelId="{01FE25AA-CDFC-4E31-8F98-8906F1B82552}" type="pres">
      <dgm:prSet presAssocID="{E0642E36-FBCE-4DE0-BAD6-93B5672BDFA0}" presName="node" presStyleLbl="node1" presStyleIdx="1" presStyleCnt="2" custLinFactNeighborX="117" custLinFactNeighborY="1126">
        <dgm:presLayoutVars>
          <dgm:bulletEnabled val="1"/>
        </dgm:presLayoutVars>
      </dgm:prSet>
      <dgm:spPr/>
      <dgm:t>
        <a:bodyPr/>
        <a:lstStyle/>
        <a:p>
          <a:endParaRPr lang="zh-CN" altLang="en-US"/>
        </a:p>
      </dgm:t>
    </dgm:pt>
  </dgm:ptLst>
  <dgm:cxnLst>
    <dgm:cxn modelId="{162EB3C1-4A62-475C-B659-E4F9B1553B31}" srcId="{F73D0329-E667-49DB-8B35-1894B9BD8A81}" destId="{2442ACE4-82C4-4EE8-937C-2FC60CE0D0B9}" srcOrd="0" destOrd="0" parTransId="{90D5E00B-00DB-4AE9-8F89-E3CA6D511767}" sibTransId="{FD454182-C1DC-4D02-8EFA-CD726715C094}"/>
    <dgm:cxn modelId="{872841AB-FB76-4633-8D96-DA45524C1A43}" srcId="{F73D0329-E667-49DB-8B35-1894B9BD8A81}" destId="{E0642E36-FBCE-4DE0-BAD6-93B5672BDFA0}" srcOrd="1" destOrd="0" parTransId="{D8E0F985-8654-40A5-82DE-047B1148E47D}" sibTransId="{7D08C621-75FE-4442-A41B-25BE395A747F}"/>
    <dgm:cxn modelId="{CF8BE0D6-8A85-4A42-8FF7-64173FDEE6EE}" type="presOf" srcId="{F73D0329-E667-49DB-8B35-1894B9BD8A81}" destId="{D3762C2A-6EBE-4280-9619-3FED54DE2188}" srcOrd="0" destOrd="0" presId="urn:microsoft.com/office/officeart/2005/8/layout/process1"/>
    <dgm:cxn modelId="{561A0C70-D7AB-436F-8F5E-B42BB39048E0}" type="presParOf" srcId="{D3762C2A-6EBE-4280-9619-3FED54DE2188}" destId="{CF6B2664-A551-4177-A1BB-0CDBDA363ADD}" srcOrd="0" destOrd="0" presId="urn:microsoft.com/office/officeart/2005/8/layout/process1"/>
    <dgm:cxn modelId="{7482A193-06C9-48C4-9F82-9415CC44C6D9}" type="presOf" srcId="{2442ACE4-82C4-4EE8-937C-2FC60CE0D0B9}" destId="{CF6B2664-A551-4177-A1BB-0CDBDA363ADD}" srcOrd="0" destOrd="0" presId="urn:microsoft.com/office/officeart/2005/8/layout/process1"/>
    <dgm:cxn modelId="{6633CA31-CBD2-45A0-9959-7DABF9CDD3D7}" type="presParOf" srcId="{D3762C2A-6EBE-4280-9619-3FED54DE2188}" destId="{13F273AE-F6A7-43D3-ACE6-2C8E442DD1E1}" srcOrd="1" destOrd="0" presId="urn:microsoft.com/office/officeart/2005/8/layout/process1"/>
    <dgm:cxn modelId="{4FDB3DEA-F0F3-45C5-B2F0-F19AEBEB52BA}" type="presOf" srcId="{FD454182-C1DC-4D02-8EFA-CD726715C094}" destId="{13F273AE-F6A7-43D3-ACE6-2C8E442DD1E1}" srcOrd="0" destOrd="0" presId="urn:microsoft.com/office/officeart/2005/8/layout/process1"/>
    <dgm:cxn modelId="{2D8F51C9-9D78-42D8-94B5-01A4026110ED}" type="presParOf" srcId="{13F273AE-F6A7-43D3-ACE6-2C8E442DD1E1}" destId="{A246C447-EAE9-4B14-9FF1-6A3B521935B5}" srcOrd="0" destOrd="1" presId="urn:microsoft.com/office/officeart/2005/8/layout/process1"/>
    <dgm:cxn modelId="{22A210E2-FAFB-4220-B639-49E117D678CB}" type="presOf" srcId="{FD454182-C1DC-4D02-8EFA-CD726715C094}" destId="{A246C447-EAE9-4B14-9FF1-6A3B521935B5}" srcOrd="1" destOrd="0" presId="urn:microsoft.com/office/officeart/2005/8/layout/process1"/>
    <dgm:cxn modelId="{7C42C7C0-3828-46E9-97C7-BC9F34308B3A}" type="presParOf" srcId="{D3762C2A-6EBE-4280-9619-3FED54DE2188}" destId="{01FE25AA-CDFC-4E31-8F98-8906F1B82552}" srcOrd="2" destOrd="0" presId="urn:microsoft.com/office/officeart/2005/8/layout/process1"/>
    <dgm:cxn modelId="{A7B623C7-E6AE-4CC5-9CA0-25CD5782CCC3}" type="presOf" srcId="{E0642E36-FBCE-4DE0-BAD6-93B5672BDFA0}" destId="{01FE25AA-CDFC-4E31-8F98-8906F1B82552}" srcOrd="0"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xmlns:r="http://schemas.openxmlformats.org/officeDocument/2006/relationships">
  <dsp:spTree>
    <dsp:nvGrpSpPr>
      <dsp:cNvPr id="2" name="组合 1"/>
      <dsp:cNvGrpSpPr/>
    </dsp:nvGrpSpPr>
    <dsp:grpSpPr>
      <a:xfrm>
        <a:off x="0" y="0"/>
        <a:ext cx="10360025" cy="2522220"/>
        <a:chOff x="0" y="0"/>
        <a:chExt cx="10360025" cy="2522220"/>
      </a:xfrm>
    </dsp:grpSpPr>
    <dsp:sp modelId="{CF6B2664-A551-4177-A1BB-0CDBDA363ADD}">
      <dsp:nvSpPr>
        <dsp:cNvPr id="3" name="圆角矩形 2"/>
        <dsp:cNvSpPr/>
      </dsp:nvSpPr>
      <dsp:spPr bwMode="white">
        <a:xfrm>
          <a:off x="0" y="0"/>
          <a:ext cx="4316677" cy="2522220"/>
        </a:xfrm>
        <a:prstGeom prst="roundRect">
          <a:avLst>
            <a:gd name="adj" fmla="val 10000"/>
          </a:avLst>
        </a:prstGeom>
        <a:solidFill>
          <a:srgbClr val="F26649"/>
        </a:solidFill>
        <a:sp3d prstMaterial="dkEdge">
          <a:bevelT w="8200" h="38100"/>
        </a:sp3d>
      </dsp:spPr>
      <dsp:style>
        <a:lnRef idx="0">
          <a:schemeClr val="lt1"/>
        </a:lnRef>
        <a:fillRef idx="2">
          <a:schemeClr val="accent4">
            <a:hueOff val="0"/>
            <a:satOff val="0"/>
            <a:lumOff val="0"/>
            <a:alpha val="100000"/>
          </a:schemeClr>
        </a:fillRef>
        <a:effectRef idx="1">
          <a:scrgbClr r="0" g="0" b="0"/>
        </a:effectRef>
        <a:fontRef idx="minor">
          <a:schemeClr val="dk1"/>
        </a:fontRef>
      </dsp:style>
      <dsp:txBody>
        <a:bodyPr vert="horz" wrap="square" lIns="53340" tIns="53340" rIns="53340" bIns="5334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l">
            <a:lnSpc>
              <a:spcPct val="100000"/>
            </a:lnSpc>
            <a:spcBef>
              <a:spcPct val="0"/>
            </a:spcBef>
            <a:spcAft>
              <a:spcPct val="35000"/>
            </a:spcAft>
          </a:pPr>
          <a:r>
            <a:rPr lang="zh-CN" altLang="en-US" sz="1400" b="1" dirty="0" smtClean="0">
              <a:solidFill>
                <a:schemeClr val="bg1"/>
              </a:solidFill>
            </a:rPr>
            <a:t>阳性症状：</a:t>
          </a:r>
          <a:r>
            <a:rPr lang="zh-CN" altLang="en-US" sz="1400" dirty="0" smtClean="0">
              <a:solidFill>
                <a:schemeClr val="bg1"/>
              </a:solidFill>
            </a:rPr>
            <a:t>患者半年余前开始出现尿频尿急，约</a:t>
          </a:r>
          <a:r>
            <a:rPr lang="en-US" altLang="zh-CN" sz="1400" dirty="0" smtClean="0">
              <a:solidFill>
                <a:schemeClr val="bg1"/>
              </a:solidFill>
            </a:rPr>
            <a:t>10</a:t>
          </a:r>
          <a:r>
            <a:rPr lang="zh-CN" altLang="en-US" sz="1400" dirty="0" smtClean="0">
              <a:solidFill>
                <a:schemeClr val="bg1"/>
              </a:solidFill>
            </a:rPr>
            <a:t>余次</a:t>
          </a:r>
          <a:r>
            <a:rPr lang="en-US" altLang="zh-CN" sz="1400" dirty="0" smtClean="0">
              <a:solidFill>
                <a:schemeClr val="bg1"/>
              </a:solidFill>
            </a:rPr>
            <a:t>/</a:t>
          </a:r>
          <a:r>
            <a:rPr lang="zh-CN" altLang="en-US" sz="1400" dirty="0" smtClean="0">
              <a:solidFill>
                <a:schemeClr val="bg1"/>
              </a:solidFill>
            </a:rPr>
            <a:t>日，伴夜尿增多，约</a:t>
          </a:r>
          <a:r>
            <a:rPr lang="en-US" altLang="zh-CN" sz="1400" dirty="0" smtClean="0">
              <a:solidFill>
                <a:schemeClr val="bg1"/>
              </a:solidFill>
            </a:rPr>
            <a:t>4-5</a:t>
          </a:r>
          <a:r>
            <a:rPr lang="zh-CN" altLang="en-US" sz="1400" dirty="0" smtClean="0">
              <a:solidFill>
                <a:schemeClr val="bg1"/>
              </a:solidFill>
            </a:rPr>
            <a:t>次</a:t>
          </a:r>
          <a:r>
            <a:rPr lang="en-US" altLang="zh-CN" sz="1400" dirty="0" smtClean="0">
              <a:solidFill>
                <a:schemeClr val="bg1"/>
              </a:solidFill>
            </a:rPr>
            <a:t>/</a:t>
          </a:r>
          <a:r>
            <a:rPr lang="zh-CN" altLang="en-US" sz="1400" dirty="0" smtClean="0">
              <a:solidFill>
                <a:schemeClr val="bg1"/>
              </a:solidFill>
            </a:rPr>
            <a:t>夜，伴排尿不畅，排尿费力，排尿间隙中断，排尿后点滴不尽，偶有血尿，偶伴血块随尿液排出，小便变细，</a:t>
          </a:r>
          <a:endParaRPr lang="en-US" altLang="zh-CN" sz="1400" dirty="0" smtClean="0">
            <a:solidFill>
              <a:schemeClr val="bg1"/>
            </a:solidFill>
          </a:endParaRPr>
        </a:p>
        <a:p>
          <a:pPr lvl="0" algn="l">
            <a:lnSpc>
              <a:spcPct val="100000"/>
            </a:lnSpc>
            <a:spcBef>
              <a:spcPct val="0"/>
            </a:spcBef>
            <a:spcAft>
              <a:spcPct val="35000"/>
            </a:spcAft>
          </a:pPr>
          <a:r>
            <a:rPr lang="zh-CN" altLang="en-US" sz="1400" b="1" dirty="0" smtClean="0">
              <a:solidFill>
                <a:schemeClr val="bg1"/>
              </a:solidFill>
            </a:rPr>
            <a:t>阴性症状：</a:t>
          </a:r>
          <a:r>
            <a:rPr lang="zh-CN" altLang="en-US" sz="1400" dirty="0" smtClean="0">
              <a:solidFill>
                <a:schemeClr val="bg1"/>
              </a:solidFill>
            </a:rPr>
            <a:t>无漏尿，无血精或射精量少，无排便困难及里急后重，无勃起障碍，无骨盆、下背部、大腿麻木疼痛等不适</a:t>
          </a:r>
          <a:endParaRPr lang="zh-CN" altLang="en-US" sz="1400" dirty="0" smtClean="0">
            <a:solidFill>
              <a:schemeClr val="bg1"/>
            </a:solidFill>
          </a:endParaRPr>
        </a:p>
      </dsp:txBody>
      <dsp:txXfrm>
        <a:off x="0" y="0"/>
        <a:ext cx="4316677" cy="2522220"/>
      </dsp:txXfrm>
    </dsp:sp>
    <dsp:sp modelId="{13F273AE-F6A7-43D3-ACE6-2C8E442DD1E1}">
      <dsp:nvSpPr>
        <dsp:cNvPr id="4" name="右箭头 3"/>
        <dsp:cNvSpPr/>
      </dsp:nvSpPr>
      <dsp:spPr bwMode="white">
        <a:xfrm>
          <a:off x="4722445" y="725842"/>
          <a:ext cx="915136" cy="1070536"/>
        </a:xfrm>
        <a:prstGeom prst="rightArrow">
          <a:avLst>
            <a:gd name="adj1" fmla="val 60000"/>
            <a:gd name="adj2" fmla="val 50000"/>
          </a:avLst>
        </a:prstGeom>
        <a:solidFill>
          <a:srgbClr val="F26649"/>
        </a:solidFill>
      </dsp:spPr>
      <dsp:style>
        <a:lnRef idx="0">
          <a:schemeClr val="lt1"/>
        </a:lnRef>
        <a:fillRef idx="2">
          <a:schemeClr val="accent4"/>
        </a:fillRef>
        <a:effectRef idx="1">
          <a:scrgbClr r="0" g="0" b="0"/>
        </a:effectRef>
        <a:fontRef idx="minor">
          <a:schemeClr val="dk1"/>
        </a:fontRef>
      </dsp:style>
      <dsp:txBody>
        <a:bodyPr lIns="0" tIns="0" rIns="0" bIns="0" anchor="ctr"/>
        <a:lstStyle>
          <a:lvl1pPr algn="ctr">
            <a:defRPr sz="4200"/>
          </a:lvl1pPr>
          <a:lvl2pPr marL="285750" indent="-285750" algn="ctr">
            <a:defRPr sz="3300"/>
          </a:lvl2pPr>
          <a:lvl3pPr marL="571500" indent="-285750" algn="ctr">
            <a:defRPr sz="3300"/>
          </a:lvl3pPr>
          <a:lvl4pPr marL="857250" indent="-285750" algn="ctr">
            <a:defRPr sz="3300"/>
          </a:lvl4pPr>
          <a:lvl5pPr marL="1143000" indent="-285750" algn="ctr">
            <a:defRPr sz="3300"/>
          </a:lvl5pPr>
          <a:lvl6pPr marL="1428750" indent="-285750" algn="ctr">
            <a:defRPr sz="3300"/>
          </a:lvl6pPr>
          <a:lvl7pPr marL="1714500" indent="-285750" algn="ctr">
            <a:defRPr sz="3300"/>
          </a:lvl7pPr>
          <a:lvl8pPr marL="2000250" indent="-285750" algn="ctr">
            <a:defRPr sz="3300"/>
          </a:lvl8pPr>
          <a:lvl9pPr marL="2286000" indent="-285750" algn="ctr">
            <a:defRPr sz="3300"/>
          </a:lvl9pPr>
        </a:lstStyle>
        <a:p>
          <a:pPr lvl="0">
            <a:lnSpc>
              <a:spcPct val="100000"/>
            </a:lnSpc>
            <a:spcBef>
              <a:spcPct val="0"/>
            </a:spcBef>
            <a:spcAft>
              <a:spcPct val="35000"/>
            </a:spcAft>
          </a:pPr>
          <a:endParaRPr lang="zh-CN" altLang="en-US"/>
        </a:p>
      </dsp:txBody>
      <dsp:txXfrm>
        <a:off x="4722445" y="725842"/>
        <a:ext cx="915136" cy="1070536"/>
      </dsp:txXfrm>
    </dsp:sp>
    <dsp:sp modelId="{01FE25AA-CDFC-4E31-8F98-8906F1B82552}">
      <dsp:nvSpPr>
        <dsp:cNvPr id="5" name="圆角矩形 4"/>
        <dsp:cNvSpPr/>
      </dsp:nvSpPr>
      <dsp:spPr bwMode="white">
        <a:xfrm>
          <a:off x="6043348" y="0"/>
          <a:ext cx="4316677" cy="2522220"/>
        </a:xfrm>
        <a:prstGeom prst="roundRect">
          <a:avLst>
            <a:gd name="adj" fmla="val 10000"/>
          </a:avLst>
        </a:prstGeom>
        <a:solidFill>
          <a:srgbClr val="F26649"/>
        </a:solidFill>
        <a:sp3d prstMaterial="dkEdge">
          <a:bevelT w="8200" h="38100"/>
        </a:sp3d>
      </dsp:spPr>
      <dsp:style>
        <a:lnRef idx="0">
          <a:schemeClr val="lt1"/>
        </a:lnRef>
        <a:fillRef idx="2">
          <a:schemeClr val="accent4">
            <a:hueOff val="4800000"/>
            <a:satOff val="11765"/>
            <a:lumOff val="-3136"/>
            <a:alpha val="100000"/>
          </a:schemeClr>
        </a:fillRef>
        <a:effectRef idx="1">
          <a:scrgbClr r="0" g="0" b="0"/>
        </a:effectRef>
        <a:fontRef idx="minor">
          <a:schemeClr val="dk1"/>
        </a:fontRef>
      </dsp:style>
      <dsp:txBody>
        <a:bodyPr vert="horz" wrap="square" lIns="60960" tIns="60960" rIns="60960" bIns="60960" anchor="ctr"/>
        <a:lstStyle>
          <a:lvl1pPr algn="ctr">
            <a:defRPr sz="6500"/>
          </a:lvl1pPr>
          <a:lvl2pPr marL="285750" indent="-285750" algn="ctr">
            <a:defRPr sz="5000"/>
          </a:lvl2pPr>
          <a:lvl3pPr marL="571500" indent="-285750" algn="ctr">
            <a:defRPr sz="5000"/>
          </a:lvl3pPr>
          <a:lvl4pPr marL="857250" indent="-285750" algn="ctr">
            <a:defRPr sz="5000"/>
          </a:lvl4pPr>
          <a:lvl5pPr marL="1143000" indent="-285750" algn="ctr">
            <a:defRPr sz="5000"/>
          </a:lvl5pPr>
          <a:lvl6pPr marL="1428750" indent="-285750" algn="ctr">
            <a:defRPr sz="5000"/>
          </a:lvl6pPr>
          <a:lvl7pPr marL="1714500" indent="-285750" algn="ctr">
            <a:defRPr sz="5000"/>
          </a:lvl7pPr>
          <a:lvl8pPr marL="2000250" indent="-285750" algn="ctr">
            <a:defRPr sz="5000"/>
          </a:lvl8pPr>
          <a:lvl9pPr marL="2286000" indent="-285750" algn="ctr">
            <a:defRPr sz="5000"/>
          </a:lvl9pPr>
        </a:lstStyle>
        <a:p>
          <a:pPr lvl="0" algn="ctr">
            <a:lnSpc>
              <a:spcPct val="100000"/>
            </a:lnSpc>
            <a:spcBef>
              <a:spcPct val="0"/>
            </a:spcBef>
            <a:spcAft>
              <a:spcPct val="35000"/>
            </a:spcAft>
          </a:pPr>
          <a:r>
            <a:rPr lang="zh-CN" altLang="en-US" sz="1600" b="1" i="1" dirty="0" smtClean="0">
              <a:solidFill>
                <a:schemeClr val="bg1"/>
              </a:solidFill>
            </a:rPr>
            <a:t>外院诊疗史</a:t>
          </a:r>
          <a:endParaRPr lang="en-US" altLang="zh-CN" sz="1600" b="1" i="1"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endParaRPr>
        </a:p>
        <a:p>
          <a:pPr lvl="0" algn="l">
            <a:lnSpc>
              <a:spcPct val="100000"/>
            </a:lnSpc>
            <a:spcBef>
              <a:spcPct val="0"/>
            </a:spcBef>
            <a:spcAft>
              <a:spcPct val="35000"/>
            </a:spcAft>
          </a:pPr>
          <a:r>
            <a:rPr lang="zh-CN" altLang="en-US" sz="1400" b="1"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外院</a:t>
          </a:r>
          <a:r>
            <a:rPr lang="zh-CN" altLang="en-US"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盆腔</a:t>
          </a:r>
          <a:r>
            <a:rPr lang="en-US" altLang="zh-CN"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MR</a:t>
          </a:r>
          <a:r>
            <a:rPr lang="zh-CN" altLang="en-US"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平扫</a:t>
          </a:r>
          <a:r>
            <a:rPr lang="en-US" altLang="zh-CN"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a:t>
          </a:r>
          <a:r>
            <a:rPr lang="zh-CN" altLang="en-US"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增强：前列腺癌，病灶突破包膜，累及膀胱、双侧精囊腺，伴右侧盆壁、髂血管旁多发淋巴结转移，双侧骨盆各组成骨、所示双侧股骨上段、</a:t>
          </a:r>
          <a:r>
            <a:rPr lang="en-US" altLang="zh-CN"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S2</a:t>
          </a:r>
          <a:r>
            <a:rPr lang="zh-CN" altLang="en-US"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rPr>
            <a:t>椎体多发骨转移，建议穿刺活检。</a:t>
          </a:r>
          <a:endParaRPr lang="en-US" altLang="zh-CN" sz="1400" b="0" dirty="0" smtClean="0">
            <a:solidFill>
              <a:schemeClr val="bg1"/>
            </a:solidFill>
            <a:latin typeface="微软雅黑" panose="020B0503020204020204" charset="-122"/>
            <a:ea typeface="微软雅黑" panose="020B0503020204020204" charset="-122"/>
            <a:cs typeface="微软雅黑" panose="020B0503020204020204" charset="-122"/>
            <a:sym typeface="黑体" panose="02010609060101010101" charset="-122"/>
          </a:endParaRPr>
        </a:p>
        <a:p>
          <a:pPr lvl="0" algn="l">
            <a:lnSpc>
              <a:spcPct val="100000"/>
            </a:lnSpc>
            <a:spcBef>
              <a:spcPct val="0"/>
            </a:spcBef>
            <a:spcAft>
              <a:spcPct val="35000"/>
            </a:spcAft>
          </a:pPr>
          <a:r>
            <a:rPr lang="zh-CN" altLang="en-US" sz="1400" b="0" dirty="0" smtClean="0">
              <a:solidFill>
                <a:schemeClr val="bg1"/>
              </a:solidFill>
              <a:latin typeface="微软雅黑" panose="020B0503020204020204" charset="-122"/>
              <a:ea typeface="微软雅黑" panose="020B0503020204020204" charset="-122"/>
              <a:sym typeface="黑体" panose="02010609060101010101" charset="-122"/>
            </a:rPr>
            <a:t>外院</a:t>
          </a:r>
          <a:r>
            <a:rPr lang="en-US" altLang="zh-CN" sz="1400" b="0" dirty="0" smtClean="0">
              <a:solidFill>
                <a:schemeClr val="bg1"/>
              </a:solidFill>
              <a:latin typeface="微软雅黑" panose="020B0503020204020204" charset="-122"/>
              <a:ea typeface="微软雅黑" panose="020B0503020204020204" charset="-122"/>
              <a:sym typeface="黑体" panose="02010609060101010101" charset="-122"/>
            </a:rPr>
            <a:t>PSA</a:t>
          </a:r>
          <a:r>
            <a:rPr lang="zh-CN" altLang="en-US" sz="1400" b="0" dirty="0" smtClean="0">
              <a:solidFill>
                <a:schemeClr val="bg1"/>
              </a:solidFill>
              <a:latin typeface="微软雅黑" panose="020B0503020204020204" charset="-122"/>
              <a:ea typeface="微软雅黑" panose="020B0503020204020204" charset="-122"/>
              <a:sym typeface="黑体" panose="02010609060101010101" charset="-122"/>
            </a:rPr>
            <a:t>：</a:t>
          </a:r>
          <a:r>
            <a:rPr lang="zh-CN" altLang="en-US" sz="1400" b="0" dirty="0" smtClean="0">
              <a:solidFill>
                <a:schemeClr val="bg1"/>
              </a:solidFill>
            </a:rPr>
            <a:t>总前列腺特异性抗原：</a:t>
          </a:r>
          <a:r>
            <a:rPr lang="en-US" altLang="zh-CN" sz="1400" b="0" dirty="0" smtClean="0">
              <a:solidFill>
                <a:schemeClr val="bg1"/>
              </a:solidFill>
            </a:rPr>
            <a:t>53.85</a:t>
          </a:r>
          <a:r>
            <a:rPr lang="en-US" sz="1400" b="0" dirty="0" smtClean="0">
              <a:solidFill>
                <a:schemeClr val="bg1"/>
              </a:solidFill>
            </a:rPr>
            <a:t>ng/ml</a:t>
          </a:r>
          <a:r>
            <a:rPr lang="zh-CN" altLang="en-US" sz="1400" b="0" dirty="0" smtClean="0">
              <a:solidFill>
                <a:schemeClr val="bg1"/>
              </a:solidFill>
            </a:rPr>
            <a:t>，游离前列腺特异性抗原：</a:t>
          </a:r>
          <a:r>
            <a:rPr lang="en-US" altLang="zh-CN" sz="1400" b="0" dirty="0" smtClean="0">
              <a:solidFill>
                <a:schemeClr val="bg1"/>
              </a:solidFill>
            </a:rPr>
            <a:t>50.0</a:t>
          </a:r>
          <a:r>
            <a:rPr lang="en-US" sz="1400" b="0" dirty="0" smtClean="0">
              <a:solidFill>
                <a:schemeClr val="bg1"/>
              </a:solidFill>
            </a:rPr>
            <a:t>ng/ml</a:t>
          </a:r>
          <a:endParaRPr lang="en-US" sz="1400" b="0" dirty="0" smtClean="0">
            <a:solidFill>
              <a:schemeClr val="bg1"/>
            </a:solidFill>
          </a:endParaRPr>
        </a:p>
        <a:p>
          <a:pPr lvl="0" algn="l">
            <a:lnSpc>
              <a:spcPct val="100000"/>
            </a:lnSpc>
            <a:spcBef>
              <a:spcPct val="0"/>
            </a:spcBef>
            <a:spcAft>
              <a:spcPct val="35000"/>
            </a:spcAft>
          </a:pPr>
          <a:r>
            <a:rPr lang="zh-CN" altLang="en-US" sz="1400" b="0" dirty="0" smtClean="0">
              <a:solidFill>
                <a:schemeClr val="bg1"/>
              </a:solidFill>
            </a:rPr>
            <a:t>外院用药：口服坦索罗辛缓释胶囊及银花泌炎灵治疗</a:t>
          </a:r>
          <a:endParaRPr lang="zh-CN" altLang="en-US" sz="1400" b="0" dirty="0" smtClean="0">
            <a:solidFill>
              <a:schemeClr val="bg1"/>
            </a:solidFill>
          </a:endParaRPr>
        </a:p>
      </dsp:txBody>
      <dsp:txXfrm>
        <a:off x="6043348" y="0"/>
        <a:ext cx="4316677" cy="252222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rSet qsTypeId="urn:microsoft.com/office/officeart/2005/8/quickstyle/simple5"/>
        </dgm:pt>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alignNode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b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callout">
    <dgm:scene3d>
      <a:camera prst="orthographicFront"/>
      <a:lightRig rig="threePt" dir="t"/>
    </dgm:scene3d>
    <dgm:txPr/>
    <dgm:style>
      <a:lnRef idx="1">
        <a:scrgbClr r="0" g="0" b="0"/>
      </a:lnRef>
      <a:fillRef idx="2">
        <a:scrgbClr r="0" g="0" b="0"/>
      </a:fillRef>
      <a:effectRef idx="1">
        <a:scrgbClr r="0" g="0" b="0"/>
      </a:effectRef>
      <a:fontRef idx="minor"/>
    </dgm:style>
  </dgm:styleLbl>
  <dgm:styleLbl name="con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1">
        <a:scrgbClr r="0" g="0" b="0"/>
      </a:effectRef>
      <a:fontRef idx="minor"/>
    </dgm:style>
  </dgm:styleLbl>
  <dgm:styleLbl name="fgAcc0">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1">
        <a:scrgbClr r="0" g="0" b="0"/>
      </a:lnRef>
      <a:fillRef idx="1">
        <a:scrgbClr r="0" g="0" b="0"/>
      </a:fillRef>
      <a:effectRef idx="1">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fg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txPr/>
    <dgm:style>
      <a:lnRef idx="1">
        <a:scrgbClr r="0" g="0" b="0"/>
      </a:lnRef>
      <a:fillRef idx="2">
        <a:scrgbClr r="0" g="0" b="0"/>
      </a:fillRef>
      <a:effectRef idx="1">
        <a:scrgbClr r="0" g="0" b="0"/>
      </a:effectRef>
      <a:fontRef idx="minor">
        <a:schemeClr val="dk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2">
        <a:scrgbClr r="0" g="0" b="0"/>
      </a:fillRef>
      <a:effectRef idx="1">
        <a:scrgbClr r="0" g="0" b="0"/>
      </a:effectRef>
      <a:fontRef idx="minor">
        <a:schemeClr val="dk1"/>
      </a:fontRef>
    </dgm:style>
  </dgm:styleLbl>
  <dgm:styleLbl name="solid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1">
        <a:scrgbClr r="0" g="0" b="0"/>
      </a:lnRef>
      <a:fillRef idx="2">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35.xml"/><Relationship Id="rId4" Type="http://schemas.openxmlformats.org/officeDocument/2006/relationships/tags" Target="../tags/tag34.xml"/><Relationship Id="rId3" Type="http://schemas.openxmlformats.org/officeDocument/2006/relationships/tags" Target="../tags/tag33.xml"/><Relationship Id="rId2" Type="http://schemas.openxmlformats.org/officeDocument/2006/relationships/tags" Target="../tags/tag32.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tags" Target="../tags/tag38.xml"/><Relationship Id="rId3" Type="http://schemas.openxmlformats.org/officeDocument/2006/relationships/tags" Target="../tags/tag37.xml"/><Relationship Id="rId2" Type="http://schemas.openxmlformats.org/officeDocument/2006/relationships/tags" Target="../tags/tag36.xm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9" Type="http://schemas.openxmlformats.org/officeDocument/2006/relationships/tags" Target="../tags/tag48.xml"/><Relationship Id="rId8" Type="http://schemas.openxmlformats.org/officeDocument/2006/relationships/tags" Target="../tags/tag47.xml"/><Relationship Id="rId7" Type="http://schemas.openxmlformats.org/officeDocument/2006/relationships/tags" Target="../tags/tag46.xml"/><Relationship Id="rId6" Type="http://schemas.openxmlformats.org/officeDocument/2006/relationships/tags" Target="../tags/tag45.xml"/><Relationship Id="rId5" Type="http://schemas.openxmlformats.org/officeDocument/2006/relationships/tags" Target="../tags/tag44.xml"/><Relationship Id="rId4" Type="http://schemas.openxmlformats.org/officeDocument/2006/relationships/tags" Target="../tags/tag43.xml"/><Relationship Id="rId3" Type="http://schemas.openxmlformats.org/officeDocument/2006/relationships/tags" Target="../tags/tag42.xml"/><Relationship Id="rId2" Type="http://schemas.openxmlformats.org/officeDocument/2006/relationships/tags" Target="../tags/tag41.xml"/><Relationship Id="rId12" Type="http://schemas.openxmlformats.org/officeDocument/2006/relationships/tags" Target="../tags/tag51.xml"/><Relationship Id="rId11" Type="http://schemas.openxmlformats.org/officeDocument/2006/relationships/tags" Target="../tags/tag50.xml"/><Relationship Id="rId10" Type="http://schemas.openxmlformats.org/officeDocument/2006/relationships/tags" Target="../tags/tag49.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17.xml"/><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20.xml"/><Relationship Id="rId3" Type="http://schemas.openxmlformats.org/officeDocument/2006/relationships/tags" Target="../tags/tag19.xml"/><Relationship Id="rId2" Type="http://schemas.openxmlformats.org/officeDocument/2006/relationships/tags" Target="../tags/tag18.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26.xml"/><Relationship Id="rId6" Type="http://schemas.openxmlformats.org/officeDocument/2006/relationships/tags" Target="../tags/tag25.xml"/><Relationship Id="rId5" Type="http://schemas.openxmlformats.org/officeDocument/2006/relationships/tags" Target="../tags/tag24.xml"/><Relationship Id="rId4" Type="http://schemas.openxmlformats.org/officeDocument/2006/relationships/tags" Target="../tags/tag23.xml"/><Relationship Id="rId3" Type="http://schemas.openxmlformats.org/officeDocument/2006/relationships/tags" Target="../tags/tag22.xml"/><Relationship Id="rId2" Type="http://schemas.openxmlformats.org/officeDocument/2006/relationships/tags" Target="../tags/tag21.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endParaRPr lang="zh-CN" altLang="en-US" dirty="0"/>
          </a:p>
        </p:txBody>
      </p:sp>
      <p:sp>
        <p:nvSpPr>
          <p:cNvPr id="3" name="副标题 2"/>
          <p:cNvSpPr>
            <a:spLocks noGrp="1"/>
          </p:cNvSpPr>
          <p:nvPr>
            <p:ph type="subTitle" idx="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
        <p:nvSpPr>
          <p:cNvPr id="24" name="TextBox 23"/>
          <p:cNvSpPr txBox="1"/>
          <p:nvPr userDrawn="1"/>
        </p:nvSpPr>
        <p:spPr>
          <a:xfrm>
            <a:off x="332924" y="6619054"/>
            <a:ext cx="4570897" cy="184666"/>
          </a:xfrm>
          <a:prstGeom prst="rect">
            <a:avLst/>
          </a:prstGeom>
        </p:spPr>
        <p:txBody>
          <a:bodyPr vert="horz" wrap="square" lIns="0" tIns="0" rIns="0" bIns="0" rtlCol="0">
            <a:spAutoFit/>
          </a:bodyPr>
          <a:lstStyle>
            <a:lvl1pPr marL="0" lvl="0" indent="0" defTabSz="913765" eaLnBrk="1" latinLnBrk="0" hangingPunct="1">
              <a:buClr>
                <a:schemeClr val="tx2"/>
              </a:buClr>
              <a:buSzPct val="100000"/>
              <a:defRPr lang="en-US" sz="1600" baseline="0" dirty="0">
                <a:latin typeface="+mn-lt"/>
              </a:defRPr>
            </a:lvl1pPr>
            <a:lvl2pPr marL="198120" lvl="1" indent="-194945" defTabSz="913765" eaLnBrk="1" latinLnBrk="0" hangingPunct="1">
              <a:buClr>
                <a:schemeClr val="tx1"/>
              </a:buClr>
              <a:buSzPct val="125000"/>
              <a:buFont typeface="Arial" panose="020B0604020202020204" pitchFamily="34" charset="0"/>
              <a:buChar char="•"/>
              <a:defRPr lang="en-US" sz="1600" baseline="0" dirty="0">
                <a:latin typeface="+mn-lt"/>
              </a:defRPr>
            </a:lvl2pPr>
            <a:lvl3pPr marL="455295" lvl="2" indent="-253365" defTabSz="913765" eaLnBrk="1" latinLnBrk="0" hangingPunct="1">
              <a:buClr>
                <a:schemeClr val="tx1"/>
              </a:buClr>
              <a:buSzPct val="110000"/>
              <a:buFont typeface="Arial" panose="020B0604020202020204" pitchFamily="34" charset="0"/>
              <a:buChar char="–"/>
              <a:defRPr lang="en-US" sz="1600" baseline="0" dirty="0">
                <a:latin typeface="+mn-lt"/>
              </a:defRPr>
            </a:lvl3pPr>
            <a:lvl4pPr marL="628015" lvl="3" indent="-158115" defTabSz="913765" eaLnBrk="1" latinLnBrk="0" hangingPunct="1">
              <a:buClr>
                <a:schemeClr val="tx1"/>
              </a:buClr>
              <a:buSzPct val="100000"/>
              <a:buFont typeface="Arial" panose="020B0604020202020204" pitchFamily="34" charset="0"/>
              <a:buChar char="•"/>
              <a:defRPr lang="en-US" sz="1600" baseline="0" dirty="0">
                <a:latin typeface="+mn-lt"/>
              </a:defRPr>
            </a:lvl4pPr>
            <a:lvl5pPr marL="763905" lvl="4" indent="-132080" defTabSz="913765" eaLnBrk="1" latinLnBrk="0" hangingPunct="1">
              <a:buClr>
                <a:schemeClr val="tx1"/>
              </a:buClr>
              <a:buSzPct val="89000"/>
              <a:buFont typeface="Arial" panose="020B0604020202020204" pitchFamily="34" charset="0"/>
              <a:buChar char="-"/>
              <a:defRPr lang="en-US" sz="1600" baseline="0" dirty="0">
                <a:latin typeface="+mn-lt"/>
              </a:defRPr>
            </a:lvl5pPr>
            <a:lvl6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6pPr>
            <a:lvl7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7pPr>
            <a:lvl8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8pPr>
            <a:lvl9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9pPr>
          </a:lstStyle>
          <a:p>
            <a:r>
              <a:rPr lang="en-US" sz="1200" b="1" dirty="0">
                <a:solidFill>
                  <a:schemeClr val="bg1"/>
                </a:solidFill>
                <a:latin typeface="Calibri" panose="020F0502020204030204" charset="0"/>
                <a:cs typeface="Calibri" panose="020F0502020204030204" charset="0"/>
              </a:rPr>
              <a:t>Amgen BeiGene Collaboration Use Only. Confidential.</a:t>
            </a:r>
            <a:endParaRPr lang="en-US" sz="1200" b="1" dirty="0">
              <a:solidFill>
                <a:schemeClr val="bg1"/>
              </a:solidFill>
              <a:latin typeface="Calibri" panose="020F0502020204030204" charset="0"/>
              <a:cs typeface="Calibri" panose="020F0502020204030204" charset="0"/>
            </a:endParaRPr>
          </a:p>
        </p:txBody>
      </p:sp>
      <p:sp>
        <p:nvSpPr>
          <p:cNvPr id="11" name="Rectangle 10"/>
          <p:cNvSpPr/>
          <p:nvPr userDrawn="1"/>
        </p:nvSpPr>
        <p:spPr>
          <a:xfrm>
            <a:off x="9265574" y="6584429"/>
            <a:ext cx="1800493" cy="253916"/>
          </a:xfrm>
          <a:prstGeom prst="rect">
            <a:avLst/>
          </a:prstGeom>
        </p:spPr>
        <p:txBody>
          <a:bodyPr wrap="none">
            <a:spAutoFit/>
          </a:bodyPr>
          <a:lstStyle/>
          <a:p>
            <a:pPr algn="l"/>
            <a:r>
              <a:rPr lang="zh-CN" altLang="en-US" sz="1050" b="0" i="0" dirty="0">
                <a:solidFill>
                  <a:schemeClr val="bg1"/>
                </a:solidFill>
                <a:effectLst/>
                <a:latin typeface="Segoe UI" panose="020B0502040204020203" pitchFamily="34" charset="0"/>
              </a:rPr>
              <a:t>仅供医疗卫生专业人士参考</a:t>
            </a:r>
            <a:endParaRPr lang="zh-CN" altLang="en-US" sz="1050" b="0" i="0" dirty="0">
              <a:solidFill>
                <a:schemeClr val="bg1"/>
              </a:solidFill>
              <a:effectLst/>
              <a:latin typeface="Segoe UI" panose="020B0502040204020203" pitchFamily="34" charset="0"/>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showMasterSp="0" userDrawn="1">
  <p:cSld name="目录">
    <p:spTree>
      <p:nvGrpSpPr>
        <p:cNvPr id="1" name=""/>
        <p:cNvGrpSpPr/>
        <p:nvPr/>
      </p:nvGrpSpPr>
      <p:grpSpPr>
        <a:xfrm>
          <a:off x="0" y="0"/>
          <a:ext cx="0" cy="0"/>
          <a:chOff x="0" y="0"/>
          <a:chExt cx="0" cy="0"/>
        </a:xfrm>
      </p:grpSpPr>
      <p:sp>
        <p:nvSpPr>
          <p:cNvPr id="3" name="矩形 2"/>
          <p:cNvSpPr/>
          <p:nvPr userDrawn="1">
            <p:custDataLst>
              <p:tags r:id="rId2"/>
            </p:custDataLst>
          </p:nvPr>
        </p:nvSpPr>
        <p:spPr>
          <a:xfrm>
            <a:off x="0" y="0"/>
            <a:ext cx="12192000" cy="6858000"/>
          </a:xfrm>
          <a:prstGeom prst="rect">
            <a:avLst/>
          </a:prstGeom>
          <a:gradFill>
            <a:gsLst>
              <a:gs pos="21000">
                <a:schemeClr val="bg1"/>
              </a:gs>
              <a:gs pos="100000">
                <a:schemeClr val="bg2"/>
              </a:gs>
            </a:gsLst>
            <a:lin ang="27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任意多边形: 形状 3"/>
          <p:cNvSpPr/>
          <p:nvPr userDrawn="1">
            <p:custDataLst>
              <p:tags r:id="rId3"/>
            </p:custDataLst>
          </p:nvPr>
        </p:nvSpPr>
        <p:spPr>
          <a:xfrm>
            <a:off x="0" y="5531868"/>
            <a:ext cx="12192000" cy="1188548"/>
          </a:xfrm>
          <a:custGeom>
            <a:avLst/>
            <a:gdLst>
              <a:gd name="connsiteX0" fmla="*/ 12192000 w 12192000"/>
              <a:gd name="connsiteY0" fmla="*/ 0 h 2628081"/>
              <a:gd name="connsiteX1" fmla="*/ 12192000 w 12192000"/>
              <a:gd name="connsiteY1" fmla="*/ 2628081 h 2628081"/>
              <a:gd name="connsiteX2" fmla="*/ 0 w 12192000"/>
              <a:gd name="connsiteY2" fmla="*/ 2628081 h 2628081"/>
              <a:gd name="connsiteX3" fmla="*/ 0 w 12192000"/>
              <a:gd name="connsiteY3" fmla="*/ 1921829 h 2628081"/>
              <a:gd name="connsiteX4" fmla="*/ 11896082 w 12192000"/>
              <a:gd name="connsiteY4" fmla="*/ 120882 h 2628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28081">
                <a:moveTo>
                  <a:pt x="12192000" y="0"/>
                </a:moveTo>
                <a:lnTo>
                  <a:pt x="12192000" y="2628081"/>
                </a:lnTo>
                <a:lnTo>
                  <a:pt x="0" y="2628081"/>
                </a:lnTo>
                <a:lnTo>
                  <a:pt x="0" y="1921829"/>
                </a:lnTo>
                <a:cubicBezTo>
                  <a:pt x="4789278" y="1921829"/>
                  <a:pt x="9068479" y="1220766"/>
                  <a:pt x="11896082" y="120882"/>
                </a:cubicBez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5" name="任意多边形: 形状 4"/>
          <p:cNvSpPr/>
          <p:nvPr userDrawn="1">
            <p:custDataLst>
              <p:tags r:id="rId4"/>
            </p:custDataLst>
          </p:nvPr>
        </p:nvSpPr>
        <p:spPr>
          <a:xfrm>
            <a:off x="0" y="5669452"/>
            <a:ext cx="12192000" cy="1188548"/>
          </a:xfrm>
          <a:custGeom>
            <a:avLst/>
            <a:gdLst>
              <a:gd name="connsiteX0" fmla="*/ 12192000 w 12192000"/>
              <a:gd name="connsiteY0" fmla="*/ 0 h 2628081"/>
              <a:gd name="connsiteX1" fmla="*/ 12192000 w 12192000"/>
              <a:gd name="connsiteY1" fmla="*/ 2628081 h 2628081"/>
              <a:gd name="connsiteX2" fmla="*/ 0 w 12192000"/>
              <a:gd name="connsiteY2" fmla="*/ 2628081 h 2628081"/>
              <a:gd name="connsiteX3" fmla="*/ 0 w 12192000"/>
              <a:gd name="connsiteY3" fmla="*/ 1921829 h 2628081"/>
              <a:gd name="connsiteX4" fmla="*/ 11896082 w 12192000"/>
              <a:gd name="connsiteY4" fmla="*/ 120882 h 26280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2000" h="2628081">
                <a:moveTo>
                  <a:pt x="12192000" y="0"/>
                </a:moveTo>
                <a:lnTo>
                  <a:pt x="12192000" y="2628081"/>
                </a:lnTo>
                <a:lnTo>
                  <a:pt x="0" y="2628081"/>
                </a:lnTo>
                <a:lnTo>
                  <a:pt x="0" y="1921829"/>
                </a:lnTo>
                <a:cubicBezTo>
                  <a:pt x="4789278" y="1921829"/>
                  <a:pt x="9068479" y="1220766"/>
                  <a:pt x="11896082" y="120882"/>
                </a:cubicBezTo>
                <a:close/>
              </a:path>
            </a:pathLst>
          </a:custGeom>
          <a:gradFill flip="none" rotWithShape="1">
            <a:gsLst>
              <a:gs pos="0">
                <a:schemeClr val="accent1">
                  <a:lumMod val="60000"/>
                  <a:lumOff val="40000"/>
                </a:schemeClr>
              </a:gs>
              <a:gs pos="76000">
                <a:schemeClr val="accent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sp>
        <p:nvSpPr>
          <p:cNvPr id="6" name="椭圆 5"/>
          <p:cNvSpPr/>
          <p:nvPr userDrawn="1">
            <p:custDataLst>
              <p:tags r:id="rId5"/>
            </p:custDataLst>
          </p:nvPr>
        </p:nvSpPr>
        <p:spPr>
          <a:xfrm>
            <a:off x="10663031" y="1189534"/>
            <a:ext cx="84951" cy="8495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椭圆 9"/>
          <p:cNvSpPr/>
          <p:nvPr userDrawn="1">
            <p:custDataLst>
              <p:tags r:id="rId6"/>
            </p:custDataLst>
          </p:nvPr>
        </p:nvSpPr>
        <p:spPr>
          <a:xfrm>
            <a:off x="10825854" y="1189534"/>
            <a:ext cx="84951" cy="8495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椭圆 10"/>
          <p:cNvSpPr/>
          <p:nvPr userDrawn="1">
            <p:custDataLst>
              <p:tags r:id="rId7"/>
            </p:custDataLst>
          </p:nvPr>
        </p:nvSpPr>
        <p:spPr>
          <a:xfrm>
            <a:off x="10988678" y="1189534"/>
            <a:ext cx="84951" cy="84951"/>
          </a:xfrm>
          <a:prstGeom prst="ellipse">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p:cNvSpPr/>
          <p:nvPr userDrawn="1">
            <p:custDataLst>
              <p:tags r:id="rId8"/>
            </p:custDataLst>
          </p:nvPr>
        </p:nvSpPr>
        <p:spPr>
          <a:xfrm>
            <a:off x="11151501" y="1189534"/>
            <a:ext cx="84951" cy="84951"/>
          </a:xfrm>
          <a:prstGeom prst="ellipse">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标题 1"/>
          <p:cNvSpPr>
            <a:spLocks noGrp="1"/>
          </p:cNvSpPr>
          <p:nvPr>
            <p:ph type="title" hasCustomPrompt="1"/>
            <p:custDataLst>
              <p:tags r:id="rId9"/>
            </p:custDataLst>
          </p:nvPr>
        </p:nvSpPr>
        <p:spPr>
          <a:xfrm>
            <a:off x="839788" y="565200"/>
            <a:ext cx="2880000" cy="1081088"/>
          </a:xfrm>
        </p:spPr>
        <p:txBody>
          <a:bodyPr wrap="square" anchor="b">
            <a:normAutofit/>
          </a:bodyPr>
          <a:lstStyle>
            <a:lvl1pPr>
              <a:defRPr sz="6000">
                <a:solidFill>
                  <a:schemeClr val="tx2"/>
                </a:solidFill>
              </a:defRPr>
            </a:lvl1pPr>
          </a:lstStyle>
          <a:p>
            <a:r>
              <a:rPr lang="zh-CN" altLang="en-US" dirty="0"/>
              <a:t>标题</a:t>
            </a:r>
            <a:endParaRPr lang="zh-CN" altLang="en-US" dirty="0"/>
          </a:p>
        </p:txBody>
      </p:sp>
      <p:sp>
        <p:nvSpPr>
          <p:cNvPr id="7" name="日期占位符 3"/>
          <p:cNvSpPr>
            <a:spLocks noGrp="1"/>
          </p:cNvSpPr>
          <p:nvPr>
            <p:ph type="dt" sz="half" idx="10"/>
            <p:custDataLst>
              <p:tags r:id="rId10"/>
            </p:custDataLst>
          </p:nvPr>
        </p:nvSpPr>
        <p:spPr/>
        <p:txBody>
          <a:bodyPr wrap="square">
            <a:normAutofit/>
          </a:bodyPr>
          <a:lstStyle/>
          <a:p>
            <a:fld id="{5592522B-0F24-4480-B9DD-A9474A6880D6}" type="datetimeFigureOut">
              <a:rPr lang="zh-CN" altLang="en-US" smtClean="0"/>
            </a:fld>
            <a:endParaRPr lang="zh-CN" altLang="en-US"/>
          </a:p>
        </p:txBody>
      </p:sp>
      <p:sp>
        <p:nvSpPr>
          <p:cNvPr id="8" name="页脚占位符 4"/>
          <p:cNvSpPr>
            <a:spLocks noGrp="1"/>
          </p:cNvSpPr>
          <p:nvPr>
            <p:ph type="ftr" sz="quarter" idx="11"/>
            <p:custDataLst>
              <p:tags r:id="rId11"/>
            </p:custDataLst>
          </p:nvPr>
        </p:nvSpPr>
        <p:spPr/>
        <p:txBody>
          <a:bodyPr/>
          <a:lstStyle/>
          <a:p>
            <a:endParaRPr lang="zh-CN" altLang="en-US"/>
          </a:p>
        </p:txBody>
      </p:sp>
      <p:sp>
        <p:nvSpPr>
          <p:cNvPr id="9" name="灯片编号占位符 5"/>
          <p:cNvSpPr>
            <a:spLocks noGrp="1"/>
          </p:cNvSpPr>
          <p:nvPr>
            <p:ph type="sldNum" sz="quarter" idx="12"/>
            <p:custDataLst>
              <p:tags r:id="rId12"/>
            </p:custDataLst>
          </p:nvPr>
        </p:nvSpPr>
        <p:spPr/>
        <p:txBody>
          <a:bodyPr wrap="square">
            <a:normAutofit/>
          </a:bodyPr>
          <a:lstStyle/>
          <a:p>
            <a:fld id="{BE5F26B5-172A-4DC2-B0B7-181CFC56B87C}"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7" name="标题 6"/>
          <p:cNvSpPr>
            <a:spLocks noGrp="1"/>
          </p:cNvSpPr>
          <p:nvPr>
            <p:ph type="title"/>
          </p:nvPr>
        </p:nvSpPr>
        <p:spPr>
          <a:xfrm>
            <a:off x="837565" y="365125"/>
            <a:ext cx="10516235" cy="521335"/>
          </a:xfrm>
        </p:spPr>
        <p:txBody>
          <a:bodyPr lIns="0" tIns="0" rIns="0" bIns="0" anchor="ctr" anchorCtr="0"/>
          <a:lstStyle>
            <a:lvl1pPr algn="just">
              <a:lnSpc>
                <a:spcPct val="100000"/>
              </a:lnSpc>
              <a:defRPr sz="2600" b="1">
                <a:solidFill>
                  <a:srgbClr val="F26649"/>
                </a:solidFill>
              </a:defRPr>
            </a:lvl1pPr>
          </a:lstStyle>
          <a:p>
            <a:r>
              <a:rPr lang="zh-CN" altLang="en-US"/>
              <a:t>单击此处编辑母版标题样式</a:t>
            </a:r>
            <a:endParaRPr lang="zh-CN" altLang="en-US"/>
          </a:p>
        </p:txBody>
      </p:sp>
      <p:sp>
        <p:nvSpPr>
          <p:cNvPr id="8" name="内容占位符 7"/>
          <p:cNvSpPr>
            <a:spLocks noGrp="1"/>
          </p:cNvSpPr>
          <p:nvPr>
            <p:ph idx="1" hasCustomPrompt="1"/>
          </p:nvPr>
        </p:nvSpPr>
        <p:spPr>
          <a:xfrm>
            <a:off x="838200" y="1000760"/>
            <a:ext cx="10515600" cy="5040711"/>
          </a:xfrm>
        </p:spPr>
        <p:txBody>
          <a:bodyPr lIns="0" tIns="0" rIns="0" bIns="0"/>
          <a:lstStyle>
            <a:lvl1pPr marL="0" indent="0" algn="just">
              <a:lnSpc>
                <a:spcPct val="100000"/>
              </a:lnSpc>
              <a:buNone/>
              <a:defRPr sz="1600">
                <a:solidFill>
                  <a:schemeClr val="tx1">
                    <a:lumMod val="75000"/>
                    <a:lumOff val="25000"/>
                  </a:schemeClr>
                </a:solidFill>
              </a:defRPr>
            </a:lvl1pPr>
            <a:lvl2pPr marL="457200" indent="0" algn="just">
              <a:lnSpc>
                <a:spcPct val="100000"/>
              </a:lnSpc>
              <a:buNone/>
              <a:defRPr sz="1600">
                <a:solidFill>
                  <a:schemeClr val="tx1">
                    <a:lumMod val="75000"/>
                    <a:lumOff val="25000"/>
                  </a:schemeClr>
                </a:solidFill>
              </a:defRPr>
            </a:lvl2pPr>
            <a:lvl3pPr marL="914400" indent="0" algn="just">
              <a:lnSpc>
                <a:spcPct val="100000"/>
              </a:lnSpc>
              <a:buNone/>
              <a:defRPr sz="1600">
                <a:solidFill>
                  <a:schemeClr val="tx1">
                    <a:lumMod val="75000"/>
                    <a:lumOff val="25000"/>
                  </a:schemeClr>
                </a:solidFill>
              </a:defRPr>
            </a:lvl3pPr>
            <a:lvl4pPr marL="1371600" indent="0" algn="just">
              <a:lnSpc>
                <a:spcPct val="100000"/>
              </a:lnSpc>
              <a:buNone/>
              <a:defRPr sz="1600">
                <a:solidFill>
                  <a:schemeClr val="tx1">
                    <a:lumMod val="75000"/>
                    <a:lumOff val="25000"/>
                  </a:schemeClr>
                </a:solidFill>
              </a:defRPr>
            </a:lvl4pPr>
            <a:lvl5pPr marL="1828800" indent="0" algn="just">
              <a:lnSpc>
                <a:spcPct val="100000"/>
              </a:lnSpc>
              <a:buNone/>
              <a:defRPr sz="1600">
                <a:solidFill>
                  <a:schemeClr val="tx1">
                    <a:lumMod val="75000"/>
                    <a:lumOff val="25000"/>
                  </a:schemeClr>
                </a:solidFill>
              </a:defRPr>
            </a:lvl5pPr>
          </a:lstStyle>
          <a:p>
            <a:pPr lvl="0"/>
            <a:r>
              <a:rPr lang="zh-CN" altLang="en-US" dirty="0"/>
              <a:t>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11" name="内容占位符 10"/>
          <p:cNvSpPr>
            <a:spLocks noGrp="1"/>
          </p:cNvSpPr>
          <p:nvPr>
            <p:ph idx="13" hasCustomPrompt="1"/>
          </p:nvPr>
        </p:nvSpPr>
        <p:spPr>
          <a:xfrm>
            <a:off x="838200" y="6229978"/>
            <a:ext cx="9292214" cy="361004"/>
          </a:xfrm>
        </p:spPr>
        <p:txBody>
          <a:bodyPr lIns="0" tIns="0" rIns="0" bIns="0" anchor="t" anchorCtr="0"/>
          <a:lstStyle>
            <a:lvl1pPr>
              <a:lnSpc>
                <a:spcPct val="90000"/>
              </a:lnSpc>
              <a:spcBef>
                <a:spcPts val="0"/>
              </a:spcBef>
              <a:spcAft>
                <a:spcPts val="0"/>
              </a:spcAft>
              <a:buAutoNum type="arabicPeriod"/>
              <a:defRPr sz="800">
                <a:solidFill>
                  <a:schemeClr val="tx1">
                    <a:lumMod val="75000"/>
                    <a:lumOff val="25000"/>
                  </a:schemeClr>
                </a:solidFill>
              </a:defRPr>
            </a:lvl1pPr>
            <a:lvl2pPr marL="457200" indent="0">
              <a:lnSpc>
                <a:spcPct val="90000"/>
              </a:lnSpc>
              <a:spcBef>
                <a:spcPts val="0"/>
              </a:spcBef>
              <a:spcAft>
                <a:spcPts val="0"/>
              </a:spcAft>
              <a:buNone/>
              <a:defRPr sz="800">
                <a:solidFill>
                  <a:schemeClr val="tx1">
                    <a:lumMod val="75000"/>
                    <a:lumOff val="25000"/>
                  </a:schemeClr>
                </a:solidFill>
              </a:defRPr>
            </a:lvl2pPr>
            <a:lvl3pPr marL="914400" indent="0">
              <a:lnSpc>
                <a:spcPct val="90000"/>
              </a:lnSpc>
              <a:spcBef>
                <a:spcPts val="0"/>
              </a:spcBef>
              <a:spcAft>
                <a:spcPts val="0"/>
              </a:spcAft>
              <a:buNone/>
              <a:defRPr sz="800">
                <a:solidFill>
                  <a:schemeClr val="tx1">
                    <a:lumMod val="75000"/>
                    <a:lumOff val="25000"/>
                  </a:schemeClr>
                </a:solidFill>
              </a:defRPr>
            </a:lvl3pPr>
            <a:lvl4pPr>
              <a:lnSpc>
                <a:spcPct val="90000"/>
              </a:lnSpc>
              <a:spcBef>
                <a:spcPts val="0"/>
              </a:spcBef>
              <a:spcAft>
                <a:spcPts val="0"/>
              </a:spcAft>
              <a:buAutoNum type="arabicPeriod"/>
              <a:defRPr sz="800">
                <a:solidFill>
                  <a:schemeClr val="tx1">
                    <a:lumMod val="75000"/>
                    <a:lumOff val="25000"/>
                  </a:schemeClr>
                </a:solidFill>
              </a:defRPr>
            </a:lvl4pPr>
            <a:lvl5pPr>
              <a:lnSpc>
                <a:spcPct val="90000"/>
              </a:lnSpc>
              <a:spcBef>
                <a:spcPts val="0"/>
              </a:spcBef>
              <a:spcAft>
                <a:spcPts val="0"/>
              </a:spcAft>
              <a:buAutoNum type="arabicPeriod"/>
              <a:defRPr sz="800">
                <a:solidFill>
                  <a:schemeClr val="tx1">
                    <a:lumMod val="75000"/>
                    <a:lumOff val="25000"/>
                  </a:schemeClr>
                </a:solidFill>
              </a:defRPr>
            </a:lvl5pPr>
          </a:lstStyle>
          <a:p>
            <a:pPr lvl="0"/>
            <a:r>
              <a:rPr lang="zh-CN" altLang="en-US"/>
              <a:t>编辑母版文本样式</a:t>
            </a:r>
            <a:endParaRPr lang="zh-CN" altLang="en-US"/>
          </a:p>
        </p:txBody>
      </p:sp>
      <p:cxnSp>
        <p:nvCxnSpPr>
          <p:cNvPr id="75" name="直接连接符 74"/>
          <p:cNvCxnSpPr/>
          <p:nvPr userDrawn="1"/>
        </p:nvCxnSpPr>
        <p:spPr>
          <a:xfrm>
            <a:off x="666750" y="6134920"/>
            <a:ext cx="10858500" cy="0"/>
          </a:xfrm>
          <a:prstGeom prst="line">
            <a:avLst/>
          </a:prstGeom>
          <a:noFill/>
          <a:ln w="6350" cap="flat" cmpd="sng" algn="ctr">
            <a:solidFill>
              <a:srgbClr val="B4100A">
                <a:alpha val="30000"/>
              </a:srgbClr>
            </a:solidFill>
            <a:prstDash val="solid"/>
            <a:miter lim="800000"/>
          </a:ln>
          <a:effectLst/>
        </p:spPr>
      </p:cxnSp>
      <p:pic>
        <p:nvPicPr>
          <p:cNvPr id="9" name="图片 8"/>
          <p:cNvPicPr>
            <a:picLocks noChangeAspect="1"/>
          </p:cNvPicPr>
          <p:nvPr userDrawn="1"/>
        </p:nvPicPr>
        <p:blipFill>
          <a:blip r:embed="rId2"/>
          <a:stretch>
            <a:fillRect/>
          </a:stretch>
        </p:blipFill>
        <p:spPr>
          <a:xfrm>
            <a:off x="563109" y="308328"/>
            <a:ext cx="207282" cy="627942"/>
          </a:xfrm>
          <a:prstGeom prst="rect">
            <a:avLst/>
          </a:prstGeom>
        </p:spPr>
      </p:pic>
      <p:sp>
        <p:nvSpPr>
          <p:cNvPr id="15" name="TextBox 14"/>
          <p:cNvSpPr txBox="1"/>
          <p:nvPr userDrawn="1"/>
        </p:nvSpPr>
        <p:spPr>
          <a:xfrm>
            <a:off x="332924" y="6682852"/>
            <a:ext cx="4570897" cy="138499"/>
          </a:xfrm>
          <a:prstGeom prst="rect">
            <a:avLst/>
          </a:prstGeom>
        </p:spPr>
        <p:txBody>
          <a:bodyPr vert="horz" wrap="square" lIns="0" tIns="0" rIns="0" bIns="0" rtlCol="0">
            <a:spAutoFit/>
          </a:bodyPr>
          <a:lstStyle>
            <a:lvl1pPr marL="0" lvl="0" indent="0" defTabSz="913765" eaLnBrk="1" latinLnBrk="0" hangingPunct="1">
              <a:buClr>
                <a:schemeClr val="tx2"/>
              </a:buClr>
              <a:buSzPct val="100000"/>
              <a:defRPr lang="en-US" sz="1600" baseline="0" dirty="0">
                <a:latin typeface="+mn-lt"/>
              </a:defRPr>
            </a:lvl1pPr>
            <a:lvl2pPr marL="198120" lvl="1" indent="-194945" defTabSz="913765" eaLnBrk="1" latinLnBrk="0" hangingPunct="1">
              <a:buClr>
                <a:schemeClr val="tx1"/>
              </a:buClr>
              <a:buSzPct val="125000"/>
              <a:buFont typeface="Arial" panose="020B0604020202020204" pitchFamily="34" charset="0"/>
              <a:buChar char="•"/>
              <a:defRPr lang="en-US" sz="1600" baseline="0" dirty="0">
                <a:latin typeface="+mn-lt"/>
              </a:defRPr>
            </a:lvl2pPr>
            <a:lvl3pPr marL="455295" lvl="2" indent="-253365" defTabSz="913765" eaLnBrk="1" latinLnBrk="0" hangingPunct="1">
              <a:buClr>
                <a:schemeClr val="tx1"/>
              </a:buClr>
              <a:buSzPct val="110000"/>
              <a:buFont typeface="Arial" panose="020B0604020202020204" pitchFamily="34" charset="0"/>
              <a:buChar char="–"/>
              <a:defRPr lang="en-US" sz="1600" baseline="0" dirty="0">
                <a:latin typeface="+mn-lt"/>
              </a:defRPr>
            </a:lvl3pPr>
            <a:lvl4pPr marL="628015" lvl="3" indent="-158115" defTabSz="913765" eaLnBrk="1" latinLnBrk="0" hangingPunct="1">
              <a:buClr>
                <a:schemeClr val="tx1"/>
              </a:buClr>
              <a:buSzPct val="100000"/>
              <a:buFont typeface="Arial" panose="020B0604020202020204" pitchFamily="34" charset="0"/>
              <a:buChar char="•"/>
              <a:defRPr lang="en-US" sz="1600" baseline="0" dirty="0">
                <a:latin typeface="+mn-lt"/>
              </a:defRPr>
            </a:lvl4pPr>
            <a:lvl5pPr marL="763905" lvl="4" indent="-132080" defTabSz="913765" eaLnBrk="1" latinLnBrk="0" hangingPunct="1">
              <a:buClr>
                <a:schemeClr val="tx1"/>
              </a:buClr>
              <a:buSzPct val="89000"/>
              <a:buFont typeface="Arial" panose="020B0604020202020204" pitchFamily="34" charset="0"/>
              <a:buChar char="-"/>
              <a:defRPr lang="en-US" sz="1600" baseline="0" dirty="0">
                <a:latin typeface="+mn-lt"/>
              </a:defRPr>
            </a:lvl5pPr>
            <a:lvl6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6pPr>
            <a:lvl7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7pPr>
            <a:lvl8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8pPr>
            <a:lvl9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9pPr>
          </a:lstStyle>
          <a:p>
            <a:r>
              <a:rPr lang="en-US" sz="900" b="1" dirty="0">
                <a:solidFill>
                  <a:schemeClr val="bg1"/>
                </a:solidFill>
                <a:latin typeface="Calibri" panose="020F0502020204030204" charset="0"/>
                <a:cs typeface="Calibri" panose="020F0502020204030204" charset="0"/>
              </a:rPr>
              <a:t>Amgen BeiGene Collaboration Use Only. Confidential.</a:t>
            </a:r>
            <a:endParaRPr lang="en-US" sz="900" b="1" dirty="0">
              <a:solidFill>
                <a:schemeClr val="bg1"/>
              </a:solidFill>
              <a:latin typeface="Calibri" panose="020F0502020204030204" charset="0"/>
              <a:cs typeface="Calibri" panose="020F0502020204030204" charset="0"/>
            </a:endParaRPr>
          </a:p>
        </p:txBody>
      </p:sp>
      <p:sp>
        <p:nvSpPr>
          <p:cNvPr id="12" name="Rectangle 4"/>
          <p:cNvSpPr/>
          <p:nvPr userDrawn="1"/>
        </p:nvSpPr>
        <p:spPr>
          <a:xfrm>
            <a:off x="9237470" y="6618476"/>
            <a:ext cx="1800493" cy="253916"/>
          </a:xfrm>
          <a:prstGeom prst="rect">
            <a:avLst/>
          </a:prstGeom>
        </p:spPr>
        <p:txBody>
          <a:bodyPr wrap="none">
            <a:spAutoFit/>
          </a:bodyPr>
          <a:lstStyle/>
          <a:p>
            <a:pPr algn="l"/>
            <a:r>
              <a:rPr lang="zh-CN" altLang="en-US" sz="1050" b="0" i="0" dirty="0">
                <a:solidFill>
                  <a:schemeClr val="bg1"/>
                </a:solidFill>
                <a:effectLst/>
                <a:latin typeface="Segoe UI" panose="020B0502040204020203" pitchFamily="34" charset="0"/>
              </a:rPr>
              <a:t>仅供医疗卫生专业人士参考</a:t>
            </a:r>
            <a:endParaRPr lang="zh-CN" altLang="en-US" sz="1050" b="0" i="0" dirty="0">
              <a:solidFill>
                <a:schemeClr val="bg1"/>
              </a:solidFill>
              <a:effectLst/>
              <a:latin typeface="Segoe UI" panose="020B0502040204020203" pitchFamily="34" charset="0"/>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15" name="TextBox 14"/>
          <p:cNvSpPr txBox="1"/>
          <p:nvPr userDrawn="1"/>
        </p:nvSpPr>
        <p:spPr>
          <a:xfrm>
            <a:off x="332924" y="6682852"/>
            <a:ext cx="4570897" cy="138499"/>
          </a:xfrm>
          <a:prstGeom prst="rect">
            <a:avLst/>
          </a:prstGeom>
        </p:spPr>
        <p:txBody>
          <a:bodyPr vert="horz" wrap="square" lIns="0" tIns="0" rIns="0" bIns="0" rtlCol="0">
            <a:spAutoFit/>
          </a:bodyPr>
          <a:lstStyle>
            <a:lvl1pPr marL="0" lvl="0" indent="0" defTabSz="913765" eaLnBrk="1" latinLnBrk="0" hangingPunct="1">
              <a:buClr>
                <a:schemeClr val="tx2"/>
              </a:buClr>
              <a:buSzPct val="100000"/>
              <a:defRPr lang="en-US" sz="1600" baseline="0" dirty="0">
                <a:latin typeface="+mn-lt"/>
              </a:defRPr>
            </a:lvl1pPr>
            <a:lvl2pPr marL="198120" lvl="1" indent="-194945" defTabSz="913765" eaLnBrk="1" latinLnBrk="0" hangingPunct="1">
              <a:buClr>
                <a:schemeClr val="tx1"/>
              </a:buClr>
              <a:buSzPct val="125000"/>
              <a:buFont typeface="Arial" panose="020B0604020202020204" pitchFamily="34" charset="0"/>
              <a:buChar char="•"/>
              <a:defRPr lang="en-US" sz="1600" baseline="0" dirty="0">
                <a:latin typeface="+mn-lt"/>
              </a:defRPr>
            </a:lvl2pPr>
            <a:lvl3pPr marL="455295" lvl="2" indent="-253365" defTabSz="913765" eaLnBrk="1" latinLnBrk="0" hangingPunct="1">
              <a:buClr>
                <a:schemeClr val="tx1"/>
              </a:buClr>
              <a:buSzPct val="110000"/>
              <a:buFont typeface="Arial" panose="020B0604020202020204" pitchFamily="34" charset="0"/>
              <a:buChar char="–"/>
              <a:defRPr lang="en-US" sz="1600" baseline="0" dirty="0">
                <a:latin typeface="+mn-lt"/>
              </a:defRPr>
            </a:lvl3pPr>
            <a:lvl4pPr marL="628015" lvl="3" indent="-158115" defTabSz="913765" eaLnBrk="1" latinLnBrk="0" hangingPunct="1">
              <a:buClr>
                <a:schemeClr val="tx1"/>
              </a:buClr>
              <a:buSzPct val="100000"/>
              <a:buFont typeface="Arial" panose="020B0604020202020204" pitchFamily="34" charset="0"/>
              <a:buChar char="•"/>
              <a:defRPr lang="en-US" sz="1600" baseline="0" dirty="0">
                <a:latin typeface="+mn-lt"/>
              </a:defRPr>
            </a:lvl4pPr>
            <a:lvl5pPr marL="763905" lvl="4" indent="-132080" defTabSz="913765" eaLnBrk="1" latinLnBrk="0" hangingPunct="1">
              <a:buClr>
                <a:schemeClr val="tx1"/>
              </a:buClr>
              <a:buSzPct val="89000"/>
              <a:buFont typeface="Arial" panose="020B0604020202020204" pitchFamily="34" charset="0"/>
              <a:buChar char="-"/>
              <a:defRPr lang="en-US" sz="1600" baseline="0" dirty="0">
                <a:latin typeface="+mn-lt"/>
              </a:defRPr>
            </a:lvl5pPr>
            <a:lvl6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6pPr>
            <a:lvl7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7pPr>
            <a:lvl8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8pPr>
            <a:lvl9pPr marL="1019810" indent="-177165" defTabSz="1217930" fontAlgn="base">
              <a:spcBef>
                <a:spcPct val="0"/>
              </a:spcBef>
              <a:spcAft>
                <a:spcPct val="0"/>
              </a:spcAft>
              <a:buClr>
                <a:schemeClr val="tx2"/>
              </a:buClr>
              <a:buSzPct val="89000"/>
              <a:buFont typeface="Arial" panose="020B0604020202020204" pitchFamily="34" charset="0"/>
              <a:buChar char="-"/>
              <a:defRPr sz="2175" baseline="0">
                <a:latin typeface="+mn-lt"/>
              </a:defRPr>
            </a:lvl9pPr>
          </a:lstStyle>
          <a:p>
            <a:r>
              <a:rPr lang="en-US" sz="900" b="1" dirty="0">
                <a:solidFill>
                  <a:schemeClr val="bg1"/>
                </a:solidFill>
                <a:latin typeface="Calibri" panose="020F0502020204030204" charset="0"/>
                <a:cs typeface="Calibri" panose="020F0502020204030204" charset="0"/>
              </a:rPr>
              <a:t>Amgen BeiGene Collaboration Use Only. Confidential.</a:t>
            </a:r>
            <a:endParaRPr lang="en-US" sz="900" b="1" dirty="0">
              <a:solidFill>
                <a:schemeClr val="bg1"/>
              </a:solidFill>
              <a:latin typeface="Calibri" panose="020F0502020204030204" charset="0"/>
              <a:cs typeface="Calibri" panose="020F0502020204030204" charset="0"/>
            </a:endParaRPr>
          </a:p>
        </p:txBody>
      </p:sp>
      <p:sp>
        <p:nvSpPr>
          <p:cNvPr id="8" name="Rectangle 4"/>
          <p:cNvSpPr/>
          <p:nvPr userDrawn="1"/>
        </p:nvSpPr>
        <p:spPr>
          <a:xfrm>
            <a:off x="9237470" y="6618476"/>
            <a:ext cx="1800493" cy="253916"/>
          </a:xfrm>
          <a:prstGeom prst="rect">
            <a:avLst/>
          </a:prstGeom>
        </p:spPr>
        <p:txBody>
          <a:bodyPr wrap="none">
            <a:spAutoFit/>
          </a:bodyPr>
          <a:lstStyle/>
          <a:p>
            <a:pPr algn="l"/>
            <a:r>
              <a:rPr lang="zh-CN" altLang="en-US" sz="1050" b="0" i="0" dirty="0">
                <a:solidFill>
                  <a:schemeClr val="bg1"/>
                </a:solidFill>
                <a:effectLst/>
                <a:latin typeface="Segoe UI" panose="020B0502040204020203" pitchFamily="34" charset="0"/>
              </a:rPr>
              <a:t>仅供医疗卫生专业人士参考</a:t>
            </a:r>
            <a:endParaRPr lang="zh-CN" altLang="en-US" sz="1050" b="0" i="0" dirty="0">
              <a:solidFill>
                <a:schemeClr val="bg1"/>
              </a:solidFill>
              <a:effectLst/>
              <a:latin typeface="Segoe UI" panose="020B0502040204020203" pitchFamily="34" charset="0"/>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9" Type="http://schemas.openxmlformats.org/officeDocument/2006/relationships/theme" Target="../theme/theme1.xml"/><Relationship Id="rId18" Type="http://schemas.openxmlformats.org/officeDocument/2006/relationships/tags" Target="../tags/tag57.xml"/><Relationship Id="rId17" Type="http://schemas.openxmlformats.org/officeDocument/2006/relationships/tags" Target="../tags/tag56.xml"/><Relationship Id="rId16" Type="http://schemas.openxmlformats.org/officeDocument/2006/relationships/tags" Target="../tags/tag55.xml"/><Relationship Id="rId15" Type="http://schemas.openxmlformats.org/officeDocument/2006/relationships/tags" Target="../tags/tag54.xml"/><Relationship Id="rId14" Type="http://schemas.openxmlformats.org/officeDocument/2006/relationships/tags" Target="../tags/tag53.xml"/><Relationship Id="rId13" Type="http://schemas.openxmlformats.org/officeDocument/2006/relationships/tags" Target="../tags/tag52.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4"/>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5"/>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7"/>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spTree>
    <p:custDataLst>
      <p:tags r:id="rId18"/>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59.xml"/><Relationship Id="rId1" Type="http://schemas.openxmlformats.org/officeDocument/2006/relationships/tags" Target="../tags/tag58.xml"/></Relationships>
</file>

<file path=ppt/slides/_rels/slide10.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image" Target="../media/image29.png"/><Relationship Id="rId5" Type="http://schemas.openxmlformats.org/officeDocument/2006/relationships/image" Target="../media/image28.svg"/><Relationship Id="rId4" Type="http://schemas.openxmlformats.org/officeDocument/2006/relationships/image" Target="../media/image27.png"/><Relationship Id="rId3" Type="http://schemas.openxmlformats.org/officeDocument/2006/relationships/image" Target="../media/image26.svg"/><Relationship Id="rId2" Type="http://schemas.openxmlformats.org/officeDocument/2006/relationships/image" Target="../media/image25.png"/><Relationship Id="rId11" Type="http://schemas.openxmlformats.org/officeDocument/2006/relationships/slideLayout" Target="../slideLayouts/slideLayout7.xml"/><Relationship Id="rId10" Type="http://schemas.openxmlformats.org/officeDocument/2006/relationships/tags" Target="../tags/tag99.xml"/><Relationship Id="rId1" Type="http://schemas.openxmlformats.org/officeDocument/2006/relationships/tags" Target="../tags/tag95.xml"/></Relationships>
</file>

<file path=ppt/slides/_rels/slide11.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0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1.xml"/><Relationship Id="rId1" Type="http://schemas.openxmlformats.org/officeDocument/2006/relationships/image" Target="../media/image30.png"/></Relationships>
</file>

<file path=ppt/slides/_rels/slide13.xml.rels><?xml version="1.0" encoding="UTF-8" standalone="yes"?>
<Relationships xmlns="http://schemas.openxmlformats.org/package/2006/relationships"><Relationship Id="rId9" Type="http://schemas.openxmlformats.org/officeDocument/2006/relationships/tags" Target="../tags/tag102.xml"/><Relationship Id="rId8" Type="http://schemas.openxmlformats.org/officeDocument/2006/relationships/image" Target="../media/image38.png"/><Relationship Id="rId7" Type="http://schemas.openxmlformats.org/officeDocument/2006/relationships/image" Target="../media/image37.png"/><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3" Type="http://schemas.openxmlformats.org/officeDocument/2006/relationships/image" Target="../media/image33.png"/><Relationship Id="rId2" Type="http://schemas.openxmlformats.org/officeDocument/2006/relationships/image" Target="../media/image32.png"/><Relationship Id="rId10" Type="http://schemas.openxmlformats.org/officeDocument/2006/relationships/slideLayout" Target="../slideLayouts/slideLayout4.xml"/><Relationship Id="rId1"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3.xml"/><Relationship Id="rId1" Type="http://schemas.openxmlformats.org/officeDocument/2006/relationships/image" Target="../media/image39.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06.xml"/><Relationship Id="rId3" Type="http://schemas.openxmlformats.org/officeDocument/2006/relationships/tags" Target="../tags/tag105.xml"/><Relationship Id="rId2" Type="http://schemas.openxmlformats.org/officeDocument/2006/relationships/tags" Target="../tags/tag104.xml"/><Relationship Id="rId1" Type="http://schemas.openxmlformats.org/officeDocument/2006/relationships/image" Target="../media/image40.png"/></Relationships>
</file>

<file path=ppt/slides/_rels/slide16.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07.xml"/><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image" Target="../media/image4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08.xml"/><Relationship Id="rId1" Type="http://schemas.openxmlformats.org/officeDocument/2006/relationships/image" Target="../media/image44.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09.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4.xml"/><Relationship Id="rId1" Type="http://schemas.openxmlformats.org/officeDocument/2006/relationships/tags" Target="../tags/tag11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0.xml"/><Relationship Id="rId1" Type="http://schemas.openxmlformats.org/officeDocument/2006/relationships/chart" Target="../charts/chart1.xml"/></Relationships>
</file>

<file path=ppt/slides/_rels/slide20.xml.rels><?xml version="1.0" encoding="UTF-8" standalone="yes"?>
<Relationships xmlns="http://schemas.openxmlformats.org/package/2006/relationships"><Relationship Id="rId9" Type="http://schemas.openxmlformats.org/officeDocument/2006/relationships/tags" Target="../tags/tag117.xml"/><Relationship Id="rId8" Type="http://schemas.openxmlformats.org/officeDocument/2006/relationships/tags" Target="../tags/tag116.xml"/><Relationship Id="rId7" Type="http://schemas.openxmlformats.org/officeDocument/2006/relationships/tags" Target="../tags/tag115.xml"/><Relationship Id="rId6" Type="http://schemas.openxmlformats.org/officeDocument/2006/relationships/tags" Target="../tags/tag114.xml"/><Relationship Id="rId5" Type="http://schemas.openxmlformats.org/officeDocument/2006/relationships/tags" Target="../tags/tag113.xml"/><Relationship Id="rId4" Type="http://schemas.openxmlformats.org/officeDocument/2006/relationships/image" Target="../media/image46.png"/><Relationship Id="rId3" Type="http://schemas.openxmlformats.org/officeDocument/2006/relationships/image" Target="../media/image45.png"/><Relationship Id="rId2" Type="http://schemas.openxmlformats.org/officeDocument/2006/relationships/tags" Target="../tags/tag112.xml"/><Relationship Id="rId10" Type="http://schemas.openxmlformats.org/officeDocument/2006/relationships/slideLayout" Target="../slideLayouts/slideLayout4.xml"/><Relationship Id="rId1" Type="http://schemas.openxmlformats.org/officeDocument/2006/relationships/tags" Target="../tags/tag11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18.xml"/><Relationship Id="rId1"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slideLayout" Target="../slideLayouts/slideLayout4.xml"/><Relationship Id="rId7" Type="http://schemas.openxmlformats.org/officeDocument/2006/relationships/tags" Target="../tags/tag120.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tags" Target="../tags/tag119.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21.xml"/><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image" Target="../media/image48.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22.xml"/><Relationship Id="rId1" Type="http://schemas.openxmlformats.org/officeDocument/2006/relationships/image" Target="../media/image51.jpeg"/></Relationships>
</file>

<file path=ppt/slides/_rels/slide25.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25.xml"/><Relationship Id="rId2" Type="http://schemas.openxmlformats.org/officeDocument/2006/relationships/tags" Target="../tags/tag124.xml"/><Relationship Id="rId1" Type="http://schemas.openxmlformats.org/officeDocument/2006/relationships/tags" Target="../tags/tag123.xml"/></Relationships>
</file>

<file path=ppt/slides/_rels/slide26.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27.xml"/><Relationship Id="rId4" Type="http://schemas.openxmlformats.org/officeDocument/2006/relationships/image" Target="../media/image48.jpeg"/><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tags" Target="../tags/tag126.xml"/></Relationships>
</file>

<file path=ppt/slides/_rels/slide27.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chart" Target="../charts/chart4.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31.xml"/><Relationship Id="rId2" Type="http://schemas.openxmlformats.org/officeDocument/2006/relationships/image" Target="../media/image54.png"/><Relationship Id="rId1" Type="http://schemas.openxmlformats.org/officeDocument/2006/relationships/tags" Target="../tags/tag130.xml"/></Relationships>
</file>

<file path=ppt/slides/_rels/slide29.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134.xml"/><Relationship Id="rId3" Type="http://schemas.openxmlformats.org/officeDocument/2006/relationships/image" Target="../media/image38.png"/><Relationship Id="rId2" Type="http://schemas.openxmlformats.org/officeDocument/2006/relationships/tags" Target="../tags/tag133.xml"/><Relationship Id="rId1" Type="http://schemas.openxmlformats.org/officeDocument/2006/relationships/tags" Target="../tags/tag13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1.xml"/><Relationship Id="rId1" Type="http://schemas.openxmlformats.org/officeDocument/2006/relationships/chart" Target="../charts/char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35.xml"/><Relationship Id="rId1" Type="http://schemas.openxmlformats.org/officeDocument/2006/relationships/image" Target="../media/image5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37.xml"/><Relationship Id="rId1" Type="http://schemas.openxmlformats.org/officeDocument/2006/relationships/tags" Target="../tags/tag136.xml"/></Relationships>
</file>

<file path=ppt/slides/_rels/slide32.xml.rels><?xml version="1.0" encoding="UTF-8" standalone="yes"?>
<Relationships xmlns="http://schemas.openxmlformats.org/package/2006/relationships"><Relationship Id="rId6" Type="http://schemas.openxmlformats.org/officeDocument/2006/relationships/slideLayout" Target="../slideLayouts/slideLayout4.xml"/><Relationship Id="rId5" Type="http://schemas.openxmlformats.org/officeDocument/2006/relationships/tags" Target="../tags/tag139.xml"/><Relationship Id="rId4" Type="http://schemas.openxmlformats.org/officeDocument/2006/relationships/image" Target="../media/image58.png"/><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tags" Target="../tags/tag138.xml"/></Relationships>
</file>

<file path=ppt/slides/_rels/slide33.xml.rels><?xml version="1.0" encoding="UTF-8" standalone="yes"?>
<Relationships xmlns="http://schemas.openxmlformats.org/package/2006/relationships"><Relationship Id="rId4" Type="http://schemas.openxmlformats.org/officeDocument/2006/relationships/slideLayout" Target="../slideLayouts/slideLayout4.xml"/><Relationship Id="rId3" Type="http://schemas.openxmlformats.org/officeDocument/2006/relationships/tags" Target="../tags/tag142.xml"/><Relationship Id="rId2" Type="http://schemas.openxmlformats.org/officeDocument/2006/relationships/tags" Target="../tags/tag141.xml"/><Relationship Id="rId1" Type="http://schemas.openxmlformats.org/officeDocument/2006/relationships/tags" Target="../tags/tag140.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4.xml"/><Relationship Id="rId1" Type="http://schemas.openxmlformats.org/officeDocument/2006/relationships/tags" Target="../tags/tag14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5.xml"/><Relationship Id="rId1"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146.xml"/><Relationship Id="rId1" Type="http://schemas.openxmlformats.org/officeDocument/2006/relationships/image" Target="../media/image59.jpeg"/></Relationships>
</file>

<file path=ppt/slides/_rels/slide37.xml.rels><?xml version="1.0" encoding="UTF-8" standalone="yes"?>
<Relationships xmlns="http://schemas.openxmlformats.org/package/2006/relationships"><Relationship Id="rId9" Type="http://schemas.openxmlformats.org/officeDocument/2006/relationships/tags" Target="../tags/tag153.xml"/><Relationship Id="rId8" Type="http://schemas.openxmlformats.org/officeDocument/2006/relationships/tags" Target="../tags/tag152.xml"/><Relationship Id="rId7" Type="http://schemas.openxmlformats.org/officeDocument/2006/relationships/image" Target="../media/image61.svg"/><Relationship Id="rId6" Type="http://schemas.openxmlformats.org/officeDocument/2006/relationships/image" Target="../media/image60.png"/><Relationship Id="rId5" Type="http://schemas.openxmlformats.org/officeDocument/2006/relationships/tags" Target="../tags/tag151.xml"/><Relationship Id="rId4" Type="http://schemas.openxmlformats.org/officeDocument/2006/relationships/tags" Target="../tags/tag150.xml"/><Relationship Id="rId3" Type="http://schemas.openxmlformats.org/officeDocument/2006/relationships/tags" Target="../tags/tag149.xml"/><Relationship Id="rId2" Type="http://schemas.openxmlformats.org/officeDocument/2006/relationships/tags" Target="../tags/tag148.xml"/><Relationship Id="rId14" Type="http://schemas.openxmlformats.org/officeDocument/2006/relationships/slideLayout" Target="../slideLayouts/slideLayout4.xml"/><Relationship Id="rId13" Type="http://schemas.openxmlformats.org/officeDocument/2006/relationships/tags" Target="../tags/tag155.xml"/><Relationship Id="rId12" Type="http://schemas.openxmlformats.org/officeDocument/2006/relationships/image" Target="../media/image63.svg"/><Relationship Id="rId11" Type="http://schemas.openxmlformats.org/officeDocument/2006/relationships/image" Target="../media/image62.png"/><Relationship Id="rId10" Type="http://schemas.openxmlformats.org/officeDocument/2006/relationships/tags" Target="../tags/tag154.xml"/><Relationship Id="rId1" Type="http://schemas.openxmlformats.org/officeDocument/2006/relationships/tags" Target="../tags/tag14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tags" Target="../tags/tag62.xml"/><Relationship Id="rId1" Type="http://schemas.openxmlformats.org/officeDocument/2006/relationships/image" Target="../media/image2.pn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4.xml"/><Relationship Id="rId4" Type="http://schemas.openxmlformats.org/officeDocument/2006/relationships/tags" Target="../tags/tag63.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chart" Target="../charts/chart3.xml"/></Relationships>
</file>

<file path=ppt/slides/_rels/slide6.xml.rels><?xml version="1.0" encoding="UTF-8" standalone="yes"?>
<Relationships xmlns="http://schemas.openxmlformats.org/package/2006/relationships"><Relationship Id="rId9" Type="http://schemas.openxmlformats.org/officeDocument/2006/relationships/image" Target="../media/image13.png"/><Relationship Id="rId8" Type="http://schemas.openxmlformats.org/officeDocument/2006/relationships/image" Target="../media/image12.png"/><Relationship Id="rId7" Type="http://schemas.openxmlformats.org/officeDocument/2006/relationships/image" Target="../media/image11.png"/><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3" Type="http://schemas.openxmlformats.org/officeDocument/2006/relationships/image" Target="../media/image7.png"/><Relationship Id="rId2" Type="http://schemas.openxmlformats.org/officeDocument/2006/relationships/image" Target="../media/image6.png"/><Relationship Id="rId12" Type="http://schemas.openxmlformats.org/officeDocument/2006/relationships/slideLayout" Target="../slideLayouts/slideLayout4.xml"/><Relationship Id="rId11" Type="http://schemas.openxmlformats.org/officeDocument/2006/relationships/tags" Target="../tags/tag64.xml"/><Relationship Id="rId10" Type="http://schemas.openxmlformats.org/officeDocument/2006/relationships/image" Target="../media/image14.png"/><Relationship Id="rId1" Type="http://schemas.openxmlformats.org/officeDocument/2006/relationships/image" Target="../media/image5.png"/></Relationships>
</file>

<file path=ppt/slides/_rels/slide7.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3" Type="http://schemas.openxmlformats.org/officeDocument/2006/relationships/slideLayout" Target="../slideLayouts/slideLayout4.xml"/><Relationship Id="rId12" Type="http://schemas.openxmlformats.org/officeDocument/2006/relationships/tags" Target="../tags/tag75.xml"/><Relationship Id="rId11" Type="http://schemas.openxmlformats.org/officeDocument/2006/relationships/image" Target="../media/image15.png"/><Relationship Id="rId10" Type="http://schemas.openxmlformats.org/officeDocument/2006/relationships/tags" Target="../tags/tag74.xml"/><Relationship Id="rId1" Type="http://schemas.openxmlformats.org/officeDocument/2006/relationships/tags" Target="../tags/tag65.xml"/></Relationships>
</file>

<file path=ppt/slides/_rels/slide8.xml.rels><?xml version="1.0" encoding="UTF-8" standalone="yes"?>
<Relationships xmlns="http://schemas.openxmlformats.org/package/2006/relationships"><Relationship Id="rId9" Type="http://schemas.openxmlformats.org/officeDocument/2006/relationships/tags" Target="../tags/tag84.xml"/><Relationship Id="rId8" Type="http://schemas.openxmlformats.org/officeDocument/2006/relationships/tags" Target="../tags/tag83.xml"/><Relationship Id="rId7" Type="http://schemas.openxmlformats.org/officeDocument/2006/relationships/tags" Target="../tags/tag82.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tags" Target="../tags/tag79.xml"/><Relationship Id="rId3" Type="http://schemas.openxmlformats.org/officeDocument/2006/relationships/tags" Target="../tags/tag78.xml"/><Relationship Id="rId2" Type="http://schemas.openxmlformats.org/officeDocument/2006/relationships/tags" Target="../tags/tag77.xml"/><Relationship Id="rId19" Type="http://schemas.openxmlformats.org/officeDocument/2006/relationships/slideLayout" Target="../slideLayouts/slideLayout7.xml"/><Relationship Id="rId18" Type="http://schemas.openxmlformats.org/officeDocument/2006/relationships/tags" Target="../tags/tag89.xml"/><Relationship Id="rId17" Type="http://schemas.openxmlformats.org/officeDocument/2006/relationships/image" Target="../media/image19.emf"/><Relationship Id="rId16" Type="http://schemas.openxmlformats.org/officeDocument/2006/relationships/tags" Target="../tags/tag88.xml"/><Relationship Id="rId15" Type="http://schemas.openxmlformats.org/officeDocument/2006/relationships/image" Target="../media/image18.emf"/><Relationship Id="rId14" Type="http://schemas.openxmlformats.org/officeDocument/2006/relationships/tags" Target="../tags/tag87.xml"/><Relationship Id="rId13" Type="http://schemas.openxmlformats.org/officeDocument/2006/relationships/image" Target="../media/image17.emf"/><Relationship Id="rId12" Type="http://schemas.openxmlformats.org/officeDocument/2006/relationships/tags" Target="../tags/tag86.xml"/><Relationship Id="rId11" Type="http://schemas.openxmlformats.org/officeDocument/2006/relationships/image" Target="../media/image16.emf"/><Relationship Id="rId10" Type="http://schemas.openxmlformats.org/officeDocument/2006/relationships/tags" Target="../tags/tag85.xml"/><Relationship Id="rId1" Type="http://schemas.openxmlformats.org/officeDocument/2006/relationships/tags" Target="../tags/tag76.xml"/></Relationships>
</file>

<file path=ppt/slides/_rels/slide9.xml.rels><?xml version="1.0" encoding="UTF-8" standalone="yes"?>
<Relationships xmlns="http://schemas.openxmlformats.org/package/2006/relationships"><Relationship Id="rId9" Type="http://schemas.openxmlformats.org/officeDocument/2006/relationships/tags" Target="../tags/tag93.xml"/><Relationship Id="rId8" Type="http://schemas.openxmlformats.org/officeDocument/2006/relationships/image" Target="../media/image24.png"/><Relationship Id="rId7" Type="http://schemas.openxmlformats.org/officeDocument/2006/relationships/image" Target="../media/image23.jpeg"/><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3" Type="http://schemas.openxmlformats.org/officeDocument/2006/relationships/tags" Target="../tags/tag92.xml"/><Relationship Id="rId2" Type="http://schemas.openxmlformats.org/officeDocument/2006/relationships/tags" Target="../tags/tag91.xml"/><Relationship Id="rId11" Type="http://schemas.openxmlformats.org/officeDocument/2006/relationships/slideLayout" Target="../slideLayouts/slideLayout7.xml"/><Relationship Id="rId10" Type="http://schemas.openxmlformats.org/officeDocument/2006/relationships/tags" Target="../tags/tag94.xml"/><Relationship Id="rId1" Type="http://schemas.openxmlformats.org/officeDocument/2006/relationships/tags" Target="../tags/tag9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219710" y="914400"/>
            <a:ext cx="11795125" cy="2570480"/>
          </a:xfrm>
        </p:spPr>
        <p:txBody>
          <a:bodyPr/>
          <a:p>
            <a:r>
              <a:rPr lang="zh-CN" altLang="en-US" sz="5400" b="1" dirty="0">
                <a:solidFill>
                  <a:srgbClr val="F26649"/>
                </a:solidFill>
                <a:sym typeface="+mn-ea"/>
              </a:rPr>
              <a:t>前列腺癌骨转移的骨靶向治疗</a:t>
            </a:r>
            <a:r>
              <a:rPr lang="zh-CN" altLang="en-US" sz="5400" b="1" dirty="0">
                <a:solidFill>
                  <a:srgbClr val="F26649"/>
                </a:solidFill>
                <a:sym typeface="+mn-ea"/>
              </a:rPr>
              <a:t>实践</a:t>
            </a:r>
            <a:endParaRPr lang="zh-CN" altLang="en-US" sz="5400" b="1" dirty="0">
              <a:solidFill>
                <a:srgbClr val="F26649"/>
              </a:solidFill>
              <a:sym typeface="+mn-ea"/>
            </a:endParaRPr>
          </a:p>
        </p:txBody>
      </p:sp>
    </p:spTree>
    <p:custDataLst>
      <p:tags r:id="rId2"/>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231845" y="507435"/>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前列腺癌骨转移的</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检查</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6" name="矩形 15"/>
          <p:cNvSpPr/>
          <p:nvPr/>
        </p:nvSpPr>
        <p:spPr>
          <a:xfrm>
            <a:off x="5892165" y="1345565"/>
            <a:ext cx="4347210" cy="2241550"/>
          </a:xfrm>
          <a:prstGeom prst="rect">
            <a:avLst/>
          </a:prstGeom>
          <a:noFill/>
          <a:ln>
            <a:solidFill>
              <a:srgbClr val="8E0C5E"/>
            </a:solidFill>
          </a:ln>
          <a:effectLst>
            <a:outerShdw blurRad="50800" dist="38100" dir="5400000" algn="t" rotWithShape="0">
              <a:prstClr val="black">
                <a:alpha val="40000"/>
              </a:prstClr>
            </a:outerShdw>
          </a:effectLst>
          <a:extLst>
            <a:ext uri="{909E8E84-426E-40DD-AFC4-6F175D3DCCD1}">
              <a14:hiddenFill xmlns:a14="http://schemas.microsoft.com/office/drawing/2010/main">
                <a:solidFill>
                  <a:schemeClr val="bg1"/>
                </a:solidFill>
              </a14:hiddenFill>
            </a:ext>
          </a:extLst>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sp>
        <p:nvSpPr>
          <p:cNvPr id="4" name="文本框 3"/>
          <p:cNvSpPr txBox="1"/>
          <p:nvPr/>
        </p:nvSpPr>
        <p:spPr>
          <a:xfrm>
            <a:off x="6123940" y="1659255"/>
            <a:ext cx="3903980" cy="1769745"/>
          </a:xfrm>
          <a:prstGeom prst="rect">
            <a:avLst/>
          </a:prstGeom>
        </p:spPr>
        <p:txBody>
          <a:bodyPr wrap="square">
            <a:noAutofit/>
          </a:bodyPr>
          <a:p>
            <a:pPr indent="0" algn="l" defTabSz="266700">
              <a:lnSpc>
                <a:spcPct val="140000"/>
              </a:lnSpc>
              <a:spcBef>
                <a:spcPct val="0"/>
              </a:spcBef>
              <a:spcAft>
                <a:spcPct val="0"/>
              </a:spcAft>
              <a:buFont typeface="Arial" panose="020B0604020202020204" pitchFamily="34" charset="0"/>
              <a:buNone/>
            </a:pPr>
            <a:r>
              <a:rPr lang="zh-CN" altLang="en-US" sz="1600">
                <a:latin typeface="微软雅黑" panose="020B0503020204020204" charset="-122"/>
                <a:ea typeface="微软雅黑" panose="020B0503020204020204" charset="-122"/>
                <a:sym typeface="+mn-ea"/>
              </a:rPr>
              <a:t>由于患者骨质代谢紊乱，可能出现高钙血症、碱性磷酸酶升高等血液学指标异常，若不及时处理，严重者甚至出现全身器官功能衰竭</a:t>
            </a:r>
            <a:endParaRPr lang="zh-CN" altLang="en-US" sz="1600">
              <a:latin typeface="微软雅黑" panose="020B0503020204020204" charset="-122"/>
              <a:ea typeface="微软雅黑" panose="020B0503020204020204" charset="-122"/>
              <a:sym typeface="+mn-ea"/>
            </a:endParaRPr>
          </a:p>
        </p:txBody>
      </p:sp>
      <p:grpSp>
        <p:nvGrpSpPr>
          <p:cNvPr id="6" name="组合 5"/>
          <p:cNvGrpSpPr/>
          <p:nvPr/>
        </p:nvGrpSpPr>
        <p:grpSpPr>
          <a:xfrm>
            <a:off x="1547495" y="2388870"/>
            <a:ext cx="2665730" cy="2665730"/>
            <a:chOff x="2141" y="3922"/>
            <a:chExt cx="4198" cy="4198"/>
          </a:xfrm>
          <a:solidFill>
            <a:srgbClr val="F26649"/>
          </a:solidFill>
        </p:grpSpPr>
        <p:pic>
          <p:nvPicPr>
            <p:cNvPr id="5" name="图片 4" descr="日历"/>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141" y="3922"/>
              <a:ext cx="4198" cy="4198"/>
            </a:xfrm>
            <a:prstGeom prst="rect">
              <a:avLst/>
            </a:prstGeom>
          </p:spPr>
        </p:pic>
        <p:sp>
          <p:nvSpPr>
            <p:cNvPr id="7" name="文本框 6"/>
            <p:cNvSpPr txBox="1"/>
            <p:nvPr/>
          </p:nvSpPr>
          <p:spPr>
            <a:xfrm>
              <a:off x="2601" y="6109"/>
              <a:ext cx="3314" cy="1307"/>
            </a:xfrm>
            <a:prstGeom prst="rect">
              <a:avLst/>
            </a:prstGeom>
            <a:noFill/>
            <a:extLst>
              <a:ext uri="{909E8E84-426E-40DD-AFC4-6F175D3DCCD1}">
                <a14:hiddenFill xmlns:a14="http://schemas.microsoft.com/office/drawing/2010/main">
                  <a:grpFill/>
                </a14:hiddenFill>
              </a:ext>
            </a:extLst>
          </p:spPr>
          <p:txBody>
            <a:bodyPr wrap="square" rtlCol="0">
              <a:spAutoFit/>
            </a:bodyPr>
            <a:p>
              <a:pPr algn="ctr"/>
              <a:r>
                <a:rPr lang="zh-CN" altLang="en-US" sz="1400"/>
                <a:t>确诊骨转移后首次出现</a:t>
              </a:r>
              <a:r>
                <a:rPr lang="en-US" altLang="zh-CN" sz="1400"/>
                <a:t>SREs</a:t>
              </a:r>
              <a:r>
                <a:rPr lang="zh-CN" altLang="en-US" sz="1400"/>
                <a:t>时间：</a:t>
              </a:r>
              <a:endParaRPr lang="zh-CN" altLang="en-US" sz="1400"/>
            </a:p>
            <a:p>
              <a:pPr algn="ctr"/>
              <a:r>
                <a:rPr lang="en-US" altLang="zh-CN" sz="2000" b="1">
                  <a:latin typeface="PingFang SC Semibold" panose="020B0400000000000000" charset="-122"/>
                  <a:ea typeface="PingFang SC Semibold" panose="020B0400000000000000" charset="-122"/>
                  <a:cs typeface="PingFang SC Semibold" panose="020B0400000000000000" charset="-122"/>
                  <a:sym typeface="+mn-ea"/>
                </a:rPr>
                <a:t>10~16</a:t>
              </a:r>
              <a:r>
                <a:rPr lang="zh-CN" altLang="en-US" sz="2000" b="1">
                  <a:latin typeface="PingFang SC Semibold" panose="020B0400000000000000" charset="-122"/>
                  <a:ea typeface="PingFang SC Semibold" panose="020B0400000000000000" charset="-122"/>
                  <a:cs typeface="PingFang SC Semibold" panose="020B0400000000000000" charset="-122"/>
                  <a:sym typeface="+mn-ea"/>
                </a:rPr>
                <a:t>个月</a:t>
              </a:r>
              <a:endParaRPr lang="zh-CN" altLang="en-US" sz="2000" b="1">
                <a:latin typeface="PingFang SC Semibold" panose="020B0400000000000000" charset="-122"/>
                <a:ea typeface="PingFang SC Semibold" panose="020B0400000000000000" charset="-122"/>
                <a:cs typeface="PingFang SC Semibold" panose="020B0400000000000000" charset="-122"/>
                <a:sym typeface="+mn-ea"/>
              </a:endParaRPr>
            </a:p>
          </p:txBody>
        </p:sp>
      </p:grpSp>
      <p:pic>
        <p:nvPicPr>
          <p:cNvPr id="9" name="图片 8" descr="血液"/>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78340" y="3032760"/>
            <a:ext cx="487045" cy="464820"/>
          </a:xfrm>
          <a:prstGeom prst="rect">
            <a:avLst/>
          </a:prstGeom>
        </p:spPr>
      </p:pic>
      <p:sp>
        <p:nvSpPr>
          <p:cNvPr id="13" name="文本框 12"/>
          <p:cNvSpPr txBox="1"/>
          <p:nvPr/>
        </p:nvSpPr>
        <p:spPr>
          <a:xfrm>
            <a:off x="532130" y="5332095"/>
            <a:ext cx="4696460" cy="737235"/>
          </a:xfrm>
          <a:prstGeom prst="rect">
            <a:avLst/>
          </a:prstGeom>
          <a:noFill/>
        </p:spPr>
        <p:txBody>
          <a:bodyPr wrap="square" rtlCol="0" anchor="t">
            <a:spAutoFit/>
          </a:bodyPr>
          <a:p>
            <a:pPr marL="285750" indent="-285750" algn="just" defTabSz="266700">
              <a:spcBef>
                <a:spcPct val="0"/>
              </a:spcBef>
              <a:spcAft>
                <a:spcPct val="0"/>
              </a:spcAft>
              <a:buFont typeface="Arial" panose="020B0604020202020204" pitchFamily="34" charset="0"/>
              <a:buChar char="•"/>
            </a:pPr>
            <a:r>
              <a:rPr lang="zh-CN" altLang="en-US" sz="1400">
                <a:latin typeface="微软雅黑" panose="020B0503020204020204" charset="-122"/>
                <a:ea typeface="微软雅黑" panose="020B0503020204020204" charset="-122"/>
                <a:sym typeface="+mn-ea"/>
              </a:rPr>
              <a:t>前列腺癌骨转移可导致骨相关事件（</a:t>
            </a:r>
            <a:r>
              <a:rPr lang="en-US" altLang="zh-CN" sz="1400">
                <a:latin typeface="微软雅黑" panose="020B0503020204020204" charset="-122"/>
                <a:ea typeface="微软雅黑" panose="020B0503020204020204" charset="-122"/>
                <a:sym typeface="+mn-ea"/>
              </a:rPr>
              <a:t>SREs</a:t>
            </a:r>
            <a:r>
              <a:rPr lang="zh-CN" altLang="en-US" sz="1400">
                <a:latin typeface="微软雅黑" panose="020B0503020204020204" charset="-122"/>
                <a:ea typeface="微软雅黑" panose="020B0503020204020204" charset="-122"/>
                <a:sym typeface="+mn-ea"/>
              </a:rPr>
              <a:t>），患者在诊断为有骨转移的</a:t>
            </a:r>
            <a:r>
              <a:rPr lang="en-US" altLang="zh-CN" sz="1400">
                <a:latin typeface="微软雅黑" panose="020B0503020204020204" charset="-122"/>
                <a:ea typeface="微软雅黑" panose="020B0503020204020204" charset="-122"/>
                <a:sym typeface="+mn-ea"/>
              </a:rPr>
              <a:t>mCRPC</a:t>
            </a:r>
            <a:r>
              <a:rPr lang="zh-CN" altLang="en-US" sz="1400">
                <a:latin typeface="微软雅黑" panose="020B0503020204020204" charset="-122"/>
                <a:ea typeface="微软雅黑" panose="020B0503020204020204" charset="-122"/>
                <a:sym typeface="+mn-ea"/>
              </a:rPr>
              <a:t>后中位</a:t>
            </a:r>
            <a:r>
              <a:rPr lang="en-US" altLang="zh-CN" sz="1400">
                <a:latin typeface="微软雅黑" panose="020B0503020204020204" charset="-122"/>
                <a:ea typeface="微软雅黑" panose="020B0503020204020204" charset="-122"/>
                <a:sym typeface="+mn-ea"/>
              </a:rPr>
              <a:t>10-16</a:t>
            </a:r>
            <a:r>
              <a:rPr lang="zh-CN" altLang="en-US" sz="1400">
                <a:latin typeface="微软雅黑" panose="020B0503020204020204" charset="-122"/>
                <a:ea typeface="微软雅黑" panose="020B0503020204020204" charset="-122"/>
                <a:sym typeface="+mn-ea"/>
              </a:rPr>
              <a:t>个月出现首次</a:t>
            </a:r>
            <a:r>
              <a:rPr lang="en-US" altLang="zh-CN" sz="1400">
                <a:latin typeface="微软雅黑" panose="020B0503020204020204" charset="-122"/>
                <a:ea typeface="微软雅黑" panose="020B0503020204020204" charset="-122"/>
                <a:sym typeface="+mn-ea"/>
              </a:rPr>
              <a:t>SREs</a:t>
            </a:r>
            <a:endParaRPr lang="en-US" altLang="zh-CN" sz="1400">
              <a:latin typeface="微软雅黑" panose="020B0503020204020204" charset="-122"/>
              <a:ea typeface="微软雅黑" panose="020B0503020204020204" charset="-122"/>
              <a:sym typeface="+mn-ea"/>
            </a:endParaRPr>
          </a:p>
        </p:txBody>
      </p:sp>
      <p:grpSp>
        <p:nvGrpSpPr>
          <p:cNvPr id="15" name="组合 14"/>
          <p:cNvGrpSpPr/>
          <p:nvPr/>
        </p:nvGrpSpPr>
        <p:grpSpPr>
          <a:xfrm>
            <a:off x="10324465" y="1468120"/>
            <a:ext cx="1631315" cy="2029460"/>
            <a:chOff x="16259" y="5090"/>
            <a:chExt cx="2569" cy="3196"/>
          </a:xfrm>
        </p:grpSpPr>
        <p:pic>
          <p:nvPicPr>
            <p:cNvPr id="11" name="图片 10"/>
            <p:cNvPicPr>
              <a:picLocks noChangeAspect="1"/>
            </p:cNvPicPr>
            <p:nvPr/>
          </p:nvPicPr>
          <p:blipFill>
            <a:blip r:embed="rId6"/>
            <a:srcRect r="44396"/>
            <a:stretch>
              <a:fillRect/>
            </a:stretch>
          </p:blipFill>
          <p:spPr>
            <a:xfrm>
              <a:off x="16259" y="5090"/>
              <a:ext cx="2282" cy="3196"/>
            </a:xfrm>
            <a:prstGeom prst="rect">
              <a:avLst/>
            </a:prstGeom>
          </p:spPr>
        </p:pic>
        <p:sp>
          <p:nvSpPr>
            <p:cNvPr id="14" name="矩形 13"/>
            <p:cNvSpPr/>
            <p:nvPr/>
          </p:nvSpPr>
          <p:spPr>
            <a:xfrm>
              <a:off x="18144" y="5649"/>
              <a:ext cx="685" cy="871"/>
            </a:xfrm>
            <a:prstGeom prst="rect">
              <a:avLst/>
            </a:prstGeom>
            <a:solidFill>
              <a:schemeClr val="bg1"/>
            </a:solidFill>
            <a:ln>
              <a:solidFill>
                <a:srgbClr val="000000">
                  <a:alpha val="0"/>
                </a:srgbClr>
              </a:solidFill>
            </a:ln>
          </p:spPr>
          <p:style>
            <a:lnRef idx="2">
              <a:schemeClr val="accent1">
                <a:lumMod val="75000"/>
              </a:schemeClr>
            </a:lnRef>
            <a:fillRef idx="1">
              <a:schemeClr val="accent1"/>
            </a:fillRef>
            <a:effectRef idx="0">
              <a:srgbClr val="FFFFFF"/>
            </a:effectRef>
            <a:fontRef idx="minor">
              <a:schemeClr val="lt1"/>
            </a:fontRef>
          </p:style>
          <p:txBody>
            <a:bodyPr rtlCol="0" anchor="ctr"/>
            <a:p>
              <a:pPr algn="ctr"/>
              <a:endParaRPr lang="zh-CN" altLang="en-US"/>
            </a:p>
          </p:txBody>
        </p:sp>
      </p:grpSp>
      <p:sp>
        <p:nvSpPr>
          <p:cNvPr id="31" name="矩形 15"/>
          <p:cNvSpPr/>
          <p:nvPr>
            <p:custDataLst>
              <p:tags r:id="rId7"/>
            </p:custDataLst>
          </p:nvPr>
        </p:nvSpPr>
        <p:spPr>
          <a:xfrm>
            <a:off x="7098665" y="3875405"/>
            <a:ext cx="3552825" cy="409575"/>
          </a:xfrm>
          <a:prstGeom prst="rect">
            <a:avLst/>
          </a:prstGeom>
          <a:noFill/>
          <a:ln>
            <a:noFill/>
          </a:ln>
          <a:extLst>
            <a:ext uri="{909E8E84-426E-40DD-AFC4-6F175D3DCCD1}">
              <a14:hiddenFill xmlns:a14="http://schemas.microsoft.com/office/drawing/2010/main">
                <a:gradFill>
                  <a:gsLst>
                    <a:gs pos="100000">
                      <a:schemeClr val="accent1"/>
                    </a:gs>
                    <a:gs pos="0">
                      <a:schemeClr val="accent1">
                        <a:lumMod val="60000"/>
                        <a:lumOff val="40000"/>
                      </a:schemeClr>
                    </a:gs>
                  </a:gsLst>
                  <a:lin ang="2700000" scaled="0"/>
                </a:gradFill>
              </a14:hiddenFill>
            </a:ext>
          </a:ex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71755" numCol="1" spcCol="0" rtlCol="0" fromWordArt="0" anchor="b" anchorCtr="0" forceAA="0" compatLnSpc="1">
            <a:noAutofit/>
          </a:bodyPr>
          <a:p>
            <a:pPr algn="ctr">
              <a:spcBef>
                <a:spcPct val="0"/>
              </a:spcBef>
              <a:spcAft>
                <a:spcPct val="0"/>
              </a:spcAft>
            </a:pPr>
            <a:r>
              <a:rPr lang="zh-CN" altLang="en-US" sz="1600" b="1">
                <a:solidFill>
                  <a:srgbClr val="F26649"/>
                </a:solidFill>
                <a:latin typeface="+mn-ea"/>
                <a:cs typeface="+mn-ea"/>
                <a:sym typeface="+mn-ea"/>
              </a:rPr>
              <a:t>放射性核素显像</a:t>
            </a:r>
            <a:r>
              <a:rPr lang="en-US" altLang="zh-CN" sz="1600" b="1">
                <a:solidFill>
                  <a:srgbClr val="F26649"/>
                </a:solidFill>
                <a:latin typeface="+mn-ea"/>
                <a:cs typeface="+mn-ea"/>
                <a:sym typeface="+mn-ea"/>
              </a:rPr>
              <a:t>BS</a:t>
            </a:r>
            <a:r>
              <a:rPr lang="zh-CN" altLang="en-US" sz="1600" b="1">
                <a:solidFill>
                  <a:srgbClr val="F26649"/>
                </a:solidFill>
                <a:latin typeface="+mn-ea"/>
                <a:cs typeface="+mn-ea"/>
                <a:sym typeface="+mn-ea"/>
              </a:rPr>
              <a:t>的应用</a:t>
            </a:r>
            <a:endParaRPr lang="zh-CN" altLang="en-US" sz="1600" b="1">
              <a:solidFill>
                <a:srgbClr val="F26649"/>
              </a:solidFill>
              <a:latin typeface="+mn-ea"/>
              <a:cs typeface="+mn-ea"/>
              <a:sym typeface="+mn-ea"/>
            </a:endParaRPr>
          </a:p>
        </p:txBody>
      </p:sp>
      <p:sp>
        <p:nvSpPr>
          <p:cNvPr id="8" name="文本框 7"/>
          <p:cNvSpPr txBox="1"/>
          <p:nvPr/>
        </p:nvSpPr>
        <p:spPr>
          <a:xfrm>
            <a:off x="5579745" y="4321810"/>
            <a:ext cx="6096000" cy="694055"/>
          </a:xfrm>
          <a:prstGeom prst="rect">
            <a:avLst/>
          </a:prstGeom>
          <a:noFill/>
        </p:spPr>
        <p:txBody>
          <a:bodyPr wrap="square" rtlCol="0" anchor="t">
            <a:spAutoFit/>
          </a:bodyPr>
          <a:p>
            <a:pPr indent="-228600" algn="ctr">
              <a:lnSpc>
                <a:spcPct val="140000"/>
              </a:lnSpc>
              <a:spcBef>
                <a:spcPct val="0"/>
              </a:spcBef>
              <a:spcAft>
                <a:spcPct val="0"/>
              </a:spcAft>
            </a:pPr>
            <a:r>
              <a:rPr lang="zh-CN" altLang="en-US" sz="1400" dirty="0">
                <a:ln>
                  <a:noFill/>
                  <a:prstDash val="sysDot"/>
                </a:ln>
                <a:latin typeface="+mn-ea"/>
                <a:cs typeface="+mn-ea"/>
                <a:sym typeface="+mn-ea"/>
              </a:rPr>
              <a:t>放射性核素显像</a:t>
            </a:r>
            <a:r>
              <a:rPr lang="en-US" altLang="zh-CN" sz="1400" dirty="0">
                <a:ln>
                  <a:noFill/>
                  <a:prstDash val="sysDot"/>
                </a:ln>
                <a:latin typeface="+mn-ea"/>
                <a:cs typeface="+mn-ea"/>
                <a:sym typeface="+mn-ea"/>
              </a:rPr>
              <a:t>BS</a:t>
            </a:r>
            <a:r>
              <a:rPr lang="zh-CN" altLang="en-US" sz="1400" dirty="0">
                <a:ln>
                  <a:noFill/>
                  <a:prstDash val="sysDot"/>
                </a:ln>
                <a:latin typeface="+mn-ea"/>
                <a:cs typeface="+mn-ea"/>
                <a:sym typeface="+mn-ea"/>
              </a:rPr>
              <a:t>，也称为骨扫描，利用放射性示踪剂来检测骨骼中的异常代谢活动，对于早期发现骨转移病灶具有较高的灵敏度。</a:t>
            </a:r>
            <a:endParaRPr lang="zh-CN" altLang="en-US" sz="1400" dirty="0">
              <a:ln>
                <a:noFill/>
                <a:prstDash val="sysDot"/>
              </a:ln>
              <a:latin typeface="+mn-ea"/>
              <a:cs typeface="+mn-ea"/>
              <a:sym typeface="+mn-ea"/>
            </a:endParaRPr>
          </a:p>
        </p:txBody>
      </p:sp>
      <p:sp>
        <p:nvSpPr>
          <p:cNvPr id="26" name="矩形 19"/>
          <p:cNvSpPr/>
          <p:nvPr>
            <p:custDataLst>
              <p:tags r:id="rId8"/>
            </p:custDataLst>
          </p:nvPr>
        </p:nvSpPr>
        <p:spPr>
          <a:xfrm>
            <a:off x="7352030" y="5052695"/>
            <a:ext cx="2972435" cy="409575"/>
          </a:xfrm>
          <a:prstGeom prst="rect">
            <a:avLst/>
          </a:prstGeom>
          <a:noFill/>
          <a:ln>
            <a:noFill/>
          </a:ln>
          <a:extLst>
            <a:ext uri="{909E8E84-426E-40DD-AFC4-6F175D3DCCD1}">
              <a14:hiddenFill xmlns:a14="http://schemas.microsoft.com/office/drawing/2010/main">
                <a:gradFill>
                  <a:gsLst>
                    <a:gs pos="100000">
                      <a:schemeClr val="accent1"/>
                    </a:gs>
                    <a:gs pos="0">
                      <a:schemeClr val="accent1">
                        <a:lumMod val="60000"/>
                        <a:lumOff val="40000"/>
                      </a:schemeClr>
                    </a:gs>
                  </a:gsLst>
                  <a:lin ang="2700000" scaled="0"/>
                </a:gradFill>
              </a14:hiddenFill>
            </a:ext>
          </a:ex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71755" numCol="1" spcCol="0" rtlCol="0" fromWordArt="0" anchor="b" anchorCtr="0" forceAA="0" compatLnSpc="1">
            <a:noAutofit/>
          </a:bodyPr>
          <a:p>
            <a:pPr algn="ctr">
              <a:spcBef>
                <a:spcPct val="0"/>
              </a:spcBef>
              <a:spcAft>
                <a:spcPct val="0"/>
              </a:spcAft>
            </a:pPr>
            <a:r>
              <a:rPr lang="en-US" altLang="en-US" sz="1600" b="1" dirty="0">
                <a:solidFill>
                  <a:srgbClr val="F26649"/>
                </a:solidFill>
                <a:latin typeface="+mn-ea"/>
                <a:cs typeface="+mn-ea"/>
                <a:sym typeface="+mn-ea"/>
              </a:rPr>
              <a:t>X</a:t>
            </a:r>
            <a:r>
              <a:rPr lang="zh-CN" altLang="en-US" sz="1600" b="1" dirty="0">
                <a:solidFill>
                  <a:srgbClr val="F26649"/>
                </a:solidFill>
                <a:latin typeface="+mn-ea"/>
                <a:cs typeface="+mn-ea"/>
                <a:sym typeface="+mn-ea"/>
              </a:rPr>
              <a:t>射线在骨转移诊断中的作用</a:t>
            </a:r>
            <a:endParaRPr lang="zh-CN" altLang="en-US" sz="1600" b="1" dirty="0">
              <a:solidFill>
                <a:srgbClr val="F26649"/>
              </a:solidFill>
              <a:latin typeface="+mn-ea"/>
              <a:cs typeface="+mn-ea"/>
              <a:sym typeface="+mn-ea"/>
            </a:endParaRPr>
          </a:p>
        </p:txBody>
      </p:sp>
      <p:sp>
        <p:nvSpPr>
          <p:cNvPr id="10" name="文本框 9"/>
          <p:cNvSpPr txBox="1"/>
          <p:nvPr/>
        </p:nvSpPr>
        <p:spPr>
          <a:xfrm>
            <a:off x="5677535" y="5499100"/>
            <a:ext cx="6096000" cy="737235"/>
          </a:xfrm>
          <a:prstGeom prst="rect">
            <a:avLst/>
          </a:prstGeom>
          <a:noFill/>
        </p:spPr>
        <p:txBody>
          <a:bodyPr wrap="square" rtlCol="0" anchor="t">
            <a:spAutoFit/>
          </a:bodyPr>
          <a:p>
            <a:pPr indent="-228600" algn="ctr">
              <a:lnSpc>
                <a:spcPct val="150000"/>
              </a:lnSpc>
              <a:spcBef>
                <a:spcPct val="0"/>
              </a:spcBef>
              <a:spcAft>
                <a:spcPct val="0"/>
              </a:spcAft>
            </a:pPr>
            <a:r>
              <a:rPr lang="en-US" altLang="en-US" sz="1400" dirty="0">
                <a:ln>
                  <a:noFill/>
                  <a:prstDash val="sysDot"/>
                </a:ln>
                <a:latin typeface="+mn-ea"/>
                <a:cs typeface="+mn-ea"/>
                <a:sym typeface="+mn-ea"/>
              </a:rPr>
              <a:t>X</a:t>
            </a:r>
            <a:r>
              <a:rPr lang="zh-CN" altLang="en-US" sz="1400" dirty="0">
                <a:ln>
                  <a:noFill/>
                  <a:prstDash val="sysDot"/>
                </a:ln>
                <a:latin typeface="+mn-ea"/>
                <a:cs typeface="+mn-ea"/>
                <a:sym typeface="+mn-ea"/>
              </a:rPr>
              <a:t>射线是诊断骨转移的常用方法，尤其适用于检测骨质破坏和骨骼结构的改变，但其对早期骨转移的敏感性较低。</a:t>
            </a:r>
            <a:endParaRPr lang="zh-CN" altLang="en-US" sz="1400" dirty="0">
              <a:ln>
                <a:noFill/>
                <a:prstDash val="sysDot"/>
              </a:ln>
              <a:latin typeface="+mn-ea"/>
              <a:cs typeface="+mn-ea"/>
              <a:sym typeface="+mn-ea"/>
            </a:endParaRPr>
          </a:p>
        </p:txBody>
      </p:sp>
      <p:sp>
        <p:nvSpPr>
          <p:cNvPr id="12" name="矩形 15"/>
          <p:cNvSpPr/>
          <p:nvPr>
            <p:custDataLst>
              <p:tags r:id="rId9"/>
            </p:custDataLst>
          </p:nvPr>
        </p:nvSpPr>
        <p:spPr>
          <a:xfrm>
            <a:off x="7140575" y="6273165"/>
            <a:ext cx="3552825" cy="409575"/>
          </a:xfrm>
          <a:prstGeom prst="rect">
            <a:avLst/>
          </a:prstGeom>
          <a:noFill/>
          <a:ln>
            <a:noFill/>
          </a:ln>
          <a:extLst>
            <a:ext uri="{909E8E84-426E-40DD-AFC4-6F175D3DCCD1}">
              <a14:hiddenFill xmlns:a14="http://schemas.microsoft.com/office/drawing/2010/main">
                <a:gradFill>
                  <a:gsLst>
                    <a:gs pos="100000">
                      <a:schemeClr val="accent1"/>
                    </a:gs>
                    <a:gs pos="0">
                      <a:schemeClr val="accent1">
                        <a:lumMod val="60000"/>
                        <a:lumOff val="40000"/>
                      </a:schemeClr>
                    </a:gs>
                  </a:gsLst>
                  <a:lin ang="2700000" scaled="0"/>
                </a:gradFill>
              </a14:hiddenFill>
            </a:ext>
          </a:extLst>
        </p:spPr>
        <p:style>
          <a:lnRef idx="2">
            <a:srgbClr val="376FFF">
              <a:shade val="50000"/>
            </a:srgbClr>
          </a:lnRef>
          <a:fillRef idx="1">
            <a:srgbClr val="376FFF"/>
          </a:fillRef>
          <a:effectRef idx="0">
            <a:srgbClr val="376FFF"/>
          </a:effectRef>
          <a:fontRef idx="minor">
            <a:srgbClr val="FFFFFF"/>
          </a:fontRef>
        </p:style>
        <p:txBody>
          <a:bodyPr vertOverflow="overflow" horzOverflow="overflow" vert="horz" wrap="square" lIns="0" tIns="0" rIns="0" bIns="71755" numCol="1" spcCol="0" rtlCol="0" fromWordArt="0" anchor="b" anchorCtr="0" forceAA="0" compatLnSpc="1">
            <a:noAutofit/>
          </a:bodyPr>
          <a:p>
            <a:pPr algn="ctr">
              <a:spcBef>
                <a:spcPct val="0"/>
              </a:spcBef>
              <a:spcAft>
                <a:spcPct val="0"/>
              </a:spcAft>
            </a:pPr>
            <a:r>
              <a:rPr lang="en-US" altLang="zh-CN" sz="1600" b="1">
                <a:solidFill>
                  <a:srgbClr val="F26649"/>
                </a:solidFill>
                <a:latin typeface="+mn-ea"/>
                <a:cs typeface="+mn-ea"/>
                <a:sym typeface="+mn-ea"/>
              </a:rPr>
              <a:t>CT</a:t>
            </a:r>
            <a:r>
              <a:rPr lang="zh-CN" altLang="en-US" sz="1600" b="1">
                <a:solidFill>
                  <a:srgbClr val="F26649"/>
                </a:solidFill>
                <a:latin typeface="+mn-ea"/>
                <a:cs typeface="+mn-ea"/>
                <a:sym typeface="+mn-ea"/>
              </a:rPr>
              <a:t>、</a:t>
            </a:r>
            <a:r>
              <a:rPr lang="en-US" altLang="zh-CN" sz="1600" b="1">
                <a:solidFill>
                  <a:srgbClr val="F26649"/>
                </a:solidFill>
                <a:latin typeface="+mn-ea"/>
                <a:cs typeface="+mn-ea"/>
                <a:sym typeface="+mn-ea"/>
              </a:rPr>
              <a:t>MRI</a:t>
            </a:r>
            <a:r>
              <a:rPr lang="zh-CN" altLang="en-US" sz="1600" b="1">
                <a:solidFill>
                  <a:srgbClr val="F26649"/>
                </a:solidFill>
                <a:latin typeface="+mn-ea"/>
                <a:cs typeface="+mn-ea"/>
                <a:sym typeface="+mn-ea"/>
              </a:rPr>
              <a:t>和</a:t>
            </a:r>
            <a:r>
              <a:rPr lang="en-US" altLang="zh-CN" sz="1600" b="1">
                <a:solidFill>
                  <a:srgbClr val="F26649"/>
                </a:solidFill>
                <a:latin typeface="+mn-ea"/>
                <a:cs typeface="+mn-ea"/>
                <a:sym typeface="+mn-ea"/>
              </a:rPr>
              <a:t>PET-CT</a:t>
            </a:r>
            <a:r>
              <a:rPr lang="zh-CN" altLang="en-US" sz="1600" b="1">
                <a:solidFill>
                  <a:srgbClr val="F26649"/>
                </a:solidFill>
                <a:latin typeface="+mn-ea"/>
                <a:cs typeface="+mn-ea"/>
                <a:sym typeface="+mn-ea"/>
              </a:rPr>
              <a:t>也有检查</a:t>
            </a:r>
            <a:r>
              <a:rPr lang="zh-CN" altLang="en-US" sz="1600" b="1">
                <a:solidFill>
                  <a:srgbClr val="F26649"/>
                </a:solidFill>
                <a:latin typeface="+mn-ea"/>
                <a:cs typeface="+mn-ea"/>
                <a:sym typeface="+mn-ea"/>
              </a:rPr>
              <a:t>价值</a:t>
            </a:r>
            <a:endParaRPr lang="zh-CN" altLang="en-US" sz="1600" b="1">
              <a:solidFill>
                <a:srgbClr val="F26649"/>
              </a:solidFill>
              <a:latin typeface="+mn-ea"/>
              <a:cs typeface="+mn-ea"/>
              <a:sym typeface="+mn-ea"/>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221615" y="511810"/>
            <a:ext cx="10968990" cy="705485"/>
          </a:xfrm>
        </p:spPr>
        <p:txBody>
          <a:bodyPr>
            <a:normAutofit/>
          </a:bodyPr>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前列腺癌</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骨转移的诊疗目标</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bwMode="auto">
          <a:xfrm>
            <a:off x="6346825" y="1217295"/>
            <a:ext cx="4156710" cy="3152775"/>
          </a:xfrm>
          <a:prstGeom prst="rect">
            <a:avLst/>
          </a:prstGeom>
          <a:noFill/>
          <a:ln w="19050">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noAutofit/>
          </a:bodyPr>
          <a:p>
            <a:pPr>
              <a:lnSpc>
                <a:spcPct val="150000"/>
              </a:lnSpc>
            </a:pPr>
            <a:r>
              <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骨</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靶向药物</a:t>
            </a:r>
            <a:r>
              <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治疗</a:t>
            </a:r>
            <a:endPar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gn="l">
              <a:lnSpc>
                <a:spcPct val="150000"/>
              </a:lnSpc>
              <a:buClrTx/>
              <a:buSzTx/>
              <a:buFont typeface="Wingdings" panose="05000000000000000000" pitchFamily="2" charset="2"/>
              <a:buChar char="ü"/>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仅影响骨代谢</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gn="l">
              <a:lnSpc>
                <a:spcPct val="150000"/>
              </a:lnSpc>
              <a:buClrTx/>
              <a:buSzTx/>
              <a:buFont typeface="Wingdings" panose="05000000000000000000" pitchFamily="2" charset="2"/>
              <a:buChar char="ü"/>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杀灭异常活性破骨细胞</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gn="l">
              <a:lnSpc>
                <a:spcPct val="150000"/>
              </a:lnSpc>
              <a:buClrTx/>
              <a:buSzTx/>
              <a:buFont typeface="Wingdings" panose="05000000000000000000" pitchFamily="2" charset="2"/>
              <a:buChar char="ü"/>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停止、降低溶骨</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gn="l">
              <a:lnSpc>
                <a:spcPct val="150000"/>
              </a:lnSpc>
              <a:buClrTx/>
              <a:buSzTx/>
              <a:buFont typeface="Wingdings" panose="05000000000000000000" pitchFamily="2" charset="2"/>
              <a:buChar char="ü"/>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停止营造肿瘤骨内生长空间</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gn="l">
              <a:lnSpc>
                <a:spcPct val="150000"/>
              </a:lnSpc>
              <a:buClrTx/>
              <a:buSzTx/>
              <a:buFont typeface="Wingdings" panose="05000000000000000000" pitchFamily="2" charset="2"/>
              <a:buChar char="ü"/>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打断骨破坏的 恶性循环</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gn="l">
              <a:lnSpc>
                <a:spcPct val="150000"/>
              </a:lnSpc>
              <a:buClrTx/>
              <a:buSzTx/>
              <a:buFont typeface="Wingdings" panose="05000000000000000000" pitchFamily="2" charset="2"/>
              <a:buChar char="ü"/>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中和过多病理性RANKL</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gn="l">
              <a:lnSpc>
                <a:spcPct val="150000"/>
              </a:lnSpc>
              <a:buClrTx/>
              <a:buSzTx/>
              <a:buFont typeface="Wingdings" panose="05000000000000000000" pitchFamily="2" charset="2"/>
              <a:buChar char="ü"/>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骨修复（成骨）出现</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7" name="文本框 6"/>
          <p:cNvSpPr txBox="1"/>
          <p:nvPr/>
        </p:nvSpPr>
        <p:spPr bwMode="auto">
          <a:xfrm>
            <a:off x="1393825" y="1217295"/>
            <a:ext cx="3677920" cy="3152140"/>
          </a:xfrm>
          <a:prstGeom prst="rect">
            <a:avLst/>
          </a:prstGeom>
          <a:noFill/>
          <a:ln w="19050">
            <a:solidFill>
              <a:srgbClr val="000000"/>
            </a:solidFill>
            <a:miter lim="800000"/>
          </a:ln>
          <a:extLst>
            <a:ext uri="{909E8E84-426E-40DD-AFC4-6F175D3DCCD1}">
              <a14:hiddenFill xmlns:a14="http://schemas.microsoft.com/office/drawing/2010/main">
                <a:solidFill>
                  <a:srgbClr val="FFFFFF"/>
                </a:solidFill>
              </a14:hiddenFill>
            </a:ext>
          </a:extLst>
        </p:spPr>
        <p:txBody>
          <a:bodyPr wrap="square">
            <a:noAutofit/>
          </a:bodyPr>
          <a:p>
            <a:pPr marL="0" lvl="1" indent="0" algn="l" fontAlgn="auto">
              <a:lnSpc>
                <a:spcPct val="150000"/>
              </a:lnSpc>
              <a:buClrTx/>
              <a:buSzTx/>
              <a:buFont typeface="Wingdings" panose="05000000000000000000" pitchFamily="2" charset="2"/>
              <a:buNone/>
            </a:pPr>
            <a:r>
              <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肿瘤</a:t>
            </a:r>
            <a:r>
              <a:rPr lang="zh-CN" altLang="en-US"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系统</a:t>
            </a:r>
            <a:r>
              <a:rPr lang="en-US" altLang="zh-CN" sz="20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治疗</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nSpc>
                <a:spcPct val="150000"/>
              </a:lnSpc>
              <a:buFont typeface="Wingdings" panose="05000000000000000000" pitchFamily="2" charset="2"/>
              <a:buChar char="ü"/>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消除肿瘤细胞</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nSpc>
                <a:spcPct val="150000"/>
              </a:lnSpc>
              <a:buFont typeface="Wingdings" panose="05000000000000000000" pitchFamily="2" charset="2"/>
              <a:buChar char="ü"/>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消除肿瘤释放细胞因子</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nSpc>
                <a:spcPct val="150000"/>
              </a:lnSpc>
              <a:buFont typeface="Wingdings" panose="05000000000000000000" pitchFamily="2" charset="2"/>
              <a:buChar char="ü"/>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消除病理性</a:t>
            </a:r>
            <a:r>
              <a:rPr lang="zh-CN" altLang="en-US"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增多</a:t>
            </a: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的RANKL</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nSpc>
                <a:spcPct val="150000"/>
              </a:lnSpc>
              <a:buFont typeface="Wingdings" panose="05000000000000000000" pitchFamily="2" charset="2"/>
              <a:buChar char="ü"/>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消除破骨细胞活性</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nSpc>
                <a:spcPct val="150000"/>
              </a:lnSpc>
              <a:buFont typeface="Wingdings" panose="05000000000000000000" pitchFamily="2" charset="2"/>
              <a:buChar char="ü"/>
            </a:pPr>
            <a:r>
              <a:rPr lang="zh-CN" altLang="en-US"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停止</a:t>
            </a: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骨破坏</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990600" lvl="1" indent="-381000">
              <a:lnSpc>
                <a:spcPct val="150000"/>
              </a:lnSpc>
              <a:buFont typeface="Wingdings" panose="05000000000000000000" pitchFamily="2" charset="2"/>
              <a:buChar char="ü"/>
            </a:pPr>
            <a:r>
              <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骨修复（成骨）出现</a:t>
            </a:r>
            <a:endParaRPr lang="en-US" altLang="zh-CN" sz="160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8" name="文本框 7"/>
          <p:cNvSpPr txBox="1"/>
          <p:nvPr/>
        </p:nvSpPr>
        <p:spPr>
          <a:xfrm>
            <a:off x="1203325" y="4424045"/>
            <a:ext cx="10073005" cy="1568450"/>
          </a:xfrm>
          <a:prstGeom prst="rect">
            <a:avLst/>
          </a:prstGeom>
          <a:noFill/>
        </p:spPr>
        <p:txBody>
          <a:bodyPr wrap="square" rtlCol="0" anchor="t">
            <a:spAutoFit/>
          </a:bodyPr>
          <a:p>
            <a:pPr marL="285750" indent="-285750" fontAlgn="auto">
              <a:lnSpc>
                <a:spcPct val="150000"/>
              </a:lnSpc>
              <a:buFont typeface="Arial" panose="020B0604020202020204" pitchFamily="34" charset="0"/>
              <a:buChar char="•"/>
            </a:pPr>
            <a:r>
              <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目前已上市的骨</a:t>
            </a:r>
            <a:r>
              <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靶向药物作用位点主要针对骨重建过程，包括</a:t>
            </a:r>
            <a:r>
              <a:rPr lang="zh-CN" altLang="en-US" sz="16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双膦酸盐类</a:t>
            </a:r>
            <a:r>
              <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和</a:t>
            </a:r>
            <a:r>
              <a:rPr lang="zh-CN" altLang="en-US" sz="16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安加维</a:t>
            </a:r>
            <a:r>
              <a:rPr lang="en-US" altLang="zh-CN" sz="16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a:t>
            </a:r>
            <a:r>
              <a:rPr lang="zh-CN" altLang="en-US" sz="1600" b="1"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地舒单抗</a:t>
            </a:r>
            <a:r>
              <a:rPr lang="en-US" altLang="zh-CN" sz="1600" b="1" kern="0" baseline="3000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1</a:t>
            </a:r>
            <a:endPar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285750" indent="-285750" fontAlgn="auto">
              <a:lnSpc>
                <a:spcPct val="150000"/>
              </a:lnSpc>
              <a:buFont typeface="Arial" panose="020B0604020202020204" pitchFamily="34" charset="0"/>
              <a:buChar char="•"/>
            </a:pPr>
            <a:r>
              <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双膦酸盐通过两个膦酸基团与羟基磷灰石中钙离子螯合，结合在骨吸收活跃处的骨基质中，从而干扰破骨细胞的附着，减少破骨细胞数目，保护甚至刺激骨重建，达到抑制骨吸收的作用</a:t>
            </a:r>
            <a:r>
              <a:rPr lang="en-US" altLang="zh-CN" sz="1600" kern="0" baseline="3000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2</a:t>
            </a:r>
            <a:endPar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a:p>
            <a:pPr marL="285750" indent="-285750" fontAlgn="auto">
              <a:lnSpc>
                <a:spcPct val="150000"/>
              </a:lnSpc>
              <a:buFont typeface="Arial" panose="020B0604020202020204" pitchFamily="34" charset="0"/>
              <a:buChar char="•"/>
            </a:pPr>
            <a:r>
              <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地舒单抗可以特异性靶向核因子</a:t>
            </a:r>
            <a:r>
              <a:rPr lang="en-US" altLang="zh-CN"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κB </a:t>
            </a:r>
            <a:r>
              <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受体活化因子配体</a:t>
            </a:r>
            <a:r>
              <a:rPr lang="en-US" altLang="zh-CN"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 RANKL) </a:t>
            </a:r>
            <a:r>
              <a:rPr lang="zh-CN" altLang="en-US" sz="1600" kern="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，抑制破骨细胞活化和发展，减少骨吸收</a:t>
            </a:r>
            <a:r>
              <a:rPr lang="en-US" altLang="zh-CN" sz="1600" kern="0" baseline="3000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rPr>
              <a:t>3</a:t>
            </a:r>
            <a:endParaRPr lang="en-US" altLang="zh-CN" sz="1600" kern="0" baseline="30000" dirty="0">
              <a:ln>
                <a:noFill/>
                <a:prstDash val="sysDot"/>
              </a:ln>
              <a:solidFill>
                <a:schemeClr val="tx1">
                  <a:lumMod val="85000"/>
                  <a:lumOff val="15000"/>
                </a:schemeClr>
              </a:solidFill>
              <a:latin typeface="微软雅黑" panose="020B0503020204020204" charset="-122"/>
              <a:ea typeface="微软雅黑" panose="020B0503020204020204" charset="-122"/>
              <a:cs typeface="微软雅黑" panose="020B0503020204020204" charset="-122"/>
              <a:sym typeface="+mn-ea"/>
            </a:endParaRPr>
          </a:p>
        </p:txBody>
      </p:sp>
      <p:sp>
        <p:nvSpPr>
          <p:cNvPr id="17" name="文本框 16"/>
          <p:cNvSpPr txBox="1"/>
          <p:nvPr/>
        </p:nvSpPr>
        <p:spPr>
          <a:xfrm>
            <a:off x="221615" y="6306820"/>
            <a:ext cx="8356600" cy="533400"/>
          </a:xfrm>
          <a:prstGeom prst="rect">
            <a:avLst/>
          </a:prstGeom>
          <a:noFill/>
        </p:spPr>
        <p:txBody>
          <a:bodyPr wrap="square" rtlCol="0" anchor="t">
            <a:spAutoFit/>
          </a:bodyPr>
          <a:p>
            <a:pPr>
              <a:lnSpc>
                <a:spcPct val="120000"/>
              </a:lnSpc>
            </a:pPr>
            <a:r>
              <a:rPr lang="en-US" altLang="zh-CN" sz="800" kern="100" dirty="0">
                <a:effectLst/>
                <a:latin typeface="微软雅黑" panose="020B0503020204020204" charset="-122"/>
                <a:ea typeface="微软雅黑" panose="020B0503020204020204" charset="-122"/>
                <a:cs typeface="微软雅黑" panose="020B0503020204020204" charset="-122"/>
              </a:rPr>
              <a:t>1Mechanisms, Diagnosis and Treatment of Bone Metastases.</a:t>
            </a:r>
            <a:endParaRPr lang="en-US" altLang="zh-CN" sz="800" kern="100" dirty="0">
              <a:effectLst/>
              <a:latin typeface="微软雅黑" panose="020B0503020204020204" charset="-122"/>
              <a:ea typeface="微软雅黑" panose="020B0503020204020204" charset="-122"/>
              <a:cs typeface="微软雅黑" panose="020B0503020204020204" charset="-122"/>
            </a:endParaRPr>
          </a:p>
          <a:p>
            <a:pPr>
              <a:lnSpc>
                <a:spcPct val="120000"/>
              </a:lnSpc>
            </a:pPr>
            <a:r>
              <a:rPr lang="en-US" altLang="zh-CN" sz="800" kern="100" dirty="0">
                <a:effectLst/>
                <a:latin typeface="微软雅黑" panose="020B0503020204020204" charset="-122"/>
                <a:ea typeface="微软雅黑" panose="020B0503020204020204" charset="-122"/>
                <a:cs typeface="微软雅黑" panose="020B0503020204020204" charset="-122"/>
              </a:rPr>
              <a:t>2 </a:t>
            </a:r>
            <a:r>
              <a:rPr lang="zh-CN" altLang="en-US" sz="800" kern="100" dirty="0">
                <a:effectLst/>
                <a:latin typeface="微软雅黑" panose="020B0503020204020204" charset="-122"/>
                <a:ea typeface="微软雅黑" panose="020B0503020204020204" charset="-122"/>
                <a:cs typeface="微软雅黑" panose="020B0503020204020204" charset="-122"/>
              </a:rPr>
              <a:t>双膦酸盐的药学特点与临床应用</a:t>
            </a:r>
            <a:r>
              <a:rPr lang="en-US" altLang="zh-CN" sz="800" kern="100" dirty="0">
                <a:effectLst/>
                <a:latin typeface="微软雅黑" panose="020B0503020204020204" charset="-122"/>
                <a:ea typeface="微软雅黑" panose="020B0503020204020204" charset="-122"/>
                <a:cs typeface="微软雅黑" panose="020B0503020204020204" charset="-122"/>
              </a:rPr>
              <a:t>.2023</a:t>
            </a:r>
            <a:endParaRPr lang="zh-CN" altLang="en-US" sz="800" kern="100" dirty="0">
              <a:effectLst/>
              <a:latin typeface="微软雅黑" panose="020B0503020204020204" charset="-122"/>
              <a:ea typeface="微软雅黑" panose="020B0503020204020204" charset="-122"/>
              <a:cs typeface="微软雅黑" panose="020B0503020204020204" charset="-122"/>
            </a:endParaRPr>
          </a:p>
          <a:p>
            <a:pPr>
              <a:lnSpc>
                <a:spcPct val="120000"/>
              </a:lnSpc>
            </a:pPr>
            <a:r>
              <a:rPr lang="en-US" altLang="zh-CN" sz="800" kern="100" dirty="0">
                <a:effectLst/>
                <a:latin typeface="微软雅黑" panose="020B0503020204020204" charset="-122"/>
                <a:ea typeface="微软雅黑" panose="020B0503020204020204" charset="-122"/>
                <a:cs typeface="微软雅黑" panose="020B0503020204020204" charset="-122"/>
              </a:rPr>
              <a:t>3 RANKL/RANK</a:t>
            </a:r>
            <a:r>
              <a:rPr lang="zh-CN" altLang="en-US" sz="800" kern="100" dirty="0">
                <a:effectLst/>
                <a:latin typeface="微软雅黑" panose="020B0503020204020204" charset="-122"/>
                <a:ea typeface="微软雅黑" panose="020B0503020204020204" charset="-122"/>
                <a:cs typeface="微软雅黑" panose="020B0503020204020204" charset="-122"/>
              </a:rPr>
              <a:t>通路及其靶向药物地诺单抗在骨科疾病中的应用</a:t>
            </a:r>
            <a:r>
              <a:rPr lang="en-US" altLang="zh-CN" sz="800" kern="100" dirty="0">
                <a:effectLst/>
                <a:latin typeface="微软雅黑" panose="020B0503020204020204" charset="-122"/>
                <a:ea typeface="微软雅黑" panose="020B0503020204020204" charset="-122"/>
                <a:cs typeface="微软雅黑" panose="020B0503020204020204" charset="-122"/>
              </a:rPr>
              <a:t>.2022</a:t>
            </a:r>
            <a:endParaRPr lang="en-US" altLang="zh-CN" sz="800" kern="100" dirty="0">
              <a:effectLst/>
              <a:latin typeface="微软雅黑" panose="020B0503020204020204" charset="-122"/>
              <a:ea typeface="微软雅黑" panose="020B0503020204020204" charset="-122"/>
              <a:cs typeface="微软雅黑" panose="020B0503020204020204" charset="-122"/>
            </a:endParaRPr>
          </a:p>
        </p:txBody>
      </p:sp>
    </p:spTree>
    <p:custDataLst>
      <p:tags r:id="rId1"/>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221615" y="511810"/>
            <a:ext cx="10968990" cy="705485"/>
          </a:xfrm>
        </p:spPr>
        <p:txBody>
          <a:bodyPr>
            <a:normAutofit/>
          </a:bodyPr>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前列腺癌骨转移的治疗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策略</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pic>
        <p:nvPicPr>
          <p:cNvPr id="2097159" name="图片 6"/>
          <p:cNvPicPr>
            <a:picLocks noChangeAspect="1"/>
          </p:cNvPicPr>
          <p:nvPr/>
        </p:nvPicPr>
        <p:blipFill>
          <a:blip r:embed="rId1"/>
          <a:stretch>
            <a:fillRect/>
          </a:stretch>
        </p:blipFill>
        <p:spPr>
          <a:xfrm>
            <a:off x="982345" y="2077085"/>
            <a:ext cx="9996805" cy="3929380"/>
          </a:xfrm>
          <a:prstGeom prst="rect">
            <a:avLst/>
          </a:prstGeom>
        </p:spPr>
      </p:pic>
      <p:sp>
        <p:nvSpPr>
          <p:cNvPr id="1048614" name="内容占位符 9"/>
          <p:cNvSpPr txBox="1"/>
          <p:nvPr/>
        </p:nvSpPr>
        <p:spPr>
          <a:xfrm>
            <a:off x="149794" y="6387149"/>
            <a:ext cx="6598228" cy="418392"/>
          </a:xfrm>
          <a:prstGeom prst="rect">
            <a:avLst/>
          </a:prstGeom>
          <a:noFill/>
          <a:ln w="9525">
            <a:noFill/>
          </a:ln>
        </p:spPr>
        <p:txBody>
          <a:bodyPr vert="horz" wrap="square" anchor="b" anchorCtr="0"/>
          <a:lstStyle>
            <a:defPPr>
              <a:defRPr lang="zh-CN"/>
            </a:defPPr>
            <a:lvl1pPr marL="0" lvl="0" indent="0" algn="r" defTabSz="914400" eaLnBrk="1" fontAlgn="base" latinLnBrk="0" hangingPunct="1">
              <a:lnSpc>
                <a:spcPct val="100000"/>
              </a:lnSpc>
              <a:spcBef>
                <a:spcPct val="0"/>
              </a:spcBef>
              <a:spcAft>
                <a:spcPct val="0"/>
              </a:spcAft>
              <a:defRPr sz="900" kern="1200" baseline="0">
                <a:solidFill>
                  <a:srgbClr val="000000"/>
                </a:solidFill>
                <a:latin typeface="Arial" panose="020B0604020202020204" pitchFamily="34" charset="0"/>
                <a:ea typeface="黑体" panose="02010609060101010101" charset="-122"/>
                <a:cs typeface="+mn-cs"/>
              </a:defRPr>
            </a:lvl1pPr>
            <a:lvl2pPr marL="457200" lvl="1"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9pPr>
          </a:lstStyle>
          <a:p>
            <a:pPr marL="0" marR="0" lvl="0" indent="0" algn="l" defTabSz="914400" eaLnBrk="1" fontAlgn="base" latinLnBrk="0" hangingPunct="1">
              <a:lnSpc>
                <a:spcPct val="100000"/>
              </a:lnSpc>
              <a:spcBef>
                <a:spcPct val="0"/>
              </a:spcBef>
              <a:spcAft>
                <a:spcPct val="0"/>
              </a:spcAft>
              <a:buClrTx/>
              <a:buSzTx/>
              <a:buFontTx/>
              <a:buNone/>
            </a:pPr>
            <a:r>
              <a:rPr kumimoji="0" lang="en-US" altLang="zh-CN" sz="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1</a:t>
            </a:r>
            <a:r>
              <a:rPr kumimoji="0" lang="zh-CN" altLang="en-US" sz="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、恶性肿瘤骨转移及骨相关疾病临床诊疗专家组. 恶性肿瘤骨转移和骨相关疾病临床诊疗专家共识（2010 版）</a:t>
            </a:r>
            <a:endParaRPr kumimoji="0" lang="zh-CN" altLang="en-US" sz="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eaLnBrk="1" fontAlgn="base" latinLnBrk="0" hangingPunct="1">
              <a:lnSpc>
                <a:spcPct val="100000"/>
              </a:lnSpc>
              <a:spcBef>
                <a:spcPct val="0"/>
              </a:spcBef>
              <a:spcAft>
                <a:spcPct val="0"/>
              </a:spcAft>
              <a:buClrTx/>
              <a:buSzTx/>
              <a:buFontTx/>
              <a:buNone/>
            </a:pPr>
            <a:r>
              <a:rPr kumimoji="0" lang="en-US" altLang="zh-CN" sz="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2</a:t>
            </a:r>
            <a:r>
              <a:rPr kumimoji="0" lang="zh-CN" altLang="en-US" sz="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、Coleman R, et al. Ann Oncol. 2014 Sep;25 Suppl 3:iii124-37.</a:t>
            </a:r>
            <a:endParaRPr kumimoji="0" lang="zh-CN" altLang="en-US" sz="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914400" eaLnBrk="1" fontAlgn="base" latinLnBrk="0" hangingPunct="1">
              <a:lnSpc>
                <a:spcPct val="100000"/>
              </a:lnSpc>
              <a:spcBef>
                <a:spcPct val="0"/>
              </a:spcBef>
              <a:spcAft>
                <a:spcPct val="0"/>
              </a:spcAft>
              <a:buClrTx/>
              <a:buSzTx/>
              <a:buFontTx/>
              <a:buNone/>
            </a:pPr>
            <a:r>
              <a:rPr kumimoji="0" lang="en-US" altLang="zh-CN" sz="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3</a:t>
            </a:r>
            <a:r>
              <a:rPr kumimoji="0" lang="zh-CN" altLang="en-US" sz="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rPr>
              <a:t>、Shibata H, et al. ESMO Open 2016;1:e000037.</a:t>
            </a:r>
            <a:endParaRPr kumimoji="0" lang="zh-CN" altLang="en-US" sz="800" b="0"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048617" name="内容占位符 8"/>
          <p:cNvSpPr txBox="1"/>
          <p:nvPr/>
        </p:nvSpPr>
        <p:spPr bwMode="auto">
          <a:xfrm>
            <a:off x="982345" y="1319530"/>
            <a:ext cx="9996805" cy="549275"/>
          </a:xfrm>
          <a:prstGeom prst="rect">
            <a:avLst/>
          </a:prstGeom>
        </p:spPr>
        <p:txBody>
          <a:bodyPr vert="horz" lIns="0" tIns="0" rIns="0" bIns="0" rtlCol="0">
            <a:noAutofit/>
          </a:bodyPr>
          <a:lstStyle>
            <a:lvl1pPr marL="0" indent="0" algn="l" defTabSz="913765" rtl="0" eaLnBrk="1" fontAlgn="base" latinLnBrk="0" hangingPunct="1">
              <a:spcBef>
                <a:spcPct val="0"/>
              </a:spcBef>
              <a:spcAft>
                <a:spcPct val="0"/>
              </a:spcAft>
              <a:buClr>
                <a:schemeClr val="tx2"/>
              </a:buClr>
              <a:buSzPct val="100000"/>
              <a:defRPr lang="en-US" sz="1600" baseline="0" dirty="0">
                <a:solidFill>
                  <a:schemeClr val="tx1"/>
                </a:solidFill>
                <a:latin typeface="Calibri" panose="020F0502020204030204" charset="0"/>
                <a:ea typeface="+mn-ea"/>
                <a:cs typeface="Calibri" panose="020F0502020204030204" charset="0"/>
              </a:defRPr>
            </a:lvl1pPr>
            <a:lvl2pPr marL="198120" indent="-194945" algn="l" defTabSz="913765" rtl="0" eaLnBrk="1" fontAlgn="base" latinLnBrk="0" hangingPunct="1">
              <a:spcBef>
                <a:spcPct val="0"/>
              </a:spcBef>
              <a:spcAft>
                <a:spcPct val="0"/>
              </a:spcAft>
              <a:buClr>
                <a:schemeClr val="tx1"/>
              </a:buClr>
              <a:buSzPct val="125000"/>
              <a:buFont typeface="Arial" panose="020B0604020202020204" pitchFamily="34" charset="0"/>
              <a:buChar char="•"/>
              <a:defRPr lang="en-US" sz="1600" baseline="0" dirty="0">
                <a:solidFill>
                  <a:schemeClr val="tx1"/>
                </a:solidFill>
                <a:latin typeface="Calibri" panose="020F0502020204030204" charset="0"/>
                <a:ea typeface="+mn-ea"/>
                <a:cs typeface="Calibri" panose="020F0502020204030204" charset="0"/>
              </a:defRPr>
            </a:lvl2pPr>
            <a:lvl3pPr marL="455295" indent="-253365" algn="l" defTabSz="913765" rtl="0" eaLnBrk="1" fontAlgn="base" latinLnBrk="0" hangingPunct="1">
              <a:spcBef>
                <a:spcPct val="0"/>
              </a:spcBef>
              <a:spcAft>
                <a:spcPct val="0"/>
              </a:spcAft>
              <a:buClr>
                <a:schemeClr val="tx1"/>
              </a:buClr>
              <a:buSzPct val="110000"/>
              <a:buFont typeface="Arial" panose="020B0604020202020204" pitchFamily="34" charset="0"/>
              <a:buChar char="–"/>
              <a:defRPr lang="en-US" sz="1600" baseline="0" dirty="0">
                <a:solidFill>
                  <a:schemeClr val="tx1"/>
                </a:solidFill>
                <a:latin typeface="Calibri" panose="020F0502020204030204" charset="0"/>
                <a:ea typeface="+mn-ea"/>
                <a:cs typeface="Calibri" panose="020F0502020204030204" charset="0"/>
              </a:defRPr>
            </a:lvl3pPr>
            <a:lvl4pPr marL="628015" indent="-158115" algn="l" defTabSz="913765" rtl="0" eaLnBrk="1" fontAlgn="base" latinLnBrk="0" hangingPunct="1">
              <a:spcBef>
                <a:spcPct val="0"/>
              </a:spcBef>
              <a:spcAft>
                <a:spcPct val="0"/>
              </a:spcAft>
              <a:buClr>
                <a:schemeClr val="tx1"/>
              </a:buClr>
              <a:buSzPct val="100000"/>
              <a:buFont typeface="Arial" panose="020B0604020202020204" pitchFamily="34" charset="0"/>
              <a:buChar char="•"/>
              <a:defRPr lang="en-US" sz="1600" baseline="0" dirty="0">
                <a:solidFill>
                  <a:schemeClr val="tx1"/>
                </a:solidFill>
                <a:latin typeface="Calibri" panose="020F0502020204030204" charset="0"/>
                <a:ea typeface="+mn-ea"/>
                <a:cs typeface="Calibri" panose="020F0502020204030204" charset="0"/>
              </a:defRPr>
            </a:lvl4pPr>
            <a:lvl5pPr marL="763905" indent="-132080" algn="l" defTabSz="913765" rtl="0" eaLnBrk="1" fontAlgn="base" latinLnBrk="0" hangingPunct="1">
              <a:spcBef>
                <a:spcPct val="0"/>
              </a:spcBef>
              <a:spcAft>
                <a:spcPct val="0"/>
              </a:spcAft>
              <a:buClr>
                <a:schemeClr val="tx1"/>
              </a:buClr>
              <a:buSzPct val="89000"/>
              <a:buFont typeface="Arial" panose="020B0604020202020204" pitchFamily="34" charset="0"/>
              <a:buChar char="-"/>
              <a:defRPr lang="en-US" sz="1600" baseline="0" dirty="0">
                <a:solidFill>
                  <a:schemeClr val="tx1"/>
                </a:solidFill>
                <a:latin typeface="Calibri" panose="020F0502020204030204" charset="0"/>
                <a:ea typeface="+mn-ea"/>
                <a:cs typeface="Calibri" panose="020F0502020204030204" charset="0"/>
              </a:defRPr>
            </a:lvl5pPr>
            <a:lvl6pPr marL="1019810" indent="-177165" algn="l" defTabSz="1217930" rtl="0" eaLnBrk="1" fontAlgn="base" hangingPunct="1">
              <a:spcBef>
                <a:spcPct val="0"/>
              </a:spcBef>
              <a:spcAft>
                <a:spcPct val="0"/>
              </a:spcAft>
              <a:buClr>
                <a:schemeClr val="tx2"/>
              </a:buClr>
              <a:buSzPct val="89000"/>
              <a:buFont typeface="Arial" panose="020B0604020202020204" pitchFamily="34" charset="0"/>
              <a:buChar char="-"/>
              <a:defRPr sz="2175" baseline="0">
                <a:solidFill>
                  <a:schemeClr val="tx1"/>
                </a:solidFill>
                <a:latin typeface="+mn-lt"/>
              </a:defRPr>
            </a:lvl6pPr>
            <a:lvl7pPr marL="1019810" indent="-177165" algn="l" defTabSz="1217930" rtl="0" eaLnBrk="1" fontAlgn="base" hangingPunct="1">
              <a:spcBef>
                <a:spcPct val="0"/>
              </a:spcBef>
              <a:spcAft>
                <a:spcPct val="0"/>
              </a:spcAft>
              <a:buClr>
                <a:schemeClr val="tx2"/>
              </a:buClr>
              <a:buSzPct val="89000"/>
              <a:buFont typeface="Arial" panose="020B0604020202020204" pitchFamily="34" charset="0"/>
              <a:buChar char="-"/>
              <a:defRPr sz="2175" baseline="0">
                <a:solidFill>
                  <a:schemeClr val="tx1"/>
                </a:solidFill>
                <a:latin typeface="+mn-lt"/>
              </a:defRPr>
            </a:lvl7pPr>
            <a:lvl8pPr marL="1019810" indent="-177165" algn="l" defTabSz="1217930" rtl="0" eaLnBrk="1" fontAlgn="base" hangingPunct="1">
              <a:spcBef>
                <a:spcPct val="0"/>
              </a:spcBef>
              <a:spcAft>
                <a:spcPct val="0"/>
              </a:spcAft>
              <a:buClr>
                <a:schemeClr val="tx2"/>
              </a:buClr>
              <a:buSzPct val="89000"/>
              <a:buFont typeface="Arial" panose="020B0604020202020204" pitchFamily="34" charset="0"/>
              <a:buChar char="-"/>
              <a:defRPr sz="2175" baseline="0">
                <a:solidFill>
                  <a:schemeClr val="tx1"/>
                </a:solidFill>
                <a:latin typeface="+mn-lt"/>
              </a:defRPr>
            </a:lvl8pPr>
            <a:lvl9pPr marL="1019810" indent="-177165" algn="l" defTabSz="1217930" rtl="0" eaLnBrk="1" fontAlgn="base" hangingPunct="1">
              <a:spcBef>
                <a:spcPct val="0"/>
              </a:spcBef>
              <a:spcAft>
                <a:spcPct val="0"/>
              </a:spcAft>
              <a:buClr>
                <a:schemeClr val="tx2"/>
              </a:buClr>
              <a:buSzPct val="89000"/>
              <a:buFont typeface="Arial" panose="020B0604020202020204" pitchFamily="34" charset="0"/>
              <a:buChar char="-"/>
              <a:defRPr sz="2175" baseline="0">
                <a:solidFill>
                  <a:schemeClr val="tx1"/>
                </a:solidFill>
                <a:latin typeface="+mn-lt"/>
              </a:defRPr>
            </a:lvl9pPr>
          </a:lstStyle>
          <a:p>
            <a:pPr>
              <a:buClr>
                <a:srgbClr val="000000"/>
              </a:buClr>
            </a:pPr>
            <a:r>
              <a:rPr lang="zh-CN" altLang="en-US" spc="-5" dirty="0">
                <a:solidFill>
                  <a:srgbClr val="333F48"/>
                </a:solidFill>
                <a:latin typeface="微软雅黑" panose="020B0503020204020204" charset="-122"/>
                <a:ea typeface="微软雅黑" panose="020B0503020204020204" charset="-122"/>
                <a:cs typeface="Arial" panose="020B0604020202020204" pitchFamily="34" charset="0"/>
                <a:sym typeface="+mn-ea"/>
              </a:rPr>
              <a:t>各指南提出对于前列腺癌骨转移应采取多学科综合治疗，包括</a:t>
            </a:r>
            <a:r>
              <a:rPr lang="zh-CN" altLang="en-US" b="1" spc="-5" dirty="0">
                <a:solidFill>
                  <a:srgbClr val="F26649"/>
                </a:solidFill>
                <a:latin typeface="微软雅黑" panose="020B0503020204020204" charset="-122"/>
                <a:ea typeface="微软雅黑" panose="020B0503020204020204" charset="-122"/>
                <a:cs typeface="Arial" panose="020B0604020202020204" pitchFamily="34" charset="0"/>
                <a:sym typeface="+mn-ea"/>
              </a:rPr>
              <a:t>全身</a:t>
            </a:r>
            <a:r>
              <a:rPr lang="zh-CN" altLang="en-US" b="1" dirty="0">
                <a:solidFill>
                  <a:srgbClr val="F26649"/>
                </a:solidFill>
                <a:latin typeface="微软雅黑" panose="020B0503020204020204" charset="-122"/>
                <a:ea typeface="微软雅黑" panose="020B0503020204020204" charset="-122"/>
                <a:sym typeface="+mn-ea"/>
              </a:rPr>
              <a:t>抗肿瘤治疗、镇痛治疗、放疗或放射性药物、外科治疗及骨靶向药物（应尽早使用并贯穿疾病始终）</a:t>
            </a:r>
            <a:endParaRPr lang="zh-CN" altLang="en-US" b="1" dirty="0">
              <a:solidFill>
                <a:srgbClr val="F26649"/>
              </a:solidFill>
              <a:latin typeface="微软雅黑" panose="020B0503020204020204" charset="-122"/>
              <a:ea typeface="微软雅黑" panose="020B0503020204020204" charset="-122"/>
              <a:sym typeface="+mn-ea"/>
            </a:endParaRPr>
          </a:p>
        </p:txBody>
      </p:sp>
    </p:spTree>
    <p:custDataLst>
      <p:tags r:id="rId2"/>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20015" y="336550"/>
            <a:ext cx="11217275"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靶向抑制</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RANKL </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，源头阻击骨相关事件，为</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前列腺癌患者带来新选择</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pSp>
        <p:nvGrpSpPr>
          <p:cNvPr id="34" name="group 34"/>
          <p:cNvGrpSpPr/>
          <p:nvPr/>
        </p:nvGrpSpPr>
        <p:grpSpPr>
          <a:xfrm rot="21600000">
            <a:off x="496887" y="1098550"/>
            <a:ext cx="6092888" cy="5534025"/>
            <a:chOff x="0" y="0"/>
            <a:chExt cx="6092888" cy="5534025"/>
          </a:xfrm>
        </p:grpSpPr>
        <p:pic>
          <p:nvPicPr>
            <p:cNvPr id="594" name="picture 594"/>
            <p:cNvPicPr>
              <a:picLocks noChangeAspect="1"/>
            </p:cNvPicPr>
            <p:nvPr/>
          </p:nvPicPr>
          <p:blipFill>
            <a:blip r:embed="rId1"/>
            <a:stretch>
              <a:fillRect/>
            </a:stretch>
          </p:blipFill>
          <p:spPr>
            <a:xfrm rot="21600000">
              <a:off x="0" y="0"/>
              <a:ext cx="6092888" cy="5534025"/>
            </a:xfrm>
            <a:prstGeom prst="rect">
              <a:avLst/>
            </a:prstGeom>
          </p:spPr>
        </p:pic>
        <p:pic>
          <p:nvPicPr>
            <p:cNvPr id="596" name="picture 596"/>
            <p:cNvPicPr>
              <a:picLocks noChangeAspect="1"/>
            </p:cNvPicPr>
            <p:nvPr/>
          </p:nvPicPr>
          <p:blipFill>
            <a:blip r:embed="rId2"/>
            <a:stretch>
              <a:fillRect/>
            </a:stretch>
          </p:blipFill>
          <p:spPr>
            <a:xfrm rot="21600000">
              <a:off x="4289361" y="4196588"/>
              <a:ext cx="76200" cy="464311"/>
            </a:xfrm>
            <a:prstGeom prst="rect">
              <a:avLst/>
            </a:prstGeom>
          </p:spPr>
        </p:pic>
        <p:sp>
          <p:nvSpPr>
            <p:cNvPr id="598" name="path 598"/>
            <p:cNvSpPr/>
            <p:nvPr/>
          </p:nvSpPr>
          <p:spPr>
            <a:xfrm>
              <a:off x="3832225" y="3508375"/>
              <a:ext cx="990600" cy="989574"/>
            </a:xfrm>
            <a:custGeom>
              <a:avLst/>
              <a:gdLst/>
              <a:ahLst/>
              <a:cxnLst/>
              <a:rect l="0" t="0" r="0" b="0"/>
              <a:pathLst>
                <a:path w="1560" h="1558">
                  <a:moveTo>
                    <a:pt x="1296" y="263"/>
                  </a:moveTo>
                  <a:cubicBezTo>
                    <a:pt x="1581" y="548"/>
                    <a:pt x="1581" y="1010"/>
                    <a:pt x="1296" y="1294"/>
                  </a:cubicBezTo>
                  <a:cubicBezTo>
                    <a:pt x="1011" y="1579"/>
                    <a:pt x="548" y="1579"/>
                    <a:pt x="263" y="1294"/>
                  </a:cubicBezTo>
                  <a:cubicBezTo>
                    <a:pt x="-21" y="1010"/>
                    <a:pt x="-21" y="548"/>
                    <a:pt x="263" y="263"/>
                  </a:cubicBezTo>
                  <a:cubicBezTo>
                    <a:pt x="548" y="-21"/>
                    <a:pt x="1011" y="-21"/>
                    <a:pt x="1296" y="263"/>
                  </a:cubicBezTo>
                </a:path>
              </a:pathLst>
            </a:custGeom>
            <a:solidFill>
              <a:srgbClr val="C33D13">
                <a:alpha val="100000"/>
              </a:srgbClr>
            </a:solidFill>
            <a:ln w="0" cap="flat">
              <a:noFill/>
              <a:prstDash val="solid"/>
              <a:miter lim="0"/>
            </a:ln>
          </p:spPr>
          <p:txBody>
            <a:bodyPr rtlCol="0"/>
            <a:p>
              <a:pPr algn="ctr"/>
              <a:endParaRPr lang="zh-CN" altLang="en-US"/>
            </a:p>
          </p:txBody>
        </p:sp>
        <p:sp>
          <p:nvSpPr>
            <p:cNvPr id="600" name="textbox 600"/>
            <p:cNvSpPr/>
            <p:nvPr/>
          </p:nvSpPr>
          <p:spPr>
            <a:xfrm>
              <a:off x="95250" y="167005"/>
              <a:ext cx="4642485" cy="5367020"/>
            </a:xfrm>
            <a:prstGeom prst="rect">
              <a:avLst/>
            </a:prstGeom>
            <a:noFill/>
            <a:ln w="0" cap="flat">
              <a:noFill/>
              <a:prstDash val="solid"/>
              <a:miter lim="0"/>
            </a:ln>
          </p:spPr>
          <p:txBody>
            <a:bodyPr vert="horz" wrap="square" lIns="0" tIns="0" rIns="0" bIns="0"/>
            <a:p>
              <a:pPr algn="l" rtl="0" eaLnBrk="0">
                <a:lnSpc>
                  <a:spcPct val="14000"/>
                </a:lnSpc>
              </a:pPr>
              <a:endParaRPr sz="100" dirty="0">
                <a:latin typeface="Arial" panose="020B0604020202020204"/>
                <a:ea typeface="Arial" panose="020B0604020202020204"/>
                <a:cs typeface="Arial" panose="020B0604020202020204"/>
              </a:endParaRPr>
            </a:p>
            <a:p>
              <a:pPr marL="1330960" indent="-33655" algn="l" rtl="0" eaLnBrk="0">
                <a:lnSpc>
                  <a:spcPct val="109000"/>
                </a:lnSpc>
              </a:pPr>
              <a:r>
                <a:rPr sz="1800" b="1" kern="0" spc="-10" dirty="0">
                  <a:solidFill>
                    <a:srgbClr val="767171">
                      <a:alpha val="100000"/>
                    </a:srgbClr>
                  </a:solidFill>
                  <a:latin typeface="微软雅黑" panose="020B0503020204020204" charset="-122"/>
                  <a:ea typeface="微软雅黑" panose="020B0503020204020204" charset="-122"/>
                  <a:cs typeface="微软雅黑" panose="020B0503020204020204" charset="-122"/>
                </a:rPr>
                <a:t>骨破坏无针对性治疗时代</a:t>
              </a:r>
              <a:r>
                <a:rPr sz="1800" b="1" kern="0" spc="0" dirty="0">
                  <a:solidFill>
                    <a:srgbClr val="767171">
                      <a:alpha val="100000"/>
                    </a:srgbClr>
                  </a:solidFill>
                  <a:latin typeface="微软雅黑" panose="020B0503020204020204" charset="-122"/>
                  <a:ea typeface="微软雅黑" panose="020B0503020204020204" charset="-122"/>
                  <a:cs typeface="微软雅黑" panose="020B0503020204020204" charset="-122"/>
                </a:rPr>
                <a:t>             </a:t>
              </a:r>
              <a:r>
                <a:rPr sz="1200" kern="0" spc="0" dirty="0">
                  <a:solidFill>
                    <a:srgbClr val="767171">
                      <a:alpha val="100000"/>
                    </a:srgbClr>
                  </a:solidFill>
                  <a:latin typeface="微软雅黑" panose="020B0503020204020204" charset="-122"/>
                  <a:ea typeface="微软雅黑" panose="020B0503020204020204" charset="-122"/>
                  <a:cs typeface="微软雅黑" panose="020B0503020204020204" charset="-122"/>
                </a:rPr>
                <a:t>双膦酸盐被批准</a:t>
              </a:r>
              <a:r>
                <a:rPr sz="1200" b="1" kern="0" spc="0" dirty="0">
                  <a:solidFill>
                    <a:srgbClr val="767171">
                      <a:alpha val="100000"/>
                    </a:srgbClr>
                  </a:solidFill>
                  <a:latin typeface="微软雅黑" panose="020B0503020204020204" charset="-122"/>
                  <a:ea typeface="微软雅黑" panose="020B0503020204020204" charset="-122"/>
                  <a:cs typeface="微软雅黑" panose="020B0503020204020204" charset="-122"/>
                </a:rPr>
                <a:t>用于高钙</a:t>
              </a:r>
              <a:r>
                <a:rPr sz="1200" b="1" kern="0" spc="-10" dirty="0">
                  <a:solidFill>
                    <a:srgbClr val="767171">
                      <a:alpha val="100000"/>
                    </a:srgbClr>
                  </a:solidFill>
                  <a:latin typeface="微软雅黑" panose="020B0503020204020204" charset="-122"/>
                  <a:ea typeface="微软雅黑" panose="020B0503020204020204" charset="-122"/>
                  <a:cs typeface="微软雅黑" panose="020B0503020204020204" charset="-122"/>
                </a:rPr>
                <a:t>血症</a:t>
              </a:r>
              <a:endParaRPr sz="1200" dirty="0">
                <a:latin typeface="微软雅黑" panose="020B0503020204020204" charset="-122"/>
                <a:ea typeface="微软雅黑" panose="020B0503020204020204" charset="-122"/>
                <a:cs typeface="微软雅黑" panose="020B0503020204020204" charset="-122"/>
              </a:endParaRPr>
            </a:p>
            <a:p>
              <a:pPr algn="l" rtl="0" eaLnBrk="0">
                <a:lnSpc>
                  <a:spcPct val="100000"/>
                </a:lnSpc>
              </a:pPr>
              <a:endParaRPr sz="1000" dirty="0">
                <a:latin typeface="Arial" panose="020B0604020202020204"/>
                <a:ea typeface="Arial" panose="020B0604020202020204"/>
                <a:cs typeface="Arial" panose="020B0604020202020204"/>
              </a:endParaRPr>
            </a:p>
            <a:p>
              <a:pPr algn="l" rtl="0" eaLnBrk="0">
                <a:lnSpc>
                  <a:spcPct val="101000"/>
                </a:lnSpc>
              </a:pPr>
              <a:endParaRPr sz="1000" dirty="0">
                <a:latin typeface="Arial" panose="020B0604020202020204"/>
                <a:ea typeface="Arial" panose="020B0604020202020204"/>
                <a:cs typeface="Arial" panose="020B0604020202020204"/>
              </a:endParaRPr>
            </a:p>
            <a:p>
              <a:pPr marL="337820" algn="l" rtl="0" eaLnBrk="0">
                <a:lnSpc>
                  <a:spcPct val="89000"/>
                </a:lnSpc>
                <a:spcBef>
                  <a:spcPts val="425"/>
                </a:spcBef>
              </a:pPr>
              <a:r>
                <a:rPr sz="1400" b="1" kern="0" spc="-30" dirty="0">
                  <a:solidFill>
                    <a:srgbClr val="3B3838">
                      <a:alpha val="100000"/>
                    </a:srgbClr>
                  </a:solidFill>
                  <a:latin typeface="微软雅黑" panose="020B0503020204020204" charset="-122"/>
                  <a:ea typeface="微软雅黑" panose="020B0503020204020204" charset="-122"/>
                  <a:cs typeface="微软雅黑" panose="020B0503020204020204" charset="-122"/>
                </a:rPr>
                <a:t>1980s</a:t>
              </a:r>
              <a:endParaRPr sz="1400" dirty="0">
                <a:latin typeface="微软雅黑" panose="020B0503020204020204" charset="-122"/>
                <a:ea typeface="微软雅黑" panose="020B0503020204020204" charset="-122"/>
                <a:cs typeface="微软雅黑" panose="020B0503020204020204" charset="-122"/>
              </a:endParaRPr>
            </a:p>
            <a:p>
              <a:pPr algn="l" rtl="0" eaLnBrk="0">
                <a:lnSpc>
                  <a:spcPct val="106000"/>
                </a:lnSpc>
              </a:pPr>
              <a:endParaRPr sz="1000" dirty="0">
                <a:latin typeface="Arial" panose="020B0604020202020204"/>
                <a:ea typeface="Arial" panose="020B0604020202020204"/>
                <a:cs typeface="Arial" panose="020B0604020202020204"/>
              </a:endParaRPr>
            </a:p>
            <a:p>
              <a:pPr algn="l" rtl="0" eaLnBrk="0">
                <a:lnSpc>
                  <a:spcPct val="107000"/>
                </a:lnSpc>
              </a:pPr>
              <a:endParaRPr sz="1000" dirty="0">
                <a:latin typeface="Arial" panose="020B0604020202020204"/>
                <a:ea typeface="Arial" panose="020B0604020202020204"/>
                <a:cs typeface="Arial" panose="020B0604020202020204"/>
              </a:endParaRPr>
            </a:p>
            <a:p>
              <a:pPr algn="l" rtl="0" eaLnBrk="0">
                <a:lnSpc>
                  <a:spcPct val="107000"/>
                </a:lnSpc>
              </a:pPr>
              <a:endParaRPr sz="1000" dirty="0">
                <a:latin typeface="Arial" panose="020B0604020202020204"/>
                <a:ea typeface="Arial" panose="020B0604020202020204"/>
                <a:cs typeface="Arial" panose="020B0604020202020204"/>
              </a:endParaRPr>
            </a:p>
            <a:p>
              <a:pPr algn="l" rtl="0" eaLnBrk="0">
                <a:lnSpc>
                  <a:spcPct val="107000"/>
                </a:lnSpc>
              </a:pPr>
              <a:endParaRPr sz="1000" dirty="0">
                <a:latin typeface="Arial" panose="020B0604020202020204"/>
                <a:ea typeface="Arial" panose="020B0604020202020204"/>
                <a:cs typeface="Arial" panose="020B0604020202020204"/>
              </a:endParaRPr>
            </a:p>
            <a:p>
              <a:pPr marL="733425" algn="l" rtl="0" eaLnBrk="0">
                <a:lnSpc>
                  <a:spcPct val="89000"/>
                </a:lnSpc>
                <a:spcBef>
                  <a:spcPts val="420"/>
                </a:spcBef>
              </a:pPr>
              <a:r>
                <a:rPr sz="1400" b="1" kern="0" spc="-20" dirty="0">
                  <a:solidFill>
                    <a:srgbClr val="3B3838">
                      <a:alpha val="100000"/>
                    </a:srgbClr>
                  </a:solidFill>
                  <a:latin typeface="微软雅黑" panose="020B0503020204020204" charset="-122"/>
                  <a:ea typeface="微软雅黑" panose="020B0503020204020204" charset="-122"/>
                  <a:cs typeface="微软雅黑" panose="020B0503020204020204" charset="-122"/>
                </a:rPr>
                <a:t>1990-2010</a:t>
              </a:r>
              <a:endParaRPr sz="1400" dirty="0">
                <a:latin typeface="微软雅黑" panose="020B0503020204020204" charset="-122"/>
                <a:ea typeface="微软雅黑" panose="020B0503020204020204" charset="-122"/>
                <a:cs typeface="微软雅黑" panose="020B0503020204020204" charset="-122"/>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5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algn="l" rtl="0" eaLnBrk="0">
                <a:lnSpc>
                  <a:spcPct val="116000"/>
                </a:lnSpc>
              </a:pPr>
              <a:endParaRPr sz="1000" dirty="0">
                <a:latin typeface="Arial" panose="020B0604020202020204"/>
                <a:ea typeface="Arial" panose="020B0604020202020204"/>
                <a:cs typeface="Arial" panose="020B0604020202020204"/>
              </a:endParaRPr>
            </a:p>
            <a:p>
              <a:pPr marL="1823085" algn="l" rtl="0" eaLnBrk="0">
                <a:lnSpc>
                  <a:spcPct val="89000"/>
                </a:lnSpc>
                <a:spcBef>
                  <a:spcPts val="430"/>
                </a:spcBef>
              </a:pPr>
              <a:r>
                <a:rPr sz="1400" b="1" kern="0" spc="-10" dirty="0">
                  <a:solidFill>
                    <a:srgbClr val="3B3838">
                      <a:alpha val="100000"/>
                    </a:srgbClr>
                  </a:solidFill>
                  <a:latin typeface="微软雅黑" panose="020B0503020204020204" charset="-122"/>
                  <a:ea typeface="微软雅黑" panose="020B0503020204020204" charset="-122"/>
                  <a:cs typeface="微软雅黑" panose="020B0503020204020204" charset="-122"/>
                </a:rPr>
                <a:t>2010-2020</a:t>
              </a:r>
              <a:endParaRPr sz="1400" dirty="0">
                <a:latin typeface="微软雅黑" panose="020B0503020204020204" charset="-122"/>
                <a:ea typeface="微软雅黑" panose="020B0503020204020204" charset="-122"/>
                <a:cs typeface="微软雅黑" panose="020B0503020204020204" charset="-122"/>
              </a:endParaRPr>
            </a:p>
            <a:p>
              <a:pPr algn="l" rtl="0" eaLnBrk="0">
                <a:lnSpc>
                  <a:spcPct val="119000"/>
                </a:lnSpc>
              </a:pPr>
              <a:endParaRPr sz="1000" dirty="0">
                <a:latin typeface="Arial" panose="020B0604020202020204"/>
                <a:ea typeface="Arial" panose="020B0604020202020204"/>
                <a:cs typeface="Arial" panose="020B0604020202020204"/>
              </a:endParaRPr>
            </a:p>
            <a:p>
              <a:pPr algn="l" rtl="0" eaLnBrk="0">
                <a:lnSpc>
                  <a:spcPct val="119000"/>
                </a:lnSpc>
              </a:pPr>
              <a:endParaRPr sz="1000" dirty="0">
                <a:latin typeface="Arial" panose="020B0604020202020204"/>
                <a:ea typeface="Arial" panose="020B0604020202020204"/>
                <a:cs typeface="Arial" panose="020B0604020202020204"/>
              </a:endParaRPr>
            </a:p>
            <a:p>
              <a:pPr marL="4057015" algn="l" rtl="0" eaLnBrk="0">
                <a:lnSpc>
                  <a:spcPct val="89000"/>
                </a:lnSpc>
                <a:spcBef>
                  <a:spcPts val="730"/>
                </a:spcBef>
              </a:pPr>
              <a:r>
                <a:rPr sz="2400" b="1" kern="0" spc="-30" dirty="0">
                  <a:solidFill>
                    <a:srgbClr val="FFFFFF">
                      <a:alpha val="100000"/>
                    </a:srgbClr>
                  </a:solidFill>
                  <a:latin typeface="微软雅黑" panose="020B0503020204020204" charset="-122"/>
                  <a:ea typeface="微软雅黑" panose="020B0503020204020204" charset="-122"/>
                  <a:cs typeface="微软雅黑" panose="020B0503020204020204" charset="-122"/>
                </a:rPr>
                <a:t>04</a:t>
              </a:r>
              <a:endParaRPr sz="2400" dirty="0">
                <a:latin typeface="微软雅黑" panose="020B0503020204020204" charset="-122"/>
                <a:ea typeface="微软雅黑" panose="020B0503020204020204" charset="-122"/>
                <a:cs typeface="微软雅黑" panose="020B0503020204020204" charset="-122"/>
              </a:endParaRPr>
            </a:p>
            <a:p>
              <a:pPr algn="l" rtl="0" eaLnBrk="0">
                <a:lnSpc>
                  <a:spcPct val="124000"/>
                </a:lnSpc>
              </a:pPr>
              <a:endParaRPr sz="1000" dirty="0">
                <a:latin typeface="Arial" panose="020B0604020202020204"/>
                <a:ea typeface="Arial" panose="020B0604020202020204"/>
                <a:cs typeface="Arial" panose="020B0604020202020204"/>
              </a:endParaRPr>
            </a:p>
            <a:p>
              <a:pPr algn="l" rtl="0" eaLnBrk="0">
                <a:lnSpc>
                  <a:spcPct val="125000"/>
                </a:lnSpc>
              </a:pPr>
              <a:endParaRPr sz="1000" dirty="0">
                <a:latin typeface="Arial" panose="020B0604020202020204"/>
                <a:ea typeface="Arial" panose="020B0604020202020204"/>
                <a:cs typeface="Arial" panose="020B0604020202020204"/>
              </a:endParaRPr>
            </a:p>
            <a:p>
              <a:pPr marL="3176270" algn="l" rtl="0" eaLnBrk="0">
                <a:lnSpc>
                  <a:spcPct val="89000"/>
                </a:lnSpc>
                <a:spcBef>
                  <a:spcPts val="425"/>
                </a:spcBef>
              </a:pPr>
              <a:r>
                <a:rPr sz="1400" b="1" kern="0" spc="-10" dirty="0">
                  <a:solidFill>
                    <a:srgbClr val="3B3838">
                      <a:alpha val="100000"/>
                    </a:srgbClr>
                  </a:solidFill>
                  <a:latin typeface="微软雅黑" panose="020B0503020204020204" charset="-122"/>
                  <a:ea typeface="微软雅黑" panose="020B0503020204020204" charset="-122"/>
                  <a:cs typeface="微软雅黑" panose="020B0503020204020204" charset="-122"/>
                </a:rPr>
                <a:t>2020-2024</a:t>
              </a:r>
              <a:endParaRPr sz="1400" dirty="0">
                <a:latin typeface="微软雅黑" panose="020B0503020204020204" charset="-122"/>
                <a:ea typeface="微软雅黑" panose="020B0503020204020204" charset="-122"/>
                <a:cs typeface="微软雅黑" panose="020B0503020204020204" charset="-122"/>
              </a:endParaRPr>
            </a:p>
            <a:p>
              <a:pPr algn="l" rtl="0" eaLnBrk="0">
                <a:lnSpc>
                  <a:spcPct val="145000"/>
                </a:lnSpc>
              </a:pPr>
              <a:endParaRPr sz="1000" dirty="0">
                <a:latin typeface="Arial" panose="020B0604020202020204"/>
                <a:ea typeface="Arial" panose="020B0604020202020204"/>
                <a:cs typeface="Arial" panose="020B0604020202020204"/>
              </a:endParaRPr>
            </a:p>
            <a:p>
              <a:pPr algn="l" rtl="0" eaLnBrk="0">
                <a:lnSpc>
                  <a:spcPct val="146000"/>
                </a:lnSpc>
              </a:pPr>
              <a:endParaRPr sz="1000" dirty="0">
                <a:latin typeface="Arial" panose="020B0604020202020204"/>
                <a:ea typeface="Arial" panose="020B0604020202020204"/>
                <a:cs typeface="Arial" panose="020B0604020202020204"/>
              </a:endParaRPr>
            </a:p>
            <a:p>
              <a:pPr algn="l" rtl="0" eaLnBrk="0">
                <a:lnSpc>
                  <a:spcPct val="113000"/>
                </a:lnSpc>
              </a:pPr>
              <a:endParaRPr sz="200" dirty="0">
                <a:latin typeface="Arial" panose="020B0604020202020204"/>
                <a:ea typeface="Arial" panose="020B0604020202020204"/>
                <a:cs typeface="Arial" panose="020B0604020202020204"/>
              </a:endParaRPr>
            </a:p>
            <a:p>
              <a:pPr algn="l" rtl="0" eaLnBrk="0">
                <a:lnSpc>
                  <a:spcPct val="113000"/>
                </a:lnSpc>
              </a:pPr>
              <a:endParaRPr sz="200" dirty="0">
                <a:latin typeface="Arial" panose="020B0604020202020204"/>
                <a:ea typeface="Arial" panose="020B0604020202020204"/>
                <a:cs typeface="Arial" panose="020B0604020202020204"/>
              </a:endParaRPr>
            </a:p>
            <a:p>
              <a:pPr algn="l" rtl="0" eaLnBrk="0">
                <a:lnSpc>
                  <a:spcPct val="113000"/>
                </a:lnSpc>
              </a:pPr>
              <a:endParaRPr sz="200" dirty="0">
                <a:latin typeface="Arial" panose="020B0604020202020204"/>
                <a:ea typeface="Arial" panose="020B0604020202020204"/>
                <a:cs typeface="Arial" panose="020B0604020202020204"/>
              </a:endParaRPr>
            </a:p>
            <a:p>
              <a:pPr algn="l" rtl="0" eaLnBrk="0">
                <a:lnSpc>
                  <a:spcPct val="113000"/>
                </a:lnSpc>
              </a:pPr>
              <a:endParaRPr sz="200" dirty="0">
                <a:latin typeface="Arial" panose="020B0604020202020204"/>
                <a:ea typeface="Arial" panose="020B0604020202020204"/>
                <a:cs typeface="Arial" panose="020B0604020202020204"/>
              </a:endParaRPr>
            </a:p>
            <a:p>
              <a:pPr algn="l" rtl="0" eaLnBrk="0">
                <a:lnSpc>
                  <a:spcPct val="113000"/>
                </a:lnSpc>
              </a:pPr>
              <a:endParaRPr sz="200" dirty="0">
                <a:latin typeface="Arial" panose="020B0604020202020204"/>
                <a:ea typeface="Arial" panose="020B0604020202020204"/>
                <a:cs typeface="Arial" panose="020B0604020202020204"/>
              </a:endParaRPr>
            </a:p>
            <a:p>
              <a:pPr algn="l" rtl="0" eaLnBrk="0">
                <a:lnSpc>
                  <a:spcPct val="113000"/>
                </a:lnSpc>
              </a:pPr>
              <a:endParaRPr sz="200" dirty="0">
                <a:latin typeface="Arial" panose="020B0604020202020204"/>
                <a:ea typeface="Arial" panose="020B0604020202020204"/>
                <a:cs typeface="Arial" panose="020B0604020202020204"/>
              </a:endParaRPr>
            </a:p>
            <a:p>
              <a:pPr algn="l" rtl="0" eaLnBrk="0">
                <a:lnSpc>
                  <a:spcPct val="113000"/>
                </a:lnSpc>
              </a:pPr>
              <a:endParaRPr sz="200" dirty="0">
                <a:latin typeface="Arial" panose="020B0604020202020204"/>
                <a:ea typeface="Arial" panose="020B0604020202020204"/>
                <a:cs typeface="Arial" panose="020B0604020202020204"/>
              </a:endParaRPr>
            </a:p>
            <a:p>
              <a:pPr algn="l" rtl="0" eaLnBrk="0">
                <a:lnSpc>
                  <a:spcPct val="113000"/>
                </a:lnSpc>
              </a:pPr>
              <a:endParaRPr sz="200" dirty="0">
                <a:latin typeface="Arial" panose="020B0604020202020204"/>
                <a:ea typeface="Arial" panose="020B0604020202020204"/>
                <a:cs typeface="Arial" panose="020B0604020202020204"/>
              </a:endParaRPr>
            </a:p>
            <a:p>
              <a:pPr algn="l" rtl="0" eaLnBrk="0">
                <a:lnSpc>
                  <a:spcPct val="113000"/>
                </a:lnSpc>
              </a:pPr>
              <a:endParaRPr sz="200" dirty="0">
                <a:latin typeface="Arial" panose="020B0604020202020204"/>
                <a:ea typeface="Arial" panose="020B0604020202020204"/>
                <a:cs typeface="Arial" panose="020B0604020202020204"/>
              </a:endParaRPr>
            </a:p>
            <a:p>
              <a:pPr marL="12700" algn="l" rtl="0" eaLnBrk="0">
                <a:lnSpc>
                  <a:spcPct val="100000"/>
                </a:lnSpc>
                <a:spcBef>
                  <a:spcPts val="0"/>
                </a:spcBef>
              </a:pPr>
              <a:r>
                <a:rPr sz="800" kern="0" spc="-10" dirty="0">
                  <a:solidFill>
                    <a:srgbClr val="333333">
                      <a:alpha val="100000"/>
                    </a:srgbClr>
                  </a:solidFill>
                  <a:latin typeface="微软雅黑" panose="020B0503020204020204" charset="-122"/>
                  <a:ea typeface="微软雅黑" panose="020B0503020204020204" charset="-122"/>
                  <a:cs typeface="微软雅黑" panose="020B0503020204020204" charset="-122"/>
                </a:rPr>
                <a:t>Tae,</a:t>
              </a:r>
              <a:r>
                <a:rPr sz="800" kern="0" spc="100" dirty="0">
                  <a:solidFill>
                    <a:srgbClr val="333333">
                      <a:alpha val="100000"/>
                    </a:srgbClr>
                  </a:solidFill>
                  <a:latin typeface="微软雅黑" panose="020B0503020204020204" charset="-122"/>
                  <a:ea typeface="微软雅黑" panose="020B0503020204020204" charset="-122"/>
                  <a:cs typeface="微软雅黑" panose="020B0503020204020204" charset="-122"/>
                </a:rPr>
                <a:t> </a:t>
              </a:r>
              <a:r>
                <a:rPr sz="800" kern="0" spc="-10" dirty="0">
                  <a:solidFill>
                    <a:srgbClr val="333333">
                      <a:alpha val="100000"/>
                    </a:srgbClr>
                  </a:solidFill>
                  <a:latin typeface="微软雅黑" panose="020B0503020204020204" charset="-122"/>
                  <a:ea typeface="微软雅黑" panose="020B0503020204020204" charset="-122"/>
                  <a:cs typeface="微软雅黑" panose="020B0503020204020204" charset="-122"/>
                </a:rPr>
                <a:t>Jong</a:t>
              </a:r>
              <a:r>
                <a:rPr sz="800" kern="0" spc="70" dirty="0">
                  <a:solidFill>
                    <a:srgbClr val="333333">
                      <a:alpha val="100000"/>
                    </a:srgbClr>
                  </a:solidFill>
                  <a:latin typeface="微软雅黑" panose="020B0503020204020204" charset="-122"/>
                  <a:ea typeface="微软雅黑" panose="020B0503020204020204" charset="-122"/>
                  <a:cs typeface="微软雅黑" panose="020B0503020204020204" charset="-122"/>
                </a:rPr>
                <a:t> </a:t>
              </a:r>
              <a:r>
                <a:rPr sz="800" kern="0" spc="-10" dirty="0">
                  <a:solidFill>
                    <a:srgbClr val="333333">
                      <a:alpha val="100000"/>
                    </a:srgbClr>
                  </a:solidFill>
                  <a:latin typeface="微软雅黑" panose="020B0503020204020204" charset="-122"/>
                  <a:ea typeface="微软雅黑" panose="020B0503020204020204" charset="-122"/>
                  <a:cs typeface="微软雅黑" panose="020B0503020204020204" charset="-122"/>
                </a:rPr>
                <a:t>Hyun,</a:t>
              </a:r>
              <a:r>
                <a:rPr sz="800" kern="0" spc="120" dirty="0">
                  <a:solidFill>
                    <a:srgbClr val="333333">
                      <a:alpha val="100000"/>
                    </a:srgbClr>
                  </a:solidFill>
                  <a:latin typeface="微软雅黑" panose="020B0503020204020204" charset="-122"/>
                  <a:ea typeface="微软雅黑" panose="020B0503020204020204" charset="-122"/>
                  <a:cs typeface="微软雅黑" panose="020B0503020204020204" charset="-122"/>
                </a:rPr>
                <a:t> </a:t>
              </a:r>
              <a:r>
                <a:rPr sz="800" kern="0" spc="-10" dirty="0">
                  <a:solidFill>
                    <a:srgbClr val="333333">
                      <a:alpha val="100000"/>
                    </a:srgbClr>
                  </a:solidFill>
                  <a:latin typeface="微软雅黑" panose="020B0503020204020204" charset="-122"/>
                  <a:ea typeface="微软雅黑" panose="020B0503020204020204" charset="-122"/>
                  <a:cs typeface="微软雅黑" panose="020B0503020204020204" charset="-122"/>
                </a:rPr>
                <a:t>and In</a:t>
              </a:r>
              <a:r>
                <a:rPr sz="800" kern="0" spc="80" dirty="0">
                  <a:solidFill>
                    <a:srgbClr val="333333">
                      <a:alpha val="100000"/>
                    </a:srgbClr>
                  </a:solidFill>
                  <a:latin typeface="微软雅黑" panose="020B0503020204020204" charset="-122"/>
                  <a:ea typeface="微软雅黑" panose="020B0503020204020204" charset="-122"/>
                  <a:cs typeface="微软雅黑" panose="020B0503020204020204" charset="-122"/>
                </a:rPr>
                <a:t> </a:t>
              </a:r>
              <a:r>
                <a:rPr sz="800" kern="0" spc="-10" dirty="0">
                  <a:solidFill>
                    <a:srgbClr val="333333">
                      <a:alpha val="100000"/>
                    </a:srgbClr>
                  </a:solidFill>
                  <a:latin typeface="微软雅黑" panose="020B0503020204020204" charset="-122"/>
                  <a:ea typeface="微软雅黑" panose="020B0503020204020204" charset="-122"/>
                  <a:cs typeface="微软雅黑" panose="020B0503020204020204" charset="-122"/>
                </a:rPr>
                <a:t>Ho</a:t>
              </a:r>
              <a:r>
                <a:rPr sz="800" kern="0" spc="60" dirty="0">
                  <a:solidFill>
                    <a:srgbClr val="333333">
                      <a:alpha val="100000"/>
                    </a:srgbClr>
                  </a:solidFill>
                  <a:latin typeface="微软雅黑" panose="020B0503020204020204" charset="-122"/>
                  <a:ea typeface="微软雅黑" panose="020B0503020204020204" charset="-122"/>
                  <a:cs typeface="微软雅黑" panose="020B0503020204020204" charset="-122"/>
                </a:rPr>
                <a:t> </a:t>
              </a:r>
              <a:r>
                <a:rPr sz="800" kern="0" spc="-10" dirty="0">
                  <a:solidFill>
                    <a:srgbClr val="333333">
                      <a:alpha val="100000"/>
                    </a:srgbClr>
                  </a:solidFill>
                  <a:latin typeface="微软雅黑" panose="020B0503020204020204" charset="-122"/>
                  <a:ea typeface="微软雅黑" panose="020B0503020204020204" charset="-122"/>
                  <a:cs typeface="微软雅黑" panose="020B0503020204020204" charset="-122"/>
                </a:rPr>
                <a:t>Chang.  Investigative and</a:t>
              </a:r>
              <a:r>
                <a:rPr sz="800" kern="0" spc="100" dirty="0">
                  <a:solidFill>
                    <a:srgbClr val="333333">
                      <a:alpha val="100000"/>
                    </a:srgbClr>
                  </a:solidFill>
                  <a:latin typeface="微软雅黑" panose="020B0503020204020204" charset="-122"/>
                  <a:ea typeface="微软雅黑" panose="020B0503020204020204" charset="-122"/>
                  <a:cs typeface="微软雅黑" panose="020B0503020204020204" charset="-122"/>
                </a:rPr>
                <a:t> </a:t>
              </a:r>
              <a:r>
                <a:rPr sz="800" kern="0" spc="-10" dirty="0">
                  <a:solidFill>
                    <a:srgbClr val="333333">
                      <a:alpha val="100000"/>
                    </a:srgbClr>
                  </a:solidFill>
                  <a:latin typeface="微软雅黑" panose="020B0503020204020204" charset="-122"/>
                  <a:ea typeface="微软雅黑" panose="020B0503020204020204" charset="-122"/>
                  <a:cs typeface="微软雅黑" panose="020B0503020204020204" charset="-122"/>
                </a:rPr>
                <a:t>Clin</a:t>
              </a:r>
              <a:r>
                <a:rPr sz="800" kern="0" spc="-20" dirty="0">
                  <a:solidFill>
                    <a:srgbClr val="333333">
                      <a:alpha val="100000"/>
                    </a:srgbClr>
                  </a:solidFill>
                  <a:latin typeface="微软雅黑" panose="020B0503020204020204" charset="-122"/>
                  <a:ea typeface="微软雅黑" panose="020B0503020204020204" charset="-122"/>
                  <a:cs typeface="微软雅黑" panose="020B0503020204020204" charset="-122"/>
                </a:rPr>
                <a:t>ical</a:t>
              </a:r>
              <a:r>
                <a:rPr sz="800" kern="0" spc="70" dirty="0">
                  <a:solidFill>
                    <a:srgbClr val="333333">
                      <a:alpha val="100000"/>
                    </a:srgbClr>
                  </a:solidFill>
                  <a:latin typeface="微软雅黑" panose="020B0503020204020204" charset="-122"/>
                  <a:ea typeface="微软雅黑" panose="020B0503020204020204" charset="-122"/>
                  <a:cs typeface="微软雅黑" panose="020B0503020204020204" charset="-122"/>
                </a:rPr>
                <a:t> </a:t>
              </a:r>
              <a:r>
                <a:rPr sz="800" kern="0" spc="-20" dirty="0">
                  <a:solidFill>
                    <a:srgbClr val="333333">
                      <a:alpha val="100000"/>
                    </a:srgbClr>
                  </a:solidFill>
                  <a:latin typeface="微软雅黑" panose="020B0503020204020204" charset="-122"/>
                  <a:ea typeface="微软雅黑" panose="020B0503020204020204" charset="-122"/>
                  <a:cs typeface="微软雅黑" panose="020B0503020204020204" charset="-122"/>
                </a:rPr>
                <a:t>Urology 64.3</a:t>
              </a:r>
              <a:r>
                <a:rPr sz="800" kern="0" spc="-20" dirty="0">
                  <a:solidFill>
                    <a:srgbClr val="333333">
                      <a:alpha val="100000"/>
                    </a:srgbClr>
                  </a:solidFill>
                  <a:latin typeface="微软雅黑" panose="020B0503020204020204" charset="-122"/>
                  <a:ea typeface="微软雅黑" panose="020B0503020204020204" charset="-122"/>
                  <a:cs typeface="微软雅黑" panose="020B0503020204020204" charset="-122"/>
                </a:rPr>
                <a:t> (2023): 219.</a:t>
              </a:r>
              <a:endParaRPr sz="800" kern="0" spc="-20" dirty="0">
                <a:solidFill>
                  <a:srgbClr val="333333">
                    <a:alpha val="100000"/>
                  </a:srgbClr>
                </a:solidFill>
                <a:latin typeface="微软雅黑" panose="020B0503020204020204" charset="-122"/>
                <a:ea typeface="微软雅黑" panose="020B0503020204020204" charset="-122"/>
                <a:cs typeface="微软雅黑" panose="020B0503020204020204" charset="-122"/>
              </a:endParaRPr>
            </a:p>
          </p:txBody>
        </p:sp>
        <p:pic>
          <p:nvPicPr>
            <p:cNvPr id="602" name="picture 602"/>
            <p:cNvPicPr>
              <a:picLocks noChangeAspect="1"/>
            </p:cNvPicPr>
            <p:nvPr/>
          </p:nvPicPr>
          <p:blipFill>
            <a:blip r:embed="rId3"/>
            <a:stretch>
              <a:fillRect/>
            </a:stretch>
          </p:blipFill>
          <p:spPr>
            <a:xfrm rot="21600000">
              <a:off x="2932874" y="2805429"/>
              <a:ext cx="76200" cy="442595"/>
            </a:xfrm>
            <a:prstGeom prst="rect">
              <a:avLst/>
            </a:prstGeom>
          </p:spPr>
        </p:pic>
        <p:sp>
          <p:nvSpPr>
            <p:cNvPr id="604" name="path 604"/>
            <p:cNvSpPr/>
            <p:nvPr/>
          </p:nvSpPr>
          <p:spPr>
            <a:xfrm>
              <a:off x="2493994" y="2139981"/>
              <a:ext cx="954055" cy="954087"/>
            </a:xfrm>
            <a:custGeom>
              <a:avLst/>
              <a:gdLst/>
              <a:ahLst/>
              <a:cxnLst/>
              <a:rect l="0" t="0" r="0" b="0"/>
              <a:pathLst>
                <a:path w="1502" h="1502">
                  <a:moveTo>
                    <a:pt x="1246" y="255"/>
                  </a:moveTo>
                  <a:cubicBezTo>
                    <a:pt x="1520" y="529"/>
                    <a:pt x="1520" y="973"/>
                    <a:pt x="1246" y="1247"/>
                  </a:cubicBezTo>
                  <a:cubicBezTo>
                    <a:pt x="973" y="1520"/>
                    <a:pt x="529" y="1520"/>
                    <a:pt x="255" y="1247"/>
                  </a:cubicBezTo>
                  <a:cubicBezTo>
                    <a:pt x="-18" y="973"/>
                    <a:pt x="-18" y="529"/>
                    <a:pt x="255" y="255"/>
                  </a:cubicBezTo>
                  <a:cubicBezTo>
                    <a:pt x="529" y="-18"/>
                    <a:pt x="973" y="-18"/>
                    <a:pt x="1246" y="255"/>
                  </a:cubicBezTo>
                </a:path>
              </a:pathLst>
            </a:custGeom>
            <a:solidFill>
              <a:srgbClr val="EB5C29">
                <a:alpha val="100000"/>
              </a:srgbClr>
            </a:solidFill>
            <a:ln w="0" cap="flat">
              <a:noFill/>
              <a:prstDash val="solid"/>
              <a:miter lim="0"/>
            </a:ln>
          </p:spPr>
          <p:txBody>
            <a:bodyPr rtlCol="0"/>
            <a:p>
              <a:pPr algn="ctr"/>
              <a:endParaRPr lang="zh-CN" altLang="en-US"/>
            </a:p>
          </p:txBody>
        </p:sp>
        <p:pic>
          <p:nvPicPr>
            <p:cNvPr id="606" name="picture 606"/>
            <p:cNvPicPr>
              <a:picLocks noChangeAspect="1"/>
            </p:cNvPicPr>
            <p:nvPr/>
          </p:nvPicPr>
          <p:blipFill>
            <a:blip r:embed="rId4"/>
            <a:stretch>
              <a:fillRect/>
            </a:stretch>
          </p:blipFill>
          <p:spPr>
            <a:xfrm rot="21600000">
              <a:off x="1469160" y="1056583"/>
              <a:ext cx="719278" cy="861116"/>
            </a:xfrm>
            <a:prstGeom prst="rect">
              <a:avLst/>
            </a:prstGeom>
          </p:spPr>
        </p:pic>
      </p:grpSp>
      <p:sp>
        <p:nvSpPr>
          <p:cNvPr id="608" name="textbox 608"/>
          <p:cNvSpPr/>
          <p:nvPr/>
        </p:nvSpPr>
        <p:spPr>
          <a:xfrm>
            <a:off x="4442307" y="3343732"/>
            <a:ext cx="7174230" cy="2197735"/>
          </a:xfrm>
          <a:prstGeom prst="rect">
            <a:avLst/>
          </a:prstGeom>
          <a:noFill/>
          <a:ln w="0" cap="flat">
            <a:noFill/>
            <a:prstDash val="solid"/>
            <a:miter lim="0"/>
          </a:ln>
        </p:spPr>
        <p:txBody>
          <a:bodyPr vert="horz" wrap="square" lIns="0" tIns="0" rIns="0" bIns="0"/>
          <a:p>
            <a:pPr algn="l" rtl="0" eaLnBrk="0">
              <a:lnSpc>
                <a:spcPct val="87000"/>
              </a:lnSpc>
            </a:pPr>
            <a:endParaRPr sz="100" dirty="0">
              <a:latin typeface="Arial" panose="020B0604020202020204"/>
              <a:ea typeface="Arial" panose="020B0604020202020204"/>
              <a:cs typeface="Arial" panose="020B0604020202020204"/>
            </a:endParaRPr>
          </a:p>
          <a:p>
            <a:pPr marL="12700" algn="l" rtl="0" eaLnBrk="0">
              <a:lnSpc>
                <a:spcPct val="91000"/>
              </a:lnSpc>
            </a:pPr>
            <a:r>
              <a:rPr sz="1800" b="1" kern="0" spc="0" dirty="0">
                <a:solidFill>
                  <a:srgbClr val="F26649">
                    <a:alpha val="100000"/>
                  </a:srgbClr>
                </a:solidFill>
                <a:latin typeface="微软雅黑" panose="020B0503020204020204" charset="-122"/>
                <a:ea typeface="微软雅黑" panose="020B0503020204020204" charset="-122"/>
                <a:cs typeface="微软雅黑" panose="020B0503020204020204" charset="-122"/>
              </a:rPr>
              <a:t>追本溯源、靶向RANKL —— 骨靶向药物治疗进</a:t>
            </a:r>
            <a:r>
              <a:rPr sz="1800" b="1" kern="0" spc="-10" dirty="0">
                <a:solidFill>
                  <a:srgbClr val="F26649">
                    <a:alpha val="100000"/>
                  </a:srgbClr>
                </a:solidFill>
                <a:latin typeface="微软雅黑" panose="020B0503020204020204" charset="-122"/>
                <a:ea typeface="微软雅黑" panose="020B0503020204020204" charset="-122"/>
                <a:cs typeface="微软雅黑" panose="020B0503020204020204" charset="-122"/>
              </a:rPr>
              <a:t>入安加维</a:t>
            </a:r>
            <a:r>
              <a:rPr sz="1800" b="1" kern="0" spc="-10" baseline="29000" dirty="0">
                <a:solidFill>
                  <a:srgbClr val="F26649">
                    <a:alpha val="100000"/>
                  </a:srgbClr>
                </a:solidFill>
                <a:latin typeface="微软雅黑" panose="020B0503020204020204" charset="-122"/>
                <a:ea typeface="微软雅黑" panose="020B0503020204020204" charset="-122"/>
                <a:cs typeface="微软雅黑" panose="020B0503020204020204" charset="-122"/>
              </a:rPr>
              <a:t>®</a:t>
            </a:r>
            <a:r>
              <a:rPr sz="1100" b="1" kern="0" spc="-220" dirty="0">
                <a:solidFill>
                  <a:srgbClr val="F26649">
                    <a:alpha val="100000"/>
                  </a:srgbClr>
                </a:solidFill>
                <a:latin typeface="微软雅黑" panose="020B0503020204020204" charset="-122"/>
                <a:ea typeface="微软雅黑" panose="020B0503020204020204" charset="-122"/>
                <a:cs typeface="微软雅黑" panose="020B0503020204020204" charset="-122"/>
              </a:rPr>
              <a:t> </a:t>
            </a:r>
            <a:r>
              <a:rPr sz="1800" b="1" kern="0" spc="-10" dirty="0">
                <a:solidFill>
                  <a:srgbClr val="F26649">
                    <a:alpha val="100000"/>
                  </a:srgbClr>
                </a:solidFill>
                <a:latin typeface="微软雅黑" panose="020B0503020204020204" charset="-122"/>
                <a:ea typeface="微软雅黑" panose="020B0503020204020204" charset="-122"/>
                <a:cs typeface="微软雅黑" panose="020B0503020204020204" charset="-122"/>
              </a:rPr>
              <a:t>时代</a:t>
            </a:r>
            <a:endParaRPr sz="1800" dirty="0">
              <a:latin typeface="微软雅黑" panose="020B0503020204020204" charset="-122"/>
              <a:ea typeface="微软雅黑" panose="020B0503020204020204" charset="-122"/>
              <a:cs typeface="微软雅黑" panose="020B0503020204020204" charset="-122"/>
            </a:endParaRPr>
          </a:p>
          <a:p>
            <a:pPr marL="182245" indent="-162560" algn="l" rtl="0" eaLnBrk="0">
              <a:lnSpc>
                <a:spcPct val="117000"/>
              </a:lnSpc>
              <a:spcBef>
                <a:spcPts val="465"/>
              </a:spcBef>
              <a:tabLst>
                <a:tab pos="128270" algn="l"/>
              </a:tabLst>
            </a:pPr>
            <a:r>
              <a:rPr sz="1200" b="1" kern="0" spc="0" dirty="0">
                <a:solidFill>
                  <a:srgbClr val="F26649">
                    <a:alpha val="100000"/>
                  </a:srgbClr>
                </a:solidFill>
                <a:latin typeface="微软雅黑" panose="020B0503020204020204" charset="-122"/>
                <a:ea typeface="微软雅黑" panose="020B0503020204020204" charset="-122"/>
                <a:cs typeface="微软雅黑" panose="020B0503020204020204" charset="-122"/>
              </a:rPr>
              <a:t>	</a:t>
            </a:r>
            <a:r>
              <a:rPr sz="1200" b="1" kern="0" spc="120" dirty="0">
                <a:solidFill>
                  <a:srgbClr val="F26649">
                    <a:alpha val="100000"/>
                  </a:srgbClr>
                </a:solidFill>
                <a:latin typeface="微软雅黑" panose="020B0503020204020204" charset="-122"/>
                <a:ea typeface="微软雅黑" panose="020B0503020204020204" charset="-122"/>
                <a:cs typeface="微软雅黑" panose="020B0503020204020204" charset="-122"/>
              </a:rPr>
              <a:t> </a:t>
            </a:r>
            <a:r>
              <a:rPr sz="1200" b="1" kern="0" spc="0" dirty="0">
                <a:solidFill>
                  <a:srgbClr val="F26649">
                    <a:alpha val="100000"/>
                  </a:srgbClr>
                </a:solidFill>
                <a:latin typeface="微软雅黑" panose="020B0503020204020204" charset="-122"/>
                <a:ea typeface="微软雅黑" panose="020B0503020204020204" charset="-122"/>
                <a:cs typeface="微软雅黑" panose="020B0503020204020204" charset="-122"/>
              </a:rPr>
              <a:t>明确骨病机制、靶向RANKL；</a:t>
            </a:r>
            <a:r>
              <a:rPr sz="1200" b="1" kern="0" spc="-240" dirty="0">
                <a:solidFill>
                  <a:srgbClr val="F26649">
                    <a:alpha val="100000"/>
                  </a:srgbClr>
                </a:solidFill>
                <a:latin typeface="微软雅黑" panose="020B0503020204020204" charset="-122"/>
                <a:ea typeface="微软雅黑" panose="020B0503020204020204" charset="-122"/>
                <a:cs typeface="微软雅黑" panose="020B0503020204020204" charset="-122"/>
              </a:rPr>
              <a:t> </a:t>
            </a:r>
            <a:r>
              <a:rPr sz="1200" kern="0" spc="0" dirty="0">
                <a:solidFill>
                  <a:srgbClr val="3B424B">
                    <a:alpha val="100000"/>
                  </a:srgbClr>
                </a:solidFill>
                <a:latin typeface="微软雅黑" panose="020B0503020204020204" charset="-122"/>
                <a:ea typeface="微软雅黑" panose="020B0503020204020204" charset="-122"/>
                <a:cs typeface="微软雅黑" panose="020B0503020204020204" charset="-122"/>
              </a:rPr>
              <a:t>FDA陆续批准安加</a:t>
            </a:r>
            <a:r>
              <a:rPr sz="1200" kern="0" spc="-10" dirty="0">
                <a:solidFill>
                  <a:srgbClr val="3B424B">
                    <a:alpha val="100000"/>
                  </a:srgbClr>
                </a:solidFill>
                <a:latin typeface="微软雅黑" panose="020B0503020204020204" charset="-122"/>
                <a:ea typeface="微软雅黑" panose="020B0503020204020204" charset="-122"/>
                <a:cs typeface="微软雅黑" panose="020B0503020204020204" charset="-122"/>
              </a:rPr>
              <a:t>维</a:t>
            </a:r>
            <a:r>
              <a:rPr sz="1200" kern="0" spc="-10" baseline="30000" dirty="0">
                <a:solidFill>
                  <a:srgbClr val="3B424B">
                    <a:alpha val="100000"/>
                  </a:srgbClr>
                </a:solidFill>
                <a:latin typeface="微软雅黑" panose="020B0503020204020204" charset="-122"/>
                <a:ea typeface="微软雅黑" panose="020B0503020204020204" charset="-122"/>
                <a:cs typeface="微软雅黑" panose="020B0503020204020204" charset="-122"/>
              </a:rPr>
              <a:t>®</a:t>
            </a:r>
            <a:r>
              <a:rPr sz="1200" kern="0" spc="-10" dirty="0">
                <a:solidFill>
                  <a:srgbClr val="3B424B">
                    <a:alpha val="100000"/>
                  </a:srgbClr>
                </a:solidFill>
                <a:latin typeface="微软雅黑" panose="020B0503020204020204" charset="-122"/>
                <a:ea typeface="微软雅黑" panose="020B0503020204020204" charset="-122"/>
                <a:cs typeface="微软雅黑" panose="020B0503020204020204" charset="-122"/>
              </a:rPr>
              <a:t>用</a:t>
            </a:r>
            <a:r>
              <a:rPr sz="1200" kern="0" spc="-10" dirty="0">
                <a:solidFill>
                  <a:srgbClr val="404040">
                    <a:alpha val="100000"/>
                  </a:srgbClr>
                </a:solidFill>
                <a:latin typeface="微软雅黑" panose="020B0503020204020204" charset="-122"/>
                <a:ea typeface="微软雅黑" panose="020B0503020204020204" charset="-122"/>
                <a:cs typeface="微软雅黑" panose="020B0503020204020204" charset="-122"/>
              </a:rPr>
              <a:t>于实体瘤骨转移</a:t>
            </a:r>
            <a:r>
              <a:rPr sz="1200" b="1" kern="0" spc="-10" dirty="0">
                <a:solidFill>
                  <a:srgbClr val="F26649">
                    <a:alpha val="100000"/>
                  </a:srgbClr>
                </a:solidFill>
                <a:latin typeface="微软雅黑" panose="020B0503020204020204" charset="-122"/>
                <a:ea typeface="微软雅黑" panose="020B0503020204020204" charset="-122"/>
                <a:cs typeface="微软雅黑" panose="020B0503020204020204" charset="-122"/>
              </a:rPr>
              <a:t>、</a:t>
            </a:r>
            <a:r>
              <a:rPr sz="12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多发性骨髓瘤</a:t>
            </a:r>
            <a:r>
              <a:rPr sz="1200" kern="0" spc="-10" dirty="0">
                <a:solidFill>
                  <a:srgbClr val="3B424B">
                    <a:alpha val="100000"/>
                  </a:srgbClr>
                </a:solidFill>
                <a:latin typeface="微软雅黑" panose="020B0503020204020204" charset="-122"/>
                <a:ea typeface="微软雅黑" panose="020B0503020204020204" charset="-122"/>
                <a:cs typeface="微软雅黑" panose="020B0503020204020204" charset="-122"/>
              </a:rPr>
              <a:t>、骨巨细</a:t>
            </a:r>
            <a:r>
              <a:rPr sz="1200" kern="0" spc="0" dirty="0">
                <a:solidFill>
                  <a:srgbClr val="3B424B">
                    <a:alpha val="100000"/>
                  </a:srgbClr>
                </a:solidFill>
                <a:latin typeface="微软雅黑" panose="020B0503020204020204" charset="-122"/>
                <a:ea typeface="微软雅黑" panose="020B0503020204020204" charset="-122"/>
                <a:cs typeface="微软雅黑" panose="020B0503020204020204" charset="-122"/>
              </a:rPr>
              <a:t>              </a:t>
            </a:r>
            <a:r>
              <a:rPr sz="1200" kern="0" spc="-10" dirty="0">
                <a:solidFill>
                  <a:srgbClr val="3B424B">
                    <a:alpha val="100000"/>
                  </a:srgbClr>
                </a:solidFill>
                <a:latin typeface="微软雅黑" panose="020B0503020204020204" charset="-122"/>
                <a:ea typeface="微软雅黑" panose="020B0503020204020204" charset="-122"/>
                <a:cs typeface="微软雅黑" panose="020B0503020204020204" charset="-122"/>
              </a:rPr>
              <a:t>胞瘤；</a:t>
            </a:r>
            <a:r>
              <a:rPr sz="1200" kern="0" spc="-180" dirty="0">
                <a:solidFill>
                  <a:srgbClr val="3B424B">
                    <a:alpha val="100000"/>
                  </a:srgbClr>
                </a:solidFill>
                <a:latin typeface="微软雅黑" panose="020B0503020204020204" charset="-122"/>
                <a:ea typeface="微软雅黑" panose="020B0503020204020204" charset="-122"/>
                <a:cs typeface="微软雅黑" panose="020B0503020204020204" charset="-122"/>
              </a:rPr>
              <a:t> </a:t>
            </a:r>
            <a:r>
              <a:rPr sz="1200" kern="0" spc="-10" dirty="0">
                <a:solidFill>
                  <a:srgbClr val="3B424B">
                    <a:alpha val="100000"/>
                  </a:srgbClr>
                </a:solidFill>
                <a:latin typeface="微软雅黑" panose="020B0503020204020204" charset="-122"/>
                <a:ea typeface="微软雅黑" panose="020B0503020204020204" charset="-122"/>
                <a:cs typeface="微软雅黑" panose="020B0503020204020204" charset="-122"/>
              </a:rPr>
              <a:t>NMPA批准安加维</a:t>
            </a:r>
            <a:r>
              <a:rPr sz="1200" kern="0" spc="-10" baseline="30000" dirty="0">
                <a:solidFill>
                  <a:srgbClr val="3B424B">
                    <a:alpha val="100000"/>
                  </a:srgbClr>
                </a:solidFill>
                <a:latin typeface="微软雅黑" panose="020B0503020204020204" charset="-122"/>
                <a:ea typeface="微软雅黑" panose="020B0503020204020204" charset="-122"/>
                <a:cs typeface="微软雅黑" panose="020B0503020204020204" charset="-122"/>
              </a:rPr>
              <a:t>®</a:t>
            </a:r>
            <a:r>
              <a:rPr sz="1200" kern="0" spc="-10" dirty="0">
                <a:solidFill>
                  <a:srgbClr val="3B424B">
                    <a:alpha val="100000"/>
                  </a:srgbClr>
                </a:solidFill>
                <a:latin typeface="微软雅黑" panose="020B0503020204020204" charset="-122"/>
                <a:ea typeface="微软雅黑" panose="020B0503020204020204" charset="-122"/>
                <a:cs typeface="微软雅黑" panose="020B0503020204020204" charset="-122"/>
              </a:rPr>
              <a:t>用于骨巨细胞瘤</a:t>
            </a:r>
            <a:endParaRPr sz="1200" dirty="0">
              <a:latin typeface="微软雅黑" panose="020B0503020204020204" charset="-122"/>
              <a:ea typeface="微软雅黑" panose="020B0503020204020204" charset="-122"/>
              <a:cs typeface="微软雅黑" panose="020B0503020204020204" charset="-122"/>
            </a:endParaRPr>
          </a:p>
          <a:p>
            <a:pPr algn="l" rtl="0" eaLnBrk="0">
              <a:lnSpc>
                <a:spcPct val="113000"/>
              </a:lnSpc>
            </a:pPr>
            <a:endParaRPr sz="1000" dirty="0">
              <a:latin typeface="Arial" panose="020B0604020202020204"/>
              <a:ea typeface="Arial" panose="020B0604020202020204"/>
              <a:cs typeface="Arial" panose="020B0604020202020204"/>
            </a:endParaRPr>
          </a:p>
          <a:p>
            <a:pPr algn="l" rtl="0" eaLnBrk="0">
              <a:lnSpc>
                <a:spcPct val="113000"/>
              </a:lnSpc>
            </a:pPr>
            <a:endParaRPr sz="1000" dirty="0">
              <a:latin typeface="Arial" panose="020B0604020202020204"/>
              <a:ea typeface="Arial" panose="020B0604020202020204"/>
              <a:cs typeface="Arial" panose="020B0604020202020204"/>
            </a:endParaRPr>
          </a:p>
          <a:p>
            <a:pPr algn="l" rtl="0" eaLnBrk="0">
              <a:lnSpc>
                <a:spcPct val="114000"/>
              </a:lnSpc>
            </a:pPr>
            <a:endParaRPr sz="1000" dirty="0">
              <a:latin typeface="Arial" panose="020B0604020202020204"/>
              <a:ea typeface="Arial" panose="020B0604020202020204"/>
              <a:cs typeface="Arial" panose="020B0604020202020204"/>
            </a:endParaRPr>
          </a:p>
          <a:p>
            <a:pPr algn="r" rtl="0" eaLnBrk="0">
              <a:lnSpc>
                <a:spcPct val="91000"/>
              </a:lnSpc>
              <a:spcBef>
                <a:spcPts val="730"/>
              </a:spcBef>
            </a:pPr>
            <a:r>
              <a:rPr sz="2400" b="1" kern="0" spc="0" dirty="0">
                <a:solidFill>
                  <a:srgbClr val="F26649">
                    <a:alpha val="100000"/>
                  </a:srgbClr>
                </a:solidFill>
                <a:latin typeface="微软雅黑" panose="020B0503020204020204" charset="-122"/>
                <a:ea typeface="微软雅黑" panose="020B0503020204020204" charset="-122"/>
                <a:cs typeface="微软雅黑" panose="020B0503020204020204" charset="-122"/>
              </a:rPr>
              <a:t>安加维</a:t>
            </a:r>
            <a:r>
              <a:rPr sz="2400" b="1" kern="0" spc="0" baseline="30000" dirty="0">
                <a:solidFill>
                  <a:srgbClr val="F26649">
                    <a:alpha val="100000"/>
                  </a:srgbClr>
                </a:solidFill>
                <a:latin typeface="微软雅黑" panose="020B0503020204020204" charset="-122"/>
                <a:ea typeface="微软雅黑" panose="020B0503020204020204" charset="-122"/>
                <a:cs typeface="微软雅黑" panose="020B0503020204020204" charset="-122"/>
              </a:rPr>
              <a:t>®</a:t>
            </a:r>
            <a:r>
              <a:rPr sz="2400" b="1" kern="0" spc="0" dirty="0">
                <a:solidFill>
                  <a:srgbClr val="F26649">
                    <a:alpha val="100000"/>
                  </a:srgbClr>
                </a:solidFill>
                <a:latin typeface="微软雅黑" panose="020B0503020204020204" charset="-122"/>
                <a:ea typeface="微软雅黑" panose="020B0503020204020204" charset="-122"/>
                <a:cs typeface="微软雅黑" panose="020B0503020204020204" charset="-122"/>
              </a:rPr>
              <a:t>助力中国骨靶向药物治疗进入新</a:t>
            </a:r>
            <a:r>
              <a:rPr sz="2400" b="1" kern="0" spc="-10" dirty="0">
                <a:solidFill>
                  <a:srgbClr val="F26649">
                    <a:alpha val="100000"/>
                  </a:srgbClr>
                </a:solidFill>
                <a:latin typeface="微软雅黑" panose="020B0503020204020204" charset="-122"/>
                <a:ea typeface="微软雅黑" panose="020B0503020204020204" charset="-122"/>
                <a:cs typeface="微软雅黑" panose="020B0503020204020204" charset="-122"/>
              </a:rPr>
              <a:t>时代</a:t>
            </a:r>
            <a:endParaRPr sz="2400" dirty="0">
              <a:latin typeface="微软雅黑" panose="020B0503020204020204" charset="-122"/>
              <a:ea typeface="微软雅黑" panose="020B0503020204020204" charset="-122"/>
              <a:cs typeface="微软雅黑" panose="020B0503020204020204" charset="-122"/>
            </a:endParaRPr>
          </a:p>
          <a:p>
            <a:pPr marL="1188085" algn="l" rtl="0" eaLnBrk="0">
              <a:lnSpc>
                <a:spcPct val="91000"/>
              </a:lnSpc>
              <a:spcBef>
                <a:spcPts val="830"/>
              </a:spcBef>
              <a:tabLst>
                <a:tab pos="1297305" algn="l"/>
              </a:tabLst>
            </a:pPr>
            <a:r>
              <a:rPr sz="1200" kern="0" spc="0" dirty="0">
                <a:solidFill>
                  <a:srgbClr val="404040">
                    <a:alpha val="100000"/>
                  </a:srgbClr>
                </a:solidFill>
                <a:latin typeface="微软雅黑" panose="020B0503020204020204" charset="-122"/>
                <a:ea typeface="微软雅黑" panose="020B0503020204020204" charset="-122"/>
                <a:cs typeface="微软雅黑" panose="020B0503020204020204" charset="-122"/>
              </a:rPr>
              <a:t>	</a:t>
            </a:r>
            <a:r>
              <a:rPr sz="1200" kern="0" spc="230" dirty="0">
                <a:solidFill>
                  <a:srgbClr val="404040">
                    <a:alpha val="100000"/>
                  </a:srgbClr>
                </a:solidFill>
                <a:latin typeface="微软雅黑" panose="020B0503020204020204" charset="-122"/>
                <a:ea typeface="微软雅黑" panose="020B0503020204020204" charset="-122"/>
                <a:cs typeface="微软雅黑" panose="020B0503020204020204" charset="-122"/>
              </a:rPr>
              <a:t> </a:t>
            </a:r>
            <a:r>
              <a:rPr sz="1200" kern="0" spc="-10" dirty="0">
                <a:solidFill>
                  <a:srgbClr val="404040">
                    <a:alpha val="100000"/>
                  </a:srgbClr>
                </a:solidFill>
                <a:latin typeface="微软雅黑" panose="020B0503020204020204" charset="-122"/>
                <a:ea typeface="微软雅黑" panose="020B0503020204020204" charset="-122"/>
                <a:cs typeface="微软雅黑" panose="020B0503020204020204" charset="-122"/>
              </a:rPr>
              <a:t>NMPA批准安加维</a:t>
            </a:r>
            <a:r>
              <a:rPr sz="1200" kern="0" spc="-10" baseline="30000" dirty="0">
                <a:solidFill>
                  <a:srgbClr val="404040">
                    <a:alpha val="100000"/>
                  </a:srgbClr>
                </a:solidFill>
                <a:latin typeface="微软雅黑" panose="020B0503020204020204" charset="-122"/>
                <a:ea typeface="微软雅黑" panose="020B0503020204020204" charset="-122"/>
                <a:cs typeface="微软雅黑" panose="020B0503020204020204" charset="-122"/>
              </a:rPr>
              <a:t>®</a:t>
            </a:r>
            <a:r>
              <a:rPr sz="1200" kern="0" spc="-10" dirty="0">
                <a:solidFill>
                  <a:srgbClr val="404040">
                    <a:alpha val="100000"/>
                  </a:srgbClr>
                </a:solidFill>
                <a:latin typeface="微软雅黑" panose="020B0503020204020204" charset="-122"/>
                <a:ea typeface="微软雅黑" panose="020B0503020204020204" charset="-122"/>
                <a:cs typeface="微软雅黑" panose="020B0503020204020204" charset="-122"/>
              </a:rPr>
              <a:t>用于实体瘤骨转移和</a:t>
            </a:r>
            <a:r>
              <a:rPr sz="1200" kern="0" spc="-10" dirty="0">
                <a:solidFill>
                  <a:schemeClr val="tx1">
                    <a:alpha val="100000"/>
                  </a:schemeClr>
                </a:solidFill>
                <a:latin typeface="微软雅黑" panose="020B0503020204020204" charset="-122"/>
                <a:ea typeface="微软雅黑" panose="020B0503020204020204" charset="-122"/>
                <a:cs typeface="微软雅黑" panose="020B0503020204020204" charset="-122"/>
              </a:rPr>
              <a:t>多发性骨髓瘤的</a:t>
            </a:r>
            <a:r>
              <a:rPr sz="1200" kern="0" spc="-10" dirty="0">
                <a:solidFill>
                  <a:srgbClr val="404040">
                    <a:alpha val="100000"/>
                  </a:srgbClr>
                </a:solidFill>
                <a:latin typeface="微软雅黑" panose="020B0503020204020204" charset="-122"/>
                <a:ea typeface="微软雅黑" panose="020B0503020204020204" charset="-122"/>
                <a:cs typeface="微软雅黑" panose="020B0503020204020204" charset="-122"/>
              </a:rPr>
              <a:t>治疗</a:t>
            </a:r>
            <a:endParaRPr sz="1200" dirty="0">
              <a:latin typeface="微软雅黑" panose="020B0503020204020204" charset="-122"/>
              <a:ea typeface="微软雅黑" panose="020B0503020204020204" charset="-122"/>
              <a:cs typeface="微软雅黑" panose="020B0503020204020204" charset="-122"/>
            </a:endParaRPr>
          </a:p>
          <a:p>
            <a:pPr algn="l" rtl="0" eaLnBrk="0">
              <a:lnSpc>
                <a:spcPct val="116000"/>
              </a:lnSpc>
            </a:pPr>
            <a:endParaRPr sz="300" dirty="0">
              <a:latin typeface="Arial" panose="020B0604020202020204"/>
              <a:ea typeface="Arial" panose="020B0604020202020204"/>
              <a:cs typeface="Arial" panose="020B0604020202020204"/>
            </a:endParaRPr>
          </a:p>
          <a:p>
            <a:pPr marL="1188085" algn="l" rtl="0" eaLnBrk="0">
              <a:lnSpc>
                <a:spcPct val="91000"/>
              </a:lnSpc>
              <a:spcBef>
                <a:spcPts val="0"/>
              </a:spcBef>
              <a:tabLst>
                <a:tab pos="1297305" algn="l"/>
              </a:tabLst>
            </a:pPr>
            <a:r>
              <a:rPr sz="1200" kern="0" spc="0" dirty="0">
                <a:solidFill>
                  <a:srgbClr val="404040">
                    <a:alpha val="100000"/>
                  </a:srgbClr>
                </a:solidFill>
                <a:latin typeface="微软雅黑" panose="020B0503020204020204" charset="-122"/>
                <a:ea typeface="微软雅黑" panose="020B0503020204020204" charset="-122"/>
                <a:cs typeface="微软雅黑" panose="020B0503020204020204" charset="-122"/>
              </a:rPr>
              <a:t>	</a:t>
            </a:r>
            <a:r>
              <a:rPr sz="1200" kern="0" spc="130" dirty="0">
                <a:solidFill>
                  <a:srgbClr val="404040">
                    <a:alpha val="100000"/>
                  </a:srgbClr>
                </a:solidFill>
                <a:latin typeface="微软雅黑" panose="020B0503020204020204" charset="-122"/>
                <a:ea typeface="微软雅黑" panose="020B0503020204020204" charset="-122"/>
                <a:cs typeface="微软雅黑" panose="020B0503020204020204" charset="-122"/>
              </a:rPr>
              <a:t> </a:t>
            </a:r>
            <a:r>
              <a:rPr sz="1200" kern="0" spc="0" dirty="0">
                <a:solidFill>
                  <a:srgbClr val="404040">
                    <a:alpha val="100000"/>
                  </a:srgbClr>
                </a:solidFill>
                <a:latin typeface="微软雅黑" panose="020B0503020204020204" charset="-122"/>
                <a:ea typeface="微软雅黑" panose="020B0503020204020204" charset="-122"/>
                <a:cs typeface="微软雅黑" panose="020B0503020204020204" charset="-122"/>
              </a:rPr>
              <a:t>2024年，安加维</a:t>
            </a:r>
            <a:r>
              <a:rPr sz="1200" kern="0" spc="0" baseline="30000" dirty="0">
                <a:solidFill>
                  <a:srgbClr val="404040">
                    <a:alpha val="100000"/>
                  </a:srgbClr>
                </a:solidFill>
                <a:latin typeface="微软雅黑" panose="020B0503020204020204" charset="-122"/>
                <a:ea typeface="微软雅黑" panose="020B0503020204020204" charset="-122"/>
                <a:cs typeface="微软雅黑" panose="020B0503020204020204" charset="-122"/>
              </a:rPr>
              <a:t>®</a:t>
            </a:r>
            <a:r>
              <a:rPr sz="1200" kern="0" spc="0" dirty="0">
                <a:solidFill>
                  <a:srgbClr val="404040">
                    <a:alpha val="100000"/>
                  </a:srgbClr>
                </a:solidFill>
                <a:latin typeface="微软雅黑" panose="020B0503020204020204" charset="-122"/>
                <a:ea typeface="微软雅黑" panose="020B0503020204020204" charset="-122"/>
                <a:cs typeface="微软雅黑" panose="020B0503020204020204" charset="-122"/>
              </a:rPr>
              <a:t>治疗实体瘤骨转移和</a:t>
            </a:r>
            <a:r>
              <a:rPr sz="1200" kern="0" spc="0" dirty="0">
                <a:solidFill>
                  <a:schemeClr val="tx1">
                    <a:alpha val="100000"/>
                  </a:schemeClr>
                </a:solidFill>
                <a:latin typeface="微软雅黑" panose="020B0503020204020204" charset="-122"/>
                <a:ea typeface="微软雅黑" panose="020B0503020204020204" charset="-122"/>
                <a:cs typeface="微软雅黑" panose="020B0503020204020204" charset="-122"/>
              </a:rPr>
              <a:t>多发性骨髓瘤</a:t>
            </a:r>
            <a:r>
              <a:rPr sz="1200" kern="0" spc="0" dirty="0">
                <a:solidFill>
                  <a:srgbClr val="404040">
                    <a:alpha val="100000"/>
                  </a:srgbClr>
                </a:solidFill>
                <a:latin typeface="微软雅黑" panose="020B0503020204020204" charset="-122"/>
                <a:ea typeface="微软雅黑" panose="020B0503020204020204" charset="-122"/>
                <a:cs typeface="微软雅黑" panose="020B0503020204020204" charset="-122"/>
              </a:rPr>
              <a:t>适应症进入</a:t>
            </a:r>
            <a:r>
              <a:rPr sz="1200" b="1" kern="0" spc="0" dirty="0">
                <a:solidFill>
                  <a:srgbClr val="F26649">
                    <a:alpha val="100000"/>
                  </a:srgbClr>
                </a:solidFill>
                <a:latin typeface="微软雅黑" panose="020B0503020204020204" charset="-122"/>
                <a:ea typeface="微软雅黑" panose="020B0503020204020204" charset="-122"/>
                <a:cs typeface="微软雅黑" panose="020B0503020204020204" charset="-122"/>
              </a:rPr>
              <a:t>国</a:t>
            </a:r>
            <a:r>
              <a:rPr sz="1200" b="1" kern="0" spc="-10" dirty="0">
                <a:solidFill>
                  <a:srgbClr val="F26649">
                    <a:alpha val="100000"/>
                  </a:srgbClr>
                </a:solidFill>
                <a:latin typeface="微软雅黑" panose="020B0503020204020204" charset="-122"/>
                <a:ea typeface="微软雅黑" panose="020B0503020204020204" charset="-122"/>
                <a:cs typeface="微软雅黑" panose="020B0503020204020204" charset="-122"/>
              </a:rPr>
              <a:t>家医保目录</a:t>
            </a:r>
            <a:endParaRPr sz="1200" dirty="0">
              <a:latin typeface="微软雅黑" panose="020B0503020204020204" charset="-122"/>
              <a:ea typeface="微软雅黑" panose="020B0503020204020204" charset="-122"/>
              <a:cs typeface="微软雅黑" panose="020B0503020204020204" charset="-122"/>
            </a:endParaRPr>
          </a:p>
        </p:txBody>
      </p:sp>
      <p:pic>
        <p:nvPicPr>
          <p:cNvPr id="610" name="picture 610"/>
          <p:cNvPicPr>
            <a:picLocks noChangeAspect="1"/>
          </p:cNvPicPr>
          <p:nvPr/>
        </p:nvPicPr>
        <p:blipFill>
          <a:blip r:embed="rId5"/>
          <a:stretch>
            <a:fillRect/>
          </a:stretch>
        </p:blipFill>
        <p:spPr>
          <a:xfrm rot="21600000">
            <a:off x="5630871" y="5371050"/>
            <a:ext cx="109031" cy="99869"/>
          </a:xfrm>
          <a:prstGeom prst="rect">
            <a:avLst/>
          </a:prstGeom>
        </p:spPr>
      </p:pic>
      <p:pic>
        <p:nvPicPr>
          <p:cNvPr id="612" name="picture 612"/>
          <p:cNvPicPr>
            <a:picLocks noChangeAspect="1"/>
          </p:cNvPicPr>
          <p:nvPr/>
        </p:nvPicPr>
        <p:blipFill>
          <a:blip r:embed="rId6"/>
          <a:stretch>
            <a:fillRect/>
          </a:stretch>
        </p:blipFill>
        <p:spPr>
          <a:xfrm rot="21600000">
            <a:off x="5630850" y="5151831"/>
            <a:ext cx="108813" cy="99669"/>
          </a:xfrm>
          <a:prstGeom prst="rect">
            <a:avLst/>
          </a:prstGeom>
        </p:spPr>
      </p:pic>
      <p:pic>
        <p:nvPicPr>
          <p:cNvPr id="614" name="picture 614"/>
          <p:cNvPicPr>
            <a:picLocks noChangeAspect="1"/>
          </p:cNvPicPr>
          <p:nvPr/>
        </p:nvPicPr>
        <p:blipFill>
          <a:blip r:embed="rId7"/>
          <a:stretch>
            <a:fillRect/>
          </a:stretch>
        </p:blipFill>
        <p:spPr>
          <a:xfrm rot="21600000">
            <a:off x="4462322" y="3702253"/>
            <a:ext cx="108813" cy="99669"/>
          </a:xfrm>
          <a:prstGeom prst="rect">
            <a:avLst/>
          </a:prstGeom>
        </p:spPr>
      </p:pic>
      <p:sp>
        <p:nvSpPr>
          <p:cNvPr id="618" name="textbox 618"/>
          <p:cNvSpPr/>
          <p:nvPr/>
        </p:nvSpPr>
        <p:spPr>
          <a:xfrm>
            <a:off x="2850108" y="2184958"/>
            <a:ext cx="4758054" cy="529590"/>
          </a:xfrm>
          <a:prstGeom prst="rect">
            <a:avLst/>
          </a:prstGeom>
          <a:noFill/>
          <a:ln w="0" cap="flat">
            <a:noFill/>
            <a:prstDash val="solid"/>
            <a:miter lim="0"/>
          </a:ln>
        </p:spPr>
        <p:txBody>
          <a:bodyPr vert="horz" wrap="square" lIns="0" tIns="0" rIns="0" bIns="0"/>
          <a:p>
            <a:pPr algn="l" rtl="0" eaLnBrk="0">
              <a:lnSpc>
                <a:spcPct val="79000"/>
              </a:lnSpc>
            </a:pPr>
            <a:endParaRPr sz="100" dirty="0">
              <a:latin typeface="Arial" panose="020B0604020202020204"/>
              <a:ea typeface="Arial" panose="020B0604020202020204"/>
              <a:cs typeface="Arial" panose="020B0604020202020204"/>
            </a:endParaRPr>
          </a:p>
          <a:p>
            <a:pPr marL="12700" algn="l" rtl="0" eaLnBrk="0">
              <a:lnSpc>
                <a:spcPct val="89000"/>
              </a:lnSpc>
            </a:pPr>
            <a:r>
              <a:rPr sz="1800" b="1" kern="0" spc="-10" dirty="0">
                <a:solidFill>
                  <a:srgbClr val="767171">
                    <a:alpha val="100000"/>
                  </a:srgbClr>
                </a:solidFill>
                <a:latin typeface="微软雅黑" panose="020B0503020204020204" charset="-122"/>
                <a:ea typeface="微软雅黑" panose="020B0503020204020204" charset="-122"/>
                <a:cs typeface="微软雅黑" panose="020B0503020204020204" charset="-122"/>
              </a:rPr>
              <a:t>骨病治疗双膦酸盐时代</a:t>
            </a:r>
            <a:endParaRPr sz="1800" dirty="0">
              <a:latin typeface="微软雅黑" panose="020B0503020204020204" charset="-122"/>
              <a:ea typeface="微软雅黑" panose="020B0503020204020204" charset="-122"/>
              <a:cs typeface="微软雅黑" panose="020B0503020204020204" charset="-122"/>
            </a:endParaRPr>
          </a:p>
          <a:p>
            <a:pPr algn="l" rtl="0" eaLnBrk="0">
              <a:lnSpc>
                <a:spcPct val="106000"/>
              </a:lnSpc>
            </a:pPr>
            <a:endParaRPr sz="600" dirty="0">
              <a:latin typeface="Arial" panose="020B0604020202020204"/>
              <a:ea typeface="Arial" panose="020B0604020202020204"/>
              <a:cs typeface="Arial" panose="020B0604020202020204"/>
            </a:endParaRPr>
          </a:p>
          <a:p>
            <a:pPr marL="27305" algn="l" rtl="0" eaLnBrk="0">
              <a:lnSpc>
                <a:spcPct val="89000"/>
              </a:lnSpc>
              <a:spcBef>
                <a:spcPts val="5"/>
              </a:spcBef>
            </a:pPr>
            <a:r>
              <a:rPr sz="1200" b="1" kern="0" spc="-10" dirty="0">
                <a:solidFill>
                  <a:srgbClr val="767171">
                    <a:alpha val="100000"/>
                  </a:srgbClr>
                </a:solidFill>
                <a:latin typeface="微软雅黑" panose="020B0503020204020204" charset="-122"/>
                <a:ea typeface="微软雅黑" panose="020B0503020204020204" charset="-122"/>
                <a:cs typeface="微软雅黑" panose="020B0503020204020204" charset="-122"/>
              </a:rPr>
              <a:t>骨相关事件概念诞生</a:t>
            </a:r>
            <a:r>
              <a:rPr sz="1200" b="1" kern="0" spc="-200" dirty="0">
                <a:solidFill>
                  <a:srgbClr val="767171">
                    <a:alpha val="100000"/>
                  </a:srgbClr>
                </a:solidFill>
                <a:latin typeface="微软雅黑" panose="020B0503020204020204" charset="-122"/>
                <a:ea typeface="微软雅黑" panose="020B0503020204020204" charset="-122"/>
                <a:cs typeface="微软雅黑" panose="020B0503020204020204" charset="-122"/>
              </a:rPr>
              <a:t> </a:t>
            </a:r>
            <a:r>
              <a:rPr sz="1200" b="1" kern="0" spc="-10" dirty="0">
                <a:solidFill>
                  <a:srgbClr val="767171">
                    <a:alpha val="100000"/>
                  </a:srgbClr>
                </a:solidFill>
                <a:latin typeface="微软雅黑" panose="020B0503020204020204" charset="-122"/>
                <a:ea typeface="微软雅黑" panose="020B0503020204020204" charset="-122"/>
                <a:cs typeface="微软雅黑" panose="020B0503020204020204" charset="-122"/>
              </a:rPr>
              <a:t>，老药新用</a:t>
            </a:r>
            <a:r>
              <a:rPr sz="1200" b="1" kern="0" spc="-210" dirty="0">
                <a:solidFill>
                  <a:srgbClr val="767171">
                    <a:alpha val="100000"/>
                  </a:srgbClr>
                </a:solidFill>
                <a:latin typeface="微软雅黑" panose="020B0503020204020204" charset="-122"/>
                <a:ea typeface="微软雅黑" panose="020B0503020204020204" charset="-122"/>
                <a:cs typeface="微软雅黑" panose="020B0503020204020204" charset="-122"/>
              </a:rPr>
              <a:t> </a:t>
            </a:r>
            <a:r>
              <a:rPr sz="1200" b="1" kern="0" spc="-10" dirty="0">
                <a:solidFill>
                  <a:srgbClr val="767171">
                    <a:alpha val="100000"/>
                  </a:srgbClr>
                </a:solidFill>
                <a:latin typeface="微软雅黑" panose="020B0503020204020204" charset="-122"/>
                <a:ea typeface="微软雅黑" panose="020B0503020204020204" charset="-122"/>
                <a:cs typeface="微软雅黑" panose="020B0503020204020204" charset="-122"/>
              </a:rPr>
              <a:t>，</a:t>
            </a:r>
            <a:r>
              <a:rPr sz="1200" kern="0" spc="-10" dirty="0">
                <a:solidFill>
                  <a:srgbClr val="767171">
                    <a:alpha val="100000"/>
                  </a:srgbClr>
                </a:solidFill>
                <a:latin typeface="微软雅黑" panose="020B0503020204020204" charset="-122"/>
                <a:ea typeface="微软雅黑" panose="020B0503020204020204" charset="-122"/>
                <a:cs typeface="微软雅黑" panose="020B0503020204020204" charset="-122"/>
              </a:rPr>
              <a:t>各类双膦酸盐陆续</a:t>
            </a:r>
            <a:r>
              <a:rPr sz="1200" kern="0" spc="-20" dirty="0">
                <a:solidFill>
                  <a:srgbClr val="767171">
                    <a:alpha val="100000"/>
                  </a:srgbClr>
                </a:solidFill>
                <a:latin typeface="微软雅黑" panose="020B0503020204020204" charset="-122"/>
                <a:ea typeface="微软雅黑" panose="020B0503020204020204" charset="-122"/>
                <a:cs typeface="微软雅黑" panose="020B0503020204020204" charset="-122"/>
              </a:rPr>
              <a:t>获批用于</a:t>
            </a:r>
            <a:r>
              <a:rPr sz="1200" b="1" kern="0" spc="-20" dirty="0">
                <a:solidFill>
                  <a:srgbClr val="767171">
                    <a:alpha val="100000"/>
                  </a:srgbClr>
                </a:solidFill>
                <a:latin typeface="微软雅黑" panose="020B0503020204020204" charset="-122"/>
                <a:ea typeface="微软雅黑" panose="020B0503020204020204" charset="-122"/>
                <a:cs typeface="微软雅黑" panose="020B0503020204020204" charset="-122"/>
              </a:rPr>
              <a:t>骨病治疗</a:t>
            </a:r>
            <a:endParaRPr sz="1200" dirty="0">
              <a:latin typeface="微软雅黑" panose="020B0503020204020204" charset="-122"/>
              <a:ea typeface="微软雅黑" panose="020B0503020204020204" charset="-122"/>
              <a:cs typeface="微软雅黑" panose="020B0503020204020204" charset="-122"/>
            </a:endParaRPr>
          </a:p>
        </p:txBody>
      </p:sp>
      <p:sp>
        <p:nvSpPr>
          <p:cNvPr id="628" name="textbox 628"/>
          <p:cNvSpPr/>
          <p:nvPr/>
        </p:nvSpPr>
        <p:spPr>
          <a:xfrm>
            <a:off x="1269511" y="1425670"/>
            <a:ext cx="330200" cy="296545"/>
          </a:xfrm>
          <a:prstGeom prst="rect">
            <a:avLst/>
          </a:prstGeom>
          <a:noFill/>
          <a:ln w="0" cap="flat">
            <a:noFill/>
            <a:prstDash val="solid"/>
            <a:miter lim="0"/>
          </a:ln>
        </p:spPr>
        <p:txBody>
          <a:bodyPr vert="horz" wrap="square" lIns="0" tIns="0" rIns="0" bIns="0"/>
          <a:p>
            <a:pPr algn="l" rtl="0" eaLnBrk="0">
              <a:lnSpc>
                <a:spcPct val="82000"/>
              </a:lnSpc>
            </a:pPr>
            <a:endParaRPr sz="100" dirty="0">
              <a:latin typeface="Arial" panose="020B0604020202020204"/>
              <a:ea typeface="Arial" panose="020B0604020202020204"/>
              <a:cs typeface="Arial" panose="020B0604020202020204"/>
            </a:endParaRPr>
          </a:p>
          <a:p>
            <a:pPr marL="12700" algn="l" rtl="0" eaLnBrk="0">
              <a:lnSpc>
                <a:spcPct val="89000"/>
              </a:lnSpc>
            </a:pPr>
            <a:r>
              <a:rPr sz="2000" b="1" kern="0" spc="-30" dirty="0">
                <a:solidFill>
                  <a:srgbClr val="FFFFFF">
                    <a:alpha val="100000"/>
                  </a:srgbClr>
                </a:solidFill>
                <a:latin typeface="微软雅黑" panose="020B0503020204020204" charset="-122"/>
                <a:ea typeface="微软雅黑" panose="020B0503020204020204" charset="-122"/>
                <a:cs typeface="微软雅黑" panose="020B0503020204020204" charset="-122"/>
              </a:rPr>
              <a:t>01</a:t>
            </a:r>
            <a:endParaRPr sz="2000" dirty="0">
              <a:latin typeface="微软雅黑" panose="020B0503020204020204" charset="-122"/>
              <a:ea typeface="微软雅黑" panose="020B0503020204020204" charset="-122"/>
              <a:cs typeface="微软雅黑" panose="020B0503020204020204" charset="-122"/>
            </a:endParaRPr>
          </a:p>
        </p:txBody>
      </p:sp>
      <p:sp>
        <p:nvSpPr>
          <p:cNvPr id="630" name="textbox 630"/>
          <p:cNvSpPr/>
          <p:nvPr/>
        </p:nvSpPr>
        <p:spPr>
          <a:xfrm>
            <a:off x="2165623" y="2386933"/>
            <a:ext cx="330200" cy="296545"/>
          </a:xfrm>
          <a:prstGeom prst="rect">
            <a:avLst/>
          </a:prstGeom>
          <a:noFill/>
          <a:ln w="0" cap="flat">
            <a:noFill/>
            <a:prstDash val="solid"/>
            <a:miter lim="0"/>
          </a:ln>
        </p:spPr>
        <p:txBody>
          <a:bodyPr vert="horz" wrap="square" lIns="0" tIns="0" rIns="0" bIns="0"/>
          <a:p>
            <a:pPr algn="l" rtl="0" eaLnBrk="0">
              <a:lnSpc>
                <a:spcPct val="82000"/>
              </a:lnSpc>
            </a:pPr>
            <a:endParaRPr sz="100" dirty="0">
              <a:latin typeface="Arial" panose="020B0604020202020204"/>
              <a:ea typeface="Arial" panose="020B0604020202020204"/>
              <a:cs typeface="Arial" panose="020B0604020202020204"/>
            </a:endParaRPr>
          </a:p>
          <a:p>
            <a:pPr marL="12700" algn="l" rtl="0" eaLnBrk="0">
              <a:lnSpc>
                <a:spcPct val="89000"/>
              </a:lnSpc>
            </a:pPr>
            <a:r>
              <a:rPr sz="2000" b="1" kern="0" spc="-30" dirty="0">
                <a:solidFill>
                  <a:srgbClr val="FFFFFF">
                    <a:alpha val="100000"/>
                  </a:srgbClr>
                </a:solidFill>
                <a:latin typeface="微软雅黑" panose="020B0503020204020204" charset="-122"/>
                <a:ea typeface="微软雅黑" panose="020B0503020204020204" charset="-122"/>
                <a:cs typeface="微软雅黑" panose="020B0503020204020204" charset="-122"/>
              </a:rPr>
              <a:t>02</a:t>
            </a:r>
            <a:endParaRPr sz="2000" dirty="0">
              <a:latin typeface="微软雅黑" panose="020B0503020204020204" charset="-122"/>
              <a:ea typeface="微软雅黑" panose="020B0503020204020204" charset="-122"/>
              <a:cs typeface="微软雅黑" panose="020B0503020204020204" charset="-122"/>
            </a:endParaRPr>
          </a:p>
        </p:txBody>
      </p:sp>
      <p:sp>
        <p:nvSpPr>
          <p:cNvPr id="632" name="textbox 632"/>
          <p:cNvSpPr/>
          <p:nvPr/>
        </p:nvSpPr>
        <p:spPr>
          <a:xfrm>
            <a:off x="3308623" y="3588480"/>
            <a:ext cx="330200" cy="296545"/>
          </a:xfrm>
          <a:prstGeom prst="rect">
            <a:avLst/>
          </a:prstGeom>
          <a:noFill/>
          <a:ln w="0" cap="flat">
            <a:noFill/>
            <a:prstDash val="solid"/>
            <a:miter lim="0"/>
          </a:ln>
        </p:spPr>
        <p:txBody>
          <a:bodyPr vert="horz" wrap="square" lIns="0" tIns="0" rIns="0" bIns="0"/>
          <a:p>
            <a:pPr algn="l" rtl="0" eaLnBrk="0">
              <a:lnSpc>
                <a:spcPct val="82000"/>
              </a:lnSpc>
            </a:pPr>
            <a:endParaRPr sz="100" dirty="0">
              <a:latin typeface="Arial" panose="020B0604020202020204"/>
              <a:ea typeface="Arial" panose="020B0604020202020204"/>
              <a:cs typeface="Arial" panose="020B0604020202020204"/>
            </a:endParaRPr>
          </a:p>
          <a:p>
            <a:pPr marL="12700" algn="l" rtl="0" eaLnBrk="0">
              <a:lnSpc>
                <a:spcPct val="89000"/>
              </a:lnSpc>
            </a:pPr>
            <a:r>
              <a:rPr sz="2000" b="1" kern="0" spc="-30" dirty="0">
                <a:solidFill>
                  <a:srgbClr val="FFFFFF">
                    <a:alpha val="100000"/>
                  </a:srgbClr>
                </a:solidFill>
                <a:latin typeface="微软雅黑" panose="020B0503020204020204" charset="-122"/>
                <a:ea typeface="微软雅黑" panose="020B0503020204020204" charset="-122"/>
                <a:cs typeface="微软雅黑" panose="020B0503020204020204" charset="-122"/>
              </a:rPr>
              <a:t>03</a:t>
            </a:r>
            <a:endParaRPr sz="2000" dirty="0">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217805" y="3884930"/>
            <a:ext cx="2155825" cy="2609215"/>
            <a:chOff x="972" y="3144"/>
            <a:chExt cx="4860" cy="6123"/>
          </a:xfrm>
        </p:grpSpPr>
        <p:pic>
          <p:nvPicPr>
            <p:cNvPr id="80" name="图片 79" descr="712f71b0c1adae0bb43f89217c7b25f"/>
            <p:cNvPicPr>
              <a:picLocks noChangeAspect="1"/>
            </p:cNvPicPr>
            <p:nvPr/>
          </p:nvPicPr>
          <p:blipFill>
            <a:blip r:embed="rId8"/>
            <a:stretch>
              <a:fillRect/>
            </a:stretch>
          </p:blipFill>
          <p:spPr>
            <a:xfrm>
              <a:off x="1104" y="5007"/>
              <a:ext cx="4492" cy="4260"/>
            </a:xfrm>
            <a:prstGeom prst="rect">
              <a:avLst/>
            </a:prstGeom>
          </p:spPr>
        </p:pic>
        <p:sp>
          <p:nvSpPr>
            <p:cNvPr id="81" name="文本框 80"/>
            <p:cNvSpPr txBox="1"/>
            <p:nvPr/>
          </p:nvSpPr>
          <p:spPr>
            <a:xfrm>
              <a:off x="972" y="3144"/>
              <a:ext cx="4860" cy="1846"/>
            </a:xfrm>
            <a:prstGeom prst="wedgeRoundRectCallout">
              <a:avLst>
                <a:gd name="adj1" fmla="val -22421"/>
                <a:gd name="adj2" fmla="val 74932"/>
                <a:gd name="adj3" fmla="val 16667"/>
              </a:avLst>
            </a:prstGeom>
            <a:ln>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r="100000" b="100000"/>
                </a:path>
                <a:tileRect l="-100000" t="-100000"/>
              </a:gra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lIns="0" tIns="0" rIns="0" bIns="0" anchor="ctr">
              <a:no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srgbClr val="F26649"/>
                  </a:solidFill>
                  <a:effectLst/>
                  <a:uLnTx/>
                  <a:uFillTx/>
                  <a:latin typeface="微软雅黑" panose="020B0503020204020204" charset="-122"/>
                  <a:ea typeface="微软雅黑" panose="020B0503020204020204" charset="-122"/>
                  <a:cs typeface="+mn-cs"/>
                </a:rPr>
                <a:t>加上安加维，骨相关事件</a:t>
              </a:r>
              <a:endParaRPr kumimoji="0" lang="en-US" altLang="zh-CN" sz="1400" b="1" i="0" u="none" strike="noStrike" kern="1200" cap="none" spc="0" normalizeH="0" baseline="0" noProof="0">
                <a:ln>
                  <a:noFill/>
                </a:ln>
                <a:solidFill>
                  <a:srgbClr val="F26649"/>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a:ln>
                    <a:noFill/>
                  </a:ln>
                  <a:solidFill>
                    <a:srgbClr val="F26649"/>
                  </a:solidFill>
                  <a:effectLst/>
                  <a:uLnTx/>
                  <a:uFillTx/>
                  <a:latin typeface="微软雅黑" panose="020B0503020204020204" charset="-122"/>
                  <a:ea typeface="微软雅黑" panose="020B0503020204020204" charset="-122"/>
                  <a:cs typeface="+mn-cs"/>
                </a:rPr>
                <a:t>更少发生、更晚发生</a:t>
              </a:r>
              <a:endParaRPr kumimoji="0" lang="zh-CN" altLang="en-US" sz="1400" b="1" i="0" u="none" strike="noStrike" kern="1200" cap="none" spc="0" normalizeH="0" baseline="0" noProof="0">
                <a:ln>
                  <a:noFill/>
                </a:ln>
                <a:solidFill>
                  <a:srgbClr val="F26649"/>
                </a:solidFill>
                <a:effectLst/>
                <a:uLnTx/>
                <a:uFillTx/>
                <a:latin typeface="微软雅黑" panose="020B0503020204020204" charset="-122"/>
                <a:ea typeface="微软雅黑" panose="020B0503020204020204" charset="-122"/>
                <a:cs typeface="+mn-cs"/>
              </a:endParaRPr>
            </a:p>
          </p:txBody>
        </p:sp>
      </p:grpSp>
    </p:spTree>
    <p:custDataLst>
      <p:tags r:id="rId9"/>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221615" y="511810"/>
            <a:ext cx="10968990" cy="705485"/>
          </a:xfrm>
        </p:spPr>
        <p:txBody>
          <a:bodyPr>
            <a:normAutofit fontScale="90000"/>
          </a:bodyPr>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地舒单抗高亲和性</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特异性结合</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RANKL</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，阻止破骨细胞的形成</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增殖</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存活，强效护骨，减少</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SREs</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的发生</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pic>
        <p:nvPicPr>
          <p:cNvPr id="2097170" name="图片 3"/>
          <p:cNvPicPr>
            <a:picLocks noChangeAspect="1"/>
          </p:cNvPicPr>
          <p:nvPr/>
        </p:nvPicPr>
        <p:blipFill>
          <a:blip r:embed="rId1"/>
          <a:stretch>
            <a:fillRect/>
          </a:stretch>
        </p:blipFill>
        <p:spPr>
          <a:xfrm>
            <a:off x="417195" y="1784985"/>
            <a:ext cx="11460480" cy="4803140"/>
          </a:xfrm>
          <a:prstGeom prst="rect">
            <a:avLst/>
          </a:prstGeom>
        </p:spPr>
      </p:pic>
      <p:sp>
        <p:nvSpPr>
          <p:cNvPr id="2" name="文本框 1"/>
          <p:cNvSpPr txBox="1"/>
          <p:nvPr/>
        </p:nvSpPr>
        <p:spPr>
          <a:xfrm>
            <a:off x="6229350" y="1834515"/>
            <a:ext cx="5598795" cy="3692525"/>
          </a:xfrm>
          <a:prstGeom prst="rect">
            <a:avLst/>
          </a:prstGeom>
          <a:noFill/>
        </p:spPr>
        <p:txBody>
          <a:bodyPr wrap="square" rtlCol="0" anchor="t">
            <a:spAutoFit/>
          </a:bodyPr>
          <a:p>
            <a:r>
              <a:rPr lang="zh-CN" altLang="en-US"/>
              <a:t>雄激素剥夺疗法是转移性前列腺癌的标准一线治疗方法，却有增加骨吸收，降低骨密度，增加前列腺癌患者骨折的风险；</a:t>
            </a:r>
            <a:endParaRPr lang="zh-CN" altLang="en-US"/>
          </a:p>
          <a:p>
            <a:endParaRPr lang="en-US" altLang="zh-CN"/>
          </a:p>
          <a:p>
            <a:r>
              <a:rPr lang="en-US" altLang="zh-CN"/>
              <a:t>RANKL</a:t>
            </a:r>
            <a:r>
              <a:rPr lang="zh-CN" altLang="en-US"/>
              <a:t>是一种由肿瘤细胞和成骨细胞分泌的蛋白，可与破骨细胞前体表面的</a:t>
            </a:r>
            <a:r>
              <a:rPr lang="en-US" altLang="zh-CN"/>
              <a:t>RANK</a:t>
            </a:r>
            <a:r>
              <a:rPr lang="zh-CN" altLang="en-US"/>
              <a:t>结合，促进破骨细胞的增殖和成熟，从而启动破骨细胞对骨质的吸收；</a:t>
            </a:r>
            <a:endParaRPr lang="zh-CN" altLang="en-US"/>
          </a:p>
          <a:p>
            <a:endParaRPr lang="en-US" altLang="zh-CN"/>
          </a:p>
          <a:p>
            <a:r>
              <a:rPr lang="zh-CN" altLang="en-US" b="1"/>
              <a:t>地舒单抗为</a:t>
            </a:r>
            <a:r>
              <a:rPr lang="en-US" altLang="zh-CN" b="1"/>
              <a:t>RANKL</a:t>
            </a:r>
            <a:r>
              <a:rPr lang="zh-CN" altLang="en-US" b="1"/>
              <a:t>抑制剂，可高亲和性和特异性结合</a:t>
            </a:r>
            <a:r>
              <a:rPr lang="en-US" altLang="zh-CN" b="1"/>
              <a:t>RANKL</a:t>
            </a:r>
            <a:r>
              <a:rPr lang="zh-CN" altLang="en-US" b="1"/>
              <a:t>，阻止破骨细胞及其前体表面的</a:t>
            </a:r>
            <a:r>
              <a:rPr lang="en-US" altLang="zh-CN" b="1"/>
              <a:t>RANK</a:t>
            </a:r>
            <a:r>
              <a:rPr lang="zh-CN" altLang="en-US" b="1"/>
              <a:t>活化，从而抑制破骨细胞的形成、增殖和存活，减少破骨细胞的骨吸收，增加骨密度，达到治疗前列腺癌骨转移的目的。</a:t>
            </a:r>
            <a:endParaRPr lang="zh-CN" altLang="en-US" b="1"/>
          </a:p>
        </p:txBody>
      </p:sp>
    </p:spTree>
    <p:custDataLst>
      <p:tags r:id="rId2"/>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87325" y="492125"/>
            <a:ext cx="10968990" cy="705485"/>
          </a:xfrm>
        </p:spPr>
        <p:txBody>
          <a:bodyPr>
            <a:noAutofit/>
          </a:bodyPr>
          <a:p>
            <a:pPr algn="l">
              <a:buClrTx/>
              <a:buSzTx/>
              <a:buFontTx/>
            </a:pP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CSCO</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前列腺癌指南明确推荐地舒单抗用于预防及治疗骨相关</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事件</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pic>
        <p:nvPicPr>
          <p:cNvPr id="5" name="图片 4"/>
          <p:cNvPicPr>
            <a:picLocks noChangeAspect="1"/>
          </p:cNvPicPr>
          <p:nvPr/>
        </p:nvPicPr>
        <p:blipFill>
          <a:blip r:embed="rId1"/>
          <a:stretch>
            <a:fillRect/>
          </a:stretch>
        </p:blipFill>
        <p:spPr>
          <a:xfrm>
            <a:off x="552894" y="1696300"/>
            <a:ext cx="5839054" cy="3763927"/>
          </a:xfrm>
          <a:prstGeom prst="rect">
            <a:avLst/>
          </a:prstGeom>
        </p:spPr>
      </p:pic>
      <p:grpSp>
        <p:nvGrpSpPr>
          <p:cNvPr id="83" name="组合 82"/>
          <p:cNvGrpSpPr/>
          <p:nvPr/>
        </p:nvGrpSpPr>
        <p:grpSpPr>
          <a:xfrm>
            <a:off x="6858000" y="1627305"/>
            <a:ext cx="4436110" cy="3881121"/>
            <a:chOff x="1326474" y="2568741"/>
            <a:chExt cx="9254005" cy="1517903"/>
          </a:xfrm>
        </p:grpSpPr>
        <p:sp>
          <p:nvSpPr>
            <p:cNvPr id="84" name="矩形: 圆角 7"/>
            <p:cNvSpPr/>
            <p:nvPr>
              <p:custDataLst>
                <p:tags r:id="rId2"/>
              </p:custDataLst>
            </p:nvPr>
          </p:nvSpPr>
          <p:spPr>
            <a:xfrm>
              <a:off x="1352967" y="2568741"/>
              <a:ext cx="9227512" cy="1517903"/>
            </a:xfrm>
            <a:prstGeom prst="roundRect">
              <a:avLst>
                <a:gd name="adj" fmla="val 2106"/>
              </a:avLst>
            </a:prstGeom>
            <a:solidFill>
              <a:srgbClr val="EA6F3F">
                <a:alpha val="63000"/>
              </a:srgb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微软雅黑" panose="020B0503020204020204" charset="-122"/>
                <a:ea typeface="微软雅黑" panose="020B0503020204020204" charset="-122"/>
                <a:sym typeface="Calibri" panose="020F0502020204030204" charset="0"/>
              </a:endParaRPr>
            </a:p>
          </p:txBody>
        </p:sp>
        <p:sp>
          <p:nvSpPr>
            <p:cNvPr id="85" name="矩形: 圆角 8"/>
            <p:cNvSpPr/>
            <p:nvPr>
              <p:custDataLst>
                <p:tags r:id="rId3"/>
              </p:custDataLst>
            </p:nvPr>
          </p:nvSpPr>
          <p:spPr>
            <a:xfrm>
              <a:off x="1326474" y="2613444"/>
              <a:ext cx="9215590" cy="1425766"/>
            </a:xfrm>
            <a:prstGeom prst="roundRect">
              <a:avLst>
                <a:gd name="adj" fmla="val 2106"/>
              </a:avLst>
            </a:prstGeom>
            <a:solidFill>
              <a:schemeClr val="bg1"/>
            </a:solidFill>
            <a:ln w="12700">
              <a:gradFill flip="none" rotWithShape="1">
                <a:gsLst>
                  <a:gs pos="52000">
                    <a:srgbClr val="FFFFFF"/>
                  </a:gs>
                  <a:gs pos="0">
                    <a:schemeClr val="accent2">
                      <a:lumMod val="40000"/>
                      <a:lumOff val="60000"/>
                    </a:schemeClr>
                  </a:gs>
                  <a:gs pos="100000">
                    <a:srgbClr val="FFFFFF"/>
                  </a:gs>
                </a:gsLst>
                <a:lin ang="480000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p>
              <a:pPr>
                <a:lnSpc>
                  <a:spcPct val="120000"/>
                </a:lnSpc>
                <a:buClr>
                  <a:srgbClr val="F26649"/>
                </a:buClr>
                <a:buFont typeface="Wingdings" panose="05000000000000000000" pitchFamily="2" charset="2"/>
              </a:pPr>
              <a:r>
                <a:rPr lang="zh-CN" altLang="en-US" sz="1600" b="1" kern="100" dirty="0">
                  <a:solidFill>
                    <a:schemeClr val="tx1"/>
                  </a:solidFill>
                  <a:latin typeface="微软雅黑" panose="020B0503020204020204" charset="-122"/>
                  <a:ea typeface="微软雅黑" panose="020B0503020204020204" charset="-122"/>
                  <a:sym typeface="+mn-lt"/>
                </a:rPr>
                <a:t>指南</a:t>
              </a:r>
              <a:r>
                <a:rPr lang="zh-CN" altLang="en-US" sz="1600" b="1" kern="100" dirty="0">
                  <a:solidFill>
                    <a:schemeClr val="tx1"/>
                  </a:solidFill>
                  <a:latin typeface="微软雅黑" panose="020B0503020204020204" charset="-122"/>
                  <a:ea typeface="微软雅黑" panose="020B0503020204020204" charset="-122"/>
                  <a:sym typeface="+mn-lt"/>
                </a:rPr>
                <a:t>明确：</a:t>
              </a:r>
              <a:endParaRPr lang="zh-CN" altLang="en-US" sz="1600" b="1" kern="100" dirty="0">
                <a:solidFill>
                  <a:schemeClr val="tx1"/>
                </a:solidFill>
                <a:latin typeface="微软雅黑" panose="020B0503020204020204" charset="-122"/>
                <a:ea typeface="微软雅黑" panose="020B0503020204020204" charset="-122"/>
                <a:sym typeface="+mn-lt"/>
              </a:endParaRPr>
            </a:p>
            <a:p>
              <a:pPr>
                <a:lnSpc>
                  <a:spcPct val="120000"/>
                </a:lnSpc>
                <a:buClr>
                  <a:srgbClr val="F26649"/>
                </a:buClr>
                <a:buFont typeface="Wingdings" panose="05000000000000000000" pitchFamily="2" charset="2"/>
              </a:pPr>
              <a:r>
                <a:rPr lang="zh-CN" altLang="en-US" sz="1600" kern="100" dirty="0">
                  <a:solidFill>
                    <a:schemeClr val="tx1"/>
                  </a:solidFill>
                  <a:latin typeface="微软雅黑" panose="020B0503020204020204" charset="-122"/>
                  <a:ea typeface="微软雅黑" panose="020B0503020204020204" charset="-122"/>
                  <a:sym typeface="+mn-lt"/>
                </a:rPr>
                <a:t>地舒单抗是一种针对核因子受体激活剂</a:t>
              </a:r>
              <a:r>
                <a:rPr lang="en-US" altLang="zh-CN" sz="1600" kern="100" dirty="0">
                  <a:solidFill>
                    <a:schemeClr val="tx1"/>
                  </a:solidFill>
                  <a:latin typeface="微软雅黑" panose="020B0503020204020204" charset="-122"/>
                  <a:ea typeface="微软雅黑" panose="020B0503020204020204" charset="-122"/>
                  <a:sym typeface="+mn-lt"/>
                </a:rPr>
                <a:t>kB</a:t>
              </a:r>
              <a:r>
                <a:rPr lang="zh-CN" altLang="en-US" sz="1600" kern="100" dirty="0">
                  <a:solidFill>
                    <a:schemeClr val="tx1"/>
                  </a:solidFill>
                  <a:latin typeface="微软雅黑" panose="020B0503020204020204" charset="-122"/>
                  <a:ea typeface="微软雅黑" panose="020B0503020204020204" charset="-122"/>
                  <a:sym typeface="+mn-lt"/>
                </a:rPr>
                <a:t>配体的全人源单克隆抗体。</a:t>
              </a:r>
              <a:endParaRPr lang="zh-CN" altLang="en-US" sz="1600" kern="100" dirty="0">
                <a:solidFill>
                  <a:schemeClr val="tx1"/>
                </a:solidFill>
                <a:latin typeface="微软雅黑" panose="020B0503020204020204" charset="-122"/>
                <a:ea typeface="微软雅黑" panose="020B0503020204020204" charset="-122"/>
                <a:sym typeface="+mn-lt"/>
              </a:endParaRPr>
            </a:p>
            <a:p>
              <a:pPr>
                <a:lnSpc>
                  <a:spcPct val="120000"/>
                </a:lnSpc>
                <a:buClr>
                  <a:srgbClr val="F26649"/>
                </a:buClr>
                <a:buFont typeface="Wingdings" panose="05000000000000000000" pitchFamily="2" charset="2"/>
              </a:pPr>
              <a:r>
                <a:rPr lang="zh-CN" altLang="en-US" sz="1600" kern="100" dirty="0">
                  <a:solidFill>
                    <a:schemeClr val="tx1"/>
                  </a:solidFill>
                  <a:latin typeface="微软雅黑" panose="020B0503020204020204" charset="-122"/>
                  <a:ea typeface="微软雅黑" panose="020B0503020204020204" charset="-122"/>
                  <a:sym typeface="+mn-lt"/>
                </a:rPr>
                <a:t>相较于唑来麟酸，地舒单抗显著延缓或预防骨相关事件的发生，首次骨相关事件发生时间延迟</a:t>
              </a:r>
              <a:r>
                <a:rPr lang="en-US" altLang="zh-CN" sz="1600" kern="100" dirty="0">
                  <a:solidFill>
                    <a:schemeClr val="tx1"/>
                  </a:solidFill>
                  <a:latin typeface="微软雅黑" panose="020B0503020204020204" charset="-122"/>
                  <a:ea typeface="微软雅黑" panose="020B0503020204020204" charset="-122"/>
                  <a:sym typeface="+mn-lt"/>
                </a:rPr>
                <a:t>3.6</a:t>
              </a:r>
              <a:r>
                <a:rPr lang="zh-CN" altLang="en-US" sz="1600" kern="100" dirty="0">
                  <a:solidFill>
                    <a:schemeClr val="tx1"/>
                  </a:solidFill>
                  <a:latin typeface="微软雅黑" panose="020B0503020204020204" charset="-122"/>
                  <a:ea typeface="微软雅黑" panose="020B0503020204020204" charset="-122"/>
                  <a:sym typeface="+mn-lt"/>
                </a:rPr>
                <a:t>个月（</a:t>
              </a:r>
              <a:r>
                <a:rPr lang="en-US" altLang="zh-CN" sz="1600" kern="100" dirty="0">
                  <a:solidFill>
                    <a:schemeClr val="tx1"/>
                  </a:solidFill>
                  <a:latin typeface="微软雅黑" panose="020B0503020204020204" charset="-122"/>
                  <a:ea typeface="微软雅黑" panose="020B0503020204020204" charset="-122"/>
                  <a:sym typeface="+mn-lt"/>
                </a:rPr>
                <a:t>P=0.008</a:t>
              </a:r>
              <a:r>
                <a:rPr lang="zh-CN" altLang="en-US" sz="1600" kern="100" dirty="0">
                  <a:solidFill>
                    <a:schemeClr val="tx1"/>
                  </a:solidFill>
                  <a:latin typeface="微软雅黑" panose="020B0503020204020204" charset="-122"/>
                  <a:ea typeface="微软雅黑" panose="020B0503020204020204" charset="-122"/>
                  <a:sym typeface="+mn-lt"/>
                </a:rPr>
                <a:t>），平均骨</a:t>
              </a:r>
              <a:endParaRPr lang="zh-CN" altLang="en-US" sz="1600" kern="100" dirty="0">
                <a:solidFill>
                  <a:schemeClr val="tx1"/>
                </a:solidFill>
                <a:latin typeface="微软雅黑" panose="020B0503020204020204" charset="-122"/>
                <a:ea typeface="微软雅黑" panose="020B0503020204020204" charset="-122"/>
                <a:sym typeface="+mn-lt"/>
              </a:endParaRPr>
            </a:p>
            <a:p>
              <a:pPr>
                <a:lnSpc>
                  <a:spcPct val="120000"/>
                </a:lnSpc>
                <a:buClr>
                  <a:srgbClr val="F26649"/>
                </a:buClr>
                <a:buFont typeface="Wingdings" panose="05000000000000000000" pitchFamily="2" charset="2"/>
              </a:pPr>
              <a:r>
                <a:rPr lang="zh-CN" altLang="en-US" sz="1600" kern="100" dirty="0">
                  <a:solidFill>
                    <a:schemeClr val="tx1"/>
                  </a:solidFill>
                  <a:latin typeface="微软雅黑" panose="020B0503020204020204" charset="-122"/>
                  <a:ea typeface="微软雅黑" panose="020B0503020204020204" charset="-122"/>
                  <a:sym typeface="+mn-lt"/>
                </a:rPr>
                <a:t>相关事件数减少</a:t>
              </a:r>
              <a:r>
                <a:rPr lang="en-US" altLang="zh-CN" sz="1600" kern="100" dirty="0">
                  <a:solidFill>
                    <a:schemeClr val="tx1"/>
                  </a:solidFill>
                  <a:latin typeface="微软雅黑" panose="020B0503020204020204" charset="-122"/>
                  <a:ea typeface="微软雅黑" panose="020B0503020204020204" charset="-122"/>
                  <a:sym typeface="+mn-lt"/>
                </a:rPr>
                <a:t>18%</a:t>
              </a:r>
              <a:r>
                <a:rPr lang="zh-CN" altLang="en-US" sz="1600" kern="100" dirty="0">
                  <a:solidFill>
                    <a:schemeClr val="tx1"/>
                  </a:solidFill>
                  <a:latin typeface="微软雅黑" panose="020B0503020204020204" charset="-122"/>
                  <a:ea typeface="微软雅黑" panose="020B0503020204020204" charset="-122"/>
                  <a:sym typeface="+mn-lt"/>
                </a:rPr>
                <a:t>（</a:t>
              </a:r>
              <a:r>
                <a:rPr lang="en-US" altLang="zh-CN" sz="1600" kern="100" dirty="0">
                  <a:solidFill>
                    <a:schemeClr val="tx1"/>
                  </a:solidFill>
                  <a:latin typeface="微软雅黑" panose="020B0503020204020204" charset="-122"/>
                  <a:ea typeface="微软雅黑" panose="020B0503020204020204" charset="-122"/>
                  <a:sym typeface="+mn-lt"/>
                </a:rPr>
                <a:t>P=0.008</a:t>
              </a:r>
              <a:r>
                <a:rPr lang="zh-CN" altLang="en-US" sz="1600" kern="100" dirty="0">
                  <a:solidFill>
                    <a:schemeClr val="tx1"/>
                  </a:solidFill>
                  <a:latin typeface="微软雅黑" panose="020B0503020204020204" charset="-122"/>
                  <a:ea typeface="微软雅黑" panose="020B0503020204020204" charset="-122"/>
                  <a:sym typeface="+mn-lt"/>
                </a:rPr>
                <a:t>）</a:t>
              </a:r>
              <a:endParaRPr lang="zh-CN" altLang="en-US" sz="1600" kern="100" dirty="0">
                <a:solidFill>
                  <a:schemeClr val="tx1"/>
                </a:solidFill>
                <a:latin typeface="微软雅黑" panose="020B0503020204020204" charset="-122"/>
                <a:ea typeface="微软雅黑" panose="020B0503020204020204" charset="-122"/>
                <a:sym typeface="+mn-lt"/>
              </a:endParaRPr>
            </a:p>
          </p:txBody>
        </p:sp>
      </p:grpSp>
    </p:spTree>
    <p:custDataLst>
      <p:tags r:id="rId4"/>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87325" y="492125"/>
            <a:ext cx="10968990" cy="705485"/>
          </a:xfrm>
        </p:spPr>
        <p:txBody>
          <a:bodyPr>
            <a:noAutofit/>
          </a:bodyPr>
          <a:p>
            <a:pPr algn="l">
              <a:buClrTx/>
              <a:buSzTx/>
              <a:buFontTx/>
            </a:pP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NCCN</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前列腺癌指南：地舒单抗是抗骨吸收药物治疗的</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1</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类首选</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pSp>
        <p:nvGrpSpPr>
          <p:cNvPr id="56" name="组合 34"/>
          <p:cNvGrpSpPr/>
          <p:nvPr/>
        </p:nvGrpSpPr>
        <p:grpSpPr>
          <a:xfrm>
            <a:off x="1406525" y="1313815"/>
            <a:ext cx="10471150" cy="4752504"/>
            <a:chOff x="-2981932" y="1340306"/>
            <a:chExt cx="9440578" cy="3107991"/>
          </a:xfrm>
          <a:solidFill>
            <a:schemeClr val="bg2">
              <a:lumMod val="20000"/>
              <a:lumOff val="80000"/>
            </a:schemeClr>
          </a:solidFill>
        </p:grpSpPr>
        <p:pic>
          <p:nvPicPr>
            <p:cNvPr id="2097160" name="图片 35"/>
            <p:cNvPicPr>
              <a:picLocks noChangeAspect="1"/>
            </p:cNvPicPr>
            <p:nvPr/>
          </p:nvPicPr>
          <p:blipFill rotWithShape="1">
            <a:blip r:embed="rId1"/>
            <a:srcRect r="2407"/>
            <a:stretch>
              <a:fillRect/>
            </a:stretch>
          </p:blipFill>
          <p:spPr>
            <a:xfrm>
              <a:off x="1265699" y="2276038"/>
              <a:ext cx="5177233" cy="1379821"/>
            </a:xfrm>
            <a:prstGeom prst="roundRect">
              <a:avLst>
                <a:gd name="adj" fmla="val 0"/>
              </a:avLst>
            </a:prstGeom>
            <a:grpFill/>
            <a:ln>
              <a:noFill/>
            </a:ln>
            <a:effectLst/>
            <a:scene3d>
              <a:camera prst="orthographicFront"/>
              <a:lightRig rig="contrasting" dir="t">
                <a:rot lat="0" lon="0" rev="4200000"/>
              </a:lightRig>
            </a:scene3d>
            <a:sp3d prstMaterial="plastic">
              <a:bevelT w="381000" h="114300" prst="relaxedInset"/>
              <a:contourClr>
                <a:srgbClr val="969696"/>
              </a:contourClr>
            </a:sp3d>
          </p:spPr>
        </p:pic>
        <p:sp>
          <p:nvSpPr>
            <p:cNvPr id="1048620" name="矩形 36"/>
            <p:cNvSpPr/>
            <p:nvPr/>
          </p:nvSpPr>
          <p:spPr>
            <a:xfrm>
              <a:off x="1348876" y="3655546"/>
              <a:ext cx="5109770" cy="792751"/>
            </a:xfrm>
            <a:prstGeom prst="rect">
              <a:avLst/>
            </a:prstGeom>
            <a:grpFill/>
          </p:spPr>
          <p:txBody>
            <a:bodyPr wrap="square">
              <a:spAutoFit/>
            </a:bodyPr>
            <a:p>
              <a:pPr marL="214630" indent="-214630" defTabSz="685800" rtl="0" fontAlgn="auto">
                <a:lnSpc>
                  <a:spcPct val="135000"/>
                </a:lnSpc>
                <a:spcBef>
                  <a:spcPts val="0"/>
                </a:spcBef>
                <a:spcAft>
                  <a:spcPts val="0"/>
                </a:spcAft>
                <a:buClr>
                  <a:prstClr val="black"/>
                </a:buClr>
                <a:buFont typeface="Arial" panose="020B0604020202020204" pitchFamily="34" charset="0"/>
                <a:buChar char="•"/>
              </a:pPr>
              <a:r>
                <a:rPr lang="zh-CN" altLang="zh-CN" sz="1350" b="1" dirty="0">
                  <a:solidFill>
                    <a:srgbClr val="E25331"/>
                  </a:solidFill>
                  <a:latin typeface="微软雅黑" panose="020B0503020204020204" charset="-122"/>
                  <a:ea typeface="微软雅黑" panose="020B0503020204020204" charset="-122"/>
                </a:rPr>
                <a:t>地舒单抗</a:t>
              </a:r>
              <a:r>
                <a:rPr lang="zh-CN" altLang="zh-CN" sz="1350" b="1" dirty="0">
                  <a:solidFill>
                    <a:prstClr val="black"/>
                  </a:solidFill>
                  <a:latin typeface="微软雅黑" panose="020B0503020204020204" charset="-122"/>
                  <a:ea typeface="微软雅黑" panose="020B0503020204020204" charset="-122"/>
                </a:rPr>
                <a:t>预防</a:t>
              </a:r>
              <a:r>
                <a:rPr lang="zh-CN" altLang="en-US" sz="1350" b="1" dirty="0">
                  <a:solidFill>
                    <a:prstClr val="black"/>
                  </a:solidFill>
                  <a:latin typeface="微软雅黑" panose="020B0503020204020204" charset="-122"/>
                  <a:ea typeface="微软雅黑" panose="020B0503020204020204" charset="-122"/>
                </a:rPr>
                <a:t>和治疗</a:t>
              </a:r>
              <a:r>
                <a:rPr lang="en-US" altLang="zh-CN" sz="1350" b="1" dirty="0">
                  <a:solidFill>
                    <a:prstClr val="black"/>
                  </a:solidFill>
                  <a:latin typeface="微软雅黑" panose="020B0503020204020204" charset="-122"/>
                  <a:ea typeface="微软雅黑" panose="020B0503020204020204" charset="-122"/>
                </a:rPr>
                <a:t>SRE</a:t>
              </a:r>
              <a:r>
                <a:rPr lang="zh-CN" altLang="zh-CN" sz="1350" b="1" dirty="0">
                  <a:solidFill>
                    <a:prstClr val="black"/>
                  </a:solidFill>
                  <a:latin typeface="微软雅黑" panose="020B0503020204020204" charset="-122"/>
                  <a:ea typeface="微软雅黑" panose="020B0503020204020204" charset="-122"/>
                </a:rPr>
                <a:t>优于唑来膦酸</a:t>
              </a:r>
              <a:endParaRPr lang="zh-CN" altLang="zh-CN" sz="1350" b="1" dirty="0">
                <a:solidFill>
                  <a:prstClr val="black"/>
                </a:solidFill>
                <a:latin typeface="微软雅黑" panose="020B0503020204020204" charset="-122"/>
                <a:ea typeface="微软雅黑" panose="020B0503020204020204" charset="-122"/>
              </a:endParaRPr>
            </a:p>
            <a:p>
              <a:pPr marL="214630" indent="-214630" defTabSz="685800" rtl="0" fontAlgn="auto">
                <a:lnSpc>
                  <a:spcPct val="135000"/>
                </a:lnSpc>
                <a:spcBef>
                  <a:spcPts val="0"/>
                </a:spcBef>
                <a:spcAft>
                  <a:spcPts val="0"/>
                </a:spcAft>
                <a:buClr>
                  <a:prstClr val="black"/>
                </a:buClr>
                <a:buFont typeface="Arial" panose="020B0604020202020204" pitchFamily="34" charset="0"/>
                <a:buChar char="•"/>
              </a:pPr>
              <a:r>
                <a:rPr lang="zh-CN" altLang="zh-CN" sz="1350" b="1" dirty="0">
                  <a:solidFill>
                    <a:prstClr val="black"/>
                  </a:solidFill>
                  <a:latin typeface="微软雅黑" panose="020B0503020204020204" charset="-122"/>
                  <a:ea typeface="微软雅黑" panose="020B0503020204020204" charset="-122"/>
                </a:rPr>
                <a:t>首选</a:t>
              </a:r>
              <a:r>
                <a:rPr lang="zh-CN" altLang="zh-CN" sz="1350" b="1" dirty="0">
                  <a:solidFill>
                    <a:srgbClr val="E25331"/>
                  </a:solidFill>
                  <a:latin typeface="微软雅黑" panose="020B0503020204020204" charset="-122"/>
                  <a:ea typeface="微软雅黑" panose="020B0503020204020204" charset="-122"/>
                </a:rPr>
                <a:t>地舒单抗</a:t>
              </a:r>
              <a:r>
                <a:rPr lang="zh-CN" altLang="zh-CN" sz="1350" b="1" dirty="0">
                  <a:solidFill>
                    <a:prstClr val="black"/>
                  </a:solidFill>
                  <a:latin typeface="微软雅黑" panose="020B0503020204020204" charset="-122"/>
                  <a:ea typeface="微软雅黑" panose="020B0503020204020204" charset="-122"/>
                </a:rPr>
                <a:t>，</a:t>
              </a:r>
              <a:r>
                <a:rPr lang="zh-CN" altLang="zh-CN" sz="1350" b="1" dirty="0">
                  <a:solidFill>
                    <a:schemeClr val="tx1"/>
                  </a:solidFill>
                  <a:latin typeface="微软雅黑" panose="020B0503020204020204" charset="-122"/>
                  <a:ea typeface="微软雅黑" panose="020B0503020204020204" charset="-122"/>
                </a:rPr>
                <a:t>皮下</a:t>
              </a:r>
              <a:r>
                <a:rPr lang="zh-CN" altLang="zh-CN" sz="1350" b="1" dirty="0">
                  <a:solidFill>
                    <a:prstClr val="black"/>
                  </a:solidFill>
                  <a:latin typeface="微软雅黑" panose="020B0503020204020204" charset="-122"/>
                  <a:ea typeface="微软雅黑" panose="020B0503020204020204" charset="-122"/>
                </a:rPr>
                <a:t>注射，</a:t>
              </a:r>
              <a:r>
                <a:rPr lang="en-US" altLang="zh-CN" sz="1350" b="1" dirty="0">
                  <a:solidFill>
                    <a:prstClr val="black"/>
                  </a:solidFill>
                  <a:latin typeface="微软雅黑" panose="020B0503020204020204" charset="-122"/>
                  <a:ea typeface="微软雅黑" panose="020B0503020204020204" charset="-122"/>
                </a:rPr>
                <a:t>4</a:t>
              </a:r>
              <a:r>
                <a:rPr lang="zh-CN" altLang="zh-CN" sz="1350" b="1" dirty="0">
                  <a:solidFill>
                    <a:prstClr val="black"/>
                  </a:solidFill>
                  <a:latin typeface="微软雅黑" panose="020B0503020204020204" charset="-122"/>
                  <a:ea typeface="微软雅黑" panose="020B0503020204020204" charset="-122"/>
                </a:rPr>
                <a:t>周⼀次</a:t>
              </a:r>
              <a:endParaRPr lang="zh-CN" altLang="zh-CN" sz="1350" b="1" dirty="0">
                <a:solidFill>
                  <a:prstClr val="black"/>
                </a:solidFill>
                <a:latin typeface="微软雅黑" panose="020B0503020204020204" charset="-122"/>
                <a:ea typeface="微软雅黑" panose="020B0503020204020204" charset="-122"/>
              </a:endParaRPr>
            </a:p>
            <a:p>
              <a:pPr marL="513080" lvl="1" indent="-214630" defTabSz="685800" rtl="0" fontAlgn="auto">
                <a:lnSpc>
                  <a:spcPct val="135000"/>
                </a:lnSpc>
                <a:spcBef>
                  <a:spcPts val="0"/>
                </a:spcBef>
                <a:spcAft>
                  <a:spcPts val="0"/>
                </a:spcAft>
                <a:buClr>
                  <a:prstClr val="black"/>
                </a:buClr>
                <a:buFont typeface="Arial" panose="020B0604020202020204" pitchFamily="34" charset="0"/>
                <a:buChar char="̶"/>
              </a:pPr>
              <a:r>
                <a:rPr lang="zh-CN" altLang="zh-CN" sz="1350" dirty="0">
                  <a:solidFill>
                    <a:prstClr val="black"/>
                  </a:solidFill>
                  <a:latin typeface="微软雅黑" panose="020B0503020204020204" charset="-122"/>
                  <a:ea typeface="微软雅黑" panose="020B0503020204020204" charset="-122"/>
                </a:rPr>
                <a:t>无需肾功能监测</a:t>
              </a:r>
              <a:endParaRPr lang="en-US" altLang="zh-CN" sz="1350" dirty="0">
                <a:solidFill>
                  <a:prstClr val="black"/>
                </a:solidFill>
                <a:latin typeface="微软雅黑" panose="020B0503020204020204" charset="-122"/>
                <a:ea typeface="微软雅黑" panose="020B0503020204020204" charset="-122"/>
              </a:endParaRPr>
            </a:p>
            <a:p>
              <a:pPr marL="513080" lvl="1" indent="-214630" defTabSz="685800" rtl="0" fontAlgn="auto">
                <a:lnSpc>
                  <a:spcPct val="135000"/>
                </a:lnSpc>
                <a:spcBef>
                  <a:spcPts val="0"/>
                </a:spcBef>
                <a:spcAft>
                  <a:spcPts val="0"/>
                </a:spcAft>
                <a:buClr>
                  <a:prstClr val="black"/>
                </a:buClr>
                <a:buFont typeface="Arial" panose="020B0604020202020204" pitchFamily="34" charset="0"/>
                <a:buChar char="̶"/>
              </a:pPr>
              <a:r>
                <a:rPr lang="zh-CN" altLang="zh-CN" sz="1350" b="1" dirty="0">
                  <a:solidFill>
                    <a:prstClr val="black"/>
                  </a:solidFill>
                  <a:latin typeface="微软雅黑" panose="020B0503020204020204" charset="-122"/>
                  <a:ea typeface="微软雅黑" panose="020B0503020204020204" charset="-122"/>
                  <a:cs typeface="微软雅黑" panose="020B0503020204020204" charset="-122"/>
                </a:rPr>
                <a:t>应定期监监测血钙，并给予维维生素</a:t>
              </a:r>
              <a:r>
                <a:rPr lang="en-US" altLang="zh-CN" sz="1350" b="1" dirty="0">
                  <a:solidFill>
                    <a:prstClr val="black"/>
                  </a:solidFill>
                  <a:latin typeface="微软雅黑" panose="020B0503020204020204" charset="-122"/>
                  <a:ea typeface="微软雅黑" panose="020B0503020204020204" charset="-122"/>
                  <a:cs typeface="微软雅黑" panose="020B0503020204020204" charset="-122"/>
                </a:rPr>
                <a:t>D</a:t>
              </a:r>
              <a:r>
                <a:rPr lang="zh-CN" altLang="zh-CN" sz="1350" b="1" dirty="0">
                  <a:solidFill>
                    <a:prstClr val="black"/>
                  </a:solidFill>
                  <a:latin typeface="微软雅黑" panose="020B0503020204020204" charset="-122"/>
                  <a:ea typeface="微软雅黑" panose="020B0503020204020204" charset="-122"/>
                  <a:cs typeface="微软雅黑" panose="020B0503020204020204" charset="-122"/>
                </a:rPr>
                <a:t>和钙剂</a:t>
              </a:r>
              <a:endParaRPr lang="zh-CN" altLang="zh-CN" sz="1350" b="1" dirty="0">
                <a:solidFill>
                  <a:prstClr val="black"/>
                </a:solidFill>
                <a:latin typeface="微软雅黑" panose="020B0503020204020204" charset="-122"/>
                <a:ea typeface="微软雅黑" panose="020B0503020204020204" charset="-122"/>
                <a:cs typeface="微软雅黑" panose="020B0503020204020204" charset="-122"/>
              </a:endParaRPr>
            </a:p>
          </p:txBody>
        </p:sp>
        <p:pic>
          <p:nvPicPr>
            <p:cNvPr id="2097161" name="图片 37"/>
            <p:cNvPicPr>
              <a:picLocks noChangeAspect="1"/>
            </p:cNvPicPr>
            <p:nvPr/>
          </p:nvPicPr>
          <p:blipFill>
            <a:blip r:embed="rId2"/>
            <a:stretch>
              <a:fillRect/>
            </a:stretch>
          </p:blipFill>
          <p:spPr>
            <a:xfrm>
              <a:off x="-2981932" y="1340306"/>
              <a:ext cx="3002207" cy="699315"/>
            </a:xfrm>
            <a:prstGeom prst="roundRect">
              <a:avLst>
                <a:gd name="adj" fmla="val 13155"/>
              </a:avLst>
            </a:prstGeom>
            <a:grpFill/>
            <a:ln>
              <a:noFill/>
            </a:ln>
            <a:effectLst/>
            <a:scene3d>
              <a:camera prst="orthographicFront"/>
              <a:lightRig rig="contrasting" dir="t">
                <a:rot lat="0" lon="0" rev="0"/>
              </a:lightRig>
            </a:scene3d>
            <a:sp3d prstMaterial="plastic">
              <a:contourClr>
                <a:srgbClr val="969696"/>
              </a:contourClr>
            </a:sp3d>
          </p:spPr>
        </p:pic>
      </p:grpSp>
      <p:pic>
        <p:nvPicPr>
          <p:cNvPr id="2097162" name="图片 38"/>
          <p:cNvPicPr>
            <a:picLocks noChangeAspect="1"/>
          </p:cNvPicPr>
          <p:nvPr/>
        </p:nvPicPr>
        <p:blipFill rotWithShape="1">
          <a:blip r:embed="rId3"/>
          <a:srcRect t="10940"/>
          <a:stretch>
            <a:fillRect/>
          </a:stretch>
        </p:blipFill>
        <p:spPr>
          <a:xfrm>
            <a:off x="880745" y="2494915"/>
            <a:ext cx="5194300" cy="2595245"/>
          </a:xfrm>
          <a:prstGeom prst="rect">
            <a:avLst/>
          </a:prstGeom>
        </p:spPr>
      </p:pic>
      <p:sp>
        <p:nvSpPr>
          <p:cNvPr id="1048621" name="文本框 39"/>
          <p:cNvSpPr txBox="1"/>
          <p:nvPr/>
        </p:nvSpPr>
        <p:spPr>
          <a:xfrm>
            <a:off x="1682115" y="4854575"/>
            <a:ext cx="4392930" cy="763270"/>
          </a:xfrm>
          <a:prstGeom prst="rect">
            <a:avLst/>
          </a:prstGeom>
          <a:solidFill>
            <a:schemeClr val="bg2">
              <a:lumMod val="20000"/>
              <a:lumOff val="80000"/>
            </a:schemeClr>
          </a:solidFill>
        </p:spPr>
        <p:txBody>
          <a:bodyPr wrap="square" rtlCol="0">
            <a:noAutofit/>
          </a:bodyPr>
          <a:p>
            <a:pPr defTabSz="685800" rtl="0" fontAlgn="auto">
              <a:spcBef>
                <a:spcPts val="0"/>
              </a:spcBef>
              <a:spcAft>
                <a:spcPts val="0"/>
              </a:spcAft>
            </a:pPr>
            <a:r>
              <a:rPr lang="zh-CN" altLang="en-US" sz="1350" b="1" dirty="0">
                <a:solidFill>
                  <a:prstClr val="black"/>
                </a:solidFill>
                <a:latin typeface="微软雅黑" panose="020B0503020204020204" charset="-122"/>
                <a:ea typeface="微软雅黑" panose="020B0503020204020204" charset="-122"/>
              </a:rPr>
              <a:t>如果存在骨转移，使用</a:t>
            </a:r>
            <a:r>
              <a:rPr lang="zh-CN" altLang="en-US" sz="1350" b="1" dirty="0">
                <a:solidFill>
                  <a:srgbClr val="E25331"/>
                </a:solidFill>
                <a:latin typeface="微软雅黑" panose="020B0503020204020204" charset="-122"/>
                <a:ea typeface="微软雅黑" panose="020B0503020204020204" charset="-122"/>
              </a:rPr>
              <a:t>地舒单抗（</a:t>
            </a:r>
            <a:r>
              <a:rPr lang="en-US" altLang="zh-CN" sz="1350" b="1" dirty="0">
                <a:solidFill>
                  <a:srgbClr val="E25331"/>
                </a:solidFill>
                <a:latin typeface="微软雅黑" panose="020B0503020204020204" charset="-122"/>
                <a:ea typeface="微软雅黑" panose="020B0503020204020204" charset="-122"/>
              </a:rPr>
              <a:t>1</a:t>
            </a:r>
            <a:r>
              <a:rPr lang="zh-CN" altLang="en-US" sz="1350" b="1" dirty="0">
                <a:solidFill>
                  <a:srgbClr val="E25331"/>
                </a:solidFill>
                <a:latin typeface="微软雅黑" panose="020B0503020204020204" charset="-122"/>
                <a:ea typeface="微软雅黑" panose="020B0503020204020204" charset="-122"/>
              </a:rPr>
              <a:t>类，首选）</a:t>
            </a:r>
            <a:r>
              <a:rPr lang="zh-CN" altLang="en-US" sz="1350" b="1" dirty="0">
                <a:solidFill>
                  <a:prstClr val="black"/>
                </a:solidFill>
                <a:latin typeface="微软雅黑" panose="020B0503020204020204" charset="-122"/>
                <a:ea typeface="微软雅黑" panose="020B0503020204020204" charset="-122"/>
              </a:rPr>
              <a:t>或唑来膦酸进行抗骨吸收治疗</a:t>
            </a:r>
            <a:endParaRPr lang="zh-CN" altLang="en-US" sz="1350" b="1" dirty="0">
              <a:solidFill>
                <a:prstClr val="black"/>
              </a:solidFill>
              <a:latin typeface="微软雅黑" panose="020B0503020204020204" charset="-122"/>
              <a:ea typeface="微软雅黑" panose="020B0503020204020204" charset="-122"/>
            </a:endParaRPr>
          </a:p>
        </p:txBody>
      </p:sp>
    </p:spTree>
    <p:custDataLst>
      <p:tags r:id="rId4"/>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87325" y="492125"/>
            <a:ext cx="10968990" cy="705485"/>
          </a:xfrm>
        </p:spPr>
        <p:txBody>
          <a:bodyPr>
            <a:no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其他国内外指南共识均推荐地舒单抗用于</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mPC</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骨转移</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SRE</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预防</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pSp>
        <p:nvGrpSpPr>
          <p:cNvPr id="58" name="组合 33"/>
          <p:cNvGrpSpPr/>
          <p:nvPr/>
        </p:nvGrpSpPr>
        <p:grpSpPr>
          <a:xfrm>
            <a:off x="1317625" y="1730375"/>
            <a:ext cx="9396730" cy="4079875"/>
            <a:chOff x="702868" y="1323500"/>
            <a:chExt cx="10764235" cy="4341547"/>
          </a:xfrm>
        </p:grpSpPr>
        <p:pic>
          <p:nvPicPr>
            <p:cNvPr id="2097163" name="Picture 1" descr="D:\87\素材图片\703a5417972410774c8648fa9b2a7690副本.png"/>
            <p:cNvPicPr>
              <a:picLocks noChangeAspect="1" noChangeArrowheads="1"/>
            </p:cNvPicPr>
            <p:nvPr/>
          </p:nvPicPr>
          <p:blipFill>
            <a:blip r:embed="rId1" cstate="print"/>
            <a:srcRect t="31714"/>
            <a:stretch>
              <a:fillRect/>
            </a:stretch>
          </p:blipFill>
          <p:spPr bwMode="auto">
            <a:xfrm>
              <a:off x="702868" y="5038361"/>
              <a:ext cx="5202265" cy="626686"/>
            </a:xfrm>
            <a:prstGeom prst="rect">
              <a:avLst/>
            </a:prstGeom>
            <a:noFill/>
          </p:spPr>
        </p:pic>
        <p:pic>
          <p:nvPicPr>
            <p:cNvPr id="2097164" name="Picture 1" descr="D:\87\素材图片\703a5417972410774c8648fa9b2a7690副本.png"/>
            <p:cNvPicPr>
              <a:picLocks noChangeAspect="1" noChangeArrowheads="1"/>
            </p:cNvPicPr>
            <p:nvPr/>
          </p:nvPicPr>
          <p:blipFill>
            <a:blip r:embed="rId1" cstate="print"/>
            <a:srcRect t="31714"/>
            <a:stretch>
              <a:fillRect/>
            </a:stretch>
          </p:blipFill>
          <p:spPr bwMode="auto">
            <a:xfrm>
              <a:off x="6230723" y="5016589"/>
              <a:ext cx="5202265" cy="626686"/>
            </a:xfrm>
            <a:prstGeom prst="rect">
              <a:avLst/>
            </a:prstGeom>
            <a:noFill/>
          </p:spPr>
        </p:pic>
        <p:pic>
          <p:nvPicPr>
            <p:cNvPr id="2097165" name="Picture 1" descr="D:\87\素材图片\703a5417972410774c8648fa9b2a7690副本.png"/>
            <p:cNvPicPr>
              <a:picLocks noChangeAspect="1" noChangeArrowheads="1"/>
            </p:cNvPicPr>
            <p:nvPr/>
          </p:nvPicPr>
          <p:blipFill>
            <a:blip r:embed="rId1" cstate="print"/>
            <a:srcRect t="31714"/>
            <a:stretch>
              <a:fillRect/>
            </a:stretch>
          </p:blipFill>
          <p:spPr bwMode="auto">
            <a:xfrm>
              <a:off x="702868" y="2732012"/>
              <a:ext cx="5202265" cy="626686"/>
            </a:xfrm>
            <a:prstGeom prst="rect">
              <a:avLst/>
            </a:prstGeom>
            <a:noFill/>
          </p:spPr>
        </p:pic>
        <p:pic>
          <p:nvPicPr>
            <p:cNvPr id="2097166" name="Picture 1" descr="D:\87\素材图片\703a5417972410774c8648fa9b2a7690副本.png"/>
            <p:cNvPicPr>
              <a:picLocks noChangeAspect="1" noChangeArrowheads="1"/>
            </p:cNvPicPr>
            <p:nvPr/>
          </p:nvPicPr>
          <p:blipFill>
            <a:blip r:embed="rId1" cstate="print"/>
            <a:srcRect t="31714"/>
            <a:stretch>
              <a:fillRect/>
            </a:stretch>
          </p:blipFill>
          <p:spPr bwMode="auto">
            <a:xfrm>
              <a:off x="6230723" y="2732012"/>
              <a:ext cx="5202265" cy="626686"/>
            </a:xfrm>
            <a:prstGeom prst="rect">
              <a:avLst/>
            </a:prstGeom>
            <a:noFill/>
          </p:spPr>
        </p:pic>
        <p:sp>
          <p:nvSpPr>
            <p:cNvPr id="1048624" name="矩形: 圆角 45"/>
            <p:cNvSpPr/>
            <p:nvPr/>
          </p:nvSpPr>
          <p:spPr>
            <a:xfrm flipV="1">
              <a:off x="702868" y="1323500"/>
              <a:ext cx="5202265" cy="1931932"/>
            </a:xfrm>
            <a:prstGeom prst="roundRect">
              <a:avLst>
                <a:gd name="adj" fmla="val 3683"/>
              </a:avLst>
            </a:prstGeom>
            <a:solidFill>
              <a:sysClr val="window" lastClr="FFFFFF"/>
            </a:solidFill>
            <a:ln w="12700" cap="flat" cmpd="sng" algn="ctr">
              <a:solidFill>
                <a:sysClr val="window" lastClr="FFFFFF">
                  <a:lumMod val="85000"/>
                </a:sysClr>
              </a:solidFill>
              <a:prstDash val="solid"/>
              <a:miter lim="800000"/>
            </a:ln>
            <a:effectLst/>
          </p:spPr>
          <p:txBody>
            <a:bodyPr rtlCol="0" anchor="ctr"/>
            <a:lstStyle/>
            <a:p>
              <a:pPr marL="0" marR="0" lvl="0" indent="0" algn="ctr" defTabSz="685800" rtl="0" eaLnBrk="1" fontAlgn="auto" latinLnBrk="0" hangingPunct="1">
                <a:lnSpc>
                  <a:spcPct val="125000"/>
                </a:lnSpc>
                <a:spcBef>
                  <a:spcPts val="225"/>
                </a:spcBef>
                <a:spcAft>
                  <a:spcPts val="0"/>
                </a:spcAft>
                <a:buClrTx/>
                <a:buSzTx/>
                <a:buFontTx/>
                <a:buNone/>
              </a:pPr>
              <a:endParaRPr kumimoji="0" lang="zh-CN" altLang="en-US" b="0" i="0" u="none" strike="noStrike" kern="0" cap="none" spc="0" normalizeH="0" baseline="0" noProof="0">
                <a:ln>
                  <a:noFill/>
                </a:ln>
                <a:solidFill>
                  <a:prstClr val="white"/>
                </a:solidFill>
                <a:effectLst/>
                <a:uLnTx/>
                <a:uFillTx/>
                <a:latin typeface="Arial" panose="020B0604020202020204"/>
                <a:ea typeface="微软雅黑" panose="020B0503020204020204" charset="-122"/>
              </a:endParaRPr>
            </a:p>
          </p:txBody>
        </p:sp>
        <p:sp>
          <p:nvSpPr>
            <p:cNvPr id="1048625" name="矩形: 圆角 46"/>
            <p:cNvSpPr/>
            <p:nvPr/>
          </p:nvSpPr>
          <p:spPr>
            <a:xfrm flipV="1">
              <a:off x="6230723" y="1323500"/>
              <a:ext cx="5202265" cy="1931932"/>
            </a:xfrm>
            <a:prstGeom prst="roundRect">
              <a:avLst>
                <a:gd name="adj" fmla="val 3683"/>
              </a:avLst>
            </a:prstGeom>
            <a:solidFill>
              <a:sysClr val="window" lastClr="FFFFFF"/>
            </a:solidFill>
            <a:ln w="12700" cap="flat" cmpd="sng" algn="ctr">
              <a:solidFill>
                <a:sysClr val="window" lastClr="FFFFFF">
                  <a:lumMod val="85000"/>
                </a:sysClr>
              </a:solidFill>
              <a:prstDash val="solid"/>
              <a:miter lim="800000"/>
            </a:ln>
            <a:effectLst/>
          </p:spPr>
          <p:txBody>
            <a:bodyPr rtlCol="0" anchor="ctr"/>
            <a:lstStyle/>
            <a:p>
              <a:pPr marL="0" marR="0" lvl="0" indent="0" algn="ctr" defTabSz="685800" rtl="0" eaLnBrk="1" fontAlgn="auto" latinLnBrk="0" hangingPunct="1">
                <a:lnSpc>
                  <a:spcPct val="125000"/>
                </a:lnSpc>
                <a:spcBef>
                  <a:spcPts val="225"/>
                </a:spcBef>
                <a:spcAft>
                  <a:spcPts val="0"/>
                </a:spcAft>
                <a:buClrTx/>
                <a:buSzTx/>
                <a:buFontTx/>
                <a:buNone/>
              </a:pPr>
              <a:endParaRPr kumimoji="0" lang="zh-CN" altLang="en-US" b="0" i="0" u="none" strike="noStrike" kern="0" cap="none" spc="0" normalizeH="0" baseline="0" noProof="0">
                <a:ln>
                  <a:noFill/>
                </a:ln>
                <a:solidFill>
                  <a:prstClr val="white"/>
                </a:solidFill>
                <a:effectLst/>
                <a:uLnTx/>
                <a:uFillTx/>
                <a:latin typeface="Arial" panose="020B0604020202020204"/>
                <a:ea typeface="微软雅黑" panose="020B0503020204020204" charset="-122"/>
              </a:endParaRPr>
            </a:p>
          </p:txBody>
        </p:sp>
        <p:sp>
          <p:nvSpPr>
            <p:cNvPr id="1048626" name="矩形: 圆角 47"/>
            <p:cNvSpPr/>
            <p:nvPr/>
          </p:nvSpPr>
          <p:spPr>
            <a:xfrm flipV="1">
              <a:off x="702868" y="3532113"/>
              <a:ext cx="5202265" cy="2027202"/>
            </a:xfrm>
            <a:prstGeom prst="roundRect">
              <a:avLst>
                <a:gd name="adj" fmla="val 3000"/>
              </a:avLst>
            </a:prstGeom>
            <a:solidFill>
              <a:sysClr val="window" lastClr="FFFFFF"/>
            </a:solidFill>
            <a:ln w="12700" cap="flat" cmpd="sng" algn="ctr">
              <a:solidFill>
                <a:sysClr val="window" lastClr="FFFFFF">
                  <a:lumMod val="85000"/>
                </a:sysClr>
              </a:solidFill>
              <a:prstDash val="solid"/>
              <a:miter lim="800000"/>
            </a:ln>
            <a:effectLst/>
          </p:spPr>
          <p:txBody>
            <a:bodyPr rtlCol="0" anchor="ctr"/>
            <a:lstStyle/>
            <a:p>
              <a:pPr marL="0" marR="0" lvl="0" indent="0" algn="ctr" defTabSz="685800" rtl="0" eaLnBrk="1" fontAlgn="auto" latinLnBrk="0" hangingPunct="1">
                <a:lnSpc>
                  <a:spcPct val="125000"/>
                </a:lnSpc>
                <a:spcBef>
                  <a:spcPts val="225"/>
                </a:spcBef>
                <a:spcAft>
                  <a:spcPts val="0"/>
                </a:spcAft>
                <a:buClrTx/>
                <a:buSzTx/>
                <a:buFontTx/>
                <a:buNone/>
              </a:pPr>
              <a:endParaRPr kumimoji="0" lang="zh-CN" altLang="en-US" b="0" i="0" u="none" strike="noStrike" kern="0" cap="none" spc="0" normalizeH="0" baseline="0" noProof="0">
                <a:ln>
                  <a:noFill/>
                </a:ln>
                <a:solidFill>
                  <a:prstClr val="white"/>
                </a:solidFill>
                <a:effectLst/>
                <a:uLnTx/>
                <a:uFillTx/>
                <a:latin typeface="Arial" panose="020B0604020202020204"/>
                <a:ea typeface="微软雅黑" panose="020B0503020204020204" charset="-122"/>
              </a:endParaRPr>
            </a:p>
          </p:txBody>
        </p:sp>
        <p:sp>
          <p:nvSpPr>
            <p:cNvPr id="1048627" name="矩形: 圆角 48"/>
            <p:cNvSpPr/>
            <p:nvPr/>
          </p:nvSpPr>
          <p:spPr>
            <a:xfrm flipV="1">
              <a:off x="6264839" y="3550198"/>
              <a:ext cx="5202264" cy="2027204"/>
            </a:xfrm>
            <a:prstGeom prst="roundRect">
              <a:avLst>
                <a:gd name="adj" fmla="val 5050"/>
              </a:avLst>
            </a:prstGeom>
            <a:solidFill>
              <a:sysClr val="window" lastClr="FFFFFF"/>
            </a:solidFill>
            <a:ln w="12700" cap="flat" cmpd="sng" algn="ctr">
              <a:solidFill>
                <a:sysClr val="window" lastClr="FFFFFF">
                  <a:lumMod val="85000"/>
                </a:sysClr>
              </a:solidFill>
              <a:prstDash val="solid"/>
              <a:miter lim="800000"/>
            </a:ln>
            <a:effectLst/>
          </p:spPr>
          <p:txBody>
            <a:bodyPr rtlCol="0" anchor="ctr"/>
            <a:lstStyle/>
            <a:p>
              <a:pPr marL="0" marR="0" lvl="0" indent="0" algn="ctr" defTabSz="685800" rtl="0" eaLnBrk="1" fontAlgn="auto" latinLnBrk="0" hangingPunct="1">
                <a:lnSpc>
                  <a:spcPct val="125000"/>
                </a:lnSpc>
                <a:spcBef>
                  <a:spcPts val="225"/>
                </a:spcBef>
                <a:spcAft>
                  <a:spcPts val="0"/>
                </a:spcAft>
                <a:buClrTx/>
                <a:buSzTx/>
                <a:buFontTx/>
                <a:buNone/>
              </a:pPr>
              <a:endParaRPr kumimoji="0" lang="zh-CN" altLang="en-US" b="0" i="0" u="none" strike="noStrike" kern="0" cap="none" spc="0" normalizeH="0" baseline="0" noProof="0">
                <a:ln>
                  <a:noFill/>
                </a:ln>
                <a:solidFill>
                  <a:prstClr val="white"/>
                </a:solidFill>
                <a:effectLst/>
                <a:uLnTx/>
                <a:uFillTx/>
                <a:latin typeface="Arial" panose="020B0604020202020204"/>
                <a:ea typeface="微软雅黑" panose="020B0503020204020204" charset="-122"/>
              </a:endParaRPr>
            </a:p>
          </p:txBody>
        </p:sp>
        <p:sp>
          <p:nvSpPr>
            <p:cNvPr id="1048628" name="矩形 49"/>
            <p:cNvSpPr/>
            <p:nvPr/>
          </p:nvSpPr>
          <p:spPr>
            <a:xfrm>
              <a:off x="888635" y="3657057"/>
              <a:ext cx="4980001" cy="506120"/>
            </a:xfrm>
            <a:prstGeom prst="rect">
              <a:avLst/>
            </a:prstGeom>
          </p:spPr>
          <p:txBody>
            <a:bodyPr wrap="square">
              <a:spAutoFit/>
            </a:bodyPr>
            <a:lstStyle/>
            <a:p>
              <a:pPr marL="0" marR="0" lvl="0" indent="0" algn="ctr" defTabSz="685800" rtl="0" eaLnBrk="1" fontAlgn="auto" latinLnBrk="0" hangingPunct="1">
                <a:lnSpc>
                  <a:spcPct val="125000"/>
                </a:lnSpc>
                <a:spcBef>
                  <a:spcPts val="225"/>
                </a:spcBef>
                <a:spcAft>
                  <a:spcPts val="0"/>
                </a:spcAft>
                <a:buClrTx/>
                <a:buSzTx/>
                <a:buFontTx/>
                <a:buNone/>
              </a:pPr>
              <a:r>
                <a:rPr kumimoji="0" lang="en-US" altLang="zh-CN" sz="2000" b="1" i="0" u="none" strike="noStrike" kern="0" cap="none" spc="0" normalizeH="0" baseline="0" noProof="0" dirty="0">
                  <a:ln>
                    <a:noFill/>
                  </a:ln>
                  <a:solidFill>
                    <a:prstClr val="black"/>
                  </a:solidFill>
                  <a:effectLst/>
                  <a:uLnTx/>
                  <a:uFillTx/>
                  <a:latin typeface="Arial" panose="020B0604020202020204"/>
                  <a:ea typeface="微软雅黑" panose="020B0503020204020204" charset="-122"/>
                </a:rPr>
                <a:t> EAU</a:t>
              </a:r>
              <a:r>
                <a:rPr kumimoji="0" lang="zh-CN" altLang="en-US" sz="2000" b="1" i="0" u="none" strike="noStrike" kern="0" cap="none" spc="0" normalizeH="0" baseline="0" noProof="0" dirty="0">
                  <a:ln>
                    <a:noFill/>
                  </a:ln>
                  <a:solidFill>
                    <a:prstClr val="black"/>
                  </a:solidFill>
                  <a:effectLst/>
                  <a:uLnTx/>
                  <a:uFillTx/>
                  <a:latin typeface="Arial" panose="020B0604020202020204"/>
                  <a:ea typeface="微软雅黑" panose="020B0503020204020204" charset="-122"/>
                </a:rPr>
                <a:t>前列腺癌指南</a:t>
              </a:r>
              <a:endParaRPr kumimoji="0" lang="zh-CN" altLang="en-US" sz="2000" b="1" i="0" u="none" strike="noStrike" kern="0" cap="none" spc="0" normalizeH="0" baseline="0" noProof="0" dirty="0">
                <a:ln>
                  <a:noFill/>
                </a:ln>
                <a:solidFill>
                  <a:prstClr val="black"/>
                </a:solidFill>
                <a:effectLst/>
                <a:uLnTx/>
                <a:uFillTx/>
                <a:latin typeface="Arial" panose="020B0604020202020204"/>
                <a:ea typeface="微软雅黑" panose="020B0503020204020204" charset="-122"/>
              </a:endParaRPr>
            </a:p>
          </p:txBody>
        </p:sp>
        <p:sp>
          <p:nvSpPr>
            <p:cNvPr id="1048629" name="矩形 50"/>
            <p:cNvSpPr/>
            <p:nvPr/>
          </p:nvSpPr>
          <p:spPr>
            <a:xfrm>
              <a:off x="1027269" y="4316116"/>
              <a:ext cx="4553463" cy="956830"/>
            </a:xfrm>
            <a:prstGeom prst="rect">
              <a:avLst/>
            </a:prstGeom>
          </p:spPr>
          <p:txBody>
            <a:bodyPr wrap="square">
              <a:spAutoFit/>
            </a:bodyPr>
            <a:lstStyle/>
            <a:p>
              <a:pPr marL="85725" marR="0" lvl="1" indent="-85725" algn="ctr" defTabSz="466725" rtl="0" eaLnBrk="1" fontAlgn="auto" latinLnBrk="0" hangingPunct="1">
                <a:lnSpc>
                  <a:spcPct val="125000"/>
                </a:lnSpc>
                <a:spcBef>
                  <a:spcPts val="225"/>
                </a:spcBef>
                <a:spcAft>
                  <a:spcPts val="0"/>
                </a:spcAft>
                <a:buClr>
                  <a:prstClr val="black"/>
                </a:buClr>
                <a:buSzTx/>
                <a:buFontTx/>
                <a:buChar char="•"/>
              </a:pPr>
              <a:r>
                <a:rPr kumimoji="0" lang="en-US" altLang="zh-CN" sz="1400" b="0" i="0" u="none" strike="noStrike" kern="0" cap="none" spc="0" normalizeH="0" baseline="0" noProof="0" dirty="0" err="1">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mCRPC</a:t>
              </a: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患者中，</a:t>
              </a:r>
              <a:r>
                <a:rPr kumimoji="0" lang="zh-CN" altLang="en-US" sz="1400" b="1" i="0" u="none" strike="noStrike" kern="0" cap="none" spc="0" normalizeH="0" baseline="0" noProof="0" dirty="0">
                  <a:ln>
                    <a:noFill/>
                  </a:ln>
                  <a:solidFill>
                    <a:srgbClr val="E25331"/>
                  </a:solidFill>
                  <a:effectLst/>
                  <a:uLnTx/>
                  <a:uFillTx/>
                  <a:latin typeface="微软雅黑" panose="020B0503020204020204" charset="-122"/>
                  <a:ea typeface="微软雅黑" panose="020B0503020204020204" charset="-122"/>
                </a:rPr>
                <a:t>地舒单抗</a:t>
              </a: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（每</a:t>
              </a:r>
              <a:r>
                <a:rPr kumimoji="0" lang="en-US" altLang="zh-CN"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4</a:t>
              </a: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周皮下注射</a:t>
              </a:r>
              <a:r>
                <a:rPr kumimoji="0" lang="en-US" altLang="zh-CN"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120mg</a:t>
              </a: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）与唑来膦酸（每</a:t>
              </a:r>
              <a:r>
                <a:rPr kumimoji="0" lang="en-US" altLang="zh-CN"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4</a:t>
              </a: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周静脉注射</a:t>
              </a:r>
              <a:r>
                <a:rPr kumimoji="0" lang="en-US" altLang="zh-CN"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4mg</a:t>
              </a: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）相比，显著延缓首次</a:t>
              </a:r>
              <a:r>
                <a:rPr kumimoji="0" lang="en-US" altLang="zh-CN"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SRE</a:t>
              </a: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时间</a:t>
              </a:r>
              <a:endPar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endParaRPr>
            </a:p>
          </p:txBody>
        </p:sp>
        <p:sp>
          <p:nvSpPr>
            <p:cNvPr id="1048630" name="矩形 51"/>
            <p:cNvSpPr/>
            <p:nvPr/>
          </p:nvSpPr>
          <p:spPr>
            <a:xfrm>
              <a:off x="6354560" y="1337148"/>
              <a:ext cx="4954591" cy="506120"/>
            </a:xfrm>
            <a:prstGeom prst="rect">
              <a:avLst/>
            </a:prstGeom>
          </p:spPr>
          <p:txBody>
            <a:bodyPr wrap="square">
              <a:spAutoFit/>
            </a:bodyPr>
            <a:lstStyle/>
            <a:p>
              <a:pPr marL="0" marR="0" lvl="0" indent="0" algn="ctr" defTabSz="685800" rtl="0" eaLnBrk="1" fontAlgn="auto" latinLnBrk="0" hangingPunct="1">
                <a:lnSpc>
                  <a:spcPct val="125000"/>
                </a:lnSpc>
                <a:spcBef>
                  <a:spcPts val="225"/>
                </a:spcBef>
                <a:spcAft>
                  <a:spcPts val="0"/>
                </a:spcAft>
                <a:buClrTx/>
                <a:buSzTx/>
                <a:buFontTx/>
                <a:buNone/>
              </a:pPr>
              <a:r>
                <a:rPr kumimoji="0" lang="en-US" altLang="zh-CN" sz="2000" b="1" i="0" u="none" strike="noStrike" kern="0" cap="none" spc="0" normalizeH="0" baseline="0" noProof="0" dirty="0">
                  <a:ln>
                    <a:noFill/>
                  </a:ln>
                  <a:solidFill>
                    <a:prstClr val="black"/>
                  </a:solidFill>
                  <a:effectLst/>
                  <a:uLnTx/>
                  <a:uFillTx/>
                  <a:latin typeface="Arial" panose="020B0604020202020204"/>
                  <a:ea typeface="微软雅黑" panose="020B0503020204020204" charset="-122"/>
                </a:rPr>
                <a:t>AUA</a:t>
              </a:r>
              <a:r>
                <a:rPr kumimoji="0" lang="zh-CN" altLang="en-US" sz="2000" b="1" i="0" u="none" strike="noStrike" kern="0" cap="none" spc="0" normalizeH="0" baseline="0" noProof="0" dirty="0">
                  <a:ln>
                    <a:noFill/>
                  </a:ln>
                  <a:solidFill>
                    <a:prstClr val="black"/>
                  </a:solidFill>
                  <a:effectLst/>
                  <a:uLnTx/>
                  <a:uFillTx/>
                  <a:latin typeface="Arial" panose="020B0604020202020204"/>
                  <a:ea typeface="微软雅黑" panose="020B0503020204020204" charset="-122"/>
                </a:rPr>
                <a:t>晚期前列腺癌指南</a:t>
              </a:r>
              <a:endParaRPr kumimoji="0" lang="zh-CN" altLang="en-US" sz="2000" b="1" i="0" u="none" strike="noStrike" kern="0" cap="none" spc="0" normalizeH="0" baseline="0" noProof="0" dirty="0">
                <a:ln>
                  <a:noFill/>
                </a:ln>
                <a:solidFill>
                  <a:prstClr val="black"/>
                </a:solidFill>
                <a:effectLst/>
                <a:uLnTx/>
                <a:uFillTx/>
                <a:latin typeface="Arial" panose="020B0604020202020204"/>
                <a:ea typeface="微软雅黑" panose="020B0503020204020204" charset="-122"/>
              </a:endParaRPr>
            </a:p>
          </p:txBody>
        </p:sp>
        <p:sp>
          <p:nvSpPr>
            <p:cNvPr id="1048631" name="矩形 52"/>
            <p:cNvSpPr/>
            <p:nvPr/>
          </p:nvSpPr>
          <p:spPr>
            <a:xfrm>
              <a:off x="6555123" y="1895393"/>
              <a:ext cx="4183898" cy="670321"/>
            </a:xfrm>
            <a:prstGeom prst="rect">
              <a:avLst/>
            </a:prstGeom>
          </p:spPr>
          <p:txBody>
            <a:bodyPr wrap="square">
              <a:spAutoFit/>
            </a:bodyPr>
            <a:lstStyle/>
            <a:p>
              <a:pPr marL="85725" marR="0" lvl="1" indent="-85725" algn="ctr" defTabSz="466725" rtl="0" eaLnBrk="1" fontAlgn="auto" latinLnBrk="0" hangingPunct="1">
                <a:lnSpc>
                  <a:spcPct val="125000"/>
                </a:lnSpc>
                <a:spcBef>
                  <a:spcPts val="225"/>
                </a:spcBef>
                <a:spcAft>
                  <a:spcPts val="0"/>
                </a:spcAft>
                <a:buClr>
                  <a:prstClr val="black"/>
                </a:buClr>
                <a:buSzTx/>
                <a:buFontTx/>
                <a:buChar char="•"/>
              </a:pP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 </a:t>
              </a:r>
              <a:r>
                <a:rPr kumimoji="0" lang="en-US" altLang="zh-CN" sz="1400" b="0" i="0" u="none" strike="noStrike" kern="0" cap="none" spc="0" normalizeH="0" baseline="0" noProof="0" dirty="0" err="1">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mCRPC</a:t>
              </a: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伴骨转移患者应给予骨保护药物（</a:t>
              </a:r>
              <a:r>
                <a:rPr kumimoji="0" lang="zh-CN" altLang="en-US" sz="1400" b="1" i="0" u="none" strike="noStrike" kern="0" cap="none" spc="0" normalizeH="0" baseline="0" noProof="0" dirty="0">
                  <a:ln>
                    <a:noFill/>
                  </a:ln>
                  <a:solidFill>
                    <a:srgbClr val="E25331"/>
                  </a:solidFill>
                  <a:effectLst/>
                  <a:uLnTx/>
                  <a:uFillTx/>
                  <a:latin typeface="微软雅黑" panose="020B0503020204020204" charset="-122"/>
                  <a:ea typeface="微软雅黑" panose="020B0503020204020204" charset="-122"/>
                </a:rPr>
                <a:t>地舒单抗</a:t>
              </a: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或唑来膦酸），预防</a:t>
              </a:r>
              <a:r>
                <a:rPr kumimoji="0" lang="en-US" altLang="zh-CN"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SER</a:t>
              </a:r>
              <a:endParaRPr kumimoji="0" lang="en-US" altLang="zh-CN"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endParaRPr>
            </a:p>
          </p:txBody>
        </p:sp>
        <p:sp>
          <p:nvSpPr>
            <p:cNvPr id="1048632" name="矩形 53"/>
            <p:cNvSpPr/>
            <p:nvPr/>
          </p:nvSpPr>
          <p:spPr>
            <a:xfrm>
              <a:off x="6487102" y="3546659"/>
              <a:ext cx="4757736" cy="506120"/>
            </a:xfrm>
            <a:prstGeom prst="rect">
              <a:avLst/>
            </a:prstGeom>
          </p:spPr>
          <p:txBody>
            <a:bodyPr wrap="square">
              <a:spAutoFit/>
            </a:bodyPr>
            <a:lstStyle/>
            <a:p>
              <a:pPr marL="0" marR="0" lvl="0" indent="0" algn="ctr" defTabSz="685800" rtl="0" eaLnBrk="1" fontAlgn="auto" latinLnBrk="0" hangingPunct="1">
                <a:lnSpc>
                  <a:spcPct val="125000"/>
                </a:lnSpc>
                <a:spcBef>
                  <a:spcPts val="225"/>
                </a:spcBef>
                <a:spcAft>
                  <a:spcPts val="0"/>
                </a:spcAft>
                <a:buClrTx/>
                <a:buSzTx/>
                <a:buFontTx/>
                <a:buNone/>
              </a:pPr>
              <a:r>
                <a:rPr kumimoji="0" lang="zh-CN" altLang="en-US" sz="2000" b="1" i="0" u="none" strike="noStrike" kern="0" cap="none" spc="0" normalizeH="0" baseline="0" noProof="0" dirty="0">
                  <a:ln>
                    <a:noFill/>
                  </a:ln>
                  <a:solidFill>
                    <a:prstClr val="black"/>
                  </a:solidFill>
                  <a:effectLst/>
                  <a:uLnTx/>
                  <a:uFillTx/>
                  <a:latin typeface="Arial" panose="020B0604020202020204"/>
                  <a:ea typeface="微软雅黑" panose="020B0503020204020204" charset="-122"/>
                </a:rPr>
                <a:t>四肢骨转移瘤外科治疗指南</a:t>
              </a:r>
              <a:endParaRPr kumimoji="0" lang="zh-CN" altLang="en-US" sz="2000" b="1" i="0" u="none" strike="noStrike" kern="0" cap="none" spc="0" normalizeH="0" baseline="0" noProof="0" dirty="0">
                <a:ln>
                  <a:noFill/>
                </a:ln>
                <a:solidFill>
                  <a:prstClr val="black"/>
                </a:solidFill>
                <a:effectLst/>
                <a:uLnTx/>
                <a:uFillTx/>
                <a:latin typeface="Arial" panose="020B0604020202020204"/>
                <a:ea typeface="微软雅黑" panose="020B0503020204020204" charset="-122"/>
              </a:endParaRPr>
            </a:p>
          </p:txBody>
        </p:sp>
        <p:sp>
          <p:nvSpPr>
            <p:cNvPr id="1048633" name="矩形 54"/>
            <p:cNvSpPr/>
            <p:nvPr/>
          </p:nvSpPr>
          <p:spPr>
            <a:xfrm>
              <a:off x="6555123" y="4114661"/>
              <a:ext cx="4722991" cy="1273746"/>
            </a:xfrm>
            <a:prstGeom prst="rect">
              <a:avLst/>
            </a:prstGeom>
          </p:spPr>
          <p:txBody>
            <a:bodyPr wrap="square">
              <a:spAutoFit/>
            </a:bodyPr>
            <a:lstStyle/>
            <a:p>
              <a:pPr marL="85725" marR="0" lvl="1" indent="-85725" algn="ctr" defTabSz="466725" rtl="0" eaLnBrk="1" fontAlgn="auto" latinLnBrk="0" hangingPunct="1">
                <a:lnSpc>
                  <a:spcPct val="125000"/>
                </a:lnSpc>
                <a:spcBef>
                  <a:spcPts val="225"/>
                </a:spcBef>
                <a:spcAft>
                  <a:spcPts val="0"/>
                </a:spcAft>
                <a:buClr>
                  <a:prstClr val="black"/>
                </a:buClr>
                <a:buSzTx/>
                <a:buFontTx/>
                <a:buChar char="•"/>
              </a:pP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已确诊恶性肿瘤骨转移者，建议应用双膦酸盐、</a:t>
              </a:r>
              <a:r>
                <a:rPr kumimoji="0" lang="zh-CN" altLang="en-US" sz="1400" b="1" i="0" u="none" strike="noStrike" kern="0" cap="none" spc="0" normalizeH="0" baseline="0" noProof="0" dirty="0">
                  <a:ln>
                    <a:noFill/>
                  </a:ln>
                  <a:solidFill>
                    <a:srgbClr val="FF0000"/>
                  </a:solidFill>
                  <a:effectLst/>
                  <a:uLnTx/>
                  <a:uFillTx/>
                  <a:latin typeface="微软雅黑" panose="020B0503020204020204" charset="-122"/>
                  <a:ea typeface="微软雅黑" panose="020B0503020204020204" charset="-122"/>
                </a:rPr>
                <a:t>地舒单抗</a:t>
              </a: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治疗，以延缓、降低骨相关事件的发生</a:t>
              </a:r>
              <a:endPar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endParaRPr>
            </a:p>
            <a:p>
              <a:pPr marL="85725" marR="0" lvl="1" indent="-85725" algn="ctr" defTabSz="466725" rtl="0" eaLnBrk="1" fontAlgn="auto" latinLnBrk="0" hangingPunct="1">
                <a:lnSpc>
                  <a:spcPct val="125000"/>
                </a:lnSpc>
                <a:spcBef>
                  <a:spcPts val="225"/>
                </a:spcBef>
                <a:spcAft>
                  <a:spcPts val="0"/>
                </a:spcAft>
                <a:buClr>
                  <a:prstClr val="black"/>
                </a:buClr>
                <a:buSzTx/>
                <a:buFontTx/>
                <a:buChar char="•"/>
              </a:pPr>
              <a:r>
                <a:rPr kumimoji="0" lang="zh-CN" altLang="en-US" sz="1400" b="1" i="0" u="none" strike="noStrike" kern="0" cap="none" spc="0" normalizeH="0" baseline="0" noProof="0" dirty="0">
                  <a:ln>
                    <a:noFill/>
                  </a:ln>
                  <a:solidFill>
                    <a:srgbClr val="E25331"/>
                  </a:solidFill>
                  <a:effectLst/>
                  <a:uLnTx/>
                  <a:uFillTx/>
                  <a:latin typeface="微软雅黑" panose="020B0503020204020204" charset="-122"/>
                  <a:ea typeface="微软雅黑" panose="020B0503020204020204" charset="-122"/>
                </a:rPr>
                <a:t>地舒单抗</a:t>
              </a:r>
              <a:r>
                <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rPr>
                <a:t>可以很好地预防或延缓骨转移瘤患者骨相关事件的发生</a:t>
              </a:r>
              <a:endParaRPr kumimoji="0" lang="zh-CN" altLang="en-US" sz="1400" b="0" i="0" u="none" strike="noStrike" kern="0" cap="none" spc="0" normalizeH="0" baseline="0" noProof="0" dirty="0">
                <a:ln>
                  <a:noFill/>
                </a:ln>
                <a:solidFill>
                  <a:prstClr val="black">
                    <a:hueOff val="0"/>
                    <a:satOff val="0"/>
                    <a:lumOff val="0"/>
                    <a:alphaOff val="0"/>
                  </a:prstClr>
                </a:solidFill>
                <a:effectLst/>
                <a:uLnTx/>
                <a:uFillTx/>
                <a:latin typeface="微软雅黑" panose="020B0503020204020204" charset="-122"/>
                <a:ea typeface="微软雅黑" panose="020B0503020204020204" charset="-122"/>
              </a:endParaRPr>
            </a:p>
          </p:txBody>
        </p:sp>
        <p:sp>
          <p:nvSpPr>
            <p:cNvPr id="1048634" name="矩形 55"/>
            <p:cNvSpPr/>
            <p:nvPr/>
          </p:nvSpPr>
          <p:spPr>
            <a:xfrm>
              <a:off x="801296" y="1411716"/>
              <a:ext cx="5305591" cy="946694"/>
            </a:xfrm>
            <a:prstGeom prst="rect">
              <a:avLst/>
            </a:prstGeom>
          </p:spPr>
          <p:txBody>
            <a:bodyPr wrap="square">
              <a:spAutoFit/>
            </a:bodyPr>
            <a:lstStyle/>
            <a:p>
              <a:pPr marL="0" marR="0" lvl="0" indent="0" algn="ctr" defTabSz="685800" rtl="0" eaLnBrk="1" fontAlgn="auto" latinLnBrk="0" hangingPunct="1">
                <a:lnSpc>
                  <a:spcPct val="125000"/>
                </a:lnSpc>
                <a:spcBef>
                  <a:spcPts val="225"/>
                </a:spcBef>
                <a:spcAft>
                  <a:spcPts val="0"/>
                </a:spcAft>
                <a:buClrTx/>
                <a:buSzTx/>
                <a:buFontTx/>
                <a:buNone/>
              </a:pPr>
              <a:r>
                <a:rPr kumimoji="0" lang="zh-CN" altLang="en-US" sz="2000" b="1" i="0" u="none" strike="noStrike" kern="0" cap="none" spc="0" normalizeH="0" baseline="0" noProof="0" dirty="0" smtClean="0">
                  <a:ln>
                    <a:noFill/>
                  </a:ln>
                  <a:solidFill>
                    <a:prstClr val="black"/>
                  </a:solidFill>
                  <a:effectLst/>
                  <a:uLnTx/>
                  <a:uFillTx/>
                  <a:latin typeface="Arial" panose="020B0604020202020204"/>
                  <a:ea typeface="微软雅黑" panose="020B0503020204020204" charset="-122"/>
                </a:rPr>
                <a:t>前列腺癌骨转移和骨相关疾病</a:t>
              </a:r>
              <a:endParaRPr kumimoji="0" lang="en-US" altLang="zh-CN" sz="2000" b="1" i="0" u="none" strike="noStrike" kern="0" cap="none" spc="0" normalizeH="0" baseline="0" noProof="0" dirty="0" smtClean="0">
                <a:ln>
                  <a:noFill/>
                </a:ln>
                <a:solidFill>
                  <a:prstClr val="black"/>
                </a:solidFill>
                <a:effectLst/>
                <a:uLnTx/>
                <a:uFillTx/>
                <a:latin typeface="Arial" panose="020B0604020202020204"/>
                <a:ea typeface="微软雅黑" panose="020B0503020204020204" charset="-122"/>
              </a:endParaRPr>
            </a:p>
            <a:p>
              <a:pPr marL="0" marR="0" lvl="0" indent="0" algn="ctr" defTabSz="685800" rtl="0" eaLnBrk="1" fontAlgn="auto" latinLnBrk="0" hangingPunct="1">
                <a:lnSpc>
                  <a:spcPct val="125000"/>
                </a:lnSpc>
                <a:spcBef>
                  <a:spcPts val="225"/>
                </a:spcBef>
                <a:spcAft>
                  <a:spcPts val="0"/>
                </a:spcAft>
                <a:buClrTx/>
                <a:buSzTx/>
                <a:buFontTx/>
                <a:buNone/>
              </a:pPr>
              <a:r>
                <a:rPr kumimoji="0" lang="zh-CN" altLang="en-US" sz="2000" b="1" i="0" u="none" strike="noStrike" kern="0" cap="none" spc="0" normalizeH="0" baseline="0" noProof="0" dirty="0" smtClean="0">
                  <a:ln>
                    <a:noFill/>
                  </a:ln>
                  <a:solidFill>
                    <a:prstClr val="black"/>
                  </a:solidFill>
                  <a:effectLst/>
                  <a:uLnTx/>
                  <a:uFillTx/>
                  <a:latin typeface="Arial" panose="020B0604020202020204"/>
                  <a:ea typeface="微软雅黑" panose="020B0503020204020204" charset="-122"/>
                </a:rPr>
                <a:t>临床诊疗和专家</a:t>
              </a:r>
              <a:r>
                <a:rPr kumimoji="0" lang="zh-CN" altLang="en-US" sz="2000" b="1" i="0" u="none" strike="noStrike" kern="0" cap="none" spc="0" normalizeH="0" baseline="0" noProof="0" dirty="0">
                  <a:ln>
                    <a:noFill/>
                  </a:ln>
                  <a:solidFill>
                    <a:prstClr val="black"/>
                  </a:solidFill>
                  <a:effectLst/>
                  <a:uLnTx/>
                  <a:uFillTx/>
                  <a:latin typeface="Arial" panose="020B0604020202020204"/>
                  <a:ea typeface="微软雅黑" panose="020B0503020204020204" charset="-122"/>
                </a:rPr>
                <a:t>共识</a:t>
              </a:r>
              <a:endParaRPr kumimoji="0" lang="zh-CN" altLang="en-US" sz="2000" b="1" i="0" u="none" strike="noStrike" kern="0" cap="none" spc="0" normalizeH="0" baseline="0" noProof="0" dirty="0">
                <a:ln>
                  <a:noFill/>
                </a:ln>
                <a:solidFill>
                  <a:prstClr val="black"/>
                </a:solidFill>
                <a:effectLst/>
                <a:uLnTx/>
                <a:uFillTx/>
                <a:latin typeface="Arial" panose="020B0604020202020204"/>
                <a:ea typeface="微软雅黑" panose="020B0503020204020204" charset="-122"/>
              </a:endParaRPr>
            </a:p>
          </p:txBody>
        </p:sp>
        <p:sp>
          <p:nvSpPr>
            <p:cNvPr id="1048635" name="矩形 56"/>
            <p:cNvSpPr/>
            <p:nvPr/>
          </p:nvSpPr>
          <p:spPr>
            <a:xfrm>
              <a:off x="1554683" y="1775775"/>
              <a:ext cx="4451327" cy="1140627"/>
            </a:xfrm>
            <a:prstGeom prst="rect">
              <a:avLst/>
            </a:prstGeom>
          </p:spPr>
          <p:txBody>
            <a:bodyPr wrap="square">
              <a:spAutoFit/>
            </a:bodyPr>
            <a:lstStyle/>
            <a:p>
              <a:pPr marL="85725" marR="0" lvl="1" indent="-85725" defTabSz="466725" rtl="0" eaLnBrk="1" fontAlgn="auto" latinLnBrk="0" hangingPunct="1">
                <a:lnSpc>
                  <a:spcPct val="125000"/>
                </a:lnSpc>
                <a:spcBef>
                  <a:spcPts val="225"/>
                </a:spcBef>
                <a:spcAft>
                  <a:spcPts val="0"/>
                </a:spcAft>
                <a:buClr>
                  <a:prstClr val="black"/>
                </a:buClr>
                <a:buSzTx/>
                <a:buFontTx/>
                <a:buChar char="•"/>
              </a:pPr>
              <a:endParaRPr kumimoji="0" lang="en-US" altLang="zh-CN" sz="1600" b="0" i="0" u="none" strike="noStrike" kern="0" cap="none" spc="0" normalizeH="0" baseline="0" noProof="0" dirty="0" smtClean="0">
                <a:ln>
                  <a:noFill/>
                </a:ln>
                <a:solidFill>
                  <a:prstClr val="black">
                    <a:hueOff val="0"/>
                    <a:satOff val="0"/>
                    <a:lumOff val="0"/>
                    <a:alphaOff val="0"/>
                  </a:prstClr>
                </a:solidFill>
                <a:effectLst/>
                <a:uLnTx/>
                <a:uFillTx/>
                <a:latin typeface="微软雅黑" panose="020B0503020204020204" charset="-122"/>
                <a:ea typeface="微软雅黑" panose="020B0503020204020204" charset="-122"/>
              </a:endParaRPr>
            </a:p>
            <a:p>
              <a:pPr marL="85725" marR="0" lvl="1" indent="-85725" defTabSz="466725" rtl="0" eaLnBrk="1" fontAlgn="auto" latinLnBrk="0" hangingPunct="1">
                <a:lnSpc>
                  <a:spcPct val="125000"/>
                </a:lnSpc>
                <a:spcBef>
                  <a:spcPts val="225"/>
                </a:spcBef>
                <a:spcAft>
                  <a:spcPts val="0"/>
                </a:spcAft>
                <a:buClr>
                  <a:prstClr val="black"/>
                </a:buClr>
                <a:buSzTx/>
                <a:buFontTx/>
                <a:buChar char="•"/>
              </a:pPr>
              <a:endParaRPr lang="en-US" altLang="zh-CN" sz="1600" kern="0" dirty="0">
                <a:solidFill>
                  <a:prstClr val="black">
                    <a:hueOff val="0"/>
                    <a:satOff val="0"/>
                    <a:lumOff val="0"/>
                    <a:alphaOff val="0"/>
                  </a:prstClr>
                </a:solidFill>
                <a:latin typeface="微软雅黑" panose="020B0503020204020204" charset="-122"/>
                <a:ea typeface="微软雅黑" panose="020B0503020204020204" charset="-122"/>
              </a:endParaRPr>
            </a:p>
            <a:p>
              <a:pPr marL="85725" marR="0" lvl="1" indent="-85725" defTabSz="466725" rtl="0" eaLnBrk="1" fontAlgn="auto" latinLnBrk="0" hangingPunct="1">
                <a:lnSpc>
                  <a:spcPct val="125000"/>
                </a:lnSpc>
                <a:spcBef>
                  <a:spcPts val="225"/>
                </a:spcBef>
                <a:spcAft>
                  <a:spcPts val="0"/>
                </a:spcAft>
                <a:buClr>
                  <a:prstClr val="black"/>
                </a:buClr>
                <a:buSzTx/>
                <a:buFontTx/>
                <a:buChar char="•"/>
              </a:pPr>
              <a:r>
                <a:rPr kumimoji="0" lang="zh-CN" altLang="en-US" sz="1600" b="1" i="0" u="none" strike="noStrike" kern="0" cap="none" spc="0" normalizeH="0" baseline="0" noProof="0" dirty="0" smtClean="0">
                  <a:ln>
                    <a:noFill/>
                  </a:ln>
                  <a:solidFill>
                    <a:srgbClr val="E25331"/>
                  </a:solidFill>
                  <a:effectLst/>
                  <a:uLnTx/>
                  <a:uFillTx/>
                  <a:latin typeface="微软雅黑" panose="020B0503020204020204" charset="-122"/>
                  <a:ea typeface="微软雅黑" panose="020B0503020204020204" charset="-122"/>
                </a:rPr>
                <a:t>骨改良药物治疗：推荐地</a:t>
              </a:r>
              <a:r>
                <a:rPr kumimoji="0" lang="zh-CN" altLang="en-US" sz="1600" b="1" i="0" u="none" strike="noStrike" kern="0" cap="none" spc="0" normalizeH="0" baseline="0" noProof="0" dirty="0">
                  <a:ln>
                    <a:noFill/>
                  </a:ln>
                  <a:solidFill>
                    <a:srgbClr val="E25331"/>
                  </a:solidFill>
                  <a:effectLst/>
                  <a:uLnTx/>
                  <a:uFillTx/>
                  <a:latin typeface="微软雅黑" panose="020B0503020204020204" charset="-122"/>
                  <a:ea typeface="微软雅黑" panose="020B0503020204020204" charset="-122"/>
                </a:rPr>
                <a:t>舒单</a:t>
              </a:r>
              <a:r>
                <a:rPr kumimoji="0" lang="zh-CN" altLang="en-US" sz="1600" b="1" i="0" u="none" strike="noStrike" kern="0" cap="none" spc="0" normalizeH="0" baseline="0" noProof="0" dirty="0" smtClean="0">
                  <a:ln>
                    <a:noFill/>
                  </a:ln>
                  <a:solidFill>
                    <a:srgbClr val="E25331"/>
                  </a:solidFill>
                  <a:effectLst/>
                  <a:uLnTx/>
                  <a:uFillTx/>
                  <a:latin typeface="微软雅黑" panose="020B0503020204020204" charset="-122"/>
                  <a:ea typeface="微软雅黑" panose="020B0503020204020204" charset="-122"/>
                </a:rPr>
                <a:t>抗</a:t>
              </a:r>
              <a:endParaRPr kumimoji="0" lang="zh-CN" altLang="en-US" sz="1600" b="1" i="0" u="none" strike="noStrike" kern="0" cap="none" spc="0" normalizeH="0" baseline="0" noProof="0" dirty="0" smtClean="0">
                <a:ln>
                  <a:noFill/>
                </a:ln>
                <a:solidFill>
                  <a:srgbClr val="E25331"/>
                </a:solidFill>
                <a:effectLst/>
                <a:uLnTx/>
                <a:uFillTx/>
                <a:latin typeface="微软雅黑" panose="020B0503020204020204" charset="-122"/>
                <a:ea typeface="微软雅黑" panose="020B0503020204020204" charset="-122"/>
              </a:endParaRPr>
            </a:p>
          </p:txBody>
        </p:sp>
      </p:grpSp>
      <p:sp>
        <p:nvSpPr>
          <p:cNvPr id="1048636" name="文本占位符 1"/>
          <p:cNvSpPr txBox="1"/>
          <p:nvPr/>
        </p:nvSpPr>
        <p:spPr>
          <a:xfrm>
            <a:off x="68027" y="6200526"/>
            <a:ext cx="6925757" cy="546227"/>
          </a:xfrm>
          <a:prstGeom prst="rect">
            <a:avLst/>
          </a:prstGeom>
        </p:spPr>
        <p:txBody>
          <a:bodyPr vert="horz" lIns="91440" tIns="45720" rIns="91440" bIns="45720" rtlCol="0" anchor="ctr"/>
          <a:lstStyle>
            <a:defPPr>
              <a:defRPr lang="zh-CN"/>
            </a:defPPr>
            <a:lvl1pPr marL="0" lvl="0" indent="0" algn="l" defTabSz="914400" eaLnBrk="1" fontAlgn="base" latinLnBrk="0" hangingPunct="1">
              <a:lnSpc>
                <a:spcPct val="100000"/>
              </a:lnSpc>
              <a:spcBef>
                <a:spcPct val="0"/>
              </a:spcBef>
              <a:spcAft>
                <a:spcPct val="0"/>
              </a:spcAft>
              <a:defRPr sz="900" kern="1200" baseline="0">
                <a:solidFill>
                  <a:schemeClr val="tx1">
                    <a:tint val="75000"/>
                  </a:schemeClr>
                </a:solidFill>
                <a:ea typeface="宋体" panose="02010600030101010101" pitchFamily="2" charset="-122"/>
                <a:cs typeface="+mn-cs"/>
              </a:defRPr>
            </a:lvl1pPr>
            <a:lvl2pPr marL="457200" lvl="1"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2pPr>
            <a:lvl3pPr marL="914400" lvl="2"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3pPr>
            <a:lvl4pPr marL="1371600" lvl="3"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4pPr>
            <a:lvl5pPr marL="1828800" lvl="4"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5pPr>
            <a:lvl6pPr marL="2286000" lvl="5"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6pPr>
            <a:lvl7pPr marL="2743200" lvl="6"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7pPr>
            <a:lvl8pPr marL="3200400" lvl="7"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8pPr>
            <a:lvl9pPr marL="3657600" lvl="8" indent="0" algn="l" defTabSz="914400" eaLnBrk="1" fontAlgn="base" latinLnBrk="0" hangingPunct="1">
              <a:lnSpc>
                <a:spcPct val="100000"/>
              </a:lnSpc>
              <a:spcBef>
                <a:spcPct val="0"/>
              </a:spcBef>
              <a:spcAft>
                <a:spcPct val="0"/>
              </a:spcAft>
              <a:defRPr sz="1800" kern="1200" baseline="0">
                <a:solidFill>
                  <a:schemeClr val="tx1"/>
                </a:solidFill>
                <a:ea typeface="宋体" panose="02010600030101010101" pitchFamily="2" charset="-122"/>
                <a:cs typeface="+mn-cs"/>
              </a:defRPr>
            </a:lvl9pPr>
          </a:lstStyle>
          <a:p>
            <a:r>
              <a:rPr lang="zh-CN" altLang="en-US" sz="800" dirty="0">
                <a:solidFill>
                  <a:schemeClr val="tx1"/>
                </a:solidFill>
                <a:latin typeface="微软雅黑" panose="020B0503020204020204" charset="-122"/>
                <a:ea typeface="微软雅黑" panose="020B0503020204020204" charset="-122"/>
                <a:cs typeface="微软雅黑" panose="020B0503020204020204" charset="-122"/>
              </a:rPr>
              <a:t>欧洲泌尿外科学会，</a:t>
            </a:r>
            <a:r>
              <a:rPr lang="en-US" altLang="zh-CN" sz="800" dirty="0">
                <a:solidFill>
                  <a:schemeClr val="tx1"/>
                </a:solidFill>
                <a:latin typeface="微软雅黑" panose="020B0503020204020204" charset="-122"/>
                <a:ea typeface="微软雅黑" panose="020B0503020204020204" charset="-122"/>
                <a:cs typeface="微软雅黑" panose="020B0503020204020204" charset="-122"/>
              </a:rPr>
              <a:t>EAU</a:t>
            </a:r>
            <a:r>
              <a:rPr lang="zh-CN" altLang="en-US" sz="800" dirty="0">
                <a:solidFill>
                  <a:schemeClr val="tx1"/>
                </a:solidFill>
                <a:latin typeface="微软雅黑" panose="020B0503020204020204" charset="-122"/>
                <a:ea typeface="微软雅黑" panose="020B0503020204020204" charset="-122"/>
                <a:cs typeface="微软雅黑" panose="020B0503020204020204" charset="-122"/>
              </a:rPr>
              <a:t>官网</a:t>
            </a:r>
            <a:endParaRPr lang="en-US" altLang="zh-CN" sz="800" dirty="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800" dirty="0">
                <a:solidFill>
                  <a:schemeClr val="tx1"/>
                </a:solidFill>
                <a:latin typeface="微软雅黑" panose="020B0503020204020204" charset="-122"/>
                <a:ea typeface="微软雅黑" panose="020B0503020204020204" charset="-122"/>
                <a:cs typeface="微软雅黑" panose="020B0503020204020204" charset="-122"/>
              </a:rPr>
              <a:t>中华外科杂志</a:t>
            </a:r>
            <a:r>
              <a:rPr lang="en-US" altLang="zh-CN" sz="800" dirty="0">
                <a:solidFill>
                  <a:schemeClr val="tx1"/>
                </a:solidFill>
                <a:latin typeface="微软雅黑" panose="020B0503020204020204" charset="-122"/>
                <a:ea typeface="微软雅黑" panose="020B0503020204020204" charset="-122"/>
                <a:cs typeface="微软雅黑" panose="020B0503020204020204" charset="-122"/>
              </a:rPr>
              <a:t>, 2018, 56(9):646-652.</a:t>
            </a:r>
            <a:endParaRPr lang="en-US" altLang="zh-CN" sz="800" dirty="0">
              <a:solidFill>
                <a:schemeClr val="tx1"/>
              </a:solidFill>
              <a:latin typeface="微软雅黑" panose="020B0503020204020204" charset="-122"/>
              <a:ea typeface="微软雅黑" panose="020B0503020204020204" charset="-122"/>
              <a:cs typeface="微软雅黑" panose="020B0503020204020204" charset="-122"/>
            </a:endParaRPr>
          </a:p>
          <a:p>
            <a:r>
              <a:rPr lang="zh-CN" altLang="en-US" sz="800" dirty="0">
                <a:solidFill>
                  <a:schemeClr val="tx1"/>
                </a:solidFill>
                <a:latin typeface="微软雅黑" panose="020B0503020204020204" charset="-122"/>
                <a:ea typeface="微软雅黑" panose="020B0503020204020204" charset="-122"/>
                <a:cs typeface="微软雅黑" panose="020B0503020204020204" charset="-122"/>
              </a:rPr>
              <a:t>中华骨科杂志</a:t>
            </a:r>
            <a:r>
              <a:rPr lang="en-US" altLang="zh-CN" sz="800" dirty="0">
                <a:solidFill>
                  <a:schemeClr val="tx1"/>
                </a:solidFill>
                <a:latin typeface="微软雅黑" panose="020B0503020204020204" charset="-122"/>
                <a:ea typeface="微软雅黑" panose="020B0503020204020204" charset="-122"/>
                <a:cs typeface="微软雅黑" panose="020B0503020204020204" charset="-122"/>
              </a:rPr>
              <a:t>.2019.39(24):1485-1495</a:t>
            </a:r>
            <a:endParaRPr lang="en-US" altLang="zh-CN" sz="800" dirty="0">
              <a:solidFill>
                <a:schemeClr val="tx1"/>
              </a:solidFill>
              <a:latin typeface="微软雅黑" panose="020B0503020204020204" charset="-122"/>
              <a:ea typeface="微软雅黑" panose="020B0503020204020204" charset="-122"/>
              <a:cs typeface="微软雅黑" panose="020B0503020204020204" charset="-122"/>
            </a:endParaRPr>
          </a:p>
          <a:p>
            <a:r>
              <a:rPr lang="sv-SE" altLang="zh-CN" sz="800" dirty="0">
                <a:solidFill>
                  <a:schemeClr val="tx1"/>
                </a:solidFill>
                <a:latin typeface="微软雅黑" panose="020B0503020204020204" charset="-122"/>
                <a:ea typeface="微软雅黑" panose="020B0503020204020204" charset="-122"/>
                <a:cs typeface="微软雅黑" panose="020B0503020204020204" charset="-122"/>
              </a:rPr>
              <a:t>J Urol. 2020 Sep 22_101097JU0000000000001376. doi_ 10.1097_JU.0000000000001376.</a:t>
            </a:r>
            <a:endParaRPr lang="sv-SE" altLang="zh-CN" sz="800" dirty="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87325" y="492125"/>
            <a:ext cx="10968990" cy="705485"/>
          </a:xfrm>
        </p:spPr>
        <p:txBody>
          <a:bodyPr>
            <a:no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地舒单抗与双膦酸盐的主要差异</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pSp>
        <p:nvGrpSpPr>
          <p:cNvPr id="2" name="组合 1"/>
          <p:cNvGrpSpPr/>
          <p:nvPr/>
        </p:nvGrpSpPr>
        <p:grpSpPr>
          <a:xfrm>
            <a:off x="1278890" y="1450050"/>
            <a:ext cx="9526270" cy="4790766"/>
            <a:chOff x="1925" y="1227"/>
            <a:chExt cx="12475" cy="6197"/>
          </a:xfrm>
        </p:grpSpPr>
        <p:sp>
          <p:nvSpPr>
            <p:cNvPr id="1048639" name="矩形 69"/>
            <p:cNvSpPr/>
            <p:nvPr/>
          </p:nvSpPr>
          <p:spPr>
            <a:xfrm>
              <a:off x="2222" y="1828"/>
              <a:ext cx="4472" cy="5210"/>
            </a:xfrm>
            <a:prstGeom prst="rect">
              <a:avLst/>
            </a:prstGeom>
          </p:spPr>
          <p:txBody>
            <a:bodyPr wrap="square">
              <a:spAutoFit/>
            </a:bodyPr>
            <a:lstStyle/>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zh-CN" altLang="en-US" sz="1400"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全人源化</a:t>
              </a:r>
              <a:r>
                <a:rPr lang="en-US" altLang="zh-CN" sz="1400"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IgG2</a:t>
              </a: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单克隆抗体</a:t>
              </a:r>
              <a:endParaRPr lang="en-US" altLang="zh-CN" sz="1400" baseline="300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endParaRPr>
            </a:p>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zh-CN" altLang="en-US" sz="1400" dirty="0" smtClean="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每</a:t>
              </a:r>
              <a:r>
                <a:rPr lang="en-US" altLang="zh-CN"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4</a:t>
              </a: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周</a:t>
              </a:r>
              <a:r>
                <a:rPr lang="zh-CN" altLang="en-US"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皮下注射一次</a:t>
              </a:r>
              <a:r>
                <a:rPr lang="zh-CN" altLang="en-US" sz="1400"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a:t>
              </a:r>
              <a:r>
                <a:rPr lang="en-US" altLang="zh-CN"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2min</a:t>
              </a: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完成注射，快速简便，符合前列腺癌患者</a:t>
              </a:r>
              <a:r>
                <a:rPr lang="zh-CN" altLang="en-US"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门诊开药随访</a:t>
              </a: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的诊治方式</a:t>
              </a:r>
              <a:endParaRPr lang="en-US" altLang="zh-CN"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endParaRPr>
            </a:p>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地舒单抗</a:t>
              </a:r>
              <a:r>
                <a:rPr lang="zh-CN" altLang="en-US"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不通过肾脏清除</a:t>
              </a: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，与免疫球蛋白清除路径一致，</a:t>
              </a: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sym typeface="+mn-ea"/>
                </a:rPr>
                <a:t>无论患者肾脏状况如何，都可给予</a:t>
              </a: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地舒单抗</a:t>
              </a:r>
              <a:endParaRPr lang="en-US" altLang="zh-CN"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endParaRPr>
            </a:p>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en-US" altLang="zh-CN"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2021</a:t>
              </a: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年</a:t>
              </a:r>
              <a:r>
                <a:rPr lang="en-US" altLang="zh-CN"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3</a:t>
              </a: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月</a:t>
              </a:r>
              <a:r>
                <a:rPr lang="en-US" altLang="zh-CN"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1</a:t>
              </a: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日起，</a:t>
              </a:r>
              <a:r>
                <a:rPr lang="zh-CN" altLang="en-US" sz="1400" dirty="0" smtClean="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进入国</a:t>
              </a: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谈药品目录，价格从</a:t>
              </a:r>
              <a:r>
                <a:rPr lang="en-US" altLang="zh-CN"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5298</a:t>
              </a:r>
              <a:r>
                <a:rPr lang="zh-CN" altLang="en-US"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元下降</a:t>
              </a:r>
              <a:r>
                <a:rPr lang="en-US" altLang="zh-CN"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80%</a:t>
              </a:r>
              <a:r>
                <a:rPr lang="zh-CN" altLang="en-US"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到</a:t>
              </a:r>
              <a:r>
                <a:rPr lang="en-US" altLang="zh-CN"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1060</a:t>
              </a:r>
              <a:r>
                <a:rPr lang="zh-CN" altLang="en-US"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元一针。</a:t>
              </a:r>
              <a:endParaRPr lang="en-US" altLang="zh-CN"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endParaRPr>
            </a:p>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en-US" altLang="zh-CN" sz="1400" dirty="0" smtClean="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2024</a:t>
              </a:r>
              <a:r>
                <a:rPr lang="zh-CN" altLang="en-US" sz="1400" dirty="0" smtClean="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年</a:t>
              </a:r>
              <a:r>
                <a:rPr lang="en-US" altLang="zh-CN" sz="1400" dirty="0" smtClean="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1</a:t>
              </a:r>
              <a:r>
                <a:rPr lang="zh-CN" altLang="en-US" sz="1400" dirty="0" smtClean="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月</a:t>
              </a:r>
              <a:r>
                <a:rPr lang="en-US" altLang="zh-CN" sz="1400" dirty="0" smtClean="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1</a:t>
              </a:r>
              <a:r>
                <a:rPr lang="zh-CN" altLang="en-US" sz="1400" dirty="0" smtClean="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日起，进入医保，实体瘤骨转移患者都可以报销，月治疗费用</a:t>
              </a:r>
              <a:r>
                <a:rPr lang="zh-CN" altLang="en-US"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仅需</a:t>
              </a:r>
              <a:r>
                <a:rPr lang="en-US" altLang="zh-CN"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200-300</a:t>
              </a:r>
              <a:r>
                <a:rPr lang="zh-CN" altLang="en-US"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rPr>
                <a:t>不等</a:t>
              </a:r>
              <a:endParaRPr lang="en-US" altLang="zh-CN" sz="1400" b="1" dirty="0">
                <a:solidFill>
                  <a:prstClr val="black">
                    <a:lumMod val="75000"/>
                    <a:lumOff val="25000"/>
                  </a:prstClr>
                </a:solidFill>
                <a:highlight>
                  <a:srgbClr val="00FFFF"/>
                </a:highlight>
                <a:latin typeface="Arial" panose="020B0604020202020204" pitchFamily="34" charset="0"/>
                <a:ea typeface="微软雅黑" panose="020B0503020204020204" charset="-122"/>
                <a:cs typeface="Arial" panose="020B0604020202020204" pitchFamily="34" charset="0"/>
              </a:endParaRPr>
            </a:p>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zh-CN" altLang="en-US" sz="1400" b="1" dirty="0">
                  <a:solidFill>
                    <a:srgbClr val="535983"/>
                  </a:solidFill>
                  <a:latin typeface="Arial" panose="020B0604020202020204" pitchFamily="34" charset="0"/>
                  <a:ea typeface="微软雅黑" panose="020B0503020204020204" charset="-122"/>
                  <a:cs typeface="Arial" panose="020B0604020202020204" pitchFamily="34" charset="0"/>
                </a:rPr>
                <a:t>平均半衰期：</a:t>
              </a:r>
              <a:r>
                <a:rPr lang="en-US" altLang="zh-CN" sz="1400" b="1" dirty="0">
                  <a:solidFill>
                    <a:srgbClr val="535983"/>
                  </a:solidFill>
                  <a:latin typeface="Arial" panose="020B0604020202020204" pitchFamily="34" charset="0"/>
                  <a:ea typeface="微软雅黑" panose="020B0503020204020204" charset="-122"/>
                  <a:cs typeface="Arial" panose="020B0604020202020204" pitchFamily="34" charset="0"/>
                </a:rPr>
                <a:t>28</a:t>
              </a:r>
              <a:r>
                <a:rPr lang="zh-CN" altLang="en-US" sz="1400" b="1" dirty="0">
                  <a:solidFill>
                    <a:srgbClr val="535983"/>
                  </a:solidFill>
                  <a:latin typeface="Arial" panose="020B0604020202020204" pitchFamily="34" charset="0"/>
                  <a:ea typeface="微软雅黑" panose="020B0503020204020204" charset="-122"/>
                  <a:cs typeface="Arial" panose="020B0604020202020204" pitchFamily="34" charset="0"/>
                </a:rPr>
                <a:t>天</a:t>
              </a:r>
              <a:endParaRPr lang="zh-CN" altLang="en-US" sz="1400" b="1" dirty="0">
                <a:solidFill>
                  <a:srgbClr val="535983"/>
                </a:solidFill>
                <a:latin typeface="Arial" panose="020B0604020202020204" pitchFamily="34" charset="0"/>
                <a:ea typeface="微软雅黑" panose="020B0503020204020204" charset="-122"/>
                <a:cs typeface="Arial" panose="020B0604020202020204" pitchFamily="34" charset="0"/>
              </a:endParaRPr>
            </a:p>
          </p:txBody>
        </p:sp>
        <p:sp>
          <p:nvSpPr>
            <p:cNvPr id="1048640" name="直接连接符 36"/>
            <p:cNvSpPr/>
            <p:nvPr/>
          </p:nvSpPr>
          <p:spPr bwMode="auto">
            <a:xfrm flipV="1">
              <a:off x="5338" y="1851"/>
              <a:ext cx="874" cy="548"/>
            </a:xfrm>
            <a:custGeom>
              <a:avLst/>
              <a:gdLst>
                <a:gd name="T0" fmla="*/ 0 w 1149"/>
                <a:gd name="T1" fmla="*/ 830 h 830"/>
                <a:gd name="T2" fmla="*/ 273 w 1149"/>
                <a:gd name="T3" fmla="*/ 717 h 830"/>
                <a:gd name="T4" fmla="*/ 876 w 1149"/>
                <a:gd name="T5" fmla="*/ 113 h 830"/>
                <a:gd name="T6" fmla="*/ 1149 w 1149"/>
                <a:gd name="T7" fmla="*/ 0 h 830"/>
              </a:gdLst>
              <a:ahLst/>
              <a:cxnLst>
                <a:cxn ang="0">
                  <a:pos x="T0" y="T1"/>
                </a:cxn>
                <a:cxn ang="0">
                  <a:pos x="T2" y="T3"/>
                </a:cxn>
                <a:cxn ang="0">
                  <a:pos x="T4" y="T5"/>
                </a:cxn>
                <a:cxn ang="0">
                  <a:pos x="T6" y="T7"/>
                </a:cxn>
              </a:cxnLst>
              <a:rect l="0" t="0" r="r" b="b"/>
              <a:pathLst>
                <a:path w="1149" h="830">
                  <a:moveTo>
                    <a:pt x="0" y="830"/>
                  </a:moveTo>
                  <a:cubicBezTo>
                    <a:pt x="88" y="830"/>
                    <a:pt x="211" y="779"/>
                    <a:pt x="273" y="717"/>
                  </a:cubicBezTo>
                  <a:cubicBezTo>
                    <a:pt x="876" y="113"/>
                    <a:pt x="876" y="113"/>
                    <a:pt x="876" y="113"/>
                  </a:cubicBezTo>
                  <a:cubicBezTo>
                    <a:pt x="938" y="51"/>
                    <a:pt x="1061" y="0"/>
                    <a:pt x="1149" y="0"/>
                  </a:cubicBezTo>
                </a:path>
              </a:pathLst>
            </a:custGeom>
            <a:noFill/>
            <a:ln w="12700" cap="flat">
              <a:solidFill>
                <a:srgbClr val="FFFFFF">
                  <a:lumMod val="75000"/>
                </a:srgbClr>
              </a:solidFill>
              <a:prstDash val="solid"/>
              <a:miter lim="800000"/>
              <a:headEnd type="none"/>
              <a:tailEnd type="oval"/>
            </a:ln>
          </p:spPr>
          <p:txBody>
            <a:bodyPr vert="horz" wrap="square" lIns="51435" tIns="25718" rIns="51435" bIns="25718" numCol="1" anchor="t" anchorCtr="0" compatLnSpc="1"/>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marL="0" marR="0" lvl="0" indent="0" algn="l" defTabSz="342900" rtl="0" eaLnBrk="1" fontAlgn="auto" latinLnBrk="0" hangingPunct="1">
                <a:lnSpc>
                  <a:spcPct val="100000"/>
                </a:lnSpc>
                <a:spcBef>
                  <a:spcPts val="0"/>
                </a:spcBef>
                <a:spcAft>
                  <a:spcPts val="0"/>
                </a:spcAft>
                <a:buClrTx/>
                <a:buSzTx/>
                <a:buFontTx/>
                <a:buNone/>
              </a:pPr>
              <a:endParaRPr kumimoji="0" lang="en-US" sz="890" b="0" i="0" u="none" strike="noStrike" kern="1200" cap="none" spc="0" normalizeH="0" baseline="0" noProof="0">
                <a:ln>
                  <a:noFill/>
                </a:ln>
                <a:solidFill>
                  <a:srgbClr val="333F48"/>
                </a:solidFill>
                <a:effectLst/>
                <a:uLnTx/>
                <a:uFillTx/>
                <a:latin typeface="Verdana" panose="020B0604030504040204"/>
              </a:endParaRPr>
            </a:p>
          </p:txBody>
        </p:sp>
        <p:sp>
          <p:nvSpPr>
            <p:cNvPr id="1048641" name="直接连接符 42"/>
            <p:cNvSpPr txBox="1"/>
            <p:nvPr/>
          </p:nvSpPr>
          <p:spPr bwMode="auto">
            <a:xfrm>
              <a:off x="2222" y="1227"/>
              <a:ext cx="3132" cy="538"/>
            </a:xfrm>
            <a:prstGeom prst="rect">
              <a:avLst/>
            </a:prstGeom>
            <a:noFill/>
            <a:ln>
              <a:noFill/>
            </a:ln>
          </p:spPr>
          <p:txBody>
            <a:bodyPr wrap="square" lIns="68580" tIns="34290" rIns="68580" bIns="3429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685800" fontAlgn="auto">
                <a:lnSpc>
                  <a:spcPct val="120000"/>
                </a:lnSpc>
                <a:spcAft>
                  <a:spcPts val="0"/>
                </a:spcAft>
              </a:pPr>
              <a:r>
                <a:rPr lang="zh-CN" altLang="en-US" sz="1600" b="1" dirty="0">
                  <a:solidFill>
                    <a:srgbClr val="333F48"/>
                  </a:solidFill>
                  <a:latin typeface="Verdana" panose="020B0604030504040204"/>
                  <a:ea typeface="微软雅黑" panose="020B0503020204020204" charset="-122"/>
                </a:rPr>
                <a:t>地舒单抗</a:t>
              </a:r>
              <a:endParaRPr lang="zh-CN" altLang="en-US" sz="1600" b="1" dirty="0">
                <a:solidFill>
                  <a:srgbClr val="333F48"/>
                </a:solidFill>
                <a:latin typeface="Verdana" panose="020B0604030504040204"/>
                <a:ea typeface="微软雅黑" panose="020B0503020204020204" charset="-122"/>
              </a:endParaRPr>
            </a:p>
          </p:txBody>
        </p:sp>
        <p:cxnSp>
          <p:nvCxnSpPr>
            <p:cNvPr id="3145728" name="直接连接符 72"/>
            <p:cNvCxnSpPr/>
            <p:nvPr/>
          </p:nvCxnSpPr>
          <p:spPr>
            <a:xfrm flipH="1">
              <a:off x="2323" y="1851"/>
              <a:ext cx="3031" cy="0"/>
            </a:xfrm>
            <a:prstGeom prst="line">
              <a:avLst/>
            </a:prstGeom>
            <a:noFill/>
            <a:ln w="12700" cap="flat" cmpd="sng" algn="ctr">
              <a:solidFill>
                <a:srgbClr val="FFFFFF">
                  <a:lumMod val="75000"/>
                </a:srgbClr>
              </a:solidFill>
              <a:prstDash val="solid"/>
              <a:headEnd type="none"/>
            </a:ln>
            <a:effectLst/>
          </p:spPr>
        </p:cxnSp>
        <p:sp>
          <p:nvSpPr>
            <p:cNvPr id="1048642" name="星形: 五角 73"/>
            <p:cNvSpPr/>
            <p:nvPr/>
          </p:nvSpPr>
          <p:spPr>
            <a:xfrm>
              <a:off x="1927" y="4795"/>
              <a:ext cx="563" cy="550"/>
            </a:xfrm>
            <a:prstGeom prst="star5">
              <a:avLst/>
            </a:prstGeom>
            <a:solidFill>
              <a:srgbClr val="F26649"/>
            </a:solidFill>
            <a:ln w="9525"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400" b="0" i="0" u="none" strike="noStrike" kern="0" cap="none" spc="0" normalizeH="0" baseline="0" noProof="0" dirty="0" err="1">
                <a:ln>
                  <a:noFill/>
                </a:ln>
                <a:solidFill>
                  <a:srgbClr val="FFFFFF"/>
                </a:solidFill>
                <a:effectLst/>
                <a:uLnTx/>
                <a:uFillTx/>
                <a:latin typeface="Arial" panose="020B0604020202020204"/>
                <a:ea typeface="黑体" panose="02010609060101010101" charset="-122"/>
                <a:cs typeface="+mn-cs"/>
              </a:endParaRPr>
            </a:p>
          </p:txBody>
        </p:sp>
        <p:sp>
          <p:nvSpPr>
            <p:cNvPr id="1048643" name="星形: 五角 74"/>
            <p:cNvSpPr/>
            <p:nvPr/>
          </p:nvSpPr>
          <p:spPr>
            <a:xfrm>
              <a:off x="1925" y="2304"/>
              <a:ext cx="563" cy="543"/>
            </a:xfrm>
            <a:prstGeom prst="star5">
              <a:avLst/>
            </a:prstGeom>
            <a:solidFill>
              <a:srgbClr val="F26649"/>
            </a:solidFill>
            <a:ln w="9525"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400" b="0" i="0" u="none" strike="noStrike" kern="0" cap="none" spc="0" normalizeH="0" baseline="0" noProof="0" dirty="0" err="1">
                <a:ln>
                  <a:noFill/>
                </a:ln>
                <a:solidFill>
                  <a:srgbClr val="FFFFFF"/>
                </a:solidFill>
                <a:effectLst/>
                <a:uLnTx/>
                <a:uFillTx/>
                <a:latin typeface="Arial" panose="020B0604020202020204"/>
                <a:ea typeface="黑体" panose="02010609060101010101" charset="-122"/>
                <a:cs typeface="+mn-cs"/>
              </a:endParaRPr>
            </a:p>
          </p:txBody>
        </p:sp>
        <p:sp>
          <p:nvSpPr>
            <p:cNvPr id="1048644" name="矩形 83"/>
            <p:cNvSpPr/>
            <p:nvPr/>
          </p:nvSpPr>
          <p:spPr>
            <a:xfrm>
              <a:off x="8928" y="2032"/>
              <a:ext cx="5472" cy="5392"/>
            </a:xfrm>
            <a:prstGeom prst="rect">
              <a:avLst/>
            </a:prstGeom>
            <a:noFill/>
            <a:ln>
              <a:noFill/>
            </a:ln>
          </p:spPr>
          <p:txBody>
            <a:bodyPr wrap="square">
              <a:spAutoFit/>
            </a:bodyPr>
            <a:lstStyle/>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化学制剂</a:t>
              </a:r>
              <a:endParaRPr lang="en-US" altLang="zh-CN" sz="1400" baseline="300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endParaRPr>
            </a:p>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抑制破骨细胞的再吸收功能和存活</a:t>
              </a:r>
              <a:endParaRPr lang="en-US" altLang="zh-CN" sz="1400" baseline="300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endParaRPr>
            </a:p>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zh-CN" altLang="en-US" sz="1400" b="1" dirty="0">
                  <a:solidFill>
                    <a:srgbClr val="F26649"/>
                  </a:solidFill>
                  <a:latin typeface="Arial" panose="020B0604020202020204" pitchFamily="34" charset="0"/>
                  <a:ea typeface="微软雅黑" panose="020B0503020204020204" charset="-122"/>
                  <a:cs typeface="Arial" panose="020B0604020202020204" pitchFamily="34" charset="0"/>
                </a:rPr>
                <a:t>静脉滴注，配置注射液及滴注需要至少</a:t>
              </a:r>
              <a:r>
                <a:rPr lang="en-US" altLang="zh-CN" sz="1400" b="1" dirty="0">
                  <a:solidFill>
                    <a:srgbClr val="F26649"/>
                  </a:solidFill>
                  <a:latin typeface="Arial" panose="020B0604020202020204" pitchFamily="34" charset="0"/>
                  <a:ea typeface="微软雅黑" panose="020B0503020204020204" charset="-122"/>
                  <a:cs typeface="Arial" panose="020B0604020202020204" pitchFamily="34" charset="0"/>
                </a:rPr>
                <a:t>60min</a:t>
              </a:r>
              <a:r>
                <a:rPr lang="zh-CN" altLang="en-US" sz="1400" b="1" dirty="0">
                  <a:solidFill>
                    <a:srgbClr val="F26649"/>
                  </a:solidFill>
                  <a:latin typeface="Arial" panose="020B0604020202020204" pitchFamily="34" charset="0"/>
                  <a:ea typeface="微软雅黑" panose="020B0503020204020204" charset="-122"/>
                  <a:cs typeface="Arial" panose="020B0604020202020204" pitchFamily="34" charset="0"/>
                </a:rPr>
                <a:t>以上，</a:t>
              </a:r>
              <a:r>
                <a:rPr lang="zh-CN" altLang="en-US" sz="1400" b="1" u="sng" dirty="0">
                  <a:solidFill>
                    <a:srgbClr val="F26649"/>
                  </a:solidFill>
                  <a:latin typeface="Arial" panose="020B0604020202020204" pitchFamily="34" charset="0"/>
                  <a:ea typeface="微软雅黑" panose="020B0503020204020204" charset="-122"/>
                  <a:cs typeface="Arial" panose="020B0604020202020204" pitchFamily="34" charset="0"/>
                </a:rPr>
                <a:t>患者暴露时间</a:t>
              </a:r>
              <a:r>
                <a:rPr lang="zh-CN" altLang="en-US" sz="1400" b="1" u="sng" dirty="0" smtClean="0">
                  <a:solidFill>
                    <a:srgbClr val="F26649"/>
                  </a:solidFill>
                  <a:latin typeface="Arial" panose="020B0604020202020204" pitchFamily="34" charset="0"/>
                  <a:ea typeface="微软雅黑" panose="020B0503020204020204" charset="-122"/>
                  <a:cs typeface="Arial" panose="020B0604020202020204" pitchFamily="34" charset="0"/>
                </a:rPr>
                <a:t>长</a:t>
              </a:r>
              <a:r>
                <a:rPr lang="zh-CN" altLang="en-US" sz="1400" b="1" dirty="0" smtClean="0">
                  <a:solidFill>
                    <a:srgbClr val="F26649"/>
                  </a:solidFill>
                  <a:latin typeface="Arial" panose="020B0604020202020204" pitchFamily="34" charset="0"/>
                  <a:ea typeface="微软雅黑" panose="020B0503020204020204" charset="-122"/>
                  <a:cs typeface="Arial" panose="020B0604020202020204" pitchFamily="34" charset="0"/>
                  <a:sym typeface="+mn-ea"/>
                </a:rPr>
                <a:t>感冒</a:t>
              </a:r>
              <a:r>
                <a:rPr lang="zh-CN" altLang="en-US" sz="1400" b="1" dirty="0">
                  <a:solidFill>
                    <a:srgbClr val="F26649"/>
                  </a:solidFill>
                  <a:latin typeface="Arial" panose="020B0604020202020204" pitchFamily="34" charset="0"/>
                  <a:ea typeface="微软雅黑" panose="020B0503020204020204" charset="-122"/>
                  <a:cs typeface="Arial" panose="020B0604020202020204" pitchFamily="34" charset="0"/>
                  <a:sym typeface="+mn-ea"/>
                </a:rPr>
                <a:t>样急性副反应多</a:t>
              </a:r>
              <a:r>
                <a:rPr lang="zh-CN" altLang="en-US" sz="1400" dirty="0">
                  <a:solidFill>
                    <a:srgbClr val="F26649"/>
                  </a:solidFill>
                  <a:latin typeface="Arial" panose="020B0604020202020204" pitchFamily="34" charset="0"/>
                  <a:ea typeface="微软雅黑" panose="020B0503020204020204" charset="-122"/>
                  <a:cs typeface="Arial" panose="020B0604020202020204" pitchFamily="34" charset="0"/>
                  <a:sym typeface="+mn-ea"/>
                </a:rPr>
                <a:t>（</a:t>
              </a:r>
              <a:r>
                <a:rPr lang="zh-CN" altLang="en-US" sz="1400" b="1" dirty="0">
                  <a:solidFill>
                    <a:srgbClr val="F26649"/>
                  </a:solidFill>
                  <a:latin typeface="Arial" panose="020B0604020202020204" pitchFamily="34" charset="0"/>
                  <a:ea typeface="微软雅黑" panose="020B0503020204020204" charset="-122"/>
                  <a:cs typeface="Arial" panose="020B0604020202020204" pitchFamily="34" charset="0"/>
                  <a:sym typeface="+mn-ea"/>
                </a:rPr>
                <a:t>发热</a:t>
              </a: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sym typeface="+mn-ea"/>
                </a:rPr>
                <a:t>，流鼻涕等）</a:t>
              </a:r>
              <a:endParaRPr lang="en-US" altLang="zh-CN" sz="1400" b="1" dirty="0">
                <a:solidFill>
                  <a:srgbClr val="FF0000"/>
                </a:solidFill>
                <a:latin typeface="Arial" panose="020B0604020202020204" pitchFamily="34" charset="0"/>
                <a:ea typeface="微软雅黑" panose="020B0503020204020204" charset="-122"/>
                <a:cs typeface="Arial" panose="020B0604020202020204" pitchFamily="34" charset="0"/>
              </a:endParaRPr>
            </a:p>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双膦酸盐</a:t>
              </a:r>
              <a:r>
                <a:rPr lang="zh-CN" altLang="en-US" sz="1400" b="1" dirty="0">
                  <a:solidFill>
                    <a:srgbClr val="F26649"/>
                  </a:solidFill>
                  <a:latin typeface="Arial" panose="020B0604020202020204" pitchFamily="34" charset="0"/>
                  <a:ea typeface="微软雅黑" panose="020B0503020204020204" charset="-122"/>
                  <a:cs typeface="Arial" panose="020B0604020202020204" pitchFamily="34" charset="0"/>
                </a:rPr>
                <a:t>从骨组织释放回全身循环非常缓慢</a:t>
              </a:r>
              <a:r>
                <a:rPr lang="zh-CN" altLang="en-US" sz="1400" dirty="0">
                  <a:solidFill>
                    <a:srgbClr val="F26649"/>
                  </a:solidFill>
                  <a:latin typeface="Arial" panose="020B0604020202020204" pitchFamily="34" charset="0"/>
                  <a:ea typeface="微软雅黑" panose="020B0503020204020204" charset="-122"/>
                  <a:cs typeface="Arial" panose="020B0604020202020204" pitchFamily="34" charset="0"/>
                </a:rPr>
                <a:t>，</a:t>
              </a:r>
              <a:r>
                <a:rPr lang="zh-CN" altLang="en-US" sz="1400" b="1" dirty="0">
                  <a:solidFill>
                    <a:srgbClr val="F26649"/>
                  </a:solidFill>
                  <a:latin typeface="Arial" panose="020B0604020202020204" pitchFamily="34" charset="0"/>
                  <a:ea typeface="微软雅黑" panose="020B0503020204020204" charset="-122"/>
                  <a:cs typeface="Arial" panose="020B0604020202020204" pitchFamily="34" charset="0"/>
                </a:rPr>
                <a:t>通过肾脏清除</a:t>
              </a:r>
              <a:r>
                <a:rPr lang="en-US" altLang="zh-CN" sz="1400" b="1" dirty="0">
                  <a:solidFill>
                    <a:srgbClr val="0063C3"/>
                  </a:solidFill>
                  <a:latin typeface="Arial" panose="020B0604020202020204" pitchFamily="34" charset="0"/>
                  <a:ea typeface="微软雅黑" panose="020B0503020204020204" charset="-122"/>
                  <a:cs typeface="Arial" panose="020B0604020202020204" pitchFamily="34" charset="0"/>
                </a:rPr>
                <a:t>---【</a:t>
              </a:r>
              <a:r>
                <a:rPr lang="zh-CN" altLang="en-US" sz="1400" b="1" spc="-4" dirty="0">
                  <a:solidFill>
                    <a:srgbClr val="333F48">
                      <a:lumMod val="75000"/>
                      <a:lumOff val="25000"/>
                    </a:srgbClr>
                  </a:solidFill>
                  <a:latin typeface="Arial" panose="020B0604020202020204" pitchFamily="34" charset="0"/>
                  <a:ea typeface="微软雅黑" panose="020B0503020204020204" charset="-122"/>
                  <a:cs typeface="Arial" panose="020B0604020202020204" pitchFamily="34" charset="0"/>
                  <a:sym typeface="+mn-ea"/>
                </a:rPr>
                <a:t>双膦酸盐治疗骨转移肾功能不良事件发生率为</a:t>
              </a:r>
              <a:r>
                <a:rPr lang="en-US" altLang="zh-CN" sz="1400" b="1" spc="-4" dirty="0">
                  <a:solidFill>
                    <a:srgbClr val="333F48">
                      <a:lumMod val="75000"/>
                      <a:lumOff val="25000"/>
                    </a:srgbClr>
                  </a:solidFill>
                  <a:latin typeface="Arial" panose="020B0604020202020204" pitchFamily="34" charset="0"/>
                  <a:ea typeface="微软雅黑" panose="020B0503020204020204" charset="-122"/>
                  <a:cs typeface="Arial" panose="020B0604020202020204" pitchFamily="34" charset="0"/>
                  <a:sym typeface="+mn-ea"/>
                </a:rPr>
                <a:t>9%-15%】</a:t>
              </a:r>
              <a:endParaRPr lang="en-US" altLang="zh-CN" sz="1400" b="1" dirty="0">
                <a:solidFill>
                  <a:srgbClr val="0063C3"/>
                </a:solidFill>
                <a:latin typeface="Arial" panose="020B0604020202020204" pitchFamily="34" charset="0"/>
                <a:ea typeface="微软雅黑" panose="020B0503020204020204" charset="-122"/>
                <a:cs typeface="Arial" panose="020B0604020202020204" pitchFamily="34" charset="0"/>
              </a:endParaRPr>
            </a:p>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zh-CN" altLang="en-US" sz="1400" spc="-4" dirty="0">
                  <a:solidFill>
                    <a:srgbClr val="333F48">
                      <a:lumMod val="75000"/>
                      <a:lumOff val="25000"/>
                    </a:srgbClr>
                  </a:solidFill>
                  <a:latin typeface="Arial" panose="020B0604020202020204" pitchFamily="34" charset="0"/>
                  <a:ea typeface="微软雅黑" panose="020B0503020204020204" charset="-122"/>
                  <a:cs typeface="Arial" panose="020B0604020202020204" pitchFamily="34" charset="0"/>
                  <a:sym typeface="+mn-ea"/>
                </a:rPr>
                <a:t>使用双膦酸盐应</a:t>
              </a:r>
              <a:r>
                <a:rPr lang="zh-CN" altLang="zh-CN" sz="1400" spc="-4" dirty="0">
                  <a:solidFill>
                    <a:srgbClr val="333F48">
                      <a:lumMod val="75000"/>
                      <a:lumOff val="25000"/>
                    </a:srgbClr>
                  </a:solidFill>
                  <a:latin typeface="Arial" panose="020B0604020202020204" pitchFamily="34" charset="0"/>
                  <a:ea typeface="微软雅黑" panose="020B0503020204020204" charset="-122"/>
                  <a:cs typeface="Arial" panose="020B0604020202020204" pitchFamily="34" charset="0"/>
                  <a:sym typeface="+mn-ea"/>
                </a:rPr>
                <a:t>定期监测肾功能、充分补充水分，如果肾功能恶化则</a:t>
              </a:r>
              <a:r>
                <a:rPr lang="zh-CN" altLang="zh-CN" sz="1400" b="1" spc="-4" dirty="0">
                  <a:solidFill>
                    <a:srgbClr val="F26649"/>
                  </a:solidFill>
                  <a:latin typeface="Arial" panose="020B0604020202020204" pitchFamily="34" charset="0"/>
                  <a:ea typeface="微软雅黑" panose="020B0503020204020204" charset="-122"/>
                  <a:cs typeface="Arial" panose="020B0604020202020204" pitchFamily="34" charset="0"/>
                  <a:sym typeface="+mn-ea"/>
                </a:rPr>
                <a:t>立即停止治疗</a:t>
              </a:r>
              <a:endParaRPr lang="en-US" altLang="zh-CN" sz="1400" b="1" spc="-4" dirty="0">
                <a:solidFill>
                  <a:srgbClr val="FF0000"/>
                </a:solidFill>
                <a:latin typeface="Arial" panose="020B0604020202020204" pitchFamily="34" charset="0"/>
                <a:ea typeface="微软雅黑" panose="020B0503020204020204" charset="-122"/>
                <a:cs typeface="Arial" panose="020B0604020202020204" pitchFamily="34" charset="0"/>
                <a:sym typeface="+mn-ea"/>
              </a:endParaRPr>
            </a:p>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zh-CN" altLang="en-US"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rPr>
                <a:t>分布在骨矿物质表面</a:t>
              </a:r>
              <a:endParaRPr lang="en-US" altLang="zh-CN" sz="1400" dirty="0">
                <a:solidFill>
                  <a:prstClr val="black">
                    <a:lumMod val="75000"/>
                    <a:lumOff val="25000"/>
                  </a:prstClr>
                </a:solidFill>
                <a:latin typeface="Arial" panose="020B0604020202020204" pitchFamily="34" charset="0"/>
                <a:ea typeface="微软雅黑" panose="020B0503020204020204" charset="-122"/>
                <a:cs typeface="Arial" panose="020B0604020202020204" pitchFamily="34" charset="0"/>
              </a:endParaRPr>
            </a:p>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r>
                <a:rPr lang="zh-CN" altLang="en-US" sz="1400" b="1" dirty="0">
                  <a:solidFill>
                    <a:srgbClr val="F26649"/>
                  </a:solidFill>
                  <a:latin typeface="Arial" panose="020B0604020202020204" pitchFamily="34" charset="0"/>
                  <a:ea typeface="微软雅黑" panose="020B0503020204020204" charset="-122"/>
                  <a:cs typeface="Arial" panose="020B0604020202020204" pitchFamily="34" charset="0"/>
                </a:rPr>
                <a:t>平均半衰期：</a:t>
              </a:r>
              <a:r>
                <a:rPr lang="en-US" altLang="zh-CN" sz="1400" b="1" dirty="0">
                  <a:solidFill>
                    <a:srgbClr val="F26649"/>
                  </a:solidFill>
                  <a:latin typeface="Arial" panose="020B0604020202020204" pitchFamily="34" charset="0"/>
                  <a:ea typeface="微软雅黑" panose="020B0503020204020204" charset="-122"/>
                  <a:cs typeface="Arial" panose="020B0604020202020204" pitchFamily="34" charset="0"/>
                </a:rPr>
                <a:t>6</a:t>
              </a:r>
              <a:r>
                <a:rPr lang="zh-CN" altLang="en-US" sz="1400" b="1" dirty="0">
                  <a:solidFill>
                    <a:srgbClr val="F26649"/>
                  </a:solidFill>
                  <a:latin typeface="Arial" panose="020B0604020202020204" pitchFamily="34" charset="0"/>
                  <a:ea typeface="微软雅黑" panose="020B0503020204020204" charset="-122"/>
                  <a:cs typeface="Arial" panose="020B0604020202020204" pitchFamily="34" charset="0"/>
                </a:rPr>
                <a:t>天</a:t>
              </a:r>
              <a:endParaRPr lang="en-US" altLang="zh-CN" sz="1400" dirty="0">
                <a:solidFill>
                  <a:srgbClr val="0063C3"/>
                </a:solidFill>
                <a:latin typeface="Arial" panose="020B0604020202020204" pitchFamily="34" charset="0"/>
                <a:ea typeface="微软雅黑" panose="020B0503020204020204" charset="-122"/>
                <a:cs typeface="Arial" panose="020B0604020202020204" pitchFamily="34" charset="0"/>
              </a:endParaRPr>
            </a:p>
            <a:p>
              <a:pPr marL="128905" indent="-128905" defTabSz="685800" rtl="0" fontAlgn="auto">
                <a:lnSpc>
                  <a:spcPct val="120000"/>
                </a:lnSpc>
                <a:spcBef>
                  <a:spcPts val="450"/>
                </a:spcBef>
                <a:spcAft>
                  <a:spcPts val="450"/>
                </a:spcAft>
                <a:buClr>
                  <a:srgbClr val="333F48"/>
                </a:buClr>
                <a:buFont typeface="Arial" panose="020B0604020202020204" pitchFamily="34" charset="0"/>
                <a:buChar char="•"/>
              </a:pPr>
              <a:endParaRPr lang="en-US" altLang="zh-CN" sz="1400" b="1" baseline="30000" dirty="0">
                <a:solidFill>
                  <a:srgbClr val="0063C3"/>
                </a:solidFill>
                <a:latin typeface="Arial" panose="020B0604020202020204" pitchFamily="34" charset="0"/>
                <a:ea typeface="微软雅黑" panose="020B0503020204020204" charset="-122"/>
                <a:cs typeface="Arial" panose="020B0604020202020204" pitchFamily="34" charset="0"/>
              </a:endParaRPr>
            </a:p>
          </p:txBody>
        </p:sp>
        <p:sp>
          <p:nvSpPr>
            <p:cNvPr id="1048645" name="直接连接符 42"/>
            <p:cNvSpPr/>
            <p:nvPr/>
          </p:nvSpPr>
          <p:spPr bwMode="auto">
            <a:xfrm flipH="1" flipV="1">
              <a:off x="8646" y="1877"/>
              <a:ext cx="927" cy="548"/>
            </a:xfrm>
            <a:custGeom>
              <a:avLst/>
              <a:gdLst>
                <a:gd name="T0" fmla="*/ 0 w 1149"/>
                <a:gd name="T1" fmla="*/ 830 h 830"/>
                <a:gd name="T2" fmla="*/ 273 w 1149"/>
                <a:gd name="T3" fmla="*/ 717 h 830"/>
                <a:gd name="T4" fmla="*/ 876 w 1149"/>
                <a:gd name="T5" fmla="*/ 113 h 830"/>
                <a:gd name="T6" fmla="*/ 1149 w 1149"/>
                <a:gd name="T7" fmla="*/ 0 h 830"/>
              </a:gdLst>
              <a:ahLst/>
              <a:cxnLst>
                <a:cxn ang="0">
                  <a:pos x="T0" y="T1"/>
                </a:cxn>
                <a:cxn ang="0">
                  <a:pos x="T2" y="T3"/>
                </a:cxn>
                <a:cxn ang="0">
                  <a:pos x="T4" y="T5"/>
                </a:cxn>
                <a:cxn ang="0">
                  <a:pos x="T6" y="T7"/>
                </a:cxn>
              </a:cxnLst>
              <a:rect l="0" t="0" r="r" b="b"/>
              <a:pathLst>
                <a:path w="1149" h="830">
                  <a:moveTo>
                    <a:pt x="0" y="830"/>
                  </a:moveTo>
                  <a:cubicBezTo>
                    <a:pt x="88" y="830"/>
                    <a:pt x="211" y="779"/>
                    <a:pt x="273" y="717"/>
                  </a:cubicBezTo>
                  <a:cubicBezTo>
                    <a:pt x="876" y="113"/>
                    <a:pt x="876" y="113"/>
                    <a:pt x="876" y="113"/>
                  </a:cubicBezTo>
                  <a:cubicBezTo>
                    <a:pt x="938" y="51"/>
                    <a:pt x="1061" y="0"/>
                    <a:pt x="1149" y="0"/>
                  </a:cubicBezTo>
                </a:path>
              </a:pathLst>
            </a:custGeom>
            <a:noFill/>
            <a:ln w="12700" cap="flat">
              <a:solidFill>
                <a:srgbClr val="FFFFFF">
                  <a:lumMod val="75000"/>
                </a:srgbClr>
              </a:solidFill>
              <a:prstDash val="solid"/>
              <a:miter lim="800000"/>
              <a:headEnd type="none"/>
              <a:tailEnd type="oval"/>
            </a:ln>
          </p:spPr>
          <p:txBody>
            <a:bodyPr vert="horz" wrap="square" lIns="51435" tIns="25718" rIns="51435" bIns="25718" numCol="1" anchor="t" anchorCtr="0" compatLnSpc="1"/>
            <a:lstStyle>
              <a:defPPr>
                <a:defRPr lang="en-US"/>
              </a:defPPr>
              <a:lvl1pPr marL="0" algn="l" defTabSz="457200" rtl="0" eaLnBrk="1" latinLnBrk="0" hangingPunct="1">
                <a:defRPr sz="1800" kern="1200">
                  <a:solidFill>
                    <a:schemeClr val="tx1"/>
                  </a:solidFill>
                </a:defRPr>
              </a:lvl1pPr>
              <a:lvl2pPr marL="457200" algn="l" defTabSz="457200" rtl="0" eaLnBrk="1" latinLnBrk="0" hangingPunct="1">
                <a:defRPr sz="1800" kern="1200">
                  <a:solidFill>
                    <a:schemeClr val="tx1"/>
                  </a:solidFill>
                </a:defRPr>
              </a:lvl2pPr>
              <a:lvl3pPr marL="914400" algn="l" defTabSz="457200" rtl="0" eaLnBrk="1" latinLnBrk="0" hangingPunct="1">
                <a:defRPr sz="1800" kern="1200">
                  <a:solidFill>
                    <a:schemeClr val="tx1"/>
                  </a:solidFill>
                </a:defRPr>
              </a:lvl3pPr>
              <a:lvl4pPr marL="1371600" algn="l" defTabSz="457200" rtl="0" eaLnBrk="1" latinLnBrk="0" hangingPunct="1">
                <a:defRPr sz="1800" kern="1200">
                  <a:solidFill>
                    <a:schemeClr val="tx1"/>
                  </a:solidFill>
                </a:defRPr>
              </a:lvl4pPr>
              <a:lvl5pPr marL="1828800" algn="l" defTabSz="457200" rtl="0" eaLnBrk="1" latinLnBrk="0" hangingPunct="1">
                <a:defRPr sz="1800" kern="1200">
                  <a:solidFill>
                    <a:schemeClr val="tx1"/>
                  </a:solidFill>
                </a:defRPr>
              </a:lvl5pPr>
              <a:lvl6pPr marL="2286000" algn="l" defTabSz="457200" rtl="0" eaLnBrk="1" latinLnBrk="0" hangingPunct="1">
                <a:defRPr sz="1800" kern="1200">
                  <a:solidFill>
                    <a:schemeClr val="tx1"/>
                  </a:solidFill>
                </a:defRPr>
              </a:lvl6pPr>
              <a:lvl7pPr marL="2743200" algn="l" defTabSz="457200" rtl="0" eaLnBrk="1" latinLnBrk="0" hangingPunct="1">
                <a:defRPr sz="1800" kern="1200">
                  <a:solidFill>
                    <a:schemeClr val="tx1"/>
                  </a:solidFill>
                </a:defRPr>
              </a:lvl7pPr>
              <a:lvl8pPr marL="3200400" algn="l" defTabSz="457200" rtl="0" eaLnBrk="1" latinLnBrk="0" hangingPunct="1">
                <a:defRPr sz="1800" kern="1200">
                  <a:solidFill>
                    <a:schemeClr val="tx1"/>
                  </a:solidFill>
                </a:defRPr>
              </a:lvl8pPr>
              <a:lvl9pPr marL="3657600" algn="l" defTabSz="457200" rtl="0" eaLnBrk="1" latinLnBrk="0" hangingPunct="1">
                <a:defRPr sz="1800" kern="1200">
                  <a:solidFill>
                    <a:schemeClr val="tx1"/>
                  </a:solidFill>
                </a:defRPr>
              </a:lvl9pPr>
            </a:lstStyle>
            <a:p>
              <a:pPr marL="0" marR="0" lvl="0" indent="0" algn="l" defTabSz="342900" rtl="0" eaLnBrk="1" fontAlgn="auto" latinLnBrk="0" hangingPunct="1">
                <a:lnSpc>
                  <a:spcPct val="100000"/>
                </a:lnSpc>
                <a:spcBef>
                  <a:spcPts val="0"/>
                </a:spcBef>
                <a:spcAft>
                  <a:spcPts val="0"/>
                </a:spcAft>
                <a:buClrTx/>
                <a:buSzTx/>
                <a:buFontTx/>
                <a:buNone/>
              </a:pPr>
              <a:endParaRPr kumimoji="0" lang="en-US" sz="890" b="0" i="0" u="none" strike="noStrike" kern="1200" cap="none" spc="0" normalizeH="0" baseline="0" noProof="0">
                <a:ln>
                  <a:noFill/>
                </a:ln>
                <a:solidFill>
                  <a:srgbClr val="333F48"/>
                </a:solidFill>
                <a:effectLst/>
                <a:uLnTx/>
                <a:uFillTx/>
                <a:latin typeface="Verdana" panose="020B0604030504040204"/>
              </a:endParaRPr>
            </a:p>
          </p:txBody>
        </p:sp>
        <p:sp>
          <p:nvSpPr>
            <p:cNvPr id="1048646" name="直接连接符 42"/>
            <p:cNvSpPr txBox="1"/>
            <p:nvPr/>
          </p:nvSpPr>
          <p:spPr bwMode="auto">
            <a:xfrm flipH="1">
              <a:off x="9809" y="1227"/>
              <a:ext cx="3324" cy="538"/>
            </a:xfrm>
            <a:prstGeom prst="rect">
              <a:avLst/>
            </a:prstGeom>
            <a:noFill/>
            <a:ln>
              <a:noFill/>
            </a:ln>
          </p:spPr>
          <p:txBody>
            <a:bodyPr wrap="square" lIns="68580" tIns="34290" rIns="68580" bIns="34290" anchor="b" anchorCtr="0">
              <a:normAutofit/>
            </a:bodyPr>
            <a:lstStyle>
              <a:defPPr>
                <a:defRPr lang="zh-CN"/>
              </a:defPPr>
              <a:lvl1pPr marL="0" algn="l" defTabSz="914400" rtl="0" eaLnBrk="1" latinLnBrk="0" hangingPunct="1">
                <a:defRPr sz="1800" kern="1200">
                  <a:solidFill>
                    <a:schemeClr val="tx1"/>
                  </a:solidFill>
                </a:defRPr>
              </a:lvl1pPr>
              <a:lvl2pPr marL="457200" algn="l" defTabSz="914400" rtl="0" eaLnBrk="1" latinLnBrk="0" hangingPunct="1">
                <a:defRPr sz="1800" kern="1200">
                  <a:solidFill>
                    <a:schemeClr val="tx1"/>
                  </a:solidFill>
                </a:defRPr>
              </a:lvl2pPr>
              <a:lvl3pPr marL="914400" algn="l" defTabSz="914400" rtl="0" eaLnBrk="1" latinLnBrk="0" hangingPunct="1">
                <a:defRPr sz="1800" kern="1200">
                  <a:solidFill>
                    <a:schemeClr val="tx1"/>
                  </a:solidFill>
                </a:defRPr>
              </a:lvl3pPr>
              <a:lvl4pPr marL="1371600" algn="l" defTabSz="914400" rtl="0" eaLnBrk="1" latinLnBrk="0" hangingPunct="1">
                <a:defRPr sz="1800" kern="1200">
                  <a:solidFill>
                    <a:schemeClr val="tx1"/>
                  </a:solidFill>
                </a:defRPr>
              </a:lvl4pPr>
              <a:lvl5pPr marL="1828800" algn="l" defTabSz="914400" rtl="0" eaLnBrk="1" latinLnBrk="0" hangingPunct="1">
                <a:defRPr sz="1800" kern="1200">
                  <a:solidFill>
                    <a:schemeClr val="tx1"/>
                  </a:solidFill>
                </a:defRPr>
              </a:lvl5pPr>
              <a:lvl6pPr marL="2286000" algn="l" defTabSz="914400" rtl="0" eaLnBrk="1" latinLnBrk="0" hangingPunct="1">
                <a:defRPr sz="1800" kern="1200">
                  <a:solidFill>
                    <a:schemeClr val="tx1"/>
                  </a:solidFill>
                </a:defRPr>
              </a:lvl6pPr>
              <a:lvl7pPr marL="2743200" algn="l" defTabSz="914400" rtl="0" eaLnBrk="1" latinLnBrk="0" hangingPunct="1">
                <a:defRPr sz="1800" kern="1200">
                  <a:solidFill>
                    <a:schemeClr val="tx1"/>
                  </a:solidFill>
                </a:defRPr>
              </a:lvl7pPr>
              <a:lvl8pPr marL="3200400" algn="l" defTabSz="914400" rtl="0" eaLnBrk="1" latinLnBrk="0" hangingPunct="1">
                <a:defRPr sz="1800" kern="1200">
                  <a:solidFill>
                    <a:schemeClr val="tx1"/>
                  </a:solidFill>
                </a:defRPr>
              </a:lvl8pPr>
              <a:lvl9pPr marL="3657600" algn="l" defTabSz="914400" rtl="0" eaLnBrk="1" latinLnBrk="0" hangingPunct="1">
                <a:defRPr sz="1800" kern="1200">
                  <a:solidFill>
                    <a:schemeClr val="tx1"/>
                  </a:solidFill>
                </a:defRPr>
              </a:lvl9pPr>
            </a:lstStyle>
            <a:p>
              <a:pPr defTabSz="685800" fontAlgn="auto">
                <a:lnSpc>
                  <a:spcPct val="120000"/>
                </a:lnSpc>
                <a:spcAft>
                  <a:spcPts val="0"/>
                </a:spcAft>
              </a:pPr>
              <a:r>
                <a:rPr lang="zh-CN" altLang="en-US" sz="1600" b="1" dirty="0">
                  <a:solidFill>
                    <a:srgbClr val="333F48"/>
                  </a:solidFill>
                  <a:latin typeface="Verdana" panose="020B0604030504040204"/>
                  <a:ea typeface="微软雅黑" panose="020B0503020204020204" charset="-122"/>
                </a:rPr>
                <a:t>双膦酸盐</a:t>
              </a:r>
              <a:endParaRPr lang="zh-CN" altLang="en-US" sz="1600" b="1" dirty="0">
                <a:solidFill>
                  <a:srgbClr val="333F48"/>
                </a:solidFill>
                <a:latin typeface="Verdana" panose="020B0604030504040204"/>
                <a:ea typeface="微软雅黑" panose="020B0503020204020204" charset="-122"/>
              </a:endParaRPr>
            </a:p>
          </p:txBody>
        </p:sp>
        <p:cxnSp>
          <p:nvCxnSpPr>
            <p:cNvPr id="3145729" name="直接连接符 86"/>
            <p:cNvCxnSpPr/>
            <p:nvPr/>
          </p:nvCxnSpPr>
          <p:spPr>
            <a:xfrm>
              <a:off x="9520" y="1877"/>
              <a:ext cx="3216" cy="0"/>
            </a:xfrm>
            <a:prstGeom prst="line">
              <a:avLst/>
            </a:prstGeom>
            <a:noFill/>
            <a:ln w="12700" cap="flat" cmpd="sng" algn="ctr">
              <a:solidFill>
                <a:srgbClr val="FFFFFF">
                  <a:lumMod val="75000"/>
                </a:srgbClr>
              </a:solidFill>
              <a:prstDash val="solid"/>
              <a:headEnd type="none"/>
            </a:ln>
            <a:effectLst/>
          </p:spPr>
        </p:cxnSp>
        <p:sp>
          <p:nvSpPr>
            <p:cNvPr id="17" name="星形: 五角 73"/>
            <p:cNvSpPr/>
            <p:nvPr/>
          </p:nvSpPr>
          <p:spPr>
            <a:xfrm>
              <a:off x="1941" y="5677"/>
              <a:ext cx="563" cy="550"/>
            </a:xfrm>
            <a:prstGeom prst="star5">
              <a:avLst/>
            </a:prstGeom>
            <a:solidFill>
              <a:srgbClr val="F26649"/>
            </a:solidFill>
            <a:ln w="9525" cap="flat" cmpd="sng" algn="ctr">
              <a:noFill/>
              <a:prstDash val="solid"/>
            </a:ln>
            <a:effectLst/>
          </p:spPr>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pPr>
              <a:endParaRPr kumimoji="0" lang="zh-CN" altLang="en-US" sz="1400" b="0" i="0" u="none" strike="noStrike" kern="0" cap="none" spc="0" normalizeH="0" baseline="0" noProof="0" dirty="0" err="1">
                <a:ln>
                  <a:noFill/>
                </a:ln>
                <a:solidFill>
                  <a:srgbClr val="FFFFFF"/>
                </a:solidFill>
                <a:effectLst/>
                <a:uLnTx/>
                <a:uFillTx/>
                <a:latin typeface="Arial" panose="020B0604020202020204"/>
                <a:ea typeface="黑体" panose="02010609060101010101" charset="-122"/>
                <a:cs typeface="+mn-cs"/>
              </a:endParaRPr>
            </a:p>
          </p:txBody>
        </p:sp>
      </p:gr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87325" y="492125"/>
            <a:ext cx="10968990" cy="705485"/>
          </a:xfrm>
        </p:spPr>
        <p:txBody>
          <a:bodyPr>
            <a:no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地舒单抗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大型三期临床试验</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Study103</a:t>
            </a:r>
            <a:endPar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48650" name="矩形 10"/>
          <p:cNvSpPr/>
          <p:nvPr/>
        </p:nvSpPr>
        <p:spPr>
          <a:xfrm>
            <a:off x="825500" y="1353185"/>
            <a:ext cx="9759315" cy="868045"/>
          </a:xfrm>
          <a:prstGeom prst="rect">
            <a:avLst/>
          </a:prstGeom>
        </p:spPr>
        <p:txBody>
          <a:bodyPr wrap="square" lIns="0" tIns="0" rIns="0" bIns="0">
            <a:noAutofit/>
          </a:bodyPr>
          <a:p>
            <a:pPr defTabSz="685165" rtl="0">
              <a:lnSpc>
                <a:spcPct val="135000"/>
              </a:lnSpc>
              <a:buClr>
                <a:srgbClr val="39302A"/>
              </a:buClr>
              <a:buSzPct val="100000"/>
            </a:pPr>
            <a:r>
              <a:rPr lang="zh-CN" altLang="en-US" sz="1600" b="1" kern="0" dirty="0">
                <a:latin typeface="微软雅黑" panose="020B0503020204020204" charset="-122"/>
                <a:ea typeface="微软雅黑" panose="020B0503020204020204" charset="-122"/>
                <a:cs typeface="Calibri" panose="020F0502020204030204" charset="0"/>
              </a:rPr>
              <a:t>目的：</a:t>
            </a:r>
            <a:r>
              <a:rPr lang="zh-CN" altLang="en-US" sz="1600" kern="0" dirty="0">
                <a:latin typeface="微软雅黑" panose="020B0503020204020204" charset="-122"/>
                <a:ea typeface="微软雅黑" panose="020B0503020204020204" charset="-122"/>
                <a:cs typeface="Calibri" panose="020F0502020204030204" charset="0"/>
              </a:rPr>
              <a:t>评估地舒单抗治疗在去势抵抗型前列腺癌伴骨转移的患者中预防骨相关事件的疗效</a:t>
            </a:r>
            <a:endParaRPr lang="zh-CN" altLang="en-US" sz="1600" kern="0" dirty="0">
              <a:latin typeface="微软雅黑" panose="020B0503020204020204" charset="-122"/>
              <a:ea typeface="微软雅黑" panose="020B0503020204020204" charset="-122"/>
              <a:cs typeface="Calibri" panose="020F0502020204030204" charset="0"/>
            </a:endParaRPr>
          </a:p>
          <a:p>
            <a:pPr defTabSz="685165" rtl="0">
              <a:lnSpc>
                <a:spcPct val="135000"/>
              </a:lnSpc>
              <a:buClr>
                <a:srgbClr val="39302A"/>
              </a:buClr>
              <a:buSzPct val="100000"/>
            </a:pPr>
            <a:r>
              <a:rPr lang="zh-CN" altLang="en-US" sz="1600" b="1" kern="0" dirty="0">
                <a:latin typeface="微软雅黑" panose="020B0503020204020204" charset="-122"/>
                <a:ea typeface="微软雅黑" panose="020B0503020204020204" charset="-122"/>
                <a:cs typeface="Calibri" panose="020F0502020204030204" charset="0"/>
              </a:rPr>
              <a:t>方法：</a:t>
            </a:r>
            <a:r>
              <a:rPr lang="zh-CN" altLang="en-US" sz="1600" kern="0" dirty="0">
                <a:latin typeface="微软雅黑" panose="020B0503020204020204" charset="-122"/>
                <a:ea typeface="微软雅黑" panose="020B0503020204020204" charset="-122"/>
                <a:cs typeface="Calibri" panose="020F0502020204030204" charset="0"/>
              </a:rPr>
              <a:t>全球多中心、前瞻性、随机、双盲、活性药物对照的</a:t>
            </a:r>
            <a:r>
              <a:rPr lang="en-US" altLang="zh-CN" sz="1600" kern="0" dirty="0">
                <a:latin typeface="微软雅黑" panose="020B0503020204020204" charset="-122"/>
                <a:ea typeface="微软雅黑" panose="020B0503020204020204" charset="-122"/>
                <a:cs typeface="Calibri" panose="020F0502020204030204" charset="0"/>
              </a:rPr>
              <a:t>III</a:t>
            </a:r>
            <a:r>
              <a:rPr lang="zh-CN" altLang="en-US" sz="1600" kern="0" dirty="0">
                <a:latin typeface="微软雅黑" panose="020B0503020204020204" charset="-122"/>
                <a:ea typeface="微软雅黑" panose="020B0503020204020204" charset="-122"/>
                <a:cs typeface="Calibri" panose="020F0502020204030204" charset="0"/>
              </a:rPr>
              <a:t>期临床研究</a:t>
            </a:r>
            <a:endParaRPr lang="zh-CN" altLang="en-US" sz="1600" kern="0" dirty="0">
              <a:latin typeface="微软雅黑" panose="020B0503020204020204" charset="-122"/>
              <a:ea typeface="微软雅黑" panose="020B0503020204020204" charset="-122"/>
              <a:cs typeface="Calibri" panose="020F0502020204030204" charset="0"/>
            </a:endParaRPr>
          </a:p>
        </p:txBody>
      </p:sp>
      <p:grpSp>
        <p:nvGrpSpPr>
          <p:cNvPr id="61" name="组合 11"/>
          <p:cNvGrpSpPr/>
          <p:nvPr/>
        </p:nvGrpSpPr>
        <p:grpSpPr>
          <a:xfrm>
            <a:off x="1229995" y="2303145"/>
            <a:ext cx="9465310" cy="3823533"/>
            <a:chOff x="805485" y="2693432"/>
            <a:chExt cx="10428573" cy="3150876"/>
          </a:xfrm>
        </p:grpSpPr>
        <p:sp>
          <p:nvSpPr>
            <p:cNvPr id="1048651" name="圆角矩形 8"/>
            <p:cNvSpPr/>
            <p:nvPr/>
          </p:nvSpPr>
          <p:spPr>
            <a:xfrm>
              <a:off x="805485" y="2693433"/>
              <a:ext cx="2893844" cy="2712424"/>
            </a:xfrm>
            <a:prstGeom prst="roundRect">
              <a:avLst>
                <a:gd name="adj" fmla="val 4549"/>
              </a:avLst>
            </a:prstGeom>
            <a:solidFill>
              <a:srgbClr val="C34C41">
                <a:lumMod val="20000"/>
                <a:lumOff val="80000"/>
                <a:alpha val="23000"/>
              </a:srgbClr>
            </a:solidFill>
            <a:ln>
              <a:solidFill>
                <a:srgbClr val="333F48"/>
              </a:solidFill>
            </a:ln>
          </p:spPr>
          <p:txBody>
            <a:bodyPr wrap="square" lIns="135000" rIns="135000" rtlCol="0" anchor="ctr">
              <a:noAutofit/>
            </a:bodyPr>
            <a:p>
              <a:pPr marL="0" marR="0" lvl="0" indent="0" defTabSz="685800" rtl="0" eaLnBrk="1" fontAlgn="auto" latinLnBrk="0" hangingPunct="1">
                <a:lnSpc>
                  <a:spcPct val="135000"/>
                </a:lnSpc>
                <a:spcBef>
                  <a:spcPts val="900"/>
                </a:spcBef>
                <a:spcAft>
                  <a:spcPts val="0"/>
                </a:spcAft>
                <a:buClrTx/>
                <a:buSzTx/>
                <a:buFontTx/>
                <a:buNone/>
              </a:pPr>
              <a:r>
                <a:rPr kumimoji="0" lang="zh-CN" altLang="en-US" sz="1400" b="1"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sym typeface="+mn-ea"/>
                </a:rPr>
                <a:t>关键纳入标准：</a:t>
              </a:r>
              <a:endParaRPr kumimoji="0" lang="zh-CN" altLang="en-US" sz="1400" b="1"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endParaRPr>
            </a:p>
            <a:p>
              <a:pPr marL="134620" marR="0" lvl="0" indent="-134620" defTabSz="685800" rtl="0" eaLnBrk="1" fontAlgn="auto" latinLnBrk="0" hangingPunct="1">
                <a:lnSpc>
                  <a:spcPct val="135000"/>
                </a:lnSpc>
                <a:spcBef>
                  <a:spcPts val="225"/>
                </a:spcBef>
                <a:spcAft>
                  <a:spcPts val="0"/>
                </a:spcAft>
                <a:buClrTx/>
                <a:buSzTx/>
                <a:buFont typeface="Arial" panose="020B0604020202020204" pitchFamily="34" charset="0"/>
                <a:buChar char="•"/>
              </a:pPr>
              <a:r>
                <a:rPr kumimoji="0" lang="zh-CN" altLang="en-US" sz="1400" b="0"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sym typeface="+mn-ea"/>
                </a:rPr>
                <a:t>去势抵抗型前列腺癌</a:t>
              </a:r>
              <a:endParaRPr kumimoji="0" lang="zh-CN" altLang="en-US" sz="1400" b="0"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sym typeface="+mn-ea"/>
              </a:endParaRPr>
            </a:p>
            <a:p>
              <a:pPr marL="134620" marR="0" lvl="0" indent="-134620" defTabSz="685800" rtl="0" eaLnBrk="1" fontAlgn="auto" latinLnBrk="0" hangingPunct="1">
                <a:lnSpc>
                  <a:spcPct val="135000"/>
                </a:lnSpc>
                <a:spcBef>
                  <a:spcPts val="225"/>
                </a:spcBef>
                <a:spcAft>
                  <a:spcPts val="0"/>
                </a:spcAft>
                <a:buClrTx/>
                <a:buSzTx/>
                <a:buFont typeface="Arial" panose="020B0604020202020204" pitchFamily="34" charset="0"/>
                <a:buChar char="•"/>
              </a:pPr>
              <a:r>
                <a:rPr kumimoji="0" lang="en-US" altLang="zh-CN" sz="1400" b="0"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sym typeface="+mn-ea"/>
                </a:rPr>
                <a:t>≥</a:t>
              </a:r>
              <a:r>
                <a:rPr kumimoji="0" lang="zh-CN" altLang="en-US" sz="1400" b="0"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sym typeface="+mn-ea"/>
                </a:rPr>
                <a:t>1个骨转移</a:t>
              </a:r>
              <a:endParaRPr kumimoji="0" lang="zh-CN" altLang="en-US" sz="1400" b="0"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sym typeface="+mn-ea"/>
              </a:endParaRPr>
            </a:p>
            <a:p>
              <a:pPr marL="0" marR="0" lvl="0" indent="0" defTabSz="685800" rtl="0" eaLnBrk="1" fontAlgn="auto" latinLnBrk="0" hangingPunct="1">
                <a:lnSpc>
                  <a:spcPct val="135000"/>
                </a:lnSpc>
                <a:spcBef>
                  <a:spcPts val="900"/>
                </a:spcBef>
                <a:spcAft>
                  <a:spcPts val="0"/>
                </a:spcAft>
                <a:buClrTx/>
                <a:buSzTx/>
                <a:buFontTx/>
                <a:buNone/>
              </a:pPr>
              <a:r>
                <a:rPr kumimoji="0" lang="zh-CN" altLang="en-US" sz="1400" b="1"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sym typeface="+mn-ea"/>
                </a:rPr>
                <a:t>关键排除标准：</a:t>
              </a:r>
              <a:endParaRPr kumimoji="0" lang="zh-CN" altLang="en-US" sz="1400" b="1"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endParaRPr>
            </a:p>
            <a:p>
              <a:pPr marL="134620" marR="0" lvl="0" indent="-134620" defTabSz="685800" rtl="0" eaLnBrk="1" fontAlgn="auto" latinLnBrk="0" hangingPunct="1">
                <a:lnSpc>
                  <a:spcPct val="135000"/>
                </a:lnSpc>
                <a:spcBef>
                  <a:spcPts val="225"/>
                </a:spcBef>
                <a:spcAft>
                  <a:spcPts val="0"/>
                </a:spcAft>
                <a:buClrTx/>
                <a:buSzTx/>
                <a:buFont typeface="Arial" panose="020B0604020202020204" pitchFamily="34" charset="0"/>
                <a:buChar char="•"/>
              </a:pPr>
              <a:r>
                <a:rPr kumimoji="0" lang="zh-CN" altLang="en-US" sz="1400" b="0"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sym typeface="+mn-ea"/>
                </a:rPr>
                <a:t>正在接受或之前接受过双膦酸酸盐静脉注射治疗</a:t>
              </a:r>
              <a:endParaRPr kumimoji="0" lang="zh-CN" altLang="en-US" sz="1400" b="0"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sym typeface="+mn-ea"/>
              </a:endParaRPr>
            </a:p>
          </p:txBody>
        </p:sp>
        <p:sp>
          <p:nvSpPr>
            <p:cNvPr id="1048652" name="圆角矩形 9"/>
            <p:cNvSpPr/>
            <p:nvPr/>
          </p:nvSpPr>
          <p:spPr>
            <a:xfrm>
              <a:off x="4809944" y="3012674"/>
              <a:ext cx="417830" cy="2073944"/>
            </a:xfrm>
            <a:prstGeom prst="roundRect">
              <a:avLst/>
            </a:prstGeom>
            <a:solidFill>
              <a:srgbClr val="C34C41">
                <a:lumMod val="20000"/>
                <a:lumOff val="80000"/>
                <a:alpha val="23000"/>
              </a:srgbClr>
            </a:solidFill>
            <a:ln>
              <a:solidFill>
                <a:srgbClr val="333F48"/>
              </a:solidFill>
            </a:ln>
          </p:spPr>
          <p:txBody>
            <a:bodyPr wrap="square" lIns="0" tIns="0" rIns="0" bIns="0" rtlCol="0" anchor="ctr">
              <a:noAutofit/>
            </a:bodyPr>
            <a:p>
              <a:pPr marL="0" marR="0" lvl="0" indent="0" algn="ctr" defTabSz="685800" rtl="0" eaLnBrk="1" fontAlgn="auto" latinLnBrk="0" hangingPunct="1">
                <a:lnSpc>
                  <a:spcPct val="100000"/>
                </a:lnSpc>
                <a:spcBef>
                  <a:spcPts val="900"/>
                </a:spcBef>
                <a:spcAft>
                  <a:spcPts val="0"/>
                </a:spcAft>
                <a:buClrTx/>
                <a:buSzTx/>
                <a:buFontTx/>
                <a:buNone/>
              </a:pPr>
              <a:r>
                <a:rPr kumimoji="0" lang="zh-CN" altLang="en-US" sz="14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随机化</a:t>
              </a:r>
              <a:endParaRPr kumimoji="0" lang="zh-CN" altLang="en-US" sz="14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048653" name="五边形 10"/>
            <p:cNvSpPr/>
            <p:nvPr/>
          </p:nvSpPr>
          <p:spPr>
            <a:xfrm>
              <a:off x="5739504" y="2693432"/>
              <a:ext cx="3135520" cy="1131808"/>
            </a:xfrm>
            <a:prstGeom prst="roundRect">
              <a:avLst>
                <a:gd name="adj" fmla="val 10776"/>
              </a:avLst>
            </a:prstGeom>
            <a:solidFill>
              <a:srgbClr val="E25331"/>
            </a:solidFill>
            <a:ln>
              <a:noFill/>
            </a:ln>
          </p:spPr>
          <p:txBody>
            <a:bodyPr wrap="square" rtlCol="0" anchor="ctr">
              <a:noAutofit/>
            </a:bodyPr>
            <a:p>
              <a:pPr marL="0" marR="0" lvl="0" indent="0" algn="ctr" defTabSz="685800" rtl="0" eaLnBrk="1" fontAlgn="auto" latinLnBrk="0" hangingPunct="1">
                <a:lnSpc>
                  <a:spcPct val="100000"/>
                </a:lnSpc>
                <a:spcBef>
                  <a:spcPts val="0"/>
                </a:spcBef>
                <a:spcAft>
                  <a:spcPts val="225"/>
                </a:spcAft>
                <a:buClrTx/>
                <a:buSzTx/>
                <a:buFontTx/>
                <a:buNone/>
              </a:pPr>
              <a:r>
                <a:rPr kumimoji="0" lang="zh-CN" altLang="en-US" sz="14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地舒单抗120 mg SC和</a:t>
              </a:r>
              <a:endParaRPr kumimoji="0" lang="zh-CN" altLang="en-US" sz="14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a:p>
              <a:pPr marL="0" marR="0" lvl="0" indent="0" algn="ctr" defTabSz="685800" rtl="0" eaLnBrk="1" fontAlgn="auto" latinLnBrk="0" hangingPunct="1">
                <a:lnSpc>
                  <a:spcPct val="100000"/>
                </a:lnSpc>
                <a:spcBef>
                  <a:spcPts val="0"/>
                </a:spcBef>
                <a:spcAft>
                  <a:spcPts val="225"/>
                </a:spcAft>
                <a:buClrTx/>
                <a:buSzTx/>
                <a:buFontTx/>
                <a:buNone/>
              </a:pPr>
              <a:r>
                <a:rPr kumimoji="0" lang="zh-CN" altLang="en-US" sz="14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安慰剂IV Q4W（n=</a:t>
              </a:r>
              <a:r>
                <a:rPr kumimoji="0" lang="en-US" altLang="zh-CN" sz="14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950</a:t>
              </a:r>
              <a:r>
                <a:rPr kumimoji="0" lang="zh-CN" altLang="en-US" sz="14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rPr>
                <a:t>）</a:t>
              </a:r>
              <a:endParaRPr kumimoji="0" lang="zh-CN" altLang="en-US" sz="1400" b="0" i="0" u="none" strike="noStrike" kern="0" cap="none" spc="0" normalizeH="0" baseline="0" noProof="0" dirty="0">
                <a:ln>
                  <a:noFill/>
                </a:ln>
                <a:solidFill>
                  <a:srgbClr val="FFFFFF"/>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048654" name="五边形 11"/>
            <p:cNvSpPr/>
            <p:nvPr/>
          </p:nvSpPr>
          <p:spPr>
            <a:xfrm>
              <a:off x="5739504" y="4276070"/>
              <a:ext cx="3135520" cy="1131808"/>
            </a:xfrm>
            <a:prstGeom prst="roundRect">
              <a:avLst>
                <a:gd name="adj" fmla="val 9934"/>
              </a:avLst>
            </a:prstGeom>
            <a:solidFill>
              <a:srgbClr val="D9D9D9"/>
            </a:solidFill>
            <a:ln>
              <a:noFill/>
            </a:ln>
          </p:spPr>
          <p:txBody>
            <a:bodyPr wrap="square" rtlCol="0" anchor="ctr">
              <a:noAutofit/>
            </a:bodyPr>
            <a:p>
              <a:pPr marL="0" marR="0" lvl="0" indent="0" algn="ctr" defTabSz="685800" rtl="0" eaLnBrk="1" fontAlgn="auto" latinLnBrk="0" hangingPunct="1">
                <a:lnSpc>
                  <a:spcPct val="100000"/>
                </a:lnSpc>
                <a:spcBef>
                  <a:spcPts val="0"/>
                </a:spcBef>
                <a:spcAft>
                  <a:spcPts val="225"/>
                </a:spcAft>
                <a:buClrTx/>
                <a:buSzTx/>
                <a:buFontTx/>
                <a:buNone/>
              </a:pPr>
              <a:r>
                <a:rPr kumimoji="0" lang="zh-CN" altLang="en-US" sz="1400" b="0" i="0" u="none" strike="noStrike" kern="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sym typeface="+mn-ea"/>
                </a:rPr>
                <a:t>唑来膦酸4</a:t>
              </a:r>
              <a:r>
                <a:rPr kumimoji="0" lang="en-US" altLang="zh-CN" sz="1400" b="0" i="0" u="none" strike="noStrike" kern="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sym typeface="+mn-ea"/>
                </a:rPr>
                <a:t>mg </a:t>
              </a:r>
              <a:r>
                <a:rPr kumimoji="0" lang="zh-CN" altLang="en-US" sz="1400" b="0" i="0" u="none" strike="noStrike" kern="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sym typeface="+mn-ea"/>
                </a:rPr>
                <a:t>IV 和</a:t>
              </a:r>
              <a:endParaRPr kumimoji="0" lang="zh-CN" altLang="en-US" sz="1400" b="0" i="0" u="none" strike="noStrike" kern="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sym typeface="+mn-ea"/>
              </a:endParaRPr>
            </a:p>
            <a:p>
              <a:pPr marL="0" marR="0" lvl="0" indent="0" algn="ctr" defTabSz="685800" rtl="0" eaLnBrk="1" fontAlgn="auto" latinLnBrk="0" hangingPunct="1">
                <a:lnSpc>
                  <a:spcPct val="100000"/>
                </a:lnSpc>
                <a:spcBef>
                  <a:spcPts val="0"/>
                </a:spcBef>
                <a:spcAft>
                  <a:spcPts val="225"/>
                </a:spcAft>
                <a:buClrTx/>
                <a:buSzTx/>
                <a:buFontTx/>
                <a:buNone/>
              </a:pPr>
              <a:r>
                <a:rPr kumimoji="0" lang="zh-CN" altLang="en-US" sz="1400" b="0" i="0" u="none" strike="noStrike" kern="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sym typeface="+mn-ea"/>
                </a:rPr>
                <a:t>安慰剂SC Q4W（n=</a:t>
              </a:r>
              <a:r>
                <a:rPr kumimoji="0" lang="en-US" altLang="zh-CN" sz="1400" b="0" i="0" u="none" strike="noStrike" kern="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sym typeface="+mn-ea"/>
                </a:rPr>
                <a:t>951</a:t>
              </a:r>
              <a:r>
                <a:rPr kumimoji="0" lang="zh-CN" altLang="en-US" sz="1400" b="0" i="0" u="none" strike="noStrike" kern="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sym typeface="+mn-ea"/>
                </a:rPr>
                <a:t>）</a:t>
              </a:r>
              <a:endParaRPr kumimoji="0" lang="zh-CN" altLang="en-US" sz="1400" b="0" i="0" u="none" strike="noStrike" kern="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sym typeface="+mn-ea"/>
              </a:endParaRPr>
            </a:p>
          </p:txBody>
        </p:sp>
        <p:sp>
          <p:nvSpPr>
            <p:cNvPr id="1048655" name="圆角矩形 13"/>
            <p:cNvSpPr/>
            <p:nvPr/>
          </p:nvSpPr>
          <p:spPr>
            <a:xfrm>
              <a:off x="9485448" y="2693432"/>
              <a:ext cx="1748610" cy="2712425"/>
            </a:xfrm>
            <a:prstGeom prst="roundRect">
              <a:avLst>
                <a:gd name="adj" fmla="val 5813"/>
              </a:avLst>
            </a:prstGeom>
            <a:solidFill>
              <a:srgbClr val="C34C41">
                <a:lumMod val="20000"/>
                <a:lumOff val="80000"/>
                <a:alpha val="23000"/>
              </a:srgbClr>
            </a:solidFill>
            <a:ln>
              <a:solidFill>
                <a:srgbClr val="333F48"/>
              </a:solidFill>
            </a:ln>
          </p:spPr>
          <p:txBody>
            <a:bodyPr wrap="square" lIns="135000" rIns="135000" rtlCol="0" anchor="ctr">
              <a:noAutofit/>
            </a:bodyPr>
            <a:p>
              <a:pPr marL="0" marR="0" lvl="0" indent="0" algn="ctr" defTabSz="685800" rtl="0" eaLnBrk="1" fontAlgn="auto" latinLnBrk="0" hangingPunct="1">
                <a:lnSpc>
                  <a:spcPct val="135000"/>
                </a:lnSpc>
                <a:spcBef>
                  <a:spcPts val="900"/>
                </a:spcBef>
                <a:spcAft>
                  <a:spcPts val="0"/>
                </a:spcAft>
                <a:buClrTx/>
                <a:buSzTx/>
                <a:buFontTx/>
                <a:buNone/>
              </a:pPr>
              <a:r>
                <a:rPr kumimoji="0" lang="zh-CN" altLang="en-US" sz="1400" b="1"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sym typeface="+mn-ea"/>
                </a:rPr>
                <a:t>主要终点</a:t>
              </a:r>
              <a:endParaRPr kumimoji="0" lang="en-US" altLang="zh-CN" sz="1400" b="1"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endParaRPr>
            </a:p>
            <a:p>
              <a:pPr marL="0" marR="0" lvl="0" indent="0" algn="ctr" defTabSz="685800" rtl="0" eaLnBrk="1" fontAlgn="auto" latinLnBrk="0" hangingPunct="1">
                <a:lnSpc>
                  <a:spcPct val="135000"/>
                </a:lnSpc>
                <a:spcBef>
                  <a:spcPts val="225"/>
                </a:spcBef>
                <a:spcAft>
                  <a:spcPts val="0"/>
                </a:spcAft>
                <a:buClrTx/>
                <a:buSzTx/>
                <a:buFontTx/>
                <a:buNone/>
              </a:pPr>
              <a:r>
                <a:rPr kumimoji="0" lang="zh-CN" altLang="en-US" sz="14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首次发生骨相关事件（</a:t>
              </a:r>
              <a:r>
                <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SRE</a:t>
              </a:r>
              <a:r>
                <a:rPr kumimoji="0" lang="zh-CN" altLang="en-US" sz="14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）的时间</a:t>
              </a:r>
              <a:endParaRPr kumimoji="0" lang="zh-CN" altLang="en-US" sz="1400" b="0" i="0" u="none" strike="noStrike" kern="0" cap="none" spc="0" normalizeH="0" baseline="0" noProof="0" dirty="0">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endParaRPr>
            </a:p>
          </p:txBody>
        </p:sp>
        <p:cxnSp>
          <p:nvCxnSpPr>
            <p:cNvPr id="3145730" name="直接箭头连接符 17"/>
            <p:cNvCxnSpPr>
              <a:stCxn id="1048651" idx="3"/>
              <a:endCxn id="1048652" idx="1"/>
            </p:cNvCxnSpPr>
            <p:nvPr/>
          </p:nvCxnSpPr>
          <p:spPr>
            <a:xfrm>
              <a:off x="3699329" y="4049645"/>
              <a:ext cx="1110615" cy="1"/>
            </a:xfrm>
            <a:prstGeom prst="straightConnector1">
              <a:avLst/>
            </a:prstGeom>
            <a:noFill/>
            <a:ln w="12700" cap="flat" cmpd="sng" algn="ctr">
              <a:solidFill>
                <a:srgbClr val="333F48"/>
              </a:solidFill>
              <a:prstDash val="solid"/>
              <a:tailEnd type="triangle"/>
            </a:ln>
            <a:effectLst/>
          </p:spPr>
        </p:cxnSp>
        <p:sp>
          <p:nvSpPr>
            <p:cNvPr id="1048656" name="文本框 18"/>
            <p:cNvSpPr txBox="1"/>
            <p:nvPr/>
          </p:nvSpPr>
          <p:spPr>
            <a:xfrm>
              <a:off x="6096000" y="5464925"/>
              <a:ext cx="2899662" cy="379383"/>
            </a:xfrm>
            <a:prstGeom prst="rect">
              <a:avLst/>
            </a:prstGeom>
            <a:noFill/>
          </p:spPr>
          <p:txBody>
            <a:bodyPr wrap="square" rtlCol="0" anchor="t">
              <a:spAutoFit/>
            </a:bodyPr>
            <a:p>
              <a:pPr marL="0" marR="0" lvl="0" indent="0" algn="ctr" defTabSz="685800" rtl="0" eaLnBrk="1" fontAlgn="auto" latinLnBrk="0" hangingPunct="1">
                <a:lnSpc>
                  <a:spcPct val="100000"/>
                </a:lnSpc>
                <a:spcBef>
                  <a:spcPts val="0"/>
                </a:spcBef>
                <a:spcAft>
                  <a:spcPts val="0"/>
                </a:spcAft>
                <a:buClrTx/>
                <a:buSzTx/>
                <a:buFontTx/>
                <a:buNone/>
              </a:pPr>
              <a:r>
                <a:rPr kumimoji="0" lang="zh-CN" altLang="en-US" sz="1200" b="0"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推荐：每天补充钙（≥500毫克）和维生素D（</a:t>
              </a:r>
              <a:r>
                <a:rPr kumimoji="0" lang="en-US" altLang="zh-CN" sz="1200" b="0"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a:t>
              </a:r>
              <a:r>
                <a:rPr kumimoji="0" lang="zh-CN" altLang="en-US" sz="1200" b="0"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rPr>
                <a:t>400U）</a:t>
              </a:r>
              <a:endParaRPr kumimoji="0" lang="zh-CN" altLang="en-US" sz="1200" b="0" i="0" u="none" strike="noStrike" kern="0" cap="none" spc="0" normalizeH="0" baseline="0" noProof="0" dirty="0" err="1">
                <a:ln>
                  <a:noFill/>
                </a:ln>
                <a:solidFill>
                  <a:srgbClr val="000000"/>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1048657" name="矩形 19"/>
            <p:cNvSpPr/>
            <p:nvPr/>
          </p:nvSpPr>
          <p:spPr>
            <a:xfrm>
              <a:off x="3732845" y="3689872"/>
              <a:ext cx="1060548" cy="252748"/>
            </a:xfrm>
            <a:prstGeom prst="rect">
              <a:avLst/>
            </a:prstGeom>
          </p:spPr>
          <p:txBody>
            <a:bodyPr wrap="square">
              <a:spAutoFit/>
            </a:bodyPr>
            <a:p>
              <a:pPr marL="0" marR="0" lvl="0" indent="0" algn="ctr" defTabSz="685800" rtl="0" eaLnBrk="1" fontAlgn="auto" latinLnBrk="0" hangingPunct="1">
                <a:lnSpc>
                  <a:spcPct val="100000"/>
                </a:lnSpc>
                <a:spcBef>
                  <a:spcPts val="0"/>
                </a:spcBef>
                <a:spcAft>
                  <a:spcPts val="0"/>
                </a:spcAft>
                <a:buClrTx/>
                <a:buSzTx/>
                <a:buFontTx/>
                <a:buNone/>
              </a:pPr>
              <a:r>
                <a:rPr kumimoji="0" lang="en-US" altLang="zh-CN" sz="1400" b="1" i="0" u="none" strike="noStrike" kern="0" cap="none" spc="0" normalizeH="0" baseline="0" noProof="0" dirty="0">
                  <a:ln>
                    <a:noFill/>
                  </a:ln>
                  <a:solidFill>
                    <a:srgbClr val="333F48"/>
                  </a:solidFill>
                  <a:effectLst/>
                  <a:uLnTx/>
                  <a:uFillTx/>
                  <a:latin typeface="Arial" panose="020B0604020202020204"/>
                  <a:ea typeface="黑体" panose="02010609060101010101" charset="-122"/>
                </a:rPr>
                <a:t>N=1901</a:t>
              </a:r>
              <a:endParaRPr kumimoji="0" lang="en-US" altLang="zh-CN" sz="1400" b="1" i="0" u="none" strike="noStrike" kern="0" cap="none" spc="0" normalizeH="0" baseline="0" noProof="0" dirty="0">
                <a:ln>
                  <a:noFill/>
                </a:ln>
                <a:solidFill>
                  <a:srgbClr val="333F48"/>
                </a:solidFill>
                <a:effectLst/>
                <a:uLnTx/>
                <a:uFillTx/>
                <a:latin typeface="Arial" panose="020B0604020202020204"/>
                <a:ea typeface="黑体" panose="02010609060101010101" charset="-122"/>
              </a:endParaRPr>
            </a:p>
          </p:txBody>
        </p:sp>
        <p:cxnSp>
          <p:nvCxnSpPr>
            <p:cNvPr id="3145731" name="连接符: 肘形 20"/>
            <p:cNvCxnSpPr>
              <a:stCxn id="1048652" idx="3"/>
              <a:endCxn id="1048653" idx="1"/>
            </p:cNvCxnSpPr>
            <p:nvPr/>
          </p:nvCxnSpPr>
          <p:spPr>
            <a:xfrm flipV="1">
              <a:off x="5227774" y="3259336"/>
              <a:ext cx="511730" cy="790310"/>
            </a:xfrm>
            <a:prstGeom prst="bentConnector3">
              <a:avLst/>
            </a:prstGeom>
            <a:noFill/>
            <a:ln w="12700" cap="flat" cmpd="sng" algn="ctr">
              <a:solidFill>
                <a:srgbClr val="333F48"/>
              </a:solidFill>
              <a:prstDash val="solid"/>
              <a:tailEnd type="triangle"/>
            </a:ln>
            <a:effectLst/>
          </p:spPr>
        </p:cxnSp>
        <p:cxnSp>
          <p:nvCxnSpPr>
            <p:cNvPr id="3145732" name="连接符: 肘形 21"/>
            <p:cNvCxnSpPr>
              <a:stCxn id="1048652" idx="3"/>
              <a:endCxn id="1048654" idx="1"/>
            </p:cNvCxnSpPr>
            <p:nvPr/>
          </p:nvCxnSpPr>
          <p:spPr>
            <a:xfrm>
              <a:off x="5227774" y="4049646"/>
              <a:ext cx="511730" cy="792328"/>
            </a:xfrm>
            <a:prstGeom prst="bentConnector3">
              <a:avLst>
                <a:gd name="adj1" fmla="val 50000"/>
              </a:avLst>
            </a:prstGeom>
            <a:noFill/>
            <a:ln w="12700" cap="flat" cmpd="sng" algn="ctr">
              <a:solidFill>
                <a:srgbClr val="333F48"/>
              </a:solidFill>
              <a:prstDash val="solid"/>
              <a:tailEnd type="triangle"/>
            </a:ln>
            <a:effectLst/>
          </p:spPr>
        </p:cxnSp>
        <p:cxnSp>
          <p:nvCxnSpPr>
            <p:cNvPr id="3145733" name="连接符: 肘形 22"/>
            <p:cNvCxnSpPr>
              <a:stCxn id="1048653" idx="3"/>
              <a:endCxn id="1048655" idx="1"/>
            </p:cNvCxnSpPr>
            <p:nvPr/>
          </p:nvCxnSpPr>
          <p:spPr>
            <a:xfrm>
              <a:off x="8875024" y="3259336"/>
              <a:ext cx="610424" cy="790309"/>
            </a:xfrm>
            <a:prstGeom prst="bentConnector3">
              <a:avLst/>
            </a:prstGeom>
            <a:noFill/>
            <a:ln w="12700" cap="flat" cmpd="sng" algn="ctr">
              <a:solidFill>
                <a:srgbClr val="333F48"/>
              </a:solidFill>
              <a:prstDash val="solid"/>
              <a:tailEnd type="triangle"/>
            </a:ln>
            <a:effectLst/>
          </p:spPr>
        </p:cxnSp>
        <p:cxnSp>
          <p:nvCxnSpPr>
            <p:cNvPr id="3145734" name="连接符: 肘形 23"/>
            <p:cNvCxnSpPr>
              <a:stCxn id="1048654" idx="3"/>
              <a:endCxn id="1048655" idx="1"/>
            </p:cNvCxnSpPr>
            <p:nvPr/>
          </p:nvCxnSpPr>
          <p:spPr>
            <a:xfrm flipV="1">
              <a:off x="8875024" y="4049645"/>
              <a:ext cx="610424" cy="792329"/>
            </a:xfrm>
            <a:prstGeom prst="bentConnector3">
              <a:avLst/>
            </a:prstGeom>
            <a:noFill/>
            <a:ln w="12700" cap="flat" cmpd="sng" algn="ctr">
              <a:solidFill>
                <a:srgbClr val="333F48"/>
              </a:solidFill>
              <a:prstDash val="solid"/>
              <a:tailEnd type="triangle"/>
            </a:ln>
            <a:effectLst/>
          </p:spPr>
        </p:cxnSp>
      </p:grpSp>
      <p:sp>
        <p:nvSpPr>
          <p:cNvPr id="1048658" name="文本占位符 14"/>
          <p:cNvSpPr txBox="1"/>
          <p:nvPr/>
        </p:nvSpPr>
        <p:spPr>
          <a:xfrm>
            <a:off x="74725" y="6493248"/>
            <a:ext cx="6657750" cy="27432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altLang="zh-CN" sz="800">
                <a:latin typeface="微软雅黑" panose="020B0503020204020204" charset="-122"/>
                <a:ea typeface="微软雅黑" panose="020B0503020204020204" charset="-122"/>
                <a:sym typeface="+mn-ea"/>
              </a:rPr>
              <a:t>Fizazi, et al. Lancet, 2011, 377(9768):813-22.</a:t>
            </a:r>
            <a:endParaRPr lang="en-US" altLang="zh-CN" sz="800" dirty="0">
              <a:latin typeface="微软雅黑" panose="020B0503020204020204" charset="-122"/>
              <a:ea typeface="微软雅黑" panose="020B0503020204020204" charset="-122"/>
              <a:sym typeface="+mn-ea"/>
            </a:endParaRPr>
          </a:p>
        </p:txBody>
      </p: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我国前列腺癌发病率增长迅速</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5" name="文本框 4"/>
          <p:cNvSpPr txBox="1"/>
          <p:nvPr/>
        </p:nvSpPr>
        <p:spPr>
          <a:xfrm>
            <a:off x="616585" y="1501775"/>
            <a:ext cx="10302875" cy="922020"/>
          </a:xfrm>
          <a:prstGeom prst="rect">
            <a:avLst/>
          </a:prstGeom>
          <a:noFill/>
        </p:spPr>
        <p:txBody>
          <a:bodyPr wrap="square" rtlCol="0" anchor="t">
            <a:spAutoFit/>
          </a:bodyPr>
          <a:p>
            <a:r>
              <a:rPr lang="zh-CN" altLang="en-US" dirty="0">
                <a:sym typeface="+mn-ea"/>
              </a:rPr>
              <a:t>预测显示，</a:t>
            </a:r>
            <a:r>
              <a:rPr lang="zh-CN" altLang="en-US" b="1" dirty="0">
                <a:sym typeface="+mn-ea"/>
              </a:rPr>
              <a:t>亚洲和西方发展中国家或地区经年龄调整后的</a:t>
            </a:r>
            <a:r>
              <a:rPr lang="en-US" altLang="zh-CN" b="1" dirty="0" err="1">
                <a:sym typeface="+mn-ea"/>
              </a:rPr>
              <a:t>PCa</a:t>
            </a:r>
            <a:r>
              <a:rPr lang="zh-CN" altLang="en-US" b="1" dirty="0">
                <a:sym typeface="+mn-ea"/>
              </a:rPr>
              <a:t>发病率增长将比西方发达国家更为迅速</a:t>
            </a:r>
            <a:r>
              <a:rPr lang="zh-CN" altLang="en-US" dirty="0">
                <a:sym typeface="+mn-ea"/>
              </a:rPr>
              <a:t>，其中</a:t>
            </a:r>
            <a:r>
              <a:rPr lang="en-US" altLang="zh-CN" dirty="0">
                <a:sym typeface="+mn-ea"/>
              </a:rPr>
              <a:t>2030</a:t>
            </a:r>
            <a:r>
              <a:rPr lang="zh-CN" altLang="en-US" dirty="0">
                <a:sym typeface="+mn-ea"/>
              </a:rPr>
              <a:t>年中国老年</a:t>
            </a:r>
            <a:r>
              <a:rPr lang="en-US" altLang="zh-CN" dirty="0">
                <a:sym typeface="+mn-ea"/>
              </a:rPr>
              <a:t>(</a:t>
            </a:r>
            <a:r>
              <a:rPr lang="zh-CN" altLang="en-US" dirty="0">
                <a:sym typeface="+mn-ea"/>
              </a:rPr>
              <a:t>≥</a:t>
            </a:r>
            <a:r>
              <a:rPr lang="en-US" altLang="zh-CN" dirty="0">
                <a:sym typeface="+mn-ea"/>
              </a:rPr>
              <a:t>65</a:t>
            </a:r>
            <a:r>
              <a:rPr lang="zh-CN" altLang="en-US" dirty="0">
                <a:sym typeface="+mn-ea"/>
              </a:rPr>
              <a:t>岁</a:t>
            </a:r>
            <a:r>
              <a:rPr lang="en-US" altLang="zh-CN" dirty="0">
                <a:sym typeface="+mn-ea"/>
              </a:rPr>
              <a:t>)</a:t>
            </a:r>
            <a:r>
              <a:rPr lang="en-US" altLang="zh-CN" dirty="0" err="1">
                <a:sym typeface="+mn-ea"/>
              </a:rPr>
              <a:t>PCa</a:t>
            </a:r>
            <a:r>
              <a:rPr lang="zh-CN" altLang="en-US" dirty="0">
                <a:sym typeface="+mn-ea"/>
              </a:rPr>
              <a:t>发病率较</a:t>
            </a:r>
            <a:r>
              <a:rPr lang="en-US" altLang="zh-CN" dirty="0">
                <a:sym typeface="+mn-ea"/>
              </a:rPr>
              <a:t>2015</a:t>
            </a:r>
            <a:r>
              <a:rPr lang="zh-CN" altLang="en-US" dirty="0">
                <a:sym typeface="+mn-ea"/>
              </a:rPr>
              <a:t>年增长</a:t>
            </a:r>
            <a:r>
              <a:rPr lang="en-US" altLang="zh-CN" dirty="0">
                <a:sym typeface="+mn-ea"/>
              </a:rPr>
              <a:t>75.6%</a:t>
            </a:r>
            <a:endParaRPr lang="zh-CN" altLang="en-US" dirty="0"/>
          </a:p>
          <a:p>
            <a:endParaRPr lang="zh-CN" altLang="en-US" dirty="0"/>
          </a:p>
        </p:txBody>
      </p:sp>
      <p:sp>
        <p:nvSpPr>
          <p:cNvPr id="13" name="内容占位符 4"/>
          <p:cNvSpPr>
            <a:spLocks noGrp="1"/>
          </p:cNvSpPr>
          <p:nvPr/>
        </p:nvSpPr>
        <p:spPr>
          <a:xfrm>
            <a:off x="2094230" y="5482590"/>
            <a:ext cx="9028430" cy="469900"/>
          </a:xfrm>
          <a:prstGeom prst="rect">
            <a:avLst/>
          </a:prstGeom>
        </p:spPr>
        <p:txBody>
          <a:bodyPr vert="horz" lIns="91430" tIns="45715" rIns="91430" bIns="45715" rtlCol="0"/>
          <a:lstStyle>
            <a:lvl1pPr marL="0" indent="0" algn="l" defTabSz="914400" rtl="0" eaLnBrk="1" latinLnBrk="0" hangingPunct="1">
              <a:spcBef>
                <a:spcPct val="20000"/>
              </a:spcBef>
              <a:buFont typeface="Arial" panose="020B0604020202020204" pitchFamily="34" charset="0"/>
              <a:buNone/>
              <a:defRPr sz="800" kern="1200" baseline="0">
                <a:solidFill>
                  <a:schemeClr val="tx1"/>
                </a:solidFill>
                <a:latin typeface="Arial" panose="020B0604020202020204" pitchFamily="34" charset="0"/>
                <a:ea typeface="微软雅黑" panose="020B0503020204020204" charset="-122"/>
                <a:cs typeface="Arial" panose="020B0604020202020204" pitchFamily="34" charset="0"/>
              </a:defRPr>
            </a:lvl1pPr>
            <a:lvl2pPr marL="800100" indent="-342900" algn="l" defTabSz="914400" rtl="0" eaLnBrk="1" latinLnBrk="0" hangingPunct="1">
              <a:spcBef>
                <a:spcPct val="20000"/>
              </a:spcBef>
              <a:buFont typeface="Wingdings" panose="05000000000000000000" pitchFamily="2" charset="2"/>
              <a:buChar char="§"/>
              <a:defRPr sz="1200" kern="1200">
                <a:solidFill>
                  <a:schemeClr val="tx1"/>
                </a:solidFill>
                <a:latin typeface="Arial" panose="020B0604020202020204" pitchFamily="34" charset="0"/>
                <a:ea typeface="微软雅黑" panose="020B0503020204020204" charset="-122"/>
                <a:cs typeface="Arial" panose="020B0604020202020204" pitchFamily="34" charset="0"/>
              </a:defRPr>
            </a:lvl2pPr>
            <a:lvl3pPr marL="1200150" indent="-285750" algn="l" defTabSz="914400" rtl="0" eaLnBrk="1" latinLnBrk="0" hangingPunct="1">
              <a:spcBef>
                <a:spcPct val="20000"/>
              </a:spcBef>
              <a:buFont typeface="Arial" panose="020B0604020202020204" pitchFamily="34" charset="0"/>
              <a:buChar char="•"/>
              <a:defRPr sz="1100" kern="1200" baseline="0">
                <a:solidFill>
                  <a:schemeClr val="tx1"/>
                </a:solidFill>
                <a:latin typeface="Arial" panose="020B0604020202020204" pitchFamily="34" charset="0"/>
                <a:ea typeface="微软雅黑" panose="020B0503020204020204" charset="-122"/>
                <a:cs typeface="Arial" panose="020B0604020202020204" pitchFamily="34" charset="0"/>
              </a:defRPr>
            </a:lvl3pPr>
            <a:lvl4pPr marL="1714500" indent="-342900" algn="l" defTabSz="914400" rtl="0" eaLnBrk="1" latinLnBrk="0" hangingPunct="1">
              <a:spcBef>
                <a:spcPct val="20000"/>
              </a:spcBef>
              <a:buFont typeface="Courier New" panose="02070309020205020404" pitchFamily="49" charset="0"/>
              <a:buChar char="o"/>
              <a:defRPr sz="1100" kern="1200">
                <a:solidFill>
                  <a:schemeClr val="tx1"/>
                </a:solidFill>
                <a:latin typeface="Arial" panose="020B0604020202020204" pitchFamily="34" charset="0"/>
                <a:ea typeface="微软雅黑" panose="020B0503020204020204" charset="-122"/>
                <a:cs typeface="Arial" panose="020B0604020202020204" pitchFamily="34" charset="0"/>
              </a:defRPr>
            </a:lvl4pPr>
            <a:lvl5pPr marL="2114550" indent="-285750" algn="l" defTabSz="914400" rtl="0" eaLnBrk="1" latinLnBrk="0" hangingPunct="1">
              <a:spcBef>
                <a:spcPct val="20000"/>
              </a:spcBef>
              <a:buFont typeface="Raleway" panose="020B0003030101060003" pitchFamily="34" charset="0"/>
              <a:buChar char="−"/>
              <a:defRPr sz="1100" kern="1200">
                <a:solidFill>
                  <a:schemeClr val="tx1"/>
                </a:solidFill>
                <a:latin typeface="Arial" panose="020B0604020202020204" pitchFamily="34" charset="0"/>
                <a:ea typeface="微软雅黑" panose="020B0503020204020204" charset="-122"/>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gn="l" defTabSz="457200">
              <a:buClrTx/>
              <a:buSzTx/>
              <a:buNone/>
            </a:pPr>
            <a:r>
              <a:rPr lang="zh-CN" altLang="en-US" sz="1400" dirty="0">
                <a:latin typeface="+mn-lt"/>
                <a:ea typeface="+mn-ea"/>
                <a:cs typeface="+mn-cs"/>
              </a:rPr>
              <a:t>调查全球老年(≥65岁)PCa发病率。有关癌症发病率和人口统计数据的数据来自世界卫生组织国际癌症研究机构。</a:t>
            </a:r>
            <a:endParaRPr lang="zh-CN" altLang="en-US" sz="1400" dirty="0">
              <a:latin typeface="+mn-lt"/>
              <a:ea typeface="+mn-ea"/>
              <a:cs typeface="+mn-cs"/>
            </a:endParaRPr>
          </a:p>
          <a:p>
            <a:pPr algn="l" defTabSz="457200">
              <a:buClrTx/>
              <a:buSzTx/>
              <a:buNone/>
            </a:pPr>
            <a:r>
              <a:rPr lang="zh-CN" altLang="en-US" sz="1400" dirty="0">
                <a:latin typeface="+mn-lt"/>
                <a:ea typeface="+mn-ea"/>
                <a:cs typeface="+mn-cs"/>
              </a:rPr>
              <a:t> 选择亚洲和西方国家的8个发展中和发达司法管辖区进行全球比较</a:t>
            </a:r>
            <a:endParaRPr lang="zh-CN" altLang="en-US" sz="1400" dirty="0">
              <a:latin typeface="+mn-lt"/>
              <a:ea typeface="+mn-ea"/>
              <a:cs typeface="+mn-cs"/>
            </a:endParaRPr>
          </a:p>
        </p:txBody>
      </p:sp>
      <p:sp>
        <p:nvSpPr>
          <p:cNvPr id="14" name="内容占位符 27"/>
          <p:cNvSpPr>
            <a:spLocks noGrp="1"/>
          </p:cNvSpPr>
          <p:nvPr/>
        </p:nvSpPr>
        <p:spPr>
          <a:xfrm>
            <a:off x="105007" y="6571663"/>
            <a:ext cx="7890050" cy="241733"/>
          </a:xfrm>
          <a:prstGeom prst="rect">
            <a:avLst/>
          </a:prstGeom>
        </p:spPr>
        <p:txBody>
          <a:bodyPr vert="horz" lIns="91430" tIns="45715" rIns="91430" bIns="45715" rtlCol="0">
            <a:normAutofit/>
          </a:bodyPr>
          <a:lstStyle>
            <a:lvl1pPr marL="0" indent="0" algn="l" defTabSz="914400" rtl="0" eaLnBrk="1" latinLnBrk="0" hangingPunct="1">
              <a:spcBef>
                <a:spcPct val="20000"/>
              </a:spcBef>
              <a:buFont typeface="Arial" panose="020B0604020202020204" pitchFamily="34" charset="0"/>
              <a:buNone/>
              <a:defRPr sz="600" kern="1200" baseline="0">
                <a:solidFill>
                  <a:schemeClr val="tx1"/>
                </a:solidFill>
                <a:latin typeface="Arial" panose="020B0604020202020204" pitchFamily="34" charset="0"/>
                <a:ea typeface="微软雅黑" panose="020B0503020204020204" charset="-122"/>
                <a:cs typeface="Arial" panose="020B0604020202020204" pitchFamily="34" charset="0"/>
              </a:defRPr>
            </a:lvl1pPr>
            <a:lvl2pPr marL="800100" indent="-342900" algn="l" defTabSz="914400" rtl="0" eaLnBrk="1" latinLnBrk="0" hangingPunct="1">
              <a:spcBef>
                <a:spcPct val="20000"/>
              </a:spcBef>
              <a:buFont typeface="Wingdings" panose="05000000000000000000" pitchFamily="2" charset="2"/>
              <a:buChar char="§"/>
              <a:defRPr sz="1200" kern="1200">
                <a:solidFill>
                  <a:schemeClr val="tx1"/>
                </a:solidFill>
                <a:latin typeface="Arial" panose="020B0604020202020204" pitchFamily="34" charset="0"/>
                <a:ea typeface="微软雅黑" panose="020B0503020204020204" charset="-122"/>
                <a:cs typeface="Arial" panose="020B0604020202020204" pitchFamily="34" charset="0"/>
              </a:defRPr>
            </a:lvl2pPr>
            <a:lvl3pPr marL="1200150" indent="-285750" algn="l" defTabSz="914400" rtl="0" eaLnBrk="1" latinLnBrk="0" hangingPunct="1">
              <a:spcBef>
                <a:spcPct val="20000"/>
              </a:spcBef>
              <a:buFont typeface="Arial" panose="020B0604020202020204" pitchFamily="34" charset="0"/>
              <a:buChar char="•"/>
              <a:defRPr sz="1100" kern="1200" baseline="0">
                <a:solidFill>
                  <a:schemeClr val="tx1"/>
                </a:solidFill>
                <a:latin typeface="Arial" panose="020B0604020202020204" pitchFamily="34" charset="0"/>
                <a:ea typeface="微软雅黑" panose="020B0503020204020204" charset="-122"/>
                <a:cs typeface="Arial" panose="020B0604020202020204" pitchFamily="34" charset="0"/>
              </a:defRPr>
            </a:lvl3pPr>
            <a:lvl4pPr marL="1714500" indent="-342900" algn="l" defTabSz="914400" rtl="0" eaLnBrk="1" latinLnBrk="0" hangingPunct="1">
              <a:spcBef>
                <a:spcPct val="20000"/>
              </a:spcBef>
              <a:buFont typeface="Courier New" panose="02070309020205020404" pitchFamily="49" charset="0"/>
              <a:buChar char="o"/>
              <a:defRPr sz="1100" kern="1200">
                <a:solidFill>
                  <a:schemeClr val="tx1"/>
                </a:solidFill>
                <a:latin typeface="Arial" panose="020B0604020202020204" pitchFamily="34" charset="0"/>
                <a:ea typeface="微软雅黑" panose="020B0503020204020204" charset="-122"/>
                <a:cs typeface="Arial" panose="020B0604020202020204" pitchFamily="34" charset="0"/>
              </a:defRPr>
            </a:lvl4pPr>
            <a:lvl5pPr marL="2114550" indent="-285750" algn="l" defTabSz="914400" rtl="0" eaLnBrk="1" latinLnBrk="0" hangingPunct="1">
              <a:spcBef>
                <a:spcPct val="20000"/>
              </a:spcBef>
              <a:buFont typeface="Raleway" panose="020B0003030101060003" pitchFamily="34" charset="0"/>
              <a:buChar char="−"/>
              <a:defRPr sz="1100" kern="1200">
                <a:solidFill>
                  <a:schemeClr val="tx1"/>
                </a:solidFill>
                <a:latin typeface="Arial" panose="020B0604020202020204" pitchFamily="34" charset="0"/>
                <a:ea typeface="微软雅黑" panose="020B0503020204020204" charset="-122"/>
                <a:cs typeface="Arial" panose="020B0604020202020204" pitchFamily="34"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en-US" altLang="zh-CN" sz="800" dirty="0" err="1">
                <a:latin typeface="微软雅黑" panose="020B0503020204020204" charset="-122"/>
              </a:rPr>
              <a:t>Teoh</a:t>
            </a:r>
            <a:r>
              <a:rPr lang="en-US" altLang="zh-CN" sz="800" dirty="0">
                <a:latin typeface="微软雅黑" panose="020B0503020204020204" charset="-122"/>
              </a:rPr>
              <a:t> J, et al. </a:t>
            </a:r>
            <a:r>
              <a:rPr lang="en-US" altLang="zh-CN" sz="800" dirty="0" err="1">
                <a:latin typeface="微软雅黑" panose="020B0503020204020204" charset="-122"/>
              </a:rPr>
              <a:t>PLoS</a:t>
            </a:r>
            <a:r>
              <a:rPr lang="en-US" altLang="zh-CN" sz="800" dirty="0">
                <a:latin typeface="微软雅黑" panose="020B0503020204020204" charset="-122"/>
              </a:rPr>
              <a:t> One. 2019 Oct 24;14(10):e0221775.</a:t>
            </a:r>
            <a:endParaRPr lang="zh-CN" altLang="en-US" sz="800" dirty="0">
              <a:latin typeface="微软雅黑" panose="020B0503020204020204" charset="-122"/>
            </a:endParaRPr>
          </a:p>
          <a:p>
            <a:endParaRPr lang="zh-CN" altLang="en-US" sz="800" dirty="0">
              <a:latin typeface="微软雅黑" panose="020B0503020204020204" charset="-122"/>
            </a:endParaRPr>
          </a:p>
        </p:txBody>
      </p:sp>
      <p:sp>
        <p:nvSpPr>
          <p:cNvPr id="10" name="上箭头 25"/>
          <p:cNvSpPr/>
          <p:nvPr/>
        </p:nvSpPr>
        <p:spPr>
          <a:xfrm rot="10800000">
            <a:off x="1220470" y="6320365"/>
            <a:ext cx="131724" cy="150478"/>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1" name="上箭头 25"/>
          <p:cNvSpPr/>
          <p:nvPr/>
        </p:nvSpPr>
        <p:spPr>
          <a:xfrm>
            <a:off x="1075014" y="6310691"/>
            <a:ext cx="131724" cy="150478"/>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p>
        </p:txBody>
      </p:sp>
      <p:sp>
        <p:nvSpPr>
          <p:cNvPr id="17" name="内容占位符 27"/>
          <p:cNvSpPr txBox="1"/>
          <p:nvPr/>
        </p:nvSpPr>
        <p:spPr>
          <a:xfrm>
            <a:off x="1365713" y="6232193"/>
            <a:ext cx="4046892" cy="241733"/>
          </a:xfrm>
          <a:prstGeom prst="rect">
            <a:avLst/>
          </a:prstGeom>
        </p:spPr>
        <p:txBody>
          <a:bodyPr vert="horz" lIns="91430" tIns="45715" rIns="91430" bIns="45715" rtlCol="0">
            <a:noAutofit/>
          </a:bodyPr>
          <a:lstStyle>
            <a:lvl1pPr marL="0" indent="0" algn="l" defTabSz="913765" rtl="0" eaLnBrk="1" latinLnBrk="0" hangingPunct="1">
              <a:spcBef>
                <a:spcPct val="20000"/>
              </a:spcBef>
              <a:buFont typeface="Arial" panose="020B0604020202020204" pitchFamily="34" charset="0"/>
              <a:buNone/>
              <a:defRPr sz="600" kern="1200" baseline="0">
                <a:solidFill>
                  <a:schemeClr val="tx1"/>
                </a:solidFill>
                <a:latin typeface="Arial" panose="020B0604020202020204" pitchFamily="34" charset="0"/>
                <a:ea typeface="微软雅黑" panose="020B0503020204020204" charset="-122"/>
                <a:cs typeface="Arial" panose="020B0604020202020204" pitchFamily="34" charset="0"/>
              </a:defRPr>
            </a:lvl1pPr>
            <a:lvl2pPr marL="800100" indent="-342900" algn="l" defTabSz="913765" rtl="0" eaLnBrk="1" latinLnBrk="0" hangingPunct="1">
              <a:spcBef>
                <a:spcPct val="20000"/>
              </a:spcBef>
              <a:buFont typeface="Wingdings" panose="05000000000000000000" pitchFamily="2" charset="2"/>
              <a:buChar char="§"/>
              <a:defRPr sz="1200" kern="1200">
                <a:solidFill>
                  <a:schemeClr val="tx1"/>
                </a:solidFill>
                <a:latin typeface="Arial" panose="020B0604020202020204" pitchFamily="34" charset="0"/>
                <a:ea typeface="微软雅黑" panose="020B0503020204020204" charset="-122"/>
                <a:cs typeface="Arial" panose="020B0604020202020204" pitchFamily="34" charset="0"/>
              </a:defRPr>
            </a:lvl2pPr>
            <a:lvl3pPr marL="1200150" indent="-285750" algn="l" defTabSz="913765" rtl="0" eaLnBrk="1" latinLnBrk="0" hangingPunct="1">
              <a:spcBef>
                <a:spcPct val="20000"/>
              </a:spcBef>
              <a:buFont typeface="Arial" panose="020B0604020202020204" pitchFamily="34" charset="0"/>
              <a:buChar char="•"/>
              <a:defRPr sz="1100" kern="1200" baseline="0">
                <a:solidFill>
                  <a:schemeClr val="tx1"/>
                </a:solidFill>
                <a:latin typeface="Arial" panose="020B0604020202020204" pitchFamily="34" charset="0"/>
                <a:ea typeface="微软雅黑" panose="020B0503020204020204" charset="-122"/>
                <a:cs typeface="Arial" panose="020B0604020202020204" pitchFamily="34" charset="0"/>
              </a:defRPr>
            </a:lvl3pPr>
            <a:lvl4pPr marL="1714500" indent="-342900" algn="l" defTabSz="913765" rtl="0" eaLnBrk="1" latinLnBrk="0" hangingPunct="1">
              <a:spcBef>
                <a:spcPct val="20000"/>
              </a:spcBef>
              <a:buFont typeface="Courier New" panose="02070309020205020404" pitchFamily="49" charset="0"/>
              <a:buChar char="o"/>
              <a:defRPr sz="1100" kern="1200">
                <a:solidFill>
                  <a:schemeClr val="tx1"/>
                </a:solidFill>
                <a:latin typeface="Arial" panose="020B0604020202020204" pitchFamily="34" charset="0"/>
                <a:ea typeface="微软雅黑" panose="020B0503020204020204" charset="-122"/>
                <a:cs typeface="Arial" panose="020B0604020202020204" pitchFamily="34" charset="0"/>
              </a:defRPr>
            </a:lvl4pPr>
            <a:lvl5pPr marL="2114550" indent="-285750" algn="l" defTabSz="913765" rtl="0" eaLnBrk="1" latinLnBrk="0" hangingPunct="1">
              <a:spcBef>
                <a:spcPct val="20000"/>
              </a:spcBef>
              <a:buFont typeface="Raleway" panose="020B0003030101060003" pitchFamily="34" charset="0"/>
              <a:buChar char="−"/>
              <a:defRPr sz="1100" kern="1200">
                <a:solidFill>
                  <a:schemeClr val="tx1"/>
                </a:solidFill>
                <a:latin typeface="Arial" panose="020B0604020202020204" pitchFamily="34" charset="0"/>
                <a:ea typeface="微软雅黑" panose="020B0503020204020204" charset="-122"/>
                <a:cs typeface="Arial" panose="020B0604020202020204" pitchFamily="34" charset="0"/>
              </a:defRPr>
            </a:lvl5pPr>
            <a:lvl6pPr marL="2514600"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1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3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565" indent="-228600" algn="l" defTabSz="913765"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r>
              <a:rPr lang="zh-CN" altLang="en-US" sz="1200" dirty="0">
                <a:latin typeface="+mn-lt"/>
                <a:ea typeface="+mn-ea"/>
                <a:cs typeface="+mn-cs"/>
              </a:rPr>
              <a:t>前列腺癌发病率变化率</a:t>
            </a:r>
            <a:endParaRPr lang="zh-CN" altLang="en-US" sz="1200" dirty="0">
              <a:latin typeface="+mn-lt"/>
              <a:ea typeface="+mn-ea"/>
              <a:cs typeface="+mn-cs"/>
            </a:endParaRPr>
          </a:p>
        </p:txBody>
      </p:sp>
      <p:grpSp>
        <p:nvGrpSpPr>
          <p:cNvPr id="18" name="组合 17"/>
          <p:cNvGrpSpPr/>
          <p:nvPr/>
        </p:nvGrpSpPr>
        <p:grpSpPr>
          <a:xfrm>
            <a:off x="1365685" y="2577465"/>
            <a:ext cx="9464875" cy="2833370"/>
            <a:chOff x="410791" y="1059582"/>
            <a:chExt cx="8203569" cy="3024336"/>
          </a:xfrm>
        </p:grpSpPr>
        <p:graphicFrame>
          <p:nvGraphicFramePr>
            <p:cNvPr id="19" name="图表 18"/>
            <p:cNvGraphicFramePr/>
            <p:nvPr/>
          </p:nvGraphicFramePr>
          <p:xfrm>
            <a:off x="621472" y="1059582"/>
            <a:ext cx="7992888" cy="3024336"/>
          </p:xfrm>
          <a:graphic>
            <a:graphicData uri="http://schemas.openxmlformats.org/drawingml/2006/chart">
              <c:chart xmlns:c="http://schemas.openxmlformats.org/drawingml/2006/chart" xmlns:r="http://schemas.openxmlformats.org/officeDocument/2006/relationships" r:id="rId1"/>
            </a:graphicData>
          </a:graphic>
        </p:graphicFrame>
        <p:sp>
          <p:nvSpPr>
            <p:cNvPr id="20" name="矩形 19"/>
            <p:cNvSpPr/>
            <p:nvPr/>
          </p:nvSpPr>
          <p:spPr>
            <a:xfrm rot="16200000">
              <a:off x="-609256" y="2275719"/>
              <a:ext cx="2252540" cy="212446"/>
            </a:xfrm>
            <a:prstGeom prst="rect">
              <a:avLst/>
            </a:prstGeom>
          </p:spPr>
          <p:txBody>
            <a:bodyPr wrap="square">
              <a:spAutoFit/>
            </a:bodyPr>
            <a:p>
              <a:pPr algn="ctr"/>
              <a:r>
                <a:rPr lang="zh-CN" altLang="en-US" sz="1000" dirty="0">
                  <a:latin typeface="Arial" panose="020B0604020202020204" pitchFamily="34" charset="0"/>
                  <a:ea typeface="微软雅黑" panose="020B0503020204020204" charset="-122"/>
                  <a:cs typeface="Arial" panose="020B0604020202020204" pitchFamily="34" charset="0"/>
                </a:rPr>
                <a:t>年龄调整后</a:t>
              </a:r>
              <a:r>
                <a:rPr lang="en-US" altLang="zh-CN" sz="1000" dirty="0">
                  <a:latin typeface="Arial" panose="020B0604020202020204" pitchFamily="34" charset="0"/>
                  <a:ea typeface="微软雅黑" panose="020B0503020204020204" charset="-122"/>
                  <a:cs typeface="Arial" panose="020B0604020202020204" pitchFamily="34" charset="0"/>
                </a:rPr>
                <a:t>65</a:t>
              </a:r>
              <a:r>
                <a:rPr lang="zh-CN" altLang="en-US" sz="1000" dirty="0">
                  <a:latin typeface="Arial" panose="020B0604020202020204" pitchFamily="34" charset="0"/>
                  <a:ea typeface="微软雅黑" panose="020B0503020204020204" charset="-122"/>
                  <a:cs typeface="Arial" panose="020B0604020202020204" pitchFamily="34" charset="0"/>
                </a:rPr>
                <a:t>岁以上发病率</a:t>
              </a:r>
              <a:r>
                <a:rPr lang="en-US" altLang="zh-CN" sz="1000" dirty="0">
                  <a:latin typeface="Arial" panose="020B0604020202020204" pitchFamily="34" charset="0"/>
                  <a:ea typeface="微软雅黑" panose="020B0503020204020204" charset="-122"/>
                  <a:cs typeface="Arial" panose="020B0604020202020204" pitchFamily="34" charset="0"/>
                </a:rPr>
                <a:t>/100000</a:t>
              </a:r>
              <a:endParaRPr lang="zh-CN" altLang="en-US" sz="1000" dirty="0">
                <a:latin typeface="Arial" panose="020B0604020202020204" pitchFamily="34" charset="0"/>
                <a:ea typeface="微软雅黑" panose="020B0503020204020204" charset="-122"/>
                <a:cs typeface="Arial" panose="020B0604020202020204" pitchFamily="34" charset="0"/>
              </a:endParaRPr>
            </a:p>
          </p:txBody>
        </p:sp>
        <p:sp>
          <p:nvSpPr>
            <p:cNvPr id="21" name="上箭头 20"/>
            <p:cNvSpPr/>
            <p:nvPr/>
          </p:nvSpPr>
          <p:spPr>
            <a:xfrm>
              <a:off x="1157735" y="1834992"/>
              <a:ext cx="245913" cy="861724"/>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3" name="矩形 22"/>
            <p:cNvSpPr/>
            <p:nvPr/>
          </p:nvSpPr>
          <p:spPr>
            <a:xfrm>
              <a:off x="1035428" y="1534392"/>
              <a:ext cx="593432" cy="277897"/>
            </a:xfrm>
            <a:prstGeom prst="rect">
              <a:avLst/>
            </a:prstGeom>
          </p:spPr>
          <p:txBody>
            <a:bodyPr wrap="square">
              <a:spAutoFit/>
            </a:bodyPr>
            <a:p>
              <a:r>
                <a:rPr lang="en-US" altLang="zh-CN" sz="1100" dirty="0">
                  <a:latin typeface="Arial" panose="020B0604020202020204" pitchFamily="34" charset="0"/>
                  <a:ea typeface="微软雅黑" panose="020B0503020204020204" charset="-122"/>
                  <a:cs typeface="Arial" panose="020B0604020202020204" pitchFamily="34" charset="0"/>
                </a:rPr>
                <a:t>75.6%</a:t>
              </a:r>
              <a:endParaRPr lang="en-US" altLang="zh-CN" sz="1100" dirty="0">
                <a:latin typeface="Arial" panose="020B0604020202020204" pitchFamily="34" charset="0"/>
                <a:ea typeface="微软雅黑" panose="020B0503020204020204" charset="-122"/>
                <a:cs typeface="Arial" panose="020B0604020202020204" pitchFamily="34" charset="0"/>
              </a:endParaRPr>
            </a:p>
          </p:txBody>
        </p:sp>
        <p:sp>
          <p:nvSpPr>
            <p:cNvPr id="24" name="上箭头 23"/>
            <p:cNvSpPr/>
            <p:nvPr/>
          </p:nvSpPr>
          <p:spPr>
            <a:xfrm>
              <a:off x="1979712" y="2101366"/>
              <a:ext cx="245913" cy="360040"/>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25" name="矩形 24"/>
            <p:cNvSpPr/>
            <p:nvPr/>
          </p:nvSpPr>
          <p:spPr>
            <a:xfrm>
              <a:off x="1848217" y="1784466"/>
              <a:ext cx="583814" cy="277897"/>
            </a:xfrm>
            <a:prstGeom prst="rect">
              <a:avLst/>
            </a:prstGeom>
          </p:spPr>
          <p:txBody>
            <a:bodyPr wrap="square">
              <a:spAutoFit/>
            </a:bodyPr>
            <a:p>
              <a:r>
                <a:rPr lang="en-US" altLang="zh-CN" sz="1100" dirty="0">
                  <a:latin typeface="Arial" panose="020B0604020202020204" pitchFamily="34" charset="0"/>
                  <a:ea typeface="微软雅黑" panose="020B0503020204020204" charset="-122"/>
                  <a:cs typeface="Arial" panose="020B0604020202020204" pitchFamily="34" charset="0"/>
                </a:rPr>
                <a:t>32.5%</a:t>
              </a:r>
              <a:endParaRPr lang="en-US" altLang="zh-CN" sz="1100" dirty="0">
                <a:latin typeface="Arial" panose="020B0604020202020204" pitchFamily="34" charset="0"/>
                <a:ea typeface="微软雅黑" panose="020B0503020204020204" charset="-122"/>
                <a:cs typeface="Arial" panose="020B0604020202020204" pitchFamily="34" charset="0"/>
              </a:endParaRPr>
            </a:p>
          </p:txBody>
        </p:sp>
        <p:sp>
          <p:nvSpPr>
            <p:cNvPr id="37" name="上箭头 36"/>
            <p:cNvSpPr/>
            <p:nvPr/>
          </p:nvSpPr>
          <p:spPr>
            <a:xfrm>
              <a:off x="2843808" y="1907423"/>
              <a:ext cx="245913" cy="245913"/>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8" name="矩形 37"/>
            <p:cNvSpPr/>
            <p:nvPr/>
          </p:nvSpPr>
          <p:spPr>
            <a:xfrm>
              <a:off x="2674857" y="1704187"/>
              <a:ext cx="583814" cy="277897"/>
            </a:xfrm>
            <a:prstGeom prst="rect">
              <a:avLst/>
            </a:prstGeom>
          </p:spPr>
          <p:txBody>
            <a:bodyPr wrap="square">
              <a:spAutoFit/>
            </a:bodyPr>
            <a:p>
              <a:r>
                <a:rPr lang="en-US" altLang="zh-CN" sz="1100" dirty="0">
                  <a:latin typeface="Arial" panose="020B0604020202020204" pitchFamily="34" charset="0"/>
                  <a:ea typeface="微软雅黑" panose="020B0503020204020204" charset="-122"/>
                  <a:cs typeface="Arial" panose="020B0604020202020204" pitchFamily="34" charset="0"/>
                </a:rPr>
                <a:t>45.1%</a:t>
              </a:r>
              <a:endParaRPr lang="en-US" altLang="zh-CN" sz="1100" dirty="0">
                <a:latin typeface="Arial" panose="020B0604020202020204" pitchFamily="34" charset="0"/>
                <a:ea typeface="微软雅黑" panose="020B0503020204020204" charset="-122"/>
                <a:cs typeface="Arial" panose="020B0604020202020204" pitchFamily="34" charset="0"/>
              </a:endParaRPr>
            </a:p>
          </p:txBody>
        </p:sp>
        <p:sp>
          <p:nvSpPr>
            <p:cNvPr id="39" name="上箭头 38"/>
            <p:cNvSpPr/>
            <p:nvPr/>
          </p:nvSpPr>
          <p:spPr>
            <a:xfrm>
              <a:off x="3635896" y="1411435"/>
              <a:ext cx="245913" cy="245913"/>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0" name="矩形 39"/>
            <p:cNvSpPr/>
            <p:nvPr/>
          </p:nvSpPr>
          <p:spPr>
            <a:xfrm>
              <a:off x="3466945" y="1149825"/>
              <a:ext cx="583814" cy="277897"/>
            </a:xfrm>
            <a:prstGeom prst="rect">
              <a:avLst/>
            </a:prstGeom>
          </p:spPr>
          <p:txBody>
            <a:bodyPr wrap="square">
              <a:spAutoFit/>
            </a:bodyPr>
            <a:p>
              <a:r>
                <a:rPr lang="en-US" altLang="zh-CN" sz="1100" dirty="0">
                  <a:latin typeface="Arial" panose="020B0604020202020204" pitchFamily="34" charset="0"/>
                  <a:ea typeface="微软雅黑" panose="020B0503020204020204" charset="-122"/>
                  <a:cs typeface="Arial" panose="020B0604020202020204" pitchFamily="34" charset="0"/>
                </a:rPr>
                <a:t>21.4%</a:t>
              </a:r>
              <a:endParaRPr lang="en-US" altLang="zh-CN" sz="1100" dirty="0">
                <a:latin typeface="Arial" panose="020B0604020202020204" pitchFamily="34" charset="0"/>
                <a:ea typeface="微软雅黑" panose="020B0503020204020204" charset="-122"/>
                <a:cs typeface="Arial" panose="020B0604020202020204" pitchFamily="34" charset="0"/>
              </a:endParaRPr>
            </a:p>
          </p:txBody>
        </p:sp>
        <p:sp>
          <p:nvSpPr>
            <p:cNvPr id="41" name="上箭头 40"/>
            <p:cNvSpPr/>
            <p:nvPr/>
          </p:nvSpPr>
          <p:spPr>
            <a:xfrm>
              <a:off x="4452919" y="1784466"/>
              <a:ext cx="245913" cy="245913"/>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2" name="矩形 41"/>
            <p:cNvSpPr/>
            <p:nvPr/>
          </p:nvSpPr>
          <p:spPr>
            <a:xfrm>
              <a:off x="4283968" y="1522856"/>
              <a:ext cx="583814" cy="277897"/>
            </a:xfrm>
            <a:prstGeom prst="rect">
              <a:avLst/>
            </a:prstGeom>
          </p:spPr>
          <p:txBody>
            <a:bodyPr wrap="square">
              <a:spAutoFit/>
            </a:bodyPr>
            <a:p>
              <a:r>
                <a:rPr lang="en-US" altLang="zh-CN" sz="1100" dirty="0">
                  <a:latin typeface="Arial" panose="020B0604020202020204" pitchFamily="34" charset="0"/>
                  <a:ea typeface="微软雅黑" panose="020B0503020204020204" charset="-122"/>
                  <a:cs typeface="Arial" panose="020B0604020202020204" pitchFamily="34" charset="0"/>
                </a:rPr>
                <a:t>49.8%</a:t>
              </a:r>
              <a:endParaRPr lang="en-US" altLang="zh-CN" sz="1100" dirty="0">
                <a:latin typeface="Arial" panose="020B0604020202020204" pitchFamily="34" charset="0"/>
                <a:ea typeface="微软雅黑" panose="020B0503020204020204" charset="-122"/>
                <a:cs typeface="Arial" panose="020B0604020202020204" pitchFamily="34" charset="0"/>
              </a:endParaRPr>
            </a:p>
          </p:txBody>
        </p:sp>
        <p:sp>
          <p:nvSpPr>
            <p:cNvPr id="43" name="上箭头 42"/>
            <p:cNvSpPr/>
            <p:nvPr/>
          </p:nvSpPr>
          <p:spPr>
            <a:xfrm>
              <a:off x="5317015" y="1347613"/>
              <a:ext cx="245913" cy="245913"/>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4" name="矩形 43"/>
            <p:cNvSpPr/>
            <p:nvPr/>
          </p:nvSpPr>
          <p:spPr>
            <a:xfrm>
              <a:off x="5148064" y="1086003"/>
              <a:ext cx="466794" cy="277897"/>
            </a:xfrm>
            <a:prstGeom prst="rect">
              <a:avLst/>
            </a:prstGeom>
          </p:spPr>
          <p:txBody>
            <a:bodyPr wrap="square">
              <a:spAutoFit/>
            </a:bodyPr>
            <a:p>
              <a:r>
                <a:rPr lang="en-US" altLang="zh-CN" sz="1100" dirty="0">
                  <a:latin typeface="Arial" panose="020B0604020202020204" pitchFamily="34" charset="0"/>
                  <a:ea typeface="微软雅黑" panose="020B0503020204020204" charset="-122"/>
                  <a:cs typeface="Arial" panose="020B0604020202020204" pitchFamily="34" charset="0"/>
                </a:rPr>
                <a:t>17%</a:t>
              </a:r>
              <a:endParaRPr lang="en-US" altLang="zh-CN" sz="1100" dirty="0">
                <a:latin typeface="Arial" panose="020B0604020202020204" pitchFamily="34" charset="0"/>
                <a:ea typeface="微软雅黑" panose="020B0503020204020204" charset="-122"/>
                <a:cs typeface="Arial" panose="020B0604020202020204" pitchFamily="34" charset="0"/>
              </a:endParaRPr>
            </a:p>
          </p:txBody>
        </p:sp>
        <p:sp>
          <p:nvSpPr>
            <p:cNvPr id="45" name="上箭头 44"/>
            <p:cNvSpPr/>
            <p:nvPr/>
          </p:nvSpPr>
          <p:spPr>
            <a:xfrm>
              <a:off x="6156176" y="1581230"/>
              <a:ext cx="245913" cy="245913"/>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6" name="矩形 45"/>
            <p:cNvSpPr/>
            <p:nvPr/>
          </p:nvSpPr>
          <p:spPr>
            <a:xfrm>
              <a:off x="5987225" y="1319620"/>
              <a:ext cx="583814" cy="277897"/>
            </a:xfrm>
            <a:prstGeom prst="rect">
              <a:avLst/>
            </a:prstGeom>
          </p:spPr>
          <p:txBody>
            <a:bodyPr wrap="square">
              <a:spAutoFit/>
            </a:bodyPr>
            <a:p>
              <a:r>
                <a:rPr lang="en-US" altLang="zh-CN" sz="1100" dirty="0">
                  <a:latin typeface="Arial" panose="020B0604020202020204" pitchFamily="34" charset="0"/>
                  <a:ea typeface="微软雅黑" panose="020B0503020204020204" charset="-122"/>
                  <a:cs typeface="Arial" panose="020B0604020202020204" pitchFamily="34" charset="0"/>
                </a:rPr>
                <a:t>23.4%</a:t>
              </a:r>
              <a:endParaRPr lang="en-US" altLang="zh-CN" sz="1100" dirty="0">
                <a:latin typeface="Arial" panose="020B0604020202020204" pitchFamily="34" charset="0"/>
                <a:ea typeface="微软雅黑" panose="020B0503020204020204" charset="-122"/>
                <a:cs typeface="Arial" panose="020B0604020202020204" pitchFamily="34" charset="0"/>
              </a:endParaRPr>
            </a:p>
          </p:txBody>
        </p:sp>
        <p:sp>
          <p:nvSpPr>
            <p:cNvPr id="47" name="上箭头 46"/>
            <p:cNvSpPr/>
            <p:nvPr/>
          </p:nvSpPr>
          <p:spPr>
            <a:xfrm rot="10800000">
              <a:off x="7308304" y="1978409"/>
              <a:ext cx="245913" cy="245913"/>
            </a:xfrm>
            <a:prstGeom prst="up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48" name="矩形 47"/>
            <p:cNvSpPr/>
            <p:nvPr/>
          </p:nvSpPr>
          <p:spPr>
            <a:xfrm>
              <a:off x="7194982" y="1710637"/>
              <a:ext cx="573001" cy="277897"/>
            </a:xfrm>
            <a:prstGeom prst="rect">
              <a:avLst/>
            </a:prstGeom>
          </p:spPr>
          <p:txBody>
            <a:bodyPr wrap="square">
              <a:spAutoFit/>
            </a:bodyPr>
            <a:p>
              <a:r>
                <a:rPr lang="en-US" altLang="zh-CN" sz="1100" dirty="0">
                  <a:latin typeface="Arial" panose="020B0604020202020204" pitchFamily="34" charset="0"/>
                  <a:ea typeface="微软雅黑" panose="020B0503020204020204" charset="-122"/>
                  <a:cs typeface="Arial" panose="020B0604020202020204" pitchFamily="34" charset="0"/>
                </a:rPr>
                <a:t>-17.2%</a:t>
              </a:r>
              <a:endParaRPr lang="en-US" altLang="zh-CN" sz="1100" dirty="0">
                <a:latin typeface="Arial" panose="020B0604020202020204" pitchFamily="34" charset="0"/>
                <a:ea typeface="微软雅黑" panose="020B0503020204020204" charset="-122"/>
                <a:cs typeface="Arial" panose="020B0604020202020204" pitchFamily="34" charset="0"/>
              </a:endParaRPr>
            </a:p>
          </p:txBody>
        </p:sp>
      </p:grpSp>
    </p:spTree>
    <p:custDataLst>
      <p:tags r:id="rId2"/>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87325" y="492125"/>
            <a:ext cx="10968990" cy="705485"/>
          </a:xfrm>
        </p:spPr>
        <p:txBody>
          <a:bodyPr>
            <a:no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地舒单抗与双膦酸盐相比</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作用更强效</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48658" name="文本占位符 14"/>
          <p:cNvSpPr txBox="1"/>
          <p:nvPr/>
        </p:nvSpPr>
        <p:spPr>
          <a:xfrm>
            <a:off x="74725" y="6493248"/>
            <a:ext cx="6657750" cy="274320"/>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fontAlgn="auto">
              <a:spcAft>
                <a:spcPts val="0"/>
              </a:spcAft>
            </a:pPr>
            <a:r>
              <a:rPr lang="en-US" altLang="zh-CN" sz="800">
                <a:sym typeface="+mn-ea"/>
              </a:rPr>
              <a:t>Fizazi, et al. Lancet, 2011, 377(9768):813-22.</a:t>
            </a:r>
            <a:endParaRPr lang="en-US" altLang="zh-CN" sz="800" dirty="0">
              <a:sym typeface="+mn-ea"/>
            </a:endParaRPr>
          </a:p>
        </p:txBody>
      </p:sp>
      <p:sp>
        <p:nvSpPr>
          <p:cNvPr id="5" name="矩形: 圆角 6"/>
          <p:cNvSpPr/>
          <p:nvPr>
            <p:custDataLst>
              <p:tags r:id="rId1"/>
            </p:custDataLst>
          </p:nvPr>
        </p:nvSpPr>
        <p:spPr>
          <a:xfrm>
            <a:off x="6243320" y="2131695"/>
            <a:ext cx="5553710" cy="4303395"/>
          </a:xfrm>
          <a:prstGeom prst="roundRect">
            <a:avLst>
              <a:gd name="adj" fmla="val 5330"/>
            </a:avLst>
          </a:prstGeom>
          <a:solidFill>
            <a:schemeClr val="bg1">
              <a:alpha val="94000"/>
            </a:schemeClr>
          </a:solidFill>
          <a:ln w="1270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charset="-122"/>
              <a:ea typeface="微软雅黑" panose="020B0503020204020204" charset="-122"/>
              <a:sym typeface="Calibri" panose="020F0502020204030204" charset="0"/>
            </a:endParaRPr>
          </a:p>
        </p:txBody>
      </p:sp>
      <p:sp>
        <p:nvSpPr>
          <p:cNvPr id="6" name="矩形: 圆角 6"/>
          <p:cNvSpPr/>
          <p:nvPr>
            <p:custDataLst>
              <p:tags r:id="rId2"/>
            </p:custDataLst>
          </p:nvPr>
        </p:nvSpPr>
        <p:spPr>
          <a:xfrm>
            <a:off x="490220" y="2131695"/>
            <a:ext cx="5553710" cy="4303395"/>
          </a:xfrm>
          <a:prstGeom prst="roundRect">
            <a:avLst>
              <a:gd name="adj" fmla="val 5330"/>
            </a:avLst>
          </a:prstGeom>
          <a:solidFill>
            <a:schemeClr val="bg1">
              <a:alpha val="94000"/>
            </a:schemeClr>
          </a:solidFill>
          <a:ln w="1270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prstClr val="white"/>
              </a:solidFill>
              <a:latin typeface="微软雅黑" panose="020B0503020204020204" charset="-122"/>
              <a:ea typeface="微软雅黑" panose="020B0503020204020204" charset="-122"/>
              <a:sym typeface="Calibri" panose="020F0502020204030204" charset="0"/>
            </a:endParaRPr>
          </a:p>
        </p:txBody>
      </p:sp>
      <p:pic>
        <p:nvPicPr>
          <p:cNvPr id="7" name="Picture 1"/>
          <p:cNvPicPr>
            <a:picLocks noChangeAspect="1"/>
          </p:cNvPicPr>
          <p:nvPr/>
        </p:nvPicPr>
        <p:blipFill>
          <a:blip r:embed="rId3"/>
          <a:stretch>
            <a:fillRect/>
          </a:stretch>
        </p:blipFill>
        <p:spPr>
          <a:xfrm>
            <a:off x="3741624" y="5171552"/>
            <a:ext cx="497810" cy="525484"/>
          </a:xfrm>
          <a:prstGeom prst="rect">
            <a:avLst/>
          </a:prstGeom>
        </p:spPr>
      </p:pic>
      <p:sp>
        <p:nvSpPr>
          <p:cNvPr id="8" name="任意多边形: 形状 7"/>
          <p:cNvSpPr/>
          <p:nvPr/>
        </p:nvSpPr>
        <p:spPr>
          <a:xfrm>
            <a:off x="1376180" y="2904240"/>
            <a:ext cx="3732445" cy="1672404"/>
          </a:xfrm>
          <a:custGeom>
            <a:avLst/>
            <a:gdLst>
              <a:gd name="connsiteX0" fmla="*/ 0 w 5153025"/>
              <a:gd name="connsiteY0" fmla="*/ 0 h 1800225"/>
              <a:gd name="connsiteX1" fmla="*/ 242887 w 5153025"/>
              <a:gd name="connsiteY1" fmla="*/ 85725 h 1800225"/>
              <a:gd name="connsiteX2" fmla="*/ 271462 w 5153025"/>
              <a:gd name="connsiteY2" fmla="*/ 147638 h 1800225"/>
              <a:gd name="connsiteX3" fmla="*/ 419100 w 5153025"/>
              <a:gd name="connsiteY3" fmla="*/ 176213 h 1800225"/>
              <a:gd name="connsiteX4" fmla="*/ 490537 w 5153025"/>
              <a:gd name="connsiteY4" fmla="*/ 242888 h 1800225"/>
              <a:gd name="connsiteX5" fmla="*/ 561975 w 5153025"/>
              <a:gd name="connsiteY5" fmla="*/ 428625 h 1800225"/>
              <a:gd name="connsiteX6" fmla="*/ 862012 w 5153025"/>
              <a:gd name="connsiteY6" fmla="*/ 528638 h 1800225"/>
              <a:gd name="connsiteX7" fmla="*/ 952500 w 5153025"/>
              <a:gd name="connsiteY7" fmla="*/ 581025 h 1800225"/>
              <a:gd name="connsiteX8" fmla="*/ 1028700 w 5153025"/>
              <a:gd name="connsiteY8" fmla="*/ 576263 h 1800225"/>
              <a:gd name="connsiteX9" fmla="*/ 1066800 w 5153025"/>
              <a:gd name="connsiteY9" fmla="*/ 609600 h 1800225"/>
              <a:gd name="connsiteX10" fmla="*/ 1100137 w 5153025"/>
              <a:gd name="connsiteY10" fmla="*/ 676275 h 1800225"/>
              <a:gd name="connsiteX11" fmla="*/ 1133475 w 5153025"/>
              <a:gd name="connsiteY11" fmla="*/ 681038 h 1800225"/>
              <a:gd name="connsiteX12" fmla="*/ 1181100 w 5153025"/>
              <a:gd name="connsiteY12" fmla="*/ 695325 h 1800225"/>
              <a:gd name="connsiteX13" fmla="*/ 1395412 w 5153025"/>
              <a:gd name="connsiteY13" fmla="*/ 723900 h 1800225"/>
              <a:gd name="connsiteX14" fmla="*/ 1543050 w 5153025"/>
              <a:gd name="connsiteY14" fmla="*/ 790575 h 1800225"/>
              <a:gd name="connsiteX15" fmla="*/ 1619250 w 5153025"/>
              <a:gd name="connsiteY15" fmla="*/ 823913 h 1800225"/>
              <a:gd name="connsiteX16" fmla="*/ 1919287 w 5153025"/>
              <a:gd name="connsiteY16" fmla="*/ 914400 h 1800225"/>
              <a:gd name="connsiteX17" fmla="*/ 2052637 w 5153025"/>
              <a:gd name="connsiteY17" fmla="*/ 957263 h 1800225"/>
              <a:gd name="connsiteX18" fmla="*/ 2147887 w 5153025"/>
              <a:gd name="connsiteY18" fmla="*/ 1028700 h 1800225"/>
              <a:gd name="connsiteX19" fmla="*/ 2190750 w 5153025"/>
              <a:gd name="connsiteY19" fmla="*/ 1081088 h 1800225"/>
              <a:gd name="connsiteX20" fmla="*/ 2309812 w 5153025"/>
              <a:gd name="connsiteY20" fmla="*/ 1081088 h 1800225"/>
              <a:gd name="connsiteX21" fmla="*/ 2366962 w 5153025"/>
              <a:gd name="connsiteY21" fmla="*/ 1104900 h 1800225"/>
              <a:gd name="connsiteX22" fmla="*/ 2524125 w 5153025"/>
              <a:gd name="connsiteY22" fmla="*/ 1114425 h 1800225"/>
              <a:gd name="connsiteX23" fmla="*/ 2581275 w 5153025"/>
              <a:gd name="connsiteY23" fmla="*/ 1133475 h 1800225"/>
              <a:gd name="connsiteX24" fmla="*/ 2633662 w 5153025"/>
              <a:gd name="connsiteY24" fmla="*/ 1138238 h 1800225"/>
              <a:gd name="connsiteX25" fmla="*/ 2667000 w 5153025"/>
              <a:gd name="connsiteY25" fmla="*/ 1176338 h 1800225"/>
              <a:gd name="connsiteX26" fmla="*/ 2738437 w 5153025"/>
              <a:gd name="connsiteY26" fmla="*/ 1181100 h 1800225"/>
              <a:gd name="connsiteX27" fmla="*/ 2809875 w 5153025"/>
              <a:gd name="connsiteY27" fmla="*/ 1209675 h 1800225"/>
              <a:gd name="connsiteX28" fmla="*/ 2867025 w 5153025"/>
              <a:gd name="connsiteY28" fmla="*/ 1238250 h 1800225"/>
              <a:gd name="connsiteX29" fmla="*/ 2990850 w 5153025"/>
              <a:gd name="connsiteY29" fmla="*/ 1233488 h 1800225"/>
              <a:gd name="connsiteX30" fmla="*/ 3128962 w 5153025"/>
              <a:gd name="connsiteY30" fmla="*/ 1314450 h 1800225"/>
              <a:gd name="connsiteX31" fmla="*/ 3219450 w 5153025"/>
              <a:gd name="connsiteY31" fmla="*/ 1400175 h 1800225"/>
              <a:gd name="connsiteX32" fmla="*/ 3633787 w 5153025"/>
              <a:gd name="connsiteY32" fmla="*/ 1428750 h 1800225"/>
              <a:gd name="connsiteX33" fmla="*/ 3709987 w 5153025"/>
              <a:gd name="connsiteY33" fmla="*/ 1471613 h 1800225"/>
              <a:gd name="connsiteX34" fmla="*/ 3709987 w 5153025"/>
              <a:gd name="connsiteY34" fmla="*/ 1509713 h 1800225"/>
              <a:gd name="connsiteX35" fmla="*/ 3795712 w 5153025"/>
              <a:gd name="connsiteY35" fmla="*/ 1504950 h 1800225"/>
              <a:gd name="connsiteX36" fmla="*/ 3838575 w 5153025"/>
              <a:gd name="connsiteY36" fmla="*/ 1547813 h 1800225"/>
              <a:gd name="connsiteX37" fmla="*/ 3919537 w 5153025"/>
              <a:gd name="connsiteY37" fmla="*/ 1543050 h 1800225"/>
              <a:gd name="connsiteX38" fmla="*/ 3948112 w 5153025"/>
              <a:gd name="connsiteY38" fmla="*/ 1571625 h 1800225"/>
              <a:gd name="connsiteX39" fmla="*/ 4219575 w 5153025"/>
              <a:gd name="connsiteY39" fmla="*/ 1576388 h 1800225"/>
              <a:gd name="connsiteX40" fmla="*/ 4262437 w 5153025"/>
              <a:gd name="connsiteY40" fmla="*/ 1628775 h 1800225"/>
              <a:gd name="connsiteX41" fmla="*/ 4305300 w 5153025"/>
              <a:gd name="connsiteY41" fmla="*/ 1662113 h 1800225"/>
              <a:gd name="connsiteX42" fmla="*/ 4752975 w 5153025"/>
              <a:gd name="connsiteY42" fmla="*/ 1671638 h 1800225"/>
              <a:gd name="connsiteX43" fmla="*/ 4791075 w 5153025"/>
              <a:gd name="connsiteY43" fmla="*/ 1724025 h 1800225"/>
              <a:gd name="connsiteX44" fmla="*/ 5048250 w 5153025"/>
              <a:gd name="connsiteY44" fmla="*/ 1728788 h 1800225"/>
              <a:gd name="connsiteX45" fmla="*/ 5153025 w 5153025"/>
              <a:gd name="connsiteY45" fmla="*/ 1800225 h 1800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5153025" h="1800225">
                <a:moveTo>
                  <a:pt x="0" y="0"/>
                </a:moveTo>
                <a:lnTo>
                  <a:pt x="242887" y="85725"/>
                </a:lnTo>
                <a:lnTo>
                  <a:pt x="271462" y="147638"/>
                </a:lnTo>
                <a:lnTo>
                  <a:pt x="419100" y="176213"/>
                </a:lnTo>
                <a:lnTo>
                  <a:pt x="490537" y="242888"/>
                </a:lnTo>
                <a:lnTo>
                  <a:pt x="561975" y="428625"/>
                </a:lnTo>
                <a:lnTo>
                  <a:pt x="862012" y="528638"/>
                </a:lnTo>
                <a:lnTo>
                  <a:pt x="952500" y="581025"/>
                </a:lnTo>
                <a:lnTo>
                  <a:pt x="1028700" y="576263"/>
                </a:lnTo>
                <a:lnTo>
                  <a:pt x="1066800" y="609600"/>
                </a:lnTo>
                <a:lnTo>
                  <a:pt x="1100137" y="676275"/>
                </a:lnTo>
                <a:lnTo>
                  <a:pt x="1133475" y="681038"/>
                </a:lnTo>
                <a:lnTo>
                  <a:pt x="1181100" y="695325"/>
                </a:lnTo>
                <a:lnTo>
                  <a:pt x="1395412" y="723900"/>
                </a:lnTo>
                <a:lnTo>
                  <a:pt x="1543050" y="790575"/>
                </a:lnTo>
                <a:lnTo>
                  <a:pt x="1619250" y="823913"/>
                </a:lnTo>
                <a:lnTo>
                  <a:pt x="1919287" y="914400"/>
                </a:lnTo>
                <a:lnTo>
                  <a:pt x="2052637" y="957263"/>
                </a:lnTo>
                <a:lnTo>
                  <a:pt x="2147887" y="1028700"/>
                </a:lnTo>
                <a:lnTo>
                  <a:pt x="2190750" y="1081088"/>
                </a:lnTo>
                <a:lnTo>
                  <a:pt x="2309812" y="1081088"/>
                </a:lnTo>
                <a:lnTo>
                  <a:pt x="2366962" y="1104900"/>
                </a:lnTo>
                <a:lnTo>
                  <a:pt x="2524125" y="1114425"/>
                </a:lnTo>
                <a:lnTo>
                  <a:pt x="2581275" y="1133475"/>
                </a:lnTo>
                <a:lnTo>
                  <a:pt x="2633662" y="1138238"/>
                </a:lnTo>
                <a:lnTo>
                  <a:pt x="2667000" y="1176338"/>
                </a:lnTo>
                <a:lnTo>
                  <a:pt x="2738437" y="1181100"/>
                </a:lnTo>
                <a:lnTo>
                  <a:pt x="2809875" y="1209675"/>
                </a:lnTo>
                <a:lnTo>
                  <a:pt x="2867025" y="1238250"/>
                </a:lnTo>
                <a:lnTo>
                  <a:pt x="2990850" y="1233488"/>
                </a:lnTo>
                <a:lnTo>
                  <a:pt x="3128962" y="1314450"/>
                </a:lnTo>
                <a:lnTo>
                  <a:pt x="3219450" y="1400175"/>
                </a:lnTo>
                <a:lnTo>
                  <a:pt x="3633787" y="1428750"/>
                </a:lnTo>
                <a:lnTo>
                  <a:pt x="3709987" y="1471613"/>
                </a:lnTo>
                <a:lnTo>
                  <a:pt x="3709987" y="1509713"/>
                </a:lnTo>
                <a:lnTo>
                  <a:pt x="3795712" y="1504950"/>
                </a:lnTo>
                <a:lnTo>
                  <a:pt x="3838575" y="1547813"/>
                </a:lnTo>
                <a:lnTo>
                  <a:pt x="3919537" y="1543050"/>
                </a:lnTo>
                <a:lnTo>
                  <a:pt x="3948112" y="1571625"/>
                </a:lnTo>
                <a:lnTo>
                  <a:pt x="4219575" y="1576388"/>
                </a:lnTo>
                <a:lnTo>
                  <a:pt x="4262437" y="1628775"/>
                </a:lnTo>
                <a:lnTo>
                  <a:pt x="4305300" y="1662113"/>
                </a:lnTo>
                <a:lnTo>
                  <a:pt x="4752975" y="1671638"/>
                </a:lnTo>
                <a:lnTo>
                  <a:pt x="4791075" y="1724025"/>
                </a:lnTo>
                <a:lnTo>
                  <a:pt x="5048250" y="1728788"/>
                </a:lnTo>
                <a:lnTo>
                  <a:pt x="5153025" y="1800225"/>
                </a:lnTo>
              </a:path>
            </a:pathLst>
          </a:custGeom>
          <a:noFill/>
          <a:ln w="34925">
            <a:solidFill>
              <a:srgbClr val="E253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a:latin typeface="微软雅黑" panose="020B0503020204020204" charset="-122"/>
              <a:ea typeface="微软雅黑" panose="020B0503020204020204" charset="-122"/>
              <a:cs typeface="Arial" panose="020B0604020202020204" pitchFamily="34" charset="0"/>
            </a:endParaRPr>
          </a:p>
        </p:txBody>
      </p:sp>
      <p:sp>
        <p:nvSpPr>
          <p:cNvPr id="9" name="文本框 8"/>
          <p:cNvSpPr txBox="1"/>
          <p:nvPr/>
        </p:nvSpPr>
        <p:spPr>
          <a:xfrm rot="16200000">
            <a:off x="-162434" y="4288789"/>
            <a:ext cx="1924139" cy="251163"/>
          </a:xfrm>
          <a:prstGeom prst="rect">
            <a:avLst/>
          </a:prstGeom>
          <a:noFill/>
        </p:spPr>
        <p:txBody>
          <a:bodyPr wrap="square" rtlCol="0" anchor="t">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200" i="0" u="none" strike="noStrike" kern="1200" cap="none" spc="0" normalizeH="0" baseline="0" noProof="0" dirty="0" err="1">
                <a:ln>
                  <a:noFill/>
                </a:ln>
                <a:solidFill>
                  <a:srgbClr val="404040"/>
                </a:solidFill>
                <a:effectLst/>
                <a:uLnTx/>
                <a:uFillTx/>
                <a:latin typeface="微软雅黑" panose="020B0503020204020204" charset="-122"/>
                <a:ea typeface="微软雅黑" panose="020B0503020204020204" charset="-122"/>
                <a:cs typeface="微软雅黑" panose="020B0503020204020204" charset="-122"/>
              </a:rPr>
              <a:t>无SRE的患者比例</a:t>
            </a:r>
            <a:endParaRPr kumimoji="0" lang="zh-CN" altLang="en-US" sz="1200" i="0" u="none" strike="noStrike" kern="1200" cap="none" spc="0" normalizeH="0" baseline="0" noProof="0" dirty="0" err="1">
              <a:ln>
                <a:noFill/>
              </a:ln>
              <a:solidFill>
                <a:srgbClr val="404040"/>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0" name="矩形 9"/>
          <p:cNvSpPr/>
          <p:nvPr/>
        </p:nvSpPr>
        <p:spPr>
          <a:xfrm>
            <a:off x="4772237" y="3580996"/>
            <a:ext cx="979252" cy="907038"/>
          </a:xfrm>
          <a:prstGeom prst="rect">
            <a:avLst/>
          </a:prstGeom>
          <a:solidFill>
            <a:schemeClr val="bg1"/>
          </a:solidFill>
          <a:ln w="9525"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dirty="0" err="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11" name="文本框 10"/>
          <p:cNvSpPr txBox="1"/>
          <p:nvPr/>
        </p:nvSpPr>
        <p:spPr>
          <a:xfrm>
            <a:off x="1747562" y="5098740"/>
            <a:ext cx="1951166" cy="504035"/>
          </a:xfrm>
          <a:prstGeom prst="rect">
            <a:avLst/>
          </a:prstGeom>
          <a:noFill/>
        </p:spPr>
        <p:txBody>
          <a:bodyPr wrap="square" rtlCol="0">
            <a:spAutoFit/>
          </a:bodyPr>
          <a:lstStyle/>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000" b="1" i="0" u="none" strike="noStrike" kern="1200" cap="none" spc="0" normalizeH="0" baseline="0" noProof="0" dirty="0">
                <a:ln>
                  <a:noFill/>
                </a:ln>
                <a:solidFill>
                  <a:srgbClr val="E25331"/>
                </a:solidFill>
                <a:effectLst/>
                <a:uLnTx/>
                <a:uFillTx/>
                <a:latin typeface="微软雅黑" panose="020B0503020204020204" charset="-122"/>
                <a:ea typeface="微软雅黑" panose="020B0503020204020204" charset="-122"/>
                <a:cs typeface="微软雅黑" panose="020B0503020204020204" charset="-122"/>
                <a:sym typeface="+mn-ea"/>
              </a:rPr>
              <a:t>地舒单抗           </a:t>
            </a:r>
            <a:r>
              <a:rPr kumimoji="0" lang="en-US" altLang="zh-CN" sz="1000" b="1" i="0" u="none" strike="noStrike" kern="1200" cap="none" spc="0" normalizeH="0" baseline="0" noProof="0" dirty="0">
                <a:ln>
                  <a:noFill/>
                </a:ln>
                <a:solidFill>
                  <a:srgbClr val="E25331"/>
                </a:solidFill>
                <a:effectLst/>
                <a:uLnTx/>
                <a:uFillTx/>
                <a:latin typeface="微软雅黑" panose="020B0503020204020204" charset="-122"/>
                <a:ea typeface="微软雅黑" panose="020B0503020204020204" charset="-122"/>
                <a:cs typeface="微软雅黑" panose="020B0503020204020204" charset="-122"/>
                <a:sym typeface="+mn-ea"/>
              </a:rPr>
              <a:t>20.7</a:t>
            </a:r>
            <a:r>
              <a:rPr kumimoji="0" lang="zh-CN" altLang="en-US" sz="1000" b="1" i="0" u="none" strike="noStrike" kern="1200" cap="none" spc="0" normalizeH="0" baseline="0" noProof="0" dirty="0">
                <a:ln>
                  <a:noFill/>
                </a:ln>
                <a:solidFill>
                  <a:srgbClr val="E25331"/>
                </a:solidFill>
                <a:effectLst/>
                <a:uLnTx/>
                <a:uFillTx/>
                <a:latin typeface="微软雅黑" panose="020B0503020204020204" charset="-122"/>
                <a:ea typeface="微软雅黑" panose="020B0503020204020204" charset="-122"/>
                <a:cs typeface="微软雅黑" panose="020B0503020204020204" charset="-122"/>
                <a:sym typeface="+mn-ea"/>
              </a:rPr>
              <a:t>                  </a:t>
            </a:r>
            <a:endParaRPr kumimoji="0" lang="zh-CN" altLang="en-US" sz="1000" b="1" i="0" u="none" strike="noStrike" kern="1200" cap="none" spc="0" normalizeH="0" baseline="0" noProof="0" dirty="0">
              <a:ln>
                <a:noFill/>
              </a:ln>
              <a:solidFill>
                <a:srgbClr val="E25331"/>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l" defTabSz="914400" rtl="0" eaLnBrk="1" fontAlgn="base" latinLnBrk="0" hangingPunct="1">
              <a:lnSpc>
                <a:spcPct val="150000"/>
              </a:lnSpc>
              <a:spcBef>
                <a:spcPct val="0"/>
              </a:spcBef>
              <a:spcAft>
                <a:spcPct val="0"/>
              </a:spcAft>
              <a:buClrTx/>
              <a:buSzTx/>
              <a:buFontTx/>
              <a:buNone/>
              <a:defRPr/>
            </a:pPr>
            <a:r>
              <a:rPr kumimoji="0" lang="zh-CN" altLang="en-US" sz="1000" b="1" i="0" u="none" strike="noStrike" kern="1200" cap="none" spc="0" normalizeH="0" baseline="0" noProof="0" dirty="0">
                <a:ln>
                  <a:noFill/>
                </a:ln>
                <a:solidFill>
                  <a:srgbClr val="404040"/>
                </a:solidFill>
                <a:effectLst/>
                <a:uLnTx/>
                <a:uFillTx/>
                <a:latin typeface="微软雅黑" panose="020B0503020204020204" charset="-122"/>
                <a:ea typeface="微软雅黑" panose="020B0503020204020204" charset="-122"/>
                <a:cs typeface="微软雅黑" panose="020B0503020204020204" charset="-122"/>
                <a:sym typeface="+mn-ea"/>
              </a:rPr>
              <a:t>唑来膦酸           </a:t>
            </a:r>
            <a:r>
              <a:rPr kumimoji="0" lang="en-US" altLang="zh-CN" sz="1000" b="1" i="0" u="none" strike="noStrike" kern="1200" cap="none" spc="0" normalizeH="0" baseline="0" noProof="0" dirty="0">
                <a:ln>
                  <a:noFill/>
                </a:ln>
                <a:solidFill>
                  <a:srgbClr val="404040"/>
                </a:solidFill>
                <a:effectLst/>
                <a:uLnTx/>
                <a:uFillTx/>
                <a:latin typeface="微软雅黑" panose="020B0503020204020204" charset="-122"/>
                <a:ea typeface="微软雅黑" panose="020B0503020204020204" charset="-122"/>
                <a:cs typeface="微软雅黑" panose="020B0503020204020204" charset="-122"/>
                <a:sym typeface="+mn-ea"/>
              </a:rPr>
              <a:t>17.1</a:t>
            </a:r>
            <a:r>
              <a:rPr kumimoji="0" lang="zh-CN" altLang="en-US" sz="1000" b="1" i="0" u="none" strike="noStrike" kern="1200" cap="none" spc="0" normalizeH="0" baseline="0" noProof="0" dirty="0">
                <a:ln>
                  <a:noFill/>
                </a:ln>
                <a:solidFill>
                  <a:srgbClr val="404040"/>
                </a:solidFill>
                <a:effectLst/>
                <a:uLnTx/>
                <a:uFillTx/>
                <a:latin typeface="微软雅黑" panose="020B0503020204020204" charset="-122"/>
                <a:ea typeface="微软雅黑" panose="020B0503020204020204" charset="-122"/>
                <a:cs typeface="微软雅黑" panose="020B0503020204020204" charset="-122"/>
                <a:sym typeface="+mn-ea"/>
              </a:rPr>
              <a:t>             </a:t>
            </a:r>
            <a:r>
              <a:rPr kumimoji="0" lang="zh-CN" altLang="en-US" sz="1000" b="1" i="0" u="none" strike="noStrike" kern="1200" cap="none" spc="0" normalizeH="0" baseline="0" noProof="0" dirty="0">
                <a:ln>
                  <a:noFill/>
                </a:ln>
                <a:solidFill>
                  <a:srgbClr val="1B1718"/>
                </a:solidFill>
                <a:effectLst/>
                <a:uLnTx/>
                <a:uFillTx/>
                <a:latin typeface="微软雅黑" panose="020B0503020204020204" charset="-122"/>
                <a:ea typeface="微软雅黑" panose="020B0503020204020204" charset="-122"/>
                <a:cs typeface="微软雅黑" panose="020B0503020204020204" charset="-122"/>
                <a:sym typeface="+mn-ea"/>
              </a:rPr>
              <a:t>    </a:t>
            </a:r>
            <a:endParaRPr kumimoji="0" lang="zh-CN" altLang="en-US" sz="1000" b="1" i="0" u="none" strike="noStrike" kern="1200" cap="none" spc="0" normalizeH="0" baseline="0" noProof="0" dirty="0">
              <a:ln>
                <a:noFill/>
              </a:ln>
              <a:solidFill>
                <a:srgbClr val="1B1718"/>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12" name="下箭头 28"/>
          <p:cNvSpPr/>
          <p:nvPr/>
        </p:nvSpPr>
        <p:spPr>
          <a:xfrm>
            <a:off x="4620975" y="3589462"/>
            <a:ext cx="1259764" cy="1018230"/>
          </a:xfrm>
          <a:prstGeom prst="downArrow">
            <a:avLst>
              <a:gd name="adj1" fmla="val 63143"/>
              <a:gd name="adj2" fmla="val 47194"/>
            </a:avLst>
          </a:prstGeom>
          <a:solidFill>
            <a:srgbClr val="EB613B"/>
          </a:solidFill>
          <a:ln>
            <a:noFill/>
          </a:ln>
        </p:spPr>
        <p:txBody>
          <a:bodyPr wrap="square" rtlCol="0" anchor="ctr">
            <a:noAutofit/>
          </a:bodyPr>
          <a:lstStyle/>
          <a:p>
            <a:pPr lvl="0" algn="ctr" fontAlgn="base">
              <a:spcAft>
                <a:spcPts val="300"/>
              </a:spcAft>
              <a:buClrTx/>
              <a:buSzTx/>
              <a:buFontTx/>
            </a:pPr>
            <a:endParaRPr lang="zh-CN" altLang="en-US" sz="2000" dirty="0" err="1">
              <a:latin typeface="微软雅黑" panose="020B0503020204020204" charset="-122"/>
              <a:ea typeface="微软雅黑" panose="020B0503020204020204" charset="-122"/>
              <a:cs typeface="Arial" panose="020B0604020202020204" pitchFamily="34" charset="0"/>
              <a:sym typeface="+mn-ea"/>
            </a:endParaRPr>
          </a:p>
        </p:txBody>
      </p:sp>
      <p:cxnSp>
        <p:nvCxnSpPr>
          <p:cNvPr id="13" name="直接连接符 12"/>
          <p:cNvCxnSpPr/>
          <p:nvPr/>
        </p:nvCxnSpPr>
        <p:spPr>
          <a:xfrm flipV="1">
            <a:off x="3738802" y="4315313"/>
            <a:ext cx="0" cy="1471467"/>
          </a:xfrm>
          <a:prstGeom prst="line">
            <a:avLst/>
          </a:prstGeom>
          <a:ln>
            <a:solidFill>
              <a:srgbClr val="848484"/>
            </a:solidFill>
            <a:prstDash val="dash"/>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flipH="1" flipV="1">
            <a:off x="4232097" y="4339019"/>
            <a:ext cx="0" cy="1447761"/>
          </a:xfrm>
          <a:prstGeom prst="line">
            <a:avLst/>
          </a:prstGeom>
          <a:ln>
            <a:solidFill>
              <a:srgbClr val="848484"/>
            </a:solidFill>
            <a:prstDash val="dash"/>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2368414" y="4931105"/>
            <a:ext cx="1677427" cy="223514"/>
          </a:xfrm>
          <a:prstGeom prst="rect">
            <a:avLst/>
          </a:prstGeom>
          <a:noFill/>
        </p:spPr>
        <p:txBody>
          <a:bodyPr wrap="square" rtlCol="0">
            <a:spAutoFit/>
          </a:bodyPr>
          <a:lstStyle/>
          <a:p>
            <a:pPr algn="ctr"/>
            <a:r>
              <a:rPr lang="zh-CN" altLang="en-US" sz="1000" b="1" dirty="0">
                <a:solidFill>
                  <a:srgbClr val="404040"/>
                </a:solidFill>
                <a:latin typeface="微软雅黑" panose="020B0503020204020204" charset="-122"/>
                <a:ea typeface="微软雅黑" panose="020B0503020204020204" charset="-122"/>
                <a:cs typeface="微软雅黑" panose="020B0503020204020204" charset="-122"/>
                <a:sym typeface="+mn-ea"/>
              </a:rPr>
              <a:t>至首次发生</a:t>
            </a:r>
            <a:r>
              <a:rPr lang="en-US" altLang="zh-CN" sz="1000" b="1" dirty="0">
                <a:solidFill>
                  <a:srgbClr val="404040"/>
                </a:solidFill>
                <a:latin typeface="微软雅黑" panose="020B0503020204020204" charset="-122"/>
                <a:ea typeface="微软雅黑" panose="020B0503020204020204" charset="-122"/>
                <a:cs typeface="微软雅黑" panose="020B0503020204020204" charset="-122"/>
                <a:sym typeface="+mn-ea"/>
              </a:rPr>
              <a:t>SRE</a:t>
            </a:r>
            <a:r>
              <a:rPr lang="zh-CN" altLang="en-US" sz="1000" b="1" dirty="0">
                <a:solidFill>
                  <a:srgbClr val="404040"/>
                </a:solidFill>
                <a:latin typeface="微软雅黑" panose="020B0503020204020204" charset="-122"/>
                <a:ea typeface="微软雅黑" panose="020B0503020204020204" charset="-122"/>
                <a:cs typeface="微软雅黑" panose="020B0503020204020204" charset="-122"/>
                <a:sym typeface="+mn-ea"/>
              </a:rPr>
              <a:t>时间（月）</a:t>
            </a:r>
            <a:endParaRPr lang="zh-CN" altLang="en-US" sz="1000" b="1" dirty="0">
              <a:solidFill>
                <a:srgbClr val="404040"/>
              </a:solidFill>
              <a:latin typeface="微软雅黑" panose="020B0503020204020204" charset="-122"/>
              <a:ea typeface="微软雅黑" panose="020B0503020204020204" charset="-122"/>
              <a:cs typeface="微软雅黑" panose="020B0503020204020204" charset="-122"/>
              <a:sym typeface="+mn-ea"/>
            </a:endParaRPr>
          </a:p>
        </p:txBody>
      </p:sp>
      <p:sp>
        <p:nvSpPr>
          <p:cNvPr id="16" name="任意多边形: 形状 15"/>
          <p:cNvSpPr/>
          <p:nvPr/>
        </p:nvSpPr>
        <p:spPr>
          <a:xfrm>
            <a:off x="1372794" y="2904240"/>
            <a:ext cx="3748249" cy="1858665"/>
          </a:xfrm>
          <a:custGeom>
            <a:avLst/>
            <a:gdLst>
              <a:gd name="connsiteX0" fmla="*/ 0 w 5175250"/>
              <a:gd name="connsiteY0" fmla="*/ 0 h 2000250"/>
              <a:gd name="connsiteX1" fmla="*/ 260350 w 5175250"/>
              <a:gd name="connsiteY1" fmla="*/ 88900 h 2000250"/>
              <a:gd name="connsiteX2" fmla="*/ 527050 w 5175250"/>
              <a:gd name="connsiteY2" fmla="*/ 222250 h 2000250"/>
              <a:gd name="connsiteX3" fmla="*/ 584200 w 5175250"/>
              <a:gd name="connsiteY3" fmla="*/ 450850 h 2000250"/>
              <a:gd name="connsiteX4" fmla="*/ 876300 w 5175250"/>
              <a:gd name="connsiteY4" fmla="*/ 647700 h 2000250"/>
              <a:gd name="connsiteX5" fmla="*/ 1085850 w 5175250"/>
              <a:gd name="connsiteY5" fmla="*/ 647700 h 2000250"/>
              <a:gd name="connsiteX6" fmla="*/ 1117600 w 5175250"/>
              <a:gd name="connsiteY6" fmla="*/ 762000 h 2000250"/>
              <a:gd name="connsiteX7" fmla="*/ 1143000 w 5175250"/>
              <a:gd name="connsiteY7" fmla="*/ 781050 h 2000250"/>
              <a:gd name="connsiteX8" fmla="*/ 1289050 w 5175250"/>
              <a:gd name="connsiteY8" fmla="*/ 857250 h 2000250"/>
              <a:gd name="connsiteX9" fmla="*/ 1308100 w 5175250"/>
              <a:gd name="connsiteY9" fmla="*/ 863600 h 2000250"/>
              <a:gd name="connsiteX10" fmla="*/ 1371600 w 5175250"/>
              <a:gd name="connsiteY10" fmla="*/ 863600 h 2000250"/>
              <a:gd name="connsiteX11" fmla="*/ 1377950 w 5175250"/>
              <a:gd name="connsiteY11" fmla="*/ 920750 h 2000250"/>
              <a:gd name="connsiteX12" fmla="*/ 1492250 w 5175250"/>
              <a:gd name="connsiteY12" fmla="*/ 914400 h 2000250"/>
              <a:gd name="connsiteX13" fmla="*/ 1524000 w 5175250"/>
              <a:gd name="connsiteY13" fmla="*/ 952500 h 2000250"/>
              <a:gd name="connsiteX14" fmla="*/ 1574800 w 5175250"/>
              <a:gd name="connsiteY14" fmla="*/ 952500 h 2000250"/>
              <a:gd name="connsiteX15" fmla="*/ 1625600 w 5175250"/>
              <a:gd name="connsiteY15" fmla="*/ 1003300 h 2000250"/>
              <a:gd name="connsiteX16" fmla="*/ 1682750 w 5175250"/>
              <a:gd name="connsiteY16" fmla="*/ 1009650 h 2000250"/>
              <a:gd name="connsiteX17" fmla="*/ 1708150 w 5175250"/>
              <a:gd name="connsiteY17" fmla="*/ 1028700 h 2000250"/>
              <a:gd name="connsiteX18" fmla="*/ 1790700 w 5175250"/>
              <a:gd name="connsiteY18" fmla="*/ 1022350 h 2000250"/>
              <a:gd name="connsiteX19" fmla="*/ 1816100 w 5175250"/>
              <a:gd name="connsiteY19" fmla="*/ 1060450 h 2000250"/>
              <a:gd name="connsiteX20" fmla="*/ 1917700 w 5175250"/>
              <a:gd name="connsiteY20" fmla="*/ 1060450 h 2000250"/>
              <a:gd name="connsiteX21" fmla="*/ 1924050 w 5175250"/>
              <a:gd name="connsiteY21" fmla="*/ 1130300 h 2000250"/>
              <a:gd name="connsiteX22" fmla="*/ 2057400 w 5175250"/>
              <a:gd name="connsiteY22" fmla="*/ 1123950 h 2000250"/>
              <a:gd name="connsiteX23" fmla="*/ 2203450 w 5175250"/>
              <a:gd name="connsiteY23" fmla="*/ 1212850 h 2000250"/>
              <a:gd name="connsiteX24" fmla="*/ 2247900 w 5175250"/>
              <a:gd name="connsiteY24" fmla="*/ 1206500 h 2000250"/>
              <a:gd name="connsiteX25" fmla="*/ 2279650 w 5175250"/>
              <a:gd name="connsiteY25" fmla="*/ 1238250 h 2000250"/>
              <a:gd name="connsiteX26" fmla="*/ 2336800 w 5175250"/>
              <a:gd name="connsiteY26" fmla="*/ 1231900 h 2000250"/>
              <a:gd name="connsiteX27" fmla="*/ 2413000 w 5175250"/>
              <a:gd name="connsiteY27" fmla="*/ 1289050 h 2000250"/>
              <a:gd name="connsiteX28" fmla="*/ 2514600 w 5175250"/>
              <a:gd name="connsiteY28" fmla="*/ 1301750 h 2000250"/>
              <a:gd name="connsiteX29" fmla="*/ 2540000 w 5175250"/>
              <a:gd name="connsiteY29" fmla="*/ 1301750 h 2000250"/>
              <a:gd name="connsiteX30" fmla="*/ 2571750 w 5175250"/>
              <a:gd name="connsiteY30" fmla="*/ 1339850 h 2000250"/>
              <a:gd name="connsiteX31" fmla="*/ 2641600 w 5175250"/>
              <a:gd name="connsiteY31" fmla="*/ 1327150 h 2000250"/>
              <a:gd name="connsiteX32" fmla="*/ 2711450 w 5175250"/>
              <a:gd name="connsiteY32" fmla="*/ 1371600 h 2000250"/>
              <a:gd name="connsiteX33" fmla="*/ 2806700 w 5175250"/>
              <a:gd name="connsiteY33" fmla="*/ 1377950 h 2000250"/>
              <a:gd name="connsiteX34" fmla="*/ 2940050 w 5175250"/>
              <a:gd name="connsiteY34" fmla="*/ 1454150 h 2000250"/>
              <a:gd name="connsiteX35" fmla="*/ 2971800 w 5175250"/>
              <a:gd name="connsiteY35" fmla="*/ 1479550 h 2000250"/>
              <a:gd name="connsiteX36" fmla="*/ 3092450 w 5175250"/>
              <a:gd name="connsiteY36" fmla="*/ 1460500 h 2000250"/>
              <a:gd name="connsiteX37" fmla="*/ 3168650 w 5175250"/>
              <a:gd name="connsiteY37" fmla="*/ 1549400 h 2000250"/>
              <a:gd name="connsiteX38" fmla="*/ 3289300 w 5175250"/>
              <a:gd name="connsiteY38" fmla="*/ 1549400 h 2000250"/>
              <a:gd name="connsiteX39" fmla="*/ 3429000 w 5175250"/>
              <a:gd name="connsiteY39" fmla="*/ 1619250 h 2000250"/>
              <a:gd name="connsiteX40" fmla="*/ 3549650 w 5175250"/>
              <a:gd name="connsiteY40" fmla="*/ 1619250 h 2000250"/>
              <a:gd name="connsiteX41" fmla="*/ 3587750 w 5175250"/>
              <a:gd name="connsiteY41" fmla="*/ 1657350 h 2000250"/>
              <a:gd name="connsiteX42" fmla="*/ 3721100 w 5175250"/>
              <a:gd name="connsiteY42" fmla="*/ 1657350 h 2000250"/>
              <a:gd name="connsiteX43" fmla="*/ 3771900 w 5175250"/>
              <a:gd name="connsiteY43" fmla="*/ 1714500 h 2000250"/>
              <a:gd name="connsiteX44" fmla="*/ 3879850 w 5175250"/>
              <a:gd name="connsiteY44" fmla="*/ 1695450 h 2000250"/>
              <a:gd name="connsiteX45" fmla="*/ 3924300 w 5175250"/>
              <a:gd name="connsiteY45" fmla="*/ 1746250 h 2000250"/>
              <a:gd name="connsiteX46" fmla="*/ 4000500 w 5175250"/>
              <a:gd name="connsiteY46" fmla="*/ 1739900 h 2000250"/>
              <a:gd name="connsiteX47" fmla="*/ 4019550 w 5175250"/>
              <a:gd name="connsiteY47" fmla="*/ 1765300 h 2000250"/>
              <a:gd name="connsiteX48" fmla="*/ 4152900 w 5175250"/>
              <a:gd name="connsiteY48" fmla="*/ 1752600 h 2000250"/>
              <a:gd name="connsiteX49" fmla="*/ 4210050 w 5175250"/>
              <a:gd name="connsiteY49" fmla="*/ 1790700 h 2000250"/>
              <a:gd name="connsiteX50" fmla="*/ 4241800 w 5175250"/>
              <a:gd name="connsiteY50" fmla="*/ 1822450 h 2000250"/>
              <a:gd name="connsiteX51" fmla="*/ 4298950 w 5175250"/>
              <a:gd name="connsiteY51" fmla="*/ 1822450 h 2000250"/>
              <a:gd name="connsiteX52" fmla="*/ 4349750 w 5175250"/>
              <a:gd name="connsiteY52" fmla="*/ 1847850 h 2000250"/>
              <a:gd name="connsiteX53" fmla="*/ 4362450 w 5175250"/>
              <a:gd name="connsiteY53" fmla="*/ 1885950 h 2000250"/>
              <a:gd name="connsiteX54" fmla="*/ 4660900 w 5175250"/>
              <a:gd name="connsiteY54" fmla="*/ 1885950 h 2000250"/>
              <a:gd name="connsiteX55" fmla="*/ 4718050 w 5175250"/>
              <a:gd name="connsiteY55" fmla="*/ 1911350 h 2000250"/>
              <a:gd name="connsiteX56" fmla="*/ 4768850 w 5175250"/>
              <a:gd name="connsiteY56" fmla="*/ 1924050 h 2000250"/>
              <a:gd name="connsiteX57" fmla="*/ 4832350 w 5175250"/>
              <a:gd name="connsiteY57" fmla="*/ 2000250 h 2000250"/>
              <a:gd name="connsiteX58" fmla="*/ 5175250 w 5175250"/>
              <a:gd name="connsiteY58" fmla="*/ 1981200 h 2000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5175250" h="2000250">
                <a:moveTo>
                  <a:pt x="0" y="0"/>
                </a:moveTo>
                <a:lnTo>
                  <a:pt x="260350" y="88900"/>
                </a:lnTo>
                <a:lnTo>
                  <a:pt x="527050" y="222250"/>
                </a:lnTo>
                <a:lnTo>
                  <a:pt x="584200" y="450850"/>
                </a:lnTo>
                <a:lnTo>
                  <a:pt x="876300" y="647700"/>
                </a:lnTo>
                <a:lnTo>
                  <a:pt x="1085850" y="647700"/>
                </a:lnTo>
                <a:lnTo>
                  <a:pt x="1117600" y="762000"/>
                </a:lnTo>
                <a:lnTo>
                  <a:pt x="1143000" y="781050"/>
                </a:lnTo>
                <a:lnTo>
                  <a:pt x="1289050" y="857250"/>
                </a:lnTo>
                <a:lnTo>
                  <a:pt x="1308100" y="863600"/>
                </a:lnTo>
                <a:lnTo>
                  <a:pt x="1371600" y="863600"/>
                </a:lnTo>
                <a:lnTo>
                  <a:pt x="1377950" y="920750"/>
                </a:lnTo>
                <a:lnTo>
                  <a:pt x="1492250" y="914400"/>
                </a:lnTo>
                <a:lnTo>
                  <a:pt x="1524000" y="952500"/>
                </a:lnTo>
                <a:lnTo>
                  <a:pt x="1574800" y="952500"/>
                </a:lnTo>
                <a:lnTo>
                  <a:pt x="1625600" y="1003300"/>
                </a:lnTo>
                <a:lnTo>
                  <a:pt x="1682750" y="1009650"/>
                </a:lnTo>
                <a:lnTo>
                  <a:pt x="1708150" y="1028700"/>
                </a:lnTo>
                <a:lnTo>
                  <a:pt x="1790700" y="1022350"/>
                </a:lnTo>
                <a:lnTo>
                  <a:pt x="1816100" y="1060450"/>
                </a:lnTo>
                <a:lnTo>
                  <a:pt x="1917700" y="1060450"/>
                </a:lnTo>
                <a:lnTo>
                  <a:pt x="1924050" y="1130300"/>
                </a:lnTo>
                <a:lnTo>
                  <a:pt x="2057400" y="1123950"/>
                </a:lnTo>
                <a:lnTo>
                  <a:pt x="2203450" y="1212850"/>
                </a:lnTo>
                <a:lnTo>
                  <a:pt x="2247900" y="1206500"/>
                </a:lnTo>
                <a:lnTo>
                  <a:pt x="2279650" y="1238250"/>
                </a:lnTo>
                <a:lnTo>
                  <a:pt x="2336800" y="1231900"/>
                </a:lnTo>
                <a:lnTo>
                  <a:pt x="2413000" y="1289050"/>
                </a:lnTo>
                <a:lnTo>
                  <a:pt x="2514600" y="1301750"/>
                </a:lnTo>
                <a:lnTo>
                  <a:pt x="2540000" y="1301750"/>
                </a:lnTo>
                <a:lnTo>
                  <a:pt x="2571750" y="1339850"/>
                </a:lnTo>
                <a:lnTo>
                  <a:pt x="2641600" y="1327150"/>
                </a:lnTo>
                <a:lnTo>
                  <a:pt x="2711450" y="1371600"/>
                </a:lnTo>
                <a:lnTo>
                  <a:pt x="2806700" y="1377950"/>
                </a:lnTo>
                <a:lnTo>
                  <a:pt x="2940050" y="1454150"/>
                </a:lnTo>
                <a:lnTo>
                  <a:pt x="2971800" y="1479550"/>
                </a:lnTo>
                <a:lnTo>
                  <a:pt x="3092450" y="1460500"/>
                </a:lnTo>
                <a:lnTo>
                  <a:pt x="3168650" y="1549400"/>
                </a:lnTo>
                <a:lnTo>
                  <a:pt x="3289300" y="1549400"/>
                </a:lnTo>
                <a:lnTo>
                  <a:pt x="3429000" y="1619250"/>
                </a:lnTo>
                <a:lnTo>
                  <a:pt x="3549650" y="1619250"/>
                </a:lnTo>
                <a:lnTo>
                  <a:pt x="3587750" y="1657350"/>
                </a:lnTo>
                <a:lnTo>
                  <a:pt x="3721100" y="1657350"/>
                </a:lnTo>
                <a:lnTo>
                  <a:pt x="3771900" y="1714500"/>
                </a:lnTo>
                <a:lnTo>
                  <a:pt x="3879850" y="1695450"/>
                </a:lnTo>
                <a:lnTo>
                  <a:pt x="3924300" y="1746250"/>
                </a:lnTo>
                <a:lnTo>
                  <a:pt x="4000500" y="1739900"/>
                </a:lnTo>
                <a:lnTo>
                  <a:pt x="4019550" y="1765300"/>
                </a:lnTo>
                <a:lnTo>
                  <a:pt x="4152900" y="1752600"/>
                </a:lnTo>
                <a:lnTo>
                  <a:pt x="4210050" y="1790700"/>
                </a:lnTo>
                <a:lnTo>
                  <a:pt x="4241800" y="1822450"/>
                </a:lnTo>
                <a:lnTo>
                  <a:pt x="4298950" y="1822450"/>
                </a:lnTo>
                <a:lnTo>
                  <a:pt x="4349750" y="1847850"/>
                </a:lnTo>
                <a:lnTo>
                  <a:pt x="4362450" y="1885950"/>
                </a:lnTo>
                <a:lnTo>
                  <a:pt x="4660900" y="1885950"/>
                </a:lnTo>
                <a:lnTo>
                  <a:pt x="4718050" y="1911350"/>
                </a:lnTo>
                <a:lnTo>
                  <a:pt x="4768850" y="1924050"/>
                </a:lnTo>
                <a:lnTo>
                  <a:pt x="4832350" y="2000250"/>
                </a:lnTo>
                <a:lnTo>
                  <a:pt x="5175250" y="1981200"/>
                </a:lnTo>
              </a:path>
            </a:pathLst>
          </a:custGeom>
          <a:noFill/>
          <a:ln w="34925">
            <a:solidFill>
              <a:srgbClr val="A6A6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800" dirty="0">
              <a:latin typeface="微软雅黑" panose="020B0503020204020204" charset="-122"/>
              <a:ea typeface="微软雅黑" panose="020B0503020204020204" charset="-122"/>
              <a:cs typeface="Arial" panose="020B0604020202020204" pitchFamily="34" charset="0"/>
            </a:endParaRPr>
          </a:p>
        </p:txBody>
      </p:sp>
      <p:cxnSp>
        <p:nvCxnSpPr>
          <p:cNvPr id="17" name="直接连接符 16"/>
          <p:cNvCxnSpPr/>
          <p:nvPr/>
        </p:nvCxnSpPr>
        <p:spPr>
          <a:xfrm>
            <a:off x="1372794" y="4327166"/>
            <a:ext cx="3788322" cy="0"/>
          </a:xfrm>
          <a:prstGeom prst="line">
            <a:avLst/>
          </a:prstGeom>
          <a:ln>
            <a:solidFill>
              <a:srgbClr val="848484"/>
            </a:solidFill>
            <a:prstDash val="dash"/>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a:off x="1533651" y="5257909"/>
            <a:ext cx="224071" cy="0"/>
          </a:xfrm>
          <a:prstGeom prst="line">
            <a:avLst/>
          </a:prstGeom>
          <a:noFill/>
          <a:ln w="28575">
            <a:solidFill>
              <a:srgbClr val="E25331"/>
            </a:solidFill>
          </a:ln>
        </p:spPr>
        <p:style>
          <a:lnRef idx="2">
            <a:schemeClr val="accent1">
              <a:shade val="50000"/>
            </a:schemeClr>
          </a:lnRef>
          <a:fillRef idx="1">
            <a:schemeClr val="accent1"/>
          </a:fillRef>
          <a:effectRef idx="0">
            <a:schemeClr val="accent1"/>
          </a:effectRef>
          <a:fontRef idx="minor">
            <a:schemeClr val="lt1"/>
          </a:fontRef>
        </p:style>
      </p:cxnSp>
      <p:cxnSp>
        <p:nvCxnSpPr>
          <p:cNvPr id="19" name="直接连接符 18"/>
          <p:cNvCxnSpPr/>
          <p:nvPr/>
        </p:nvCxnSpPr>
        <p:spPr>
          <a:xfrm>
            <a:off x="1533651" y="5513596"/>
            <a:ext cx="224071" cy="0"/>
          </a:xfrm>
          <a:prstGeom prst="line">
            <a:avLst/>
          </a:prstGeom>
          <a:noFill/>
          <a:ln w="28575">
            <a:solidFill>
              <a:srgbClr val="A6A6A6"/>
            </a:solidFill>
          </a:ln>
        </p:spPr>
        <p:style>
          <a:lnRef idx="2">
            <a:schemeClr val="accent1">
              <a:shade val="50000"/>
            </a:schemeClr>
          </a:lnRef>
          <a:fillRef idx="1">
            <a:schemeClr val="accent1"/>
          </a:fillRef>
          <a:effectRef idx="0">
            <a:schemeClr val="accent1"/>
          </a:effectRef>
          <a:fontRef idx="minor">
            <a:schemeClr val="lt1"/>
          </a:fontRef>
        </p:style>
      </p:cxnSp>
      <p:sp>
        <p:nvSpPr>
          <p:cNvPr id="20" name="矩形 19"/>
          <p:cNvSpPr/>
          <p:nvPr/>
        </p:nvSpPr>
        <p:spPr>
          <a:xfrm>
            <a:off x="1370536" y="4075430"/>
            <a:ext cx="3204722" cy="803183"/>
          </a:xfrm>
          <a:prstGeom prst="rect">
            <a:avLst/>
          </a:prstGeom>
        </p:spPr>
        <p:txBody>
          <a:bodyPr wrap="square">
            <a:spAutoFit/>
          </a:bodyPr>
          <a:lstStyle/>
          <a:p>
            <a:pPr>
              <a:spcAft>
                <a:spcPts val="400"/>
              </a:spcAft>
            </a:pPr>
            <a:r>
              <a:rPr lang="zh-CN" altLang="en-US" sz="1200" b="1" dirty="0">
                <a:solidFill>
                  <a:srgbClr val="404040"/>
                </a:solidFill>
                <a:latin typeface="微软雅黑" panose="020B0503020204020204" charset="-122"/>
                <a:ea typeface="微软雅黑" panose="020B0503020204020204" charset="-122"/>
                <a:cs typeface="微软雅黑" panose="020B0503020204020204" charset="-122"/>
              </a:rPr>
              <a:t>主要终点：</a:t>
            </a:r>
            <a:endParaRPr lang="en-US" altLang="zh-CN" sz="1200" b="1" dirty="0">
              <a:solidFill>
                <a:srgbClr val="404040"/>
              </a:solidFill>
              <a:latin typeface="微软雅黑" panose="020B0503020204020204" charset="-122"/>
              <a:ea typeface="微软雅黑" panose="020B0503020204020204" charset="-122"/>
              <a:cs typeface="微软雅黑" panose="020B0503020204020204" charset="-122"/>
            </a:endParaRPr>
          </a:p>
          <a:p>
            <a:r>
              <a:rPr lang="en-US" altLang="zh-CN" sz="1200" dirty="0">
                <a:solidFill>
                  <a:srgbClr val="404040"/>
                </a:solidFill>
                <a:latin typeface="微软雅黑" panose="020B0503020204020204" charset="-122"/>
                <a:ea typeface="微软雅黑" panose="020B0503020204020204" charset="-122"/>
                <a:cs typeface="微软雅黑" panose="020B0503020204020204" charset="-122"/>
              </a:rPr>
              <a:t>HR=0.82</a:t>
            </a:r>
            <a:r>
              <a:rPr lang="zh-CN" altLang="en-US" sz="1200" dirty="0">
                <a:solidFill>
                  <a:srgbClr val="404040"/>
                </a:solidFill>
                <a:latin typeface="微软雅黑" panose="020B0503020204020204" charset="-122"/>
                <a:ea typeface="微软雅黑" panose="020B0503020204020204" charset="-122"/>
                <a:cs typeface="微软雅黑" panose="020B0503020204020204" charset="-122"/>
              </a:rPr>
              <a:t>（</a:t>
            </a:r>
            <a:r>
              <a:rPr lang="en-US" altLang="zh-CN" sz="1200" dirty="0">
                <a:solidFill>
                  <a:srgbClr val="404040"/>
                </a:solidFill>
                <a:latin typeface="微软雅黑" panose="020B0503020204020204" charset="-122"/>
                <a:ea typeface="微软雅黑" panose="020B0503020204020204" charset="-122"/>
                <a:cs typeface="微软雅黑" panose="020B0503020204020204" charset="-122"/>
              </a:rPr>
              <a:t>0.71~0.95</a:t>
            </a:r>
            <a:r>
              <a:rPr lang="zh-CN" altLang="en-US" sz="1200" dirty="0">
                <a:solidFill>
                  <a:srgbClr val="404040"/>
                </a:solidFill>
                <a:latin typeface="微软雅黑" panose="020B0503020204020204" charset="-122"/>
                <a:ea typeface="微软雅黑" panose="020B0503020204020204" charset="-122"/>
                <a:cs typeface="微软雅黑" panose="020B0503020204020204" charset="-122"/>
              </a:rPr>
              <a:t>）</a:t>
            </a:r>
            <a:endParaRPr lang="zh-CN" altLang="en-US" sz="1200" dirty="0">
              <a:solidFill>
                <a:srgbClr val="404040"/>
              </a:solidFill>
              <a:latin typeface="微软雅黑" panose="020B0503020204020204" charset="-122"/>
              <a:ea typeface="微软雅黑" panose="020B0503020204020204" charset="-122"/>
              <a:cs typeface="微软雅黑" panose="020B0503020204020204" charset="-122"/>
            </a:endParaRPr>
          </a:p>
          <a:p>
            <a:r>
              <a:rPr lang="en-US" altLang="zh-CN" sz="1200" dirty="0">
                <a:solidFill>
                  <a:srgbClr val="404040"/>
                </a:solidFill>
                <a:latin typeface="微软雅黑" panose="020B0503020204020204" charset="-122"/>
                <a:ea typeface="微软雅黑" panose="020B0503020204020204" charset="-122"/>
                <a:cs typeface="微软雅黑" panose="020B0503020204020204" charset="-122"/>
              </a:rPr>
              <a:t>P=0.0002</a:t>
            </a:r>
            <a:r>
              <a:rPr lang="zh-CN" altLang="en-US" sz="1200" dirty="0">
                <a:solidFill>
                  <a:srgbClr val="404040"/>
                </a:solidFill>
                <a:latin typeface="微软雅黑" panose="020B0503020204020204" charset="-122"/>
                <a:ea typeface="微软雅黑" panose="020B0503020204020204" charset="-122"/>
                <a:cs typeface="微软雅黑" panose="020B0503020204020204" charset="-122"/>
              </a:rPr>
              <a:t>（非劣效性）</a:t>
            </a:r>
            <a:endParaRPr lang="zh-CN" altLang="en-US" sz="1200" dirty="0">
              <a:solidFill>
                <a:srgbClr val="404040"/>
              </a:solidFill>
              <a:latin typeface="微软雅黑" panose="020B0503020204020204" charset="-122"/>
              <a:ea typeface="微软雅黑" panose="020B0503020204020204" charset="-122"/>
              <a:cs typeface="微软雅黑" panose="020B0503020204020204" charset="-122"/>
            </a:endParaRPr>
          </a:p>
          <a:p>
            <a:r>
              <a:rPr lang="en-US" altLang="zh-CN" sz="1200" dirty="0">
                <a:solidFill>
                  <a:srgbClr val="404040"/>
                </a:solidFill>
                <a:latin typeface="微软雅黑" panose="020B0503020204020204" charset="-122"/>
                <a:ea typeface="微软雅黑" panose="020B0503020204020204" charset="-122"/>
                <a:cs typeface="微软雅黑" panose="020B0503020204020204" charset="-122"/>
              </a:rPr>
              <a:t>P=0.008</a:t>
            </a:r>
            <a:r>
              <a:rPr lang="zh-CN" altLang="en-US" sz="1200" dirty="0">
                <a:solidFill>
                  <a:srgbClr val="404040"/>
                </a:solidFill>
                <a:latin typeface="微软雅黑" panose="020B0503020204020204" charset="-122"/>
                <a:ea typeface="微软雅黑" panose="020B0503020204020204" charset="-122"/>
                <a:cs typeface="微软雅黑" panose="020B0503020204020204" charset="-122"/>
              </a:rPr>
              <a:t>（优效性）</a:t>
            </a:r>
            <a:endParaRPr lang="zh-CN" altLang="en-US" sz="1200" dirty="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21" name="TextBox 20"/>
          <p:cNvSpPr txBox="1"/>
          <p:nvPr/>
        </p:nvSpPr>
        <p:spPr>
          <a:xfrm>
            <a:off x="3733158" y="5207675"/>
            <a:ext cx="444755" cy="419935"/>
          </a:xfrm>
          <a:prstGeom prst="rect">
            <a:avLst/>
          </a:prstGeom>
          <a:noFill/>
        </p:spPr>
        <p:txBody>
          <a:bodyPr wrap="none" rtlCol="0">
            <a:spAutoFit/>
          </a:bodyPr>
          <a:lstStyle/>
          <a:p>
            <a:pPr algn="ctr"/>
            <a:r>
              <a:rPr lang="en-US" altLang="zh-CN" sz="1200" b="1" dirty="0">
                <a:solidFill>
                  <a:schemeClr val="bg1"/>
                </a:solidFill>
                <a:latin typeface="微软雅黑" panose="020B0503020204020204" charset="-122"/>
                <a:ea typeface="微软雅黑" panose="020B0503020204020204" charset="-122"/>
                <a:cs typeface="微软雅黑" panose="020B0503020204020204" charset="-122"/>
              </a:rPr>
              <a:t>3.6</a:t>
            </a:r>
            <a:endParaRPr lang="en-US" altLang="zh-CN" sz="1200" b="1"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zh-CN" altLang="en-US" sz="1200" b="1" dirty="0">
                <a:solidFill>
                  <a:schemeClr val="bg1"/>
                </a:solidFill>
                <a:latin typeface="微软雅黑" panose="020B0503020204020204" charset="-122"/>
                <a:ea typeface="微软雅黑" panose="020B0503020204020204" charset="-122"/>
                <a:cs typeface="微软雅黑" panose="020B0503020204020204" charset="-122"/>
              </a:rPr>
              <a:t>个月</a:t>
            </a:r>
            <a:endParaRPr lang="zh-CN" altLang="en-US" sz="1200" b="1"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2" name="文本框 21"/>
          <p:cNvSpPr txBox="1"/>
          <p:nvPr/>
        </p:nvSpPr>
        <p:spPr>
          <a:xfrm>
            <a:off x="4905438" y="3636310"/>
            <a:ext cx="667697" cy="363492"/>
          </a:xfrm>
          <a:prstGeom prst="rect">
            <a:avLst/>
          </a:prstGeom>
          <a:noFill/>
        </p:spPr>
        <p:txBody>
          <a:bodyPr wrap="none" rtlCol="0" anchor="t">
            <a:spAutoFit/>
          </a:bodyPr>
          <a:lstStyle/>
          <a:p>
            <a:pPr marL="0" marR="0" lvl="0" indent="0" algn="ctr" defTabSz="609600" rtl="0" eaLnBrk="1" fontAlgn="base" latinLnBrk="0" hangingPunct="1">
              <a:lnSpc>
                <a:spcPct val="100000"/>
              </a:lnSpc>
              <a:spcBef>
                <a:spcPct val="0"/>
              </a:spcBef>
              <a:spcAft>
                <a:spcPts val="300"/>
              </a:spcAft>
              <a:buClrTx/>
              <a:buSzTx/>
              <a:buFont typeface="Arial" panose="020B0604020202020204"/>
              <a:buNone/>
              <a:defRPr/>
            </a:pPr>
            <a:r>
              <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18%</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23" name="文本框 22"/>
          <p:cNvSpPr txBox="1"/>
          <p:nvPr/>
        </p:nvSpPr>
        <p:spPr>
          <a:xfrm>
            <a:off x="4728778" y="3358993"/>
            <a:ext cx="1028920" cy="22351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首次</a:t>
            </a:r>
            <a:r>
              <a:rPr kumimoji="0" lang="en-US" altLang="zh-CN" sz="10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风险</a:t>
            </a:r>
            <a:endPar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24" name="文本框 23"/>
          <p:cNvSpPr txBox="1"/>
          <p:nvPr/>
        </p:nvSpPr>
        <p:spPr>
          <a:xfrm>
            <a:off x="4682514" y="4033668"/>
            <a:ext cx="1195421" cy="335835"/>
          </a:xfrm>
          <a:prstGeom prst="rect">
            <a:avLst/>
          </a:prstGeom>
          <a:noFill/>
        </p:spPr>
        <p:txBody>
          <a:bodyPr wrap="square">
            <a:spAutoFit/>
          </a:bodyPr>
          <a:lstStyle/>
          <a:p>
            <a:pPr algn="ctr"/>
            <a:r>
              <a:rPr lang="en-US" altLang="zh-CN" sz="600" dirty="0">
                <a:solidFill>
                  <a:schemeClr val="bg1"/>
                </a:solidFill>
                <a:latin typeface="微软雅黑" panose="020B0503020204020204" charset="-122"/>
                <a:ea typeface="微软雅黑" panose="020B0503020204020204" charset="-122"/>
                <a:cs typeface="微软雅黑" panose="020B0503020204020204" charset="-122"/>
              </a:rPr>
              <a:t>HR=0.82</a:t>
            </a:r>
            <a:r>
              <a:rPr lang="zh-CN" altLang="en-US" sz="600" dirty="0">
                <a:solidFill>
                  <a:schemeClr val="bg1"/>
                </a:solidFill>
                <a:latin typeface="微软雅黑" panose="020B0503020204020204" charset="-122"/>
                <a:ea typeface="微软雅黑" panose="020B0503020204020204" charset="-122"/>
                <a:cs typeface="微软雅黑" panose="020B0503020204020204" charset="-122"/>
              </a:rPr>
              <a:t>（</a:t>
            </a:r>
            <a:r>
              <a:rPr lang="en-US" altLang="zh-CN" sz="600" dirty="0">
                <a:solidFill>
                  <a:schemeClr val="bg1"/>
                </a:solidFill>
                <a:latin typeface="微软雅黑" panose="020B0503020204020204" charset="-122"/>
                <a:ea typeface="微软雅黑" panose="020B0503020204020204" charset="-122"/>
                <a:cs typeface="微软雅黑" panose="020B0503020204020204" charset="-122"/>
              </a:rPr>
              <a:t>0.71~0.95</a:t>
            </a:r>
            <a:r>
              <a:rPr lang="zh-CN" altLang="en-US" sz="600" dirty="0">
                <a:solidFill>
                  <a:schemeClr val="bg1"/>
                </a:solidFill>
                <a:latin typeface="微软雅黑" panose="020B0503020204020204" charset="-122"/>
                <a:ea typeface="微软雅黑" panose="020B0503020204020204" charset="-122"/>
                <a:cs typeface="微软雅黑" panose="020B0503020204020204" charset="-122"/>
              </a:rPr>
              <a:t>）</a:t>
            </a:r>
            <a:endParaRPr lang="zh-CN" altLang="en-US" sz="6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600" dirty="0">
                <a:solidFill>
                  <a:schemeClr val="bg1"/>
                </a:solidFill>
                <a:latin typeface="微软雅黑" panose="020B0503020204020204" charset="-122"/>
                <a:ea typeface="微软雅黑" panose="020B0503020204020204" charset="-122"/>
                <a:cs typeface="微软雅黑" panose="020B0503020204020204" charset="-122"/>
              </a:rPr>
              <a:t>P=0.0002</a:t>
            </a:r>
            <a:r>
              <a:rPr lang="zh-CN" altLang="en-US" sz="600" dirty="0">
                <a:solidFill>
                  <a:schemeClr val="bg1"/>
                </a:solidFill>
                <a:latin typeface="微软雅黑" panose="020B0503020204020204" charset="-122"/>
                <a:ea typeface="微软雅黑" panose="020B0503020204020204" charset="-122"/>
                <a:cs typeface="微软雅黑" panose="020B0503020204020204" charset="-122"/>
              </a:rPr>
              <a:t>（非劣效性）</a:t>
            </a:r>
            <a:endParaRPr lang="zh-CN" altLang="en-US" sz="6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600" dirty="0">
                <a:solidFill>
                  <a:schemeClr val="bg1"/>
                </a:solidFill>
                <a:latin typeface="微软雅黑" panose="020B0503020204020204" charset="-122"/>
                <a:ea typeface="微软雅黑" panose="020B0503020204020204" charset="-122"/>
                <a:cs typeface="微软雅黑" panose="020B0503020204020204" charset="-122"/>
              </a:rPr>
              <a:t>P=0.008</a:t>
            </a:r>
            <a:r>
              <a:rPr lang="zh-CN" altLang="en-US" sz="600" dirty="0">
                <a:solidFill>
                  <a:schemeClr val="bg1"/>
                </a:solidFill>
                <a:latin typeface="微软雅黑" panose="020B0503020204020204" charset="-122"/>
                <a:ea typeface="微软雅黑" panose="020B0503020204020204" charset="-122"/>
                <a:cs typeface="微软雅黑" panose="020B0503020204020204" charset="-122"/>
              </a:rPr>
              <a:t>（优效性）</a:t>
            </a:r>
            <a:endParaRPr lang="zh-CN" altLang="en-US" sz="6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25" name="Rectangle 24"/>
          <p:cNvSpPr>
            <a:spLocks noChangeArrowheads="1"/>
          </p:cNvSpPr>
          <p:nvPr/>
        </p:nvSpPr>
        <p:spPr bwMode="auto">
          <a:xfrm>
            <a:off x="3062074" y="5999005"/>
            <a:ext cx="758003" cy="251171"/>
          </a:xfrm>
          <a:prstGeom prst="rect">
            <a:avLst/>
          </a:prstGeom>
          <a:noFill/>
          <a:ln w="9525">
            <a:noFill/>
            <a:miter lim="800000"/>
          </a:ln>
        </p:spPr>
        <p:txBody>
          <a:bodyPr wrap="none" anchor="ctr">
            <a:spAutoFit/>
          </a:bodyPr>
          <a:lstStyle/>
          <a:p>
            <a:pPr algn="ctr" defTabSz="685800" fontAlgn="base">
              <a:spcBef>
                <a:spcPct val="0"/>
              </a:spcBef>
              <a:spcAft>
                <a:spcPct val="0"/>
              </a:spcAft>
            </a:pPr>
            <a:r>
              <a:rPr lang="zh-CN" altLang="en-US" sz="1200" dirty="0">
                <a:solidFill>
                  <a:srgbClr val="404040"/>
                </a:solidFill>
                <a:latin typeface="微软雅黑" panose="020B0503020204020204" charset="-122"/>
                <a:ea typeface="微软雅黑" panose="020B0503020204020204" charset="-122"/>
                <a:cs typeface="微软雅黑" panose="020B0503020204020204" charset="-122"/>
              </a:rPr>
              <a:t>时间 </a:t>
            </a:r>
            <a:r>
              <a:rPr lang="en-US" altLang="zh-CN" sz="1200" dirty="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200" dirty="0">
                <a:solidFill>
                  <a:srgbClr val="404040"/>
                </a:solidFill>
                <a:latin typeface="微软雅黑" panose="020B0503020204020204" charset="-122"/>
                <a:ea typeface="微软雅黑" panose="020B0503020204020204" charset="-122"/>
                <a:cs typeface="微软雅黑" panose="020B0503020204020204" charset="-122"/>
              </a:rPr>
              <a:t>月</a:t>
            </a:r>
            <a:r>
              <a:rPr lang="en-US" altLang="zh-CN" sz="1200" dirty="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200" dirty="0">
                <a:solidFill>
                  <a:srgbClr val="404040"/>
                </a:solidFill>
                <a:latin typeface="微软雅黑" panose="020B0503020204020204" charset="-122"/>
                <a:ea typeface="微软雅黑" panose="020B0503020204020204" charset="-122"/>
                <a:cs typeface="微软雅黑" panose="020B0503020204020204" charset="-122"/>
              </a:rPr>
              <a:t> </a:t>
            </a:r>
            <a:endParaRPr lang="zh-CN" altLang="en-US" sz="1200" dirty="0">
              <a:solidFill>
                <a:srgbClr val="404040"/>
              </a:solidFill>
              <a:latin typeface="微软雅黑" panose="020B0503020204020204" charset="-122"/>
              <a:ea typeface="微软雅黑" panose="020B0503020204020204" charset="-122"/>
              <a:cs typeface="微软雅黑" panose="020B0503020204020204" charset="-122"/>
            </a:endParaRPr>
          </a:p>
        </p:txBody>
      </p:sp>
      <p:sp>
        <p:nvSpPr>
          <p:cNvPr id="26" name="文本框 25"/>
          <p:cNvSpPr txBox="1"/>
          <p:nvPr/>
        </p:nvSpPr>
        <p:spPr>
          <a:xfrm>
            <a:off x="1261605" y="5838707"/>
            <a:ext cx="159164" cy="167635"/>
          </a:xfrm>
          <a:prstGeom prst="rect">
            <a:avLst/>
          </a:prstGeom>
          <a:noFill/>
        </p:spPr>
        <p:txBody>
          <a:bodyPr wrap="square" lIns="0" tIns="0" rIns="0" bIns="0" rtlCol="0">
            <a:spAutoFit/>
          </a:bodyPr>
          <a:lstStyle/>
          <a:p>
            <a:pPr algn="ct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0</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cxnSp>
        <p:nvCxnSpPr>
          <p:cNvPr id="27" name="直接连接符 26"/>
          <p:cNvCxnSpPr/>
          <p:nvPr/>
        </p:nvCxnSpPr>
        <p:spPr>
          <a:xfrm flipH="1">
            <a:off x="1293777" y="5786215"/>
            <a:ext cx="3976835" cy="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28" name="组合 27"/>
          <p:cNvGrpSpPr/>
          <p:nvPr/>
        </p:nvGrpSpPr>
        <p:grpSpPr>
          <a:xfrm>
            <a:off x="918444" y="2794176"/>
            <a:ext cx="424437" cy="167635"/>
            <a:chOff x="543865" y="6704602"/>
            <a:chExt cx="656103" cy="200832"/>
          </a:xfrm>
        </p:grpSpPr>
        <p:cxnSp>
          <p:nvCxnSpPr>
            <p:cNvPr id="29" name="直接连接符 28"/>
            <p:cNvCxnSpPr/>
            <p:nvPr/>
          </p:nvCxnSpPr>
          <p:spPr>
            <a:xfrm>
              <a:off x="1124158" y="6802694"/>
              <a:ext cx="7581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0" name="文本框 29"/>
            <p:cNvSpPr txBox="1"/>
            <p:nvPr/>
          </p:nvSpPr>
          <p:spPr>
            <a:xfrm>
              <a:off x="543865" y="6704602"/>
              <a:ext cx="533048" cy="200832"/>
            </a:xfrm>
            <a:prstGeom prst="rect">
              <a:avLst/>
            </a:prstGeom>
            <a:noFill/>
          </p:spPr>
          <p:txBody>
            <a:bodyPr wrap="square" lIns="0" tIns="0" rIns="0" bIns="0" rtlCol="0" anchor="ctr">
              <a:spAutoFit/>
            </a:bodyPr>
            <a:lstStyle/>
            <a:p>
              <a:pPr algn="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1.00</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grpSp>
      <p:grpSp>
        <p:nvGrpSpPr>
          <p:cNvPr id="31" name="组合 30"/>
          <p:cNvGrpSpPr/>
          <p:nvPr/>
        </p:nvGrpSpPr>
        <p:grpSpPr>
          <a:xfrm>
            <a:off x="887966" y="3520032"/>
            <a:ext cx="454915" cy="167635"/>
            <a:chOff x="496881" y="7136652"/>
            <a:chExt cx="703086" cy="200842"/>
          </a:xfrm>
        </p:grpSpPr>
        <p:cxnSp>
          <p:nvCxnSpPr>
            <p:cNvPr id="32" name="直接连接符 31"/>
            <p:cNvCxnSpPr/>
            <p:nvPr/>
          </p:nvCxnSpPr>
          <p:spPr>
            <a:xfrm>
              <a:off x="1124157" y="7237072"/>
              <a:ext cx="7581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3" name="文本框 32"/>
            <p:cNvSpPr txBox="1"/>
            <p:nvPr/>
          </p:nvSpPr>
          <p:spPr>
            <a:xfrm>
              <a:off x="496881" y="7136652"/>
              <a:ext cx="580030" cy="200842"/>
            </a:xfrm>
            <a:prstGeom prst="rect">
              <a:avLst/>
            </a:prstGeom>
            <a:noFill/>
          </p:spPr>
          <p:txBody>
            <a:bodyPr wrap="square" lIns="0" tIns="0" rIns="0" bIns="0" rtlCol="0" anchor="ctr">
              <a:spAutoFit/>
            </a:bodyPr>
            <a:lstStyle/>
            <a:p>
              <a:pPr algn="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0.75</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grpSp>
      <p:grpSp>
        <p:nvGrpSpPr>
          <p:cNvPr id="34" name="组合 33"/>
          <p:cNvGrpSpPr/>
          <p:nvPr/>
        </p:nvGrpSpPr>
        <p:grpSpPr>
          <a:xfrm>
            <a:off x="886272" y="4245323"/>
            <a:ext cx="456608" cy="167635"/>
            <a:chOff x="494346" y="7568776"/>
            <a:chExt cx="705621" cy="200842"/>
          </a:xfrm>
        </p:grpSpPr>
        <p:cxnSp>
          <p:nvCxnSpPr>
            <p:cNvPr id="35" name="直接连接符 34"/>
            <p:cNvCxnSpPr/>
            <p:nvPr/>
          </p:nvCxnSpPr>
          <p:spPr>
            <a:xfrm>
              <a:off x="1124157" y="7671450"/>
              <a:ext cx="7581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nvSpPr>
          <p:spPr>
            <a:xfrm>
              <a:off x="494346" y="7568776"/>
              <a:ext cx="582565" cy="200842"/>
            </a:xfrm>
            <a:prstGeom prst="rect">
              <a:avLst/>
            </a:prstGeom>
            <a:noFill/>
          </p:spPr>
          <p:txBody>
            <a:bodyPr wrap="square" lIns="0" tIns="0" rIns="0" bIns="0" rtlCol="0" anchor="ctr">
              <a:spAutoFit/>
            </a:bodyPr>
            <a:lstStyle/>
            <a:p>
              <a:pPr algn="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0.50</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grpSp>
      <p:grpSp>
        <p:nvGrpSpPr>
          <p:cNvPr id="37" name="组合 36"/>
          <p:cNvGrpSpPr/>
          <p:nvPr/>
        </p:nvGrpSpPr>
        <p:grpSpPr>
          <a:xfrm>
            <a:off x="809512" y="4971179"/>
            <a:ext cx="533368" cy="167635"/>
            <a:chOff x="375612" y="8000898"/>
            <a:chExt cx="824354" cy="200842"/>
          </a:xfrm>
        </p:grpSpPr>
        <p:cxnSp>
          <p:nvCxnSpPr>
            <p:cNvPr id="38" name="直接连接符 37"/>
            <p:cNvCxnSpPr/>
            <p:nvPr/>
          </p:nvCxnSpPr>
          <p:spPr>
            <a:xfrm>
              <a:off x="1124156" y="8105828"/>
              <a:ext cx="7581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9" name="文本框 38"/>
            <p:cNvSpPr txBox="1"/>
            <p:nvPr/>
          </p:nvSpPr>
          <p:spPr>
            <a:xfrm>
              <a:off x="375612" y="8000898"/>
              <a:ext cx="701301" cy="200842"/>
            </a:xfrm>
            <a:prstGeom prst="rect">
              <a:avLst/>
            </a:prstGeom>
            <a:noFill/>
          </p:spPr>
          <p:txBody>
            <a:bodyPr wrap="square" lIns="0" tIns="0" rIns="0" bIns="0" rtlCol="0" anchor="ctr">
              <a:spAutoFit/>
            </a:bodyPr>
            <a:lstStyle/>
            <a:p>
              <a:pPr algn="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0.25</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grpSp>
      <p:sp>
        <p:nvSpPr>
          <p:cNvPr id="40" name="文本框 39"/>
          <p:cNvSpPr txBox="1"/>
          <p:nvPr/>
        </p:nvSpPr>
        <p:spPr>
          <a:xfrm>
            <a:off x="922959" y="5697035"/>
            <a:ext cx="340339" cy="167635"/>
          </a:xfrm>
          <a:prstGeom prst="rect">
            <a:avLst/>
          </a:prstGeom>
          <a:noFill/>
        </p:spPr>
        <p:txBody>
          <a:bodyPr wrap="square" lIns="0" tIns="0" rIns="0" bIns="0" rtlCol="0" anchor="ctr">
            <a:spAutoFit/>
          </a:bodyPr>
          <a:lstStyle/>
          <a:p>
            <a:pPr algn="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0.00</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cxnSp>
        <p:nvCxnSpPr>
          <p:cNvPr id="41" name="直接连接符 40"/>
          <p:cNvCxnSpPr/>
          <p:nvPr/>
        </p:nvCxnSpPr>
        <p:spPr>
          <a:xfrm>
            <a:off x="1342880" y="2862472"/>
            <a:ext cx="0" cy="296664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rot="5400000">
            <a:off x="1735709" y="5815001"/>
            <a:ext cx="547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3" name="直接连接符 42"/>
          <p:cNvCxnSpPr/>
          <p:nvPr/>
        </p:nvCxnSpPr>
        <p:spPr>
          <a:xfrm rot="5400000">
            <a:off x="2155066" y="5815001"/>
            <a:ext cx="547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rot="5400000">
            <a:off x="2574987" y="5815001"/>
            <a:ext cx="547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rot="5400000">
            <a:off x="2994344" y="5815001"/>
            <a:ext cx="547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rot="5400000">
            <a:off x="3414265" y="5815001"/>
            <a:ext cx="547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47" name="文本框 46"/>
          <p:cNvSpPr txBox="1"/>
          <p:nvPr/>
        </p:nvSpPr>
        <p:spPr>
          <a:xfrm>
            <a:off x="1681526" y="5838707"/>
            <a:ext cx="159164" cy="167635"/>
          </a:xfrm>
          <a:prstGeom prst="rect">
            <a:avLst/>
          </a:prstGeom>
          <a:noFill/>
        </p:spPr>
        <p:txBody>
          <a:bodyPr wrap="square" lIns="0" tIns="0" rIns="0" bIns="0" rtlCol="0">
            <a:spAutoFit/>
          </a:bodyPr>
          <a:lstStyle/>
          <a:p>
            <a:pPr algn="ct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3</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sp>
        <p:nvSpPr>
          <p:cNvPr id="48" name="文本框 47"/>
          <p:cNvSpPr txBox="1"/>
          <p:nvPr/>
        </p:nvSpPr>
        <p:spPr>
          <a:xfrm>
            <a:off x="2101448" y="5838707"/>
            <a:ext cx="159164" cy="167635"/>
          </a:xfrm>
          <a:prstGeom prst="rect">
            <a:avLst/>
          </a:prstGeom>
          <a:noFill/>
        </p:spPr>
        <p:txBody>
          <a:bodyPr wrap="square" lIns="0" tIns="0" rIns="0" bIns="0" rtlCol="0">
            <a:spAutoFit/>
          </a:bodyPr>
          <a:lstStyle/>
          <a:p>
            <a:pPr algn="ct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6</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sp>
        <p:nvSpPr>
          <p:cNvPr id="49" name="文本框 48"/>
          <p:cNvSpPr txBox="1"/>
          <p:nvPr/>
        </p:nvSpPr>
        <p:spPr>
          <a:xfrm>
            <a:off x="2521933" y="5838707"/>
            <a:ext cx="159164" cy="167635"/>
          </a:xfrm>
          <a:prstGeom prst="rect">
            <a:avLst/>
          </a:prstGeom>
          <a:noFill/>
        </p:spPr>
        <p:txBody>
          <a:bodyPr wrap="square" lIns="0" tIns="0" rIns="0" bIns="0" rtlCol="0">
            <a:spAutoFit/>
          </a:bodyPr>
          <a:lstStyle/>
          <a:p>
            <a:pPr algn="ct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9</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sp>
        <p:nvSpPr>
          <p:cNvPr id="50" name="文本框 49"/>
          <p:cNvSpPr txBox="1"/>
          <p:nvPr/>
        </p:nvSpPr>
        <p:spPr>
          <a:xfrm>
            <a:off x="2887671" y="5838143"/>
            <a:ext cx="271481" cy="167635"/>
          </a:xfrm>
          <a:prstGeom prst="rect">
            <a:avLst/>
          </a:prstGeom>
          <a:noFill/>
        </p:spPr>
        <p:txBody>
          <a:bodyPr wrap="square" lIns="0" tIns="0" rIns="0" bIns="0" rtlCol="0">
            <a:spAutoFit/>
          </a:bodyPr>
          <a:lstStyle/>
          <a:p>
            <a:pPr algn="ct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12</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sp>
        <p:nvSpPr>
          <p:cNvPr id="51" name="文本框 50"/>
          <p:cNvSpPr txBox="1"/>
          <p:nvPr/>
        </p:nvSpPr>
        <p:spPr>
          <a:xfrm>
            <a:off x="3287838" y="5838707"/>
            <a:ext cx="295751" cy="167635"/>
          </a:xfrm>
          <a:prstGeom prst="rect">
            <a:avLst/>
          </a:prstGeom>
          <a:noFill/>
        </p:spPr>
        <p:txBody>
          <a:bodyPr wrap="square" lIns="0" tIns="0" rIns="0" bIns="0" rtlCol="0">
            <a:spAutoFit/>
          </a:bodyPr>
          <a:lstStyle/>
          <a:p>
            <a:pPr algn="ct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15</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cxnSp>
        <p:nvCxnSpPr>
          <p:cNvPr id="52" name="直接连接符 51"/>
          <p:cNvCxnSpPr/>
          <p:nvPr/>
        </p:nvCxnSpPr>
        <p:spPr>
          <a:xfrm rot="5400000">
            <a:off x="3833622" y="5815001"/>
            <a:ext cx="547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3" name="文本框 52"/>
          <p:cNvSpPr txBox="1"/>
          <p:nvPr/>
        </p:nvSpPr>
        <p:spPr>
          <a:xfrm>
            <a:off x="3699293" y="5838707"/>
            <a:ext cx="304782" cy="167635"/>
          </a:xfrm>
          <a:prstGeom prst="rect">
            <a:avLst/>
          </a:prstGeom>
          <a:noFill/>
        </p:spPr>
        <p:txBody>
          <a:bodyPr wrap="square" lIns="0" tIns="0" rIns="0" bIns="0" rtlCol="0">
            <a:spAutoFit/>
          </a:bodyPr>
          <a:lstStyle/>
          <a:p>
            <a:pPr algn="ct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18</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cxnSp>
        <p:nvCxnSpPr>
          <p:cNvPr id="54" name="直接连接符 53"/>
          <p:cNvCxnSpPr/>
          <p:nvPr/>
        </p:nvCxnSpPr>
        <p:spPr>
          <a:xfrm rot="5400000">
            <a:off x="4253543" y="5808228"/>
            <a:ext cx="547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5" name="文本框 54"/>
          <p:cNvSpPr txBox="1"/>
          <p:nvPr/>
        </p:nvSpPr>
        <p:spPr>
          <a:xfrm>
            <a:off x="4165496" y="5838707"/>
            <a:ext cx="249469" cy="167635"/>
          </a:xfrm>
          <a:prstGeom prst="rect">
            <a:avLst/>
          </a:prstGeom>
          <a:noFill/>
        </p:spPr>
        <p:txBody>
          <a:bodyPr wrap="square" lIns="0" tIns="0" rIns="0" bIns="0" rtlCol="0">
            <a:spAutoFit/>
          </a:bodyPr>
          <a:lstStyle/>
          <a:p>
            <a:pPr algn="ct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21</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cxnSp>
        <p:nvCxnSpPr>
          <p:cNvPr id="56" name="直接连接符 55"/>
          <p:cNvCxnSpPr/>
          <p:nvPr/>
        </p:nvCxnSpPr>
        <p:spPr>
          <a:xfrm rot="5400000">
            <a:off x="4673464" y="4628012"/>
            <a:ext cx="547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7" name="文本框 56"/>
          <p:cNvSpPr txBox="1"/>
          <p:nvPr/>
        </p:nvSpPr>
        <p:spPr>
          <a:xfrm>
            <a:off x="4576387" y="5838707"/>
            <a:ext cx="193593" cy="167635"/>
          </a:xfrm>
          <a:prstGeom prst="rect">
            <a:avLst/>
          </a:prstGeom>
          <a:noFill/>
        </p:spPr>
        <p:txBody>
          <a:bodyPr wrap="square" lIns="0" tIns="0" rIns="0" bIns="0" rtlCol="0">
            <a:spAutoFit/>
          </a:bodyPr>
          <a:lstStyle/>
          <a:p>
            <a:pPr algn="ct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24</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cxnSp>
        <p:nvCxnSpPr>
          <p:cNvPr id="58" name="直接连接符 57"/>
          <p:cNvCxnSpPr/>
          <p:nvPr/>
        </p:nvCxnSpPr>
        <p:spPr>
          <a:xfrm rot="5400000">
            <a:off x="5092821" y="4628012"/>
            <a:ext cx="54750"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59" name="文本框 58"/>
          <p:cNvSpPr txBox="1"/>
          <p:nvPr/>
        </p:nvSpPr>
        <p:spPr>
          <a:xfrm>
            <a:off x="5042025" y="5838143"/>
            <a:ext cx="193593" cy="167635"/>
          </a:xfrm>
          <a:prstGeom prst="rect">
            <a:avLst/>
          </a:prstGeom>
          <a:noFill/>
        </p:spPr>
        <p:txBody>
          <a:bodyPr wrap="square" lIns="0" tIns="0" rIns="0" bIns="0" rtlCol="0">
            <a:spAutoFit/>
          </a:bodyPr>
          <a:lstStyle/>
          <a:p>
            <a:pPr algn="ctr"/>
            <a:r>
              <a:rPr lang="en-US" altLang="zh-CN" sz="1200" dirty="0">
                <a:solidFill>
                  <a:srgbClr val="404040"/>
                </a:solidFill>
                <a:latin typeface="微软雅黑" panose="020B0503020204020204" charset="-122"/>
                <a:ea typeface="微软雅黑" panose="020B0503020204020204" charset="-122"/>
                <a:cs typeface="Arial" panose="020B0604020202020204" pitchFamily="34" charset="0"/>
              </a:rPr>
              <a:t>27</a:t>
            </a:r>
            <a:endParaRPr lang="en-US" altLang="zh-CN" sz="1200" dirty="0">
              <a:solidFill>
                <a:srgbClr val="404040"/>
              </a:solidFill>
              <a:latin typeface="微软雅黑" panose="020B0503020204020204" charset="-122"/>
              <a:ea typeface="微软雅黑" panose="020B0503020204020204" charset="-122"/>
              <a:cs typeface="Arial" panose="020B0604020202020204" pitchFamily="34" charset="0"/>
            </a:endParaRPr>
          </a:p>
        </p:txBody>
      </p:sp>
      <p:sp>
        <p:nvSpPr>
          <p:cNvPr id="60" name="矩形 59"/>
          <p:cNvSpPr/>
          <p:nvPr/>
        </p:nvSpPr>
        <p:spPr>
          <a:xfrm>
            <a:off x="9727090" y="5113615"/>
            <a:ext cx="343156" cy="4791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cs typeface="Arial" panose="020B0604020202020204" pitchFamily="34" charset="0"/>
            </a:endParaRPr>
          </a:p>
        </p:txBody>
      </p:sp>
      <p:sp>
        <p:nvSpPr>
          <p:cNvPr id="2" name="文本框 1"/>
          <p:cNvSpPr txBox="1"/>
          <p:nvPr/>
        </p:nvSpPr>
        <p:spPr>
          <a:xfrm>
            <a:off x="10599091" y="3362840"/>
            <a:ext cx="1028905" cy="364039"/>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首次及随后</a:t>
            </a:r>
            <a:r>
              <a:rPr kumimoji="0" lang="en-US" altLang="zh-CN" sz="10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风险</a:t>
            </a:r>
            <a:endPar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p:txBody>
      </p:sp>
      <p:sp>
        <p:nvSpPr>
          <p:cNvPr id="62" name="Rectangle 24"/>
          <p:cNvSpPr>
            <a:spLocks noChangeArrowheads="1"/>
          </p:cNvSpPr>
          <p:nvPr/>
        </p:nvSpPr>
        <p:spPr bwMode="auto">
          <a:xfrm>
            <a:off x="8925075" y="6122202"/>
            <a:ext cx="759685" cy="251723"/>
          </a:xfrm>
          <a:prstGeom prst="rect">
            <a:avLst/>
          </a:prstGeom>
          <a:noFill/>
          <a:ln w="9525">
            <a:noFill/>
            <a:miter lim="800000"/>
          </a:ln>
        </p:spPr>
        <p:txBody>
          <a:bodyPr wrap="none" anchor="ctr">
            <a:spAutoFit/>
          </a:bodyPr>
          <a:lstStyle/>
          <a:p>
            <a:pPr algn="ctr" defTabSz="685800" fontAlgn="base">
              <a:spcBef>
                <a:spcPct val="0"/>
              </a:spcBef>
              <a:spcAft>
                <a:spcPct val="0"/>
              </a:spcAft>
            </a:pPr>
            <a:r>
              <a:rPr lang="zh-CN" altLang="en-US" sz="1200" dirty="0">
                <a:solidFill>
                  <a:srgbClr val="404040"/>
                </a:solidFill>
                <a:latin typeface="微软雅黑" panose="020B0503020204020204" charset="-122"/>
                <a:ea typeface="微软雅黑" panose="020B0503020204020204" charset="-122"/>
                <a:cs typeface="微软雅黑" panose="020B0503020204020204" charset="-122"/>
              </a:rPr>
              <a:t>时间 </a:t>
            </a:r>
            <a:r>
              <a:rPr lang="en-US" altLang="zh-CN" sz="1200" dirty="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200" dirty="0">
                <a:solidFill>
                  <a:srgbClr val="404040"/>
                </a:solidFill>
                <a:latin typeface="微软雅黑" panose="020B0503020204020204" charset="-122"/>
                <a:ea typeface="微软雅黑" panose="020B0503020204020204" charset="-122"/>
                <a:cs typeface="微软雅黑" panose="020B0503020204020204" charset="-122"/>
              </a:rPr>
              <a:t>月</a:t>
            </a:r>
            <a:r>
              <a:rPr lang="en-US" altLang="zh-CN" sz="1200" dirty="0">
                <a:solidFill>
                  <a:srgbClr val="404040"/>
                </a:solidFill>
                <a:latin typeface="微软雅黑" panose="020B0503020204020204" charset="-122"/>
                <a:ea typeface="微软雅黑" panose="020B0503020204020204" charset="-122"/>
                <a:cs typeface="微软雅黑" panose="020B0503020204020204" charset="-122"/>
              </a:rPr>
              <a:t>)</a:t>
            </a:r>
            <a:r>
              <a:rPr lang="zh-CN" altLang="en-US" sz="1200" dirty="0">
                <a:solidFill>
                  <a:srgbClr val="404040"/>
                </a:solidFill>
                <a:latin typeface="微软雅黑" panose="020B0503020204020204" charset="-122"/>
                <a:ea typeface="微软雅黑" panose="020B0503020204020204" charset="-122"/>
                <a:cs typeface="微软雅黑" panose="020B0503020204020204" charset="-122"/>
              </a:rPr>
              <a:t> </a:t>
            </a:r>
            <a:endParaRPr lang="zh-CN" altLang="en-US" sz="1200" dirty="0">
              <a:solidFill>
                <a:srgbClr val="404040"/>
              </a:solidFill>
              <a:latin typeface="微软雅黑" panose="020B0503020204020204" charset="-122"/>
              <a:ea typeface="微软雅黑" panose="020B0503020204020204" charset="-122"/>
              <a:cs typeface="微软雅黑" panose="020B0503020204020204" charset="-122"/>
            </a:endParaRPr>
          </a:p>
        </p:txBody>
      </p:sp>
      <p:grpSp>
        <p:nvGrpSpPr>
          <p:cNvPr id="63" name="组合 62"/>
          <p:cNvGrpSpPr/>
          <p:nvPr/>
        </p:nvGrpSpPr>
        <p:grpSpPr>
          <a:xfrm>
            <a:off x="6230620" y="2701925"/>
            <a:ext cx="5380444" cy="3424792"/>
            <a:chOff x="2708" y="2642"/>
            <a:chExt cx="13784" cy="6346"/>
          </a:xfrm>
        </p:grpSpPr>
        <p:sp>
          <p:nvSpPr>
            <p:cNvPr id="64" name="文本框 63"/>
            <p:cNvSpPr txBox="1"/>
            <p:nvPr/>
          </p:nvSpPr>
          <p:spPr>
            <a:xfrm rot="16200000">
              <a:off x="961" y="5198"/>
              <a:ext cx="4415" cy="753"/>
            </a:xfrm>
            <a:prstGeom prst="rect">
              <a:avLst/>
            </a:prstGeom>
            <a:noFill/>
          </p:spPr>
          <p:txBody>
            <a:bodyPr wrap="square" rtlCol="0" anchor="ctr">
              <a:spAutoFit/>
            </a:bodyPr>
            <a:lstStyle/>
            <a:p>
              <a:pPr marL="0" marR="0" lvl="0" indent="0" algn="ctr" defTabSz="914400" rtl="0" eaLnBrk="1" fontAlgn="base" latinLnBrk="0" hangingPunct="1">
                <a:lnSpc>
                  <a:spcPct val="125000"/>
                </a:lnSpc>
                <a:spcBef>
                  <a:spcPct val="0"/>
                </a:spcBef>
                <a:spcAft>
                  <a:spcPct val="0"/>
                </a:spcAft>
                <a:buClrTx/>
                <a:buSzTx/>
                <a:buFontTx/>
                <a:buNone/>
                <a:defRPr/>
              </a:pPr>
              <a:r>
                <a:rPr lang="zh-CN" altLang="en-US" sz="1200" dirty="0" err="1">
                  <a:solidFill>
                    <a:srgbClr val="404040"/>
                  </a:solidFill>
                  <a:latin typeface="微软雅黑" panose="020B0503020204020204" charset="-122"/>
                  <a:ea typeface="微软雅黑" panose="020B0503020204020204" charset="-122"/>
                  <a:cs typeface="微软雅黑" panose="020B0503020204020204" charset="-122"/>
                </a:rPr>
                <a:t>每位患者的SRE累积平均数</a:t>
              </a:r>
              <a:endParaRPr lang="zh-CN" altLang="en-US" sz="1200" dirty="0" err="1">
                <a:solidFill>
                  <a:srgbClr val="404040"/>
                </a:solidFill>
                <a:latin typeface="微软雅黑" panose="020B0503020204020204" charset="-122"/>
                <a:ea typeface="微软雅黑" panose="020B0503020204020204" charset="-122"/>
                <a:cs typeface="微软雅黑" panose="020B0503020204020204" charset="-122"/>
              </a:endParaRPr>
            </a:p>
          </p:txBody>
        </p:sp>
        <p:pic>
          <p:nvPicPr>
            <p:cNvPr id="65" name="图片 64"/>
            <p:cNvPicPr>
              <a:picLocks noChangeAspect="1"/>
            </p:cNvPicPr>
            <p:nvPr/>
          </p:nvPicPr>
          <p:blipFill>
            <a:blip r:embed="rId4"/>
            <a:stretch>
              <a:fillRect/>
            </a:stretch>
          </p:blipFill>
          <p:spPr>
            <a:xfrm>
              <a:off x="3385" y="2642"/>
              <a:ext cx="13107" cy="6346"/>
            </a:xfrm>
            <a:prstGeom prst="rect">
              <a:avLst/>
            </a:prstGeom>
          </p:spPr>
        </p:pic>
        <p:sp>
          <p:nvSpPr>
            <p:cNvPr id="66" name="矩形 65"/>
            <p:cNvSpPr/>
            <p:nvPr/>
          </p:nvSpPr>
          <p:spPr>
            <a:xfrm>
              <a:off x="4262" y="2645"/>
              <a:ext cx="6997" cy="838"/>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sz="1400" dirty="0" err="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67" name="文本框 66"/>
            <p:cNvSpPr txBox="1"/>
            <p:nvPr/>
          </p:nvSpPr>
          <p:spPr>
            <a:xfrm>
              <a:off x="4588" y="5134"/>
              <a:ext cx="5239" cy="1179"/>
            </a:xfrm>
            <a:prstGeom prst="rect">
              <a:avLst/>
            </a:prstGeom>
          </p:spPr>
          <p:txBody>
            <a:bodyPr wrap="square">
              <a:spAutoFit/>
            </a:bodyPr>
            <a:lstStyle>
              <a:defPPr>
                <a:defRPr lang="zh-CN"/>
              </a:defPPr>
              <a:lvl1pPr>
                <a:defRPr sz="1400" b="1">
                  <a:latin typeface="微软雅黑" panose="020B0503020204020204" charset="-122"/>
                  <a:ea typeface="微软雅黑" panose="020B0503020204020204" charset="-122"/>
                </a:defRPr>
              </a:lvl1pPr>
            </a:lstStyle>
            <a:p>
              <a:pPr>
                <a:spcAft>
                  <a:spcPts val="400"/>
                </a:spcAft>
              </a:pPr>
              <a:r>
                <a:rPr lang="zh-CN" altLang="en-US" sz="1200" dirty="0">
                  <a:solidFill>
                    <a:srgbClr val="404040"/>
                  </a:solidFill>
                  <a:cs typeface="微软雅黑" panose="020B0503020204020204" charset="-122"/>
                </a:rPr>
                <a:t>次要终点：</a:t>
              </a:r>
              <a:endParaRPr lang="en-US" altLang="zh-CN" sz="1200" dirty="0">
                <a:solidFill>
                  <a:srgbClr val="404040"/>
                </a:solidFill>
                <a:cs typeface="微软雅黑" panose="020B0503020204020204" charset="-122"/>
              </a:endParaRPr>
            </a:p>
            <a:p>
              <a:r>
                <a:rPr lang="en-US" altLang="zh-CN" sz="1200" b="0" dirty="0">
                  <a:solidFill>
                    <a:srgbClr val="404040"/>
                  </a:solidFill>
                  <a:cs typeface="微软雅黑" panose="020B0503020204020204" charset="-122"/>
                </a:rPr>
                <a:t>RR</a:t>
              </a:r>
              <a:r>
                <a:rPr lang="zh-CN" altLang="en-US" sz="1200" b="0" dirty="0">
                  <a:solidFill>
                    <a:srgbClr val="404040"/>
                  </a:solidFill>
                  <a:cs typeface="微软雅黑" panose="020B0503020204020204" charset="-122"/>
                </a:rPr>
                <a:t>=0.82（0.71</a:t>
              </a:r>
              <a:r>
                <a:rPr lang="en-US" altLang="zh-CN" sz="1200" b="0" dirty="0">
                  <a:solidFill>
                    <a:srgbClr val="404040"/>
                  </a:solidFill>
                  <a:cs typeface="微软雅黑" panose="020B0503020204020204" charset="-122"/>
                </a:rPr>
                <a:t>~</a:t>
              </a:r>
              <a:r>
                <a:rPr lang="zh-CN" altLang="en-US" sz="1200" b="0" dirty="0">
                  <a:solidFill>
                    <a:srgbClr val="404040"/>
                  </a:solidFill>
                  <a:cs typeface="微软雅黑" panose="020B0503020204020204" charset="-122"/>
                </a:rPr>
                <a:t>0.9</a:t>
              </a:r>
              <a:r>
                <a:rPr lang="en-US" altLang="zh-CN" sz="1200" b="0" dirty="0" err="1">
                  <a:solidFill>
                    <a:srgbClr val="404040"/>
                  </a:solidFill>
                  <a:cs typeface="微软雅黑" panose="020B0503020204020204" charset="-122"/>
                </a:rPr>
                <a:t>4</a:t>
              </a:r>
              <a:r>
                <a:rPr lang="zh-CN" altLang="en-US" sz="1200" b="0" dirty="0" err="1">
                  <a:solidFill>
                    <a:srgbClr val="404040"/>
                  </a:solidFill>
                  <a:cs typeface="微软雅黑" panose="020B0503020204020204" charset="-122"/>
                </a:rPr>
                <a:t>）</a:t>
              </a:r>
              <a:endParaRPr lang="zh-CN" altLang="en-US" sz="1200" b="0" dirty="0" err="1">
                <a:solidFill>
                  <a:srgbClr val="404040"/>
                </a:solidFill>
                <a:cs typeface="微软雅黑" panose="020B0503020204020204" charset="-122"/>
              </a:endParaRPr>
            </a:p>
            <a:p>
              <a:r>
                <a:rPr lang="zh-CN" altLang="en-US" sz="1200" b="0" dirty="0" err="1">
                  <a:solidFill>
                    <a:srgbClr val="404040"/>
                  </a:solidFill>
                  <a:cs typeface="微软雅黑" panose="020B0503020204020204" charset="-122"/>
                </a:rPr>
                <a:t>P=0.008（优效性）</a:t>
              </a:r>
              <a:endParaRPr lang="zh-CN" altLang="en-US" sz="1200" b="0" dirty="0" err="1">
                <a:solidFill>
                  <a:srgbClr val="404040"/>
                </a:solidFill>
                <a:cs typeface="微软雅黑" panose="020B0503020204020204" charset="-122"/>
              </a:endParaRPr>
            </a:p>
          </p:txBody>
        </p:sp>
        <p:sp>
          <p:nvSpPr>
            <p:cNvPr id="68" name="矩形 67"/>
            <p:cNvSpPr/>
            <p:nvPr/>
          </p:nvSpPr>
          <p:spPr>
            <a:xfrm>
              <a:off x="12376" y="6783"/>
              <a:ext cx="3728" cy="1216"/>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5000"/>
                </a:lnSpc>
              </a:pPr>
              <a:endParaRPr lang="zh-CN" altLang="en-US" sz="1400" dirty="0" err="1">
                <a:solidFill>
                  <a:schemeClr val="bg1"/>
                </a:solidFill>
                <a:latin typeface="微软雅黑" panose="020B0503020204020204" charset="-122"/>
                <a:ea typeface="微软雅黑" panose="020B0503020204020204" charset="-122"/>
                <a:cs typeface="Arial" panose="020B0604020202020204" pitchFamily="34" charset="0"/>
              </a:endParaRPr>
            </a:p>
          </p:txBody>
        </p:sp>
        <p:sp>
          <p:nvSpPr>
            <p:cNvPr id="69" name="文本框 68"/>
            <p:cNvSpPr txBox="1"/>
            <p:nvPr/>
          </p:nvSpPr>
          <p:spPr>
            <a:xfrm>
              <a:off x="11878" y="7082"/>
              <a:ext cx="4023" cy="805"/>
            </a:xfrm>
            <a:prstGeom prst="rect">
              <a:avLst/>
            </a:prstGeom>
            <a:noFill/>
          </p:spPr>
          <p:txBody>
            <a:bodyPr wrap="square" rtlCol="0">
              <a:spAutoFit/>
            </a:bodyPr>
            <a:lstStyle/>
            <a:p>
              <a:pPr marL="0" marR="0" lvl="0" indent="0" algn="ctr" defTabSz="914400" rtl="0" eaLnBrk="1" fontAlgn="base" latinLnBrk="0" hangingPunct="1">
                <a:lnSpc>
                  <a:spcPct val="125000"/>
                </a:lnSpc>
                <a:spcBef>
                  <a:spcPct val="0"/>
                </a:spcBef>
                <a:spcAft>
                  <a:spcPct val="0"/>
                </a:spcAft>
                <a:buClrTx/>
                <a:buSzTx/>
                <a:buFontTx/>
                <a:buNone/>
                <a:defRPr/>
              </a:pPr>
              <a:r>
                <a:rPr kumimoji="0" lang="zh-CN" altLang="en-US" sz="1000" b="1" i="0" u="none" strike="noStrike" kern="1200" cap="none" spc="0" normalizeH="0" baseline="0" noProof="0" dirty="0">
                  <a:ln>
                    <a:noFill/>
                  </a:ln>
                  <a:solidFill>
                    <a:srgbClr val="E25331"/>
                  </a:solidFill>
                  <a:effectLst/>
                  <a:uLnTx/>
                  <a:uFillTx/>
                  <a:latin typeface="微软雅黑" panose="020B0503020204020204" charset="-122"/>
                  <a:ea typeface="微软雅黑" panose="020B0503020204020204" charset="-122"/>
                  <a:cs typeface="微软雅黑" panose="020B0503020204020204" charset="-122"/>
                  <a:sym typeface="+mn-ea"/>
                </a:rPr>
                <a:t>地舒单抗       494</a:t>
              </a:r>
              <a:endParaRPr kumimoji="0" lang="zh-CN" altLang="en-US" sz="1000" b="1" i="0" u="none" strike="noStrike" kern="1200" cap="none" spc="0" normalizeH="0" baseline="0" noProof="0" dirty="0">
                <a:ln>
                  <a:noFill/>
                </a:ln>
                <a:solidFill>
                  <a:srgbClr val="E25331"/>
                </a:solidFill>
                <a:effectLst/>
                <a:uLnTx/>
                <a:uFillTx/>
                <a:latin typeface="微软雅黑" panose="020B0503020204020204" charset="-122"/>
                <a:ea typeface="微软雅黑" panose="020B0503020204020204" charset="-122"/>
                <a:cs typeface="微软雅黑" panose="020B0503020204020204" charset="-122"/>
                <a:sym typeface="+mn-ea"/>
              </a:endParaRPr>
            </a:p>
            <a:p>
              <a:pPr marL="0" marR="0" lvl="0" indent="0" algn="ctr" defTabSz="914400" rtl="0" eaLnBrk="1" fontAlgn="base" latinLnBrk="0" hangingPunct="1">
                <a:lnSpc>
                  <a:spcPct val="125000"/>
                </a:lnSpc>
                <a:spcBef>
                  <a:spcPct val="0"/>
                </a:spcBef>
                <a:spcAft>
                  <a:spcPct val="0"/>
                </a:spcAft>
                <a:buClrTx/>
                <a:buSzTx/>
                <a:buFontTx/>
                <a:buNone/>
                <a:defRPr/>
              </a:pPr>
              <a:r>
                <a:rPr kumimoji="0" lang="zh-CN" altLang="en-US" sz="1000" b="1" i="0" u="none" strike="noStrike" kern="1200" cap="none" spc="0" normalizeH="0" baseline="0" noProof="0" dirty="0">
                  <a:ln>
                    <a:noFill/>
                  </a:ln>
                  <a:solidFill>
                    <a:srgbClr val="1B1718"/>
                  </a:solidFill>
                  <a:effectLst/>
                  <a:uLnTx/>
                  <a:uFillTx/>
                  <a:latin typeface="微软雅黑" panose="020B0503020204020204" charset="-122"/>
                  <a:ea typeface="微软雅黑" panose="020B0503020204020204" charset="-122"/>
                  <a:cs typeface="微软雅黑" panose="020B0503020204020204" charset="-122"/>
                  <a:sym typeface="+mn-ea"/>
                </a:rPr>
                <a:t>唑来膦酸       584</a:t>
              </a:r>
              <a:endParaRPr kumimoji="0" lang="zh-CN" altLang="en-US" sz="1000" b="1" i="0" u="none" strike="noStrike" kern="1200" cap="none" spc="0" normalizeH="0" baseline="0" noProof="0" dirty="0">
                <a:ln>
                  <a:noFill/>
                </a:ln>
                <a:solidFill>
                  <a:srgbClr val="1B1718"/>
                </a:solidFill>
                <a:effectLst/>
                <a:uLnTx/>
                <a:uFillTx/>
                <a:latin typeface="微软雅黑" panose="020B0503020204020204" charset="-122"/>
                <a:ea typeface="微软雅黑" panose="020B0503020204020204" charset="-122"/>
                <a:cs typeface="微软雅黑" panose="020B0503020204020204" charset="-122"/>
                <a:sym typeface="+mn-ea"/>
              </a:endParaRPr>
            </a:p>
          </p:txBody>
        </p:sp>
        <p:sp>
          <p:nvSpPr>
            <p:cNvPr id="70" name="文本框 69"/>
            <p:cNvSpPr txBox="1"/>
            <p:nvPr/>
          </p:nvSpPr>
          <p:spPr>
            <a:xfrm>
              <a:off x="13513" y="6628"/>
              <a:ext cx="2840" cy="479"/>
            </a:xfrm>
            <a:prstGeom prst="rect">
              <a:avLst/>
            </a:prstGeom>
            <a:noFill/>
          </p:spPr>
          <p:txBody>
            <a:bodyPr wrap="square" rtlCol="0">
              <a:spAutoFit/>
            </a:bodyPr>
            <a:lstStyle/>
            <a:p>
              <a:pPr marL="0" marR="0" lvl="0" indent="0" algn="ctr" defTabSz="914400" rtl="0" eaLnBrk="1" fontAlgn="base" latinLnBrk="0" hangingPunct="1">
                <a:lnSpc>
                  <a:spcPct val="125000"/>
                </a:lnSpc>
                <a:spcBef>
                  <a:spcPct val="0"/>
                </a:spcBef>
                <a:spcAft>
                  <a:spcPct val="0"/>
                </a:spcAft>
                <a:buClrTx/>
                <a:buSzTx/>
                <a:buFontTx/>
                <a:buNone/>
                <a:defRPr/>
              </a:pPr>
              <a:r>
                <a:rPr lang="zh-CN" altLang="en-US" sz="1000" b="1" dirty="0">
                  <a:latin typeface="微软雅黑" panose="020B0503020204020204" charset="-122"/>
                  <a:ea typeface="微软雅黑" panose="020B0503020204020204" charset="-122"/>
                  <a:cs typeface="Arial" panose="020B0604020202020204" pitchFamily="34" charset="0"/>
                </a:rPr>
                <a:t>骨相关事件</a:t>
              </a:r>
              <a:endParaRPr lang="zh-CN" altLang="en-US" sz="1000" b="1" dirty="0">
                <a:latin typeface="微软雅黑" panose="020B0503020204020204" charset="-122"/>
                <a:ea typeface="微软雅黑" panose="020B0503020204020204" charset="-122"/>
                <a:cs typeface="Arial" panose="020B0604020202020204" pitchFamily="34" charset="0"/>
              </a:endParaRPr>
            </a:p>
          </p:txBody>
        </p:sp>
        <p:sp>
          <p:nvSpPr>
            <p:cNvPr id="71" name="文本框 70"/>
            <p:cNvSpPr txBox="1"/>
            <p:nvPr/>
          </p:nvSpPr>
          <p:spPr>
            <a:xfrm>
              <a:off x="2708" y="5335"/>
              <a:ext cx="1201" cy="46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dirty="0" err="1">
                <a:ln>
                  <a:noFill/>
                </a:ln>
                <a:solidFill>
                  <a:schemeClr val="tx1"/>
                </a:solidFill>
                <a:effectLst/>
                <a:uLnTx/>
                <a:uFillTx/>
                <a:latin typeface="微软雅黑" panose="020B0503020204020204" charset="-122"/>
                <a:ea typeface="微软雅黑" panose="020B0503020204020204" charset="-122"/>
                <a:cs typeface="Arial" panose="020B0604020202020204" pitchFamily="34" charset="0"/>
              </a:endParaRPr>
            </a:p>
          </p:txBody>
        </p:sp>
        <p:sp>
          <p:nvSpPr>
            <p:cNvPr id="72" name="文本框 71"/>
            <p:cNvSpPr txBox="1"/>
            <p:nvPr/>
          </p:nvSpPr>
          <p:spPr>
            <a:xfrm>
              <a:off x="14732" y="4095"/>
              <a:ext cx="1199" cy="466"/>
            </a:xfrm>
            <a:prstGeom prst="rect">
              <a:avLst/>
            </a:prstGeom>
            <a:noFill/>
          </p:spPr>
          <p:txBody>
            <a:bodyPr wrap="none" rtlCol="0" anchor="t">
              <a:spAutoFit/>
            </a:bodyPr>
            <a:lstStyle/>
            <a:p>
              <a:pPr marL="0" marR="0" lvl="0" indent="0" algn="ctr" defTabSz="609600" rtl="0" eaLnBrk="1" fontAlgn="base" latinLnBrk="0" hangingPunct="1">
                <a:lnSpc>
                  <a:spcPct val="100000"/>
                </a:lnSpc>
                <a:spcBef>
                  <a:spcPct val="0"/>
                </a:spcBef>
                <a:spcAft>
                  <a:spcPts val="300"/>
                </a:spcAft>
                <a:buClrTx/>
                <a:buSzTx/>
                <a:buFont typeface="Arial" panose="020B0604020202020204"/>
                <a:buNone/>
                <a:defRPr/>
              </a:pPr>
              <a:r>
                <a:rPr kumimoji="0" lang="en-US" altLang="zh-CN"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18%</a:t>
              </a:r>
              <a:endParaRPr kumimoji="0" lang="en-US" altLang="zh-CN" sz="12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sp>
          <p:nvSpPr>
            <p:cNvPr id="73" name="任意多边形: 形状 72"/>
            <p:cNvSpPr/>
            <p:nvPr/>
          </p:nvSpPr>
          <p:spPr>
            <a:xfrm>
              <a:off x="4308" y="4315"/>
              <a:ext cx="9753" cy="4129"/>
            </a:xfrm>
            <a:custGeom>
              <a:avLst/>
              <a:gdLst>
                <a:gd name="connsiteX0" fmla="*/ 0 w 5684520"/>
                <a:gd name="connsiteY0" fmla="*/ 2377440 h 2377440"/>
                <a:gd name="connsiteX1" fmla="*/ 251460 w 5684520"/>
                <a:gd name="connsiteY1" fmla="*/ 2331720 h 2377440"/>
                <a:gd name="connsiteX2" fmla="*/ 419100 w 5684520"/>
                <a:gd name="connsiteY2" fmla="*/ 2232660 h 2377440"/>
                <a:gd name="connsiteX3" fmla="*/ 457200 w 5684520"/>
                <a:gd name="connsiteY3" fmla="*/ 2179320 h 2377440"/>
                <a:gd name="connsiteX4" fmla="*/ 1074420 w 5684520"/>
                <a:gd name="connsiteY4" fmla="*/ 1920240 h 2377440"/>
                <a:gd name="connsiteX5" fmla="*/ 1173480 w 5684520"/>
                <a:gd name="connsiteY5" fmla="*/ 1912620 h 2377440"/>
                <a:gd name="connsiteX6" fmla="*/ 1287780 w 5684520"/>
                <a:gd name="connsiteY6" fmla="*/ 1874520 h 2377440"/>
                <a:gd name="connsiteX7" fmla="*/ 1325880 w 5684520"/>
                <a:gd name="connsiteY7" fmla="*/ 1859280 h 2377440"/>
                <a:gd name="connsiteX8" fmla="*/ 1333500 w 5684520"/>
                <a:gd name="connsiteY8" fmla="*/ 1821180 h 2377440"/>
                <a:gd name="connsiteX9" fmla="*/ 1699260 w 5684520"/>
                <a:gd name="connsiteY9" fmla="*/ 1737360 h 2377440"/>
                <a:gd name="connsiteX10" fmla="*/ 1836420 w 5684520"/>
                <a:gd name="connsiteY10" fmla="*/ 1630680 h 2377440"/>
                <a:gd name="connsiteX11" fmla="*/ 1844040 w 5684520"/>
                <a:gd name="connsiteY11" fmla="*/ 1607820 h 2377440"/>
                <a:gd name="connsiteX12" fmla="*/ 2232660 w 5684520"/>
                <a:gd name="connsiteY12" fmla="*/ 1524000 h 2377440"/>
                <a:gd name="connsiteX13" fmla="*/ 2400300 w 5684520"/>
                <a:gd name="connsiteY13" fmla="*/ 1463040 h 2377440"/>
                <a:gd name="connsiteX14" fmla="*/ 2529840 w 5684520"/>
                <a:gd name="connsiteY14" fmla="*/ 1394460 h 2377440"/>
                <a:gd name="connsiteX15" fmla="*/ 2651760 w 5684520"/>
                <a:gd name="connsiteY15" fmla="*/ 1371600 h 2377440"/>
                <a:gd name="connsiteX16" fmla="*/ 2743200 w 5684520"/>
                <a:gd name="connsiteY16" fmla="*/ 1280160 h 2377440"/>
                <a:gd name="connsiteX17" fmla="*/ 3025140 w 5684520"/>
                <a:gd name="connsiteY17" fmla="*/ 1188720 h 2377440"/>
                <a:gd name="connsiteX18" fmla="*/ 3238500 w 5684520"/>
                <a:gd name="connsiteY18" fmla="*/ 1135380 h 2377440"/>
                <a:gd name="connsiteX19" fmla="*/ 3284220 w 5684520"/>
                <a:gd name="connsiteY19" fmla="*/ 1089660 h 2377440"/>
                <a:gd name="connsiteX20" fmla="*/ 3360420 w 5684520"/>
                <a:gd name="connsiteY20" fmla="*/ 1089660 h 2377440"/>
                <a:gd name="connsiteX21" fmla="*/ 3459480 w 5684520"/>
                <a:gd name="connsiteY21" fmla="*/ 1005840 h 2377440"/>
                <a:gd name="connsiteX22" fmla="*/ 3581400 w 5684520"/>
                <a:gd name="connsiteY22" fmla="*/ 982980 h 2377440"/>
                <a:gd name="connsiteX23" fmla="*/ 3665220 w 5684520"/>
                <a:gd name="connsiteY23" fmla="*/ 967740 h 2377440"/>
                <a:gd name="connsiteX24" fmla="*/ 3688080 w 5684520"/>
                <a:gd name="connsiteY24" fmla="*/ 876300 h 2377440"/>
                <a:gd name="connsiteX25" fmla="*/ 3893820 w 5684520"/>
                <a:gd name="connsiteY25" fmla="*/ 868680 h 2377440"/>
                <a:gd name="connsiteX26" fmla="*/ 4015740 w 5684520"/>
                <a:gd name="connsiteY26" fmla="*/ 853440 h 2377440"/>
                <a:gd name="connsiteX27" fmla="*/ 4076700 w 5684520"/>
                <a:gd name="connsiteY27" fmla="*/ 807720 h 2377440"/>
                <a:gd name="connsiteX28" fmla="*/ 4114800 w 5684520"/>
                <a:gd name="connsiteY28" fmla="*/ 784860 h 2377440"/>
                <a:gd name="connsiteX29" fmla="*/ 4160520 w 5684520"/>
                <a:gd name="connsiteY29" fmla="*/ 731520 h 2377440"/>
                <a:gd name="connsiteX30" fmla="*/ 4389120 w 5684520"/>
                <a:gd name="connsiteY30" fmla="*/ 723900 h 2377440"/>
                <a:gd name="connsiteX31" fmla="*/ 4488180 w 5684520"/>
                <a:gd name="connsiteY31" fmla="*/ 670560 h 2377440"/>
                <a:gd name="connsiteX32" fmla="*/ 4556760 w 5684520"/>
                <a:gd name="connsiteY32" fmla="*/ 662940 h 2377440"/>
                <a:gd name="connsiteX33" fmla="*/ 4556760 w 5684520"/>
                <a:gd name="connsiteY33" fmla="*/ 609600 h 2377440"/>
                <a:gd name="connsiteX34" fmla="*/ 4610100 w 5684520"/>
                <a:gd name="connsiteY34" fmla="*/ 601980 h 2377440"/>
                <a:gd name="connsiteX35" fmla="*/ 4617720 w 5684520"/>
                <a:gd name="connsiteY35" fmla="*/ 556260 h 2377440"/>
                <a:gd name="connsiteX36" fmla="*/ 4724400 w 5684520"/>
                <a:gd name="connsiteY36" fmla="*/ 525780 h 2377440"/>
                <a:gd name="connsiteX37" fmla="*/ 4800600 w 5684520"/>
                <a:gd name="connsiteY37" fmla="*/ 426720 h 2377440"/>
                <a:gd name="connsiteX38" fmla="*/ 5501640 w 5684520"/>
                <a:gd name="connsiteY38" fmla="*/ 396240 h 2377440"/>
                <a:gd name="connsiteX39" fmla="*/ 5501640 w 5684520"/>
                <a:gd name="connsiteY39" fmla="*/ 320040 h 2377440"/>
                <a:gd name="connsiteX40" fmla="*/ 5524500 w 5684520"/>
                <a:gd name="connsiteY40" fmla="*/ 213360 h 2377440"/>
                <a:gd name="connsiteX41" fmla="*/ 5608320 w 5684520"/>
                <a:gd name="connsiteY41" fmla="*/ 213360 h 2377440"/>
                <a:gd name="connsiteX42" fmla="*/ 5631180 w 5684520"/>
                <a:gd name="connsiteY42" fmla="*/ 99060 h 2377440"/>
                <a:gd name="connsiteX43" fmla="*/ 5684520 w 5684520"/>
                <a:gd name="connsiteY43" fmla="*/ 0 h 2377440"/>
                <a:gd name="connsiteX0-1" fmla="*/ 0 w 5684520"/>
                <a:gd name="connsiteY0-2" fmla="*/ 2377440 h 2377440"/>
                <a:gd name="connsiteX1-3" fmla="*/ 251460 w 5684520"/>
                <a:gd name="connsiteY1-4" fmla="*/ 2331720 h 2377440"/>
                <a:gd name="connsiteX2-5" fmla="*/ 419100 w 5684520"/>
                <a:gd name="connsiteY2-6" fmla="*/ 2232660 h 2377440"/>
                <a:gd name="connsiteX3-7" fmla="*/ 457200 w 5684520"/>
                <a:gd name="connsiteY3-8" fmla="*/ 2179320 h 2377440"/>
                <a:gd name="connsiteX4-9" fmla="*/ 1074420 w 5684520"/>
                <a:gd name="connsiteY4-10" fmla="*/ 1920240 h 2377440"/>
                <a:gd name="connsiteX5-11" fmla="*/ 1173480 w 5684520"/>
                <a:gd name="connsiteY5-12" fmla="*/ 1912620 h 2377440"/>
                <a:gd name="connsiteX6-13" fmla="*/ 1287780 w 5684520"/>
                <a:gd name="connsiteY6-14" fmla="*/ 1874520 h 2377440"/>
                <a:gd name="connsiteX7-15" fmla="*/ 1325880 w 5684520"/>
                <a:gd name="connsiteY7-16" fmla="*/ 1859280 h 2377440"/>
                <a:gd name="connsiteX8-17" fmla="*/ 1333500 w 5684520"/>
                <a:gd name="connsiteY8-18" fmla="*/ 1821180 h 2377440"/>
                <a:gd name="connsiteX9-19" fmla="*/ 1699260 w 5684520"/>
                <a:gd name="connsiteY9-20" fmla="*/ 1737360 h 2377440"/>
                <a:gd name="connsiteX10-21" fmla="*/ 1836420 w 5684520"/>
                <a:gd name="connsiteY10-22" fmla="*/ 1630680 h 2377440"/>
                <a:gd name="connsiteX11-23" fmla="*/ 1844040 w 5684520"/>
                <a:gd name="connsiteY11-24" fmla="*/ 1607820 h 2377440"/>
                <a:gd name="connsiteX12-25" fmla="*/ 2232660 w 5684520"/>
                <a:gd name="connsiteY12-26" fmla="*/ 1524000 h 2377440"/>
                <a:gd name="connsiteX13-27" fmla="*/ 2400300 w 5684520"/>
                <a:gd name="connsiteY13-28" fmla="*/ 1463040 h 2377440"/>
                <a:gd name="connsiteX14-29" fmla="*/ 2529840 w 5684520"/>
                <a:gd name="connsiteY14-30" fmla="*/ 1394460 h 2377440"/>
                <a:gd name="connsiteX15-31" fmla="*/ 2651760 w 5684520"/>
                <a:gd name="connsiteY15-32" fmla="*/ 1371600 h 2377440"/>
                <a:gd name="connsiteX16-33" fmla="*/ 2743200 w 5684520"/>
                <a:gd name="connsiteY16-34" fmla="*/ 1280160 h 2377440"/>
                <a:gd name="connsiteX17-35" fmla="*/ 3025140 w 5684520"/>
                <a:gd name="connsiteY17-36" fmla="*/ 1188720 h 2377440"/>
                <a:gd name="connsiteX18-37" fmla="*/ 3238500 w 5684520"/>
                <a:gd name="connsiteY18-38" fmla="*/ 1135380 h 2377440"/>
                <a:gd name="connsiteX19-39" fmla="*/ 3284220 w 5684520"/>
                <a:gd name="connsiteY19-40" fmla="*/ 1089660 h 2377440"/>
                <a:gd name="connsiteX20-41" fmla="*/ 3360420 w 5684520"/>
                <a:gd name="connsiteY20-42" fmla="*/ 1089660 h 2377440"/>
                <a:gd name="connsiteX21-43" fmla="*/ 3459480 w 5684520"/>
                <a:gd name="connsiteY21-44" fmla="*/ 1005840 h 2377440"/>
                <a:gd name="connsiteX22-45" fmla="*/ 3581400 w 5684520"/>
                <a:gd name="connsiteY22-46" fmla="*/ 982980 h 2377440"/>
                <a:gd name="connsiteX23-47" fmla="*/ 3665220 w 5684520"/>
                <a:gd name="connsiteY23-48" fmla="*/ 967740 h 2377440"/>
                <a:gd name="connsiteX24-49" fmla="*/ 3700780 w 5684520"/>
                <a:gd name="connsiteY24-50" fmla="*/ 895350 h 2377440"/>
                <a:gd name="connsiteX25-51" fmla="*/ 3893820 w 5684520"/>
                <a:gd name="connsiteY25-52" fmla="*/ 868680 h 2377440"/>
                <a:gd name="connsiteX26-53" fmla="*/ 4015740 w 5684520"/>
                <a:gd name="connsiteY26-54" fmla="*/ 853440 h 2377440"/>
                <a:gd name="connsiteX27-55" fmla="*/ 4076700 w 5684520"/>
                <a:gd name="connsiteY27-56" fmla="*/ 807720 h 2377440"/>
                <a:gd name="connsiteX28-57" fmla="*/ 4114800 w 5684520"/>
                <a:gd name="connsiteY28-58" fmla="*/ 784860 h 2377440"/>
                <a:gd name="connsiteX29-59" fmla="*/ 4160520 w 5684520"/>
                <a:gd name="connsiteY29-60" fmla="*/ 731520 h 2377440"/>
                <a:gd name="connsiteX30-61" fmla="*/ 4389120 w 5684520"/>
                <a:gd name="connsiteY30-62" fmla="*/ 723900 h 2377440"/>
                <a:gd name="connsiteX31-63" fmla="*/ 4488180 w 5684520"/>
                <a:gd name="connsiteY31-64" fmla="*/ 670560 h 2377440"/>
                <a:gd name="connsiteX32-65" fmla="*/ 4556760 w 5684520"/>
                <a:gd name="connsiteY32-66" fmla="*/ 662940 h 2377440"/>
                <a:gd name="connsiteX33-67" fmla="*/ 4556760 w 5684520"/>
                <a:gd name="connsiteY33-68" fmla="*/ 609600 h 2377440"/>
                <a:gd name="connsiteX34-69" fmla="*/ 4610100 w 5684520"/>
                <a:gd name="connsiteY34-70" fmla="*/ 601980 h 2377440"/>
                <a:gd name="connsiteX35-71" fmla="*/ 4617720 w 5684520"/>
                <a:gd name="connsiteY35-72" fmla="*/ 556260 h 2377440"/>
                <a:gd name="connsiteX36-73" fmla="*/ 4724400 w 5684520"/>
                <a:gd name="connsiteY36-74" fmla="*/ 525780 h 2377440"/>
                <a:gd name="connsiteX37-75" fmla="*/ 4800600 w 5684520"/>
                <a:gd name="connsiteY37-76" fmla="*/ 426720 h 2377440"/>
                <a:gd name="connsiteX38-77" fmla="*/ 5501640 w 5684520"/>
                <a:gd name="connsiteY38-78" fmla="*/ 396240 h 2377440"/>
                <a:gd name="connsiteX39-79" fmla="*/ 5501640 w 5684520"/>
                <a:gd name="connsiteY39-80" fmla="*/ 320040 h 2377440"/>
                <a:gd name="connsiteX40-81" fmla="*/ 5524500 w 5684520"/>
                <a:gd name="connsiteY40-82" fmla="*/ 213360 h 2377440"/>
                <a:gd name="connsiteX41-83" fmla="*/ 5608320 w 5684520"/>
                <a:gd name="connsiteY41-84" fmla="*/ 213360 h 2377440"/>
                <a:gd name="connsiteX42-85" fmla="*/ 5631180 w 5684520"/>
                <a:gd name="connsiteY42-86" fmla="*/ 99060 h 2377440"/>
                <a:gd name="connsiteX43-87" fmla="*/ 5684520 w 5684520"/>
                <a:gd name="connsiteY43-88" fmla="*/ 0 h 2377440"/>
                <a:gd name="connsiteX0-89" fmla="*/ 0 w 5684520"/>
                <a:gd name="connsiteY0-90" fmla="*/ 2377440 h 2377440"/>
                <a:gd name="connsiteX1-91" fmla="*/ 251460 w 5684520"/>
                <a:gd name="connsiteY1-92" fmla="*/ 2331720 h 2377440"/>
                <a:gd name="connsiteX2-93" fmla="*/ 419100 w 5684520"/>
                <a:gd name="connsiteY2-94" fmla="*/ 2232660 h 2377440"/>
                <a:gd name="connsiteX3-95" fmla="*/ 457200 w 5684520"/>
                <a:gd name="connsiteY3-96" fmla="*/ 2179320 h 2377440"/>
                <a:gd name="connsiteX4-97" fmla="*/ 1074420 w 5684520"/>
                <a:gd name="connsiteY4-98" fmla="*/ 1920240 h 2377440"/>
                <a:gd name="connsiteX5-99" fmla="*/ 1173480 w 5684520"/>
                <a:gd name="connsiteY5-100" fmla="*/ 1912620 h 2377440"/>
                <a:gd name="connsiteX6-101" fmla="*/ 1287780 w 5684520"/>
                <a:gd name="connsiteY6-102" fmla="*/ 1874520 h 2377440"/>
                <a:gd name="connsiteX7-103" fmla="*/ 1325880 w 5684520"/>
                <a:gd name="connsiteY7-104" fmla="*/ 1859280 h 2377440"/>
                <a:gd name="connsiteX8-105" fmla="*/ 1333500 w 5684520"/>
                <a:gd name="connsiteY8-106" fmla="*/ 1821180 h 2377440"/>
                <a:gd name="connsiteX9-107" fmla="*/ 1699260 w 5684520"/>
                <a:gd name="connsiteY9-108" fmla="*/ 1737360 h 2377440"/>
                <a:gd name="connsiteX10-109" fmla="*/ 1836420 w 5684520"/>
                <a:gd name="connsiteY10-110" fmla="*/ 1630680 h 2377440"/>
                <a:gd name="connsiteX11-111" fmla="*/ 1844040 w 5684520"/>
                <a:gd name="connsiteY11-112" fmla="*/ 1607820 h 2377440"/>
                <a:gd name="connsiteX12-113" fmla="*/ 2232660 w 5684520"/>
                <a:gd name="connsiteY12-114" fmla="*/ 1524000 h 2377440"/>
                <a:gd name="connsiteX13-115" fmla="*/ 2400300 w 5684520"/>
                <a:gd name="connsiteY13-116" fmla="*/ 1463040 h 2377440"/>
                <a:gd name="connsiteX14-117" fmla="*/ 2529840 w 5684520"/>
                <a:gd name="connsiteY14-118" fmla="*/ 1394460 h 2377440"/>
                <a:gd name="connsiteX15-119" fmla="*/ 2651760 w 5684520"/>
                <a:gd name="connsiteY15-120" fmla="*/ 1371600 h 2377440"/>
                <a:gd name="connsiteX16-121" fmla="*/ 2743200 w 5684520"/>
                <a:gd name="connsiteY16-122" fmla="*/ 1280160 h 2377440"/>
                <a:gd name="connsiteX17-123" fmla="*/ 3025140 w 5684520"/>
                <a:gd name="connsiteY17-124" fmla="*/ 1188720 h 2377440"/>
                <a:gd name="connsiteX18-125" fmla="*/ 3238500 w 5684520"/>
                <a:gd name="connsiteY18-126" fmla="*/ 1135380 h 2377440"/>
                <a:gd name="connsiteX19-127" fmla="*/ 3284220 w 5684520"/>
                <a:gd name="connsiteY19-128" fmla="*/ 1089660 h 2377440"/>
                <a:gd name="connsiteX20-129" fmla="*/ 3360420 w 5684520"/>
                <a:gd name="connsiteY20-130" fmla="*/ 1089660 h 2377440"/>
                <a:gd name="connsiteX21-131" fmla="*/ 3459480 w 5684520"/>
                <a:gd name="connsiteY21-132" fmla="*/ 1005840 h 2377440"/>
                <a:gd name="connsiteX22-133" fmla="*/ 3581400 w 5684520"/>
                <a:gd name="connsiteY22-134" fmla="*/ 982980 h 2377440"/>
                <a:gd name="connsiteX23-135" fmla="*/ 3665220 w 5684520"/>
                <a:gd name="connsiteY23-136" fmla="*/ 967740 h 2377440"/>
                <a:gd name="connsiteX24-137" fmla="*/ 3700780 w 5684520"/>
                <a:gd name="connsiteY24-138" fmla="*/ 895350 h 2377440"/>
                <a:gd name="connsiteX25-139" fmla="*/ 3906520 w 5684520"/>
                <a:gd name="connsiteY25-140" fmla="*/ 846455 h 2377440"/>
                <a:gd name="connsiteX26-141" fmla="*/ 4015740 w 5684520"/>
                <a:gd name="connsiteY26-142" fmla="*/ 853440 h 2377440"/>
                <a:gd name="connsiteX27-143" fmla="*/ 4076700 w 5684520"/>
                <a:gd name="connsiteY27-144" fmla="*/ 807720 h 2377440"/>
                <a:gd name="connsiteX28-145" fmla="*/ 4114800 w 5684520"/>
                <a:gd name="connsiteY28-146" fmla="*/ 784860 h 2377440"/>
                <a:gd name="connsiteX29-147" fmla="*/ 4160520 w 5684520"/>
                <a:gd name="connsiteY29-148" fmla="*/ 731520 h 2377440"/>
                <a:gd name="connsiteX30-149" fmla="*/ 4389120 w 5684520"/>
                <a:gd name="connsiteY30-150" fmla="*/ 723900 h 2377440"/>
                <a:gd name="connsiteX31-151" fmla="*/ 4488180 w 5684520"/>
                <a:gd name="connsiteY31-152" fmla="*/ 670560 h 2377440"/>
                <a:gd name="connsiteX32-153" fmla="*/ 4556760 w 5684520"/>
                <a:gd name="connsiteY32-154" fmla="*/ 662940 h 2377440"/>
                <a:gd name="connsiteX33-155" fmla="*/ 4556760 w 5684520"/>
                <a:gd name="connsiteY33-156" fmla="*/ 609600 h 2377440"/>
                <a:gd name="connsiteX34-157" fmla="*/ 4610100 w 5684520"/>
                <a:gd name="connsiteY34-158" fmla="*/ 601980 h 2377440"/>
                <a:gd name="connsiteX35-159" fmla="*/ 4617720 w 5684520"/>
                <a:gd name="connsiteY35-160" fmla="*/ 556260 h 2377440"/>
                <a:gd name="connsiteX36-161" fmla="*/ 4724400 w 5684520"/>
                <a:gd name="connsiteY36-162" fmla="*/ 525780 h 2377440"/>
                <a:gd name="connsiteX37-163" fmla="*/ 4800600 w 5684520"/>
                <a:gd name="connsiteY37-164" fmla="*/ 426720 h 2377440"/>
                <a:gd name="connsiteX38-165" fmla="*/ 5501640 w 5684520"/>
                <a:gd name="connsiteY38-166" fmla="*/ 396240 h 2377440"/>
                <a:gd name="connsiteX39-167" fmla="*/ 5501640 w 5684520"/>
                <a:gd name="connsiteY39-168" fmla="*/ 320040 h 2377440"/>
                <a:gd name="connsiteX40-169" fmla="*/ 5524500 w 5684520"/>
                <a:gd name="connsiteY40-170" fmla="*/ 213360 h 2377440"/>
                <a:gd name="connsiteX41-171" fmla="*/ 5608320 w 5684520"/>
                <a:gd name="connsiteY41-172" fmla="*/ 213360 h 2377440"/>
                <a:gd name="connsiteX42-173" fmla="*/ 5631180 w 5684520"/>
                <a:gd name="connsiteY42-174" fmla="*/ 99060 h 2377440"/>
                <a:gd name="connsiteX43-175" fmla="*/ 5684520 w 5684520"/>
                <a:gd name="connsiteY43-176" fmla="*/ 0 h 2377440"/>
                <a:gd name="connsiteX0-177" fmla="*/ 0 w 5684520"/>
                <a:gd name="connsiteY0-178" fmla="*/ 2377440 h 2377440"/>
                <a:gd name="connsiteX1-179" fmla="*/ 251460 w 5684520"/>
                <a:gd name="connsiteY1-180" fmla="*/ 2331720 h 2377440"/>
                <a:gd name="connsiteX2-181" fmla="*/ 419100 w 5684520"/>
                <a:gd name="connsiteY2-182" fmla="*/ 2232660 h 2377440"/>
                <a:gd name="connsiteX3-183" fmla="*/ 457200 w 5684520"/>
                <a:gd name="connsiteY3-184" fmla="*/ 2179320 h 2377440"/>
                <a:gd name="connsiteX4-185" fmla="*/ 1074420 w 5684520"/>
                <a:gd name="connsiteY4-186" fmla="*/ 1920240 h 2377440"/>
                <a:gd name="connsiteX5-187" fmla="*/ 1173480 w 5684520"/>
                <a:gd name="connsiteY5-188" fmla="*/ 1912620 h 2377440"/>
                <a:gd name="connsiteX6-189" fmla="*/ 1287780 w 5684520"/>
                <a:gd name="connsiteY6-190" fmla="*/ 1874520 h 2377440"/>
                <a:gd name="connsiteX7-191" fmla="*/ 1325880 w 5684520"/>
                <a:gd name="connsiteY7-192" fmla="*/ 1859280 h 2377440"/>
                <a:gd name="connsiteX8-193" fmla="*/ 1333500 w 5684520"/>
                <a:gd name="connsiteY8-194" fmla="*/ 1821180 h 2377440"/>
                <a:gd name="connsiteX9-195" fmla="*/ 1699260 w 5684520"/>
                <a:gd name="connsiteY9-196" fmla="*/ 1737360 h 2377440"/>
                <a:gd name="connsiteX10-197" fmla="*/ 1836420 w 5684520"/>
                <a:gd name="connsiteY10-198" fmla="*/ 1630680 h 2377440"/>
                <a:gd name="connsiteX11-199" fmla="*/ 1844040 w 5684520"/>
                <a:gd name="connsiteY11-200" fmla="*/ 1607820 h 2377440"/>
                <a:gd name="connsiteX12-201" fmla="*/ 2232660 w 5684520"/>
                <a:gd name="connsiteY12-202" fmla="*/ 1524000 h 2377440"/>
                <a:gd name="connsiteX13-203" fmla="*/ 2400300 w 5684520"/>
                <a:gd name="connsiteY13-204" fmla="*/ 1463040 h 2377440"/>
                <a:gd name="connsiteX14-205" fmla="*/ 2529840 w 5684520"/>
                <a:gd name="connsiteY14-206" fmla="*/ 1394460 h 2377440"/>
                <a:gd name="connsiteX15-207" fmla="*/ 2651760 w 5684520"/>
                <a:gd name="connsiteY15-208" fmla="*/ 1371600 h 2377440"/>
                <a:gd name="connsiteX16-209" fmla="*/ 2743200 w 5684520"/>
                <a:gd name="connsiteY16-210" fmla="*/ 1280160 h 2377440"/>
                <a:gd name="connsiteX17-211" fmla="*/ 3025140 w 5684520"/>
                <a:gd name="connsiteY17-212" fmla="*/ 1188720 h 2377440"/>
                <a:gd name="connsiteX18-213" fmla="*/ 3238500 w 5684520"/>
                <a:gd name="connsiteY18-214" fmla="*/ 1135380 h 2377440"/>
                <a:gd name="connsiteX19-215" fmla="*/ 3284220 w 5684520"/>
                <a:gd name="connsiteY19-216" fmla="*/ 1089660 h 2377440"/>
                <a:gd name="connsiteX20-217" fmla="*/ 3360420 w 5684520"/>
                <a:gd name="connsiteY20-218" fmla="*/ 1089660 h 2377440"/>
                <a:gd name="connsiteX21-219" fmla="*/ 3459480 w 5684520"/>
                <a:gd name="connsiteY21-220" fmla="*/ 1005840 h 2377440"/>
                <a:gd name="connsiteX22-221" fmla="*/ 3581400 w 5684520"/>
                <a:gd name="connsiteY22-222" fmla="*/ 982980 h 2377440"/>
                <a:gd name="connsiteX23-223" fmla="*/ 3665220 w 5684520"/>
                <a:gd name="connsiteY23-224" fmla="*/ 967740 h 2377440"/>
                <a:gd name="connsiteX24-225" fmla="*/ 3700780 w 5684520"/>
                <a:gd name="connsiteY24-226" fmla="*/ 895350 h 2377440"/>
                <a:gd name="connsiteX25-227" fmla="*/ 3881120 w 5684520"/>
                <a:gd name="connsiteY25-228" fmla="*/ 878205 h 2377440"/>
                <a:gd name="connsiteX26-229" fmla="*/ 4015740 w 5684520"/>
                <a:gd name="connsiteY26-230" fmla="*/ 853440 h 2377440"/>
                <a:gd name="connsiteX27-231" fmla="*/ 4076700 w 5684520"/>
                <a:gd name="connsiteY27-232" fmla="*/ 807720 h 2377440"/>
                <a:gd name="connsiteX28-233" fmla="*/ 4114800 w 5684520"/>
                <a:gd name="connsiteY28-234" fmla="*/ 784860 h 2377440"/>
                <a:gd name="connsiteX29-235" fmla="*/ 4160520 w 5684520"/>
                <a:gd name="connsiteY29-236" fmla="*/ 731520 h 2377440"/>
                <a:gd name="connsiteX30-237" fmla="*/ 4389120 w 5684520"/>
                <a:gd name="connsiteY30-238" fmla="*/ 723900 h 2377440"/>
                <a:gd name="connsiteX31-239" fmla="*/ 4488180 w 5684520"/>
                <a:gd name="connsiteY31-240" fmla="*/ 670560 h 2377440"/>
                <a:gd name="connsiteX32-241" fmla="*/ 4556760 w 5684520"/>
                <a:gd name="connsiteY32-242" fmla="*/ 662940 h 2377440"/>
                <a:gd name="connsiteX33-243" fmla="*/ 4556760 w 5684520"/>
                <a:gd name="connsiteY33-244" fmla="*/ 609600 h 2377440"/>
                <a:gd name="connsiteX34-245" fmla="*/ 4610100 w 5684520"/>
                <a:gd name="connsiteY34-246" fmla="*/ 601980 h 2377440"/>
                <a:gd name="connsiteX35-247" fmla="*/ 4617720 w 5684520"/>
                <a:gd name="connsiteY35-248" fmla="*/ 556260 h 2377440"/>
                <a:gd name="connsiteX36-249" fmla="*/ 4724400 w 5684520"/>
                <a:gd name="connsiteY36-250" fmla="*/ 525780 h 2377440"/>
                <a:gd name="connsiteX37-251" fmla="*/ 4800600 w 5684520"/>
                <a:gd name="connsiteY37-252" fmla="*/ 426720 h 2377440"/>
                <a:gd name="connsiteX38-253" fmla="*/ 5501640 w 5684520"/>
                <a:gd name="connsiteY38-254" fmla="*/ 396240 h 2377440"/>
                <a:gd name="connsiteX39-255" fmla="*/ 5501640 w 5684520"/>
                <a:gd name="connsiteY39-256" fmla="*/ 320040 h 2377440"/>
                <a:gd name="connsiteX40-257" fmla="*/ 5524500 w 5684520"/>
                <a:gd name="connsiteY40-258" fmla="*/ 213360 h 2377440"/>
                <a:gd name="connsiteX41-259" fmla="*/ 5608320 w 5684520"/>
                <a:gd name="connsiteY41-260" fmla="*/ 213360 h 2377440"/>
                <a:gd name="connsiteX42-261" fmla="*/ 5631180 w 5684520"/>
                <a:gd name="connsiteY42-262" fmla="*/ 99060 h 2377440"/>
                <a:gd name="connsiteX43-263" fmla="*/ 5684520 w 5684520"/>
                <a:gd name="connsiteY43-264" fmla="*/ 0 h 2377440"/>
                <a:gd name="connsiteX0-265" fmla="*/ 0 w 5684520"/>
                <a:gd name="connsiteY0-266" fmla="*/ 2377440 h 2377440"/>
                <a:gd name="connsiteX1-267" fmla="*/ 251460 w 5684520"/>
                <a:gd name="connsiteY1-268" fmla="*/ 2331720 h 2377440"/>
                <a:gd name="connsiteX2-269" fmla="*/ 419100 w 5684520"/>
                <a:gd name="connsiteY2-270" fmla="*/ 2232660 h 2377440"/>
                <a:gd name="connsiteX3-271" fmla="*/ 457200 w 5684520"/>
                <a:gd name="connsiteY3-272" fmla="*/ 2179320 h 2377440"/>
                <a:gd name="connsiteX4-273" fmla="*/ 1074420 w 5684520"/>
                <a:gd name="connsiteY4-274" fmla="*/ 1920240 h 2377440"/>
                <a:gd name="connsiteX5-275" fmla="*/ 1173480 w 5684520"/>
                <a:gd name="connsiteY5-276" fmla="*/ 1912620 h 2377440"/>
                <a:gd name="connsiteX6-277" fmla="*/ 1287780 w 5684520"/>
                <a:gd name="connsiteY6-278" fmla="*/ 1874520 h 2377440"/>
                <a:gd name="connsiteX7-279" fmla="*/ 1325880 w 5684520"/>
                <a:gd name="connsiteY7-280" fmla="*/ 1859280 h 2377440"/>
                <a:gd name="connsiteX8-281" fmla="*/ 1333500 w 5684520"/>
                <a:gd name="connsiteY8-282" fmla="*/ 1821180 h 2377440"/>
                <a:gd name="connsiteX9-283" fmla="*/ 1699260 w 5684520"/>
                <a:gd name="connsiteY9-284" fmla="*/ 1737360 h 2377440"/>
                <a:gd name="connsiteX10-285" fmla="*/ 1836420 w 5684520"/>
                <a:gd name="connsiteY10-286" fmla="*/ 1630680 h 2377440"/>
                <a:gd name="connsiteX11-287" fmla="*/ 1844040 w 5684520"/>
                <a:gd name="connsiteY11-288" fmla="*/ 1607820 h 2377440"/>
                <a:gd name="connsiteX12-289" fmla="*/ 2232660 w 5684520"/>
                <a:gd name="connsiteY12-290" fmla="*/ 1524000 h 2377440"/>
                <a:gd name="connsiteX13-291" fmla="*/ 2400300 w 5684520"/>
                <a:gd name="connsiteY13-292" fmla="*/ 1463040 h 2377440"/>
                <a:gd name="connsiteX14-293" fmla="*/ 2529840 w 5684520"/>
                <a:gd name="connsiteY14-294" fmla="*/ 1394460 h 2377440"/>
                <a:gd name="connsiteX15-295" fmla="*/ 2651760 w 5684520"/>
                <a:gd name="connsiteY15-296" fmla="*/ 1371600 h 2377440"/>
                <a:gd name="connsiteX16-297" fmla="*/ 2743200 w 5684520"/>
                <a:gd name="connsiteY16-298" fmla="*/ 1280160 h 2377440"/>
                <a:gd name="connsiteX17-299" fmla="*/ 3025140 w 5684520"/>
                <a:gd name="connsiteY17-300" fmla="*/ 1188720 h 2377440"/>
                <a:gd name="connsiteX18-301" fmla="*/ 3238500 w 5684520"/>
                <a:gd name="connsiteY18-302" fmla="*/ 1135380 h 2377440"/>
                <a:gd name="connsiteX19-303" fmla="*/ 3284220 w 5684520"/>
                <a:gd name="connsiteY19-304" fmla="*/ 1089660 h 2377440"/>
                <a:gd name="connsiteX20-305" fmla="*/ 3360420 w 5684520"/>
                <a:gd name="connsiteY20-306" fmla="*/ 1089660 h 2377440"/>
                <a:gd name="connsiteX21-307" fmla="*/ 3459480 w 5684520"/>
                <a:gd name="connsiteY21-308" fmla="*/ 1005840 h 2377440"/>
                <a:gd name="connsiteX22-309" fmla="*/ 3581400 w 5684520"/>
                <a:gd name="connsiteY22-310" fmla="*/ 982980 h 2377440"/>
                <a:gd name="connsiteX23-311" fmla="*/ 3665220 w 5684520"/>
                <a:gd name="connsiteY23-312" fmla="*/ 967740 h 2377440"/>
                <a:gd name="connsiteX24-313" fmla="*/ 3700780 w 5684520"/>
                <a:gd name="connsiteY24-314" fmla="*/ 895350 h 2377440"/>
                <a:gd name="connsiteX25-315" fmla="*/ 3881120 w 5684520"/>
                <a:gd name="connsiteY25-316" fmla="*/ 878205 h 2377440"/>
                <a:gd name="connsiteX26-317" fmla="*/ 4015740 w 5684520"/>
                <a:gd name="connsiteY26-318" fmla="*/ 853440 h 2377440"/>
                <a:gd name="connsiteX27-319" fmla="*/ 4076700 w 5684520"/>
                <a:gd name="connsiteY27-320" fmla="*/ 807720 h 2377440"/>
                <a:gd name="connsiteX28-321" fmla="*/ 4114800 w 5684520"/>
                <a:gd name="connsiteY28-322" fmla="*/ 784860 h 2377440"/>
                <a:gd name="connsiteX29-323" fmla="*/ 4160520 w 5684520"/>
                <a:gd name="connsiteY29-324" fmla="*/ 731520 h 2377440"/>
                <a:gd name="connsiteX30-325" fmla="*/ 4389120 w 5684520"/>
                <a:gd name="connsiteY30-326" fmla="*/ 723900 h 2377440"/>
                <a:gd name="connsiteX31-327" fmla="*/ 4488180 w 5684520"/>
                <a:gd name="connsiteY31-328" fmla="*/ 670560 h 2377440"/>
                <a:gd name="connsiteX32-329" fmla="*/ 4556760 w 5684520"/>
                <a:gd name="connsiteY32-330" fmla="*/ 662940 h 2377440"/>
                <a:gd name="connsiteX33-331" fmla="*/ 4556760 w 5684520"/>
                <a:gd name="connsiteY33-332" fmla="*/ 609600 h 2377440"/>
                <a:gd name="connsiteX34-333" fmla="*/ 4610100 w 5684520"/>
                <a:gd name="connsiteY34-334" fmla="*/ 601980 h 2377440"/>
                <a:gd name="connsiteX35-335" fmla="*/ 4617720 w 5684520"/>
                <a:gd name="connsiteY35-336" fmla="*/ 556260 h 2377440"/>
                <a:gd name="connsiteX36-337" fmla="*/ 4724400 w 5684520"/>
                <a:gd name="connsiteY36-338" fmla="*/ 525780 h 2377440"/>
                <a:gd name="connsiteX37-339" fmla="*/ 4800600 w 5684520"/>
                <a:gd name="connsiteY37-340" fmla="*/ 426720 h 2377440"/>
                <a:gd name="connsiteX38-341" fmla="*/ 5501640 w 5684520"/>
                <a:gd name="connsiteY38-342" fmla="*/ 396240 h 2377440"/>
                <a:gd name="connsiteX39-343" fmla="*/ 5501640 w 5684520"/>
                <a:gd name="connsiteY39-344" fmla="*/ 320040 h 2377440"/>
                <a:gd name="connsiteX40-345" fmla="*/ 5524500 w 5684520"/>
                <a:gd name="connsiteY40-346" fmla="*/ 213360 h 2377440"/>
                <a:gd name="connsiteX41-347" fmla="*/ 5608320 w 5684520"/>
                <a:gd name="connsiteY41-348" fmla="*/ 213360 h 2377440"/>
                <a:gd name="connsiteX42-349" fmla="*/ 5631180 w 5684520"/>
                <a:gd name="connsiteY42-350" fmla="*/ 99060 h 2377440"/>
                <a:gd name="connsiteX43-351" fmla="*/ 5684520 w 5684520"/>
                <a:gd name="connsiteY43-352" fmla="*/ 0 h 2377440"/>
                <a:gd name="connsiteX0-353" fmla="*/ 0 w 5684520"/>
                <a:gd name="connsiteY0-354" fmla="*/ 2377440 h 2377440"/>
                <a:gd name="connsiteX1-355" fmla="*/ 251460 w 5684520"/>
                <a:gd name="connsiteY1-356" fmla="*/ 2331720 h 2377440"/>
                <a:gd name="connsiteX2-357" fmla="*/ 419100 w 5684520"/>
                <a:gd name="connsiteY2-358" fmla="*/ 2232660 h 2377440"/>
                <a:gd name="connsiteX3-359" fmla="*/ 457200 w 5684520"/>
                <a:gd name="connsiteY3-360" fmla="*/ 2179320 h 2377440"/>
                <a:gd name="connsiteX4-361" fmla="*/ 1074420 w 5684520"/>
                <a:gd name="connsiteY4-362" fmla="*/ 1920240 h 2377440"/>
                <a:gd name="connsiteX5-363" fmla="*/ 1173480 w 5684520"/>
                <a:gd name="connsiteY5-364" fmla="*/ 1912620 h 2377440"/>
                <a:gd name="connsiteX6-365" fmla="*/ 1287780 w 5684520"/>
                <a:gd name="connsiteY6-366" fmla="*/ 1874520 h 2377440"/>
                <a:gd name="connsiteX7-367" fmla="*/ 1325880 w 5684520"/>
                <a:gd name="connsiteY7-368" fmla="*/ 1859280 h 2377440"/>
                <a:gd name="connsiteX8-369" fmla="*/ 1333500 w 5684520"/>
                <a:gd name="connsiteY8-370" fmla="*/ 1821180 h 2377440"/>
                <a:gd name="connsiteX9-371" fmla="*/ 1699260 w 5684520"/>
                <a:gd name="connsiteY9-372" fmla="*/ 1737360 h 2377440"/>
                <a:gd name="connsiteX10-373" fmla="*/ 1836420 w 5684520"/>
                <a:gd name="connsiteY10-374" fmla="*/ 1630680 h 2377440"/>
                <a:gd name="connsiteX11-375" fmla="*/ 1844040 w 5684520"/>
                <a:gd name="connsiteY11-376" fmla="*/ 1607820 h 2377440"/>
                <a:gd name="connsiteX12-377" fmla="*/ 2232660 w 5684520"/>
                <a:gd name="connsiteY12-378" fmla="*/ 1524000 h 2377440"/>
                <a:gd name="connsiteX13-379" fmla="*/ 2400300 w 5684520"/>
                <a:gd name="connsiteY13-380" fmla="*/ 1463040 h 2377440"/>
                <a:gd name="connsiteX14-381" fmla="*/ 2529840 w 5684520"/>
                <a:gd name="connsiteY14-382" fmla="*/ 1394460 h 2377440"/>
                <a:gd name="connsiteX15-383" fmla="*/ 2651760 w 5684520"/>
                <a:gd name="connsiteY15-384" fmla="*/ 1371600 h 2377440"/>
                <a:gd name="connsiteX16-385" fmla="*/ 2743200 w 5684520"/>
                <a:gd name="connsiteY16-386" fmla="*/ 1280160 h 2377440"/>
                <a:gd name="connsiteX17-387" fmla="*/ 3025140 w 5684520"/>
                <a:gd name="connsiteY17-388" fmla="*/ 1188720 h 2377440"/>
                <a:gd name="connsiteX18-389" fmla="*/ 3238500 w 5684520"/>
                <a:gd name="connsiteY18-390" fmla="*/ 1135380 h 2377440"/>
                <a:gd name="connsiteX19-391" fmla="*/ 3284220 w 5684520"/>
                <a:gd name="connsiteY19-392" fmla="*/ 1089660 h 2377440"/>
                <a:gd name="connsiteX20-393" fmla="*/ 3360420 w 5684520"/>
                <a:gd name="connsiteY20-394" fmla="*/ 1089660 h 2377440"/>
                <a:gd name="connsiteX21-395" fmla="*/ 3459480 w 5684520"/>
                <a:gd name="connsiteY21-396" fmla="*/ 1005840 h 2377440"/>
                <a:gd name="connsiteX22-397" fmla="*/ 3581400 w 5684520"/>
                <a:gd name="connsiteY22-398" fmla="*/ 982980 h 2377440"/>
                <a:gd name="connsiteX23-399" fmla="*/ 3665220 w 5684520"/>
                <a:gd name="connsiteY23-400" fmla="*/ 967740 h 2377440"/>
                <a:gd name="connsiteX24-401" fmla="*/ 3700780 w 5684520"/>
                <a:gd name="connsiteY24-402" fmla="*/ 895350 h 2377440"/>
                <a:gd name="connsiteX25-403" fmla="*/ 3884295 w 5684520"/>
                <a:gd name="connsiteY25-404" fmla="*/ 862330 h 2377440"/>
                <a:gd name="connsiteX26-405" fmla="*/ 4015740 w 5684520"/>
                <a:gd name="connsiteY26-406" fmla="*/ 853440 h 2377440"/>
                <a:gd name="connsiteX27-407" fmla="*/ 4076700 w 5684520"/>
                <a:gd name="connsiteY27-408" fmla="*/ 807720 h 2377440"/>
                <a:gd name="connsiteX28-409" fmla="*/ 4114800 w 5684520"/>
                <a:gd name="connsiteY28-410" fmla="*/ 784860 h 2377440"/>
                <a:gd name="connsiteX29-411" fmla="*/ 4160520 w 5684520"/>
                <a:gd name="connsiteY29-412" fmla="*/ 731520 h 2377440"/>
                <a:gd name="connsiteX30-413" fmla="*/ 4389120 w 5684520"/>
                <a:gd name="connsiteY30-414" fmla="*/ 723900 h 2377440"/>
                <a:gd name="connsiteX31-415" fmla="*/ 4488180 w 5684520"/>
                <a:gd name="connsiteY31-416" fmla="*/ 670560 h 2377440"/>
                <a:gd name="connsiteX32-417" fmla="*/ 4556760 w 5684520"/>
                <a:gd name="connsiteY32-418" fmla="*/ 662940 h 2377440"/>
                <a:gd name="connsiteX33-419" fmla="*/ 4556760 w 5684520"/>
                <a:gd name="connsiteY33-420" fmla="*/ 609600 h 2377440"/>
                <a:gd name="connsiteX34-421" fmla="*/ 4610100 w 5684520"/>
                <a:gd name="connsiteY34-422" fmla="*/ 601980 h 2377440"/>
                <a:gd name="connsiteX35-423" fmla="*/ 4617720 w 5684520"/>
                <a:gd name="connsiteY35-424" fmla="*/ 556260 h 2377440"/>
                <a:gd name="connsiteX36-425" fmla="*/ 4724400 w 5684520"/>
                <a:gd name="connsiteY36-426" fmla="*/ 525780 h 2377440"/>
                <a:gd name="connsiteX37-427" fmla="*/ 4800600 w 5684520"/>
                <a:gd name="connsiteY37-428" fmla="*/ 426720 h 2377440"/>
                <a:gd name="connsiteX38-429" fmla="*/ 5501640 w 5684520"/>
                <a:gd name="connsiteY38-430" fmla="*/ 396240 h 2377440"/>
                <a:gd name="connsiteX39-431" fmla="*/ 5501640 w 5684520"/>
                <a:gd name="connsiteY39-432" fmla="*/ 320040 h 2377440"/>
                <a:gd name="connsiteX40-433" fmla="*/ 5524500 w 5684520"/>
                <a:gd name="connsiteY40-434" fmla="*/ 213360 h 2377440"/>
                <a:gd name="connsiteX41-435" fmla="*/ 5608320 w 5684520"/>
                <a:gd name="connsiteY41-436" fmla="*/ 213360 h 2377440"/>
                <a:gd name="connsiteX42-437" fmla="*/ 5631180 w 5684520"/>
                <a:gd name="connsiteY42-438" fmla="*/ 99060 h 2377440"/>
                <a:gd name="connsiteX43-439" fmla="*/ 5684520 w 5684520"/>
                <a:gd name="connsiteY43-440" fmla="*/ 0 h 2377440"/>
                <a:gd name="connsiteX0-441" fmla="*/ 0 w 5684520"/>
                <a:gd name="connsiteY0-442" fmla="*/ 2377440 h 2377440"/>
                <a:gd name="connsiteX1-443" fmla="*/ 251460 w 5684520"/>
                <a:gd name="connsiteY1-444" fmla="*/ 2331720 h 2377440"/>
                <a:gd name="connsiteX2-445" fmla="*/ 419100 w 5684520"/>
                <a:gd name="connsiteY2-446" fmla="*/ 2232660 h 2377440"/>
                <a:gd name="connsiteX3-447" fmla="*/ 457200 w 5684520"/>
                <a:gd name="connsiteY3-448" fmla="*/ 2179320 h 2377440"/>
                <a:gd name="connsiteX4-449" fmla="*/ 1074420 w 5684520"/>
                <a:gd name="connsiteY4-450" fmla="*/ 1920240 h 2377440"/>
                <a:gd name="connsiteX5-451" fmla="*/ 1173480 w 5684520"/>
                <a:gd name="connsiteY5-452" fmla="*/ 1912620 h 2377440"/>
                <a:gd name="connsiteX6-453" fmla="*/ 1287780 w 5684520"/>
                <a:gd name="connsiteY6-454" fmla="*/ 1874520 h 2377440"/>
                <a:gd name="connsiteX7-455" fmla="*/ 1325880 w 5684520"/>
                <a:gd name="connsiteY7-456" fmla="*/ 1859280 h 2377440"/>
                <a:gd name="connsiteX8-457" fmla="*/ 1333500 w 5684520"/>
                <a:gd name="connsiteY8-458" fmla="*/ 1821180 h 2377440"/>
                <a:gd name="connsiteX9-459" fmla="*/ 1699260 w 5684520"/>
                <a:gd name="connsiteY9-460" fmla="*/ 1737360 h 2377440"/>
                <a:gd name="connsiteX10-461" fmla="*/ 1836420 w 5684520"/>
                <a:gd name="connsiteY10-462" fmla="*/ 1630680 h 2377440"/>
                <a:gd name="connsiteX11-463" fmla="*/ 1844040 w 5684520"/>
                <a:gd name="connsiteY11-464" fmla="*/ 1607820 h 2377440"/>
                <a:gd name="connsiteX12-465" fmla="*/ 2232660 w 5684520"/>
                <a:gd name="connsiteY12-466" fmla="*/ 1524000 h 2377440"/>
                <a:gd name="connsiteX13-467" fmla="*/ 2400300 w 5684520"/>
                <a:gd name="connsiteY13-468" fmla="*/ 1463040 h 2377440"/>
                <a:gd name="connsiteX14-469" fmla="*/ 2529840 w 5684520"/>
                <a:gd name="connsiteY14-470" fmla="*/ 1394460 h 2377440"/>
                <a:gd name="connsiteX15-471" fmla="*/ 2651760 w 5684520"/>
                <a:gd name="connsiteY15-472" fmla="*/ 1371600 h 2377440"/>
                <a:gd name="connsiteX16-473" fmla="*/ 2743200 w 5684520"/>
                <a:gd name="connsiteY16-474" fmla="*/ 1280160 h 2377440"/>
                <a:gd name="connsiteX17-475" fmla="*/ 3025140 w 5684520"/>
                <a:gd name="connsiteY17-476" fmla="*/ 1188720 h 2377440"/>
                <a:gd name="connsiteX18-477" fmla="*/ 3238500 w 5684520"/>
                <a:gd name="connsiteY18-478" fmla="*/ 1135380 h 2377440"/>
                <a:gd name="connsiteX19-479" fmla="*/ 3284220 w 5684520"/>
                <a:gd name="connsiteY19-480" fmla="*/ 1089660 h 2377440"/>
                <a:gd name="connsiteX20-481" fmla="*/ 3360420 w 5684520"/>
                <a:gd name="connsiteY20-482" fmla="*/ 1089660 h 2377440"/>
                <a:gd name="connsiteX21-483" fmla="*/ 3459480 w 5684520"/>
                <a:gd name="connsiteY21-484" fmla="*/ 1005840 h 2377440"/>
                <a:gd name="connsiteX22-485" fmla="*/ 3581400 w 5684520"/>
                <a:gd name="connsiteY22-486" fmla="*/ 982980 h 2377440"/>
                <a:gd name="connsiteX23-487" fmla="*/ 3665220 w 5684520"/>
                <a:gd name="connsiteY23-488" fmla="*/ 967740 h 2377440"/>
                <a:gd name="connsiteX24-489" fmla="*/ 3700780 w 5684520"/>
                <a:gd name="connsiteY24-490" fmla="*/ 895350 h 2377440"/>
                <a:gd name="connsiteX25-491" fmla="*/ 3884295 w 5684520"/>
                <a:gd name="connsiteY25-492" fmla="*/ 862330 h 2377440"/>
                <a:gd name="connsiteX26-493" fmla="*/ 4015740 w 5684520"/>
                <a:gd name="connsiteY26-494" fmla="*/ 853440 h 2377440"/>
                <a:gd name="connsiteX27-495" fmla="*/ 4076700 w 5684520"/>
                <a:gd name="connsiteY27-496" fmla="*/ 807720 h 2377440"/>
                <a:gd name="connsiteX28-497" fmla="*/ 4114800 w 5684520"/>
                <a:gd name="connsiteY28-498" fmla="*/ 784860 h 2377440"/>
                <a:gd name="connsiteX29-499" fmla="*/ 4160520 w 5684520"/>
                <a:gd name="connsiteY29-500" fmla="*/ 731520 h 2377440"/>
                <a:gd name="connsiteX30-501" fmla="*/ 4389120 w 5684520"/>
                <a:gd name="connsiteY30-502" fmla="*/ 723900 h 2377440"/>
                <a:gd name="connsiteX31-503" fmla="*/ 4434205 w 5684520"/>
                <a:gd name="connsiteY31-504" fmla="*/ 661035 h 2377440"/>
                <a:gd name="connsiteX32-505" fmla="*/ 4556760 w 5684520"/>
                <a:gd name="connsiteY32-506" fmla="*/ 662940 h 2377440"/>
                <a:gd name="connsiteX33-507" fmla="*/ 4556760 w 5684520"/>
                <a:gd name="connsiteY33-508" fmla="*/ 609600 h 2377440"/>
                <a:gd name="connsiteX34-509" fmla="*/ 4610100 w 5684520"/>
                <a:gd name="connsiteY34-510" fmla="*/ 601980 h 2377440"/>
                <a:gd name="connsiteX35-511" fmla="*/ 4617720 w 5684520"/>
                <a:gd name="connsiteY35-512" fmla="*/ 556260 h 2377440"/>
                <a:gd name="connsiteX36-513" fmla="*/ 4724400 w 5684520"/>
                <a:gd name="connsiteY36-514" fmla="*/ 525780 h 2377440"/>
                <a:gd name="connsiteX37-515" fmla="*/ 4800600 w 5684520"/>
                <a:gd name="connsiteY37-516" fmla="*/ 426720 h 2377440"/>
                <a:gd name="connsiteX38-517" fmla="*/ 5501640 w 5684520"/>
                <a:gd name="connsiteY38-518" fmla="*/ 396240 h 2377440"/>
                <a:gd name="connsiteX39-519" fmla="*/ 5501640 w 5684520"/>
                <a:gd name="connsiteY39-520" fmla="*/ 320040 h 2377440"/>
                <a:gd name="connsiteX40-521" fmla="*/ 5524500 w 5684520"/>
                <a:gd name="connsiteY40-522" fmla="*/ 213360 h 2377440"/>
                <a:gd name="connsiteX41-523" fmla="*/ 5608320 w 5684520"/>
                <a:gd name="connsiteY41-524" fmla="*/ 213360 h 2377440"/>
                <a:gd name="connsiteX42-525" fmla="*/ 5631180 w 5684520"/>
                <a:gd name="connsiteY42-526" fmla="*/ 99060 h 2377440"/>
                <a:gd name="connsiteX43-527" fmla="*/ 5684520 w 5684520"/>
                <a:gd name="connsiteY43-528" fmla="*/ 0 h 2377440"/>
                <a:gd name="connsiteX0-529" fmla="*/ 0 w 5684520"/>
                <a:gd name="connsiteY0-530" fmla="*/ 2377440 h 2377440"/>
                <a:gd name="connsiteX1-531" fmla="*/ 251460 w 5684520"/>
                <a:gd name="connsiteY1-532" fmla="*/ 2331720 h 2377440"/>
                <a:gd name="connsiteX2-533" fmla="*/ 419100 w 5684520"/>
                <a:gd name="connsiteY2-534" fmla="*/ 2232660 h 2377440"/>
                <a:gd name="connsiteX3-535" fmla="*/ 457200 w 5684520"/>
                <a:gd name="connsiteY3-536" fmla="*/ 2179320 h 2377440"/>
                <a:gd name="connsiteX4-537" fmla="*/ 1074420 w 5684520"/>
                <a:gd name="connsiteY4-538" fmla="*/ 1920240 h 2377440"/>
                <a:gd name="connsiteX5-539" fmla="*/ 1173480 w 5684520"/>
                <a:gd name="connsiteY5-540" fmla="*/ 1912620 h 2377440"/>
                <a:gd name="connsiteX6-541" fmla="*/ 1287780 w 5684520"/>
                <a:gd name="connsiteY6-542" fmla="*/ 1874520 h 2377440"/>
                <a:gd name="connsiteX7-543" fmla="*/ 1325880 w 5684520"/>
                <a:gd name="connsiteY7-544" fmla="*/ 1859280 h 2377440"/>
                <a:gd name="connsiteX8-545" fmla="*/ 1333500 w 5684520"/>
                <a:gd name="connsiteY8-546" fmla="*/ 1821180 h 2377440"/>
                <a:gd name="connsiteX9-547" fmla="*/ 1699260 w 5684520"/>
                <a:gd name="connsiteY9-548" fmla="*/ 1737360 h 2377440"/>
                <a:gd name="connsiteX10-549" fmla="*/ 1836420 w 5684520"/>
                <a:gd name="connsiteY10-550" fmla="*/ 1630680 h 2377440"/>
                <a:gd name="connsiteX11-551" fmla="*/ 1844040 w 5684520"/>
                <a:gd name="connsiteY11-552" fmla="*/ 1607820 h 2377440"/>
                <a:gd name="connsiteX12-553" fmla="*/ 2232660 w 5684520"/>
                <a:gd name="connsiteY12-554" fmla="*/ 1524000 h 2377440"/>
                <a:gd name="connsiteX13-555" fmla="*/ 2400300 w 5684520"/>
                <a:gd name="connsiteY13-556" fmla="*/ 1463040 h 2377440"/>
                <a:gd name="connsiteX14-557" fmla="*/ 2529840 w 5684520"/>
                <a:gd name="connsiteY14-558" fmla="*/ 1394460 h 2377440"/>
                <a:gd name="connsiteX15-559" fmla="*/ 2651760 w 5684520"/>
                <a:gd name="connsiteY15-560" fmla="*/ 1371600 h 2377440"/>
                <a:gd name="connsiteX16-561" fmla="*/ 2743200 w 5684520"/>
                <a:gd name="connsiteY16-562" fmla="*/ 1280160 h 2377440"/>
                <a:gd name="connsiteX17-563" fmla="*/ 3025140 w 5684520"/>
                <a:gd name="connsiteY17-564" fmla="*/ 1188720 h 2377440"/>
                <a:gd name="connsiteX18-565" fmla="*/ 3238500 w 5684520"/>
                <a:gd name="connsiteY18-566" fmla="*/ 1135380 h 2377440"/>
                <a:gd name="connsiteX19-567" fmla="*/ 3284220 w 5684520"/>
                <a:gd name="connsiteY19-568" fmla="*/ 1089660 h 2377440"/>
                <a:gd name="connsiteX20-569" fmla="*/ 3360420 w 5684520"/>
                <a:gd name="connsiteY20-570" fmla="*/ 1089660 h 2377440"/>
                <a:gd name="connsiteX21-571" fmla="*/ 3459480 w 5684520"/>
                <a:gd name="connsiteY21-572" fmla="*/ 1005840 h 2377440"/>
                <a:gd name="connsiteX22-573" fmla="*/ 3581400 w 5684520"/>
                <a:gd name="connsiteY22-574" fmla="*/ 982980 h 2377440"/>
                <a:gd name="connsiteX23-575" fmla="*/ 3665220 w 5684520"/>
                <a:gd name="connsiteY23-576" fmla="*/ 967740 h 2377440"/>
                <a:gd name="connsiteX24-577" fmla="*/ 3700780 w 5684520"/>
                <a:gd name="connsiteY24-578" fmla="*/ 895350 h 2377440"/>
                <a:gd name="connsiteX25-579" fmla="*/ 3884295 w 5684520"/>
                <a:gd name="connsiteY25-580" fmla="*/ 862330 h 2377440"/>
                <a:gd name="connsiteX26-581" fmla="*/ 4015740 w 5684520"/>
                <a:gd name="connsiteY26-582" fmla="*/ 853440 h 2377440"/>
                <a:gd name="connsiteX27-583" fmla="*/ 4076700 w 5684520"/>
                <a:gd name="connsiteY27-584" fmla="*/ 807720 h 2377440"/>
                <a:gd name="connsiteX28-585" fmla="*/ 4114800 w 5684520"/>
                <a:gd name="connsiteY28-586" fmla="*/ 784860 h 2377440"/>
                <a:gd name="connsiteX29-587" fmla="*/ 4160520 w 5684520"/>
                <a:gd name="connsiteY29-588" fmla="*/ 731520 h 2377440"/>
                <a:gd name="connsiteX30-589" fmla="*/ 4389120 w 5684520"/>
                <a:gd name="connsiteY30-590" fmla="*/ 723900 h 2377440"/>
                <a:gd name="connsiteX31-591" fmla="*/ 4434205 w 5684520"/>
                <a:gd name="connsiteY31-592" fmla="*/ 661035 h 2377440"/>
                <a:gd name="connsiteX32-593" fmla="*/ 4544060 w 5684520"/>
                <a:gd name="connsiteY32-594" fmla="*/ 643890 h 2377440"/>
                <a:gd name="connsiteX33-595" fmla="*/ 4556760 w 5684520"/>
                <a:gd name="connsiteY33-596" fmla="*/ 609600 h 2377440"/>
                <a:gd name="connsiteX34-597" fmla="*/ 4610100 w 5684520"/>
                <a:gd name="connsiteY34-598" fmla="*/ 601980 h 2377440"/>
                <a:gd name="connsiteX35-599" fmla="*/ 4617720 w 5684520"/>
                <a:gd name="connsiteY35-600" fmla="*/ 556260 h 2377440"/>
                <a:gd name="connsiteX36-601" fmla="*/ 4724400 w 5684520"/>
                <a:gd name="connsiteY36-602" fmla="*/ 525780 h 2377440"/>
                <a:gd name="connsiteX37-603" fmla="*/ 4800600 w 5684520"/>
                <a:gd name="connsiteY37-604" fmla="*/ 426720 h 2377440"/>
                <a:gd name="connsiteX38-605" fmla="*/ 5501640 w 5684520"/>
                <a:gd name="connsiteY38-606" fmla="*/ 396240 h 2377440"/>
                <a:gd name="connsiteX39-607" fmla="*/ 5501640 w 5684520"/>
                <a:gd name="connsiteY39-608" fmla="*/ 320040 h 2377440"/>
                <a:gd name="connsiteX40-609" fmla="*/ 5524500 w 5684520"/>
                <a:gd name="connsiteY40-610" fmla="*/ 213360 h 2377440"/>
                <a:gd name="connsiteX41-611" fmla="*/ 5608320 w 5684520"/>
                <a:gd name="connsiteY41-612" fmla="*/ 213360 h 2377440"/>
                <a:gd name="connsiteX42-613" fmla="*/ 5631180 w 5684520"/>
                <a:gd name="connsiteY42-614" fmla="*/ 99060 h 2377440"/>
                <a:gd name="connsiteX43-615" fmla="*/ 5684520 w 5684520"/>
                <a:gd name="connsiteY43-616" fmla="*/ 0 h 2377440"/>
                <a:gd name="connsiteX0-617" fmla="*/ 0 w 5684520"/>
                <a:gd name="connsiteY0-618" fmla="*/ 2377440 h 2377440"/>
                <a:gd name="connsiteX1-619" fmla="*/ 251460 w 5684520"/>
                <a:gd name="connsiteY1-620" fmla="*/ 2331720 h 2377440"/>
                <a:gd name="connsiteX2-621" fmla="*/ 419100 w 5684520"/>
                <a:gd name="connsiteY2-622" fmla="*/ 2232660 h 2377440"/>
                <a:gd name="connsiteX3-623" fmla="*/ 457200 w 5684520"/>
                <a:gd name="connsiteY3-624" fmla="*/ 2179320 h 2377440"/>
                <a:gd name="connsiteX4-625" fmla="*/ 1074420 w 5684520"/>
                <a:gd name="connsiteY4-626" fmla="*/ 1920240 h 2377440"/>
                <a:gd name="connsiteX5-627" fmla="*/ 1173480 w 5684520"/>
                <a:gd name="connsiteY5-628" fmla="*/ 1912620 h 2377440"/>
                <a:gd name="connsiteX6-629" fmla="*/ 1287780 w 5684520"/>
                <a:gd name="connsiteY6-630" fmla="*/ 1874520 h 2377440"/>
                <a:gd name="connsiteX7-631" fmla="*/ 1325880 w 5684520"/>
                <a:gd name="connsiteY7-632" fmla="*/ 1859280 h 2377440"/>
                <a:gd name="connsiteX8-633" fmla="*/ 1333500 w 5684520"/>
                <a:gd name="connsiteY8-634" fmla="*/ 1821180 h 2377440"/>
                <a:gd name="connsiteX9-635" fmla="*/ 1699260 w 5684520"/>
                <a:gd name="connsiteY9-636" fmla="*/ 1737360 h 2377440"/>
                <a:gd name="connsiteX10-637" fmla="*/ 1836420 w 5684520"/>
                <a:gd name="connsiteY10-638" fmla="*/ 1630680 h 2377440"/>
                <a:gd name="connsiteX11-639" fmla="*/ 1844040 w 5684520"/>
                <a:gd name="connsiteY11-640" fmla="*/ 1607820 h 2377440"/>
                <a:gd name="connsiteX12-641" fmla="*/ 2232660 w 5684520"/>
                <a:gd name="connsiteY12-642" fmla="*/ 1524000 h 2377440"/>
                <a:gd name="connsiteX13-643" fmla="*/ 2400300 w 5684520"/>
                <a:gd name="connsiteY13-644" fmla="*/ 1463040 h 2377440"/>
                <a:gd name="connsiteX14-645" fmla="*/ 2529840 w 5684520"/>
                <a:gd name="connsiteY14-646" fmla="*/ 1394460 h 2377440"/>
                <a:gd name="connsiteX15-647" fmla="*/ 2651760 w 5684520"/>
                <a:gd name="connsiteY15-648" fmla="*/ 1371600 h 2377440"/>
                <a:gd name="connsiteX16-649" fmla="*/ 2743200 w 5684520"/>
                <a:gd name="connsiteY16-650" fmla="*/ 1280160 h 2377440"/>
                <a:gd name="connsiteX17-651" fmla="*/ 3025140 w 5684520"/>
                <a:gd name="connsiteY17-652" fmla="*/ 1188720 h 2377440"/>
                <a:gd name="connsiteX18-653" fmla="*/ 3238500 w 5684520"/>
                <a:gd name="connsiteY18-654" fmla="*/ 1135380 h 2377440"/>
                <a:gd name="connsiteX19-655" fmla="*/ 3284220 w 5684520"/>
                <a:gd name="connsiteY19-656" fmla="*/ 1089660 h 2377440"/>
                <a:gd name="connsiteX20-657" fmla="*/ 3360420 w 5684520"/>
                <a:gd name="connsiteY20-658" fmla="*/ 1089660 h 2377440"/>
                <a:gd name="connsiteX21-659" fmla="*/ 3459480 w 5684520"/>
                <a:gd name="connsiteY21-660" fmla="*/ 1005840 h 2377440"/>
                <a:gd name="connsiteX22-661" fmla="*/ 3581400 w 5684520"/>
                <a:gd name="connsiteY22-662" fmla="*/ 982980 h 2377440"/>
                <a:gd name="connsiteX23-663" fmla="*/ 3665220 w 5684520"/>
                <a:gd name="connsiteY23-664" fmla="*/ 967740 h 2377440"/>
                <a:gd name="connsiteX24-665" fmla="*/ 3700780 w 5684520"/>
                <a:gd name="connsiteY24-666" fmla="*/ 895350 h 2377440"/>
                <a:gd name="connsiteX25-667" fmla="*/ 3884295 w 5684520"/>
                <a:gd name="connsiteY25-668" fmla="*/ 862330 h 2377440"/>
                <a:gd name="connsiteX26-669" fmla="*/ 4015740 w 5684520"/>
                <a:gd name="connsiteY26-670" fmla="*/ 853440 h 2377440"/>
                <a:gd name="connsiteX27-671" fmla="*/ 4076700 w 5684520"/>
                <a:gd name="connsiteY27-672" fmla="*/ 807720 h 2377440"/>
                <a:gd name="connsiteX28-673" fmla="*/ 4114800 w 5684520"/>
                <a:gd name="connsiteY28-674" fmla="*/ 784860 h 2377440"/>
                <a:gd name="connsiteX29-675" fmla="*/ 4160520 w 5684520"/>
                <a:gd name="connsiteY29-676" fmla="*/ 731520 h 2377440"/>
                <a:gd name="connsiteX30-677" fmla="*/ 4389120 w 5684520"/>
                <a:gd name="connsiteY30-678" fmla="*/ 723900 h 2377440"/>
                <a:gd name="connsiteX31-679" fmla="*/ 4434205 w 5684520"/>
                <a:gd name="connsiteY31-680" fmla="*/ 661035 h 2377440"/>
                <a:gd name="connsiteX32-681" fmla="*/ 4544060 w 5684520"/>
                <a:gd name="connsiteY32-682" fmla="*/ 643890 h 2377440"/>
                <a:gd name="connsiteX33-683" fmla="*/ 4556760 w 5684520"/>
                <a:gd name="connsiteY33-684" fmla="*/ 609600 h 2377440"/>
                <a:gd name="connsiteX34-685" fmla="*/ 4610100 w 5684520"/>
                <a:gd name="connsiteY34-686" fmla="*/ 627380 h 2377440"/>
                <a:gd name="connsiteX35-687" fmla="*/ 4617720 w 5684520"/>
                <a:gd name="connsiteY35-688" fmla="*/ 556260 h 2377440"/>
                <a:gd name="connsiteX36-689" fmla="*/ 4724400 w 5684520"/>
                <a:gd name="connsiteY36-690" fmla="*/ 525780 h 2377440"/>
                <a:gd name="connsiteX37-691" fmla="*/ 4800600 w 5684520"/>
                <a:gd name="connsiteY37-692" fmla="*/ 426720 h 2377440"/>
                <a:gd name="connsiteX38-693" fmla="*/ 5501640 w 5684520"/>
                <a:gd name="connsiteY38-694" fmla="*/ 396240 h 2377440"/>
                <a:gd name="connsiteX39-695" fmla="*/ 5501640 w 5684520"/>
                <a:gd name="connsiteY39-696" fmla="*/ 320040 h 2377440"/>
                <a:gd name="connsiteX40-697" fmla="*/ 5524500 w 5684520"/>
                <a:gd name="connsiteY40-698" fmla="*/ 213360 h 2377440"/>
                <a:gd name="connsiteX41-699" fmla="*/ 5608320 w 5684520"/>
                <a:gd name="connsiteY41-700" fmla="*/ 213360 h 2377440"/>
                <a:gd name="connsiteX42-701" fmla="*/ 5631180 w 5684520"/>
                <a:gd name="connsiteY42-702" fmla="*/ 99060 h 2377440"/>
                <a:gd name="connsiteX43-703" fmla="*/ 5684520 w 5684520"/>
                <a:gd name="connsiteY43-704" fmla="*/ 0 h 2377440"/>
                <a:gd name="connsiteX0-705" fmla="*/ 0 w 5684520"/>
                <a:gd name="connsiteY0-706" fmla="*/ 2377440 h 2377440"/>
                <a:gd name="connsiteX1-707" fmla="*/ 251460 w 5684520"/>
                <a:gd name="connsiteY1-708" fmla="*/ 2331720 h 2377440"/>
                <a:gd name="connsiteX2-709" fmla="*/ 419100 w 5684520"/>
                <a:gd name="connsiteY2-710" fmla="*/ 2232660 h 2377440"/>
                <a:gd name="connsiteX3-711" fmla="*/ 457200 w 5684520"/>
                <a:gd name="connsiteY3-712" fmla="*/ 2179320 h 2377440"/>
                <a:gd name="connsiteX4-713" fmla="*/ 1074420 w 5684520"/>
                <a:gd name="connsiteY4-714" fmla="*/ 1920240 h 2377440"/>
                <a:gd name="connsiteX5-715" fmla="*/ 1173480 w 5684520"/>
                <a:gd name="connsiteY5-716" fmla="*/ 1912620 h 2377440"/>
                <a:gd name="connsiteX6-717" fmla="*/ 1287780 w 5684520"/>
                <a:gd name="connsiteY6-718" fmla="*/ 1874520 h 2377440"/>
                <a:gd name="connsiteX7-719" fmla="*/ 1325880 w 5684520"/>
                <a:gd name="connsiteY7-720" fmla="*/ 1859280 h 2377440"/>
                <a:gd name="connsiteX8-721" fmla="*/ 1333500 w 5684520"/>
                <a:gd name="connsiteY8-722" fmla="*/ 1821180 h 2377440"/>
                <a:gd name="connsiteX9-723" fmla="*/ 1699260 w 5684520"/>
                <a:gd name="connsiteY9-724" fmla="*/ 1737360 h 2377440"/>
                <a:gd name="connsiteX10-725" fmla="*/ 1836420 w 5684520"/>
                <a:gd name="connsiteY10-726" fmla="*/ 1630680 h 2377440"/>
                <a:gd name="connsiteX11-727" fmla="*/ 1844040 w 5684520"/>
                <a:gd name="connsiteY11-728" fmla="*/ 1607820 h 2377440"/>
                <a:gd name="connsiteX12-729" fmla="*/ 2232660 w 5684520"/>
                <a:gd name="connsiteY12-730" fmla="*/ 1524000 h 2377440"/>
                <a:gd name="connsiteX13-731" fmla="*/ 2400300 w 5684520"/>
                <a:gd name="connsiteY13-732" fmla="*/ 1463040 h 2377440"/>
                <a:gd name="connsiteX14-733" fmla="*/ 2529840 w 5684520"/>
                <a:gd name="connsiteY14-734" fmla="*/ 1394460 h 2377440"/>
                <a:gd name="connsiteX15-735" fmla="*/ 2651760 w 5684520"/>
                <a:gd name="connsiteY15-736" fmla="*/ 1371600 h 2377440"/>
                <a:gd name="connsiteX16-737" fmla="*/ 2743200 w 5684520"/>
                <a:gd name="connsiteY16-738" fmla="*/ 1280160 h 2377440"/>
                <a:gd name="connsiteX17-739" fmla="*/ 3025140 w 5684520"/>
                <a:gd name="connsiteY17-740" fmla="*/ 1188720 h 2377440"/>
                <a:gd name="connsiteX18-741" fmla="*/ 3238500 w 5684520"/>
                <a:gd name="connsiteY18-742" fmla="*/ 1135380 h 2377440"/>
                <a:gd name="connsiteX19-743" fmla="*/ 3284220 w 5684520"/>
                <a:gd name="connsiteY19-744" fmla="*/ 1089660 h 2377440"/>
                <a:gd name="connsiteX20-745" fmla="*/ 3360420 w 5684520"/>
                <a:gd name="connsiteY20-746" fmla="*/ 1089660 h 2377440"/>
                <a:gd name="connsiteX21-747" fmla="*/ 3459480 w 5684520"/>
                <a:gd name="connsiteY21-748" fmla="*/ 1005840 h 2377440"/>
                <a:gd name="connsiteX22-749" fmla="*/ 3581400 w 5684520"/>
                <a:gd name="connsiteY22-750" fmla="*/ 982980 h 2377440"/>
                <a:gd name="connsiteX23-751" fmla="*/ 3665220 w 5684520"/>
                <a:gd name="connsiteY23-752" fmla="*/ 967740 h 2377440"/>
                <a:gd name="connsiteX24-753" fmla="*/ 3700780 w 5684520"/>
                <a:gd name="connsiteY24-754" fmla="*/ 895350 h 2377440"/>
                <a:gd name="connsiteX25-755" fmla="*/ 3884295 w 5684520"/>
                <a:gd name="connsiteY25-756" fmla="*/ 862330 h 2377440"/>
                <a:gd name="connsiteX26-757" fmla="*/ 4015740 w 5684520"/>
                <a:gd name="connsiteY26-758" fmla="*/ 853440 h 2377440"/>
                <a:gd name="connsiteX27-759" fmla="*/ 4076700 w 5684520"/>
                <a:gd name="connsiteY27-760" fmla="*/ 807720 h 2377440"/>
                <a:gd name="connsiteX28-761" fmla="*/ 4114800 w 5684520"/>
                <a:gd name="connsiteY28-762" fmla="*/ 784860 h 2377440"/>
                <a:gd name="connsiteX29-763" fmla="*/ 4160520 w 5684520"/>
                <a:gd name="connsiteY29-764" fmla="*/ 731520 h 2377440"/>
                <a:gd name="connsiteX30-765" fmla="*/ 4389120 w 5684520"/>
                <a:gd name="connsiteY30-766" fmla="*/ 723900 h 2377440"/>
                <a:gd name="connsiteX31-767" fmla="*/ 4434205 w 5684520"/>
                <a:gd name="connsiteY31-768" fmla="*/ 661035 h 2377440"/>
                <a:gd name="connsiteX32-769" fmla="*/ 4544060 w 5684520"/>
                <a:gd name="connsiteY32-770" fmla="*/ 643890 h 2377440"/>
                <a:gd name="connsiteX33-771" fmla="*/ 4556760 w 5684520"/>
                <a:gd name="connsiteY33-772" fmla="*/ 609600 h 2377440"/>
                <a:gd name="connsiteX34-773" fmla="*/ 4610100 w 5684520"/>
                <a:gd name="connsiteY34-774" fmla="*/ 627380 h 2377440"/>
                <a:gd name="connsiteX35-775" fmla="*/ 4636770 w 5684520"/>
                <a:gd name="connsiteY35-776" fmla="*/ 521335 h 2377440"/>
                <a:gd name="connsiteX36-777" fmla="*/ 4724400 w 5684520"/>
                <a:gd name="connsiteY36-778" fmla="*/ 525780 h 2377440"/>
                <a:gd name="connsiteX37-779" fmla="*/ 4800600 w 5684520"/>
                <a:gd name="connsiteY37-780" fmla="*/ 426720 h 2377440"/>
                <a:gd name="connsiteX38-781" fmla="*/ 5501640 w 5684520"/>
                <a:gd name="connsiteY38-782" fmla="*/ 396240 h 2377440"/>
                <a:gd name="connsiteX39-783" fmla="*/ 5501640 w 5684520"/>
                <a:gd name="connsiteY39-784" fmla="*/ 320040 h 2377440"/>
                <a:gd name="connsiteX40-785" fmla="*/ 5524500 w 5684520"/>
                <a:gd name="connsiteY40-786" fmla="*/ 213360 h 2377440"/>
                <a:gd name="connsiteX41-787" fmla="*/ 5608320 w 5684520"/>
                <a:gd name="connsiteY41-788" fmla="*/ 213360 h 2377440"/>
                <a:gd name="connsiteX42-789" fmla="*/ 5631180 w 5684520"/>
                <a:gd name="connsiteY42-790" fmla="*/ 99060 h 2377440"/>
                <a:gd name="connsiteX43-791" fmla="*/ 5684520 w 5684520"/>
                <a:gd name="connsiteY43-792" fmla="*/ 0 h 2377440"/>
                <a:gd name="connsiteX0-793" fmla="*/ 0 w 5684520"/>
                <a:gd name="connsiteY0-794" fmla="*/ 2377440 h 2377440"/>
                <a:gd name="connsiteX1-795" fmla="*/ 251460 w 5684520"/>
                <a:gd name="connsiteY1-796" fmla="*/ 2331720 h 2377440"/>
                <a:gd name="connsiteX2-797" fmla="*/ 419100 w 5684520"/>
                <a:gd name="connsiteY2-798" fmla="*/ 2232660 h 2377440"/>
                <a:gd name="connsiteX3-799" fmla="*/ 457200 w 5684520"/>
                <a:gd name="connsiteY3-800" fmla="*/ 2179320 h 2377440"/>
                <a:gd name="connsiteX4-801" fmla="*/ 1074420 w 5684520"/>
                <a:gd name="connsiteY4-802" fmla="*/ 1920240 h 2377440"/>
                <a:gd name="connsiteX5-803" fmla="*/ 1173480 w 5684520"/>
                <a:gd name="connsiteY5-804" fmla="*/ 1912620 h 2377440"/>
                <a:gd name="connsiteX6-805" fmla="*/ 1287780 w 5684520"/>
                <a:gd name="connsiteY6-806" fmla="*/ 1874520 h 2377440"/>
                <a:gd name="connsiteX7-807" fmla="*/ 1325880 w 5684520"/>
                <a:gd name="connsiteY7-808" fmla="*/ 1859280 h 2377440"/>
                <a:gd name="connsiteX8-809" fmla="*/ 1333500 w 5684520"/>
                <a:gd name="connsiteY8-810" fmla="*/ 1821180 h 2377440"/>
                <a:gd name="connsiteX9-811" fmla="*/ 1699260 w 5684520"/>
                <a:gd name="connsiteY9-812" fmla="*/ 1737360 h 2377440"/>
                <a:gd name="connsiteX10-813" fmla="*/ 1836420 w 5684520"/>
                <a:gd name="connsiteY10-814" fmla="*/ 1630680 h 2377440"/>
                <a:gd name="connsiteX11-815" fmla="*/ 1844040 w 5684520"/>
                <a:gd name="connsiteY11-816" fmla="*/ 1607820 h 2377440"/>
                <a:gd name="connsiteX12-817" fmla="*/ 2232660 w 5684520"/>
                <a:gd name="connsiteY12-818" fmla="*/ 1524000 h 2377440"/>
                <a:gd name="connsiteX13-819" fmla="*/ 2400300 w 5684520"/>
                <a:gd name="connsiteY13-820" fmla="*/ 1463040 h 2377440"/>
                <a:gd name="connsiteX14-821" fmla="*/ 2529840 w 5684520"/>
                <a:gd name="connsiteY14-822" fmla="*/ 1394460 h 2377440"/>
                <a:gd name="connsiteX15-823" fmla="*/ 2651760 w 5684520"/>
                <a:gd name="connsiteY15-824" fmla="*/ 1371600 h 2377440"/>
                <a:gd name="connsiteX16-825" fmla="*/ 2743200 w 5684520"/>
                <a:gd name="connsiteY16-826" fmla="*/ 1280160 h 2377440"/>
                <a:gd name="connsiteX17-827" fmla="*/ 3025140 w 5684520"/>
                <a:gd name="connsiteY17-828" fmla="*/ 1188720 h 2377440"/>
                <a:gd name="connsiteX18-829" fmla="*/ 3238500 w 5684520"/>
                <a:gd name="connsiteY18-830" fmla="*/ 1135380 h 2377440"/>
                <a:gd name="connsiteX19-831" fmla="*/ 3284220 w 5684520"/>
                <a:gd name="connsiteY19-832" fmla="*/ 1089660 h 2377440"/>
                <a:gd name="connsiteX20-833" fmla="*/ 3360420 w 5684520"/>
                <a:gd name="connsiteY20-834" fmla="*/ 1089660 h 2377440"/>
                <a:gd name="connsiteX21-835" fmla="*/ 3459480 w 5684520"/>
                <a:gd name="connsiteY21-836" fmla="*/ 1005840 h 2377440"/>
                <a:gd name="connsiteX22-837" fmla="*/ 3581400 w 5684520"/>
                <a:gd name="connsiteY22-838" fmla="*/ 982980 h 2377440"/>
                <a:gd name="connsiteX23-839" fmla="*/ 3665220 w 5684520"/>
                <a:gd name="connsiteY23-840" fmla="*/ 967740 h 2377440"/>
                <a:gd name="connsiteX24-841" fmla="*/ 3700780 w 5684520"/>
                <a:gd name="connsiteY24-842" fmla="*/ 895350 h 2377440"/>
                <a:gd name="connsiteX25-843" fmla="*/ 3884295 w 5684520"/>
                <a:gd name="connsiteY25-844" fmla="*/ 862330 h 2377440"/>
                <a:gd name="connsiteX26-845" fmla="*/ 4015740 w 5684520"/>
                <a:gd name="connsiteY26-846" fmla="*/ 853440 h 2377440"/>
                <a:gd name="connsiteX27-847" fmla="*/ 4076700 w 5684520"/>
                <a:gd name="connsiteY27-848" fmla="*/ 807720 h 2377440"/>
                <a:gd name="connsiteX28-849" fmla="*/ 4114800 w 5684520"/>
                <a:gd name="connsiteY28-850" fmla="*/ 784860 h 2377440"/>
                <a:gd name="connsiteX29-851" fmla="*/ 4160520 w 5684520"/>
                <a:gd name="connsiteY29-852" fmla="*/ 731520 h 2377440"/>
                <a:gd name="connsiteX30-853" fmla="*/ 4389120 w 5684520"/>
                <a:gd name="connsiteY30-854" fmla="*/ 723900 h 2377440"/>
                <a:gd name="connsiteX31-855" fmla="*/ 4434205 w 5684520"/>
                <a:gd name="connsiteY31-856" fmla="*/ 661035 h 2377440"/>
                <a:gd name="connsiteX32-857" fmla="*/ 4544060 w 5684520"/>
                <a:gd name="connsiteY32-858" fmla="*/ 643890 h 2377440"/>
                <a:gd name="connsiteX33-859" fmla="*/ 4556760 w 5684520"/>
                <a:gd name="connsiteY33-860" fmla="*/ 609600 h 2377440"/>
                <a:gd name="connsiteX34-861" fmla="*/ 4610100 w 5684520"/>
                <a:gd name="connsiteY34-862" fmla="*/ 627380 h 2377440"/>
                <a:gd name="connsiteX35-863" fmla="*/ 4636770 w 5684520"/>
                <a:gd name="connsiteY35-864" fmla="*/ 521335 h 2377440"/>
                <a:gd name="connsiteX36-865" fmla="*/ 4784725 w 5684520"/>
                <a:gd name="connsiteY36-866" fmla="*/ 528955 h 2377440"/>
                <a:gd name="connsiteX37-867" fmla="*/ 4800600 w 5684520"/>
                <a:gd name="connsiteY37-868" fmla="*/ 426720 h 2377440"/>
                <a:gd name="connsiteX38-869" fmla="*/ 5501640 w 5684520"/>
                <a:gd name="connsiteY38-870" fmla="*/ 396240 h 2377440"/>
                <a:gd name="connsiteX39-871" fmla="*/ 5501640 w 5684520"/>
                <a:gd name="connsiteY39-872" fmla="*/ 320040 h 2377440"/>
                <a:gd name="connsiteX40-873" fmla="*/ 5524500 w 5684520"/>
                <a:gd name="connsiteY40-874" fmla="*/ 213360 h 2377440"/>
                <a:gd name="connsiteX41-875" fmla="*/ 5608320 w 5684520"/>
                <a:gd name="connsiteY41-876" fmla="*/ 213360 h 2377440"/>
                <a:gd name="connsiteX42-877" fmla="*/ 5631180 w 5684520"/>
                <a:gd name="connsiteY42-878" fmla="*/ 99060 h 2377440"/>
                <a:gd name="connsiteX43-879" fmla="*/ 5684520 w 5684520"/>
                <a:gd name="connsiteY43-880" fmla="*/ 0 h 2377440"/>
                <a:gd name="connsiteX0-881" fmla="*/ 0 w 5684520"/>
                <a:gd name="connsiteY0-882" fmla="*/ 2377440 h 2377440"/>
                <a:gd name="connsiteX1-883" fmla="*/ 251460 w 5684520"/>
                <a:gd name="connsiteY1-884" fmla="*/ 2331720 h 2377440"/>
                <a:gd name="connsiteX2-885" fmla="*/ 419100 w 5684520"/>
                <a:gd name="connsiteY2-886" fmla="*/ 2232660 h 2377440"/>
                <a:gd name="connsiteX3-887" fmla="*/ 457200 w 5684520"/>
                <a:gd name="connsiteY3-888" fmla="*/ 2179320 h 2377440"/>
                <a:gd name="connsiteX4-889" fmla="*/ 1074420 w 5684520"/>
                <a:gd name="connsiteY4-890" fmla="*/ 1920240 h 2377440"/>
                <a:gd name="connsiteX5-891" fmla="*/ 1173480 w 5684520"/>
                <a:gd name="connsiteY5-892" fmla="*/ 1912620 h 2377440"/>
                <a:gd name="connsiteX6-893" fmla="*/ 1287780 w 5684520"/>
                <a:gd name="connsiteY6-894" fmla="*/ 1874520 h 2377440"/>
                <a:gd name="connsiteX7-895" fmla="*/ 1325880 w 5684520"/>
                <a:gd name="connsiteY7-896" fmla="*/ 1859280 h 2377440"/>
                <a:gd name="connsiteX8-897" fmla="*/ 1333500 w 5684520"/>
                <a:gd name="connsiteY8-898" fmla="*/ 1821180 h 2377440"/>
                <a:gd name="connsiteX9-899" fmla="*/ 1699260 w 5684520"/>
                <a:gd name="connsiteY9-900" fmla="*/ 1737360 h 2377440"/>
                <a:gd name="connsiteX10-901" fmla="*/ 1836420 w 5684520"/>
                <a:gd name="connsiteY10-902" fmla="*/ 1630680 h 2377440"/>
                <a:gd name="connsiteX11-903" fmla="*/ 1844040 w 5684520"/>
                <a:gd name="connsiteY11-904" fmla="*/ 1607820 h 2377440"/>
                <a:gd name="connsiteX12-905" fmla="*/ 2232660 w 5684520"/>
                <a:gd name="connsiteY12-906" fmla="*/ 1524000 h 2377440"/>
                <a:gd name="connsiteX13-907" fmla="*/ 2400300 w 5684520"/>
                <a:gd name="connsiteY13-908" fmla="*/ 1463040 h 2377440"/>
                <a:gd name="connsiteX14-909" fmla="*/ 2529840 w 5684520"/>
                <a:gd name="connsiteY14-910" fmla="*/ 1394460 h 2377440"/>
                <a:gd name="connsiteX15-911" fmla="*/ 2651760 w 5684520"/>
                <a:gd name="connsiteY15-912" fmla="*/ 1371600 h 2377440"/>
                <a:gd name="connsiteX16-913" fmla="*/ 2743200 w 5684520"/>
                <a:gd name="connsiteY16-914" fmla="*/ 1280160 h 2377440"/>
                <a:gd name="connsiteX17-915" fmla="*/ 3025140 w 5684520"/>
                <a:gd name="connsiteY17-916" fmla="*/ 1188720 h 2377440"/>
                <a:gd name="connsiteX18-917" fmla="*/ 3238500 w 5684520"/>
                <a:gd name="connsiteY18-918" fmla="*/ 1135380 h 2377440"/>
                <a:gd name="connsiteX19-919" fmla="*/ 3284220 w 5684520"/>
                <a:gd name="connsiteY19-920" fmla="*/ 1089660 h 2377440"/>
                <a:gd name="connsiteX20-921" fmla="*/ 3360420 w 5684520"/>
                <a:gd name="connsiteY20-922" fmla="*/ 1089660 h 2377440"/>
                <a:gd name="connsiteX21-923" fmla="*/ 3459480 w 5684520"/>
                <a:gd name="connsiteY21-924" fmla="*/ 1005840 h 2377440"/>
                <a:gd name="connsiteX22-925" fmla="*/ 3581400 w 5684520"/>
                <a:gd name="connsiteY22-926" fmla="*/ 982980 h 2377440"/>
                <a:gd name="connsiteX23-927" fmla="*/ 3665220 w 5684520"/>
                <a:gd name="connsiteY23-928" fmla="*/ 967740 h 2377440"/>
                <a:gd name="connsiteX24-929" fmla="*/ 3700780 w 5684520"/>
                <a:gd name="connsiteY24-930" fmla="*/ 895350 h 2377440"/>
                <a:gd name="connsiteX25-931" fmla="*/ 3884295 w 5684520"/>
                <a:gd name="connsiteY25-932" fmla="*/ 862330 h 2377440"/>
                <a:gd name="connsiteX26-933" fmla="*/ 4015740 w 5684520"/>
                <a:gd name="connsiteY26-934" fmla="*/ 853440 h 2377440"/>
                <a:gd name="connsiteX27-935" fmla="*/ 4076700 w 5684520"/>
                <a:gd name="connsiteY27-936" fmla="*/ 807720 h 2377440"/>
                <a:gd name="connsiteX28-937" fmla="*/ 4114800 w 5684520"/>
                <a:gd name="connsiteY28-938" fmla="*/ 784860 h 2377440"/>
                <a:gd name="connsiteX29-939" fmla="*/ 4160520 w 5684520"/>
                <a:gd name="connsiteY29-940" fmla="*/ 731520 h 2377440"/>
                <a:gd name="connsiteX30-941" fmla="*/ 4389120 w 5684520"/>
                <a:gd name="connsiteY30-942" fmla="*/ 723900 h 2377440"/>
                <a:gd name="connsiteX31-943" fmla="*/ 4434205 w 5684520"/>
                <a:gd name="connsiteY31-944" fmla="*/ 661035 h 2377440"/>
                <a:gd name="connsiteX32-945" fmla="*/ 4544060 w 5684520"/>
                <a:gd name="connsiteY32-946" fmla="*/ 643890 h 2377440"/>
                <a:gd name="connsiteX33-947" fmla="*/ 4556760 w 5684520"/>
                <a:gd name="connsiteY33-948" fmla="*/ 609600 h 2377440"/>
                <a:gd name="connsiteX34-949" fmla="*/ 4610100 w 5684520"/>
                <a:gd name="connsiteY34-950" fmla="*/ 627380 h 2377440"/>
                <a:gd name="connsiteX35-951" fmla="*/ 4636770 w 5684520"/>
                <a:gd name="connsiteY35-952" fmla="*/ 521335 h 2377440"/>
                <a:gd name="connsiteX36-953" fmla="*/ 4784725 w 5684520"/>
                <a:gd name="connsiteY36-954" fmla="*/ 528955 h 2377440"/>
                <a:gd name="connsiteX37-955" fmla="*/ 4816475 w 5684520"/>
                <a:gd name="connsiteY37-956" fmla="*/ 420370 h 2377440"/>
                <a:gd name="connsiteX38-957" fmla="*/ 5501640 w 5684520"/>
                <a:gd name="connsiteY38-958" fmla="*/ 396240 h 2377440"/>
                <a:gd name="connsiteX39-959" fmla="*/ 5501640 w 5684520"/>
                <a:gd name="connsiteY39-960" fmla="*/ 320040 h 2377440"/>
                <a:gd name="connsiteX40-961" fmla="*/ 5524500 w 5684520"/>
                <a:gd name="connsiteY40-962" fmla="*/ 213360 h 2377440"/>
                <a:gd name="connsiteX41-963" fmla="*/ 5608320 w 5684520"/>
                <a:gd name="connsiteY41-964" fmla="*/ 213360 h 2377440"/>
                <a:gd name="connsiteX42-965" fmla="*/ 5631180 w 5684520"/>
                <a:gd name="connsiteY42-966" fmla="*/ 99060 h 2377440"/>
                <a:gd name="connsiteX43-967" fmla="*/ 5684520 w 5684520"/>
                <a:gd name="connsiteY43-968" fmla="*/ 0 h 2377440"/>
                <a:gd name="connsiteX0-969" fmla="*/ 0 w 5684520"/>
                <a:gd name="connsiteY0-970" fmla="*/ 2377440 h 2377440"/>
                <a:gd name="connsiteX1-971" fmla="*/ 251460 w 5684520"/>
                <a:gd name="connsiteY1-972" fmla="*/ 2331720 h 2377440"/>
                <a:gd name="connsiteX2-973" fmla="*/ 419100 w 5684520"/>
                <a:gd name="connsiteY2-974" fmla="*/ 2232660 h 2377440"/>
                <a:gd name="connsiteX3-975" fmla="*/ 457200 w 5684520"/>
                <a:gd name="connsiteY3-976" fmla="*/ 2179320 h 2377440"/>
                <a:gd name="connsiteX4-977" fmla="*/ 1074420 w 5684520"/>
                <a:gd name="connsiteY4-978" fmla="*/ 1920240 h 2377440"/>
                <a:gd name="connsiteX5-979" fmla="*/ 1173480 w 5684520"/>
                <a:gd name="connsiteY5-980" fmla="*/ 1912620 h 2377440"/>
                <a:gd name="connsiteX6-981" fmla="*/ 1287780 w 5684520"/>
                <a:gd name="connsiteY6-982" fmla="*/ 1874520 h 2377440"/>
                <a:gd name="connsiteX7-983" fmla="*/ 1325880 w 5684520"/>
                <a:gd name="connsiteY7-984" fmla="*/ 1859280 h 2377440"/>
                <a:gd name="connsiteX8-985" fmla="*/ 1333500 w 5684520"/>
                <a:gd name="connsiteY8-986" fmla="*/ 1821180 h 2377440"/>
                <a:gd name="connsiteX9-987" fmla="*/ 1699260 w 5684520"/>
                <a:gd name="connsiteY9-988" fmla="*/ 1737360 h 2377440"/>
                <a:gd name="connsiteX10-989" fmla="*/ 1836420 w 5684520"/>
                <a:gd name="connsiteY10-990" fmla="*/ 1630680 h 2377440"/>
                <a:gd name="connsiteX11-991" fmla="*/ 1844040 w 5684520"/>
                <a:gd name="connsiteY11-992" fmla="*/ 1607820 h 2377440"/>
                <a:gd name="connsiteX12-993" fmla="*/ 2232660 w 5684520"/>
                <a:gd name="connsiteY12-994" fmla="*/ 1524000 h 2377440"/>
                <a:gd name="connsiteX13-995" fmla="*/ 2400300 w 5684520"/>
                <a:gd name="connsiteY13-996" fmla="*/ 1463040 h 2377440"/>
                <a:gd name="connsiteX14-997" fmla="*/ 2529840 w 5684520"/>
                <a:gd name="connsiteY14-998" fmla="*/ 1394460 h 2377440"/>
                <a:gd name="connsiteX15-999" fmla="*/ 2651760 w 5684520"/>
                <a:gd name="connsiteY15-1000" fmla="*/ 1371600 h 2377440"/>
                <a:gd name="connsiteX16-1001" fmla="*/ 2743200 w 5684520"/>
                <a:gd name="connsiteY16-1002" fmla="*/ 1280160 h 2377440"/>
                <a:gd name="connsiteX17-1003" fmla="*/ 3025140 w 5684520"/>
                <a:gd name="connsiteY17-1004" fmla="*/ 1188720 h 2377440"/>
                <a:gd name="connsiteX18-1005" fmla="*/ 3238500 w 5684520"/>
                <a:gd name="connsiteY18-1006" fmla="*/ 1135380 h 2377440"/>
                <a:gd name="connsiteX19-1007" fmla="*/ 3284220 w 5684520"/>
                <a:gd name="connsiteY19-1008" fmla="*/ 1089660 h 2377440"/>
                <a:gd name="connsiteX20-1009" fmla="*/ 3360420 w 5684520"/>
                <a:gd name="connsiteY20-1010" fmla="*/ 1089660 h 2377440"/>
                <a:gd name="connsiteX21-1011" fmla="*/ 3459480 w 5684520"/>
                <a:gd name="connsiteY21-1012" fmla="*/ 1005840 h 2377440"/>
                <a:gd name="connsiteX22-1013" fmla="*/ 3581400 w 5684520"/>
                <a:gd name="connsiteY22-1014" fmla="*/ 982980 h 2377440"/>
                <a:gd name="connsiteX23-1015" fmla="*/ 3665220 w 5684520"/>
                <a:gd name="connsiteY23-1016" fmla="*/ 967740 h 2377440"/>
                <a:gd name="connsiteX24-1017" fmla="*/ 3700780 w 5684520"/>
                <a:gd name="connsiteY24-1018" fmla="*/ 895350 h 2377440"/>
                <a:gd name="connsiteX25-1019" fmla="*/ 3884295 w 5684520"/>
                <a:gd name="connsiteY25-1020" fmla="*/ 862330 h 2377440"/>
                <a:gd name="connsiteX26-1021" fmla="*/ 4015740 w 5684520"/>
                <a:gd name="connsiteY26-1022" fmla="*/ 853440 h 2377440"/>
                <a:gd name="connsiteX27-1023" fmla="*/ 4076700 w 5684520"/>
                <a:gd name="connsiteY27-1024" fmla="*/ 807720 h 2377440"/>
                <a:gd name="connsiteX28-1025" fmla="*/ 4114800 w 5684520"/>
                <a:gd name="connsiteY28-1026" fmla="*/ 784860 h 2377440"/>
                <a:gd name="connsiteX29-1027" fmla="*/ 4160520 w 5684520"/>
                <a:gd name="connsiteY29-1028" fmla="*/ 731520 h 2377440"/>
                <a:gd name="connsiteX30-1029" fmla="*/ 4389120 w 5684520"/>
                <a:gd name="connsiteY30-1030" fmla="*/ 723900 h 2377440"/>
                <a:gd name="connsiteX31-1031" fmla="*/ 4434205 w 5684520"/>
                <a:gd name="connsiteY31-1032" fmla="*/ 661035 h 2377440"/>
                <a:gd name="connsiteX32-1033" fmla="*/ 4544060 w 5684520"/>
                <a:gd name="connsiteY32-1034" fmla="*/ 643890 h 2377440"/>
                <a:gd name="connsiteX33-1035" fmla="*/ 4556760 w 5684520"/>
                <a:gd name="connsiteY33-1036" fmla="*/ 609600 h 2377440"/>
                <a:gd name="connsiteX34-1037" fmla="*/ 4610100 w 5684520"/>
                <a:gd name="connsiteY34-1038" fmla="*/ 627380 h 2377440"/>
                <a:gd name="connsiteX35-1039" fmla="*/ 4636770 w 5684520"/>
                <a:gd name="connsiteY35-1040" fmla="*/ 521335 h 2377440"/>
                <a:gd name="connsiteX36-1041" fmla="*/ 4784725 w 5684520"/>
                <a:gd name="connsiteY36-1042" fmla="*/ 528955 h 2377440"/>
                <a:gd name="connsiteX37-1043" fmla="*/ 4816475 w 5684520"/>
                <a:gd name="connsiteY37-1044" fmla="*/ 420370 h 2377440"/>
                <a:gd name="connsiteX38-1045" fmla="*/ 5501640 w 5684520"/>
                <a:gd name="connsiteY38-1046" fmla="*/ 396240 h 2377440"/>
                <a:gd name="connsiteX39-1047" fmla="*/ 5501640 w 5684520"/>
                <a:gd name="connsiteY39-1048" fmla="*/ 320040 h 2377440"/>
                <a:gd name="connsiteX40-1049" fmla="*/ 5524500 w 5684520"/>
                <a:gd name="connsiteY40-1050" fmla="*/ 213360 h 2377440"/>
                <a:gd name="connsiteX41-1051" fmla="*/ 5608320 w 5684520"/>
                <a:gd name="connsiteY41-1052" fmla="*/ 213360 h 2377440"/>
                <a:gd name="connsiteX42-1053" fmla="*/ 5631180 w 5684520"/>
                <a:gd name="connsiteY42-1054" fmla="*/ 99060 h 2377440"/>
                <a:gd name="connsiteX43-1055" fmla="*/ 5684520 w 5684520"/>
                <a:gd name="connsiteY43-1056" fmla="*/ 0 h 2377440"/>
                <a:gd name="connsiteX0-1057" fmla="*/ 0 w 5684520"/>
                <a:gd name="connsiteY0-1058" fmla="*/ 2377440 h 2377440"/>
                <a:gd name="connsiteX1-1059" fmla="*/ 251460 w 5684520"/>
                <a:gd name="connsiteY1-1060" fmla="*/ 2331720 h 2377440"/>
                <a:gd name="connsiteX2-1061" fmla="*/ 419100 w 5684520"/>
                <a:gd name="connsiteY2-1062" fmla="*/ 2232660 h 2377440"/>
                <a:gd name="connsiteX3-1063" fmla="*/ 457200 w 5684520"/>
                <a:gd name="connsiteY3-1064" fmla="*/ 2179320 h 2377440"/>
                <a:gd name="connsiteX4-1065" fmla="*/ 1074420 w 5684520"/>
                <a:gd name="connsiteY4-1066" fmla="*/ 1920240 h 2377440"/>
                <a:gd name="connsiteX5-1067" fmla="*/ 1173480 w 5684520"/>
                <a:gd name="connsiteY5-1068" fmla="*/ 1912620 h 2377440"/>
                <a:gd name="connsiteX6-1069" fmla="*/ 1287780 w 5684520"/>
                <a:gd name="connsiteY6-1070" fmla="*/ 1874520 h 2377440"/>
                <a:gd name="connsiteX7-1071" fmla="*/ 1325880 w 5684520"/>
                <a:gd name="connsiteY7-1072" fmla="*/ 1859280 h 2377440"/>
                <a:gd name="connsiteX8-1073" fmla="*/ 1333500 w 5684520"/>
                <a:gd name="connsiteY8-1074" fmla="*/ 1821180 h 2377440"/>
                <a:gd name="connsiteX9-1075" fmla="*/ 1699260 w 5684520"/>
                <a:gd name="connsiteY9-1076" fmla="*/ 1737360 h 2377440"/>
                <a:gd name="connsiteX10-1077" fmla="*/ 1836420 w 5684520"/>
                <a:gd name="connsiteY10-1078" fmla="*/ 1630680 h 2377440"/>
                <a:gd name="connsiteX11-1079" fmla="*/ 1844040 w 5684520"/>
                <a:gd name="connsiteY11-1080" fmla="*/ 1607820 h 2377440"/>
                <a:gd name="connsiteX12-1081" fmla="*/ 2232660 w 5684520"/>
                <a:gd name="connsiteY12-1082" fmla="*/ 1524000 h 2377440"/>
                <a:gd name="connsiteX13-1083" fmla="*/ 2400300 w 5684520"/>
                <a:gd name="connsiteY13-1084" fmla="*/ 1463040 h 2377440"/>
                <a:gd name="connsiteX14-1085" fmla="*/ 2529840 w 5684520"/>
                <a:gd name="connsiteY14-1086" fmla="*/ 1394460 h 2377440"/>
                <a:gd name="connsiteX15-1087" fmla="*/ 2651760 w 5684520"/>
                <a:gd name="connsiteY15-1088" fmla="*/ 1371600 h 2377440"/>
                <a:gd name="connsiteX16-1089" fmla="*/ 2743200 w 5684520"/>
                <a:gd name="connsiteY16-1090" fmla="*/ 1280160 h 2377440"/>
                <a:gd name="connsiteX17-1091" fmla="*/ 3025140 w 5684520"/>
                <a:gd name="connsiteY17-1092" fmla="*/ 1188720 h 2377440"/>
                <a:gd name="connsiteX18-1093" fmla="*/ 3238500 w 5684520"/>
                <a:gd name="connsiteY18-1094" fmla="*/ 1135380 h 2377440"/>
                <a:gd name="connsiteX19-1095" fmla="*/ 3284220 w 5684520"/>
                <a:gd name="connsiteY19-1096" fmla="*/ 1089660 h 2377440"/>
                <a:gd name="connsiteX20-1097" fmla="*/ 3360420 w 5684520"/>
                <a:gd name="connsiteY20-1098" fmla="*/ 1089660 h 2377440"/>
                <a:gd name="connsiteX21-1099" fmla="*/ 3459480 w 5684520"/>
                <a:gd name="connsiteY21-1100" fmla="*/ 1005840 h 2377440"/>
                <a:gd name="connsiteX22-1101" fmla="*/ 3581400 w 5684520"/>
                <a:gd name="connsiteY22-1102" fmla="*/ 982980 h 2377440"/>
                <a:gd name="connsiteX23-1103" fmla="*/ 3665220 w 5684520"/>
                <a:gd name="connsiteY23-1104" fmla="*/ 967740 h 2377440"/>
                <a:gd name="connsiteX24-1105" fmla="*/ 3700780 w 5684520"/>
                <a:gd name="connsiteY24-1106" fmla="*/ 895350 h 2377440"/>
                <a:gd name="connsiteX25-1107" fmla="*/ 3884295 w 5684520"/>
                <a:gd name="connsiteY25-1108" fmla="*/ 862330 h 2377440"/>
                <a:gd name="connsiteX26-1109" fmla="*/ 4015740 w 5684520"/>
                <a:gd name="connsiteY26-1110" fmla="*/ 853440 h 2377440"/>
                <a:gd name="connsiteX27-1111" fmla="*/ 4076700 w 5684520"/>
                <a:gd name="connsiteY27-1112" fmla="*/ 807720 h 2377440"/>
                <a:gd name="connsiteX28-1113" fmla="*/ 4114800 w 5684520"/>
                <a:gd name="connsiteY28-1114" fmla="*/ 784860 h 2377440"/>
                <a:gd name="connsiteX29-1115" fmla="*/ 4160520 w 5684520"/>
                <a:gd name="connsiteY29-1116" fmla="*/ 731520 h 2377440"/>
                <a:gd name="connsiteX30-1117" fmla="*/ 4389120 w 5684520"/>
                <a:gd name="connsiteY30-1118" fmla="*/ 723900 h 2377440"/>
                <a:gd name="connsiteX31-1119" fmla="*/ 4434205 w 5684520"/>
                <a:gd name="connsiteY31-1120" fmla="*/ 661035 h 2377440"/>
                <a:gd name="connsiteX32-1121" fmla="*/ 4544060 w 5684520"/>
                <a:gd name="connsiteY32-1122" fmla="*/ 643890 h 2377440"/>
                <a:gd name="connsiteX33-1123" fmla="*/ 4556760 w 5684520"/>
                <a:gd name="connsiteY33-1124" fmla="*/ 609600 h 2377440"/>
                <a:gd name="connsiteX34-1125" fmla="*/ 4610100 w 5684520"/>
                <a:gd name="connsiteY34-1126" fmla="*/ 627380 h 2377440"/>
                <a:gd name="connsiteX35-1127" fmla="*/ 4636770 w 5684520"/>
                <a:gd name="connsiteY35-1128" fmla="*/ 521335 h 2377440"/>
                <a:gd name="connsiteX36-1129" fmla="*/ 4784725 w 5684520"/>
                <a:gd name="connsiteY36-1130" fmla="*/ 528955 h 2377440"/>
                <a:gd name="connsiteX37-1131" fmla="*/ 4816475 w 5684520"/>
                <a:gd name="connsiteY37-1132" fmla="*/ 420370 h 2377440"/>
                <a:gd name="connsiteX38-1133" fmla="*/ 5501640 w 5684520"/>
                <a:gd name="connsiteY38-1134" fmla="*/ 396240 h 2377440"/>
                <a:gd name="connsiteX39-1135" fmla="*/ 5501640 w 5684520"/>
                <a:gd name="connsiteY39-1136" fmla="*/ 320040 h 2377440"/>
                <a:gd name="connsiteX40-1137" fmla="*/ 5524500 w 5684520"/>
                <a:gd name="connsiteY40-1138" fmla="*/ 213360 h 2377440"/>
                <a:gd name="connsiteX41-1139" fmla="*/ 5608320 w 5684520"/>
                <a:gd name="connsiteY41-1140" fmla="*/ 213360 h 2377440"/>
                <a:gd name="connsiteX42-1141" fmla="*/ 5631180 w 5684520"/>
                <a:gd name="connsiteY42-1142" fmla="*/ 99060 h 2377440"/>
                <a:gd name="connsiteX43-1143" fmla="*/ 5684520 w 5684520"/>
                <a:gd name="connsiteY43-1144" fmla="*/ 0 h 2377440"/>
                <a:gd name="connsiteX0-1145" fmla="*/ 0 w 5684520"/>
                <a:gd name="connsiteY0-1146" fmla="*/ 2377440 h 2377440"/>
                <a:gd name="connsiteX1-1147" fmla="*/ 251460 w 5684520"/>
                <a:gd name="connsiteY1-1148" fmla="*/ 2331720 h 2377440"/>
                <a:gd name="connsiteX2-1149" fmla="*/ 419100 w 5684520"/>
                <a:gd name="connsiteY2-1150" fmla="*/ 2232660 h 2377440"/>
                <a:gd name="connsiteX3-1151" fmla="*/ 457200 w 5684520"/>
                <a:gd name="connsiteY3-1152" fmla="*/ 2179320 h 2377440"/>
                <a:gd name="connsiteX4-1153" fmla="*/ 1074420 w 5684520"/>
                <a:gd name="connsiteY4-1154" fmla="*/ 1920240 h 2377440"/>
                <a:gd name="connsiteX5-1155" fmla="*/ 1173480 w 5684520"/>
                <a:gd name="connsiteY5-1156" fmla="*/ 1912620 h 2377440"/>
                <a:gd name="connsiteX6-1157" fmla="*/ 1287780 w 5684520"/>
                <a:gd name="connsiteY6-1158" fmla="*/ 1874520 h 2377440"/>
                <a:gd name="connsiteX7-1159" fmla="*/ 1325880 w 5684520"/>
                <a:gd name="connsiteY7-1160" fmla="*/ 1859280 h 2377440"/>
                <a:gd name="connsiteX8-1161" fmla="*/ 1333500 w 5684520"/>
                <a:gd name="connsiteY8-1162" fmla="*/ 1821180 h 2377440"/>
                <a:gd name="connsiteX9-1163" fmla="*/ 1699260 w 5684520"/>
                <a:gd name="connsiteY9-1164" fmla="*/ 1737360 h 2377440"/>
                <a:gd name="connsiteX10-1165" fmla="*/ 1836420 w 5684520"/>
                <a:gd name="connsiteY10-1166" fmla="*/ 1630680 h 2377440"/>
                <a:gd name="connsiteX11-1167" fmla="*/ 1844040 w 5684520"/>
                <a:gd name="connsiteY11-1168" fmla="*/ 1607820 h 2377440"/>
                <a:gd name="connsiteX12-1169" fmla="*/ 2232660 w 5684520"/>
                <a:gd name="connsiteY12-1170" fmla="*/ 1524000 h 2377440"/>
                <a:gd name="connsiteX13-1171" fmla="*/ 2400300 w 5684520"/>
                <a:gd name="connsiteY13-1172" fmla="*/ 1463040 h 2377440"/>
                <a:gd name="connsiteX14-1173" fmla="*/ 2529840 w 5684520"/>
                <a:gd name="connsiteY14-1174" fmla="*/ 1394460 h 2377440"/>
                <a:gd name="connsiteX15-1175" fmla="*/ 2651760 w 5684520"/>
                <a:gd name="connsiteY15-1176" fmla="*/ 1371600 h 2377440"/>
                <a:gd name="connsiteX16-1177" fmla="*/ 2743200 w 5684520"/>
                <a:gd name="connsiteY16-1178" fmla="*/ 1280160 h 2377440"/>
                <a:gd name="connsiteX17-1179" fmla="*/ 3025140 w 5684520"/>
                <a:gd name="connsiteY17-1180" fmla="*/ 1188720 h 2377440"/>
                <a:gd name="connsiteX18-1181" fmla="*/ 3238500 w 5684520"/>
                <a:gd name="connsiteY18-1182" fmla="*/ 1135380 h 2377440"/>
                <a:gd name="connsiteX19-1183" fmla="*/ 3284220 w 5684520"/>
                <a:gd name="connsiteY19-1184" fmla="*/ 1089660 h 2377440"/>
                <a:gd name="connsiteX20-1185" fmla="*/ 3360420 w 5684520"/>
                <a:gd name="connsiteY20-1186" fmla="*/ 1089660 h 2377440"/>
                <a:gd name="connsiteX21-1187" fmla="*/ 3459480 w 5684520"/>
                <a:gd name="connsiteY21-1188" fmla="*/ 1005840 h 2377440"/>
                <a:gd name="connsiteX22-1189" fmla="*/ 3581400 w 5684520"/>
                <a:gd name="connsiteY22-1190" fmla="*/ 982980 h 2377440"/>
                <a:gd name="connsiteX23-1191" fmla="*/ 3665220 w 5684520"/>
                <a:gd name="connsiteY23-1192" fmla="*/ 967740 h 2377440"/>
                <a:gd name="connsiteX24-1193" fmla="*/ 3700780 w 5684520"/>
                <a:gd name="connsiteY24-1194" fmla="*/ 895350 h 2377440"/>
                <a:gd name="connsiteX25-1195" fmla="*/ 3884295 w 5684520"/>
                <a:gd name="connsiteY25-1196" fmla="*/ 862330 h 2377440"/>
                <a:gd name="connsiteX26-1197" fmla="*/ 4015740 w 5684520"/>
                <a:gd name="connsiteY26-1198" fmla="*/ 853440 h 2377440"/>
                <a:gd name="connsiteX27-1199" fmla="*/ 4076700 w 5684520"/>
                <a:gd name="connsiteY27-1200" fmla="*/ 807720 h 2377440"/>
                <a:gd name="connsiteX28-1201" fmla="*/ 4114800 w 5684520"/>
                <a:gd name="connsiteY28-1202" fmla="*/ 784860 h 2377440"/>
                <a:gd name="connsiteX29-1203" fmla="*/ 4160520 w 5684520"/>
                <a:gd name="connsiteY29-1204" fmla="*/ 731520 h 2377440"/>
                <a:gd name="connsiteX30-1205" fmla="*/ 4389120 w 5684520"/>
                <a:gd name="connsiteY30-1206" fmla="*/ 723900 h 2377440"/>
                <a:gd name="connsiteX31-1207" fmla="*/ 4434205 w 5684520"/>
                <a:gd name="connsiteY31-1208" fmla="*/ 661035 h 2377440"/>
                <a:gd name="connsiteX32-1209" fmla="*/ 4544060 w 5684520"/>
                <a:gd name="connsiteY32-1210" fmla="*/ 643890 h 2377440"/>
                <a:gd name="connsiteX33-1211" fmla="*/ 4556760 w 5684520"/>
                <a:gd name="connsiteY33-1212" fmla="*/ 609600 h 2377440"/>
                <a:gd name="connsiteX34-1213" fmla="*/ 4610100 w 5684520"/>
                <a:gd name="connsiteY34-1214" fmla="*/ 627380 h 2377440"/>
                <a:gd name="connsiteX35-1215" fmla="*/ 4636770 w 5684520"/>
                <a:gd name="connsiteY35-1216" fmla="*/ 521335 h 2377440"/>
                <a:gd name="connsiteX36-1217" fmla="*/ 4784725 w 5684520"/>
                <a:gd name="connsiteY36-1218" fmla="*/ 528955 h 2377440"/>
                <a:gd name="connsiteX37-1219" fmla="*/ 4816475 w 5684520"/>
                <a:gd name="connsiteY37-1220" fmla="*/ 420370 h 2377440"/>
                <a:gd name="connsiteX38-1221" fmla="*/ 5501640 w 5684520"/>
                <a:gd name="connsiteY38-1222" fmla="*/ 396240 h 2377440"/>
                <a:gd name="connsiteX39-1223" fmla="*/ 5501640 w 5684520"/>
                <a:gd name="connsiteY39-1224" fmla="*/ 320040 h 2377440"/>
                <a:gd name="connsiteX40-1225" fmla="*/ 5524500 w 5684520"/>
                <a:gd name="connsiteY40-1226" fmla="*/ 213360 h 2377440"/>
                <a:gd name="connsiteX41-1227" fmla="*/ 5608320 w 5684520"/>
                <a:gd name="connsiteY41-1228" fmla="*/ 213360 h 2377440"/>
                <a:gd name="connsiteX42-1229" fmla="*/ 5631180 w 5684520"/>
                <a:gd name="connsiteY42-1230" fmla="*/ 99060 h 2377440"/>
                <a:gd name="connsiteX43-1231" fmla="*/ 5684520 w 5684520"/>
                <a:gd name="connsiteY43-1232" fmla="*/ 0 h 2377440"/>
                <a:gd name="connsiteX0-1233" fmla="*/ 0 w 5684520"/>
                <a:gd name="connsiteY0-1234" fmla="*/ 2377440 h 2377440"/>
                <a:gd name="connsiteX1-1235" fmla="*/ 251460 w 5684520"/>
                <a:gd name="connsiteY1-1236" fmla="*/ 2331720 h 2377440"/>
                <a:gd name="connsiteX2-1237" fmla="*/ 419100 w 5684520"/>
                <a:gd name="connsiteY2-1238" fmla="*/ 2232660 h 2377440"/>
                <a:gd name="connsiteX3-1239" fmla="*/ 457200 w 5684520"/>
                <a:gd name="connsiteY3-1240" fmla="*/ 2179320 h 2377440"/>
                <a:gd name="connsiteX4-1241" fmla="*/ 1074420 w 5684520"/>
                <a:gd name="connsiteY4-1242" fmla="*/ 1920240 h 2377440"/>
                <a:gd name="connsiteX5-1243" fmla="*/ 1173480 w 5684520"/>
                <a:gd name="connsiteY5-1244" fmla="*/ 1912620 h 2377440"/>
                <a:gd name="connsiteX6-1245" fmla="*/ 1287780 w 5684520"/>
                <a:gd name="connsiteY6-1246" fmla="*/ 1874520 h 2377440"/>
                <a:gd name="connsiteX7-1247" fmla="*/ 1325880 w 5684520"/>
                <a:gd name="connsiteY7-1248" fmla="*/ 1859280 h 2377440"/>
                <a:gd name="connsiteX8-1249" fmla="*/ 1333500 w 5684520"/>
                <a:gd name="connsiteY8-1250" fmla="*/ 1821180 h 2377440"/>
                <a:gd name="connsiteX9-1251" fmla="*/ 1699260 w 5684520"/>
                <a:gd name="connsiteY9-1252" fmla="*/ 1737360 h 2377440"/>
                <a:gd name="connsiteX10-1253" fmla="*/ 1836420 w 5684520"/>
                <a:gd name="connsiteY10-1254" fmla="*/ 1630680 h 2377440"/>
                <a:gd name="connsiteX11-1255" fmla="*/ 1844040 w 5684520"/>
                <a:gd name="connsiteY11-1256" fmla="*/ 1607820 h 2377440"/>
                <a:gd name="connsiteX12-1257" fmla="*/ 2232660 w 5684520"/>
                <a:gd name="connsiteY12-1258" fmla="*/ 1524000 h 2377440"/>
                <a:gd name="connsiteX13-1259" fmla="*/ 2400300 w 5684520"/>
                <a:gd name="connsiteY13-1260" fmla="*/ 1463040 h 2377440"/>
                <a:gd name="connsiteX14-1261" fmla="*/ 2529840 w 5684520"/>
                <a:gd name="connsiteY14-1262" fmla="*/ 1394460 h 2377440"/>
                <a:gd name="connsiteX15-1263" fmla="*/ 2651760 w 5684520"/>
                <a:gd name="connsiteY15-1264" fmla="*/ 1371600 h 2377440"/>
                <a:gd name="connsiteX16-1265" fmla="*/ 2743200 w 5684520"/>
                <a:gd name="connsiteY16-1266" fmla="*/ 1280160 h 2377440"/>
                <a:gd name="connsiteX17-1267" fmla="*/ 3025140 w 5684520"/>
                <a:gd name="connsiteY17-1268" fmla="*/ 1188720 h 2377440"/>
                <a:gd name="connsiteX18-1269" fmla="*/ 3238500 w 5684520"/>
                <a:gd name="connsiteY18-1270" fmla="*/ 1135380 h 2377440"/>
                <a:gd name="connsiteX19-1271" fmla="*/ 3284220 w 5684520"/>
                <a:gd name="connsiteY19-1272" fmla="*/ 1089660 h 2377440"/>
                <a:gd name="connsiteX20-1273" fmla="*/ 3360420 w 5684520"/>
                <a:gd name="connsiteY20-1274" fmla="*/ 1089660 h 2377440"/>
                <a:gd name="connsiteX21-1275" fmla="*/ 3459480 w 5684520"/>
                <a:gd name="connsiteY21-1276" fmla="*/ 1005840 h 2377440"/>
                <a:gd name="connsiteX22-1277" fmla="*/ 3581400 w 5684520"/>
                <a:gd name="connsiteY22-1278" fmla="*/ 982980 h 2377440"/>
                <a:gd name="connsiteX23-1279" fmla="*/ 3665220 w 5684520"/>
                <a:gd name="connsiteY23-1280" fmla="*/ 967740 h 2377440"/>
                <a:gd name="connsiteX24-1281" fmla="*/ 3700780 w 5684520"/>
                <a:gd name="connsiteY24-1282" fmla="*/ 895350 h 2377440"/>
                <a:gd name="connsiteX25-1283" fmla="*/ 3884295 w 5684520"/>
                <a:gd name="connsiteY25-1284" fmla="*/ 862330 h 2377440"/>
                <a:gd name="connsiteX26-1285" fmla="*/ 4015740 w 5684520"/>
                <a:gd name="connsiteY26-1286" fmla="*/ 853440 h 2377440"/>
                <a:gd name="connsiteX27-1287" fmla="*/ 4076700 w 5684520"/>
                <a:gd name="connsiteY27-1288" fmla="*/ 807720 h 2377440"/>
                <a:gd name="connsiteX28-1289" fmla="*/ 4114800 w 5684520"/>
                <a:gd name="connsiteY28-1290" fmla="*/ 784860 h 2377440"/>
                <a:gd name="connsiteX29-1291" fmla="*/ 4160520 w 5684520"/>
                <a:gd name="connsiteY29-1292" fmla="*/ 731520 h 2377440"/>
                <a:gd name="connsiteX30-1293" fmla="*/ 4389120 w 5684520"/>
                <a:gd name="connsiteY30-1294" fmla="*/ 723900 h 2377440"/>
                <a:gd name="connsiteX31-1295" fmla="*/ 4434205 w 5684520"/>
                <a:gd name="connsiteY31-1296" fmla="*/ 661035 h 2377440"/>
                <a:gd name="connsiteX32-1297" fmla="*/ 4544060 w 5684520"/>
                <a:gd name="connsiteY32-1298" fmla="*/ 643890 h 2377440"/>
                <a:gd name="connsiteX33-1299" fmla="*/ 4556760 w 5684520"/>
                <a:gd name="connsiteY33-1300" fmla="*/ 609600 h 2377440"/>
                <a:gd name="connsiteX34-1301" fmla="*/ 4610100 w 5684520"/>
                <a:gd name="connsiteY34-1302" fmla="*/ 627380 h 2377440"/>
                <a:gd name="connsiteX35-1303" fmla="*/ 4636770 w 5684520"/>
                <a:gd name="connsiteY35-1304" fmla="*/ 521335 h 2377440"/>
                <a:gd name="connsiteX36-1305" fmla="*/ 4784725 w 5684520"/>
                <a:gd name="connsiteY36-1306" fmla="*/ 528955 h 2377440"/>
                <a:gd name="connsiteX37-1307" fmla="*/ 4816475 w 5684520"/>
                <a:gd name="connsiteY37-1308" fmla="*/ 420370 h 2377440"/>
                <a:gd name="connsiteX38-1309" fmla="*/ 5501640 w 5684520"/>
                <a:gd name="connsiteY38-1310" fmla="*/ 396240 h 2377440"/>
                <a:gd name="connsiteX39-1311" fmla="*/ 5501640 w 5684520"/>
                <a:gd name="connsiteY39-1312" fmla="*/ 320040 h 2377440"/>
                <a:gd name="connsiteX40-1313" fmla="*/ 5524500 w 5684520"/>
                <a:gd name="connsiteY40-1314" fmla="*/ 213360 h 2377440"/>
                <a:gd name="connsiteX41-1315" fmla="*/ 5608320 w 5684520"/>
                <a:gd name="connsiteY41-1316" fmla="*/ 213360 h 2377440"/>
                <a:gd name="connsiteX42-1317" fmla="*/ 5631180 w 5684520"/>
                <a:gd name="connsiteY42-1318" fmla="*/ 99060 h 2377440"/>
                <a:gd name="connsiteX43-1319" fmla="*/ 5684520 w 5684520"/>
                <a:gd name="connsiteY43-1320" fmla="*/ 0 h 2377440"/>
                <a:gd name="connsiteX0-1321" fmla="*/ 0 w 5684520"/>
                <a:gd name="connsiteY0-1322" fmla="*/ 2377440 h 2377440"/>
                <a:gd name="connsiteX1-1323" fmla="*/ 251460 w 5684520"/>
                <a:gd name="connsiteY1-1324" fmla="*/ 2331720 h 2377440"/>
                <a:gd name="connsiteX2-1325" fmla="*/ 419100 w 5684520"/>
                <a:gd name="connsiteY2-1326" fmla="*/ 2232660 h 2377440"/>
                <a:gd name="connsiteX3-1327" fmla="*/ 457200 w 5684520"/>
                <a:gd name="connsiteY3-1328" fmla="*/ 2179320 h 2377440"/>
                <a:gd name="connsiteX4-1329" fmla="*/ 1074420 w 5684520"/>
                <a:gd name="connsiteY4-1330" fmla="*/ 1920240 h 2377440"/>
                <a:gd name="connsiteX5-1331" fmla="*/ 1173480 w 5684520"/>
                <a:gd name="connsiteY5-1332" fmla="*/ 1912620 h 2377440"/>
                <a:gd name="connsiteX6-1333" fmla="*/ 1287780 w 5684520"/>
                <a:gd name="connsiteY6-1334" fmla="*/ 1874520 h 2377440"/>
                <a:gd name="connsiteX7-1335" fmla="*/ 1325880 w 5684520"/>
                <a:gd name="connsiteY7-1336" fmla="*/ 1859280 h 2377440"/>
                <a:gd name="connsiteX8-1337" fmla="*/ 1333500 w 5684520"/>
                <a:gd name="connsiteY8-1338" fmla="*/ 1821180 h 2377440"/>
                <a:gd name="connsiteX9-1339" fmla="*/ 1699260 w 5684520"/>
                <a:gd name="connsiteY9-1340" fmla="*/ 1737360 h 2377440"/>
                <a:gd name="connsiteX10-1341" fmla="*/ 1836420 w 5684520"/>
                <a:gd name="connsiteY10-1342" fmla="*/ 1630680 h 2377440"/>
                <a:gd name="connsiteX11-1343" fmla="*/ 1844040 w 5684520"/>
                <a:gd name="connsiteY11-1344" fmla="*/ 1607820 h 2377440"/>
                <a:gd name="connsiteX12-1345" fmla="*/ 2232660 w 5684520"/>
                <a:gd name="connsiteY12-1346" fmla="*/ 1524000 h 2377440"/>
                <a:gd name="connsiteX13-1347" fmla="*/ 2400300 w 5684520"/>
                <a:gd name="connsiteY13-1348" fmla="*/ 1463040 h 2377440"/>
                <a:gd name="connsiteX14-1349" fmla="*/ 2529840 w 5684520"/>
                <a:gd name="connsiteY14-1350" fmla="*/ 1394460 h 2377440"/>
                <a:gd name="connsiteX15-1351" fmla="*/ 2651760 w 5684520"/>
                <a:gd name="connsiteY15-1352" fmla="*/ 1371600 h 2377440"/>
                <a:gd name="connsiteX16-1353" fmla="*/ 2743200 w 5684520"/>
                <a:gd name="connsiteY16-1354" fmla="*/ 1280160 h 2377440"/>
                <a:gd name="connsiteX17-1355" fmla="*/ 3025140 w 5684520"/>
                <a:gd name="connsiteY17-1356" fmla="*/ 1188720 h 2377440"/>
                <a:gd name="connsiteX18-1357" fmla="*/ 3238500 w 5684520"/>
                <a:gd name="connsiteY18-1358" fmla="*/ 1135380 h 2377440"/>
                <a:gd name="connsiteX19-1359" fmla="*/ 3284220 w 5684520"/>
                <a:gd name="connsiteY19-1360" fmla="*/ 1089660 h 2377440"/>
                <a:gd name="connsiteX20-1361" fmla="*/ 3360420 w 5684520"/>
                <a:gd name="connsiteY20-1362" fmla="*/ 1089660 h 2377440"/>
                <a:gd name="connsiteX21-1363" fmla="*/ 3459480 w 5684520"/>
                <a:gd name="connsiteY21-1364" fmla="*/ 1005840 h 2377440"/>
                <a:gd name="connsiteX22-1365" fmla="*/ 3581400 w 5684520"/>
                <a:gd name="connsiteY22-1366" fmla="*/ 982980 h 2377440"/>
                <a:gd name="connsiteX23-1367" fmla="*/ 3665220 w 5684520"/>
                <a:gd name="connsiteY23-1368" fmla="*/ 967740 h 2377440"/>
                <a:gd name="connsiteX24-1369" fmla="*/ 3700780 w 5684520"/>
                <a:gd name="connsiteY24-1370" fmla="*/ 895350 h 2377440"/>
                <a:gd name="connsiteX25-1371" fmla="*/ 3884295 w 5684520"/>
                <a:gd name="connsiteY25-1372" fmla="*/ 862330 h 2377440"/>
                <a:gd name="connsiteX26-1373" fmla="*/ 4015740 w 5684520"/>
                <a:gd name="connsiteY26-1374" fmla="*/ 853440 h 2377440"/>
                <a:gd name="connsiteX27-1375" fmla="*/ 4076700 w 5684520"/>
                <a:gd name="connsiteY27-1376" fmla="*/ 807720 h 2377440"/>
                <a:gd name="connsiteX28-1377" fmla="*/ 4114800 w 5684520"/>
                <a:gd name="connsiteY28-1378" fmla="*/ 784860 h 2377440"/>
                <a:gd name="connsiteX29-1379" fmla="*/ 4160520 w 5684520"/>
                <a:gd name="connsiteY29-1380" fmla="*/ 731520 h 2377440"/>
                <a:gd name="connsiteX30-1381" fmla="*/ 4389120 w 5684520"/>
                <a:gd name="connsiteY30-1382" fmla="*/ 723900 h 2377440"/>
                <a:gd name="connsiteX31-1383" fmla="*/ 4434205 w 5684520"/>
                <a:gd name="connsiteY31-1384" fmla="*/ 661035 h 2377440"/>
                <a:gd name="connsiteX32-1385" fmla="*/ 4544060 w 5684520"/>
                <a:gd name="connsiteY32-1386" fmla="*/ 643890 h 2377440"/>
                <a:gd name="connsiteX33-1387" fmla="*/ 4556760 w 5684520"/>
                <a:gd name="connsiteY33-1388" fmla="*/ 609600 h 2377440"/>
                <a:gd name="connsiteX34-1389" fmla="*/ 4610100 w 5684520"/>
                <a:gd name="connsiteY34-1390" fmla="*/ 627380 h 2377440"/>
                <a:gd name="connsiteX35-1391" fmla="*/ 4636770 w 5684520"/>
                <a:gd name="connsiteY35-1392" fmla="*/ 521335 h 2377440"/>
                <a:gd name="connsiteX36-1393" fmla="*/ 4784725 w 5684520"/>
                <a:gd name="connsiteY36-1394" fmla="*/ 528955 h 2377440"/>
                <a:gd name="connsiteX37-1395" fmla="*/ 4800600 w 5684520"/>
                <a:gd name="connsiteY37-1396" fmla="*/ 417195 h 2377440"/>
                <a:gd name="connsiteX38-1397" fmla="*/ 5501640 w 5684520"/>
                <a:gd name="connsiteY38-1398" fmla="*/ 396240 h 2377440"/>
                <a:gd name="connsiteX39-1399" fmla="*/ 5501640 w 5684520"/>
                <a:gd name="connsiteY39-1400" fmla="*/ 320040 h 2377440"/>
                <a:gd name="connsiteX40-1401" fmla="*/ 5524500 w 5684520"/>
                <a:gd name="connsiteY40-1402" fmla="*/ 213360 h 2377440"/>
                <a:gd name="connsiteX41-1403" fmla="*/ 5608320 w 5684520"/>
                <a:gd name="connsiteY41-1404" fmla="*/ 213360 h 2377440"/>
                <a:gd name="connsiteX42-1405" fmla="*/ 5631180 w 5684520"/>
                <a:gd name="connsiteY42-1406" fmla="*/ 99060 h 2377440"/>
                <a:gd name="connsiteX43-1407" fmla="*/ 5684520 w 5684520"/>
                <a:gd name="connsiteY43-1408" fmla="*/ 0 h 2377440"/>
                <a:gd name="connsiteX0-1409" fmla="*/ 0 w 5684520"/>
                <a:gd name="connsiteY0-1410" fmla="*/ 2377440 h 2377440"/>
                <a:gd name="connsiteX1-1411" fmla="*/ 251460 w 5684520"/>
                <a:gd name="connsiteY1-1412" fmla="*/ 2331720 h 2377440"/>
                <a:gd name="connsiteX2-1413" fmla="*/ 419100 w 5684520"/>
                <a:gd name="connsiteY2-1414" fmla="*/ 2232660 h 2377440"/>
                <a:gd name="connsiteX3-1415" fmla="*/ 457200 w 5684520"/>
                <a:gd name="connsiteY3-1416" fmla="*/ 2179320 h 2377440"/>
                <a:gd name="connsiteX4-1417" fmla="*/ 1074420 w 5684520"/>
                <a:gd name="connsiteY4-1418" fmla="*/ 1920240 h 2377440"/>
                <a:gd name="connsiteX5-1419" fmla="*/ 1173480 w 5684520"/>
                <a:gd name="connsiteY5-1420" fmla="*/ 1912620 h 2377440"/>
                <a:gd name="connsiteX6-1421" fmla="*/ 1287780 w 5684520"/>
                <a:gd name="connsiteY6-1422" fmla="*/ 1874520 h 2377440"/>
                <a:gd name="connsiteX7-1423" fmla="*/ 1325880 w 5684520"/>
                <a:gd name="connsiteY7-1424" fmla="*/ 1859280 h 2377440"/>
                <a:gd name="connsiteX8-1425" fmla="*/ 1333500 w 5684520"/>
                <a:gd name="connsiteY8-1426" fmla="*/ 1821180 h 2377440"/>
                <a:gd name="connsiteX9-1427" fmla="*/ 1699260 w 5684520"/>
                <a:gd name="connsiteY9-1428" fmla="*/ 1737360 h 2377440"/>
                <a:gd name="connsiteX10-1429" fmla="*/ 1836420 w 5684520"/>
                <a:gd name="connsiteY10-1430" fmla="*/ 1630680 h 2377440"/>
                <a:gd name="connsiteX11-1431" fmla="*/ 1844040 w 5684520"/>
                <a:gd name="connsiteY11-1432" fmla="*/ 1607820 h 2377440"/>
                <a:gd name="connsiteX12-1433" fmla="*/ 2232660 w 5684520"/>
                <a:gd name="connsiteY12-1434" fmla="*/ 1524000 h 2377440"/>
                <a:gd name="connsiteX13-1435" fmla="*/ 2400300 w 5684520"/>
                <a:gd name="connsiteY13-1436" fmla="*/ 1463040 h 2377440"/>
                <a:gd name="connsiteX14-1437" fmla="*/ 2529840 w 5684520"/>
                <a:gd name="connsiteY14-1438" fmla="*/ 1394460 h 2377440"/>
                <a:gd name="connsiteX15-1439" fmla="*/ 2651760 w 5684520"/>
                <a:gd name="connsiteY15-1440" fmla="*/ 1371600 h 2377440"/>
                <a:gd name="connsiteX16-1441" fmla="*/ 2743200 w 5684520"/>
                <a:gd name="connsiteY16-1442" fmla="*/ 1280160 h 2377440"/>
                <a:gd name="connsiteX17-1443" fmla="*/ 3025140 w 5684520"/>
                <a:gd name="connsiteY17-1444" fmla="*/ 1188720 h 2377440"/>
                <a:gd name="connsiteX18-1445" fmla="*/ 3238500 w 5684520"/>
                <a:gd name="connsiteY18-1446" fmla="*/ 1135380 h 2377440"/>
                <a:gd name="connsiteX19-1447" fmla="*/ 3284220 w 5684520"/>
                <a:gd name="connsiteY19-1448" fmla="*/ 1089660 h 2377440"/>
                <a:gd name="connsiteX20-1449" fmla="*/ 3360420 w 5684520"/>
                <a:gd name="connsiteY20-1450" fmla="*/ 1089660 h 2377440"/>
                <a:gd name="connsiteX21-1451" fmla="*/ 3459480 w 5684520"/>
                <a:gd name="connsiteY21-1452" fmla="*/ 1005840 h 2377440"/>
                <a:gd name="connsiteX22-1453" fmla="*/ 3581400 w 5684520"/>
                <a:gd name="connsiteY22-1454" fmla="*/ 982980 h 2377440"/>
                <a:gd name="connsiteX23-1455" fmla="*/ 3665220 w 5684520"/>
                <a:gd name="connsiteY23-1456" fmla="*/ 967740 h 2377440"/>
                <a:gd name="connsiteX24-1457" fmla="*/ 3700780 w 5684520"/>
                <a:gd name="connsiteY24-1458" fmla="*/ 895350 h 2377440"/>
                <a:gd name="connsiteX25-1459" fmla="*/ 3884295 w 5684520"/>
                <a:gd name="connsiteY25-1460" fmla="*/ 862330 h 2377440"/>
                <a:gd name="connsiteX26-1461" fmla="*/ 4015740 w 5684520"/>
                <a:gd name="connsiteY26-1462" fmla="*/ 853440 h 2377440"/>
                <a:gd name="connsiteX27-1463" fmla="*/ 4076700 w 5684520"/>
                <a:gd name="connsiteY27-1464" fmla="*/ 807720 h 2377440"/>
                <a:gd name="connsiteX28-1465" fmla="*/ 4114800 w 5684520"/>
                <a:gd name="connsiteY28-1466" fmla="*/ 784860 h 2377440"/>
                <a:gd name="connsiteX29-1467" fmla="*/ 4160520 w 5684520"/>
                <a:gd name="connsiteY29-1468" fmla="*/ 731520 h 2377440"/>
                <a:gd name="connsiteX30-1469" fmla="*/ 4389120 w 5684520"/>
                <a:gd name="connsiteY30-1470" fmla="*/ 723900 h 2377440"/>
                <a:gd name="connsiteX31-1471" fmla="*/ 4434205 w 5684520"/>
                <a:gd name="connsiteY31-1472" fmla="*/ 661035 h 2377440"/>
                <a:gd name="connsiteX32-1473" fmla="*/ 4544060 w 5684520"/>
                <a:gd name="connsiteY32-1474" fmla="*/ 643890 h 2377440"/>
                <a:gd name="connsiteX33-1475" fmla="*/ 4556760 w 5684520"/>
                <a:gd name="connsiteY33-1476" fmla="*/ 609600 h 2377440"/>
                <a:gd name="connsiteX34-1477" fmla="*/ 4610100 w 5684520"/>
                <a:gd name="connsiteY34-1478" fmla="*/ 627380 h 2377440"/>
                <a:gd name="connsiteX35-1479" fmla="*/ 4636770 w 5684520"/>
                <a:gd name="connsiteY35-1480" fmla="*/ 521335 h 2377440"/>
                <a:gd name="connsiteX36-1481" fmla="*/ 4784725 w 5684520"/>
                <a:gd name="connsiteY36-1482" fmla="*/ 528955 h 2377440"/>
                <a:gd name="connsiteX37-1483" fmla="*/ 4800600 w 5684520"/>
                <a:gd name="connsiteY37-1484" fmla="*/ 417195 h 2377440"/>
                <a:gd name="connsiteX38-1485" fmla="*/ 5501640 w 5684520"/>
                <a:gd name="connsiteY38-1486" fmla="*/ 396240 h 2377440"/>
                <a:gd name="connsiteX39-1487" fmla="*/ 5501640 w 5684520"/>
                <a:gd name="connsiteY39-1488" fmla="*/ 320040 h 2377440"/>
                <a:gd name="connsiteX40-1489" fmla="*/ 5524500 w 5684520"/>
                <a:gd name="connsiteY40-1490" fmla="*/ 213360 h 2377440"/>
                <a:gd name="connsiteX41-1491" fmla="*/ 5608320 w 5684520"/>
                <a:gd name="connsiteY41-1492" fmla="*/ 213360 h 2377440"/>
                <a:gd name="connsiteX42-1493" fmla="*/ 5631180 w 5684520"/>
                <a:gd name="connsiteY42-1494" fmla="*/ 99060 h 2377440"/>
                <a:gd name="connsiteX43-1495" fmla="*/ 5684520 w 5684520"/>
                <a:gd name="connsiteY43-1496" fmla="*/ 0 h 2377440"/>
                <a:gd name="connsiteX0-1497" fmla="*/ 0 w 5684520"/>
                <a:gd name="connsiteY0-1498" fmla="*/ 2377440 h 2377440"/>
                <a:gd name="connsiteX1-1499" fmla="*/ 251460 w 5684520"/>
                <a:gd name="connsiteY1-1500" fmla="*/ 2331720 h 2377440"/>
                <a:gd name="connsiteX2-1501" fmla="*/ 419100 w 5684520"/>
                <a:gd name="connsiteY2-1502" fmla="*/ 2232660 h 2377440"/>
                <a:gd name="connsiteX3-1503" fmla="*/ 457200 w 5684520"/>
                <a:gd name="connsiteY3-1504" fmla="*/ 2179320 h 2377440"/>
                <a:gd name="connsiteX4-1505" fmla="*/ 1074420 w 5684520"/>
                <a:gd name="connsiteY4-1506" fmla="*/ 1920240 h 2377440"/>
                <a:gd name="connsiteX5-1507" fmla="*/ 1173480 w 5684520"/>
                <a:gd name="connsiteY5-1508" fmla="*/ 1912620 h 2377440"/>
                <a:gd name="connsiteX6-1509" fmla="*/ 1287780 w 5684520"/>
                <a:gd name="connsiteY6-1510" fmla="*/ 1874520 h 2377440"/>
                <a:gd name="connsiteX7-1511" fmla="*/ 1325880 w 5684520"/>
                <a:gd name="connsiteY7-1512" fmla="*/ 1859280 h 2377440"/>
                <a:gd name="connsiteX8-1513" fmla="*/ 1333500 w 5684520"/>
                <a:gd name="connsiteY8-1514" fmla="*/ 1821180 h 2377440"/>
                <a:gd name="connsiteX9-1515" fmla="*/ 1699260 w 5684520"/>
                <a:gd name="connsiteY9-1516" fmla="*/ 1737360 h 2377440"/>
                <a:gd name="connsiteX10-1517" fmla="*/ 1836420 w 5684520"/>
                <a:gd name="connsiteY10-1518" fmla="*/ 1630680 h 2377440"/>
                <a:gd name="connsiteX11-1519" fmla="*/ 1844040 w 5684520"/>
                <a:gd name="connsiteY11-1520" fmla="*/ 1607820 h 2377440"/>
                <a:gd name="connsiteX12-1521" fmla="*/ 2232660 w 5684520"/>
                <a:gd name="connsiteY12-1522" fmla="*/ 1524000 h 2377440"/>
                <a:gd name="connsiteX13-1523" fmla="*/ 2400300 w 5684520"/>
                <a:gd name="connsiteY13-1524" fmla="*/ 1463040 h 2377440"/>
                <a:gd name="connsiteX14-1525" fmla="*/ 2529840 w 5684520"/>
                <a:gd name="connsiteY14-1526" fmla="*/ 1394460 h 2377440"/>
                <a:gd name="connsiteX15-1527" fmla="*/ 2651760 w 5684520"/>
                <a:gd name="connsiteY15-1528" fmla="*/ 1371600 h 2377440"/>
                <a:gd name="connsiteX16-1529" fmla="*/ 2743200 w 5684520"/>
                <a:gd name="connsiteY16-1530" fmla="*/ 1280160 h 2377440"/>
                <a:gd name="connsiteX17-1531" fmla="*/ 3025140 w 5684520"/>
                <a:gd name="connsiteY17-1532" fmla="*/ 1188720 h 2377440"/>
                <a:gd name="connsiteX18-1533" fmla="*/ 3238500 w 5684520"/>
                <a:gd name="connsiteY18-1534" fmla="*/ 1135380 h 2377440"/>
                <a:gd name="connsiteX19-1535" fmla="*/ 3284220 w 5684520"/>
                <a:gd name="connsiteY19-1536" fmla="*/ 1089660 h 2377440"/>
                <a:gd name="connsiteX20-1537" fmla="*/ 3360420 w 5684520"/>
                <a:gd name="connsiteY20-1538" fmla="*/ 1089660 h 2377440"/>
                <a:gd name="connsiteX21-1539" fmla="*/ 3459480 w 5684520"/>
                <a:gd name="connsiteY21-1540" fmla="*/ 1005840 h 2377440"/>
                <a:gd name="connsiteX22-1541" fmla="*/ 3581400 w 5684520"/>
                <a:gd name="connsiteY22-1542" fmla="*/ 982980 h 2377440"/>
                <a:gd name="connsiteX23-1543" fmla="*/ 3665220 w 5684520"/>
                <a:gd name="connsiteY23-1544" fmla="*/ 967740 h 2377440"/>
                <a:gd name="connsiteX24-1545" fmla="*/ 3700780 w 5684520"/>
                <a:gd name="connsiteY24-1546" fmla="*/ 895350 h 2377440"/>
                <a:gd name="connsiteX25-1547" fmla="*/ 3884295 w 5684520"/>
                <a:gd name="connsiteY25-1548" fmla="*/ 862330 h 2377440"/>
                <a:gd name="connsiteX26-1549" fmla="*/ 4015740 w 5684520"/>
                <a:gd name="connsiteY26-1550" fmla="*/ 853440 h 2377440"/>
                <a:gd name="connsiteX27-1551" fmla="*/ 4076700 w 5684520"/>
                <a:gd name="connsiteY27-1552" fmla="*/ 807720 h 2377440"/>
                <a:gd name="connsiteX28-1553" fmla="*/ 4114800 w 5684520"/>
                <a:gd name="connsiteY28-1554" fmla="*/ 784860 h 2377440"/>
                <a:gd name="connsiteX29-1555" fmla="*/ 4160520 w 5684520"/>
                <a:gd name="connsiteY29-1556" fmla="*/ 731520 h 2377440"/>
                <a:gd name="connsiteX30-1557" fmla="*/ 4389120 w 5684520"/>
                <a:gd name="connsiteY30-1558" fmla="*/ 723900 h 2377440"/>
                <a:gd name="connsiteX31-1559" fmla="*/ 4434205 w 5684520"/>
                <a:gd name="connsiteY31-1560" fmla="*/ 661035 h 2377440"/>
                <a:gd name="connsiteX32-1561" fmla="*/ 4544060 w 5684520"/>
                <a:gd name="connsiteY32-1562" fmla="*/ 643890 h 2377440"/>
                <a:gd name="connsiteX33-1563" fmla="*/ 4556760 w 5684520"/>
                <a:gd name="connsiteY33-1564" fmla="*/ 609600 h 2377440"/>
                <a:gd name="connsiteX34-1565" fmla="*/ 4610100 w 5684520"/>
                <a:gd name="connsiteY34-1566" fmla="*/ 627380 h 2377440"/>
                <a:gd name="connsiteX35-1567" fmla="*/ 4636770 w 5684520"/>
                <a:gd name="connsiteY35-1568" fmla="*/ 521335 h 2377440"/>
                <a:gd name="connsiteX36-1569" fmla="*/ 4784725 w 5684520"/>
                <a:gd name="connsiteY36-1570" fmla="*/ 528955 h 2377440"/>
                <a:gd name="connsiteX37-1571" fmla="*/ 4800600 w 5684520"/>
                <a:gd name="connsiteY37-1572" fmla="*/ 417195 h 2377440"/>
                <a:gd name="connsiteX38-1573" fmla="*/ 5501640 w 5684520"/>
                <a:gd name="connsiteY38-1574" fmla="*/ 396240 h 2377440"/>
                <a:gd name="connsiteX39-1575" fmla="*/ 5501640 w 5684520"/>
                <a:gd name="connsiteY39-1576" fmla="*/ 320040 h 2377440"/>
                <a:gd name="connsiteX40-1577" fmla="*/ 5524500 w 5684520"/>
                <a:gd name="connsiteY40-1578" fmla="*/ 213360 h 2377440"/>
                <a:gd name="connsiteX41-1579" fmla="*/ 5608320 w 5684520"/>
                <a:gd name="connsiteY41-1580" fmla="*/ 213360 h 2377440"/>
                <a:gd name="connsiteX42-1581" fmla="*/ 5631180 w 5684520"/>
                <a:gd name="connsiteY42-1582" fmla="*/ 99060 h 2377440"/>
                <a:gd name="connsiteX43-1583" fmla="*/ 5684520 w 5684520"/>
                <a:gd name="connsiteY43-1584" fmla="*/ 0 h 2377440"/>
                <a:gd name="connsiteX0-1585" fmla="*/ 0 w 5684520"/>
                <a:gd name="connsiteY0-1586" fmla="*/ 2377440 h 2377440"/>
                <a:gd name="connsiteX1-1587" fmla="*/ 251460 w 5684520"/>
                <a:gd name="connsiteY1-1588" fmla="*/ 2331720 h 2377440"/>
                <a:gd name="connsiteX2-1589" fmla="*/ 419100 w 5684520"/>
                <a:gd name="connsiteY2-1590" fmla="*/ 2232660 h 2377440"/>
                <a:gd name="connsiteX3-1591" fmla="*/ 457200 w 5684520"/>
                <a:gd name="connsiteY3-1592" fmla="*/ 2179320 h 2377440"/>
                <a:gd name="connsiteX4-1593" fmla="*/ 1074420 w 5684520"/>
                <a:gd name="connsiteY4-1594" fmla="*/ 1920240 h 2377440"/>
                <a:gd name="connsiteX5-1595" fmla="*/ 1173480 w 5684520"/>
                <a:gd name="connsiteY5-1596" fmla="*/ 1912620 h 2377440"/>
                <a:gd name="connsiteX6-1597" fmla="*/ 1287780 w 5684520"/>
                <a:gd name="connsiteY6-1598" fmla="*/ 1874520 h 2377440"/>
                <a:gd name="connsiteX7-1599" fmla="*/ 1325880 w 5684520"/>
                <a:gd name="connsiteY7-1600" fmla="*/ 1859280 h 2377440"/>
                <a:gd name="connsiteX8-1601" fmla="*/ 1333500 w 5684520"/>
                <a:gd name="connsiteY8-1602" fmla="*/ 1821180 h 2377440"/>
                <a:gd name="connsiteX9-1603" fmla="*/ 1699260 w 5684520"/>
                <a:gd name="connsiteY9-1604" fmla="*/ 1737360 h 2377440"/>
                <a:gd name="connsiteX10-1605" fmla="*/ 1836420 w 5684520"/>
                <a:gd name="connsiteY10-1606" fmla="*/ 1630680 h 2377440"/>
                <a:gd name="connsiteX11-1607" fmla="*/ 1844040 w 5684520"/>
                <a:gd name="connsiteY11-1608" fmla="*/ 1607820 h 2377440"/>
                <a:gd name="connsiteX12-1609" fmla="*/ 2232660 w 5684520"/>
                <a:gd name="connsiteY12-1610" fmla="*/ 1524000 h 2377440"/>
                <a:gd name="connsiteX13-1611" fmla="*/ 2400300 w 5684520"/>
                <a:gd name="connsiteY13-1612" fmla="*/ 1463040 h 2377440"/>
                <a:gd name="connsiteX14-1613" fmla="*/ 2529840 w 5684520"/>
                <a:gd name="connsiteY14-1614" fmla="*/ 1394460 h 2377440"/>
                <a:gd name="connsiteX15-1615" fmla="*/ 2651760 w 5684520"/>
                <a:gd name="connsiteY15-1616" fmla="*/ 1371600 h 2377440"/>
                <a:gd name="connsiteX16-1617" fmla="*/ 2743200 w 5684520"/>
                <a:gd name="connsiteY16-1618" fmla="*/ 1280160 h 2377440"/>
                <a:gd name="connsiteX17-1619" fmla="*/ 3025140 w 5684520"/>
                <a:gd name="connsiteY17-1620" fmla="*/ 1188720 h 2377440"/>
                <a:gd name="connsiteX18-1621" fmla="*/ 3238500 w 5684520"/>
                <a:gd name="connsiteY18-1622" fmla="*/ 1135380 h 2377440"/>
                <a:gd name="connsiteX19-1623" fmla="*/ 3284220 w 5684520"/>
                <a:gd name="connsiteY19-1624" fmla="*/ 1089660 h 2377440"/>
                <a:gd name="connsiteX20-1625" fmla="*/ 3360420 w 5684520"/>
                <a:gd name="connsiteY20-1626" fmla="*/ 1089660 h 2377440"/>
                <a:gd name="connsiteX21-1627" fmla="*/ 3459480 w 5684520"/>
                <a:gd name="connsiteY21-1628" fmla="*/ 1005840 h 2377440"/>
                <a:gd name="connsiteX22-1629" fmla="*/ 3581400 w 5684520"/>
                <a:gd name="connsiteY22-1630" fmla="*/ 982980 h 2377440"/>
                <a:gd name="connsiteX23-1631" fmla="*/ 3665220 w 5684520"/>
                <a:gd name="connsiteY23-1632" fmla="*/ 967740 h 2377440"/>
                <a:gd name="connsiteX24-1633" fmla="*/ 3700780 w 5684520"/>
                <a:gd name="connsiteY24-1634" fmla="*/ 895350 h 2377440"/>
                <a:gd name="connsiteX25-1635" fmla="*/ 3884295 w 5684520"/>
                <a:gd name="connsiteY25-1636" fmla="*/ 862330 h 2377440"/>
                <a:gd name="connsiteX26-1637" fmla="*/ 4015740 w 5684520"/>
                <a:gd name="connsiteY26-1638" fmla="*/ 853440 h 2377440"/>
                <a:gd name="connsiteX27-1639" fmla="*/ 4076700 w 5684520"/>
                <a:gd name="connsiteY27-1640" fmla="*/ 807720 h 2377440"/>
                <a:gd name="connsiteX28-1641" fmla="*/ 4114800 w 5684520"/>
                <a:gd name="connsiteY28-1642" fmla="*/ 784860 h 2377440"/>
                <a:gd name="connsiteX29-1643" fmla="*/ 4160520 w 5684520"/>
                <a:gd name="connsiteY29-1644" fmla="*/ 731520 h 2377440"/>
                <a:gd name="connsiteX30-1645" fmla="*/ 4389120 w 5684520"/>
                <a:gd name="connsiteY30-1646" fmla="*/ 723900 h 2377440"/>
                <a:gd name="connsiteX31-1647" fmla="*/ 4434205 w 5684520"/>
                <a:gd name="connsiteY31-1648" fmla="*/ 661035 h 2377440"/>
                <a:gd name="connsiteX32-1649" fmla="*/ 4544060 w 5684520"/>
                <a:gd name="connsiteY32-1650" fmla="*/ 643890 h 2377440"/>
                <a:gd name="connsiteX33-1651" fmla="*/ 4556760 w 5684520"/>
                <a:gd name="connsiteY33-1652" fmla="*/ 609600 h 2377440"/>
                <a:gd name="connsiteX34-1653" fmla="*/ 4610100 w 5684520"/>
                <a:gd name="connsiteY34-1654" fmla="*/ 627380 h 2377440"/>
                <a:gd name="connsiteX35-1655" fmla="*/ 4636770 w 5684520"/>
                <a:gd name="connsiteY35-1656" fmla="*/ 521335 h 2377440"/>
                <a:gd name="connsiteX36-1657" fmla="*/ 4784725 w 5684520"/>
                <a:gd name="connsiteY36-1658" fmla="*/ 528955 h 2377440"/>
                <a:gd name="connsiteX37-1659" fmla="*/ 4800600 w 5684520"/>
                <a:gd name="connsiteY37-1660" fmla="*/ 417195 h 2377440"/>
                <a:gd name="connsiteX38-1661" fmla="*/ 5501640 w 5684520"/>
                <a:gd name="connsiteY38-1662" fmla="*/ 396240 h 2377440"/>
                <a:gd name="connsiteX39-1663" fmla="*/ 5501640 w 5684520"/>
                <a:gd name="connsiteY39-1664" fmla="*/ 320040 h 2377440"/>
                <a:gd name="connsiteX40-1665" fmla="*/ 5524500 w 5684520"/>
                <a:gd name="connsiteY40-1666" fmla="*/ 213360 h 2377440"/>
                <a:gd name="connsiteX41-1667" fmla="*/ 5608320 w 5684520"/>
                <a:gd name="connsiteY41-1668" fmla="*/ 213360 h 2377440"/>
                <a:gd name="connsiteX42-1669" fmla="*/ 5631180 w 5684520"/>
                <a:gd name="connsiteY42-1670" fmla="*/ 99060 h 2377440"/>
                <a:gd name="connsiteX43-1671" fmla="*/ 5684520 w 5684520"/>
                <a:gd name="connsiteY43-1672" fmla="*/ 0 h 2377440"/>
                <a:gd name="connsiteX0-1673" fmla="*/ 0 w 5684520"/>
                <a:gd name="connsiteY0-1674" fmla="*/ 2377440 h 2377440"/>
                <a:gd name="connsiteX1-1675" fmla="*/ 251460 w 5684520"/>
                <a:gd name="connsiteY1-1676" fmla="*/ 2331720 h 2377440"/>
                <a:gd name="connsiteX2-1677" fmla="*/ 419100 w 5684520"/>
                <a:gd name="connsiteY2-1678" fmla="*/ 2232660 h 2377440"/>
                <a:gd name="connsiteX3-1679" fmla="*/ 457200 w 5684520"/>
                <a:gd name="connsiteY3-1680" fmla="*/ 2179320 h 2377440"/>
                <a:gd name="connsiteX4-1681" fmla="*/ 1074420 w 5684520"/>
                <a:gd name="connsiteY4-1682" fmla="*/ 1920240 h 2377440"/>
                <a:gd name="connsiteX5-1683" fmla="*/ 1173480 w 5684520"/>
                <a:gd name="connsiteY5-1684" fmla="*/ 1912620 h 2377440"/>
                <a:gd name="connsiteX6-1685" fmla="*/ 1287780 w 5684520"/>
                <a:gd name="connsiteY6-1686" fmla="*/ 1874520 h 2377440"/>
                <a:gd name="connsiteX7-1687" fmla="*/ 1325880 w 5684520"/>
                <a:gd name="connsiteY7-1688" fmla="*/ 1859280 h 2377440"/>
                <a:gd name="connsiteX8-1689" fmla="*/ 1333500 w 5684520"/>
                <a:gd name="connsiteY8-1690" fmla="*/ 1821180 h 2377440"/>
                <a:gd name="connsiteX9-1691" fmla="*/ 1699260 w 5684520"/>
                <a:gd name="connsiteY9-1692" fmla="*/ 1737360 h 2377440"/>
                <a:gd name="connsiteX10-1693" fmla="*/ 1836420 w 5684520"/>
                <a:gd name="connsiteY10-1694" fmla="*/ 1630680 h 2377440"/>
                <a:gd name="connsiteX11-1695" fmla="*/ 1844040 w 5684520"/>
                <a:gd name="connsiteY11-1696" fmla="*/ 1607820 h 2377440"/>
                <a:gd name="connsiteX12-1697" fmla="*/ 2232660 w 5684520"/>
                <a:gd name="connsiteY12-1698" fmla="*/ 1524000 h 2377440"/>
                <a:gd name="connsiteX13-1699" fmla="*/ 2400300 w 5684520"/>
                <a:gd name="connsiteY13-1700" fmla="*/ 1463040 h 2377440"/>
                <a:gd name="connsiteX14-1701" fmla="*/ 2529840 w 5684520"/>
                <a:gd name="connsiteY14-1702" fmla="*/ 1394460 h 2377440"/>
                <a:gd name="connsiteX15-1703" fmla="*/ 2651760 w 5684520"/>
                <a:gd name="connsiteY15-1704" fmla="*/ 1371600 h 2377440"/>
                <a:gd name="connsiteX16-1705" fmla="*/ 2743200 w 5684520"/>
                <a:gd name="connsiteY16-1706" fmla="*/ 1280160 h 2377440"/>
                <a:gd name="connsiteX17-1707" fmla="*/ 3025140 w 5684520"/>
                <a:gd name="connsiteY17-1708" fmla="*/ 1188720 h 2377440"/>
                <a:gd name="connsiteX18-1709" fmla="*/ 3238500 w 5684520"/>
                <a:gd name="connsiteY18-1710" fmla="*/ 1135380 h 2377440"/>
                <a:gd name="connsiteX19-1711" fmla="*/ 3284220 w 5684520"/>
                <a:gd name="connsiteY19-1712" fmla="*/ 1089660 h 2377440"/>
                <a:gd name="connsiteX20-1713" fmla="*/ 3360420 w 5684520"/>
                <a:gd name="connsiteY20-1714" fmla="*/ 1089660 h 2377440"/>
                <a:gd name="connsiteX21-1715" fmla="*/ 3459480 w 5684520"/>
                <a:gd name="connsiteY21-1716" fmla="*/ 1005840 h 2377440"/>
                <a:gd name="connsiteX22-1717" fmla="*/ 3581400 w 5684520"/>
                <a:gd name="connsiteY22-1718" fmla="*/ 982980 h 2377440"/>
                <a:gd name="connsiteX23-1719" fmla="*/ 3665220 w 5684520"/>
                <a:gd name="connsiteY23-1720" fmla="*/ 967740 h 2377440"/>
                <a:gd name="connsiteX24-1721" fmla="*/ 3700780 w 5684520"/>
                <a:gd name="connsiteY24-1722" fmla="*/ 895350 h 2377440"/>
                <a:gd name="connsiteX25-1723" fmla="*/ 3884295 w 5684520"/>
                <a:gd name="connsiteY25-1724" fmla="*/ 862330 h 2377440"/>
                <a:gd name="connsiteX26-1725" fmla="*/ 4015740 w 5684520"/>
                <a:gd name="connsiteY26-1726" fmla="*/ 853440 h 2377440"/>
                <a:gd name="connsiteX27-1727" fmla="*/ 4076700 w 5684520"/>
                <a:gd name="connsiteY27-1728" fmla="*/ 807720 h 2377440"/>
                <a:gd name="connsiteX28-1729" fmla="*/ 4114800 w 5684520"/>
                <a:gd name="connsiteY28-1730" fmla="*/ 784860 h 2377440"/>
                <a:gd name="connsiteX29-1731" fmla="*/ 4160520 w 5684520"/>
                <a:gd name="connsiteY29-1732" fmla="*/ 731520 h 2377440"/>
                <a:gd name="connsiteX30-1733" fmla="*/ 4389120 w 5684520"/>
                <a:gd name="connsiteY30-1734" fmla="*/ 723900 h 2377440"/>
                <a:gd name="connsiteX31-1735" fmla="*/ 4434205 w 5684520"/>
                <a:gd name="connsiteY31-1736" fmla="*/ 661035 h 2377440"/>
                <a:gd name="connsiteX32-1737" fmla="*/ 4544060 w 5684520"/>
                <a:gd name="connsiteY32-1738" fmla="*/ 643890 h 2377440"/>
                <a:gd name="connsiteX33-1739" fmla="*/ 4556760 w 5684520"/>
                <a:gd name="connsiteY33-1740" fmla="*/ 609600 h 2377440"/>
                <a:gd name="connsiteX34-1741" fmla="*/ 4610100 w 5684520"/>
                <a:gd name="connsiteY34-1742" fmla="*/ 627380 h 2377440"/>
                <a:gd name="connsiteX35-1743" fmla="*/ 4636770 w 5684520"/>
                <a:gd name="connsiteY35-1744" fmla="*/ 521335 h 2377440"/>
                <a:gd name="connsiteX36-1745" fmla="*/ 4784725 w 5684520"/>
                <a:gd name="connsiteY36-1746" fmla="*/ 528955 h 2377440"/>
                <a:gd name="connsiteX37-1747" fmla="*/ 4800600 w 5684520"/>
                <a:gd name="connsiteY37-1748" fmla="*/ 417195 h 2377440"/>
                <a:gd name="connsiteX38-1749" fmla="*/ 5501640 w 5684520"/>
                <a:gd name="connsiteY38-1750" fmla="*/ 396240 h 2377440"/>
                <a:gd name="connsiteX39-1751" fmla="*/ 5501640 w 5684520"/>
                <a:gd name="connsiteY39-1752" fmla="*/ 320040 h 2377440"/>
                <a:gd name="connsiteX40-1753" fmla="*/ 5524500 w 5684520"/>
                <a:gd name="connsiteY40-1754" fmla="*/ 213360 h 2377440"/>
                <a:gd name="connsiteX41-1755" fmla="*/ 5608320 w 5684520"/>
                <a:gd name="connsiteY41-1756" fmla="*/ 213360 h 2377440"/>
                <a:gd name="connsiteX42-1757" fmla="*/ 5631180 w 5684520"/>
                <a:gd name="connsiteY42-1758" fmla="*/ 99060 h 2377440"/>
                <a:gd name="connsiteX43-1759" fmla="*/ 5684520 w 5684520"/>
                <a:gd name="connsiteY43-1760" fmla="*/ 0 h 2377440"/>
                <a:gd name="connsiteX0-1761" fmla="*/ 0 w 5684520"/>
                <a:gd name="connsiteY0-1762" fmla="*/ 2377440 h 2377440"/>
                <a:gd name="connsiteX1-1763" fmla="*/ 251460 w 5684520"/>
                <a:gd name="connsiteY1-1764" fmla="*/ 2331720 h 2377440"/>
                <a:gd name="connsiteX2-1765" fmla="*/ 419100 w 5684520"/>
                <a:gd name="connsiteY2-1766" fmla="*/ 2232660 h 2377440"/>
                <a:gd name="connsiteX3-1767" fmla="*/ 457200 w 5684520"/>
                <a:gd name="connsiteY3-1768" fmla="*/ 2179320 h 2377440"/>
                <a:gd name="connsiteX4-1769" fmla="*/ 1074420 w 5684520"/>
                <a:gd name="connsiteY4-1770" fmla="*/ 1920240 h 2377440"/>
                <a:gd name="connsiteX5-1771" fmla="*/ 1173480 w 5684520"/>
                <a:gd name="connsiteY5-1772" fmla="*/ 1912620 h 2377440"/>
                <a:gd name="connsiteX6-1773" fmla="*/ 1287780 w 5684520"/>
                <a:gd name="connsiteY6-1774" fmla="*/ 1874520 h 2377440"/>
                <a:gd name="connsiteX7-1775" fmla="*/ 1325880 w 5684520"/>
                <a:gd name="connsiteY7-1776" fmla="*/ 1859280 h 2377440"/>
                <a:gd name="connsiteX8-1777" fmla="*/ 1333500 w 5684520"/>
                <a:gd name="connsiteY8-1778" fmla="*/ 1821180 h 2377440"/>
                <a:gd name="connsiteX9-1779" fmla="*/ 1699260 w 5684520"/>
                <a:gd name="connsiteY9-1780" fmla="*/ 1737360 h 2377440"/>
                <a:gd name="connsiteX10-1781" fmla="*/ 1836420 w 5684520"/>
                <a:gd name="connsiteY10-1782" fmla="*/ 1630680 h 2377440"/>
                <a:gd name="connsiteX11-1783" fmla="*/ 1844040 w 5684520"/>
                <a:gd name="connsiteY11-1784" fmla="*/ 1607820 h 2377440"/>
                <a:gd name="connsiteX12-1785" fmla="*/ 2232660 w 5684520"/>
                <a:gd name="connsiteY12-1786" fmla="*/ 1524000 h 2377440"/>
                <a:gd name="connsiteX13-1787" fmla="*/ 2400300 w 5684520"/>
                <a:gd name="connsiteY13-1788" fmla="*/ 1463040 h 2377440"/>
                <a:gd name="connsiteX14-1789" fmla="*/ 2529840 w 5684520"/>
                <a:gd name="connsiteY14-1790" fmla="*/ 1394460 h 2377440"/>
                <a:gd name="connsiteX15-1791" fmla="*/ 2651760 w 5684520"/>
                <a:gd name="connsiteY15-1792" fmla="*/ 1371600 h 2377440"/>
                <a:gd name="connsiteX16-1793" fmla="*/ 2743200 w 5684520"/>
                <a:gd name="connsiteY16-1794" fmla="*/ 1280160 h 2377440"/>
                <a:gd name="connsiteX17-1795" fmla="*/ 3025140 w 5684520"/>
                <a:gd name="connsiteY17-1796" fmla="*/ 1188720 h 2377440"/>
                <a:gd name="connsiteX18-1797" fmla="*/ 3238500 w 5684520"/>
                <a:gd name="connsiteY18-1798" fmla="*/ 1135380 h 2377440"/>
                <a:gd name="connsiteX19-1799" fmla="*/ 3284220 w 5684520"/>
                <a:gd name="connsiteY19-1800" fmla="*/ 1089660 h 2377440"/>
                <a:gd name="connsiteX20-1801" fmla="*/ 3360420 w 5684520"/>
                <a:gd name="connsiteY20-1802" fmla="*/ 1089660 h 2377440"/>
                <a:gd name="connsiteX21-1803" fmla="*/ 3459480 w 5684520"/>
                <a:gd name="connsiteY21-1804" fmla="*/ 1005840 h 2377440"/>
                <a:gd name="connsiteX22-1805" fmla="*/ 3581400 w 5684520"/>
                <a:gd name="connsiteY22-1806" fmla="*/ 982980 h 2377440"/>
                <a:gd name="connsiteX23-1807" fmla="*/ 3665220 w 5684520"/>
                <a:gd name="connsiteY23-1808" fmla="*/ 967740 h 2377440"/>
                <a:gd name="connsiteX24-1809" fmla="*/ 3700780 w 5684520"/>
                <a:gd name="connsiteY24-1810" fmla="*/ 895350 h 2377440"/>
                <a:gd name="connsiteX25-1811" fmla="*/ 3884295 w 5684520"/>
                <a:gd name="connsiteY25-1812" fmla="*/ 862330 h 2377440"/>
                <a:gd name="connsiteX26-1813" fmla="*/ 4015740 w 5684520"/>
                <a:gd name="connsiteY26-1814" fmla="*/ 853440 h 2377440"/>
                <a:gd name="connsiteX27-1815" fmla="*/ 4076700 w 5684520"/>
                <a:gd name="connsiteY27-1816" fmla="*/ 807720 h 2377440"/>
                <a:gd name="connsiteX28-1817" fmla="*/ 4114800 w 5684520"/>
                <a:gd name="connsiteY28-1818" fmla="*/ 784860 h 2377440"/>
                <a:gd name="connsiteX29-1819" fmla="*/ 4160520 w 5684520"/>
                <a:gd name="connsiteY29-1820" fmla="*/ 731520 h 2377440"/>
                <a:gd name="connsiteX30-1821" fmla="*/ 4389120 w 5684520"/>
                <a:gd name="connsiteY30-1822" fmla="*/ 723900 h 2377440"/>
                <a:gd name="connsiteX31-1823" fmla="*/ 4434205 w 5684520"/>
                <a:gd name="connsiteY31-1824" fmla="*/ 661035 h 2377440"/>
                <a:gd name="connsiteX32-1825" fmla="*/ 4544060 w 5684520"/>
                <a:gd name="connsiteY32-1826" fmla="*/ 643890 h 2377440"/>
                <a:gd name="connsiteX33-1827" fmla="*/ 4556760 w 5684520"/>
                <a:gd name="connsiteY33-1828" fmla="*/ 609600 h 2377440"/>
                <a:gd name="connsiteX34-1829" fmla="*/ 4610100 w 5684520"/>
                <a:gd name="connsiteY34-1830" fmla="*/ 627380 h 2377440"/>
                <a:gd name="connsiteX35-1831" fmla="*/ 4636770 w 5684520"/>
                <a:gd name="connsiteY35-1832" fmla="*/ 521335 h 2377440"/>
                <a:gd name="connsiteX36-1833" fmla="*/ 4784725 w 5684520"/>
                <a:gd name="connsiteY36-1834" fmla="*/ 528955 h 2377440"/>
                <a:gd name="connsiteX37-1835" fmla="*/ 4800600 w 5684520"/>
                <a:gd name="connsiteY37-1836" fmla="*/ 417195 h 2377440"/>
                <a:gd name="connsiteX38-1837" fmla="*/ 5485765 w 5684520"/>
                <a:gd name="connsiteY38-1838" fmla="*/ 402590 h 2377440"/>
                <a:gd name="connsiteX39-1839" fmla="*/ 5501640 w 5684520"/>
                <a:gd name="connsiteY39-1840" fmla="*/ 320040 h 2377440"/>
                <a:gd name="connsiteX40-1841" fmla="*/ 5524500 w 5684520"/>
                <a:gd name="connsiteY40-1842" fmla="*/ 213360 h 2377440"/>
                <a:gd name="connsiteX41-1843" fmla="*/ 5608320 w 5684520"/>
                <a:gd name="connsiteY41-1844" fmla="*/ 213360 h 2377440"/>
                <a:gd name="connsiteX42-1845" fmla="*/ 5631180 w 5684520"/>
                <a:gd name="connsiteY42-1846" fmla="*/ 99060 h 2377440"/>
                <a:gd name="connsiteX43-1847" fmla="*/ 5684520 w 5684520"/>
                <a:gd name="connsiteY43-1848" fmla="*/ 0 h 2377440"/>
                <a:gd name="connsiteX0-1849" fmla="*/ 0 w 5684520"/>
                <a:gd name="connsiteY0-1850" fmla="*/ 2377440 h 2377440"/>
                <a:gd name="connsiteX1-1851" fmla="*/ 251460 w 5684520"/>
                <a:gd name="connsiteY1-1852" fmla="*/ 2331720 h 2377440"/>
                <a:gd name="connsiteX2-1853" fmla="*/ 419100 w 5684520"/>
                <a:gd name="connsiteY2-1854" fmla="*/ 2232660 h 2377440"/>
                <a:gd name="connsiteX3-1855" fmla="*/ 457200 w 5684520"/>
                <a:gd name="connsiteY3-1856" fmla="*/ 2179320 h 2377440"/>
                <a:gd name="connsiteX4-1857" fmla="*/ 1074420 w 5684520"/>
                <a:gd name="connsiteY4-1858" fmla="*/ 1920240 h 2377440"/>
                <a:gd name="connsiteX5-1859" fmla="*/ 1173480 w 5684520"/>
                <a:gd name="connsiteY5-1860" fmla="*/ 1912620 h 2377440"/>
                <a:gd name="connsiteX6-1861" fmla="*/ 1287780 w 5684520"/>
                <a:gd name="connsiteY6-1862" fmla="*/ 1874520 h 2377440"/>
                <a:gd name="connsiteX7-1863" fmla="*/ 1325880 w 5684520"/>
                <a:gd name="connsiteY7-1864" fmla="*/ 1859280 h 2377440"/>
                <a:gd name="connsiteX8-1865" fmla="*/ 1333500 w 5684520"/>
                <a:gd name="connsiteY8-1866" fmla="*/ 1821180 h 2377440"/>
                <a:gd name="connsiteX9-1867" fmla="*/ 1699260 w 5684520"/>
                <a:gd name="connsiteY9-1868" fmla="*/ 1737360 h 2377440"/>
                <a:gd name="connsiteX10-1869" fmla="*/ 1836420 w 5684520"/>
                <a:gd name="connsiteY10-1870" fmla="*/ 1630680 h 2377440"/>
                <a:gd name="connsiteX11-1871" fmla="*/ 1844040 w 5684520"/>
                <a:gd name="connsiteY11-1872" fmla="*/ 1607820 h 2377440"/>
                <a:gd name="connsiteX12-1873" fmla="*/ 2232660 w 5684520"/>
                <a:gd name="connsiteY12-1874" fmla="*/ 1524000 h 2377440"/>
                <a:gd name="connsiteX13-1875" fmla="*/ 2400300 w 5684520"/>
                <a:gd name="connsiteY13-1876" fmla="*/ 1463040 h 2377440"/>
                <a:gd name="connsiteX14-1877" fmla="*/ 2529840 w 5684520"/>
                <a:gd name="connsiteY14-1878" fmla="*/ 1394460 h 2377440"/>
                <a:gd name="connsiteX15-1879" fmla="*/ 2651760 w 5684520"/>
                <a:gd name="connsiteY15-1880" fmla="*/ 1371600 h 2377440"/>
                <a:gd name="connsiteX16-1881" fmla="*/ 2743200 w 5684520"/>
                <a:gd name="connsiteY16-1882" fmla="*/ 1280160 h 2377440"/>
                <a:gd name="connsiteX17-1883" fmla="*/ 3025140 w 5684520"/>
                <a:gd name="connsiteY17-1884" fmla="*/ 1188720 h 2377440"/>
                <a:gd name="connsiteX18-1885" fmla="*/ 3238500 w 5684520"/>
                <a:gd name="connsiteY18-1886" fmla="*/ 1135380 h 2377440"/>
                <a:gd name="connsiteX19-1887" fmla="*/ 3284220 w 5684520"/>
                <a:gd name="connsiteY19-1888" fmla="*/ 1089660 h 2377440"/>
                <a:gd name="connsiteX20-1889" fmla="*/ 3360420 w 5684520"/>
                <a:gd name="connsiteY20-1890" fmla="*/ 1089660 h 2377440"/>
                <a:gd name="connsiteX21-1891" fmla="*/ 3459480 w 5684520"/>
                <a:gd name="connsiteY21-1892" fmla="*/ 1005840 h 2377440"/>
                <a:gd name="connsiteX22-1893" fmla="*/ 3581400 w 5684520"/>
                <a:gd name="connsiteY22-1894" fmla="*/ 982980 h 2377440"/>
                <a:gd name="connsiteX23-1895" fmla="*/ 3665220 w 5684520"/>
                <a:gd name="connsiteY23-1896" fmla="*/ 967740 h 2377440"/>
                <a:gd name="connsiteX24-1897" fmla="*/ 3700780 w 5684520"/>
                <a:gd name="connsiteY24-1898" fmla="*/ 895350 h 2377440"/>
                <a:gd name="connsiteX25-1899" fmla="*/ 3884295 w 5684520"/>
                <a:gd name="connsiteY25-1900" fmla="*/ 862330 h 2377440"/>
                <a:gd name="connsiteX26-1901" fmla="*/ 4015740 w 5684520"/>
                <a:gd name="connsiteY26-1902" fmla="*/ 853440 h 2377440"/>
                <a:gd name="connsiteX27-1903" fmla="*/ 4076700 w 5684520"/>
                <a:gd name="connsiteY27-1904" fmla="*/ 807720 h 2377440"/>
                <a:gd name="connsiteX28-1905" fmla="*/ 4114800 w 5684520"/>
                <a:gd name="connsiteY28-1906" fmla="*/ 784860 h 2377440"/>
                <a:gd name="connsiteX29-1907" fmla="*/ 4160520 w 5684520"/>
                <a:gd name="connsiteY29-1908" fmla="*/ 731520 h 2377440"/>
                <a:gd name="connsiteX30-1909" fmla="*/ 4389120 w 5684520"/>
                <a:gd name="connsiteY30-1910" fmla="*/ 723900 h 2377440"/>
                <a:gd name="connsiteX31-1911" fmla="*/ 4434205 w 5684520"/>
                <a:gd name="connsiteY31-1912" fmla="*/ 661035 h 2377440"/>
                <a:gd name="connsiteX32-1913" fmla="*/ 4544060 w 5684520"/>
                <a:gd name="connsiteY32-1914" fmla="*/ 643890 h 2377440"/>
                <a:gd name="connsiteX33-1915" fmla="*/ 4556760 w 5684520"/>
                <a:gd name="connsiteY33-1916" fmla="*/ 609600 h 2377440"/>
                <a:gd name="connsiteX34-1917" fmla="*/ 4610100 w 5684520"/>
                <a:gd name="connsiteY34-1918" fmla="*/ 627380 h 2377440"/>
                <a:gd name="connsiteX35-1919" fmla="*/ 4636770 w 5684520"/>
                <a:gd name="connsiteY35-1920" fmla="*/ 521335 h 2377440"/>
                <a:gd name="connsiteX36-1921" fmla="*/ 4784725 w 5684520"/>
                <a:gd name="connsiteY36-1922" fmla="*/ 528955 h 2377440"/>
                <a:gd name="connsiteX37-1923" fmla="*/ 4800600 w 5684520"/>
                <a:gd name="connsiteY37-1924" fmla="*/ 417195 h 2377440"/>
                <a:gd name="connsiteX38-1925" fmla="*/ 5485765 w 5684520"/>
                <a:gd name="connsiteY38-1926" fmla="*/ 402590 h 2377440"/>
                <a:gd name="connsiteX39-1927" fmla="*/ 5501640 w 5684520"/>
                <a:gd name="connsiteY39-1928" fmla="*/ 320040 h 2377440"/>
                <a:gd name="connsiteX40-1929" fmla="*/ 5524500 w 5684520"/>
                <a:gd name="connsiteY40-1930" fmla="*/ 213360 h 2377440"/>
                <a:gd name="connsiteX41-1931" fmla="*/ 5608320 w 5684520"/>
                <a:gd name="connsiteY41-1932" fmla="*/ 213360 h 2377440"/>
                <a:gd name="connsiteX42-1933" fmla="*/ 5631180 w 5684520"/>
                <a:gd name="connsiteY42-1934" fmla="*/ 99060 h 2377440"/>
                <a:gd name="connsiteX43-1935" fmla="*/ 5684520 w 5684520"/>
                <a:gd name="connsiteY43-1936" fmla="*/ 0 h 2377440"/>
                <a:gd name="connsiteX0-1937" fmla="*/ 0 w 5684520"/>
                <a:gd name="connsiteY0-1938" fmla="*/ 2377440 h 2377440"/>
                <a:gd name="connsiteX1-1939" fmla="*/ 251460 w 5684520"/>
                <a:gd name="connsiteY1-1940" fmla="*/ 2331720 h 2377440"/>
                <a:gd name="connsiteX2-1941" fmla="*/ 419100 w 5684520"/>
                <a:gd name="connsiteY2-1942" fmla="*/ 2232660 h 2377440"/>
                <a:gd name="connsiteX3-1943" fmla="*/ 457200 w 5684520"/>
                <a:gd name="connsiteY3-1944" fmla="*/ 2179320 h 2377440"/>
                <a:gd name="connsiteX4-1945" fmla="*/ 1074420 w 5684520"/>
                <a:gd name="connsiteY4-1946" fmla="*/ 1920240 h 2377440"/>
                <a:gd name="connsiteX5-1947" fmla="*/ 1173480 w 5684520"/>
                <a:gd name="connsiteY5-1948" fmla="*/ 1912620 h 2377440"/>
                <a:gd name="connsiteX6-1949" fmla="*/ 1287780 w 5684520"/>
                <a:gd name="connsiteY6-1950" fmla="*/ 1874520 h 2377440"/>
                <a:gd name="connsiteX7-1951" fmla="*/ 1325880 w 5684520"/>
                <a:gd name="connsiteY7-1952" fmla="*/ 1859280 h 2377440"/>
                <a:gd name="connsiteX8-1953" fmla="*/ 1333500 w 5684520"/>
                <a:gd name="connsiteY8-1954" fmla="*/ 1821180 h 2377440"/>
                <a:gd name="connsiteX9-1955" fmla="*/ 1699260 w 5684520"/>
                <a:gd name="connsiteY9-1956" fmla="*/ 1737360 h 2377440"/>
                <a:gd name="connsiteX10-1957" fmla="*/ 1836420 w 5684520"/>
                <a:gd name="connsiteY10-1958" fmla="*/ 1630680 h 2377440"/>
                <a:gd name="connsiteX11-1959" fmla="*/ 1844040 w 5684520"/>
                <a:gd name="connsiteY11-1960" fmla="*/ 1607820 h 2377440"/>
                <a:gd name="connsiteX12-1961" fmla="*/ 2232660 w 5684520"/>
                <a:gd name="connsiteY12-1962" fmla="*/ 1524000 h 2377440"/>
                <a:gd name="connsiteX13-1963" fmla="*/ 2400300 w 5684520"/>
                <a:gd name="connsiteY13-1964" fmla="*/ 1463040 h 2377440"/>
                <a:gd name="connsiteX14-1965" fmla="*/ 2529840 w 5684520"/>
                <a:gd name="connsiteY14-1966" fmla="*/ 1394460 h 2377440"/>
                <a:gd name="connsiteX15-1967" fmla="*/ 2651760 w 5684520"/>
                <a:gd name="connsiteY15-1968" fmla="*/ 1371600 h 2377440"/>
                <a:gd name="connsiteX16-1969" fmla="*/ 2743200 w 5684520"/>
                <a:gd name="connsiteY16-1970" fmla="*/ 1280160 h 2377440"/>
                <a:gd name="connsiteX17-1971" fmla="*/ 3025140 w 5684520"/>
                <a:gd name="connsiteY17-1972" fmla="*/ 1188720 h 2377440"/>
                <a:gd name="connsiteX18-1973" fmla="*/ 3238500 w 5684520"/>
                <a:gd name="connsiteY18-1974" fmla="*/ 1135380 h 2377440"/>
                <a:gd name="connsiteX19-1975" fmla="*/ 3284220 w 5684520"/>
                <a:gd name="connsiteY19-1976" fmla="*/ 1089660 h 2377440"/>
                <a:gd name="connsiteX20-1977" fmla="*/ 3360420 w 5684520"/>
                <a:gd name="connsiteY20-1978" fmla="*/ 1089660 h 2377440"/>
                <a:gd name="connsiteX21-1979" fmla="*/ 3459480 w 5684520"/>
                <a:gd name="connsiteY21-1980" fmla="*/ 1005840 h 2377440"/>
                <a:gd name="connsiteX22-1981" fmla="*/ 3581400 w 5684520"/>
                <a:gd name="connsiteY22-1982" fmla="*/ 982980 h 2377440"/>
                <a:gd name="connsiteX23-1983" fmla="*/ 3665220 w 5684520"/>
                <a:gd name="connsiteY23-1984" fmla="*/ 967740 h 2377440"/>
                <a:gd name="connsiteX24-1985" fmla="*/ 3700780 w 5684520"/>
                <a:gd name="connsiteY24-1986" fmla="*/ 895350 h 2377440"/>
                <a:gd name="connsiteX25-1987" fmla="*/ 3884295 w 5684520"/>
                <a:gd name="connsiteY25-1988" fmla="*/ 862330 h 2377440"/>
                <a:gd name="connsiteX26-1989" fmla="*/ 4015740 w 5684520"/>
                <a:gd name="connsiteY26-1990" fmla="*/ 853440 h 2377440"/>
                <a:gd name="connsiteX27-1991" fmla="*/ 4076700 w 5684520"/>
                <a:gd name="connsiteY27-1992" fmla="*/ 807720 h 2377440"/>
                <a:gd name="connsiteX28-1993" fmla="*/ 4114800 w 5684520"/>
                <a:gd name="connsiteY28-1994" fmla="*/ 784860 h 2377440"/>
                <a:gd name="connsiteX29-1995" fmla="*/ 4160520 w 5684520"/>
                <a:gd name="connsiteY29-1996" fmla="*/ 731520 h 2377440"/>
                <a:gd name="connsiteX30-1997" fmla="*/ 4389120 w 5684520"/>
                <a:gd name="connsiteY30-1998" fmla="*/ 723900 h 2377440"/>
                <a:gd name="connsiteX31-1999" fmla="*/ 4434205 w 5684520"/>
                <a:gd name="connsiteY31-2000" fmla="*/ 661035 h 2377440"/>
                <a:gd name="connsiteX32-2001" fmla="*/ 4544060 w 5684520"/>
                <a:gd name="connsiteY32-2002" fmla="*/ 643890 h 2377440"/>
                <a:gd name="connsiteX33-2003" fmla="*/ 4556760 w 5684520"/>
                <a:gd name="connsiteY33-2004" fmla="*/ 609600 h 2377440"/>
                <a:gd name="connsiteX34-2005" fmla="*/ 4610100 w 5684520"/>
                <a:gd name="connsiteY34-2006" fmla="*/ 627380 h 2377440"/>
                <a:gd name="connsiteX35-2007" fmla="*/ 4636770 w 5684520"/>
                <a:gd name="connsiteY35-2008" fmla="*/ 521335 h 2377440"/>
                <a:gd name="connsiteX36-2009" fmla="*/ 4784725 w 5684520"/>
                <a:gd name="connsiteY36-2010" fmla="*/ 528955 h 2377440"/>
                <a:gd name="connsiteX37-2011" fmla="*/ 4800600 w 5684520"/>
                <a:gd name="connsiteY37-2012" fmla="*/ 417195 h 2377440"/>
                <a:gd name="connsiteX38-2013" fmla="*/ 5485765 w 5684520"/>
                <a:gd name="connsiteY38-2014" fmla="*/ 402590 h 2377440"/>
                <a:gd name="connsiteX39-2015" fmla="*/ 5501640 w 5684520"/>
                <a:gd name="connsiteY39-2016" fmla="*/ 320040 h 2377440"/>
                <a:gd name="connsiteX40-2017" fmla="*/ 5524500 w 5684520"/>
                <a:gd name="connsiteY40-2018" fmla="*/ 213360 h 2377440"/>
                <a:gd name="connsiteX41-2019" fmla="*/ 5608320 w 5684520"/>
                <a:gd name="connsiteY41-2020" fmla="*/ 213360 h 2377440"/>
                <a:gd name="connsiteX42-2021" fmla="*/ 5631180 w 5684520"/>
                <a:gd name="connsiteY42-2022" fmla="*/ 99060 h 2377440"/>
                <a:gd name="connsiteX43-2023" fmla="*/ 5684520 w 5684520"/>
                <a:gd name="connsiteY43-2024" fmla="*/ 0 h 2377440"/>
                <a:gd name="connsiteX0-2025" fmla="*/ 0 w 5684520"/>
                <a:gd name="connsiteY0-2026" fmla="*/ 2377440 h 2377440"/>
                <a:gd name="connsiteX1-2027" fmla="*/ 251460 w 5684520"/>
                <a:gd name="connsiteY1-2028" fmla="*/ 2331720 h 2377440"/>
                <a:gd name="connsiteX2-2029" fmla="*/ 419100 w 5684520"/>
                <a:gd name="connsiteY2-2030" fmla="*/ 2232660 h 2377440"/>
                <a:gd name="connsiteX3-2031" fmla="*/ 457200 w 5684520"/>
                <a:gd name="connsiteY3-2032" fmla="*/ 2179320 h 2377440"/>
                <a:gd name="connsiteX4-2033" fmla="*/ 1074420 w 5684520"/>
                <a:gd name="connsiteY4-2034" fmla="*/ 1920240 h 2377440"/>
                <a:gd name="connsiteX5-2035" fmla="*/ 1173480 w 5684520"/>
                <a:gd name="connsiteY5-2036" fmla="*/ 1912620 h 2377440"/>
                <a:gd name="connsiteX6-2037" fmla="*/ 1287780 w 5684520"/>
                <a:gd name="connsiteY6-2038" fmla="*/ 1874520 h 2377440"/>
                <a:gd name="connsiteX7-2039" fmla="*/ 1325880 w 5684520"/>
                <a:gd name="connsiteY7-2040" fmla="*/ 1859280 h 2377440"/>
                <a:gd name="connsiteX8-2041" fmla="*/ 1333500 w 5684520"/>
                <a:gd name="connsiteY8-2042" fmla="*/ 1821180 h 2377440"/>
                <a:gd name="connsiteX9-2043" fmla="*/ 1699260 w 5684520"/>
                <a:gd name="connsiteY9-2044" fmla="*/ 1737360 h 2377440"/>
                <a:gd name="connsiteX10-2045" fmla="*/ 1836420 w 5684520"/>
                <a:gd name="connsiteY10-2046" fmla="*/ 1630680 h 2377440"/>
                <a:gd name="connsiteX11-2047" fmla="*/ 1844040 w 5684520"/>
                <a:gd name="connsiteY11-2048" fmla="*/ 1607820 h 2377440"/>
                <a:gd name="connsiteX12-2049" fmla="*/ 2232660 w 5684520"/>
                <a:gd name="connsiteY12-2050" fmla="*/ 1524000 h 2377440"/>
                <a:gd name="connsiteX13-2051" fmla="*/ 2400300 w 5684520"/>
                <a:gd name="connsiteY13-2052" fmla="*/ 1463040 h 2377440"/>
                <a:gd name="connsiteX14-2053" fmla="*/ 2529840 w 5684520"/>
                <a:gd name="connsiteY14-2054" fmla="*/ 1394460 h 2377440"/>
                <a:gd name="connsiteX15-2055" fmla="*/ 2651760 w 5684520"/>
                <a:gd name="connsiteY15-2056" fmla="*/ 1371600 h 2377440"/>
                <a:gd name="connsiteX16-2057" fmla="*/ 2743200 w 5684520"/>
                <a:gd name="connsiteY16-2058" fmla="*/ 1280160 h 2377440"/>
                <a:gd name="connsiteX17-2059" fmla="*/ 3010853 w 5684520"/>
                <a:gd name="connsiteY17-2060" fmla="*/ 1183957 h 2377440"/>
                <a:gd name="connsiteX18-2061" fmla="*/ 3238500 w 5684520"/>
                <a:gd name="connsiteY18-2062" fmla="*/ 1135380 h 2377440"/>
                <a:gd name="connsiteX19-2063" fmla="*/ 3284220 w 5684520"/>
                <a:gd name="connsiteY19-2064" fmla="*/ 1089660 h 2377440"/>
                <a:gd name="connsiteX20-2065" fmla="*/ 3360420 w 5684520"/>
                <a:gd name="connsiteY20-2066" fmla="*/ 1089660 h 2377440"/>
                <a:gd name="connsiteX21-2067" fmla="*/ 3459480 w 5684520"/>
                <a:gd name="connsiteY21-2068" fmla="*/ 1005840 h 2377440"/>
                <a:gd name="connsiteX22-2069" fmla="*/ 3581400 w 5684520"/>
                <a:gd name="connsiteY22-2070" fmla="*/ 982980 h 2377440"/>
                <a:gd name="connsiteX23-2071" fmla="*/ 3665220 w 5684520"/>
                <a:gd name="connsiteY23-2072" fmla="*/ 967740 h 2377440"/>
                <a:gd name="connsiteX24-2073" fmla="*/ 3700780 w 5684520"/>
                <a:gd name="connsiteY24-2074" fmla="*/ 895350 h 2377440"/>
                <a:gd name="connsiteX25-2075" fmla="*/ 3884295 w 5684520"/>
                <a:gd name="connsiteY25-2076" fmla="*/ 862330 h 2377440"/>
                <a:gd name="connsiteX26-2077" fmla="*/ 4015740 w 5684520"/>
                <a:gd name="connsiteY26-2078" fmla="*/ 853440 h 2377440"/>
                <a:gd name="connsiteX27-2079" fmla="*/ 4076700 w 5684520"/>
                <a:gd name="connsiteY27-2080" fmla="*/ 807720 h 2377440"/>
                <a:gd name="connsiteX28-2081" fmla="*/ 4114800 w 5684520"/>
                <a:gd name="connsiteY28-2082" fmla="*/ 784860 h 2377440"/>
                <a:gd name="connsiteX29-2083" fmla="*/ 4160520 w 5684520"/>
                <a:gd name="connsiteY29-2084" fmla="*/ 731520 h 2377440"/>
                <a:gd name="connsiteX30-2085" fmla="*/ 4389120 w 5684520"/>
                <a:gd name="connsiteY30-2086" fmla="*/ 723900 h 2377440"/>
                <a:gd name="connsiteX31-2087" fmla="*/ 4434205 w 5684520"/>
                <a:gd name="connsiteY31-2088" fmla="*/ 661035 h 2377440"/>
                <a:gd name="connsiteX32-2089" fmla="*/ 4544060 w 5684520"/>
                <a:gd name="connsiteY32-2090" fmla="*/ 643890 h 2377440"/>
                <a:gd name="connsiteX33-2091" fmla="*/ 4556760 w 5684520"/>
                <a:gd name="connsiteY33-2092" fmla="*/ 609600 h 2377440"/>
                <a:gd name="connsiteX34-2093" fmla="*/ 4610100 w 5684520"/>
                <a:gd name="connsiteY34-2094" fmla="*/ 627380 h 2377440"/>
                <a:gd name="connsiteX35-2095" fmla="*/ 4636770 w 5684520"/>
                <a:gd name="connsiteY35-2096" fmla="*/ 521335 h 2377440"/>
                <a:gd name="connsiteX36-2097" fmla="*/ 4784725 w 5684520"/>
                <a:gd name="connsiteY36-2098" fmla="*/ 528955 h 2377440"/>
                <a:gd name="connsiteX37-2099" fmla="*/ 4800600 w 5684520"/>
                <a:gd name="connsiteY37-2100" fmla="*/ 417195 h 2377440"/>
                <a:gd name="connsiteX38-2101" fmla="*/ 5485765 w 5684520"/>
                <a:gd name="connsiteY38-2102" fmla="*/ 402590 h 2377440"/>
                <a:gd name="connsiteX39-2103" fmla="*/ 5501640 w 5684520"/>
                <a:gd name="connsiteY39-2104" fmla="*/ 320040 h 2377440"/>
                <a:gd name="connsiteX40-2105" fmla="*/ 5524500 w 5684520"/>
                <a:gd name="connsiteY40-2106" fmla="*/ 213360 h 2377440"/>
                <a:gd name="connsiteX41-2107" fmla="*/ 5608320 w 5684520"/>
                <a:gd name="connsiteY41-2108" fmla="*/ 213360 h 2377440"/>
                <a:gd name="connsiteX42-2109" fmla="*/ 5631180 w 5684520"/>
                <a:gd name="connsiteY42-2110" fmla="*/ 99060 h 2377440"/>
                <a:gd name="connsiteX43-2111" fmla="*/ 5684520 w 5684520"/>
                <a:gd name="connsiteY43-2112" fmla="*/ 0 h 2377440"/>
                <a:gd name="connsiteX0-2113" fmla="*/ 0 w 5684520"/>
                <a:gd name="connsiteY0-2114" fmla="*/ 2377440 h 2377440"/>
                <a:gd name="connsiteX1-2115" fmla="*/ 251460 w 5684520"/>
                <a:gd name="connsiteY1-2116" fmla="*/ 2331720 h 2377440"/>
                <a:gd name="connsiteX2-2117" fmla="*/ 419100 w 5684520"/>
                <a:gd name="connsiteY2-2118" fmla="*/ 2232660 h 2377440"/>
                <a:gd name="connsiteX3-2119" fmla="*/ 457200 w 5684520"/>
                <a:gd name="connsiteY3-2120" fmla="*/ 2179320 h 2377440"/>
                <a:gd name="connsiteX4-2121" fmla="*/ 1074420 w 5684520"/>
                <a:gd name="connsiteY4-2122" fmla="*/ 1920240 h 2377440"/>
                <a:gd name="connsiteX5-2123" fmla="*/ 1173480 w 5684520"/>
                <a:gd name="connsiteY5-2124" fmla="*/ 1912620 h 2377440"/>
                <a:gd name="connsiteX6-2125" fmla="*/ 1287780 w 5684520"/>
                <a:gd name="connsiteY6-2126" fmla="*/ 1874520 h 2377440"/>
                <a:gd name="connsiteX7-2127" fmla="*/ 1325880 w 5684520"/>
                <a:gd name="connsiteY7-2128" fmla="*/ 1859280 h 2377440"/>
                <a:gd name="connsiteX8-2129" fmla="*/ 1333500 w 5684520"/>
                <a:gd name="connsiteY8-2130" fmla="*/ 1821180 h 2377440"/>
                <a:gd name="connsiteX9-2131" fmla="*/ 1699260 w 5684520"/>
                <a:gd name="connsiteY9-2132" fmla="*/ 1737360 h 2377440"/>
                <a:gd name="connsiteX10-2133" fmla="*/ 1836420 w 5684520"/>
                <a:gd name="connsiteY10-2134" fmla="*/ 1630680 h 2377440"/>
                <a:gd name="connsiteX11-2135" fmla="*/ 1844040 w 5684520"/>
                <a:gd name="connsiteY11-2136" fmla="*/ 1607820 h 2377440"/>
                <a:gd name="connsiteX12-2137" fmla="*/ 2232660 w 5684520"/>
                <a:gd name="connsiteY12-2138" fmla="*/ 1524000 h 2377440"/>
                <a:gd name="connsiteX13-2139" fmla="*/ 2400300 w 5684520"/>
                <a:gd name="connsiteY13-2140" fmla="*/ 1463040 h 2377440"/>
                <a:gd name="connsiteX14-2141" fmla="*/ 2529840 w 5684520"/>
                <a:gd name="connsiteY14-2142" fmla="*/ 1394460 h 2377440"/>
                <a:gd name="connsiteX15-2143" fmla="*/ 2651760 w 5684520"/>
                <a:gd name="connsiteY15-2144" fmla="*/ 1371600 h 2377440"/>
                <a:gd name="connsiteX16-2145" fmla="*/ 2743200 w 5684520"/>
                <a:gd name="connsiteY16-2146" fmla="*/ 1280160 h 2377440"/>
                <a:gd name="connsiteX17-2147" fmla="*/ 3010853 w 5684520"/>
                <a:gd name="connsiteY17-2148" fmla="*/ 1183957 h 2377440"/>
                <a:gd name="connsiteX18-2149" fmla="*/ 3238500 w 5684520"/>
                <a:gd name="connsiteY18-2150" fmla="*/ 1135380 h 2377440"/>
                <a:gd name="connsiteX19-2151" fmla="*/ 3284220 w 5684520"/>
                <a:gd name="connsiteY19-2152" fmla="*/ 1089660 h 2377440"/>
                <a:gd name="connsiteX20-2153" fmla="*/ 3360420 w 5684520"/>
                <a:gd name="connsiteY20-2154" fmla="*/ 1089660 h 2377440"/>
                <a:gd name="connsiteX21-2155" fmla="*/ 3459480 w 5684520"/>
                <a:gd name="connsiteY21-2156" fmla="*/ 1005840 h 2377440"/>
                <a:gd name="connsiteX22-2157" fmla="*/ 3581400 w 5684520"/>
                <a:gd name="connsiteY22-2158" fmla="*/ 982980 h 2377440"/>
                <a:gd name="connsiteX23-2159" fmla="*/ 3665220 w 5684520"/>
                <a:gd name="connsiteY23-2160" fmla="*/ 967740 h 2377440"/>
                <a:gd name="connsiteX24-2161" fmla="*/ 3700780 w 5684520"/>
                <a:gd name="connsiteY24-2162" fmla="*/ 895350 h 2377440"/>
                <a:gd name="connsiteX25-2163" fmla="*/ 3884295 w 5684520"/>
                <a:gd name="connsiteY25-2164" fmla="*/ 862330 h 2377440"/>
                <a:gd name="connsiteX26-2165" fmla="*/ 4015740 w 5684520"/>
                <a:gd name="connsiteY26-2166" fmla="*/ 853440 h 2377440"/>
                <a:gd name="connsiteX27-2167" fmla="*/ 4076700 w 5684520"/>
                <a:gd name="connsiteY27-2168" fmla="*/ 807720 h 2377440"/>
                <a:gd name="connsiteX28-2169" fmla="*/ 4114800 w 5684520"/>
                <a:gd name="connsiteY28-2170" fmla="*/ 784860 h 2377440"/>
                <a:gd name="connsiteX29-2171" fmla="*/ 4160520 w 5684520"/>
                <a:gd name="connsiteY29-2172" fmla="*/ 731520 h 2377440"/>
                <a:gd name="connsiteX30-2173" fmla="*/ 4389120 w 5684520"/>
                <a:gd name="connsiteY30-2174" fmla="*/ 723900 h 2377440"/>
                <a:gd name="connsiteX31-2175" fmla="*/ 4434205 w 5684520"/>
                <a:gd name="connsiteY31-2176" fmla="*/ 661035 h 2377440"/>
                <a:gd name="connsiteX32-2177" fmla="*/ 4544060 w 5684520"/>
                <a:gd name="connsiteY32-2178" fmla="*/ 643890 h 2377440"/>
                <a:gd name="connsiteX33-2179" fmla="*/ 4556760 w 5684520"/>
                <a:gd name="connsiteY33-2180" fmla="*/ 609600 h 2377440"/>
                <a:gd name="connsiteX34-2181" fmla="*/ 4610100 w 5684520"/>
                <a:gd name="connsiteY34-2182" fmla="*/ 627380 h 2377440"/>
                <a:gd name="connsiteX35-2183" fmla="*/ 4636770 w 5684520"/>
                <a:gd name="connsiteY35-2184" fmla="*/ 521335 h 2377440"/>
                <a:gd name="connsiteX36-2185" fmla="*/ 4784725 w 5684520"/>
                <a:gd name="connsiteY36-2186" fmla="*/ 528955 h 2377440"/>
                <a:gd name="connsiteX37-2187" fmla="*/ 4800600 w 5684520"/>
                <a:gd name="connsiteY37-2188" fmla="*/ 417195 h 2377440"/>
                <a:gd name="connsiteX38-2189" fmla="*/ 5485765 w 5684520"/>
                <a:gd name="connsiteY38-2190" fmla="*/ 402590 h 2377440"/>
                <a:gd name="connsiteX39-2191" fmla="*/ 5501640 w 5684520"/>
                <a:gd name="connsiteY39-2192" fmla="*/ 320040 h 2377440"/>
                <a:gd name="connsiteX40-2193" fmla="*/ 5524500 w 5684520"/>
                <a:gd name="connsiteY40-2194" fmla="*/ 213360 h 2377440"/>
                <a:gd name="connsiteX41-2195" fmla="*/ 5608320 w 5684520"/>
                <a:gd name="connsiteY41-2196" fmla="*/ 213360 h 2377440"/>
                <a:gd name="connsiteX42-2197" fmla="*/ 5631180 w 5684520"/>
                <a:gd name="connsiteY42-2198" fmla="*/ 99060 h 2377440"/>
                <a:gd name="connsiteX43-2199" fmla="*/ 5684520 w 5684520"/>
                <a:gd name="connsiteY43-2200" fmla="*/ 0 h 2377440"/>
                <a:gd name="connsiteX0-2201" fmla="*/ 0 w 5684520"/>
                <a:gd name="connsiteY0-2202" fmla="*/ 2377440 h 2377440"/>
                <a:gd name="connsiteX1-2203" fmla="*/ 251460 w 5684520"/>
                <a:gd name="connsiteY1-2204" fmla="*/ 2331720 h 2377440"/>
                <a:gd name="connsiteX2-2205" fmla="*/ 419100 w 5684520"/>
                <a:gd name="connsiteY2-2206" fmla="*/ 2232660 h 2377440"/>
                <a:gd name="connsiteX3-2207" fmla="*/ 457200 w 5684520"/>
                <a:gd name="connsiteY3-2208" fmla="*/ 2179320 h 2377440"/>
                <a:gd name="connsiteX4-2209" fmla="*/ 1074420 w 5684520"/>
                <a:gd name="connsiteY4-2210" fmla="*/ 1920240 h 2377440"/>
                <a:gd name="connsiteX5-2211" fmla="*/ 1173480 w 5684520"/>
                <a:gd name="connsiteY5-2212" fmla="*/ 1912620 h 2377440"/>
                <a:gd name="connsiteX6-2213" fmla="*/ 1287780 w 5684520"/>
                <a:gd name="connsiteY6-2214" fmla="*/ 1874520 h 2377440"/>
                <a:gd name="connsiteX7-2215" fmla="*/ 1325880 w 5684520"/>
                <a:gd name="connsiteY7-2216" fmla="*/ 1859280 h 2377440"/>
                <a:gd name="connsiteX8-2217" fmla="*/ 1333500 w 5684520"/>
                <a:gd name="connsiteY8-2218" fmla="*/ 1821180 h 2377440"/>
                <a:gd name="connsiteX9-2219" fmla="*/ 1699260 w 5684520"/>
                <a:gd name="connsiteY9-2220" fmla="*/ 1737360 h 2377440"/>
                <a:gd name="connsiteX10-2221" fmla="*/ 1836420 w 5684520"/>
                <a:gd name="connsiteY10-2222" fmla="*/ 1630680 h 2377440"/>
                <a:gd name="connsiteX11-2223" fmla="*/ 1844040 w 5684520"/>
                <a:gd name="connsiteY11-2224" fmla="*/ 1607820 h 2377440"/>
                <a:gd name="connsiteX12-2225" fmla="*/ 2232660 w 5684520"/>
                <a:gd name="connsiteY12-2226" fmla="*/ 1524000 h 2377440"/>
                <a:gd name="connsiteX13-2227" fmla="*/ 2400300 w 5684520"/>
                <a:gd name="connsiteY13-2228" fmla="*/ 1463040 h 2377440"/>
                <a:gd name="connsiteX14-2229" fmla="*/ 2529840 w 5684520"/>
                <a:gd name="connsiteY14-2230" fmla="*/ 1394460 h 2377440"/>
                <a:gd name="connsiteX15-2231" fmla="*/ 2651760 w 5684520"/>
                <a:gd name="connsiteY15-2232" fmla="*/ 1371600 h 2377440"/>
                <a:gd name="connsiteX16-2233" fmla="*/ 2743200 w 5684520"/>
                <a:gd name="connsiteY16-2234" fmla="*/ 1280160 h 2377440"/>
                <a:gd name="connsiteX17-2235" fmla="*/ 3029903 w 5684520"/>
                <a:gd name="connsiteY17-2236" fmla="*/ 1198244 h 2377440"/>
                <a:gd name="connsiteX18-2237" fmla="*/ 3238500 w 5684520"/>
                <a:gd name="connsiteY18-2238" fmla="*/ 1135380 h 2377440"/>
                <a:gd name="connsiteX19-2239" fmla="*/ 3284220 w 5684520"/>
                <a:gd name="connsiteY19-2240" fmla="*/ 1089660 h 2377440"/>
                <a:gd name="connsiteX20-2241" fmla="*/ 3360420 w 5684520"/>
                <a:gd name="connsiteY20-2242" fmla="*/ 1089660 h 2377440"/>
                <a:gd name="connsiteX21-2243" fmla="*/ 3459480 w 5684520"/>
                <a:gd name="connsiteY21-2244" fmla="*/ 1005840 h 2377440"/>
                <a:gd name="connsiteX22-2245" fmla="*/ 3581400 w 5684520"/>
                <a:gd name="connsiteY22-2246" fmla="*/ 982980 h 2377440"/>
                <a:gd name="connsiteX23-2247" fmla="*/ 3665220 w 5684520"/>
                <a:gd name="connsiteY23-2248" fmla="*/ 967740 h 2377440"/>
                <a:gd name="connsiteX24-2249" fmla="*/ 3700780 w 5684520"/>
                <a:gd name="connsiteY24-2250" fmla="*/ 895350 h 2377440"/>
                <a:gd name="connsiteX25-2251" fmla="*/ 3884295 w 5684520"/>
                <a:gd name="connsiteY25-2252" fmla="*/ 862330 h 2377440"/>
                <a:gd name="connsiteX26-2253" fmla="*/ 4015740 w 5684520"/>
                <a:gd name="connsiteY26-2254" fmla="*/ 853440 h 2377440"/>
                <a:gd name="connsiteX27-2255" fmla="*/ 4076700 w 5684520"/>
                <a:gd name="connsiteY27-2256" fmla="*/ 807720 h 2377440"/>
                <a:gd name="connsiteX28-2257" fmla="*/ 4114800 w 5684520"/>
                <a:gd name="connsiteY28-2258" fmla="*/ 784860 h 2377440"/>
                <a:gd name="connsiteX29-2259" fmla="*/ 4160520 w 5684520"/>
                <a:gd name="connsiteY29-2260" fmla="*/ 731520 h 2377440"/>
                <a:gd name="connsiteX30-2261" fmla="*/ 4389120 w 5684520"/>
                <a:gd name="connsiteY30-2262" fmla="*/ 723900 h 2377440"/>
                <a:gd name="connsiteX31-2263" fmla="*/ 4434205 w 5684520"/>
                <a:gd name="connsiteY31-2264" fmla="*/ 661035 h 2377440"/>
                <a:gd name="connsiteX32-2265" fmla="*/ 4544060 w 5684520"/>
                <a:gd name="connsiteY32-2266" fmla="*/ 643890 h 2377440"/>
                <a:gd name="connsiteX33-2267" fmla="*/ 4556760 w 5684520"/>
                <a:gd name="connsiteY33-2268" fmla="*/ 609600 h 2377440"/>
                <a:gd name="connsiteX34-2269" fmla="*/ 4610100 w 5684520"/>
                <a:gd name="connsiteY34-2270" fmla="*/ 627380 h 2377440"/>
                <a:gd name="connsiteX35-2271" fmla="*/ 4636770 w 5684520"/>
                <a:gd name="connsiteY35-2272" fmla="*/ 521335 h 2377440"/>
                <a:gd name="connsiteX36-2273" fmla="*/ 4784725 w 5684520"/>
                <a:gd name="connsiteY36-2274" fmla="*/ 528955 h 2377440"/>
                <a:gd name="connsiteX37-2275" fmla="*/ 4800600 w 5684520"/>
                <a:gd name="connsiteY37-2276" fmla="*/ 417195 h 2377440"/>
                <a:gd name="connsiteX38-2277" fmla="*/ 5485765 w 5684520"/>
                <a:gd name="connsiteY38-2278" fmla="*/ 402590 h 2377440"/>
                <a:gd name="connsiteX39-2279" fmla="*/ 5501640 w 5684520"/>
                <a:gd name="connsiteY39-2280" fmla="*/ 320040 h 2377440"/>
                <a:gd name="connsiteX40-2281" fmla="*/ 5524500 w 5684520"/>
                <a:gd name="connsiteY40-2282" fmla="*/ 213360 h 2377440"/>
                <a:gd name="connsiteX41-2283" fmla="*/ 5608320 w 5684520"/>
                <a:gd name="connsiteY41-2284" fmla="*/ 213360 h 2377440"/>
                <a:gd name="connsiteX42-2285" fmla="*/ 5631180 w 5684520"/>
                <a:gd name="connsiteY42-2286" fmla="*/ 99060 h 2377440"/>
                <a:gd name="connsiteX43-2287" fmla="*/ 5684520 w 5684520"/>
                <a:gd name="connsiteY43-2288" fmla="*/ 0 h 2377440"/>
                <a:gd name="connsiteX0-2289" fmla="*/ 0 w 5684520"/>
                <a:gd name="connsiteY0-2290" fmla="*/ 2377440 h 2377440"/>
                <a:gd name="connsiteX1-2291" fmla="*/ 251460 w 5684520"/>
                <a:gd name="connsiteY1-2292" fmla="*/ 2331720 h 2377440"/>
                <a:gd name="connsiteX2-2293" fmla="*/ 419100 w 5684520"/>
                <a:gd name="connsiteY2-2294" fmla="*/ 2232660 h 2377440"/>
                <a:gd name="connsiteX3-2295" fmla="*/ 457200 w 5684520"/>
                <a:gd name="connsiteY3-2296" fmla="*/ 2179320 h 2377440"/>
                <a:gd name="connsiteX4-2297" fmla="*/ 1074420 w 5684520"/>
                <a:gd name="connsiteY4-2298" fmla="*/ 1920240 h 2377440"/>
                <a:gd name="connsiteX5-2299" fmla="*/ 1173480 w 5684520"/>
                <a:gd name="connsiteY5-2300" fmla="*/ 1912620 h 2377440"/>
                <a:gd name="connsiteX6-2301" fmla="*/ 1287780 w 5684520"/>
                <a:gd name="connsiteY6-2302" fmla="*/ 1874520 h 2377440"/>
                <a:gd name="connsiteX7-2303" fmla="*/ 1325880 w 5684520"/>
                <a:gd name="connsiteY7-2304" fmla="*/ 1859280 h 2377440"/>
                <a:gd name="connsiteX8-2305" fmla="*/ 1333500 w 5684520"/>
                <a:gd name="connsiteY8-2306" fmla="*/ 1821180 h 2377440"/>
                <a:gd name="connsiteX9-2307" fmla="*/ 1699260 w 5684520"/>
                <a:gd name="connsiteY9-2308" fmla="*/ 1737360 h 2377440"/>
                <a:gd name="connsiteX10-2309" fmla="*/ 1836420 w 5684520"/>
                <a:gd name="connsiteY10-2310" fmla="*/ 1630680 h 2377440"/>
                <a:gd name="connsiteX11-2311" fmla="*/ 1844040 w 5684520"/>
                <a:gd name="connsiteY11-2312" fmla="*/ 1607820 h 2377440"/>
                <a:gd name="connsiteX12-2313" fmla="*/ 2232660 w 5684520"/>
                <a:gd name="connsiteY12-2314" fmla="*/ 1524000 h 2377440"/>
                <a:gd name="connsiteX13-2315" fmla="*/ 2400300 w 5684520"/>
                <a:gd name="connsiteY13-2316" fmla="*/ 1463040 h 2377440"/>
                <a:gd name="connsiteX14-2317" fmla="*/ 2529840 w 5684520"/>
                <a:gd name="connsiteY14-2318" fmla="*/ 1394460 h 2377440"/>
                <a:gd name="connsiteX15-2319" fmla="*/ 2651760 w 5684520"/>
                <a:gd name="connsiteY15-2320" fmla="*/ 1371600 h 2377440"/>
                <a:gd name="connsiteX16-2321" fmla="*/ 2743200 w 5684520"/>
                <a:gd name="connsiteY16-2322" fmla="*/ 1280160 h 2377440"/>
                <a:gd name="connsiteX17-2323" fmla="*/ 3029903 w 5684520"/>
                <a:gd name="connsiteY17-2324" fmla="*/ 1198244 h 2377440"/>
                <a:gd name="connsiteX18-2325" fmla="*/ 3238500 w 5684520"/>
                <a:gd name="connsiteY18-2326" fmla="*/ 1135380 h 2377440"/>
                <a:gd name="connsiteX19-2327" fmla="*/ 3284220 w 5684520"/>
                <a:gd name="connsiteY19-2328" fmla="*/ 1089660 h 2377440"/>
                <a:gd name="connsiteX20-2329" fmla="*/ 3360420 w 5684520"/>
                <a:gd name="connsiteY20-2330" fmla="*/ 1089660 h 2377440"/>
                <a:gd name="connsiteX21-2331" fmla="*/ 3459480 w 5684520"/>
                <a:gd name="connsiteY21-2332" fmla="*/ 1005840 h 2377440"/>
                <a:gd name="connsiteX22-2333" fmla="*/ 3581400 w 5684520"/>
                <a:gd name="connsiteY22-2334" fmla="*/ 982980 h 2377440"/>
                <a:gd name="connsiteX23-2335" fmla="*/ 3665220 w 5684520"/>
                <a:gd name="connsiteY23-2336" fmla="*/ 967740 h 2377440"/>
                <a:gd name="connsiteX24-2337" fmla="*/ 3700780 w 5684520"/>
                <a:gd name="connsiteY24-2338" fmla="*/ 895350 h 2377440"/>
                <a:gd name="connsiteX25-2339" fmla="*/ 3884295 w 5684520"/>
                <a:gd name="connsiteY25-2340" fmla="*/ 862330 h 2377440"/>
                <a:gd name="connsiteX26-2341" fmla="*/ 4015740 w 5684520"/>
                <a:gd name="connsiteY26-2342" fmla="*/ 853440 h 2377440"/>
                <a:gd name="connsiteX27-2343" fmla="*/ 4076700 w 5684520"/>
                <a:gd name="connsiteY27-2344" fmla="*/ 807720 h 2377440"/>
                <a:gd name="connsiteX28-2345" fmla="*/ 4114800 w 5684520"/>
                <a:gd name="connsiteY28-2346" fmla="*/ 784860 h 2377440"/>
                <a:gd name="connsiteX29-2347" fmla="*/ 4160520 w 5684520"/>
                <a:gd name="connsiteY29-2348" fmla="*/ 731520 h 2377440"/>
                <a:gd name="connsiteX30-2349" fmla="*/ 4389120 w 5684520"/>
                <a:gd name="connsiteY30-2350" fmla="*/ 723900 h 2377440"/>
                <a:gd name="connsiteX31-2351" fmla="*/ 4434205 w 5684520"/>
                <a:gd name="connsiteY31-2352" fmla="*/ 661035 h 2377440"/>
                <a:gd name="connsiteX32-2353" fmla="*/ 4544060 w 5684520"/>
                <a:gd name="connsiteY32-2354" fmla="*/ 643890 h 2377440"/>
                <a:gd name="connsiteX33-2355" fmla="*/ 4556760 w 5684520"/>
                <a:gd name="connsiteY33-2356" fmla="*/ 609600 h 2377440"/>
                <a:gd name="connsiteX34-2357" fmla="*/ 4610100 w 5684520"/>
                <a:gd name="connsiteY34-2358" fmla="*/ 627380 h 2377440"/>
                <a:gd name="connsiteX35-2359" fmla="*/ 4636770 w 5684520"/>
                <a:gd name="connsiteY35-2360" fmla="*/ 521335 h 2377440"/>
                <a:gd name="connsiteX36-2361" fmla="*/ 4784725 w 5684520"/>
                <a:gd name="connsiteY36-2362" fmla="*/ 528955 h 2377440"/>
                <a:gd name="connsiteX37-2363" fmla="*/ 4800600 w 5684520"/>
                <a:gd name="connsiteY37-2364" fmla="*/ 417195 h 2377440"/>
                <a:gd name="connsiteX38-2365" fmla="*/ 5485765 w 5684520"/>
                <a:gd name="connsiteY38-2366" fmla="*/ 402590 h 2377440"/>
                <a:gd name="connsiteX39-2367" fmla="*/ 5501640 w 5684520"/>
                <a:gd name="connsiteY39-2368" fmla="*/ 320040 h 2377440"/>
                <a:gd name="connsiteX40-2369" fmla="*/ 5524500 w 5684520"/>
                <a:gd name="connsiteY40-2370" fmla="*/ 213360 h 2377440"/>
                <a:gd name="connsiteX41-2371" fmla="*/ 5608320 w 5684520"/>
                <a:gd name="connsiteY41-2372" fmla="*/ 213360 h 2377440"/>
                <a:gd name="connsiteX42-2373" fmla="*/ 5631180 w 5684520"/>
                <a:gd name="connsiteY42-2374" fmla="*/ 99060 h 2377440"/>
                <a:gd name="connsiteX43-2375" fmla="*/ 5684520 w 5684520"/>
                <a:gd name="connsiteY43-2376" fmla="*/ 0 h 2377440"/>
                <a:gd name="connsiteX0-2377" fmla="*/ 0 w 5684520"/>
                <a:gd name="connsiteY0-2378" fmla="*/ 2377440 h 2377440"/>
                <a:gd name="connsiteX1-2379" fmla="*/ 251460 w 5684520"/>
                <a:gd name="connsiteY1-2380" fmla="*/ 2331720 h 2377440"/>
                <a:gd name="connsiteX2-2381" fmla="*/ 419100 w 5684520"/>
                <a:gd name="connsiteY2-2382" fmla="*/ 2232660 h 2377440"/>
                <a:gd name="connsiteX3-2383" fmla="*/ 457200 w 5684520"/>
                <a:gd name="connsiteY3-2384" fmla="*/ 2179320 h 2377440"/>
                <a:gd name="connsiteX4-2385" fmla="*/ 1074420 w 5684520"/>
                <a:gd name="connsiteY4-2386" fmla="*/ 1920240 h 2377440"/>
                <a:gd name="connsiteX5-2387" fmla="*/ 1173480 w 5684520"/>
                <a:gd name="connsiteY5-2388" fmla="*/ 1912620 h 2377440"/>
                <a:gd name="connsiteX6-2389" fmla="*/ 1287780 w 5684520"/>
                <a:gd name="connsiteY6-2390" fmla="*/ 1874520 h 2377440"/>
                <a:gd name="connsiteX7-2391" fmla="*/ 1325880 w 5684520"/>
                <a:gd name="connsiteY7-2392" fmla="*/ 1859280 h 2377440"/>
                <a:gd name="connsiteX8-2393" fmla="*/ 1333500 w 5684520"/>
                <a:gd name="connsiteY8-2394" fmla="*/ 1821180 h 2377440"/>
                <a:gd name="connsiteX9-2395" fmla="*/ 1699260 w 5684520"/>
                <a:gd name="connsiteY9-2396" fmla="*/ 1737360 h 2377440"/>
                <a:gd name="connsiteX10-2397" fmla="*/ 1836420 w 5684520"/>
                <a:gd name="connsiteY10-2398" fmla="*/ 1630680 h 2377440"/>
                <a:gd name="connsiteX11-2399" fmla="*/ 1844040 w 5684520"/>
                <a:gd name="connsiteY11-2400" fmla="*/ 1607820 h 2377440"/>
                <a:gd name="connsiteX12-2401" fmla="*/ 2232660 w 5684520"/>
                <a:gd name="connsiteY12-2402" fmla="*/ 1524000 h 2377440"/>
                <a:gd name="connsiteX13-2403" fmla="*/ 2400300 w 5684520"/>
                <a:gd name="connsiteY13-2404" fmla="*/ 1463040 h 2377440"/>
                <a:gd name="connsiteX14-2405" fmla="*/ 2529840 w 5684520"/>
                <a:gd name="connsiteY14-2406" fmla="*/ 1394460 h 2377440"/>
                <a:gd name="connsiteX15-2407" fmla="*/ 2661285 w 5684520"/>
                <a:gd name="connsiteY15-2408" fmla="*/ 1343025 h 2377440"/>
                <a:gd name="connsiteX16-2409" fmla="*/ 2743200 w 5684520"/>
                <a:gd name="connsiteY16-2410" fmla="*/ 1280160 h 2377440"/>
                <a:gd name="connsiteX17-2411" fmla="*/ 3029903 w 5684520"/>
                <a:gd name="connsiteY17-2412" fmla="*/ 1198244 h 2377440"/>
                <a:gd name="connsiteX18-2413" fmla="*/ 3238500 w 5684520"/>
                <a:gd name="connsiteY18-2414" fmla="*/ 1135380 h 2377440"/>
                <a:gd name="connsiteX19-2415" fmla="*/ 3284220 w 5684520"/>
                <a:gd name="connsiteY19-2416" fmla="*/ 1089660 h 2377440"/>
                <a:gd name="connsiteX20-2417" fmla="*/ 3360420 w 5684520"/>
                <a:gd name="connsiteY20-2418" fmla="*/ 1089660 h 2377440"/>
                <a:gd name="connsiteX21-2419" fmla="*/ 3459480 w 5684520"/>
                <a:gd name="connsiteY21-2420" fmla="*/ 1005840 h 2377440"/>
                <a:gd name="connsiteX22-2421" fmla="*/ 3581400 w 5684520"/>
                <a:gd name="connsiteY22-2422" fmla="*/ 982980 h 2377440"/>
                <a:gd name="connsiteX23-2423" fmla="*/ 3665220 w 5684520"/>
                <a:gd name="connsiteY23-2424" fmla="*/ 967740 h 2377440"/>
                <a:gd name="connsiteX24-2425" fmla="*/ 3700780 w 5684520"/>
                <a:gd name="connsiteY24-2426" fmla="*/ 895350 h 2377440"/>
                <a:gd name="connsiteX25-2427" fmla="*/ 3884295 w 5684520"/>
                <a:gd name="connsiteY25-2428" fmla="*/ 862330 h 2377440"/>
                <a:gd name="connsiteX26-2429" fmla="*/ 4015740 w 5684520"/>
                <a:gd name="connsiteY26-2430" fmla="*/ 853440 h 2377440"/>
                <a:gd name="connsiteX27-2431" fmla="*/ 4076700 w 5684520"/>
                <a:gd name="connsiteY27-2432" fmla="*/ 807720 h 2377440"/>
                <a:gd name="connsiteX28-2433" fmla="*/ 4114800 w 5684520"/>
                <a:gd name="connsiteY28-2434" fmla="*/ 784860 h 2377440"/>
                <a:gd name="connsiteX29-2435" fmla="*/ 4160520 w 5684520"/>
                <a:gd name="connsiteY29-2436" fmla="*/ 731520 h 2377440"/>
                <a:gd name="connsiteX30-2437" fmla="*/ 4389120 w 5684520"/>
                <a:gd name="connsiteY30-2438" fmla="*/ 723900 h 2377440"/>
                <a:gd name="connsiteX31-2439" fmla="*/ 4434205 w 5684520"/>
                <a:gd name="connsiteY31-2440" fmla="*/ 661035 h 2377440"/>
                <a:gd name="connsiteX32-2441" fmla="*/ 4544060 w 5684520"/>
                <a:gd name="connsiteY32-2442" fmla="*/ 643890 h 2377440"/>
                <a:gd name="connsiteX33-2443" fmla="*/ 4556760 w 5684520"/>
                <a:gd name="connsiteY33-2444" fmla="*/ 609600 h 2377440"/>
                <a:gd name="connsiteX34-2445" fmla="*/ 4610100 w 5684520"/>
                <a:gd name="connsiteY34-2446" fmla="*/ 627380 h 2377440"/>
                <a:gd name="connsiteX35-2447" fmla="*/ 4636770 w 5684520"/>
                <a:gd name="connsiteY35-2448" fmla="*/ 521335 h 2377440"/>
                <a:gd name="connsiteX36-2449" fmla="*/ 4784725 w 5684520"/>
                <a:gd name="connsiteY36-2450" fmla="*/ 528955 h 2377440"/>
                <a:gd name="connsiteX37-2451" fmla="*/ 4800600 w 5684520"/>
                <a:gd name="connsiteY37-2452" fmla="*/ 417195 h 2377440"/>
                <a:gd name="connsiteX38-2453" fmla="*/ 5485765 w 5684520"/>
                <a:gd name="connsiteY38-2454" fmla="*/ 402590 h 2377440"/>
                <a:gd name="connsiteX39-2455" fmla="*/ 5501640 w 5684520"/>
                <a:gd name="connsiteY39-2456" fmla="*/ 320040 h 2377440"/>
                <a:gd name="connsiteX40-2457" fmla="*/ 5524500 w 5684520"/>
                <a:gd name="connsiteY40-2458" fmla="*/ 213360 h 2377440"/>
                <a:gd name="connsiteX41-2459" fmla="*/ 5608320 w 5684520"/>
                <a:gd name="connsiteY41-2460" fmla="*/ 213360 h 2377440"/>
                <a:gd name="connsiteX42-2461" fmla="*/ 5631180 w 5684520"/>
                <a:gd name="connsiteY42-2462" fmla="*/ 99060 h 2377440"/>
                <a:gd name="connsiteX43-2463" fmla="*/ 5684520 w 5684520"/>
                <a:gd name="connsiteY43-2464" fmla="*/ 0 h 2377440"/>
                <a:gd name="connsiteX0-2465" fmla="*/ 0 w 5684520"/>
                <a:gd name="connsiteY0-2466" fmla="*/ 2377440 h 2377440"/>
                <a:gd name="connsiteX1-2467" fmla="*/ 251460 w 5684520"/>
                <a:gd name="connsiteY1-2468" fmla="*/ 2331720 h 2377440"/>
                <a:gd name="connsiteX2-2469" fmla="*/ 419100 w 5684520"/>
                <a:gd name="connsiteY2-2470" fmla="*/ 2232660 h 2377440"/>
                <a:gd name="connsiteX3-2471" fmla="*/ 457200 w 5684520"/>
                <a:gd name="connsiteY3-2472" fmla="*/ 2179320 h 2377440"/>
                <a:gd name="connsiteX4-2473" fmla="*/ 1074420 w 5684520"/>
                <a:gd name="connsiteY4-2474" fmla="*/ 1920240 h 2377440"/>
                <a:gd name="connsiteX5-2475" fmla="*/ 1173480 w 5684520"/>
                <a:gd name="connsiteY5-2476" fmla="*/ 1912620 h 2377440"/>
                <a:gd name="connsiteX6-2477" fmla="*/ 1287780 w 5684520"/>
                <a:gd name="connsiteY6-2478" fmla="*/ 1874520 h 2377440"/>
                <a:gd name="connsiteX7-2479" fmla="*/ 1325880 w 5684520"/>
                <a:gd name="connsiteY7-2480" fmla="*/ 1859280 h 2377440"/>
                <a:gd name="connsiteX8-2481" fmla="*/ 1333500 w 5684520"/>
                <a:gd name="connsiteY8-2482" fmla="*/ 1821180 h 2377440"/>
                <a:gd name="connsiteX9-2483" fmla="*/ 1699260 w 5684520"/>
                <a:gd name="connsiteY9-2484" fmla="*/ 1737360 h 2377440"/>
                <a:gd name="connsiteX10-2485" fmla="*/ 1836420 w 5684520"/>
                <a:gd name="connsiteY10-2486" fmla="*/ 1630680 h 2377440"/>
                <a:gd name="connsiteX11-2487" fmla="*/ 1844040 w 5684520"/>
                <a:gd name="connsiteY11-2488" fmla="*/ 1607820 h 2377440"/>
                <a:gd name="connsiteX12-2489" fmla="*/ 2232660 w 5684520"/>
                <a:gd name="connsiteY12-2490" fmla="*/ 1524000 h 2377440"/>
                <a:gd name="connsiteX13-2491" fmla="*/ 2400300 w 5684520"/>
                <a:gd name="connsiteY13-2492" fmla="*/ 1463040 h 2377440"/>
                <a:gd name="connsiteX14-2493" fmla="*/ 2529840 w 5684520"/>
                <a:gd name="connsiteY14-2494" fmla="*/ 1394460 h 2377440"/>
                <a:gd name="connsiteX15-2495" fmla="*/ 2661285 w 5684520"/>
                <a:gd name="connsiteY15-2496" fmla="*/ 1343025 h 2377440"/>
                <a:gd name="connsiteX16-2497" fmla="*/ 2757488 w 5684520"/>
                <a:gd name="connsiteY16-2498" fmla="*/ 1294447 h 2377440"/>
                <a:gd name="connsiteX17-2499" fmla="*/ 3029903 w 5684520"/>
                <a:gd name="connsiteY17-2500" fmla="*/ 1198244 h 2377440"/>
                <a:gd name="connsiteX18-2501" fmla="*/ 3238500 w 5684520"/>
                <a:gd name="connsiteY18-2502" fmla="*/ 1135380 h 2377440"/>
                <a:gd name="connsiteX19-2503" fmla="*/ 3284220 w 5684520"/>
                <a:gd name="connsiteY19-2504" fmla="*/ 1089660 h 2377440"/>
                <a:gd name="connsiteX20-2505" fmla="*/ 3360420 w 5684520"/>
                <a:gd name="connsiteY20-2506" fmla="*/ 1089660 h 2377440"/>
                <a:gd name="connsiteX21-2507" fmla="*/ 3459480 w 5684520"/>
                <a:gd name="connsiteY21-2508" fmla="*/ 1005840 h 2377440"/>
                <a:gd name="connsiteX22-2509" fmla="*/ 3581400 w 5684520"/>
                <a:gd name="connsiteY22-2510" fmla="*/ 982980 h 2377440"/>
                <a:gd name="connsiteX23-2511" fmla="*/ 3665220 w 5684520"/>
                <a:gd name="connsiteY23-2512" fmla="*/ 967740 h 2377440"/>
                <a:gd name="connsiteX24-2513" fmla="*/ 3700780 w 5684520"/>
                <a:gd name="connsiteY24-2514" fmla="*/ 895350 h 2377440"/>
                <a:gd name="connsiteX25-2515" fmla="*/ 3884295 w 5684520"/>
                <a:gd name="connsiteY25-2516" fmla="*/ 862330 h 2377440"/>
                <a:gd name="connsiteX26-2517" fmla="*/ 4015740 w 5684520"/>
                <a:gd name="connsiteY26-2518" fmla="*/ 853440 h 2377440"/>
                <a:gd name="connsiteX27-2519" fmla="*/ 4076700 w 5684520"/>
                <a:gd name="connsiteY27-2520" fmla="*/ 807720 h 2377440"/>
                <a:gd name="connsiteX28-2521" fmla="*/ 4114800 w 5684520"/>
                <a:gd name="connsiteY28-2522" fmla="*/ 784860 h 2377440"/>
                <a:gd name="connsiteX29-2523" fmla="*/ 4160520 w 5684520"/>
                <a:gd name="connsiteY29-2524" fmla="*/ 731520 h 2377440"/>
                <a:gd name="connsiteX30-2525" fmla="*/ 4389120 w 5684520"/>
                <a:gd name="connsiteY30-2526" fmla="*/ 723900 h 2377440"/>
                <a:gd name="connsiteX31-2527" fmla="*/ 4434205 w 5684520"/>
                <a:gd name="connsiteY31-2528" fmla="*/ 661035 h 2377440"/>
                <a:gd name="connsiteX32-2529" fmla="*/ 4544060 w 5684520"/>
                <a:gd name="connsiteY32-2530" fmla="*/ 643890 h 2377440"/>
                <a:gd name="connsiteX33-2531" fmla="*/ 4556760 w 5684520"/>
                <a:gd name="connsiteY33-2532" fmla="*/ 609600 h 2377440"/>
                <a:gd name="connsiteX34-2533" fmla="*/ 4610100 w 5684520"/>
                <a:gd name="connsiteY34-2534" fmla="*/ 627380 h 2377440"/>
                <a:gd name="connsiteX35-2535" fmla="*/ 4636770 w 5684520"/>
                <a:gd name="connsiteY35-2536" fmla="*/ 521335 h 2377440"/>
                <a:gd name="connsiteX36-2537" fmla="*/ 4784725 w 5684520"/>
                <a:gd name="connsiteY36-2538" fmla="*/ 528955 h 2377440"/>
                <a:gd name="connsiteX37-2539" fmla="*/ 4800600 w 5684520"/>
                <a:gd name="connsiteY37-2540" fmla="*/ 417195 h 2377440"/>
                <a:gd name="connsiteX38-2541" fmla="*/ 5485765 w 5684520"/>
                <a:gd name="connsiteY38-2542" fmla="*/ 402590 h 2377440"/>
                <a:gd name="connsiteX39-2543" fmla="*/ 5501640 w 5684520"/>
                <a:gd name="connsiteY39-2544" fmla="*/ 320040 h 2377440"/>
                <a:gd name="connsiteX40-2545" fmla="*/ 5524500 w 5684520"/>
                <a:gd name="connsiteY40-2546" fmla="*/ 213360 h 2377440"/>
                <a:gd name="connsiteX41-2547" fmla="*/ 5608320 w 5684520"/>
                <a:gd name="connsiteY41-2548" fmla="*/ 213360 h 2377440"/>
                <a:gd name="connsiteX42-2549" fmla="*/ 5631180 w 5684520"/>
                <a:gd name="connsiteY42-2550" fmla="*/ 99060 h 2377440"/>
                <a:gd name="connsiteX43-2551" fmla="*/ 5684520 w 5684520"/>
                <a:gd name="connsiteY43-2552" fmla="*/ 0 h 2377440"/>
                <a:gd name="connsiteX0-2553" fmla="*/ 0 w 5684520"/>
                <a:gd name="connsiteY0-2554" fmla="*/ 2377440 h 2377440"/>
                <a:gd name="connsiteX1-2555" fmla="*/ 251460 w 5684520"/>
                <a:gd name="connsiteY1-2556" fmla="*/ 2331720 h 2377440"/>
                <a:gd name="connsiteX2-2557" fmla="*/ 419100 w 5684520"/>
                <a:gd name="connsiteY2-2558" fmla="*/ 2232660 h 2377440"/>
                <a:gd name="connsiteX3-2559" fmla="*/ 457200 w 5684520"/>
                <a:gd name="connsiteY3-2560" fmla="*/ 2179320 h 2377440"/>
                <a:gd name="connsiteX4-2561" fmla="*/ 1074420 w 5684520"/>
                <a:gd name="connsiteY4-2562" fmla="*/ 1920240 h 2377440"/>
                <a:gd name="connsiteX5-2563" fmla="*/ 1173480 w 5684520"/>
                <a:gd name="connsiteY5-2564" fmla="*/ 1912620 h 2377440"/>
                <a:gd name="connsiteX6-2565" fmla="*/ 1287780 w 5684520"/>
                <a:gd name="connsiteY6-2566" fmla="*/ 1874520 h 2377440"/>
                <a:gd name="connsiteX7-2567" fmla="*/ 1325880 w 5684520"/>
                <a:gd name="connsiteY7-2568" fmla="*/ 1859280 h 2377440"/>
                <a:gd name="connsiteX8-2569" fmla="*/ 1333500 w 5684520"/>
                <a:gd name="connsiteY8-2570" fmla="*/ 1821180 h 2377440"/>
                <a:gd name="connsiteX9-2571" fmla="*/ 1699260 w 5684520"/>
                <a:gd name="connsiteY9-2572" fmla="*/ 1737360 h 2377440"/>
                <a:gd name="connsiteX10-2573" fmla="*/ 1836420 w 5684520"/>
                <a:gd name="connsiteY10-2574" fmla="*/ 1630680 h 2377440"/>
                <a:gd name="connsiteX11-2575" fmla="*/ 1844040 w 5684520"/>
                <a:gd name="connsiteY11-2576" fmla="*/ 1607820 h 2377440"/>
                <a:gd name="connsiteX12-2577" fmla="*/ 2232660 w 5684520"/>
                <a:gd name="connsiteY12-2578" fmla="*/ 1524000 h 2377440"/>
                <a:gd name="connsiteX13-2579" fmla="*/ 2400300 w 5684520"/>
                <a:gd name="connsiteY13-2580" fmla="*/ 1463040 h 2377440"/>
                <a:gd name="connsiteX14-2581" fmla="*/ 2529840 w 5684520"/>
                <a:gd name="connsiteY14-2582" fmla="*/ 1394460 h 2377440"/>
                <a:gd name="connsiteX15-2583" fmla="*/ 2661285 w 5684520"/>
                <a:gd name="connsiteY15-2584" fmla="*/ 1343025 h 2377440"/>
                <a:gd name="connsiteX16-2585" fmla="*/ 2757488 w 5684520"/>
                <a:gd name="connsiteY16-2586" fmla="*/ 1294447 h 2377440"/>
                <a:gd name="connsiteX17-2587" fmla="*/ 2972753 w 5684520"/>
                <a:gd name="connsiteY17-2588" fmla="*/ 1193481 h 2377440"/>
                <a:gd name="connsiteX18-2589" fmla="*/ 3238500 w 5684520"/>
                <a:gd name="connsiteY18-2590" fmla="*/ 1135380 h 2377440"/>
                <a:gd name="connsiteX19-2591" fmla="*/ 3284220 w 5684520"/>
                <a:gd name="connsiteY19-2592" fmla="*/ 1089660 h 2377440"/>
                <a:gd name="connsiteX20-2593" fmla="*/ 3360420 w 5684520"/>
                <a:gd name="connsiteY20-2594" fmla="*/ 1089660 h 2377440"/>
                <a:gd name="connsiteX21-2595" fmla="*/ 3459480 w 5684520"/>
                <a:gd name="connsiteY21-2596" fmla="*/ 1005840 h 2377440"/>
                <a:gd name="connsiteX22-2597" fmla="*/ 3581400 w 5684520"/>
                <a:gd name="connsiteY22-2598" fmla="*/ 982980 h 2377440"/>
                <a:gd name="connsiteX23-2599" fmla="*/ 3665220 w 5684520"/>
                <a:gd name="connsiteY23-2600" fmla="*/ 967740 h 2377440"/>
                <a:gd name="connsiteX24-2601" fmla="*/ 3700780 w 5684520"/>
                <a:gd name="connsiteY24-2602" fmla="*/ 895350 h 2377440"/>
                <a:gd name="connsiteX25-2603" fmla="*/ 3884295 w 5684520"/>
                <a:gd name="connsiteY25-2604" fmla="*/ 862330 h 2377440"/>
                <a:gd name="connsiteX26-2605" fmla="*/ 4015740 w 5684520"/>
                <a:gd name="connsiteY26-2606" fmla="*/ 853440 h 2377440"/>
                <a:gd name="connsiteX27-2607" fmla="*/ 4076700 w 5684520"/>
                <a:gd name="connsiteY27-2608" fmla="*/ 807720 h 2377440"/>
                <a:gd name="connsiteX28-2609" fmla="*/ 4114800 w 5684520"/>
                <a:gd name="connsiteY28-2610" fmla="*/ 784860 h 2377440"/>
                <a:gd name="connsiteX29-2611" fmla="*/ 4160520 w 5684520"/>
                <a:gd name="connsiteY29-2612" fmla="*/ 731520 h 2377440"/>
                <a:gd name="connsiteX30-2613" fmla="*/ 4389120 w 5684520"/>
                <a:gd name="connsiteY30-2614" fmla="*/ 723900 h 2377440"/>
                <a:gd name="connsiteX31-2615" fmla="*/ 4434205 w 5684520"/>
                <a:gd name="connsiteY31-2616" fmla="*/ 661035 h 2377440"/>
                <a:gd name="connsiteX32-2617" fmla="*/ 4544060 w 5684520"/>
                <a:gd name="connsiteY32-2618" fmla="*/ 643890 h 2377440"/>
                <a:gd name="connsiteX33-2619" fmla="*/ 4556760 w 5684520"/>
                <a:gd name="connsiteY33-2620" fmla="*/ 609600 h 2377440"/>
                <a:gd name="connsiteX34-2621" fmla="*/ 4610100 w 5684520"/>
                <a:gd name="connsiteY34-2622" fmla="*/ 627380 h 2377440"/>
                <a:gd name="connsiteX35-2623" fmla="*/ 4636770 w 5684520"/>
                <a:gd name="connsiteY35-2624" fmla="*/ 521335 h 2377440"/>
                <a:gd name="connsiteX36-2625" fmla="*/ 4784725 w 5684520"/>
                <a:gd name="connsiteY36-2626" fmla="*/ 528955 h 2377440"/>
                <a:gd name="connsiteX37-2627" fmla="*/ 4800600 w 5684520"/>
                <a:gd name="connsiteY37-2628" fmla="*/ 417195 h 2377440"/>
                <a:gd name="connsiteX38-2629" fmla="*/ 5485765 w 5684520"/>
                <a:gd name="connsiteY38-2630" fmla="*/ 402590 h 2377440"/>
                <a:gd name="connsiteX39-2631" fmla="*/ 5501640 w 5684520"/>
                <a:gd name="connsiteY39-2632" fmla="*/ 320040 h 2377440"/>
                <a:gd name="connsiteX40-2633" fmla="*/ 5524500 w 5684520"/>
                <a:gd name="connsiteY40-2634" fmla="*/ 213360 h 2377440"/>
                <a:gd name="connsiteX41-2635" fmla="*/ 5608320 w 5684520"/>
                <a:gd name="connsiteY41-2636" fmla="*/ 213360 h 2377440"/>
                <a:gd name="connsiteX42-2637" fmla="*/ 5631180 w 5684520"/>
                <a:gd name="connsiteY42-2638" fmla="*/ 99060 h 2377440"/>
                <a:gd name="connsiteX43-2639" fmla="*/ 5684520 w 5684520"/>
                <a:gd name="connsiteY43-2640" fmla="*/ 0 h 2377440"/>
                <a:gd name="connsiteX0-2641" fmla="*/ 0 w 5684520"/>
                <a:gd name="connsiteY0-2642" fmla="*/ 2377440 h 2377440"/>
                <a:gd name="connsiteX1-2643" fmla="*/ 251460 w 5684520"/>
                <a:gd name="connsiteY1-2644" fmla="*/ 2331720 h 2377440"/>
                <a:gd name="connsiteX2-2645" fmla="*/ 419100 w 5684520"/>
                <a:gd name="connsiteY2-2646" fmla="*/ 2232660 h 2377440"/>
                <a:gd name="connsiteX3-2647" fmla="*/ 457200 w 5684520"/>
                <a:gd name="connsiteY3-2648" fmla="*/ 2179320 h 2377440"/>
                <a:gd name="connsiteX4-2649" fmla="*/ 1074420 w 5684520"/>
                <a:gd name="connsiteY4-2650" fmla="*/ 1920240 h 2377440"/>
                <a:gd name="connsiteX5-2651" fmla="*/ 1173480 w 5684520"/>
                <a:gd name="connsiteY5-2652" fmla="*/ 1912620 h 2377440"/>
                <a:gd name="connsiteX6-2653" fmla="*/ 1287780 w 5684520"/>
                <a:gd name="connsiteY6-2654" fmla="*/ 1874520 h 2377440"/>
                <a:gd name="connsiteX7-2655" fmla="*/ 1325880 w 5684520"/>
                <a:gd name="connsiteY7-2656" fmla="*/ 1859280 h 2377440"/>
                <a:gd name="connsiteX8-2657" fmla="*/ 1333500 w 5684520"/>
                <a:gd name="connsiteY8-2658" fmla="*/ 1821180 h 2377440"/>
                <a:gd name="connsiteX9-2659" fmla="*/ 1699260 w 5684520"/>
                <a:gd name="connsiteY9-2660" fmla="*/ 1737360 h 2377440"/>
                <a:gd name="connsiteX10-2661" fmla="*/ 1836420 w 5684520"/>
                <a:gd name="connsiteY10-2662" fmla="*/ 1630680 h 2377440"/>
                <a:gd name="connsiteX11-2663" fmla="*/ 1844040 w 5684520"/>
                <a:gd name="connsiteY11-2664" fmla="*/ 1607820 h 2377440"/>
                <a:gd name="connsiteX12-2665" fmla="*/ 2232660 w 5684520"/>
                <a:gd name="connsiteY12-2666" fmla="*/ 1524000 h 2377440"/>
                <a:gd name="connsiteX13-2667" fmla="*/ 2400300 w 5684520"/>
                <a:gd name="connsiteY13-2668" fmla="*/ 1463040 h 2377440"/>
                <a:gd name="connsiteX14-2669" fmla="*/ 2529840 w 5684520"/>
                <a:gd name="connsiteY14-2670" fmla="*/ 1394460 h 2377440"/>
                <a:gd name="connsiteX15-2671" fmla="*/ 2661285 w 5684520"/>
                <a:gd name="connsiteY15-2672" fmla="*/ 1343025 h 2377440"/>
                <a:gd name="connsiteX16-2673" fmla="*/ 2757488 w 5684520"/>
                <a:gd name="connsiteY16-2674" fmla="*/ 1294447 h 2377440"/>
                <a:gd name="connsiteX17-2675" fmla="*/ 2972753 w 5684520"/>
                <a:gd name="connsiteY17-2676" fmla="*/ 1193481 h 2377440"/>
                <a:gd name="connsiteX18-2677" fmla="*/ 3238500 w 5684520"/>
                <a:gd name="connsiteY18-2678" fmla="*/ 1135380 h 2377440"/>
                <a:gd name="connsiteX19-2679" fmla="*/ 3284220 w 5684520"/>
                <a:gd name="connsiteY19-2680" fmla="*/ 1089660 h 2377440"/>
                <a:gd name="connsiteX20-2681" fmla="*/ 3360420 w 5684520"/>
                <a:gd name="connsiteY20-2682" fmla="*/ 1089660 h 2377440"/>
                <a:gd name="connsiteX21-2683" fmla="*/ 3459480 w 5684520"/>
                <a:gd name="connsiteY21-2684" fmla="*/ 1005840 h 2377440"/>
                <a:gd name="connsiteX22-2685" fmla="*/ 3581400 w 5684520"/>
                <a:gd name="connsiteY22-2686" fmla="*/ 982980 h 2377440"/>
                <a:gd name="connsiteX23-2687" fmla="*/ 3665220 w 5684520"/>
                <a:gd name="connsiteY23-2688" fmla="*/ 967740 h 2377440"/>
                <a:gd name="connsiteX24-2689" fmla="*/ 3700780 w 5684520"/>
                <a:gd name="connsiteY24-2690" fmla="*/ 895350 h 2377440"/>
                <a:gd name="connsiteX25-2691" fmla="*/ 3884295 w 5684520"/>
                <a:gd name="connsiteY25-2692" fmla="*/ 862330 h 2377440"/>
                <a:gd name="connsiteX26-2693" fmla="*/ 4015740 w 5684520"/>
                <a:gd name="connsiteY26-2694" fmla="*/ 853440 h 2377440"/>
                <a:gd name="connsiteX27-2695" fmla="*/ 4076700 w 5684520"/>
                <a:gd name="connsiteY27-2696" fmla="*/ 807720 h 2377440"/>
                <a:gd name="connsiteX28-2697" fmla="*/ 4114800 w 5684520"/>
                <a:gd name="connsiteY28-2698" fmla="*/ 784860 h 2377440"/>
                <a:gd name="connsiteX29-2699" fmla="*/ 4160520 w 5684520"/>
                <a:gd name="connsiteY29-2700" fmla="*/ 731520 h 2377440"/>
                <a:gd name="connsiteX30-2701" fmla="*/ 4389120 w 5684520"/>
                <a:gd name="connsiteY30-2702" fmla="*/ 723900 h 2377440"/>
                <a:gd name="connsiteX31-2703" fmla="*/ 4434205 w 5684520"/>
                <a:gd name="connsiteY31-2704" fmla="*/ 661035 h 2377440"/>
                <a:gd name="connsiteX32-2705" fmla="*/ 4544060 w 5684520"/>
                <a:gd name="connsiteY32-2706" fmla="*/ 643890 h 2377440"/>
                <a:gd name="connsiteX33-2707" fmla="*/ 4556760 w 5684520"/>
                <a:gd name="connsiteY33-2708" fmla="*/ 609600 h 2377440"/>
                <a:gd name="connsiteX34-2709" fmla="*/ 4610100 w 5684520"/>
                <a:gd name="connsiteY34-2710" fmla="*/ 627380 h 2377440"/>
                <a:gd name="connsiteX35-2711" fmla="*/ 4636770 w 5684520"/>
                <a:gd name="connsiteY35-2712" fmla="*/ 521335 h 2377440"/>
                <a:gd name="connsiteX36-2713" fmla="*/ 4784725 w 5684520"/>
                <a:gd name="connsiteY36-2714" fmla="*/ 528955 h 2377440"/>
                <a:gd name="connsiteX37-2715" fmla="*/ 4800600 w 5684520"/>
                <a:gd name="connsiteY37-2716" fmla="*/ 417195 h 2377440"/>
                <a:gd name="connsiteX38-2717" fmla="*/ 5485765 w 5684520"/>
                <a:gd name="connsiteY38-2718" fmla="*/ 402590 h 2377440"/>
                <a:gd name="connsiteX39-2719" fmla="*/ 5501640 w 5684520"/>
                <a:gd name="connsiteY39-2720" fmla="*/ 320040 h 2377440"/>
                <a:gd name="connsiteX40-2721" fmla="*/ 5524500 w 5684520"/>
                <a:gd name="connsiteY40-2722" fmla="*/ 213360 h 2377440"/>
                <a:gd name="connsiteX41-2723" fmla="*/ 5608320 w 5684520"/>
                <a:gd name="connsiteY41-2724" fmla="*/ 213360 h 2377440"/>
                <a:gd name="connsiteX42-2725" fmla="*/ 5631180 w 5684520"/>
                <a:gd name="connsiteY42-2726" fmla="*/ 99060 h 2377440"/>
                <a:gd name="connsiteX43-2727" fmla="*/ 5684520 w 5684520"/>
                <a:gd name="connsiteY43-2728" fmla="*/ 0 h 2377440"/>
                <a:gd name="connsiteX0-2729" fmla="*/ 0 w 5684520"/>
                <a:gd name="connsiteY0-2730" fmla="*/ 2377440 h 2377440"/>
                <a:gd name="connsiteX1-2731" fmla="*/ 251460 w 5684520"/>
                <a:gd name="connsiteY1-2732" fmla="*/ 2331720 h 2377440"/>
                <a:gd name="connsiteX2-2733" fmla="*/ 419100 w 5684520"/>
                <a:gd name="connsiteY2-2734" fmla="*/ 2232660 h 2377440"/>
                <a:gd name="connsiteX3-2735" fmla="*/ 457200 w 5684520"/>
                <a:gd name="connsiteY3-2736" fmla="*/ 2179320 h 2377440"/>
                <a:gd name="connsiteX4-2737" fmla="*/ 1074420 w 5684520"/>
                <a:gd name="connsiteY4-2738" fmla="*/ 1920240 h 2377440"/>
                <a:gd name="connsiteX5-2739" fmla="*/ 1173480 w 5684520"/>
                <a:gd name="connsiteY5-2740" fmla="*/ 1912620 h 2377440"/>
                <a:gd name="connsiteX6-2741" fmla="*/ 1287780 w 5684520"/>
                <a:gd name="connsiteY6-2742" fmla="*/ 1874520 h 2377440"/>
                <a:gd name="connsiteX7-2743" fmla="*/ 1325880 w 5684520"/>
                <a:gd name="connsiteY7-2744" fmla="*/ 1859280 h 2377440"/>
                <a:gd name="connsiteX8-2745" fmla="*/ 1333500 w 5684520"/>
                <a:gd name="connsiteY8-2746" fmla="*/ 1821180 h 2377440"/>
                <a:gd name="connsiteX9-2747" fmla="*/ 1699260 w 5684520"/>
                <a:gd name="connsiteY9-2748" fmla="*/ 1737360 h 2377440"/>
                <a:gd name="connsiteX10-2749" fmla="*/ 1836420 w 5684520"/>
                <a:gd name="connsiteY10-2750" fmla="*/ 1630680 h 2377440"/>
                <a:gd name="connsiteX11-2751" fmla="*/ 1844040 w 5684520"/>
                <a:gd name="connsiteY11-2752" fmla="*/ 1607820 h 2377440"/>
                <a:gd name="connsiteX12-2753" fmla="*/ 2232660 w 5684520"/>
                <a:gd name="connsiteY12-2754" fmla="*/ 1524000 h 2377440"/>
                <a:gd name="connsiteX13-2755" fmla="*/ 2400300 w 5684520"/>
                <a:gd name="connsiteY13-2756" fmla="*/ 1463040 h 2377440"/>
                <a:gd name="connsiteX14-2757" fmla="*/ 2529840 w 5684520"/>
                <a:gd name="connsiteY14-2758" fmla="*/ 1394460 h 2377440"/>
                <a:gd name="connsiteX15-2759" fmla="*/ 2661285 w 5684520"/>
                <a:gd name="connsiteY15-2760" fmla="*/ 1343025 h 2377440"/>
                <a:gd name="connsiteX16-2761" fmla="*/ 2757488 w 5684520"/>
                <a:gd name="connsiteY16-2762" fmla="*/ 1294447 h 2377440"/>
                <a:gd name="connsiteX17-2763" fmla="*/ 2972753 w 5684520"/>
                <a:gd name="connsiteY17-2764" fmla="*/ 1193481 h 2377440"/>
                <a:gd name="connsiteX18-2765" fmla="*/ 3238500 w 5684520"/>
                <a:gd name="connsiteY18-2766" fmla="*/ 1135380 h 2377440"/>
                <a:gd name="connsiteX19-2767" fmla="*/ 3284220 w 5684520"/>
                <a:gd name="connsiteY19-2768" fmla="*/ 1089660 h 2377440"/>
                <a:gd name="connsiteX20-2769" fmla="*/ 3360420 w 5684520"/>
                <a:gd name="connsiteY20-2770" fmla="*/ 1089660 h 2377440"/>
                <a:gd name="connsiteX21-2771" fmla="*/ 3459480 w 5684520"/>
                <a:gd name="connsiteY21-2772" fmla="*/ 1005840 h 2377440"/>
                <a:gd name="connsiteX22-2773" fmla="*/ 3581400 w 5684520"/>
                <a:gd name="connsiteY22-2774" fmla="*/ 982980 h 2377440"/>
                <a:gd name="connsiteX23-2775" fmla="*/ 3665220 w 5684520"/>
                <a:gd name="connsiteY23-2776" fmla="*/ 967740 h 2377440"/>
                <a:gd name="connsiteX24-2777" fmla="*/ 3700780 w 5684520"/>
                <a:gd name="connsiteY24-2778" fmla="*/ 895350 h 2377440"/>
                <a:gd name="connsiteX25-2779" fmla="*/ 3884295 w 5684520"/>
                <a:gd name="connsiteY25-2780" fmla="*/ 862330 h 2377440"/>
                <a:gd name="connsiteX26-2781" fmla="*/ 4015740 w 5684520"/>
                <a:gd name="connsiteY26-2782" fmla="*/ 853440 h 2377440"/>
                <a:gd name="connsiteX27-2783" fmla="*/ 4076700 w 5684520"/>
                <a:gd name="connsiteY27-2784" fmla="*/ 807720 h 2377440"/>
                <a:gd name="connsiteX28-2785" fmla="*/ 4114800 w 5684520"/>
                <a:gd name="connsiteY28-2786" fmla="*/ 784860 h 2377440"/>
                <a:gd name="connsiteX29-2787" fmla="*/ 4160520 w 5684520"/>
                <a:gd name="connsiteY29-2788" fmla="*/ 731520 h 2377440"/>
                <a:gd name="connsiteX30-2789" fmla="*/ 4389120 w 5684520"/>
                <a:gd name="connsiteY30-2790" fmla="*/ 723900 h 2377440"/>
                <a:gd name="connsiteX31-2791" fmla="*/ 4434205 w 5684520"/>
                <a:gd name="connsiteY31-2792" fmla="*/ 661035 h 2377440"/>
                <a:gd name="connsiteX32-2793" fmla="*/ 4544060 w 5684520"/>
                <a:gd name="connsiteY32-2794" fmla="*/ 643890 h 2377440"/>
                <a:gd name="connsiteX33-2795" fmla="*/ 4556760 w 5684520"/>
                <a:gd name="connsiteY33-2796" fmla="*/ 609600 h 2377440"/>
                <a:gd name="connsiteX34-2797" fmla="*/ 4610100 w 5684520"/>
                <a:gd name="connsiteY34-2798" fmla="*/ 627380 h 2377440"/>
                <a:gd name="connsiteX35-2799" fmla="*/ 4636770 w 5684520"/>
                <a:gd name="connsiteY35-2800" fmla="*/ 521335 h 2377440"/>
                <a:gd name="connsiteX36-2801" fmla="*/ 4784725 w 5684520"/>
                <a:gd name="connsiteY36-2802" fmla="*/ 528955 h 2377440"/>
                <a:gd name="connsiteX37-2803" fmla="*/ 4800600 w 5684520"/>
                <a:gd name="connsiteY37-2804" fmla="*/ 417195 h 2377440"/>
                <a:gd name="connsiteX38-2805" fmla="*/ 5485765 w 5684520"/>
                <a:gd name="connsiteY38-2806" fmla="*/ 402590 h 2377440"/>
                <a:gd name="connsiteX39-2807" fmla="*/ 5501640 w 5684520"/>
                <a:gd name="connsiteY39-2808" fmla="*/ 320040 h 2377440"/>
                <a:gd name="connsiteX40-2809" fmla="*/ 5524500 w 5684520"/>
                <a:gd name="connsiteY40-2810" fmla="*/ 213360 h 2377440"/>
                <a:gd name="connsiteX41-2811" fmla="*/ 5608320 w 5684520"/>
                <a:gd name="connsiteY41-2812" fmla="*/ 213360 h 2377440"/>
                <a:gd name="connsiteX42-2813" fmla="*/ 5631180 w 5684520"/>
                <a:gd name="connsiteY42-2814" fmla="*/ 99060 h 2377440"/>
                <a:gd name="connsiteX43-2815" fmla="*/ 5684520 w 5684520"/>
                <a:gd name="connsiteY43-2816" fmla="*/ 0 h 2377440"/>
                <a:gd name="connsiteX0-2817" fmla="*/ 0 w 5684520"/>
                <a:gd name="connsiteY0-2818" fmla="*/ 2377440 h 2377440"/>
                <a:gd name="connsiteX1-2819" fmla="*/ 251460 w 5684520"/>
                <a:gd name="connsiteY1-2820" fmla="*/ 2331720 h 2377440"/>
                <a:gd name="connsiteX2-2821" fmla="*/ 419100 w 5684520"/>
                <a:gd name="connsiteY2-2822" fmla="*/ 2232660 h 2377440"/>
                <a:gd name="connsiteX3-2823" fmla="*/ 457200 w 5684520"/>
                <a:gd name="connsiteY3-2824" fmla="*/ 2179320 h 2377440"/>
                <a:gd name="connsiteX4-2825" fmla="*/ 1074420 w 5684520"/>
                <a:gd name="connsiteY4-2826" fmla="*/ 1920240 h 2377440"/>
                <a:gd name="connsiteX5-2827" fmla="*/ 1173480 w 5684520"/>
                <a:gd name="connsiteY5-2828" fmla="*/ 1912620 h 2377440"/>
                <a:gd name="connsiteX6-2829" fmla="*/ 1287780 w 5684520"/>
                <a:gd name="connsiteY6-2830" fmla="*/ 1874520 h 2377440"/>
                <a:gd name="connsiteX7-2831" fmla="*/ 1325880 w 5684520"/>
                <a:gd name="connsiteY7-2832" fmla="*/ 1859280 h 2377440"/>
                <a:gd name="connsiteX8-2833" fmla="*/ 1333500 w 5684520"/>
                <a:gd name="connsiteY8-2834" fmla="*/ 1821180 h 2377440"/>
                <a:gd name="connsiteX9-2835" fmla="*/ 1699260 w 5684520"/>
                <a:gd name="connsiteY9-2836" fmla="*/ 1737360 h 2377440"/>
                <a:gd name="connsiteX10-2837" fmla="*/ 1836420 w 5684520"/>
                <a:gd name="connsiteY10-2838" fmla="*/ 1630680 h 2377440"/>
                <a:gd name="connsiteX11-2839" fmla="*/ 1844040 w 5684520"/>
                <a:gd name="connsiteY11-2840" fmla="*/ 1607820 h 2377440"/>
                <a:gd name="connsiteX12-2841" fmla="*/ 2232660 w 5684520"/>
                <a:gd name="connsiteY12-2842" fmla="*/ 1524000 h 2377440"/>
                <a:gd name="connsiteX13-2843" fmla="*/ 2400300 w 5684520"/>
                <a:gd name="connsiteY13-2844" fmla="*/ 1463040 h 2377440"/>
                <a:gd name="connsiteX14-2845" fmla="*/ 2529840 w 5684520"/>
                <a:gd name="connsiteY14-2846" fmla="*/ 1394460 h 2377440"/>
                <a:gd name="connsiteX15-2847" fmla="*/ 2661285 w 5684520"/>
                <a:gd name="connsiteY15-2848" fmla="*/ 1343025 h 2377440"/>
                <a:gd name="connsiteX16-2849" fmla="*/ 2757488 w 5684520"/>
                <a:gd name="connsiteY16-2850" fmla="*/ 1294447 h 2377440"/>
                <a:gd name="connsiteX17-2851" fmla="*/ 2972753 w 5684520"/>
                <a:gd name="connsiteY17-2852" fmla="*/ 1193481 h 2377440"/>
                <a:gd name="connsiteX18-2853" fmla="*/ 3238500 w 5684520"/>
                <a:gd name="connsiteY18-2854" fmla="*/ 1135380 h 2377440"/>
                <a:gd name="connsiteX19-2855" fmla="*/ 3284220 w 5684520"/>
                <a:gd name="connsiteY19-2856" fmla="*/ 1089660 h 2377440"/>
                <a:gd name="connsiteX20-2857" fmla="*/ 3360420 w 5684520"/>
                <a:gd name="connsiteY20-2858" fmla="*/ 1089660 h 2377440"/>
                <a:gd name="connsiteX21-2859" fmla="*/ 3459480 w 5684520"/>
                <a:gd name="connsiteY21-2860" fmla="*/ 1005840 h 2377440"/>
                <a:gd name="connsiteX22-2861" fmla="*/ 3581400 w 5684520"/>
                <a:gd name="connsiteY22-2862" fmla="*/ 982980 h 2377440"/>
                <a:gd name="connsiteX23-2863" fmla="*/ 3665220 w 5684520"/>
                <a:gd name="connsiteY23-2864" fmla="*/ 967740 h 2377440"/>
                <a:gd name="connsiteX24-2865" fmla="*/ 3700780 w 5684520"/>
                <a:gd name="connsiteY24-2866" fmla="*/ 895350 h 2377440"/>
                <a:gd name="connsiteX25-2867" fmla="*/ 3884295 w 5684520"/>
                <a:gd name="connsiteY25-2868" fmla="*/ 862330 h 2377440"/>
                <a:gd name="connsiteX26-2869" fmla="*/ 4015740 w 5684520"/>
                <a:gd name="connsiteY26-2870" fmla="*/ 853440 h 2377440"/>
                <a:gd name="connsiteX27-2871" fmla="*/ 4076700 w 5684520"/>
                <a:gd name="connsiteY27-2872" fmla="*/ 807720 h 2377440"/>
                <a:gd name="connsiteX28-2873" fmla="*/ 4114800 w 5684520"/>
                <a:gd name="connsiteY28-2874" fmla="*/ 784860 h 2377440"/>
                <a:gd name="connsiteX29-2875" fmla="*/ 4160520 w 5684520"/>
                <a:gd name="connsiteY29-2876" fmla="*/ 731520 h 2377440"/>
                <a:gd name="connsiteX30-2877" fmla="*/ 4389120 w 5684520"/>
                <a:gd name="connsiteY30-2878" fmla="*/ 723900 h 2377440"/>
                <a:gd name="connsiteX31-2879" fmla="*/ 4434205 w 5684520"/>
                <a:gd name="connsiteY31-2880" fmla="*/ 661035 h 2377440"/>
                <a:gd name="connsiteX32-2881" fmla="*/ 4544060 w 5684520"/>
                <a:gd name="connsiteY32-2882" fmla="*/ 643890 h 2377440"/>
                <a:gd name="connsiteX33-2883" fmla="*/ 4556760 w 5684520"/>
                <a:gd name="connsiteY33-2884" fmla="*/ 609600 h 2377440"/>
                <a:gd name="connsiteX34-2885" fmla="*/ 4610100 w 5684520"/>
                <a:gd name="connsiteY34-2886" fmla="*/ 627380 h 2377440"/>
                <a:gd name="connsiteX35-2887" fmla="*/ 4636770 w 5684520"/>
                <a:gd name="connsiteY35-2888" fmla="*/ 521335 h 2377440"/>
                <a:gd name="connsiteX36-2889" fmla="*/ 4784725 w 5684520"/>
                <a:gd name="connsiteY36-2890" fmla="*/ 528955 h 2377440"/>
                <a:gd name="connsiteX37-2891" fmla="*/ 4800600 w 5684520"/>
                <a:gd name="connsiteY37-2892" fmla="*/ 417195 h 2377440"/>
                <a:gd name="connsiteX38-2893" fmla="*/ 5485765 w 5684520"/>
                <a:gd name="connsiteY38-2894" fmla="*/ 402590 h 2377440"/>
                <a:gd name="connsiteX39-2895" fmla="*/ 5501640 w 5684520"/>
                <a:gd name="connsiteY39-2896" fmla="*/ 320040 h 2377440"/>
                <a:gd name="connsiteX40-2897" fmla="*/ 5524500 w 5684520"/>
                <a:gd name="connsiteY40-2898" fmla="*/ 213360 h 2377440"/>
                <a:gd name="connsiteX41-2899" fmla="*/ 5608320 w 5684520"/>
                <a:gd name="connsiteY41-2900" fmla="*/ 213360 h 2377440"/>
                <a:gd name="connsiteX42-2901" fmla="*/ 5631180 w 5684520"/>
                <a:gd name="connsiteY42-2902" fmla="*/ 99060 h 2377440"/>
                <a:gd name="connsiteX43-2903" fmla="*/ 5684520 w 5684520"/>
                <a:gd name="connsiteY43-2904" fmla="*/ 0 h 2377440"/>
                <a:gd name="connsiteX0-2905" fmla="*/ 0 w 5684520"/>
                <a:gd name="connsiteY0-2906" fmla="*/ 2377440 h 2377440"/>
                <a:gd name="connsiteX1-2907" fmla="*/ 251460 w 5684520"/>
                <a:gd name="connsiteY1-2908" fmla="*/ 2331720 h 2377440"/>
                <a:gd name="connsiteX2-2909" fmla="*/ 419100 w 5684520"/>
                <a:gd name="connsiteY2-2910" fmla="*/ 2232660 h 2377440"/>
                <a:gd name="connsiteX3-2911" fmla="*/ 457200 w 5684520"/>
                <a:gd name="connsiteY3-2912" fmla="*/ 2179320 h 2377440"/>
                <a:gd name="connsiteX4-2913" fmla="*/ 1074420 w 5684520"/>
                <a:gd name="connsiteY4-2914" fmla="*/ 1920240 h 2377440"/>
                <a:gd name="connsiteX5-2915" fmla="*/ 1173480 w 5684520"/>
                <a:gd name="connsiteY5-2916" fmla="*/ 1912620 h 2377440"/>
                <a:gd name="connsiteX6-2917" fmla="*/ 1287780 w 5684520"/>
                <a:gd name="connsiteY6-2918" fmla="*/ 1874520 h 2377440"/>
                <a:gd name="connsiteX7-2919" fmla="*/ 1325880 w 5684520"/>
                <a:gd name="connsiteY7-2920" fmla="*/ 1859280 h 2377440"/>
                <a:gd name="connsiteX8-2921" fmla="*/ 1333500 w 5684520"/>
                <a:gd name="connsiteY8-2922" fmla="*/ 1821180 h 2377440"/>
                <a:gd name="connsiteX9-2923" fmla="*/ 1694497 w 5684520"/>
                <a:gd name="connsiteY9-2924" fmla="*/ 1713547 h 2377440"/>
                <a:gd name="connsiteX10-2925" fmla="*/ 1836420 w 5684520"/>
                <a:gd name="connsiteY10-2926" fmla="*/ 1630680 h 2377440"/>
                <a:gd name="connsiteX11-2927" fmla="*/ 1844040 w 5684520"/>
                <a:gd name="connsiteY11-2928" fmla="*/ 1607820 h 2377440"/>
                <a:gd name="connsiteX12-2929" fmla="*/ 2232660 w 5684520"/>
                <a:gd name="connsiteY12-2930" fmla="*/ 1524000 h 2377440"/>
                <a:gd name="connsiteX13-2931" fmla="*/ 2400300 w 5684520"/>
                <a:gd name="connsiteY13-2932" fmla="*/ 1463040 h 2377440"/>
                <a:gd name="connsiteX14-2933" fmla="*/ 2529840 w 5684520"/>
                <a:gd name="connsiteY14-2934" fmla="*/ 1394460 h 2377440"/>
                <a:gd name="connsiteX15-2935" fmla="*/ 2661285 w 5684520"/>
                <a:gd name="connsiteY15-2936" fmla="*/ 1343025 h 2377440"/>
                <a:gd name="connsiteX16-2937" fmla="*/ 2757488 w 5684520"/>
                <a:gd name="connsiteY16-2938" fmla="*/ 1294447 h 2377440"/>
                <a:gd name="connsiteX17-2939" fmla="*/ 2972753 w 5684520"/>
                <a:gd name="connsiteY17-2940" fmla="*/ 1193481 h 2377440"/>
                <a:gd name="connsiteX18-2941" fmla="*/ 3238500 w 5684520"/>
                <a:gd name="connsiteY18-2942" fmla="*/ 1135380 h 2377440"/>
                <a:gd name="connsiteX19-2943" fmla="*/ 3284220 w 5684520"/>
                <a:gd name="connsiteY19-2944" fmla="*/ 1089660 h 2377440"/>
                <a:gd name="connsiteX20-2945" fmla="*/ 3360420 w 5684520"/>
                <a:gd name="connsiteY20-2946" fmla="*/ 1089660 h 2377440"/>
                <a:gd name="connsiteX21-2947" fmla="*/ 3459480 w 5684520"/>
                <a:gd name="connsiteY21-2948" fmla="*/ 1005840 h 2377440"/>
                <a:gd name="connsiteX22-2949" fmla="*/ 3581400 w 5684520"/>
                <a:gd name="connsiteY22-2950" fmla="*/ 982980 h 2377440"/>
                <a:gd name="connsiteX23-2951" fmla="*/ 3665220 w 5684520"/>
                <a:gd name="connsiteY23-2952" fmla="*/ 967740 h 2377440"/>
                <a:gd name="connsiteX24-2953" fmla="*/ 3700780 w 5684520"/>
                <a:gd name="connsiteY24-2954" fmla="*/ 895350 h 2377440"/>
                <a:gd name="connsiteX25-2955" fmla="*/ 3884295 w 5684520"/>
                <a:gd name="connsiteY25-2956" fmla="*/ 862330 h 2377440"/>
                <a:gd name="connsiteX26-2957" fmla="*/ 4015740 w 5684520"/>
                <a:gd name="connsiteY26-2958" fmla="*/ 853440 h 2377440"/>
                <a:gd name="connsiteX27-2959" fmla="*/ 4076700 w 5684520"/>
                <a:gd name="connsiteY27-2960" fmla="*/ 807720 h 2377440"/>
                <a:gd name="connsiteX28-2961" fmla="*/ 4114800 w 5684520"/>
                <a:gd name="connsiteY28-2962" fmla="*/ 784860 h 2377440"/>
                <a:gd name="connsiteX29-2963" fmla="*/ 4160520 w 5684520"/>
                <a:gd name="connsiteY29-2964" fmla="*/ 731520 h 2377440"/>
                <a:gd name="connsiteX30-2965" fmla="*/ 4389120 w 5684520"/>
                <a:gd name="connsiteY30-2966" fmla="*/ 723900 h 2377440"/>
                <a:gd name="connsiteX31-2967" fmla="*/ 4434205 w 5684520"/>
                <a:gd name="connsiteY31-2968" fmla="*/ 661035 h 2377440"/>
                <a:gd name="connsiteX32-2969" fmla="*/ 4544060 w 5684520"/>
                <a:gd name="connsiteY32-2970" fmla="*/ 643890 h 2377440"/>
                <a:gd name="connsiteX33-2971" fmla="*/ 4556760 w 5684520"/>
                <a:gd name="connsiteY33-2972" fmla="*/ 609600 h 2377440"/>
                <a:gd name="connsiteX34-2973" fmla="*/ 4610100 w 5684520"/>
                <a:gd name="connsiteY34-2974" fmla="*/ 627380 h 2377440"/>
                <a:gd name="connsiteX35-2975" fmla="*/ 4636770 w 5684520"/>
                <a:gd name="connsiteY35-2976" fmla="*/ 521335 h 2377440"/>
                <a:gd name="connsiteX36-2977" fmla="*/ 4784725 w 5684520"/>
                <a:gd name="connsiteY36-2978" fmla="*/ 528955 h 2377440"/>
                <a:gd name="connsiteX37-2979" fmla="*/ 4800600 w 5684520"/>
                <a:gd name="connsiteY37-2980" fmla="*/ 417195 h 2377440"/>
                <a:gd name="connsiteX38-2981" fmla="*/ 5485765 w 5684520"/>
                <a:gd name="connsiteY38-2982" fmla="*/ 402590 h 2377440"/>
                <a:gd name="connsiteX39-2983" fmla="*/ 5501640 w 5684520"/>
                <a:gd name="connsiteY39-2984" fmla="*/ 320040 h 2377440"/>
                <a:gd name="connsiteX40-2985" fmla="*/ 5524500 w 5684520"/>
                <a:gd name="connsiteY40-2986" fmla="*/ 213360 h 2377440"/>
                <a:gd name="connsiteX41-2987" fmla="*/ 5608320 w 5684520"/>
                <a:gd name="connsiteY41-2988" fmla="*/ 213360 h 2377440"/>
                <a:gd name="connsiteX42-2989" fmla="*/ 5631180 w 5684520"/>
                <a:gd name="connsiteY42-2990" fmla="*/ 99060 h 2377440"/>
                <a:gd name="connsiteX43-2991" fmla="*/ 5684520 w 5684520"/>
                <a:gd name="connsiteY43-2992" fmla="*/ 0 h 2377440"/>
                <a:gd name="connsiteX0-2993" fmla="*/ 0 w 5684520"/>
                <a:gd name="connsiteY0-2994" fmla="*/ 2377440 h 2377440"/>
                <a:gd name="connsiteX1-2995" fmla="*/ 251460 w 5684520"/>
                <a:gd name="connsiteY1-2996" fmla="*/ 2331720 h 2377440"/>
                <a:gd name="connsiteX2-2997" fmla="*/ 419100 w 5684520"/>
                <a:gd name="connsiteY2-2998" fmla="*/ 2232660 h 2377440"/>
                <a:gd name="connsiteX3-2999" fmla="*/ 457200 w 5684520"/>
                <a:gd name="connsiteY3-3000" fmla="*/ 2179320 h 2377440"/>
                <a:gd name="connsiteX4-3001" fmla="*/ 1074420 w 5684520"/>
                <a:gd name="connsiteY4-3002" fmla="*/ 1920240 h 2377440"/>
                <a:gd name="connsiteX5-3003" fmla="*/ 1173480 w 5684520"/>
                <a:gd name="connsiteY5-3004" fmla="*/ 1912620 h 2377440"/>
                <a:gd name="connsiteX6-3005" fmla="*/ 1287780 w 5684520"/>
                <a:gd name="connsiteY6-3006" fmla="*/ 1874520 h 2377440"/>
                <a:gd name="connsiteX7-3007" fmla="*/ 1325880 w 5684520"/>
                <a:gd name="connsiteY7-3008" fmla="*/ 1859280 h 2377440"/>
                <a:gd name="connsiteX8-3009" fmla="*/ 1371600 w 5684520"/>
                <a:gd name="connsiteY8-3010" fmla="*/ 1825943 h 2377440"/>
                <a:gd name="connsiteX9-3011" fmla="*/ 1694497 w 5684520"/>
                <a:gd name="connsiteY9-3012" fmla="*/ 1713547 h 2377440"/>
                <a:gd name="connsiteX10-3013" fmla="*/ 1836420 w 5684520"/>
                <a:gd name="connsiteY10-3014" fmla="*/ 1630680 h 2377440"/>
                <a:gd name="connsiteX11-3015" fmla="*/ 1844040 w 5684520"/>
                <a:gd name="connsiteY11-3016" fmla="*/ 1607820 h 2377440"/>
                <a:gd name="connsiteX12-3017" fmla="*/ 2232660 w 5684520"/>
                <a:gd name="connsiteY12-3018" fmla="*/ 1524000 h 2377440"/>
                <a:gd name="connsiteX13-3019" fmla="*/ 2400300 w 5684520"/>
                <a:gd name="connsiteY13-3020" fmla="*/ 1463040 h 2377440"/>
                <a:gd name="connsiteX14-3021" fmla="*/ 2529840 w 5684520"/>
                <a:gd name="connsiteY14-3022" fmla="*/ 1394460 h 2377440"/>
                <a:gd name="connsiteX15-3023" fmla="*/ 2661285 w 5684520"/>
                <a:gd name="connsiteY15-3024" fmla="*/ 1343025 h 2377440"/>
                <a:gd name="connsiteX16-3025" fmla="*/ 2757488 w 5684520"/>
                <a:gd name="connsiteY16-3026" fmla="*/ 1294447 h 2377440"/>
                <a:gd name="connsiteX17-3027" fmla="*/ 2972753 w 5684520"/>
                <a:gd name="connsiteY17-3028" fmla="*/ 1193481 h 2377440"/>
                <a:gd name="connsiteX18-3029" fmla="*/ 3238500 w 5684520"/>
                <a:gd name="connsiteY18-3030" fmla="*/ 1135380 h 2377440"/>
                <a:gd name="connsiteX19-3031" fmla="*/ 3284220 w 5684520"/>
                <a:gd name="connsiteY19-3032" fmla="*/ 1089660 h 2377440"/>
                <a:gd name="connsiteX20-3033" fmla="*/ 3360420 w 5684520"/>
                <a:gd name="connsiteY20-3034" fmla="*/ 1089660 h 2377440"/>
                <a:gd name="connsiteX21-3035" fmla="*/ 3459480 w 5684520"/>
                <a:gd name="connsiteY21-3036" fmla="*/ 1005840 h 2377440"/>
                <a:gd name="connsiteX22-3037" fmla="*/ 3581400 w 5684520"/>
                <a:gd name="connsiteY22-3038" fmla="*/ 982980 h 2377440"/>
                <a:gd name="connsiteX23-3039" fmla="*/ 3665220 w 5684520"/>
                <a:gd name="connsiteY23-3040" fmla="*/ 967740 h 2377440"/>
                <a:gd name="connsiteX24-3041" fmla="*/ 3700780 w 5684520"/>
                <a:gd name="connsiteY24-3042" fmla="*/ 895350 h 2377440"/>
                <a:gd name="connsiteX25-3043" fmla="*/ 3884295 w 5684520"/>
                <a:gd name="connsiteY25-3044" fmla="*/ 862330 h 2377440"/>
                <a:gd name="connsiteX26-3045" fmla="*/ 4015740 w 5684520"/>
                <a:gd name="connsiteY26-3046" fmla="*/ 853440 h 2377440"/>
                <a:gd name="connsiteX27-3047" fmla="*/ 4076700 w 5684520"/>
                <a:gd name="connsiteY27-3048" fmla="*/ 807720 h 2377440"/>
                <a:gd name="connsiteX28-3049" fmla="*/ 4114800 w 5684520"/>
                <a:gd name="connsiteY28-3050" fmla="*/ 784860 h 2377440"/>
                <a:gd name="connsiteX29-3051" fmla="*/ 4160520 w 5684520"/>
                <a:gd name="connsiteY29-3052" fmla="*/ 731520 h 2377440"/>
                <a:gd name="connsiteX30-3053" fmla="*/ 4389120 w 5684520"/>
                <a:gd name="connsiteY30-3054" fmla="*/ 723900 h 2377440"/>
                <a:gd name="connsiteX31-3055" fmla="*/ 4434205 w 5684520"/>
                <a:gd name="connsiteY31-3056" fmla="*/ 661035 h 2377440"/>
                <a:gd name="connsiteX32-3057" fmla="*/ 4544060 w 5684520"/>
                <a:gd name="connsiteY32-3058" fmla="*/ 643890 h 2377440"/>
                <a:gd name="connsiteX33-3059" fmla="*/ 4556760 w 5684520"/>
                <a:gd name="connsiteY33-3060" fmla="*/ 609600 h 2377440"/>
                <a:gd name="connsiteX34-3061" fmla="*/ 4610100 w 5684520"/>
                <a:gd name="connsiteY34-3062" fmla="*/ 627380 h 2377440"/>
                <a:gd name="connsiteX35-3063" fmla="*/ 4636770 w 5684520"/>
                <a:gd name="connsiteY35-3064" fmla="*/ 521335 h 2377440"/>
                <a:gd name="connsiteX36-3065" fmla="*/ 4784725 w 5684520"/>
                <a:gd name="connsiteY36-3066" fmla="*/ 528955 h 2377440"/>
                <a:gd name="connsiteX37-3067" fmla="*/ 4800600 w 5684520"/>
                <a:gd name="connsiteY37-3068" fmla="*/ 417195 h 2377440"/>
                <a:gd name="connsiteX38-3069" fmla="*/ 5485765 w 5684520"/>
                <a:gd name="connsiteY38-3070" fmla="*/ 402590 h 2377440"/>
                <a:gd name="connsiteX39-3071" fmla="*/ 5501640 w 5684520"/>
                <a:gd name="connsiteY39-3072" fmla="*/ 320040 h 2377440"/>
                <a:gd name="connsiteX40-3073" fmla="*/ 5524500 w 5684520"/>
                <a:gd name="connsiteY40-3074" fmla="*/ 213360 h 2377440"/>
                <a:gd name="connsiteX41-3075" fmla="*/ 5608320 w 5684520"/>
                <a:gd name="connsiteY41-3076" fmla="*/ 213360 h 2377440"/>
                <a:gd name="connsiteX42-3077" fmla="*/ 5631180 w 5684520"/>
                <a:gd name="connsiteY42-3078" fmla="*/ 99060 h 2377440"/>
                <a:gd name="connsiteX43-3079" fmla="*/ 5684520 w 5684520"/>
                <a:gd name="connsiteY43-3080" fmla="*/ 0 h 2377440"/>
                <a:gd name="connsiteX0-3081" fmla="*/ 0 w 5684520"/>
                <a:gd name="connsiteY0-3082" fmla="*/ 2377440 h 2377440"/>
                <a:gd name="connsiteX1-3083" fmla="*/ 251460 w 5684520"/>
                <a:gd name="connsiteY1-3084" fmla="*/ 2331720 h 2377440"/>
                <a:gd name="connsiteX2-3085" fmla="*/ 419100 w 5684520"/>
                <a:gd name="connsiteY2-3086" fmla="*/ 2232660 h 2377440"/>
                <a:gd name="connsiteX3-3087" fmla="*/ 457200 w 5684520"/>
                <a:gd name="connsiteY3-3088" fmla="*/ 2179320 h 2377440"/>
                <a:gd name="connsiteX4-3089" fmla="*/ 1074420 w 5684520"/>
                <a:gd name="connsiteY4-3090" fmla="*/ 1920240 h 2377440"/>
                <a:gd name="connsiteX5-3091" fmla="*/ 1173480 w 5684520"/>
                <a:gd name="connsiteY5-3092" fmla="*/ 1912620 h 2377440"/>
                <a:gd name="connsiteX6-3093" fmla="*/ 1287780 w 5684520"/>
                <a:gd name="connsiteY6-3094" fmla="*/ 1874520 h 2377440"/>
                <a:gd name="connsiteX7-3095" fmla="*/ 1325880 w 5684520"/>
                <a:gd name="connsiteY7-3096" fmla="*/ 1859280 h 2377440"/>
                <a:gd name="connsiteX8-3097" fmla="*/ 1385888 w 5684520"/>
                <a:gd name="connsiteY8-3098" fmla="*/ 1835468 h 2377440"/>
                <a:gd name="connsiteX9-3099" fmla="*/ 1694497 w 5684520"/>
                <a:gd name="connsiteY9-3100" fmla="*/ 1713547 h 2377440"/>
                <a:gd name="connsiteX10-3101" fmla="*/ 1836420 w 5684520"/>
                <a:gd name="connsiteY10-3102" fmla="*/ 1630680 h 2377440"/>
                <a:gd name="connsiteX11-3103" fmla="*/ 1844040 w 5684520"/>
                <a:gd name="connsiteY11-3104" fmla="*/ 1607820 h 2377440"/>
                <a:gd name="connsiteX12-3105" fmla="*/ 2232660 w 5684520"/>
                <a:gd name="connsiteY12-3106" fmla="*/ 1524000 h 2377440"/>
                <a:gd name="connsiteX13-3107" fmla="*/ 2400300 w 5684520"/>
                <a:gd name="connsiteY13-3108" fmla="*/ 1463040 h 2377440"/>
                <a:gd name="connsiteX14-3109" fmla="*/ 2529840 w 5684520"/>
                <a:gd name="connsiteY14-3110" fmla="*/ 1394460 h 2377440"/>
                <a:gd name="connsiteX15-3111" fmla="*/ 2661285 w 5684520"/>
                <a:gd name="connsiteY15-3112" fmla="*/ 1343025 h 2377440"/>
                <a:gd name="connsiteX16-3113" fmla="*/ 2757488 w 5684520"/>
                <a:gd name="connsiteY16-3114" fmla="*/ 1294447 h 2377440"/>
                <a:gd name="connsiteX17-3115" fmla="*/ 2972753 w 5684520"/>
                <a:gd name="connsiteY17-3116" fmla="*/ 1193481 h 2377440"/>
                <a:gd name="connsiteX18-3117" fmla="*/ 3238500 w 5684520"/>
                <a:gd name="connsiteY18-3118" fmla="*/ 1135380 h 2377440"/>
                <a:gd name="connsiteX19-3119" fmla="*/ 3284220 w 5684520"/>
                <a:gd name="connsiteY19-3120" fmla="*/ 1089660 h 2377440"/>
                <a:gd name="connsiteX20-3121" fmla="*/ 3360420 w 5684520"/>
                <a:gd name="connsiteY20-3122" fmla="*/ 1089660 h 2377440"/>
                <a:gd name="connsiteX21-3123" fmla="*/ 3459480 w 5684520"/>
                <a:gd name="connsiteY21-3124" fmla="*/ 1005840 h 2377440"/>
                <a:gd name="connsiteX22-3125" fmla="*/ 3581400 w 5684520"/>
                <a:gd name="connsiteY22-3126" fmla="*/ 982980 h 2377440"/>
                <a:gd name="connsiteX23-3127" fmla="*/ 3665220 w 5684520"/>
                <a:gd name="connsiteY23-3128" fmla="*/ 967740 h 2377440"/>
                <a:gd name="connsiteX24-3129" fmla="*/ 3700780 w 5684520"/>
                <a:gd name="connsiteY24-3130" fmla="*/ 895350 h 2377440"/>
                <a:gd name="connsiteX25-3131" fmla="*/ 3884295 w 5684520"/>
                <a:gd name="connsiteY25-3132" fmla="*/ 862330 h 2377440"/>
                <a:gd name="connsiteX26-3133" fmla="*/ 4015740 w 5684520"/>
                <a:gd name="connsiteY26-3134" fmla="*/ 853440 h 2377440"/>
                <a:gd name="connsiteX27-3135" fmla="*/ 4076700 w 5684520"/>
                <a:gd name="connsiteY27-3136" fmla="*/ 807720 h 2377440"/>
                <a:gd name="connsiteX28-3137" fmla="*/ 4114800 w 5684520"/>
                <a:gd name="connsiteY28-3138" fmla="*/ 784860 h 2377440"/>
                <a:gd name="connsiteX29-3139" fmla="*/ 4160520 w 5684520"/>
                <a:gd name="connsiteY29-3140" fmla="*/ 731520 h 2377440"/>
                <a:gd name="connsiteX30-3141" fmla="*/ 4389120 w 5684520"/>
                <a:gd name="connsiteY30-3142" fmla="*/ 723900 h 2377440"/>
                <a:gd name="connsiteX31-3143" fmla="*/ 4434205 w 5684520"/>
                <a:gd name="connsiteY31-3144" fmla="*/ 661035 h 2377440"/>
                <a:gd name="connsiteX32-3145" fmla="*/ 4544060 w 5684520"/>
                <a:gd name="connsiteY32-3146" fmla="*/ 643890 h 2377440"/>
                <a:gd name="connsiteX33-3147" fmla="*/ 4556760 w 5684520"/>
                <a:gd name="connsiteY33-3148" fmla="*/ 609600 h 2377440"/>
                <a:gd name="connsiteX34-3149" fmla="*/ 4610100 w 5684520"/>
                <a:gd name="connsiteY34-3150" fmla="*/ 627380 h 2377440"/>
                <a:gd name="connsiteX35-3151" fmla="*/ 4636770 w 5684520"/>
                <a:gd name="connsiteY35-3152" fmla="*/ 521335 h 2377440"/>
                <a:gd name="connsiteX36-3153" fmla="*/ 4784725 w 5684520"/>
                <a:gd name="connsiteY36-3154" fmla="*/ 528955 h 2377440"/>
                <a:gd name="connsiteX37-3155" fmla="*/ 4800600 w 5684520"/>
                <a:gd name="connsiteY37-3156" fmla="*/ 417195 h 2377440"/>
                <a:gd name="connsiteX38-3157" fmla="*/ 5485765 w 5684520"/>
                <a:gd name="connsiteY38-3158" fmla="*/ 402590 h 2377440"/>
                <a:gd name="connsiteX39-3159" fmla="*/ 5501640 w 5684520"/>
                <a:gd name="connsiteY39-3160" fmla="*/ 320040 h 2377440"/>
                <a:gd name="connsiteX40-3161" fmla="*/ 5524500 w 5684520"/>
                <a:gd name="connsiteY40-3162" fmla="*/ 213360 h 2377440"/>
                <a:gd name="connsiteX41-3163" fmla="*/ 5608320 w 5684520"/>
                <a:gd name="connsiteY41-3164" fmla="*/ 213360 h 2377440"/>
                <a:gd name="connsiteX42-3165" fmla="*/ 5631180 w 5684520"/>
                <a:gd name="connsiteY42-3166" fmla="*/ 99060 h 2377440"/>
                <a:gd name="connsiteX43-3167" fmla="*/ 5684520 w 5684520"/>
                <a:gd name="connsiteY43-3168" fmla="*/ 0 h 2377440"/>
                <a:gd name="connsiteX0-3169" fmla="*/ 0 w 5684520"/>
                <a:gd name="connsiteY0-3170" fmla="*/ 2377440 h 2377440"/>
                <a:gd name="connsiteX1-3171" fmla="*/ 251460 w 5684520"/>
                <a:gd name="connsiteY1-3172" fmla="*/ 2331720 h 2377440"/>
                <a:gd name="connsiteX2-3173" fmla="*/ 419100 w 5684520"/>
                <a:gd name="connsiteY2-3174" fmla="*/ 2232660 h 2377440"/>
                <a:gd name="connsiteX3-3175" fmla="*/ 457200 w 5684520"/>
                <a:gd name="connsiteY3-3176" fmla="*/ 2179320 h 2377440"/>
                <a:gd name="connsiteX4-3177" fmla="*/ 1074420 w 5684520"/>
                <a:gd name="connsiteY4-3178" fmla="*/ 1920240 h 2377440"/>
                <a:gd name="connsiteX5-3179" fmla="*/ 1173480 w 5684520"/>
                <a:gd name="connsiteY5-3180" fmla="*/ 1912620 h 2377440"/>
                <a:gd name="connsiteX6-3181" fmla="*/ 1287780 w 5684520"/>
                <a:gd name="connsiteY6-3182" fmla="*/ 1874520 h 2377440"/>
                <a:gd name="connsiteX7-3183" fmla="*/ 1325880 w 5684520"/>
                <a:gd name="connsiteY7-3184" fmla="*/ 1859280 h 2377440"/>
                <a:gd name="connsiteX8-3185" fmla="*/ 1385888 w 5684520"/>
                <a:gd name="connsiteY8-3186" fmla="*/ 1835468 h 2377440"/>
                <a:gd name="connsiteX9-3187" fmla="*/ 1694497 w 5684520"/>
                <a:gd name="connsiteY9-3188" fmla="*/ 1713547 h 2377440"/>
                <a:gd name="connsiteX10-3189" fmla="*/ 1826895 w 5684520"/>
                <a:gd name="connsiteY10-3190" fmla="*/ 1644968 h 2377440"/>
                <a:gd name="connsiteX11-3191" fmla="*/ 1844040 w 5684520"/>
                <a:gd name="connsiteY11-3192" fmla="*/ 1607820 h 2377440"/>
                <a:gd name="connsiteX12-3193" fmla="*/ 2232660 w 5684520"/>
                <a:gd name="connsiteY12-3194" fmla="*/ 1524000 h 2377440"/>
                <a:gd name="connsiteX13-3195" fmla="*/ 2400300 w 5684520"/>
                <a:gd name="connsiteY13-3196" fmla="*/ 1463040 h 2377440"/>
                <a:gd name="connsiteX14-3197" fmla="*/ 2529840 w 5684520"/>
                <a:gd name="connsiteY14-3198" fmla="*/ 1394460 h 2377440"/>
                <a:gd name="connsiteX15-3199" fmla="*/ 2661285 w 5684520"/>
                <a:gd name="connsiteY15-3200" fmla="*/ 1343025 h 2377440"/>
                <a:gd name="connsiteX16-3201" fmla="*/ 2757488 w 5684520"/>
                <a:gd name="connsiteY16-3202" fmla="*/ 1294447 h 2377440"/>
                <a:gd name="connsiteX17-3203" fmla="*/ 2972753 w 5684520"/>
                <a:gd name="connsiteY17-3204" fmla="*/ 1193481 h 2377440"/>
                <a:gd name="connsiteX18-3205" fmla="*/ 3238500 w 5684520"/>
                <a:gd name="connsiteY18-3206" fmla="*/ 1135380 h 2377440"/>
                <a:gd name="connsiteX19-3207" fmla="*/ 3284220 w 5684520"/>
                <a:gd name="connsiteY19-3208" fmla="*/ 1089660 h 2377440"/>
                <a:gd name="connsiteX20-3209" fmla="*/ 3360420 w 5684520"/>
                <a:gd name="connsiteY20-3210" fmla="*/ 1089660 h 2377440"/>
                <a:gd name="connsiteX21-3211" fmla="*/ 3459480 w 5684520"/>
                <a:gd name="connsiteY21-3212" fmla="*/ 1005840 h 2377440"/>
                <a:gd name="connsiteX22-3213" fmla="*/ 3581400 w 5684520"/>
                <a:gd name="connsiteY22-3214" fmla="*/ 982980 h 2377440"/>
                <a:gd name="connsiteX23-3215" fmla="*/ 3665220 w 5684520"/>
                <a:gd name="connsiteY23-3216" fmla="*/ 967740 h 2377440"/>
                <a:gd name="connsiteX24-3217" fmla="*/ 3700780 w 5684520"/>
                <a:gd name="connsiteY24-3218" fmla="*/ 895350 h 2377440"/>
                <a:gd name="connsiteX25-3219" fmla="*/ 3884295 w 5684520"/>
                <a:gd name="connsiteY25-3220" fmla="*/ 862330 h 2377440"/>
                <a:gd name="connsiteX26-3221" fmla="*/ 4015740 w 5684520"/>
                <a:gd name="connsiteY26-3222" fmla="*/ 853440 h 2377440"/>
                <a:gd name="connsiteX27-3223" fmla="*/ 4076700 w 5684520"/>
                <a:gd name="connsiteY27-3224" fmla="*/ 807720 h 2377440"/>
                <a:gd name="connsiteX28-3225" fmla="*/ 4114800 w 5684520"/>
                <a:gd name="connsiteY28-3226" fmla="*/ 784860 h 2377440"/>
                <a:gd name="connsiteX29-3227" fmla="*/ 4160520 w 5684520"/>
                <a:gd name="connsiteY29-3228" fmla="*/ 731520 h 2377440"/>
                <a:gd name="connsiteX30-3229" fmla="*/ 4389120 w 5684520"/>
                <a:gd name="connsiteY30-3230" fmla="*/ 723900 h 2377440"/>
                <a:gd name="connsiteX31-3231" fmla="*/ 4434205 w 5684520"/>
                <a:gd name="connsiteY31-3232" fmla="*/ 661035 h 2377440"/>
                <a:gd name="connsiteX32-3233" fmla="*/ 4544060 w 5684520"/>
                <a:gd name="connsiteY32-3234" fmla="*/ 643890 h 2377440"/>
                <a:gd name="connsiteX33-3235" fmla="*/ 4556760 w 5684520"/>
                <a:gd name="connsiteY33-3236" fmla="*/ 609600 h 2377440"/>
                <a:gd name="connsiteX34-3237" fmla="*/ 4610100 w 5684520"/>
                <a:gd name="connsiteY34-3238" fmla="*/ 627380 h 2377440"/>
                <a:gd name="connsiteX35-3239" fmla="*/ 4636770 w 5684520"/>
                <a:gd name="connsiteY35-3240" fmla="*/ 521335 h 2377440"/>
                <a:gd name="connsiteX36-3241" fmla="*/ 4784725 w 5684520"/>
                <a:gd name="connsiteY36-3242" fmla="*/ 528955 h 2377440"/>
                <a:gd name="connsiteX37-3243" fmla="*/ 4800600 w 5684520"/>
                <a:gd name="connsiteY37-3244" fmla="*/ 417195 h 2377440"/>
                <a:gd name="connsiteX38-3245" fmla="*/ 5485765 w 5684520"/>
                <a:gd name="connsiteY38-3246" fmla="*/ 402590 h 2377440"/>
                <a:gd name="connsiteX39-3247" fmla="*/ 5501640 w 5684520"/>
                <a:gd name="connsiteY39-3248" fmla="*/ 320040 h 2377440"/>
                <a:gd name="connsiteX40-3249" fmla="*/ 5524500 w 5684520"/>
                <a:gd name="connsiteY40-3250" fmla="*/ 213360 h 2377440"/>
                <a:gd name="connsiteX41-3251" fmla="*/ 5608320 w 5684520"/>
                <a:gd name="connsiteY41-3252" fmla="*/ 213360 h 2377440"/>
                <a:gd name="connsiteX42-3253" fmla="*/ 5631180 w 5684520"/>
                <a:gd name="connsiteY42-3254" fmla="*/ 99060 h 2377440"/>
                <a:gd name="connsiteX43-3255" fmla="*/ 5684520 w 5684520"/>
                <a:gd name="connsiteY43-3256" fmla="*/ 0 h 2377440"/>
                <a:gd name="connsiteX0-3257" fmla="*/ 0 w 5684520"/>
                <a:gd name="connsiteY0-3258" fmla="*/ 2377440 h 2377440"/>
                <a:gd name="connsiteX1-3259" fmla="*/ 251460 w 5684520"/>
                <a:gd name="connsiteY1-3260" fmla="*/ 2331720 h 2377440"/>
                <a:gd name="connsiteX2-3261" fmla="*/ 419100 w 5684520"/>
                <a:gd name="connsiteY2-3262" fmla="*/ 2246947 h 2377440"/>
                <a:gd name="connsiteX3-3263" fmla="*/ 457200 w 5684520"/>
                <a:gd name="connsiteY3-3264" fmla="*/ 2179320 h 2377440"/>
                <a:gd name="connsiteX4-3265" fmla="*/ 1074420 w 5684520"/>
                <a:gd name="connsiteY4-3266" fmla="*/ 1920240 h 2377440"/>
                <a:gd name="connsiteX5-3267" fmla="*/ 1173480 w 5684520"/>
                <a:gd name="connsiteY5-3268" fmla="*/ 1912620 h 2377440"/>
                <a:gd name="connsiteX6-3269" fmla="*/ 1287780 w 5684520"/>
                <a:gd name="connsiteY6-3270" fmla="*/ 1874520 h 2377440"/>
                <a:gd name="connsiteX7-3271" fmla="*/ 1325880 w 5684520"/>
                <a:gd name="connsiteY7-3272" fmla="*/ 1859280 h 2377440"/>
                <a:gd name="connsiteX8-3273" fmla="*/ 1385888 w 5684520"/>
                <a:gd name="connsiteY8-3274" fmla="*/ 1835468 h 2377440"/>
                <a:gd name="connsiteX9-3275" fmla="*/ 1694497 w 5684520"/>
                <a:gd name="connsiteY9-3276" fmla="*/ 1713547 h 2377440"/>
                <a:gd name="connsiteX10-3277" fmla="*/ 1826895 w 5684520"/>
                <a:gd name="connsiteY10-3278" fmla="*/ 1644968 h 2377440"/>
                <a:gd name="connsiteX11-3279" fmla="*/ 1844040 w 5684520"/>
                <a:gd name="connsiteY11-3280" fmla="*/ 1607820 h 2377440"/>
                <a:gd name="connsiteX12-3281" fmla="*/ 2232660 w 5684520"/>
                <a:gd name="connsiteY12-3282" fmla="*/ 1524000 h 2377440"/>
                <a:gd name="connsiteX13-3283" fmla="*/ 2400300 w 5684520"/>
                <a:gd name="connsiteY13-3284" fmla="*/ 1463040 h 2377440"/>
                <a:gd name="connsiteX14-3285" fmla="*/ 2529840 w 5684520"/>
                <a:gd name="connsiteY14-3286" fmla="*/ 1394460 h 2377440"/>
                <a:gd name="connsiteX15-3287" fmla="*/ 2661285 w 5684520"/>
                <a:gd name="connsiteY15-3288" fmla="*/ 1343025 h 2377440"/>
                <a:gd name="connsiteX16-3289" fmla="*/ 2757488 w 5684520"/>
                <a:gd name="connsiteY16-3290" fmla="*/ 1294447 h 2377440"/>
                <a:gd name="connsiteX17-3291" fmla="*/ 2972753 w 5684520"/>
                <a:gd name="connsiteY17-3292" fmla="*/ 1193481 h 2377440"/>
                <a:gd name="connsiteX18-3293" fmla="*/ 3238500 w 5684520"/>
                <a:gd name="connsiteY18-3294" fmla="*/ 1135380 h 2377440"/>
                <a:gd name="connsiteX19-3295" fmla="*/ 3284220 w 5684520"/>
                <a:gd name="connsiteY19-3296" fmla="*/ 1089660 h 2377440"/>
                <a:gd name="connsiteX20-3297" fmla="*/ 3360420 w 5684520"/>
                <a:gd name="connsiteY20-3298" fmla="*/ 1089660 h 2377440"/>
                <a:gd name="connsiteX21-3299" fmla="*/ 3459480 w 5684520"/>
                <a:gd name="connsiteY21-3300" fmla="*/ 1005840 h 2377440"/>
                <a:gd name="connsiteX22-3301" fmla="*/ 3581400 w 5684520"/>
                <a:gd name="connsiteY22-3302" fmla="*/ 982980 h 2377440"/>
                <a:gd name="connsiteX23-3303" fmla="*/ 3665220 w 5684520"/>
                <a:gd name="connsiteY23-3304" fmla="*/ 967740 h 2377440"/>
                <a:gd name="connsiteX24-3305" fmla="*/ 3700780 w 5684520"/>
                <a:gd name="connsiteY24-3306" fmla="*/ 895350 h 2377440"/>
                <a:gd name="connsiteX25-3307" fmla="*/ 3884295 w 5684520"/>
                <a:gd name="connsiteY25-3308" fmla="*/ 862330 h 2377440"/>
                <a:gd name="connsiteX26-3309" fmla="*/ 4015740 w 5684520"/>
                <a:gd name="connsiteY26-3310" fmla="*/ 853440 h 2377440"/>
                <a:gd name="connsiteX27-3311" fmla="*/ 4076700 w 5684520"/>
                <a:gd name="connsiteY27-3312" fmla="*/ 807720 h 2377440"/>
                <a:gd name="connsiteX28-3313" fmla="*/ 4114800 w 5684520"/>
                <a:gd name="connsiteY28-3314" fmla="*/ 784860 h 2377440"/>
                <a:gd name="connsiteX29-3315" fmla="*/ 4160520 w 5684520"/>
                <a:gd name="connsiteY29-3316" fmla="*/ 731520 h 2377440"/>
                <a:gd name="connsiteX30-3317" fmla="*/ 4389120 w 5684520"/>
                <a:gd name="connsiteY30-3318" fmla="*/ 723900 h 2377440"/>
                <a:gd name="connsiteX31-3319" fmla="*/ 4434205 w 5684520"/>
                <a:gd name="connsiteY31-3320" fmla="*/ 661035 h 2377440"/>
                <a:gd name="connsiteX32-3321" fmla="*/ 4544060 w 5684520"/>
                <a:gd name="connsiteY32-3322" fmla="*/ 643890 h 2377440"/>
                <a:gd name="connsiteX33-3323" fmla="*/ 4556760 w 5684520"/>
                <a:gd name="connsiteY33-3324" fmla="*/ 609600 h 2377440"/>
                <a:gd name="connsiteX34-3325" fmla="*/ 4610100 w 5684520"/>
                <a:gd name="connsiteY34-3326" fmla="*/ 627380 h 2377440"/>
                <a:gd name="connsiteX35-3327" fmla="*/ 4636770 w 5684520"/>
                <a:gd name="connsiteY35-3328" fmla="*/ 521335 h 2377440"/>
                <a:gd name="connsiteX36-3329" fmla="*/ 4784725 w 5684520"/>
                <a:gd name="connsiteY36-3330" fmla="*/ 528955 h 2377440"/>
                <a:gd name="connsiteX37-3331" fmla="*/ 4800600 w 5684520"/>
                <a:gd name="connsiteY37-3332" fmla="*/ 417195 h 2377440"/>
                <a:gd name="connsiteX38-3333" fmla="*/ 5485765 w 5684520"/>
                <a:gd name="connsiteY38-3334" fmla="*/ 402590 h 2377440"/>
                <a:gd name="connsiteX39-3335" fmla="*/ 5501640 w 5684520"/>
                <a:gd name="connsiteY39-3336" fmla="*/ 320040 h 2377440"/>
                <a:gd name="connsiteX40-3337" fmla="*/ 5524500 w 5684520"/>
                <a:gd name="connsiteY40-3338" fmla="*/ 213360 h 2377440"/>
                <a:gd name="connsiteX41-3339" fmla="*/ 5608320 w 5684520"/>
                <a:gd name="connsiteY41-3340" fmla="*/ 213360 h 2377440"/>
                <a:gd name="connsiteX42-3341" fmla="*/ 5631180 w 5684520"/>
                <a:gd name="connsiteY42-3342" fmla="*/ 99060 h 2377440"/>
                <a:gd name="connsiteX43-3343" fmla="*/ 5684520 w 5684520"/>
                <a:gd name="connsiteY43-3344" fmla="*/ 0 h 2377440"/>
                <a:gd name="connsiteX0-3345" fmla="*/ 0 w 5684520"/>
                <a:gd name="connsiteY0-3346" fmla="*/ 2377440 h 2377440"/>
                <a:gd name="connsiteX1-3347" fmla="*/ 251460 w 5684520"/>
                <a:gd name="connsiteY1-3348" fmla="*/ 2317433 h 2377440"/>
                <a:gd name="connsiteX2-3349" fmla="*/ 419100 w 5684520"/>
                <a:gd name="connsiteY2-3350" fmla="*/ 2246947 h 2377440"/>
                <a:gd name="connsiteX3-3351" fmla="*/ 457200 w 5684520"/>
                <a:gd name="connsiteY3-3352" fmla="*/ 2179320 h 2377440"/>
                <a:gd name="connsiteX4-3353" fmla="*/ 1074420 w 5684520"/>
                <a:gd name="connsiteY4-3354" fmla="*/ 1920240 h 2377440"/>
                <a:gd name="connsiteX5-3355" fmla="*/ 1173480 w 5684520"/>
                <a:gd name="connsiteY5-3356" fmla="*/ 1912620 h 2377440"/>
                <a:gd name="connsiteX6-3357" fmla="*/ 1287780 w 5684520"/>
                <a:gd name="connsiteY6-3358" fmla="*/ 1874520 h 2377440"/>
                <a:gd name="connsiteX7-3359" fmla="*/ 1325880 w 5684520"/>
                <a:gd name="connsiteY7-3360" fmla="*/ 1859280 h 2377440"/>
                <a:gd name="connsiteX8-3361" fmla="*/ 1385888 w 5684520"/>
                <a:gd name="connsiteY8-3362" fmla="*/ 1835468 h 2377440"/>
                <a:gd name="connsiteX9-3363" fmla="*/ 1694497 w 5684520"/>
                <a:gd name="connsiteY9-3364" fmla="*/ 1713547 h 2377440"/>
                <a:gd name="connsiteX10-3365" fmla="*/ 1826895 w 5684520"/>
                <a:gd name="connsiteY10-3366" fmla="*/ 1644968 h 2377440"/>
                <a:gd name="connsiteX11-3367" fmla="*/ 1844040 w 5684520"/>
                <a:gd name="connsiteY11-3368" fmla="*/ 1607820 h 2377440"/>
                <a:gd name="connsiteX12-3369" fmla="*/ 2232660 w 5684520"/>
                <a:gd name="connsiteY12-3370" fmla="*/ 1524000 h 2377440"/>
                <a:gd name="connsiteX13-3371" fmla="*/ 2400300 w 5684520"/>
                <a:gd name="connsiteY13-3372" fmla="*/ 1463040 h 2377440"/>
                <a:gd name="connsiteX14-3373" fmla="*/ 2529840 w 5684520"/>
                <a:gd name="connsiteY14-3374" fmla="*/ 1394460 h 2377440"/>
                <a:gd name="connsiteX15-3375" fmla="*/ 2661285 w 5684520"/>
                <a:gd name="connsiteY15-3376" fmla="*/ 1343025 h 2377440"/>
                <a:gd name="connsiteX16-3377" fmla="*/ 2757488 w 5684520"/>
                <a:gd name="connsiteY16-3378" fmla="*/ 1294447 h 2377440"/>
                <a:gd name="connsiteX17-3379" fmla="*/ 2972753 w 5684520"/>
                <a:gd name="connsiteY17-3380" fmla="*/ 1193481 h 2377440"/>
                <a:gd name="connsiteX18-3381" fmla="*/ 3238500 w 5684520"/>
                <a:gd name="connsiteY18-3382" fmla="*/ 1135380 h 2377440"/>
                <a:gd name="connsiteX19-3383" fmla="*/ 3284220 w 5684520"/>
                <a:gd name="connsiteY19-3384" fmla="*/ 1089660 h 2377440"/>
                <a:gd name="connsiteX20-3385" fmla="*/ 3360420 w 5684520"/>
                <a:gd name="connsiteY20-3386" fmla="*/ 1089660 h 2377440"/>
                <a:gd name="connsiteX21-3387" fmla="*/ 3459480 w 5684520"/>
                <a:gd name="connsiteY21-3388" fmla="*/ 1005840 h 2377440"/>
                <a:gd name="connsiteX22-3389" fmla="*/ 3581400 w 5684520"/>
                <a:gd name="connsiteY22-3390" fmla="*/ 982980 h 2377440"/>
                <a:gd name="connsiteX23-3391" fmla="*/ 3665220 w 5684520"/>
                <a:gd name="connsiteY23-3392" fmla="*/ 967740 h 2377440"/>
                <a:gd name="connsiteX24-3393" fmla="*/ 3700780 w 5684520"/>
                <a:gd name="connsiteY24-3394" fmla="*/ 895350 h 2377440"/>
                <a:gd name="connsiteX25-3395" fmla="*/ 3884295 w 5684520"/>
                <a:gd name="connsiteY25-3396" fmla="*/ 862330 h 2377440"/>
                <a:gd name="connsiteX26-3397" fmla="*/ 4015740 w 5684520"/>
                <a:gd name="connsiteY26-3398" fmla="*/ 853440 h 2377440"/>
                <a:gd name="connsiteX27-3399" fmla="*/ 4076700 w 5684520"/>
                <a:gd name="connsiteY27-3400" fmla="*/ 807720 h 2377440"/>
                <a:gd name="connsiteX28-3401" fmla="*/ 4114800 w 5684520"/>
                <a:gd name="connsiteY28-3402" fmla="*/ 784860 h 2377440"/>
                <a:gd name="connsiteX29-3403" fmla="*/ 4160520 w 5684520"/>
                <a:gd name="connsiteY29-3404" fmla="*/ 731520 h 2377440"/>
                <a:gd name="connsiteX30-3405" fmla="*/ 4389120 w 5684520"/>
                <a:gd name="connsiteY30-3406" fmla="*/ 723900 h 2377440"/>
                <a:gd name="connsiteX31-3407" fmla="*/ 4434205 w 5684520"/>
                <a:gd name="connsiteY31-3408" fmla="*/ 661035 h 2377440"/>
                <a:gd name="connsiteX32-3409" fmla="*/ 4544060 w 5684520"/>
                <a:gd name="connsiteY32-3410" fmla="*/ 643890 h 2377440"/>
                <a:gd name="connsiteX33-3411" fmla="*/ 4556760 w 5684520"/>
                <a:gd name="connsiteY33-3412" fmla="*/ 609600 h 2377440"/>
                <a:gd name="connsiteX34-3413" fmla="*/ 4610100 w 5684520"/>
                <a:gd name="connsiteY34-3414" fmla="*/ 627380 h 2377440"/>
                <a:gd name="connsiteX35-3415" fmla="*/ 4636770 w 5684520"/>
                <a:gd name="connsiteY35-3416" fmla="*/ 521335 h 2377440"/>
                <a:gd name="connsiteX36-3417" fmla="*/ 4784725 w 5684520"/>
                <a:gd name="connsiteY36-3418" fmla="*/ 528955 h 2377440"/>
                <a:gd name="connsiteX37-3419" fmla="*/ 4800600 w 5684520"/>
                <a:gd name="connsiteY37-3420" fmla="*/ 417195 h 2377440"/>
                <a:gd name="connsiteX38-3421" fmla="*/ 5485765 w 5684520"/>
                <a:gd name="connsiteY38-3422" fmla="*/ 402590 h 2377440"/>
                <a:gd name="connsiteX39-3423" fmla="*/ 5501640 w 5684520"/>
                <a:gd name="connsiteY39-3424" fmla="*/ 320040 h 2377440"/>
                <a:gd name="connsiteX40-3425" fmla="*/ 5524500 w 5684520"/>
                <a:gd name="connsiteY40-3426" fmla="*/ 213360 h 2377440"/>
                <a:gd name="connsiteX41-3427" fmla="*/ 5608320 w 5684520"/>
                <a:gd name="connsiteY41-3428" fmla="*/ 213360 h 2377440"/>
                <a:gd name="connsiteX42-3429" fmla="*/ 5631180 w 5684520"/>
                <a:gd name="connsiteY42-3430" fmla="*/ 99060 h 2377440"/>
                <a:gd name="connsiteX43-3431" fmla="*/ 5684520 w 5684520"/>
                <a:gd name="connsiteY43-3432" fmla="*/ 0 h 2377440"/>
                <a:gd name="connsiteX0-3433" fmla="*/ 0 w 5684520"/>
                <a:gd name="connsiteY0-3434" fmla="*/ 2377440 h 2377440"/>
                <a:gd name="connsiteX1-3435" fmla="*/ 251460 w 5684520"/>
                <a:gd name="connsiteY1-3436" fmla="*/ 2317433 h 2377440"/>
                <a:gd name="connsiteX2-3437" fmla="*/ 419100 w 5684520"/>
                <a:gd name="connsiteY2-3438" fmla="*/ 2246947 h 2377440"/>
                <a:gd name="connsiteX3-3439" fmla="*/ 457200 w 5684520"/>
                <a:gd name="connsiteY3-3440" fmla="*/ 2179320 h 2377440"/>
                <a:gd name="connsiteX4-3441" fmla="*/ 1074420 w 5684520"/>
                <a:gd name="connsiteY4-3442" fmla="*/ 1920240 h 2377440"/>
                <a:gd name="connsiteX5-3443" fmla="*/ 1173480 w 5684520"/>
                <a:gd name="connsiteY5-3444" fmla="*/ 1912620 h 2377440"/>
                <a:gd name="connsiteX6-3445" fmla="*/ 1287780 w 5684520"/>
                <a:gd name="connsiteY6-3446" fmla="*/ 1874520 h 2377440"/>
                <a:gd name="connsiteX7-3447" fmla="*/ 1325880 w 5684520"/>
                <a:gd name="connsiteY7-3448" fmla="*/ 1859280 h 2377440"/>
                <a:gd name="connsiteX8-3449" fmla="*/ 1385888 w 5684520"/>
                <a:gd name="connsiteY8-3450" fmla="*/ 1835468 h 2377440"/>
                <a:gd name="connsiteX9-3451" fmla="*/ 1694497 w 5684520"/>
                <a:gd name="connsiteY9-3452" fmla="*/ 1713547 h 2377440"/>
                <a:gd name="connsiteX10-3453" fmla="*/ 1826895 w 5684520"/>
                <a:gd name="connsiteY10-3454" fmla="*/ 1644968 h 2377440"/>
                <a:gd name="connsiteX11-3455" fmla="*/ 1844040 w 5684520"/>
                <a:gd name="connsiteY11-3456" fmla="*/ 1607820 h 2377440"/>
                <a:gd name="connsiteX12-3457" fmla="*/ 2232660 w 5684520"/>
                <a:gd name="connsiteY12-3458" fmla="*/ 1524000 h 2377440"/>
                <a:gd name="connsiteX13-3459" fmla="*/ 2400300 w 5684520"/>
                <a:gd name="connsiteY13-3460" fmla="*/ 1463040 h 2377440"/>
                <a:gd name="connsiteX14-3461" fmla="*/ 2529840 w 5684520"/>
                <a:gd name="connsiteY14-3462" fmla="*/ 1394460 h 2377440"/>
                <a:gd name="connsiteX15-3463" fmla="*/ 2661285 w 5684520"/>
                <a:gd name="connsiteY15-3464" fmla="*/ 1343025 h 2377440"/>
                <a:gd name="connsiteX16-3465" fmla="*/ 2757488 w 5684520"/>
                <a:gd name="connsiteY16-3466" fmla="*/ 1294447 h 2377440"/>
                <a:gd name="connsiteX17-3467" fmla="*/ 3039428 w 5684520"/>
                <a:gd name="connsiteY17-3468" fmla="*/ 1193481 h 2377440"/>
                <a:gd name="connsiteX18-3469" fmla="*/ 3238500 w 5684520"/>
                <a:gd name="connsiteY18-3470" fmla="*/ 1135380 h 2377440"/>
                <a:gd name="connsiteX19-3471" fmla="*/ 3284220 w 5684520"/>
                <a:gd name="connsiteY19-3472" fmla="*/ 1089660 h 2377440"/>
                <a:gd name="connsiteX20-3473" fmla="*/ 3360420 w 5684520"/>
                <a:gd name="connsiteY20-3474" fmla="*/ 1089660 h 2377440"/>
                <a:gd name="connsiteX21-3475" fmla="*/ 3459480 w 5684520"/>
                <a:gd name="connsiteY21-3476" fmla="*/ 1005840 h 2377440"/>
                <a:gd name="connsiteX22-3477" fmla="*/ 3581400 w 5684520"/>
                <a:gd name="connsiteY22-3478" fmla="*/ 982980 h 2377440"/>
                <a:gd name="connsiteX23-3479" fmla="*/ 3665220 w 5684520"/>
                <a:gd name="connsiteY23-3480" fmla="*/ 967740 h 2377440"/>
                <a:gd name="connsiteX24-3481" fmla="*/ 3700780 w 5684520"/>
                <a:gd name="connsiteY24-3482" fmla="*/ 895350 h 2377440"/>
                <a:gd name="connsiteX25-3483" fmla="*/ 3884295 w 5684520"/>
                <a:gd name="connsiteY25-3484" fmla="*/ 862330 h 2377440"/>
                <a:gd name="connsiteX26-3485" fmla="*/ 4015740 w 5684520"/>
                <a:gd name="connsiteY26-3486" fmla="*/ 853440 h 2377440"/>
                <a:gd name="connsiteX27-3487" fmla="*/ 4076700 w 5684520"/>
                <a:gd name="connsiteY27-3488" fmla="*/ 807720 h 2377440"/>
                <a:gd name="connsiteX28-3489" fmla="*/ 4114800 w 5684520"/>
                <a:gd name="connsiteY28-3490" fmla="*/ 784860 h 2377440"/>
                <a:gd name="connsiteX29-3491" fmla="*/ 4160520 w 5684520"/>
                <a:gd name="connsiteY29-3492" fmla="*/ 731520 h 2377440"/>
                <a:gd name="connsiteX30-3493" fmla="*/ 4389120 w 5684520"/>
                <a:gd name="connsiteY30-3494" fmla="*/ 723900 h 2377440"/>
                <a:gd name="connsiteX31-3495" fmla="*/ 4434205 w 5684520"/>
                <a:gd name="connsiteY31-3496" fmla="*/ 661035 h 2377440"/>
                <a:gd name="connsiteX32-3497" fmla="*/ 4544060 w 5684520"/>
                <a:gd name="connsiteY32-3498" fmla="*/ 643890 h 2377440"/>
                <a:gd name="connsiteX33-3499" fmla="*/ 4556760 w 5684520"/>
                <a:gd name="connsiteY33-3500" fmla="*/ 609600 h 2377440"/>
                <a:gd name="connsiteX34-3501" fmla="*/ 4610100 w 5684520"/>
                <a:gd name="connsiteY34-3502" fmla="*/ 627380 h 2377440"/>
                <a:gd name="connsiteX35-3503" fmla="*/ 4636770 w 5684520"/>
                <a:gd name="connsiteY35-3504" fmla="*/ 521335 h 2377440"/>
                <a:gd name="connsiteX36-3505" fmla="*/ 4784725 w 5684520"/>
                <a:gd name="connsiteY36-3506" fmla="*/ 528955 h 2377440"/>
                <a:gd name="connsiteX37-3507" fmla="*/ 4800600 w 5684520"/>
                <a:gd name="connsiteY37-3508" fmla="*/ 417195 h 2377440"/>
                <a:gd name="connsiteX38-3509" fmla="*/ 5485765 w 5684520"/>
                <a:gd name="connsiteY38-3510" fmla="*/ 402590 h 2377440"/>
                <a:gd name="connsiteX39-3511" fmla="*/ 5501640 w 5684520"/>
                <a:gd name="connsiteY39-3512" fmla="*/ 320040 h 2377440"/>
                <a:gd name="connsiteX40-3513" fmla="*/ 5524500 w 5684520"/>
                <a:gd name="connsiteY40-3514" fmla="*/ 213360 h 2377440"/>
                <a:gd name="connsiteX41-3515" fmla="*/ 5608320 w 5684520"/>
                <a:gd name="connsiteY41-3516" fmla="*/ 213360 h 2377440"/>
                <a:gd name="connsiteX42-3517" fmla="*/ 5631180 w 5684520"/>
                <a:gd name="connsiteY42-3518" fmla="*/ 99060 h 2377440"/>
                <a:gd name="connsiteX43-3519" fmla="*/ 5684520 w 5684520"/>
                <a:gd name="connsiteY43-3520" fmla="*/ 0 h 2377440"/>
                <a:gd name="connsiteX0-3521" fmla="*/ 0 w 5684520"/>
                <a:gd name="connsiteY0-3522" fmla="*/ 2377440 h 2377440"/>
                <a:gd name="connsiteX1-3523" fmla="*/ 251460 w 5684520"/>
                <a:gd name="connsiteY1-3524" fmla="*/ 2317433 h 2377440"/>
                <a:gd name="connsiteX2-3525" fmla="*/ 419100 w 5684520"/>
                <a:gd name="connsiteY2-3526" fmla="*/ 2246947 h 2377440"/>
                <a:gd name="connsiteX3-3527" fmla="*/ 457200 w 5684520"/>
                <a:gd name="connsiteY3-3528" fmla="*/ 2179320 h 2377440"/>
                <a:gd name="connsiteX4-3529" fmla="*/ 1074420 w 5684520"/>
                <a:gd name="connsiteY4-3530" fmla="*/ 1920240 h 2377440"/>
                <a:gd name="connsiteX5-3531" fmla="*/ 1173480 w 5684520"/>
                <a:gd name="connsiteY5-3532" fmla="*/ 1912620 h 2377440"/>
                <a:gd name="connsiteX6-3533" fmla="*/ 1287780 w 5684520"/>
                <a:gd name="connsiteY6-3534" fmla="*/ 1874520 h 2377440"/>
                <a:gd name="connsiteX7-3535" fmla="*/ 1325880 w 5684520"/>
                <a:gd name="connsiteY7-3536" fmla="*/ 1859280 h 2377440"/>
                <a:gd name="connsiteX8-3537" fmla="*/ 1385888 w 5684520"/>
                <a:gd name="connsiteY8-3538" fmla="*/ 1835468 h 2377440"/>
                <a:gd name="connsiteX9-3539" fmla="*/ 1694497 w 5684520"/>
                <a:gd name="connsiteY9-3540" fmla="*/ 1713547 h 2377440"/>
                <a:gd name="connsiteX10-3541" fmla="*/ 1826895 w 5684520"/>
                <a:gd name="connsiteY10-3542" fmla="*/ 1644968 h 2377440"/>
                <a:gd name="connsiteX11-3543" fmla="*/ 1844040 w 5684520"/>
                <a:gd name="connsiteY11-3544" fmla="*/ 1607820 h 2377440"/>
                <a:gd name="connsiteX12-3545" fmla="*/ 2232660 w 5684520"/>
                <a:gd name="connsiteY12-3546" fmla="*/ 1524000 h 2377440"/>
                <a:gd name="connsiteX13-3547" fmla="*/ 2400300 w 5684520"/>
                <a:gd name="connsiteY13-3548" fmla="*/ 1463040 h 2377440"/>
                <a:gd name="connsiteX14-3549" fmla="*/ 2529840 w 5684520"/>
                <a:gd name="connsiteY14-3550" fmla="*/ 1394460 h 2377440"/>
                <a:gd name="connsiteX15-3551" fmla="*/ 2661285 w 5684520"/>
                <a:gd name="connsiteY15-3552" fmla="*/ 1343025 h 2377440"/>
                <a:gd name="connsiteX16-3553" fmla="*/ 2757488 w 5684520"/>
                <a:gd name="connsiteY16-3554" fmla="*/ 1294447 h 2377440"/>
                <a:gd name="connsiteX17-3555" fmla="*/ 3039428 w 5684520"/>
                <a:gd name="connsiteY17-3556" fmla="*/ 1193481 h 2377440"/>
                <a:gd name="connsiteX18-3557" fmla="*/ 3238500 w 5684520"/>
                <a:gd name="connsiteY18-3558" fmla="*/ 1135380 h 2377440"/>
                <a:gd name="connsiteX19-3559" fmla="*/ 3284220 w 5684520"/>
                <a:gd name="connsiteY19-3560" fmla="*/ 1089660 h 2377440"/>
                <a:gd name="connsiteX20-3561" fmla="*/ 3360420 w 5684520"/>
                <a:gd name="connsiteY20-3562" fmla="*/ 1089660 h 2377440"/>
                <a:gd name="connsiteX21-3563" fmla="*/ 3459480 w 5684520"/>
                <a:gd name="connsiteY21-3564" fmla="*/ 1005840 h 2377440"/>
                <a:gd name="connsiteX22-3565" fmla="*/ 3581400 w 5684520"/>
                <a:gd name="connsiteY22-3566" fmla="*/ 982980 h 2377440"/>
                <a:gd name="connsiteX23-3567" fmla="*/ 3665220 w 5684520"/>
                <a:gd name="connsiteY23-3568" fmla="*/ 967740 h 2377440"/>
                <a:gd name="connsiteX24-3569" fmla="*/ 3700780 w 5684520"/>
                <a:gd name="connsiteY24-3570" fmla="*/ 895350 h 2377440"/>
                <a:gd name="connsiteX25-3571" fmla="*/ 3884295 w 5684520"/>
                <a:gd name="connsiteY25-3572" fmla="*/ 862330 h 2377440"/>
                <a:gd name="connsiteX26-3573" fmla="*/ 4015740 w 5684520"/>
                <a:gd name="connsiteY26-3574" fmla="*/ 853440 h 2377440"/>
                <a:gd name="connsiteX27-3575" fmla="*/ 4076700 w 5684520"/>
                <a:gd name="connsiteY27-3576" fmla="*/ 807720 h 2377440"/>
                <a:gd name="connsiteX28-3577" fmla="*/ 4114800 w 5684520"/>
                <a:gd name="connsiteY28-3578" fmla="*/ 784860 h 2377440"/>
                <a:gd name="connsiteX29-3579" fmla="*/ 4160520 w 5684520"/>
                <a:gd name="connsiteY29-3580" fmla="*/ 731520 h 2377440"/>
                <a:gd name="connsiteX30-3581" fmla="*/ 4389120 w 5684520"/>
                <a:gd name="connsiteY30-3582" fmla="*/ 723900 h 2377440"/>
                <a:gd name="connsiteX31-3583" fmla="*/ 4434205 w 5684520"/>
                <a:gd name="connsiteY31-3584" fmla="*/ 661035 h 2377440"/>
                <a:gd name="connsiteX32-3585" fmla="*/ 4544060 w 5684520"/>
                <a:gd name="connsiteY32-3586" fmla="*/ 643890 h 2377440"/>
                <a:gd name="connsiteX33-3587" fmla="*/ 4556760 w 5684520"/>
                <a:gd name="connsiteY33-3588" fmla="*/ 609600 h 2377440"/>
                <a:gd name="connsiteX34-3589" fmla="*/ 4610100 w 5684520"/>
                <a:gd name="connsiteY34-3590" fmla="*/ 627380 h 2377440"/>
                <a:gd name="connsiteX35-3591" fmla="*/ 4636770 w 5684520"/>
                <a:gd name="connsiteY35-3592" fmla="*/ 521335 h 2377440"/>
                <a:gd name="connsiteX36-3593" fmla="*/ 4784725 w 5684520"/>
                <a:gd name="connsiteY36-3594" fmla="*/ 528955 h 2377440"/>
                <a:gd name="connsiteX37-3595" fmla="*/ 4800600 w 5684520"/>
                <a:gd name="connsiteY37-3596" fmla="*/ 417195 h 2377440"/>
                <a:gd name="connsiteX38-3597" fmla="*/ 5485765 w 5684520"/>
                <a:gd name="connsiteY38-3598" fmla="*/ 402590 h 2377440"/>
                <a:gd name="connsiteX39-3599" fmla="*/ 5501640 w 5684520"/>
                <a:gd name="connsiteY39-3600" fmla="*/ 320040 h 2377440"/>
                <a:gd name="connsiteX40-3601" fmla="*/ 5524500 w 5684520"/>
                <a:gd name="connsiteY40-3602" fmla="*/ 213360 h 2377440"/>
                <a:gd name="connsiteX41-3603" fmla="*/ 5608320 w 5684520"/>
                <a:gd name="connsiteY41-3604" fmla="*/ 213360 h 2377440"/>
                <a:gd name="connsiteX42-3605" fmla="*/ 5631180 w 5684520"/>
                <a:gd name="connsiteY42-3606" fmla="*/ 99060 h 2377440"/>
                <a:gd name="connsiteX43-3607" fmla="*/ 5684520 w 5684520"/>
                <a:gd name="connsiteY43-3608" fmla="*/ 0 h 2377440"/>
                <a:gd name="connsiteX0-3609" fmla="*/ 0 w 5684520"/>
                <a:gd name="connsiteY0-3610" fmla="*/ 2377440 h 2377440"/>
                <a:gd name="connsiteX1-3611" fmla="*/ 251460 w 5684520"/>
                <a:gd name="connsiteY1-3612" fmla="*/ 2317433 h 2377440"/>
                <a:gd name="connsiteX2-3613" fmla="*/ 419100 w 5684520"/>
                <a:gd name="connsiteY2-3614" fmla="*/ 2246947 h 2377440"/>
                <a:gd name="connsiteX3-3615" fmla="*/ 457200 w 5684520"/>
                <a:gd name="connsiteY3-3616" fmla="*/ 2179320 h 2377440"/>
                <a:gd name="connsiteX4-3617" fmla="*/ 1074420 w 5684520"/>
                <a:gd name="connsiteY4-3618" fmla="*/ 1920240 h 2377440"/>
                <a:gd name="connsiteX5-3619" fmla="*/ 1173480 w 5684520"/>
                <a:gd name="connsiteY5-3620" fmla="*/ 1912620 h 2377440"/>
                <a:gd name="connsiteX6-3621" fmla="*/ 1287780 w 5684520"/>
                <a:gd name="connsiteY6-3622" fmla="*/ 1874520 h 2377440"/>
                <a:gd name="connsiteX7-3623" fmla="*/ 1325880 w 5684520"/>
                <a:gd name="connsiteY7-3624" fmla="*/ 1859280 h 2377440"/>
                <a:gd name="connsiteX8-3625" fmla="*/ 1385888 w 5684520"/>
                <a:gd name="connsiteY8-3626" fmla="*/ 1835468 h 2377440"/>
                <a:gd name="connsiteX9-3627" fmla="*/ 1694497 w 5684520"/>
                <a:gd name="connsiteY9-3628" fmla="*/ 1713547 h 2377440"/>
                <a:gd name="connsiteX10-3629" fmla="*/ 1826895 w 5684520"/>
                <a:gd name="connsiteY10-3630" fmla="*/ 1644968 h 2377440"/>
                <a:gd name="connsiteX11-3631" fmla="*/ 1844040 w 5684520"/>
                <a:gd name="connsiteY11-3632" fmla="*/ 1607820 h 2377440"/>
                <a:gd name="connsiteX12-3633" fmla="*/ 2232660 w 5684520"/>
                <a:gd name="connsiteY12-3634" fmla="*/ 1524000 h 2377440"/>
                <a:gd name="connsiteX13-3635" fmla="*/ 2400300 w 5684520"/>
                <a:gd name="connsiteY13-3636" fmla="*/ 1463040 h 2377440"/>
                <a:gd name="connsiteX14-3637" fmla="*/ 2529840 w 5684520"/>
                <a:gd name="connsiteY14-3638" fmla="*/ 1394460 h 2377440"/>
                <a:gd name="connsiteX15-3639" fmla="*/ 2661285 w 5684520"/>
                <a:gd name="connsiteY15-3640" fmla="*/ 1343025 h 2377440"/>
                <a:gd name="connsiteX16-3641" fmla="*/ 2757488 w 5684520"/>
                <a:gd name="connsiteY16-3642" fmla="*/ 1294447 h 2377440"/>
                <a:gd name="connsiteX17-3643" fmla="*/ 3010853 w 5684520"/>
                <a:gd name="connsiteY17-3644" fmla="*/ 1193481 h 2377440"/>
                <a:gd name="connsiteX18-3645" fmla="*/ 3238500 w 5684520"/>
                <a:gd name="connsiteY18-3646" fmla="*/ 1135380 h 2377440"/>
                <a:gd name="connsiteX19-3647" fmla="*/ 3284220 w 5684520"/>
                <a:gd name="connsiteY19-3648" fmla="*/ 1089660 h 2377440"/>
                <a:gd name="connsiteX20-3649" fmla="*/ 3360420 w 5684520"/>
                <a:gd name="connsiteY20-3650" fmla="*/ 1089660 h 2377440"/>
                <a:gd name="connsiteX21-3651" fmla="*/ 3459480 w 5684520"/>
                <a:gd name="connsiteY21-3652" fmla="*/ 1005840 h 2377440"/>
                <a:gd name="connsiteX22-3653" fmla="*/ 3581400 w 5684520"/>
                <a:gd name="connsiteY22-3654" fmla="*/ 982980 h 2377440"/>
                <a:gd name="connsiteX23-3655" fmla="*/ 3665220 w 5684520"/>
                <a:gd name="connsiteY23-3656" fmla="*/ 967740 h 2377440"/>
                <a:gd name="connsiteX24-3657" fmla="*/ 3700780 w 5684520"/>
                <a:gd name="connsiteY24-3658" fmla="*/ 895350 h 2377440"/>
                <a:gd name="connsiteX25-3659" fmla="*/ 3884295 w 5684520"/>
                <a:gd name="connsiteY25-3660" fmla="*/ 862330 h 2377440"/>
                <a:gd name="connsiteX26-3661" fmla="*/ 4015740 w 5684520"/>
                <a:gd name="connsiteY26-3662" fmla="*/ 853440 h 2377440"/>
                <a:gd name="connsiteX27-3663" fmla="*/ 4076700 w 5684520"/>
                <a:gd name="connsiteY27-3664" fmla="*/ 807720 h 2377440"/>
                <a:gd name="connsiteX28-3665" fmla="*/ 4114800 w 5684520"/>
                <a:gd name="connsiteY28-3666" fmla="*/ 784860 h 2377440"/>
                <a:gd name="connsiteX29-3667" fmla="*/ 4160520 w 5684520"/>
                <a:gd name="connsiteY29-3668" fmla="*/ 731520 h 2377440"/>
                <a:gd name="connsiteX30-3669" fmla="*/ 4389120 w 5684520"/>
                <a:gd name="connsiteY30-3670" fmla="*/ 723900 h 2377440"/>
                <a:gd name="connsiteX31-3671" fmla="*/ 4434205 w 5684520"/>
                <a:gd name="connsiteY31-3672" fmla="*/ 661035 h 2377440"/>
                <a:gd name="connsiteX32-3673" fmla="*/ 4544060 w 5684520"/>
                <a:gd name="connsiteY32-3674" fmla="*/ 643890 h 2377440"/>
                <a:gd name="connsiteX33-3675" fmla="*/ 4556760 w 5684520"/>
                <a:gd name="connsiteY33-3676" fmla="*/ 609600 h 2377440"/>
                <a:gd name="connsiteX34-3677" fmla="*/ 4610100 w 5684520"/>
                <a:gd name="connsiteY34-3678" fmla="*/ 627380 h 2377440"/>
                <a:gd name="connsiteX35-3679" fmla="*/ 4636770 w 5684520"/>
                <a:gd name="connsiteY35-3680" fmla="*/ 521335 h 2377440"/>
                <a:gd name="connsiteX36-3681" fmla="*/ 4784725 w 5684520"/>
                <a:gd name="connsiteY36-3682" fmla="*/ 528955 h 2377440"/>
                <a:gd name="connsiteX37-3683" fmla="*/ 4800600 w 5684520"/>
                <a:gd name="connsiteY37-3684" fmla="*/ 417195 h 2377440"/>
                <a:gd name="connsiteX38-3685" fmla="*/ 5485765 w 5684520"/>
                <a:gd name="connsiteY38-3686" fmla="*/ 402590 h 2377440"/>
                <a:gd name="connsiteX39-3687" fmla="*/ 5501640 w 5684520"/>
                <a:gd name="connsiteY39-3688" fmla="*/ 320040 h 2377440"/>
                <a:gd name="connsiteX40-3689" fmla="*/ 5524500 w 5684520"/>
                <a:gd name="connsiteY40-3690" fmla="*/ 213360 h 2377440"/>
                <a:gd name="connsiteX41-3691" fmla="*/ 5608320 w 5684520"/>
                <a:gd name="connsiteY41-3692" fmla="*/ 213360 h 2377440"/>
                <a:gd name="connsiteX42-3693" fmla="*/ 5631180 w 5684520"/>
                <a:gd name="connsiteY42-3694" fmla="*/ 99060 h 2377440"/>
                <a:gd name="connsiteX43-3695" fmla="*/ 5684520 w 5684520"/>
                <a:gd name="connsiteY43-3696" fmla="*/ 0 h 2377440"/>
                <a:gd name="connsiteX0-3697" fmla="*/ 0 w 5684520"/>
                <a:gd name="connsiteY0-3698" fmla="*/ 2377440 h 2377440"/>
                <a:gd name="connsiteX1-3699" fmla="*/ 251460 w 5684520"/>
                <a:gd name="connsiteY1-3700" fmla="*/ 2317433 h 2377440"/>
                <a:gd name="connsiteX2-3701" fmla="*/ 419100 w 5684520"/>
                <a:gd name="connsiteY2-3702" fmla="*/ 2246947 h 2377440"/>
                <a:gd name="connsiteX3-3703" fmla="*/ 457200 w 5684520"/>
                <a:gd name="connsiteY3-3704" fmla="*/ 2179320 h 2377440"/>
                <a:gd name="connsiteX4-3705" fmla="*/ 1074420 w 5684520"/>
                <a:gd name="connsiteY4-3706" fmla="*/ 1920240 h 2377440"/>
                <a:gd name="connsiteX5-3707" fmla="*/ 1173480 w 5684520"/>
                <a:gd name="connsiteY5-3708" fmla="*/ 1912620 h 2377440"/>
                <a:gd name="connsiteX6-3709" fmla="*/ 1287780 w 5684520"/>
                <a:gd name="connsiteY6-3710" fmla="*/ 1874520 h 2377440"/>
                <a:gd name="connsiteX7-3711" fmla="*/ 1325880 w 5684520"/>
                <a:gd name="connsiteY7-3712" fmla="*/ 1859280 h 2377440"/>
                <a:gd name="connsiteX8-3713" fmla="*/ 1385888 w 5684520"/>
                <a:gd name="connsiteY8-3714" fmla="*/ 1835468 h 2377440"/>
                <a:gd name="connsiteX9-3715" fmla="*/ 1694497 w 5684520"/>
                <a:gd name="connsiteY9-3716" fmla="*/ 1713547 h 2377440"/>
                <a:gd name="connsiteX10-3717" fmla="*/ 1826895 w 5684520"/>
                <a:gd name="connsiteY10-3718" fmla="*/ 1644968 h 2377440"/>
                <a:gd name="connsiteX11-3719" fmla="*/ 1844040 w 5684520"/>
                <a:gd name="connsiteY11-3720" fmla="*/ 1607820 h 2377440"/>
                <a:gd name="connsiteX12-3721" fmla="*/ 2232660 w 5684520"/>
                <a:gd name="connsiteY12-3722" fmla="*/ 1524000 h 2377440"/>
                <a:gd name="connsiteX13-3723" fmla="*/ 2400300 w 5684520"/>
                <a:gd name="connsiteY13-3724" fmla="*/ 1463040 h 2377440"/>
                <a:gd name="connsiteX14-3725" fmla="*/ 2529840 w 5684520"/>
                <a:gd name="connsiteY14-3726" fmla="*/ 1394460 h 2377440"/>
                <a:gd name="connsiteX15-3727" fmla="*/ 2661285 w 5684520"/>
                <a:gd name="connsiteY15-3728" fmla="*/ 1343025 h 2377440"/>
                <a:gd name="connsiteX16-3729" fmla="*/ 2757488 w 5684520"/>
                <a:gd name="connsiteY16-3730" fmla="*/ 1294447 h 2377440"/>
                <a:gd name="connsiteX17-3731" fmla="*/ 3010853 w 5684520"/>
                <a:gd name="connsiteY17-3732" fmla="*/ 1193481 h 2377440"/>
                <a:gd name="connsiteX18-3733" fmla="*/ 3219450 w 5684520"/>
                <a:gd name="connsiteY18-3734" fmla="*/ 1125855 h 2377440"/>
                <a:gd name="connsiteX19-3735" fmla="*/ 3284220 w 5684520"/>
                <a:gd name="connsiteY19-3736" fmla="*/ 1089660 h 2377440"/>
                <a:gd name="connsiteX20-3737" fmla="*/ 3360420 w 5684520"/>
                <a:gd name="connsiteY20-3738" fmla="*/ 1089660 h 2377440"/>
                <a:gd name="connsiteX21-3739" fmla="*/ 3459480 w 5684520"/>
                <a:gd name="connsiteY21-3740" fmla="*/ 1005840 h 2377440"/>
                <a:gd name="connsiteX22-3741" fmla="*/ 3581400 w 5684520"/>
                <a:gd name="connsiteY22-3742" fmla="*/ 982980 h 2377440"/>
                <a:gd name="connsiteX23-3743" fmla="*/ 3665220 w 5684520"/>
                <a:gd name="connsiteY23-3744" fmla="*/ 967740 h 2377440"/>
                <a:gd name="connsiteX24-3745" fmla="*/ 3700780 w 5684520"/>
                <a:gd name="connsiteY24-3746" fmla="*/ 895350 h 2377440"/>
                <a:gd name="connsiteX25-3747" fmla="*/ 3884295 w 5684520"/>
                <a:gd name="connsiteY25-3748" fmla="*/ 862330 h 2377440"/>
                <a:gd name="connsiteX26-3749" fmla="*/ 4015740 w 5684520"/>
                <a:gd name="connsiteY26-3750" fmla="*/ 853440 h 2377440"/>
                <a:gd name="connsiteX27-3751" fmla="*/ 4076700 w 5684520"/>
                <a:gd name="connsiteY27-3752" fmla="*/ 807720 h 2377440"/>
                <a:gd name="connsiteX28-3753" fmla="*/ 4114800 w 5684520"/>
                <a:gd name="connsiteY28-3754" fmla="*/ 784860 h 2377440"/>
                <a:gd name="connsiteX29-3755" fmla="*/ 4160520 w 5684520"/>
                <a:gd name="connsiteY29-3756" fmla="*/ 731520 h 2377440"/>
                <a:gd name="connsiteX30-3757" fmla="*/ 4389120 w 5684520"/>
                <a:gd name="connsiteY30-3758" fmla="*/ 723900 h 2377440"/>
                <a:gd name="connsiteX31-3759" fmla="*/ 4434205 w 5684520"/>
                <a:gd name="connsiteY31-3760" fmla="*/ 661035 h 2377440"/>
                <a:gd name="connsiteX32-3761" fmla="*/ 4544060 w 5684520"/>
                <a:gd name="connsiteY32-3762" fmla="*/ 643890 h 2377440"/>
                <a:gd name="connsiteX33-3763" fmla="*/ 4556760 w 5684520"/>
                <a:gd name="connsiteY33-3764" fmla="*/ 609600 h 2377440"/>
                <a:gd name="connsiteX34-3765" fmla="*/ 4610100 w 5684520"/>
                <a:gd name="connsiteY34-3766" fmla="*/ 627380 h 2377440"/>
                <a:gd name="connsiteX35-3767" fmla="*/ 4636770 w 5684520"/>
                <a:gd name="connsiteY35-3768" fmla="*/ 521335 h 2377440"/>
                <a:gd name="connsiteX36-3769" fmla="*/ 4784725 w 5684520"/>
                <a:gd name="connsiteY36-3770" fmla="*/ 528955 h 2377440"/>
                <a:gd name="connsiteX37-3771" fmla="*/ 4800600 w 5684520"/>
                <a:gd name="connsiteY37-3772" fmla="*/ 417195 h 2377440"/>
                <a:gd name="connsiteX38-3773" fmla="*/ 5485765 w 5684520"/>
                <a:gd name="connsiteY38-3774" fmla="*/ 402590 h 2377440"/>
                <a:gd name="connsiteX39-3775" fmla="*/ 5501640 w 5684520"/>
                <a:gd name="connsiteY39-3776" fmla="*/ 320040 h 2377440"/>
                <a:gd name="connsiteX40-3777" fmla="*/ 5524500 w 5684520"/>
                <a:gd name="connsiteY40-3778" fmla="*/ 213360 h 2377440"/>
                <a:gd name="connsiteX41-3779" fmla="*/ 5608320 w 5684520"/>
                <a:gd name="connsiteY41-3780" fmla="*/ 213360 h 2377440"/>
                <a:gd name="connsiteX42-3781" fmla="*/ 5631180 w 5684520"/>
                <a:gd name="connsiteY42-3782" fmla="*/ 99060 h 2377440"/>
                <a:gd name="connsiteX43-3783" fmla="*/ 5684520 w 5684520"/>
                <a:gd name="connsiteY43-3784" fmla="*/ 0 h 2377440"/>
                <a:gd name="connsiteX0-3785" fmla="*/ 0 w 5684520"/>
                <a:gd name="connsiteY0-3786" fmla="*/ 2377440 h 2377440"/>
                <a:gd name="connsiteX1-3787" fmla="*/ 251460 w 5684520"/>
                <a:gd name="connsiteY1-3788" fmla="*/ 2317433 h 2377440"/>
                <a:gd name="connsiteX2-3789" fmla="*/ 419100 w 5684520"/>
                <a:gd name="connsiteY2-3790" fmla="*/ 2246947 h 2377440"/>
                <a:gd name="connsiteX3-3791" fmla="*/ 457200 w 5684520"/>
                <a:gd name="connsiteY3-3792" fmla="*/ 2179320 h 2377440"/>
                <a:gd name="connsiteX4-3793" fmla="*/ 1074420 w 5684520"/>
                <a:gd name="connsiteY4-3794" fmla="*/ 1920240 h 2377440"/>
                <a:gd name="connsiteX5-3795" fmla="*/ 1173480 w 5684520"/>
                <a:gd name="connsiteY5-3796" fmla="*/ 1912620 h 2377440"/>
                <a:gd name="connsiteX6-3797" fmla="*/ 1287780 w 5684520"/>
                <a:gd name="connsiteY6-3798" fmla="*/ 1874520 h 2377440"/>
                <a:gd name="connsiteX7-3799" fmla="*/ 1325880 w 5684520"/>
                <a:gd name="connsiteY7-3800" fmla="*/ 1859280 h 2377440"/>
                <a:gd name="connsiteX8-3801" fmla="*/ 1385888 w 5684520"/>
                <a:gd name="connsiteY8-3802" fmla="*/ 1835468 h 2377440"/>
                <a:gd name="connsiteX9-3803" fmla="*/ 1694497 w 5684520"/>
                <a:gd name="connsiteY9-3804" fmla="*/ 1713547 h 2377440"/>
                <a:gd name="connsiteX10-3805" fmla="*/ 1826895 w 5684520"/>
                <a:gd name="connsiteY10-3806" fmla="*/ 1644968 h 2377440"/>
                <a:gd name="connsiteX11-3807" fmla="*/ 1844040 w 5684520"/>
                <a:gd name="connsiteY11-3808" fmla="*/ 1607820 h 2377440"/>
                <a:gd name="connsiteX12-3809" fmla="*/ 2232660 w 5684520"/>
                <a:gd name="connsiteY12-3810" fmla="*/ 1524000 h 2377440"/>
                <a:gd name="connsiteX13-3811" fmla="*/ 2400300 w 5684520"/>
                <a:gd name="connsiteY13-3812" fmla="*/ 1463040 h 2377440"/>
                <a:gd name="connsiteX14-3813" fmla="*/ 2529840 w 5684520"/>
                <a:gd name="connsiteY14-3814" fmla="*/ 1394460 h 2377440"/>
                <a:gd name="connsiteX15-3815" fmla="*/ 2661285 w 5684520"/>
                <a:gd name="connsiteY15-3816" fmla="*/ 1343025 h 2377440"/>
                <a:gd name="connsiteX16-3817" fmla="*/ 2757488 w 5684520"/>
                <a:gd name="connsiteY16-3818" fmla="*/ 1294447 h 2377440"/>
                <a:gd name="connsiteX17-3819" fmla="*/ 3010853 w 5684520"/>
                <a:gd name="connsiteY17-3820" fmla="*/ 1193481 h 2377440"/>
                <a:gd name="connsiteX18-3821" fmla="*/ 3219450 w 5684520"/>
                <a:gd name="connsiteY18-3822" fmla="*/ 1125855 h 2377440"/>
                <a:gd name="connsiteX19-3823" fmla="*/ 3284220 w 5684520"/>
                <a:gd name="connsiteY19-3824" fmla="*/ 1089660 h 2377440"/>
                <a:gd name="connsiteX20-3825" fmla="*/ 3360420 w 5684520"/>
                <a:gd name="connsiteY20-3826" fmla="*/ 1089660 h 2377440"/>
                <a:gd name="connsiteX21-3827" fmla="*/ 3459480 w 5684520"/>
                <a:gd name="connsiteY21-3828" fmla="*/ 1005840 h 2377440"/>
                <a:gd name="connsiteX22-3829" fmla="*/ 3581400 w 5684520"/>
                <a:gd name="connsiteY22-3830" fmla="*/ 982980 h 2377440"/>
                <a:gd name="connsiteX23-3831" fmla="*/ 3665220 w 5684520"/>
                <a:gd name="connsiteY23-3832" fmla="*/ 967740 h 2377440"/>
                <a:gd name="connsiteX24-3833" fmla="*/ 3700780 w 5684520"/>
                <a:gd name="connsiteY24-3834" fmla="*/ 895350 h 2377440"/>
                <a:gd name="connsiteX25-3835" fmla="*/ 3884295 w 5684520"/>
                <a:gd name="connsiteY25-3836" fmla="*/ 862330 h 2377440"/>
                <a:gd name="connsiteX26-3837" fmla="*/ 4015740 w 5684520"/>
                <a:gd name="connsiteY26-3838" fmla="*/ 853440 h 2377440"/>
                <a:gd name="connsiteX27-3839" fmla="*/ 4076700 w 5684520"/>
                <a:gd name="connsiteY27-3840" fmla="*/ 807720 h 2377440"/>
                <a:gd name="connsiteX28-3841" fmla="*/ 4114800 w 5684520"/>
                <a:gd name="connsiteY28-3842" fmla="*/ 784860 h 2377440"/>
                <a:gd name="connsiteX29-3843" fmla="*/ 4160520 w 5684520"/>
                <a:gd name="connsiteY29-3844" fmla="*/ 731520 h 2377440"/>
                <a:gd name="connsiteX30-3845" fmla="*/ 4389120 w 5684520"/>
                <a:gd name="connsiteY30-3846" fmla="*/ 723900 h 2377440"/>
                <a:gd name="connsiteX31-3847" fmla="*/ 4434205 w 5684520"/>
                <a:gd name="connsiteY31-3848" fmla="*/ 661035 h 2377440"/>
                <a:gd name="connsiteX32-3849" fmla="*/ 4544060 w 5684520"/>
                <a:gd name="connsiteY32-3850" fmla="*/ 643890 h 2377440"/>
                <a:gd name="connsiteX33-3851" fmla="*/ 4556760 w 5684520"/>
                <a:gd name="connsiteY33-3852" fmla="*/ 609600 h 2377440"/>
                <a:gd name="connsiteX34-3853" fmla="*/ 4610100 w 5684520"/>
                <a:gd name="connsiteY34-3854" fmla="*/ 627380 h 2377440"/>
                <a:gd name="connsiteX35-3855" fmla="*/ 4636770 w 5684520"/>
                <a:gd name="connsiteY35-3856" fmla="*/ 521335 h 2377440"/>
                <a:gd name="connsiteX36-3857" fmla="*/ 4784725 w 5684520"/>
                <a:gd name="connsiteY36-3858" fmla="*/ 528955 h 2377440"/>
                <a:gd name="connsiteX37-3859" fmla="*/ 4800600 w 5684520"/>
                <a:gd name="connsiteY37-3860" fmla="*/ 417195 h 2377440"/>
                <a:gd name="connsiteX38-3861" fmla="*/ 5485765 w 5684520"/>
                <a:gd name="connsiteY38-3862" fmla="*/ 402590 h 2377440"/>
                <a:gd name="connsiteX39-3863" fmla="*/ 5501640 w 5684520"/>
                <a:gd name="connsiteY39-3864" fmla="*/ 320040 h 2377440"/>
                <a:gd name="connsiteX40-3865" fmla="*/ 5524500 w 5684520"/>
                <a:gd name="connsiteY40-3866" fmla="*/ 213360 h 2377440"/>
                <a:gd name="connsiteX41-3867" fmla="*/ 5608320 w 5684520"/>
                <a:gd name="connsiteY41-3868" fmla="*/ 213360 h 2377440"/>
                <a:gd name="connsiteX42-3869" fmla="*/ 5631180 w 5684520"/>
                <a:gd name="connsiteY42-3870" fmla="*/ 99060 h 2377440"/>
                <a:gd name="connsiteX43-3871" fmla="*/ 5684520 w 5684520"/>
                <a:gd name="connsiteY43-3872" fmla="*/ 0 h 2377440"/>
                <a:gd name="connsiteX0-3873" fmla="*/ 0 w 5684520"/>
                <a:gd name="connsiteY0-3874" fmla="*/ 2377440 h 2377440"/>
                <a:gd name="connsiteX1-3875" fmla="*/ 251460 w 5684520"/>
                <a:gd name="connsiteY1-3876" fmla="*/ 2317433 h 2377440"/>
                <a:gd name="connsiteX2-3877" fmla="*/ 419100 w 5684520"/>
                <a:gd name="connsiteY2-3878" fmla="*/ 2246947 h 2377440"/>
                <a:gd name="connsiteX3-3879" fmla="*/ 457200 w 5684520"/>
                <a:gd name="connsiteY3-3880" fmla="*/ 2179320 h 2377440"/>
                <a:gd name="connsiteX4-3881" fmla="*/ 1074420 w 5684520"/>
                <a:gd name="connsiteY4-3882" fmla="*/ 1920240 h 2377440"/>
                <a:gd name="connsiteX5-3883" fmla="*/ 1173480 w 5684520"/>
                <a:gd name="connsiteY5-3884" fmla="*/ 1912620 h 2377440"/>
                <a:gd name="connsiteX6-3885" fmla="*/ 1287780 w 5684520"/>
                <a:gd name="connsiteY6-3886" fmla="*/ 1874520 h 2377440"/>
                <a:gd name="connsiteX7-3887" fmla="*/ 1325880 w 5684520"/>
                <a:gd name="connsiteY7-3888" fmla="*/ 1859280 h 2377440"/>
                <a:gd name="connsiteX8-3889" fmla="*/ 1385888 w 5684520"/>
                <a:gd name="connsiteY8-3890" fmla="*/ 1835468 h 2377440"/>
                <a:gd name="connsiteX9-3891" fmla="*/ 1694497 w 5684520"/>
                <a:gd name="connsiteY9-3892" fmla="*/ 1713547 h 2377440"/>
                <a:gd name="connsiteX10-3893" fmla="*/ 1826895 w 5684520"/>
                <a:gd name="connsiteY10-3894" fmla="*/ 1644968 h 2377440"/>
                <a:gd name="connsiteX11-3895" fmla="*/ 1844040 w 5684520"/>
                <a:gd name="connsiteY11-3896" fmla="*/ 1607820 h 2377440"/>
                <a:gd name="connsiteX12-3897" fmla="*/ 2232660 w 5684520"/>
                <a:gd name="connsiteY12-3898" fmla="*/ 1524000 h 2377440"/>
                <a:gd name="connsiteX13-3899" fmla="*/ 2400300 w 5684520"/>
                <a:gd name="connsiteY13-3900" fmla="*/ 1463040 h 2377440"/>
                <a:gd name="connsiteX14-3901" fmla="*/ 2529840 w 5684520"/>
                <a:gd name="connsiteY14-3902" fmla="*/ 1394460 h 2377440"/>
                <a:gd name="connsiteX15-3903" fmla="*/ 2661285 w 5684520"/>
                <a:gd name="connsiteY15-3904" fmla="*/ 1343025 h 2377440"/>
                <a:gd name="connsiteX16-3905" fmla="*/ 2757488 w 5684520"/>
                <a:gd name="connsiteY16-3906" fmla="*/ 1294447 h 2377440"/>
                <a:gd name="connsiteX17-3907" fmla="*/ 3082291 w 5684520"/>
                <a:gd name="connsiteY17-3908" fmla="*/ 1203006 h 2377440"/>
                <a:gd name="connsiteX18-3909" fmla="*/ 3219450 w 5684520"/>
                <a:gd name="connsiteY18-3910" fmla="*/ 1125855 h 2377440"/>
                <a:gd name="connsiteX19-3911" fmla="*/ 3284220 w 5684520"/>
                <a:gd name="connsiteY19-3912" fmla="*/ 1089660 h 2377440"/>
                <a:gd name="connsiteX20-3913" fmla="*/ 3360420 w 5684520"/>
                <a:gd name="connsiteY20-3914" fmla="*/ 1089660 h 2377440"/>
                <a:gd name="connsiteX21-3915" fmla="*/ 3459480 w 5684520"/>
                <a:gd name="connsiteY21-3916" fmla="*/ 1005840 h 2377440"/>
                <a:gd name="connsiteX22-3917" fmla="*/ 3581400 w 5684520"/>
                <a:gd name="connsiteY22-3918" fmla="*/ 982980 h 2377440"/>
                <a:gd name="connsiteX23-3919" fmla="*/ 3665220 w 5684520"/>
                <a:gd name="connsiteY23-3920" fmla="*/ 967740 h 2377440"/>
                <a:gd name="connsiteX24-3921" fmla="*/ 3700780 w 5684520"/>
                <a:gd name="connsiteY24-3922" fmla="*/ 895350 h 2377440"/>
                <a:gd name="connsiteX25-3923" fmla="*/ 3884295 w 5684520"/>
                <a:gd name="connsiteY25-3924" fmla="*/ 862330 h 2377440"/>
                <a:gd name="connsiteX26-3925" fmla="*/ 4015740 w 5684520"/>
                <a:gd name="connsiteY26-3926" fmla="*/ 853440 h 2377440"/>
                <a:gd name="connsiteX27-3927" fmla="*/ 4076700 w 5684520"/>
                <a:gd name="connsiteY27-3928" fmla="*/ 807720 h 2377440"/>
                <a:gd name="connsiteX28-3929" fmla="*/ 4114800 w 5684520"/>
                <a:gd name="connsiteY28-3930" fmla="*/ 784860 h 2377440"/>
                <a:gd name="connsiteX29-3931" fmla="*/ 4160520 w 5684520"/>
                <a:gd name="connsiteY29-3932" fmla="*/ 731520 h 2377440"/>
                <a:gd name="connsiteX30-3933" fmla="*/ 4389120 w 5684520"/>
                <a:gd name="connsiteY30-3934" fmla="*/ 723900 h 2377440"/>
                <a:gd name="connsiteX31-3935" fmla="*/ 4434205 w 5684520"/>
                <a:gd name="connsiteY31-3936" fmla="*/ 661035 h 2377440"/>
                <a:gd name="connsiteX32-3937" fmla="*/ 4544060 w 5684520"/>
                <a:gd name="connsiteY32-3938" fmla="*/ 643890 h 2377440"/>
                <a:gd name="connsiteX33-3939" fmla="*/ 4556760 w 5684520"/>
                <a:gd name="connsiteY33-3940" fmla="*/ 609600 h 2377440"/>
                <a:gd name="connsiteX34-3941" fmla="*/ 4610100 w 5684520"/>
                <a:gd name="connsiteY34-3942" fmla="*/ 627380 h 2377440"/>
                <a:gd name="connsiteX35-3943" fmla="*/ 4636770 w 5684520"/>
                <a:gd name="connsiteY35-3944" fmla="*/ 521335 h 2377440"/>
                <a:gd name="connsiteX36-3945" fmla="*/ 4784725 w 5684520"/>
                <a:gd name="connsiteY36-3946" fmla="*/ 528955 h 2377440"/>
                <a:gd name="connsiteX37-3947" fmla="*/ 4800600 w 5684520"/>
                <a:gd name="connsiteY37-3948" fmla="*/ 417195 h 2377440"/>
                <a:gd name="connsiteX38-3949" fmla="*/ 5485765 w 5684520"/>
                <a:gd name="connsiteY38-3950" fmla="*/ 402590 h 2377440"/>
                <a:gd name="connsiteX39-3951" fmla="*/ 5501640 w 5684520"/>
                <a:gd name="connsiteY39-3952" fmla="*/ 320040 h 2377440"/>
                <a:gd name="connsiteX40-3953" fmla="*/ 5524500 w 5684520"/>
                <a:gd name="connsiteY40-3954" fmla="*/ 213360 h 2377440"/>
                <a:gd name="connsiteX41-3955" fmla="*/ 5608320 w 5684520"/>
                <a:gd name="connsiteY41-3956" fmla="*/ 213360 h 2377440"/>
                <a:gd name="connsiteX42-3957" fmla="*/ 5631180 w 5684520"/>
                <a:gd name="connsiteY42-3958" fmla="*/ 99060 h 2377440"/>
                <a:gd name="connsiteX43-3959" fmla="*/ 5684520 w 5684520"/>
                <a:gd name="connsiteY43-3960" fmla="*/ 0 h 2377440"/>
                <a:gd name="connsiteX0-3961" fmla="*/ 0 w 5684520"/>
                <a:gd name="connsiteY0-3962" fmla="*/ 2377440 h 2377440"/>
                <a:gd name="connsiteX1-3963" fmla="*/ 251460 w 5684520"/>
                <a:gd name="connsiteY1-3964" fmla="*/ 2317433 h 2377440"/>
                <a:gd name="connsiteX2-3965" fmla="*/ 419100 w 5684520"/>
                <a:gd name="connsiteY2-3966" fmla="*/ 2246947 h 2377440"/>
                <a:gd name="connsiteX3-3967" fmla="*/ 457200 w 5684520"/>
                <a:gd name="connsiteY3-3968" fmla="*/ 2179320 h 2377440"/>
                <a:gd name="connsiteX4-3969" fmla="*/ 1074420 w 5684520"/>
                <a:gd name="connsiteY4-3970" fmla="*/ 1920240 h 2377440"/>
                <a:gd name="connsiteX5-3971" fmla="*/ 1173480 w 5684520"/>
                <a:gd name="connsiteY5-3972" fmla="*/ 1912620 h 2377440"/>
                <a:gd name="connsiteX6-3973" fmla="*/ 1287780 w 5684520"/>
                <a:gd name="connsiteY6-3974" fmla="*/ 1874520 h 2377440"/>
                <a:gd name="connsiteX7-3975" fmla="*/ 1325880 w 5684520"/>
                <a:gd name="connsiteY7-3976" fmla="*/ 1859280 h 2377440"/>
                <a:gd name="connsiteX8-3977" fmla="*/ 1385888 w 5684520"/>
                <a:gd name="connsiteY8-3978" fmla="*/ 1835468 h 2377440"/>
                <a:gd name="connsiteX9-3979" fmla="*/ 1694497 w 5684520"/>
                <a:gd name="connsiteY9-3980" fmla="*/ 1713547 h 2377440"/>
                <a:gd name="connsiteX10-3981" fmla="*/ 1826895 w 5684520"/>
                <a:gd name="connsiteY10-3982" fmla="*/ 1644968 h 2377440"/>
                <a:gd name="connsiteX11-3983" fmla="*/ 1844040 w 5684520"/>
                <a:gd name="connsiteY11-3984" fmla="*/ 1607820 h 2377440"/>
                <a:gd name="connsiteX12-3985" fmla="*/ 2232660 w 5684520"/>
                <a:gd name="connsiteY12-3986" fmla="*/ 1524000 h 2377440"/>
                <a:gd name="connsiteX13-3987" fmla="*/ 2400300 w 5684520"/>
                <a:gd name="connsiteY13-3988" fmla="*/ 1463040 h 2377440"/>
                <a:gd name="connsiteX14-3989" fmla="*/ 2529840 w 5684520"/>
                <a:gd name="connsiteY14-3990" fmla="*/ 1394460 h 2377440"/>
                <a:gd name="connsiteX15-3991" fmla="*/ 2661285 w 5684520"/>
                <a:gd name="connsiteY15-3992" fmla="*/ 1343025 h 2377440"/>
                <a:gd name="connsiteX16-3993" fmla="*/ 2757488 w 5684520"/>
                <a:gd name="connsiteY16-3994" fmla="*/ 1294447 h 2377440"/>
                <a:gd name="connsiteX17-3995" fmla="*/ 3082291 w 5684520"/>
                <a:gd name="connsiteY17-3996" fmla="*/ 1203006 h 2377440"/>
                <a:gd name="connsiteX18-3997" fmla="*/ 3219450 w 5684520"/>
                <a:gd name="connsiteY18-3998" fmla="*/ 1125855 h 2377440"/>
                <a:gd name="connsiteX19-3999" fmla="*/ 3284220 w 5684520"/>
                <a:gd name="connsiteY19-4000" fmla="*/ 1089660 h 2377440"/>
                <a:gd name="connsiteX20-4001" fmla="*/ 3360420 w 5684520"/>
                <a:gd name="connsiteY20-4002" fmla="*/ 1089660 h 2377440"/>
                <a:gd name="connsiteX21-4003" fmla="*/ 3459480 w 5684520"/>
                <a:gd name="connsiteY21-4004" fmla="*/ 1005840 h 2377440"/>
                <a:gd name="connsiteX22-4005" fmla="*/ 3581400 w 5684520"/>
                <a:gd name="connsiteY22-4006" fmla="*/ 982980 h 2377440"/>
                <a:gd name="connsiteX23-4007" fmla="*/ 3665220 w 5684520"/>
                <a:gd name="connsiteY23-4008" fmla="*/ 967740 h 2377440"/>
                <a:gd name="connsiteX24-4009" fmla="*/ 3700780 w 5684520"/>
                <a:gd name="connsiteY24-4010" fmla="*/ 895350 h 2377440"/>
                <a:gd name="connsiteX25-4011" fmla="*/ 3884295 w 5684520"/>
                <a:gd name="connsiteY25-4012" fmla="*/ 862330 h 2377440"/>
                <a:gd name="connsiteX26-4013" fmla="*/ 4015740 w 5684520"/>
                <a:gd name="connsiteY26-4014" fmla="*/ 853440 h 2377440"/>
                <a:gd name="connsiteX27-4015" fmla="*/ 4076700 w 5684520"/>
                <a:gd name="connsiteY27-4016" fmla="*/ 807720 h 2377440"/>
                <a:gd name="connsiteX28-4017" fmla="*/ 4114800 w 5684520"/>
                <a:gd name="connsiteY28-4018" fmla="*/ 784860 h 2377440"/>
                <a:gd name="connsiteX29-4019" fmla="*/ 4160520 w 5684520"/>
                <a:gd name="connsiteY29-4020" fmla="*/ 731520 h 2377440"/>
                <a:gd name="connsiteX30-4021" fmla="*/ 4389120 w 5684520"/>
                <a:gd name="connsiteY30-4022" fmla="*/ 723900 h 2377440"/>
                <a:gd name="connsiteX31-4023" fmla="*/ 4434205 w 5684520"/>
                <a:gd name="connsiteY31-4024" fmla="*/ 661035 h 2377440"/>
                <a:gd name="connsiteX32-4025" fmla="*/ 4544060 w 5684520"/>
                <a:gd name="connsiteY32-4026" fmla="*/ 643890 h 2377440"/>
                <a:gd name="connsiteX33-4027" fmla="*/ 4556760 w 5684520"/>
                <a:gd name="connsiteY33-4028" fmla="*/ 609600 h 2377440"/>
                <a:gd name="connsiteX34-4029" fmla="*/ 4610100 w 5684520"/>
                <a:gd name="connsiteY34-4030" fmla="*/ 627380 h 2377440"/>
                <a:gd name="connsiteX35-4031" fmla="*/ 4636770 w 5684520"/>
                <a:gd name="connsiteY35-4032" fmla="*/ 521335 h 2377440"/>
                <a:gd name="connsiteX36-4033" fmla="*/ 4784725 w 5684520"/>
                <a:gd name="connsiteY36-4034" fmla="*/ 528955 h 2377440"/>
                <a:gd name="connsiteX37-4035" fmla="*/ 4800600 w 5684520"/>
                <a:gd name="connsiteY37-4036" fmla="*/ 417195 h 2377440"/>
                <a:gd name="connsiteX38-4037" fmla="*/ 5485765 w 5684520"/>
                <a:gd name="connsiteY38-4038" fmla="*/ 402590 h 2377440"/>
                <a:gd name="connsiteX39-4039" fmla="*/ 5501640 w 5684520"/>
                <a:gd name="connsiteY39-4040" fmla="*/ 320040 h 2377440"/>
                <a:gd name="connsiteX40-4041" fmla="*/ 5524500 w 5684520"/>
                <a:gd name="connsiteY40-4042" fmla="*/ 213360 h 2377440"/>
                <a:gd name="connsiteX41-4043" fmla="*/ 5608320 w 5684520"/>
                <a:gd name="connsiteY41-4044" fmla="*/ 213360 h 2377440"/>
                <a:gd name="connsiteX42-4045" fmla="*/ 5631180 w 5684520"/>
                <a:gd name="connsiteY42-4046" fmla="*/ 99060 h 2377440"/>
                <a:gd name="connsiteX43-4047" fmla="*/ 5684520 w 5684520"/>
                <a:gd name="connsiteY43-4048" fmla="*/ 0 h 2377440"/>
                <a:gd name="connsiteX0-4049" fmla="*/ 0 w 5684520"/>
                <a:gd name="connsiteY0-4050" fmla="*/ 2377440 h 2377440"/>
                <a:gd name="connsiteX1-4051" fmla="*/ 251460 w 5684520"/>
                <a:gd name="connsiteY1-4052" fmla="*/ 2317433 h 2377440"/>
                <a:gd name="connsiteX2-4053" fmla="*/ 419100 w 5684520"/>
                <a:gd name="connsiteY2-4054" fmla="*/ 2246947 h 2377440"/>
                <a:gd name="connsiteX3-4055" fmla="*/ 457200 w 5684520"/>
                <a:gd name="connsiteY3-4056" fmla="*/ 2179320 h 2377440"/>
                <a:gd name="connsiteX4-4057" fmla="*/ 1074420 w 5684520"/>
                <a:gd name="connsiteY4-4058" fmla="*/ 1920240 h 2377440"/>
                <a:gd name="connsiteX5-4059" fmla="*/ 1173480 w 5684520"/>
                <a:gd name="connsiteY5-4060" fmla="*/ 1912620 h 2377440"/>
                <a:gd name="connsiteX6-4061" fmla="*/ 1287780 w 5684520"/>
                <a:gd name="connsiteY6-4062" fmla="*/ 1874520 h 2377440"/>
                <a:gd name="connsiteX7-4063" fmla="*/ 1325880 w 5684520"/>
                <a:gd name="connsiteY7-4064" fmla="*/ 1859280 h 2377440"/>
                <a:gd name="connsiteX8-4065" fmla="*/ 1385888 w 5684520"/>
                <a:gd name="connsiteY8-4066" fmla="*/ 1835468 h 2377440"/>
                <a:gd name="connsiteX9-4067" fmla="*/ 1694497 w 5684520"/>
                <a:gd name="connsiteY9-4068" fmla="*/ 1713547 h 2377440"/>
                <a:gd name="connsiteX10-4069" fmla="*/ 1826895 w 5684520"/>
                <a:gd name="connsiteY10-4070" fmla="*/ 1644968 h 2377440"/>
                <a:gd name="connsiteX11-4071" fmla="*/ 1844040 w 5684520"/>
                <a:gd name="connsiteY11-4072" fmla="*/ 1607820 h 2377440"/>
                <a:gd name="connsiteX12-4073" fmla="*/ 2232660 w 5684520"/>
                <a:gd name="connsiteY12-4074" fmla="*/ 1524000 h 2377440"/>
                <a:gd name="connsiteX13-4075" fmla="*/ 2400300 w 5684520"/>
                <a:gd name="connsiteY13-4076" fmla="*/ 1463040 h 2377440"/>
                <a:gd name="connsiteX14-4077" fmla="*/ 2529840 w 5684520"/>
                <a:gd name="connsiteY14-4078" fmla="*/ 1394460 h 2377440"/>
                <a:gd name="connsiteX15-4079" fmla="*/ 2661285 w 5684520"/>
                <a:gd name="connsiteY15-4080" fmla="*/ 1343025 h 2377440"/>
                <a:gd name="connsiteX16-4081" fmla="*/ 2757488 w 5684520"/>
                <a:gd name="connsiteY16-4082" fmla="*/ 1294447 h 2377440"/>
                <a:gd name="connsiteX17-4083" fmla="*/ 3072766 w 5684520"/>
                <a:gd name="connsiteY17-4084" fmla="*/ 1183956 h 2377440"/>
                <a:gd name="connsiteX18-4085" fmla="*/ 3219450 w 5684520"/>
                <a:gd name="connsiteY18-4086" fmla="*/ 1125855 h 2377440"/>
                <a:gd name="connsiteX19-4087" fmla="*/ 3284220 w 5684520"/>
                <a:gd name="connsiteY19-4088" fmla="*/ 1089660 h 2377440"/>
                <a:gd name="connsiteX20-4089" fmla="*/ 3360420 w 5684520"/>
                <a:gd name="connsiteY20-4090" fmla="*/ 1089660 h 2377440"/>
                <a:gd name="connsiteX21-4091" fmla="*/ 3459480 w 5684520"/>
                <a:gd name="connsiteY21-4092" fmla="*/ 1005840 h 2377440"/>
                <a:gd name="connsiteX22-4093" fmla="*/ 3581400 w 5684520"/>
                <a:gd name="connsiteY22-4094" fmla="*/ 982980 h 2377440"/>
                <a:gd name="connsiteX23-4095" fmla="*/ 3665220 w 5684520"/>
                <a:gd name="connsiteY23-4096" fmla="*/ 967740 h 2377440"/>
                <a:gd name="connsiteX24-4097" fmla="*/ 3700780 w 5684520"/>
                <a:gd name="connsiteY24-4098" fmla="*/ 895350 h 2377440"/>
                <a:gd name="connsiteX25-4099" fmla="*/ 3884295 w 5684520"/>
                <a:gd name="connsiteY25-4100" fmla="*/ 862330 h 2377440"/>
                <a:gd name="connsiteX26-4101" fmla="*/ 4015740 w 5684520"/>
                <a:gd name="connsiteY26-4102" fmla="*/ 853440 h 2377440"/>
                <a:gd name="connsiteX27-4103" fmla="*/ 4076700 w 5684520"/>
                <a:gd name="connsiteY27-4104" fmla="*/ 807720 h 2377440"/>
                <a:gd name="connsiteX28-4105" fmla="*/ 4114800 w 5684520"/>
                <a:gd name="connsiteY28-4106" fmla="*/ 784860 h 2377440"/>
                <a:gd name="connsiteX29-4107" fmla="*/ 4160520 w 5684520"/>
                <a:gd name="connsiteY29-4108" fmla="*/ 731520 h 2377440"/>
                <a:gd name="connsiteX30-4109" fmla="*/ 4389120 w 5684520"/>
                <a:gd name="connsiteY30-4110" fmla="*/ 723900 h 2377440"/>
                <a:gd name="connsiteX31-4111" fmla="*/ 4434205 w 5684520"/>
                <a:gd name="connsiteY31-4112" fmla="*/ 661035 h 2377440"/>
                <a:gd name="connsiteX32-4113" fmla="*/ 4544060 w 5684520"/>
                <a:gd name="connsiteY32-4114" fmla="*/ 643890 h 2377440"/>
                <a:gd name="connsiteX33-4115" fmla="*/ 4556760 w 5684520"/>
                <a:gd name="connsiteY33-4116" fmla="*/ 609600 h 2377440"/>
                <a:gd name="connsiteX34-4117" fmla="*/ 4610100 w 5684520"/>
                <a:gd name="connsiteY34-4118" fmla="*/ 627380 h 2377440"/>
                <a:gd name="connsiteX35-4119" fmla="*/ 4636770 w 5684520"/>
                <a:gd name="connsiteY35-4120" fmla="*/ 521335 h 2377440"/>
                <a:gd name="connsiteX36-4121" fmla="*/ 4784725 w 5684520"/>
                <a:gd name="connsiteY36-4122" fmla="*/ 528955 h 2377440"/>
                <a:gd name="connsiteX37-4123" fmla="*/ 4800600 w 5684520"/>
                <a:gd name="connsiteY37-4124" fmla="*/ 417195 h 2377440"/>
                <a:gd name="connsiteX38-4125" fmla="*/ 5485765 w 5684520"/>
                <a:gd name="connsiteY38-4126" fmla="*/ 402590 h 2377440"/>
                <a:gd name="connsiteX39-4127" fmla="*/ 5501640 w 5684520"/>
                <a:gd name="connsiteY39-4128" fmla="*/ 320040 h 2377440"/>
                <a:gd name="connsiteX40-4129" fmla="*/ 5524500 w 5684520"/>
                <a:gd name="connsiteY40-4130" fmla="*/ 213360 h 2377440"/>
                <a:gd name="connsiteX41-4131" fmla="*/ 5608320 w 5684520"/>
                <a:gd name="connsiteY41-4132" fmla="*/ 213360 h 2377440"/>
                <a:gd name="connsiteX42-4133" fmla="*/ 5631180 w 5684520"/>
                <a:gd name="connsiteY42-4134" fmla="*/ 99060 h 2377440"/>
                <a:gd name="connsiteX43-4135" fmla="*/ 5684520 w 5684520"/>
                <a:gd name="connsiteY43-4136" fmla="*/ 0 h 2377440"/>
                <a:gd name="connsiteX0-4137" fmla="*/ 0 w 5684520"/>
                <a:gd name="connsiteY0-4138" fmla="*/ 2377440 h 2377440"/>
                <a:gd name="connsiteX1-4139" fmla="*/ 251460 w 5684520"/>
                <a:gd name="connsiteY1-4140" fmla="*/ 2317433 h 2377440"/>
                <a:gd name="connsiteX2-4141" fmla="*/ 419100 w 5684520"/>
                <a:gd name="connsiteY2-4142" fmla="*/ 2246947 h 2377440"/>
                <a:gd name="connsiteX3-4143" fmla="*/ 457200 w 5684520"/>
                <a:gd name="connsiteY3-4144" fmla="*/ 2179320 h 2377440"/>
                <a:gd name="connsiteX4-4145" fmla="*/ 1074420 w 5684520"/>
                <a:gd name="connsiteY4-4146" fmla="*/ 1920240 h 2377440"/>
                <a:gd name="connsiteX5-4147" fmla="*/ 1173480 w 5684520"/>
                <a:gd name="connsiteY5-4148" fmla="*/ 1912620 h 2377440"/>
                <a:gd name="connsiteX6-4149" fmla="*/ 1287780 w 5684520"/>
                <a:gd name="connsiteY6-4150" fmla="*/ 1874520 h 2377440"/>
                <a:gd name="connsiteX7-4151" fmla="*/ 1325880 w 5684520"/>
                <a:gd name="connsiteY7-4152" fmla="*/ 1859280 h 2377440"/>
                <a:gd name="connsiteX8-4153" fmla="*/ 1385888 w 5684520"/>
                <a:gd name="connsiteY8-4154" fmla="*/ 1835468 h 2377440"/>
                <a:gd name="connsiteX9-4155" fmla="*/ 1694497 w 5684520"/>
                <a:gd name="connsiteY9-4156" fmla="*/ 1713547 h 2377440"/>
                <a:gd name="connsiteX10-4157" fmla="*/ 1826895 w 5684520"/>
                <a:gd name="connsiteY10-4158" fmla="*/ 1644968 h 2377440"/>
                <a:gd name="connsiteX11-4159" fmla="*/ 1844040 w 5684520"/>
                <a:gd name="connsiteY11-4160" fmla="*/ 1607820 h 2377440"/>
                <a:gd name="connsiteX12-4161" fmla="*/ 2232660 w 5684520"/>
                <a:gd name="connsiteY12-4162" fmla="*/ 1524000 h 2377440"/>
                <a:gd name="connsiteX13-4163" fmla="*/ 2400300 w 5684520"/>
                <a:gd name="connsiteY13-4164" fmla="*/ 1463040 h 2377440"/>
                <a:gd name="connsiteX14-4165" fmla="*/ 2529840 w 5684520"/>
                <a:gd name="connsiteY14-4166" fmla="*/ 1394460 h 2377440"/>
                <a:gd name="connsiteX15-4167" fmla="*/ 2661285 w 5684520"/>
                <a:gd name="connsiteY15-4168" fmla="*/ 1343025 h 2377440"/>
                <a:gd name="connsiteX16-4169" fmla="*/ 2757488 w 5684520"/>
                <a:gd name="connsiteY16-4170" fmla="*/ 1294447 h 2377440"/>
                <a:gd name="connsiteX17-4171" fmla="*/ 3072766 w 5684520"/>
                <a:gd name="connsiteY17-4172" fmla="*/ 1183956 h 2377440"/>
                <a:gd name="connsiteX18-4173" fmla="*/ 3219450 w 5684520"/>
                <a:gd name="connsiteY18-4174" fmla="*/ 1125855 h 2377440"/>
                <a:gd name="connsiteX19-4175" fmla="*/ 3284220 w 5684520"/>
                <a:gd name="connsiteY19-4176" fmla="*/ 1089660 h 2377440"/>
                <a:gd name="connsiteX20-4177" fmla="*/ 3360420 w 5684520"/>
                <a:gd name="connsiteY20-4178" fmla="*/ 1089660 h 2377440"/>
                <a:gd name="connsiteX21-4179" fmla="*/ 3459480 w 5684520"/>
                <a:gd name="connsiteY21-4180" fmla="*/ 1005840 h 2377440"/>
                <a:gd name="connsiteX22-4181" fmla="*/ 3581400 w 5684520"/>
                <a:gd name="connsiteY22-4182" fmla="*/ 982980 h 2377440"/>
                <a:gd name="connsiteX23-4183" fmla="*/ 3665220 w 5684520"/>
                <a:gd name="connsiteY23-4184" fmla="*/ 967740 h 2377440"/>
                <a:gd name="connsiteX24-4185" fmla="*/ 3700780 w 5684520"/>
                <a:gd name="connsiteY24-4186" fmla="*/ 895350 h 2377440"/>
                <a:gd name="connsiteX25-4187" fmla="*/ 3884295 w 5684520"/>
                <a:gd name="connsiteY25-4188" fmla="*/ 862330 h 2377440"/>
                <a:gd name="connsiteX26-4189" fmla="*/ 4015740 w 5684520"/>
                <a:gd name="connsiteY26-4190" fmla="*/ 853440 h 2377440"/>
                <a:gd name="connsiteX27-4191" fmla="*/ 4076700 w 5684520"/>
                <a:gd name="connsiteY27-4192" fmla="*/ 807720 h 2377440"/>
                <a:gd name="connsiteX28-4193" fmla="*/ 4114800 w 5684520"/>
                <a:gd name="connsiteY28-4194" fmla="*/ 784860 h 2377440"/>
                <a:gd name="connsiteX29-4195" fmla="*/ 4160520 w 5684520"/>
                <a:gd name="connsiteY29-4196" fmla="*/ 731520 h 2377440"/>
                <a:gd name="connsiteX30-4197" fmla="*/ 4389120 w 5684520"/>
                <a:gd name="connsiteY30-4198" fmla="*/ 723900 h 2377440"/>
                <a:gd name="connsiteX31-4199" fmla="*/ 4434205 w 5684520"/>
                <a:gd name="connsiteY31-4200" fmla="*/ 661035 h 2377440"/>
                <a:gd name="connsiteX32-4201" fmla="*/ 4544060 w 5684520"/>
                <a:gd name="connsiteY32-4202" fmla="*/ 643890 h 2377440"/>
                <a:gd name="connsiteX33-4203" fmla="*/ 4556760 w 5684520"/>
                <a:gd name="connsiteY33-4204" fmla="*/ 609600 h 2377440"/>
                <a:gd name="connsiteX34-4205" fmla="*/ 4610100 w 5684520"/>
                <a:gd name="connsiteY34-4206" fmla="*/ 627380 h 2377440"/>
                <a:gd name="connsiteX35-4207" fmla="*/ 4636770 w 5684520"/>
                <a:gd name="connsiteY35-4208" fmla="*/ 521335 h 2377440"/>
                <a:gd name="connsiteX36-4209" fmla="*/ 4784725 w 5684520"/>
                <a:gd name="connsiteY36-4210" fmla="*/ 528955 h 2377440"/>
                <a:gd name="connsiteX37-4211" fmla="*/ 4800600 w 5684520"/>
                <a:gd name="connsiteY37-4212" fmla="*/ 417195 h 2377440"/>
                <a:gd name="connsiteX38-4213" fmla="*/ 5485765 w 5684520"/>
                <a:gd name="connsiteY38-4214" fmla="*/ 402590 h 2377440"/>
                <a:gd name="connsiteX39-4215" fmla="*/ 5501640 w 5684520"/>
                <a:gd name="connsiteY39-4216" fmla="*/ 320040 h 2377440"/>
                <a:gd name="connsiteX40-4217" fmla="*/ 5524500 w 5684520"/>
                <a:gd name="connsiteY40-4218" fmla="*/ 213360 h 2377440"/>
                <a:gd name="connsiteX41-4219" fmla="*/ 5608320 w 5684520"/>
                <a:gd name="connsiteY41-4220" fmla="*/ 213360 h 2377440"/>
                <a:gd name="connsiteX42-4221" fmla="*/ 5631180 w 5684520"/>
                <a:gd name="connsiteY42-4222" fmla="*/ 99060 h 2377440"/>
                <a:gd name="connsiteX43-4223" fmla="*/ 5684520 w 5684520"/>
                <a:gd name="connsiteY43-4224" fmla="*/ 0 h 2377440"/>
                <a:gd name="connsiteX0-4225" fmla="*/ 0 w 5684520"/>
                <a:gd name="connsiteY0-4226" fmla="*/ 2377440 h 2377440"/>
                <a:gd name="connsiteX1-4227" fmla="*/ 251460 w 5684520"/>
                <a:gd name="connsiteY1-4228" fmla="*/ 2317433 h 2377440"/>
                <a:gd name="connsiteX2-4229" fmla="*/ 419100 w 5684520"/>
                <a:gd name="connsiteY2-4230" fmla="*/ 2246947 h 2377440"/>
                <a:gd name="connsiteX3-4231" fmla="*/ 457200 w 5684520"/>
                <a:gd name="connsiteY3-4232" fmla="*/ 2179320 h 2377440"/>
                <a:gd name="connsiteX4-4233" fmla="*/ 1074420 w 5684520"/>
                <a:gd name="connsiteY4-4234" fmla="*/ 1920240 h 2377440"/>
                <a:gd name="connsiteX5-4235" fmla="*/ 1173480 w 5684520"/>
                <a:gd name="connsiteY5-4236" fmla="*/ 1912620 h 2377440"/>
                <a:gd name="connsiteX6-4237" fmla="*/ 1287780 w 5684520"/>
                <a:gd name="connsiteY6-4238" fmla="*/ 1874520 h 2377440"/>
                <a:gd name="connsiteX7-4239" fmla="*/ 1325880 w 5684520"/>
                <a:gd name="connsiteY7-4240" fmla="*/ 1859280 h 2377440"/>
                <a:gd name="connsiteX8-4241" fmla="*/ 1385888 w 5684520"/>
                <a:gd name="connsiteY8-4242" fmla="*/ 1835468 h 2377440"/>
                <a:gd name="connsiteX9-4243" fmla="*/ 1694497 w 5684520"/>
                <a:gd name="connsiteY9-4244" fmla="*/ 1713547 h 2377440"/>
                <a:gd name="connsiteX10-4245" fmla="*/ 1826895 w 5684520"/>
                <a:gd name="connsiteY10-4246" fmla="*/ 1644968 h 2377440"/>
                <a:gd name="connsiteX11-4247" fmla="*/ 1844040 w 5684520"/>
                <a:gd name="connsiteY11-4248" fmla="*/ 1607820 h 2377440"/>
                <a:gd name="connsiteX12-4249" fmla="*/ 2232660 w 5684520"/>
                <a:gd name="connsiteY12-4250" fmla="*/ 1524000 h 2377440"/>
                <a:gd name="connsiteX13-4251" fmla="*/ 2400300 w 5684520"/>
                <a:gd name="connsiteY13-4252" fmla="*/ 1463040 h 2377440"/>
                <a:gd name="connsiteX14-4253" fmla="*/ 2529840 w 5684520"/>
                <a:gd name="connsiteY14-4254" fmla="*/ 1394460 h 2377440"/>
                <a:gd name="connsiteX15-4255" fmla="*/ 2661285 w 5684520"/>
                <a:gd name="connsiteY15-4256" fmla="*/ 1343025 h 2377440"/>
                <a:gd name="connsiteX16-4257" fmla="*/ 2757488 w 5684520"/>
                <a:gd name="connsiteY16-4258" fmla="*/ 1294447 h 2377440"/>
                <a:gd name="connsiteX17-4259" fmla="*/ 3048954 w 5684520"/>
                <a:gd name="connsiteY17-4260" fmla="*/ 1203006 h 2377440"/>
                <a:gd name="connsiteX18-4261" fmla="*/ 3219450 w 5684520"/>
                <a:gd name="connsiteY18-4262" fmla="*/ 1125855 h 2377440"/>
                <a:gd name="connsiteX19-4263" fmla="*/ 3284220 w 5684520"/>
                <a:gd name="connsiteY19-4264" fmla="*/ 1089660 h 2377440"/>
                <a:gd name="connsiteX20-4265" fmla="*/ 3360420 w 5684520"/>
                <a:gd name="connsiteY20-4266" fmla="*/ 1089660 h 2377440"/>
                <a:gd name="connsiteX21-4267" fmla="*/ 3459480 w 5684520"/>
                <a:gd name="connsiteY21-4268" fmla="*/ 1005840 h 2377440"/>
                <a:gd name="connsiteX22-4269" fmla="*/ 3581400 w 5684520"/>
                <a:gd name="connsiteY22-4270" fmla="*/ 982980 h 2377440"/>
                <a:gd name="connsiteX23-4271" fmla="*/ 3665220 w 5684520"/>
                <a:gd name="connsiteY23-4272" fmla="*/ 967740 h 2377440"/>
                <a:gd name="connsiteX24-4273" fmla="*/ 3700780 w 5684520"/>
                <a:gd name="connsiteY24-4274" fmla="*/ 895350 h 2377440"/>
                <a:gd name="connsiteX25-4275" fmla="*/ 3884295 w 5684520"/>
                <a:gd name="connsiteY25-4276" fmla="*/ 862330 h 2377440"/>
                <a:gd name="connsiteX26-4277" fmla="*/ 4015740 w 5684520"/>
                <a:gd name="connsiteY26-4278" fmla="*/ 853440 h 2377440"/>
                <a:gd name="connsiteX27-4279" fmla="*/ 4076700 w 5684520"/>
                <a:gd name="connsiteY27-4280" fmla="*/ 807720 h 2377440"/>
                <a:gd name="connsiteX28-4281" fmla="*/ 4114800 w 5684520"/>
                <a:gd name="connsiteY28-4282" fmla="*/ 784860 h 2377440"/>
                <a:gd name="connsiteX29-4283" fmla="*/ 4160520 w 5684520"/>
                <a:gd name="connsiteY29-4284" fmla="*/ 731520 h 2377440"/>
                <a:gd name="connsiteX30-4285" fmla="*/ 4389120 w 5684520"/>
                <a:gd name="connsiteY30-4286" fmla="*/ 723900 h 2377440"/>
                <a:gd name="connsiteX31-4287" fmla="*/ 4434205 w 5684520"/>
                <a:gd name="connsiteY31-4288" fmla="*/ 661035 h 2377440"/>
                <a:gd name="connsiteX32-4289" fmla="*/ 4544060 w 5684520"/>
                <a:gd name="connsiteY32-4290" fmla="*/ 643890 h 2377440"/>
                <a:gd name="connsiteX33-4291" fmla="*/ 4556760 w 5684520"/>
                <a:gd name="connsiteY33-4292" fmla="*/ 609600 h 2377440"/>
                <a:gd name="connsiteX34-4293" fmla="*/ 4610100 w 5684520"/>
                <a:gd name="connsiteY34-4294" fmla="*/ 627380 h 2377440"/>
                <a:gd name="connsiteX35-4295" fmla="*/ 4636770 w 5684520"/>
                <a:gd name="connsiteY35-4296" fmla="*/ 521335 h 2377440"/>
                <a:gd name="connsiteX36-4297" fmla="*/ 4784725 w 5684520"/>
                <a:gd name="connsiteY36-4298" fmla="*/ 528955 h 2377440"/>
                <a:gd name="connsiteX37-4299" fmla="*/ 4800600 w 5684520"/>
                <a:gd name="connsiteY37-4300" fmla="*/ 417195 h 2377440"/>
                <a:gd name="connsiteX38-4301" fmla="*/ 5485765 w 5684520"/>
                <a:gd name="connsiteY38-4302" fmla="*/ 402590 h 2377440"/>
                <a:gd name="connsiteX39-4303" fmla="*/ 5501640 w 5684520"/>
                <a:gd name="connsiteY39-4304" fmla="*/ 320040 h 2377440"/>
                <a:gd name="connsiteX40-4305" fmla="*/ 5524500 w 5684520"/>
                <a:gd name="connsiteY40-4306" fmla="*/ 213360 h 2377440"/>
                <a:gd name="connsiteX41-4307" fmla="*/ 5608320 w 5684520"/>
                <a:gd name="connsiteY41-4308" fmla="*/ 213360 h 2377440"/>
                <a:gd name="connsiteX42-4309" fmla="*/ 5631180 w 5684520"/>
                <a:gd name="connsiteY42-4310" fmla="*/ 99060 h 2377440"/>
                <a:gd name="connsiteX43-4311" fmla="*/ 5684520 w 5684520"/>
                <a:gd name="connsiteY43-4312" fmla="*/ 0 h 2377440"/>
                <a:gd name="connsiteX0-4313" fmla="*/ 0 w 5690870"/>
                <a:gd name="connsiteY0-4314" fmla="*/ 2409190 h 2409190"/>
                <a:gd name="connsiteX1-4315" fmla="*/ 251460 w 5690870"/>
                <a:gd name="connsiteY1-4316" fmla="*/ 2349183 h 2409190"/>
                <a:gd name="connsiteX2-4317" fmla="*/ 419100 w 5690870"/>
                <a:gd name="connsiteY2-4318" fmla="*/ 2278697 h 2409190"/>
                <a:gd name="connsiteX3-4319" fmla="*/ 457200 w 5690870"/>
                <a:gd name="connsiteY3-4320" fmla="*/ 2211070 h 2409190"/>
                <a:gd name="connsiteX4-4321" fmla="*/ 1074420 w 5690870"/>
                <a:gd name="connsiteY4-4322" fmla="*/ 1951990 h 2409190"/>
                <a:gd name="connsiteX5-4323" fmla="*/ 1173480 w 5690870"/>
                <a:gd name="connsiteY5-4324" fmla="*/ 1944370 h 2409190"/>
                <a:gd name="connsiteX6-4325" fmla="*/ 1287780 w 5690870"/>
                <a:gd name="connsiteY6-4326" fmla="*/ 1906270 h 2409190"/>
                <a:gd name="connsiteX7-4327" fmla="*/ 1325880 w 5690870"/>
                <a:gd name="connsiteY7-4328" fmla="*/ 1891030 h 2409190"/>
                <a:gd name="connsiteX8-4329" fmla="*/ 1385888 w 5690870"/>
                <a:gd name="connsiteY8-4330" fmla="*/ 1867218 h 2409190"/>
                <a:gd name="connsiteX9-4331" fmla="*/ 1694497 w 5690870"/>
                <a:gd name="connsiteY9-4332" fmla="*/ 1745297 h 2409190"/>
                <a:gd name="connsiteX10-4333" fmla="*/ 1826895 w 5690870"/>
                <a:gd name="connsiteY10-4334" fmla="*/ 1676718 h 2409190"/>
                <a:gd name="connsiteX11-4335" fmla="*/ 1844040 w 5690870"/>
                <a:gd name="connsiteY11-4336" fmla="*/ 1639570 h 2409190"/>
                <a:gd name="connsiteX12-4337" fmla="*/ 2232660 w 5690870"/>
                <a:gd name="connsiteY12-4338" fmla="*/ 1555750 h 2409190"/>
                <a:gd name="connsiteX13-4339" fmla="*/ 2400300 w 5690870"/>
                <a:gd name="connsiteY13-4340" fmla="*/ 1494790 h 2409190"/>
                <a:gd name="connsiteX14-4341" fmla="*/ 2529840 w 5690870"/>
                <a:gd name="connsiteY14-4342" fmla="*/ 1426210 h 2409190"/>
                <a:gd name="connsiteX15-4343" fmla="*/ 2661285 w 5690870"/>
                <a:gd name="connsiteY15-4344" fmla="*/ 1374775 h 2409190"/>
                <a:gd name="connsiteX16-4345" fmla="*/ 2757488 w 5690870"/>
                <a:gd name="connsiteY16-4346" fmla="*/ 1326197 h 2409190"/>
                <a:gd name="connsiteX17-4347" fmla="*/ 3048954 w 5690870"/>
                <a:gd name="connsiteY17-4348" fmla="*/ 1234756 h 2409190"/>
                <a:gd name="connsiteX18-4349" fmla="*/ 3219450 w 5690870"/>
                <a:gd name="connsiteY18-4350" fmla="*/ 1157605 h 2409190"/>
                <a:gd name="connsiteX19-4351" fmla="*/ 3284220 w 5690870"/>
                <a:gd name="connsiteY19-4352" fmla="*/ 1121410 h 2409190"/>
                <a:gd name="connsiteX20-4353" fmla="*/ 3360420 w 5690870"/>
                <a:gd name="connsiteY20-4354" fmla="*/ 1121410 h 2409190"/>
                <a:gd name="connsiteX21-4355" fmla="*/ 3459480 w 5690870"/>
                <a:gd name="connsiteY21-4356" fmla="*/ 1037590 h 2409190"/>
                <a:gd name="connsiteX22-4357" fmla="*/ 3581400 w 5690870"/>
                <a:gd name="connsiteY22-4358" fmla="*/ 1014730 h 2409190"/>
                <a:gd name="connsiteX23-4359" fmla="*/ 3665220 w 5690870"/>
                <a:gd name="connsiteY23-4360" fmla="*/ 999490 h 2409190"/>
                <a:gd name="connsiteX24-4361" fmla="*/ 3700780 w 5690870"/>
                <a:gd name="connsiteY24-4362" fmla="*/ 927100 h 2409190"/>
                <a:gd name="connsiteX25-4363" fmla="*/ 3884295 w 5690870"/>
                <a:gd name="connsiteY25-4364" fmla="*/ 894080 h 2409190"/>
                <a:gd name="connsiteX26-4365" fmla="*/ 4015740 w 5690870"/>
                <a:gd name="connsiteY26-4366" fmla="*/ 885190 h 2409190"/>
                <a:gd name="connsiteX27-4367" fmla="*/ 4076700 w 5690870"/>
                <a:gd name="connsiteY27-4368" fmla="*/ 839470 h 2409190"/>
                <a:gd name="connsiteX28-4369" fmla="*/ 4114800 w 5690870"/>
                <a:gd name="connsiteY28-4370" fmla="*/ 816610 h 2409190"/>
                <a:gd name="connsiteX29-4371" fmla="*/ 4160520 w 5690870"/>
                <a:gd name="connsiteY29-4372" fmla="*/ 763270 h 2409190"/>
                <a:gd name="connsiteX30-4373" fmla="*/ 4389120 w 5690870"/>
                <a:gd name="connsiteY30-4374" fmla="*/ 755650 h 2409190"/>
                <a:gd name="connsiteX31-4375" fmla="*/ 4434205 w 5690870"/>
                <a:gd name="connsiteY31-4376" fmla="*/ 692785 h 2409190"/>
                <a:gd name="connsiteX32-4377" fmla="*/ 4544060 w 5690870"/>
                <a:gd name="connsiteY32-4378" fmla="*/ 675640 h 2409190"/>
                <a:gd name="connsiteX33-4379" fmla="*/ 4556760 w 5690870"/>
                <a:gd name="connsiteY33-4380" fmla="*/ 641350 h 2409190"/>
                <a:gd name="connsiteX34-4381" fmla="*/ 4610100 w 5690870"/>
                <a:gd name="connsiteY34-4382" fmla="*/ 659130 h 2409190"/>
                <a:gd name="connsiteX35-4383" fmla="*/ 4636770 w 5690870"/>
                <a:gd name="connsiteY35-4384" fmla="*/ 553085 h 2409190"/>
                <a:gd name="connsiteX36-4385" fmla="*/ 4784725 w 5690870"/>
                <a:gd name="connsiteY36-4386" fmla="*/ 560705 h 2409190"/>
                <a:gd name="connsiteX37-4387" fmla="*/ 4800600 w 5690870"/>
                <a:gd name="connsiteY37-4388" fmla="*/ 448945 h 2409190"/>
                <a:gd name="connsiteX38-4389" fmla="*/ 5485765 w 5690870"/>
                <a:gd name="connsiteY38-4390" fmla="*/ 434340 h 2409190"/>
                <a:gd name="connsiteX39-4391" fmla="*/ 5501640 w 5690870"/>
                <a:gd name="connsiteY39-4392" fmla="*/ 351790 h 2409190"/>
                <a:gd name="connsiteX40-4393" fmla="*/ 5524500 w 5690870"/>
                <a:gd name="connsiteY40-4394" fmla="*/ 245110 h 2409190"/>
                <a:gd name="connsiteX41-4395" fmla="*/ 5608320 w 5690870"/>
                <a:gd name="connsiteY41-4396" fmla="*/ 245110 h 2409190"/>
                <a:gd name="connsiteX42-4397" fmla="*/ 5631180 w 5690870"/>
                <a:gd name="connsiteY42-4398" fmla="*/ 130810 h 2409190"/>
                <a:gd name="connsiteX43-4399" fmla="*/ 5690870 w 5690870"/>
                <a:gd name="connsiteY43-4400" fmla="*/ 0 h 2409190"/>
                <a:gd name="connsiteX0-4401" fmla="*/ 0 w 5690870"/>
                <a:gd name="connsiteY0-4402" fmla="*/ 2409190 h 2409190"/>
                <a:gd name="connsiteX1-4403" fmla="*/ 251460 w 5690870"/>
                <a:gd name="connsiteY1-4404" fmla="*/ 2349183 h 2409190"/>
                <a:gd name="connsiteX2-4405" fmla="*/ 419100 w 5690870"/>
                <a:gd name="connsiteY2-4406" fmla="*/ 2278697 h 2409190"/>
                <a:gd name="connsiteX3-4407" fmla="*/ 457200 w 5690870"/>
                <a:gd name="connsiteY3-4408" fmla="*/ 2211070 h 2409190"/>
                <a:gd name="connsiteX4-4409" fmla="*/ 1074420 w 5690870"/>
                <a:gd name="connsiteY4-4410" fmla="*/ 1951990 h 2409190"/>
                <a:gd name="connsiteX5-4411" fmla="*/ 1173480 w 5690870"/>
                <a:gd name="connsiteY5-4412" fmla="*/ 1944370 h 2409190"/>
                <a:gd name="connsiteX6-4413" fmla="*/ 1287780 w 5690870"/>
                <a:gd name="connsiteY6-4414" fmla="*/ 1906270 h 2409190"/>
                <a:gd name="connsiteX7-4415" fmla="*/ 1325880 w 5690870"/>
                <a:gd name="connsiteY7-4416" fmla="*/ 1891030 h 2409190"/>
                <a:gd name="connsiteX8-4417" fmla="*/ 1385888 w 5690870"/>
                <a:gd name="connsiteY8-4418" fmla="*/ 1867218 h 2409190"/>
                <a:gd name="connsiteX9-4419" fmla="*/ 1694497 w 5690870"/>
                <a:gd name="connsiteY9-4420" fmla="*/ 1745297 h 2409190"/>
                <a:gd name="connsiteX10-4421" fmla="*/ 1826895 w 5690870"/>
                <a:gd name="connsiteY10-4422" fmla="*/ 1676718 h 2409190"/>
                <a:gd name="connsiteX11-4423" fmla="*/ 1844040 w 5690870"/>
                <a:gd name="connsiteY11-4424" fmla="*/ 1639570 h 2409190"/>
                <a:gd name="connsiteX12-4425" fmla="*/ 2232660 w 5690870"/>
                <a:gd name="connsiteY12-4426" fmla="*/ 1555750 h 2409190"/>
                <a:gd name="connsiteX13-4427" fmla="*/ 2400300 w 5690870"/>
                <a:gd name="connsiteY13-4428" fmla="*/ 1494790 h 2409190"/>
                <a:gd name="connsiteX14-4429" fmla="*/ 2529840 w 5690870"/>
                <a:gd name="connsiteY14-4430" fmla="*/ 1426210 h 2409190"/>
                <a:gd name="connsiteX15-4431" fmla="*/ 2661285 w 5690870"/>
                <a:gd name="connsiteY15-4432" fmla="*/ 1374775 h 2409190"/>
                <a:gd name="connsiteX16-4433" fmla="*/ 2757488 w 5690870"/>
                <a:gd name="connsiteY16-4434" fmla="*/ 1326197 h 2409190"/>
                <a:gd name="connsiteX17-4435" fmla="*/ 3048954 w 5690870"/>
                <a:gd name="connsiteY17-4436" fmla="*/ 1234756 h 2409190"/>
                <a:gd name="connsiteX18-4437" fmla="*/ 3219450 w 5690870"/>
                <a:gd name="connsiteY18-4438" fmla="*/ 1157605 h 2409190"/>
                <a:gd name="connsiteX19-4439" fmla="*/ 3284220 w 5690870"/>
                <a:gd name="connsiteY19-4440" fmla="*/ 1121410 h 2409190"/>
                <a:gd name="connsiteX20-4441" fmla="*/ 3360420 w 5690870"/>
                <a:gd name="connsiteY20-4442" fmla="*/ 1121410 h 2409190"/>
                <a:gd name="connsiteX21-4443" fmla="*/ 3459480 w 5690870"/>
                <a:gd name="connsiteY21-4444" fmla="*/ 1037590 h 2409190"/>
                <a:gd name="connsiteX22-4445" fmla="*/ 3581400 w 5690870"/>
                <a:gd name="connsiteY22-4446" fmla="*/ 1014730 h 2409190"/>
                <a:gd name="connsiteX23-4447" fmla="*/ 3665220 w 5690870"/>
                <a:gd name="connsiteY23-4448" fmla="*/ 999490 h 2409190"/>
                <a:gd name="connsiteX24-4449" fmla="*/ 3700780 w 5690870"/>
                <a:gd name="connsiteY24-4450" fmla="*/ 927100 h 2409190"/>
                <a:gd name="connsiteX25-4451" fmla="*/ 3884295 w 5690870"/>
                <a:gd name="connsiteY25-4452" fmla="*/ 894080 h 2409190"/>
                <a:gd name="connsiteX26-4453" fmla="*/ 4015740 w 5690870"/>
                <a:gd name="connsiteY26-4454" fmla="*/ 885190 h 2409190"/>
                <a:gd name="connsiteX27-4455" fmla="*/ 4076700 w 5690870"/>
                <a:gd name="connsiteY27-4456" fmla="*/ 839470 h 2409190"/>
                <a:gd name="connsiteX28-4457" fmla="*/ 4114800 w 5690870"/>
                <a:gd name="connsiteY28-4458" fmla="*/ 816610 h 2409190"/>
                <a:gd name="connsiteX29-4459" fmla="*/ 4160520 w 5690870"/>
                <a:gd name="connsiteY29-4460" fmla="*/ 763270 h 2409190"/>
                <a:gd name="connsiteX30-4461" fmla="*/ 4389120 w 5690870"/>
                <a:gd name="connsiteY30-4462" fmla="*/ 755650 h 2409190"/>
                <a:gd name="connsiteX31-4463" fmla="*/ 4434205 w 5690870"/>
                <a:gd name="connsiteY31-4464" fmla="*/ 692785 h 2409190"/>
                <a:gd name="connsiteX32-4465" fmla="*/ 4544060 w 5690870"/>
                <a:gd name="connsiteY32-4466" fmla="*/ 675640 h 2409190"/>
                <a:gd name="connsiteX33-4467" fmla="*/ 4556760 w 5690870"/>
                <a:gd name="connsiteY33-4468" fmla="*/ 641350 h 2409190"/>
                <a:gd name="connsiteX34-4469" fmla="*/ 4610100 w 5690870"/>
                <a:gd name="connsiteY34-4470" fmla="*/ 659130 h 2409190"/>
                <a:gd name="connsiteX35-4471" fmla="*/ 4636770 w 5690870"/>
                <a:gd name="connsiteY35-4472" fmla="*/ 553085 h 2409190"/>
                <a:gd name="connsiteX36-4473" fmla="*/ 4784725 w 5690870"/>
                <a:gd name="connsiteY36-4474" fmla="*/ 560705 h 2409190"/>
                <a:gd name="connsiteX37-4475" fmla="*/ 4800600 w 5690870"/>
                <a:gd name="connsiteY37-4476" fmla="*/ 448945 h 2409190"/>
                <a:gd name="connsiteX38-4477" fmla="*/ 5485765 w 5690870"/>
                <a:gd name="connsiteY38-4478" fmla="*/ 434340 h 2409190"/>
                <a:gd name="connsiteX39-4479" fmla="*/ 5501640 w 5690870"/>
                <a:gd name="connsiteY39-4480" fmla="*/ 351790 h 2409190"/>
                <a:gd name="connsiteX40-4481" fmla="*/ 5524500 w 5690870"/>
                <a:gd name="connsiteY40-4482" fmla="*/ 245110 h 2409190"/>
                <a:gd name="connsiteX41-4483" fmla="*/ 5608320 w 5690870"/>
                <a:gd name="connsiteY41-4484" fmla="*/ 245110 h 2409190"/>
                <a:gd name="connsiteX42-4485" fmla="*/ 5662930 w 5690870"/>
                <a:gd name="connsiteY42-4486" fmla="*/ 124460 h 2409190"/>
                <a:gd name="connsiteX43-4487" fmla="*/ 5690870 w 5690870"/>
                <a:gd name="connsiteY43-4488" fmla="*/ 0 h 2409190"/>
                <a:gd name="connsiteX0-4489" fmla="*/ 0 w 5690870"/>
                <a:gd name="connsiteY0-4490" fmla="*/ 2409190 h 2409190"/>
                <a:gd name="connsiteX1-4491" fmla="*/ 251460 w 5690870"/>
                <a:gd name="connsiteY1-4492" fmla="*/ 2349183 h 2409190"/>
                <a:gd name="connsiteX2-4493" fmla="*/ 419100 w 5690870"/>
                <a:gd name="connsiteY2-4494" fmla="*/ 2278697 h 2409190"/>
                <a:gd name="connsiteX3-4495" fmla="*/ 457200 w 5690870"/>
                <a:gd name="connsiteY3-4496" fmla="*/ 2211070 h 2409190"/>
                <a:gd name="connsiteX4-4497" fmla="*/ 1074420 w 5690870"/>
                <a:gd name="connsiteY4-4498" fmla="*/ 1951990 h 2409190"/>
                <a:gd name="connsiteX5-4499" fmla="*/ 1173480 w 5690870"/>
                <a:gd name="connsiteY5-4500" fmla="*/ 1944370 h 2409190"/>
                <a:gd name="connsiteX6-4501" fmla="*/ 1287780 w 5690870"/>
                <a:gd name="connsiteY6-4502" fmla="*/ 1906270 h 2409190"/>
                <a:gd name="connsiteX7-4503" fmla="*/ 1325880 w 5690870"/>
                <a:gd name="connsiteY7-4504" fmla="*/ 1891030 h 2409190"/>
                <a:gd name="connsiteX8-4505" fmla="*/ 1385888 w 5690870"/>
                <a:gd name="connsiteY8-4506" fmla="*/ 1867218 h 2409190"/>
                <a:gd name="connsiteX9-4507" fmla="*/ 1694497 w 5690870"/>
                <a:gd name="connsiteY9-4508" fmla="*/ 1745297 h 2409190"/>
                <a:gd name="connsiteX10-4509" fmla="*/ 1826895 w 5690870"/>
                <a:gd name="connsiteY10-4510" fmla="*/ 1676718 h 2409190"/>
                <a:gd name="connsiteX11-4511" fmla="*/ 1844040 w 5690870"/>
                <a:gd name="connsiteY11-4512" fmla="*/ 1639570 h 2409190"/>
                <a:gd name="connsiteX12-4513" fmla="*/ 2232660 w 5690870"/>
                <a:gd name="connsiteY12-4514" fmla="*/ 1555750 h 2409190"/>
                <a:gd name="connsiteX13-4515" fmla="*/ 2400300 w 5690870"/>
                <a:gd name="connsiteY13-4516" fmla="*/ 1494790 h 2409190"/>
                <a:gd name="connsiteX14-4517" fmla="*/ 2529840 w 5690870"/>
                <a:gd name="connsiteY14-4518" fmla="*/ 1426210 h 2409190"/>
                <a:gd name="connsiteX15-4519" fmla="*/ 2661285 w 5690870"/>
                <a:gd name="connsiteY15-4520" fmla="*/ 1374775 h 2409190"/>
                <a:gd name="connsiteX16-4521" fmla="*/ 2757488 w 5690870"/>
                <a:gd name="connsiteY16-4522" fmla="*/ 1326197 h 2409190"/>
                <a:gd name="connsiteX17-4523" fmla="*/ 3048954 w 5690870"/>
                <a:gd name="connsiteY17-4524" fmla="*/ 1234756 h 2409190"/>
                <a:gd name="connsiteX18-4525" fmla="*/ 3219450 w 5690870"/>
                <a:gd name="connsiteY18-4526" fmla="*/ 1157605 h 2409190"/>
                <a:gd name="connsiteX19-4527" fmla="*/ 3284220 w 5690870"/>
                <a:gd name="connsiteY19-4528" fmla="*/ 1121410 h 2409190"/>
                <a:gd name="connsiteX20-4529" fmla="*/ 3360420 w 5690870"/>
                <a:gd name="connsiteY20-4530" fmla="*/ 1121410 h 2409190"/>
                <a:gd name="connsiteX21-4531" fmla="*/ 3459480 w 5690870"/>
                <a:gd name="connsiteY21-4532" fmla="*/ 1037590 h 2409190"/>
                <a:gd name="connsiteX22-4533" fmla="*/ 3581400 w 5690870"/>
                <a:gd name="connsiteY22-4534" fmla="*/ 1014730 h 2409190"/>
                <a:gd name="connsiteX23-4535" fmla="*/ 3665220 w 5690870"/>
                <a:gd name="connsiteY23-4536" fmla="*/ 999490 h 2409190"/>
                <a:gd name="connsiteX24-4537" fmla="*/ 3700780 w 5690870"/>
                <a:gd name="connsiteY24-4538" fmla="*/ 927100 h 2409190"/>
                <a:gd name="connsiteX25-4539" fmla="*/ 3884295 w 5690870"/>
                <a:gd name="connsiteY25-4540" fmla="*/ 894080 h 2409190"/>
                <a:gd name="connsiteX26-4541" fmla="*/ 4015740 w 5690870"/>
                <a:gd name="connsiteY26-4542" fmla="*/ 885190 h 2409190"/>
                <a:gd name="connsiteX27-4543" fmla="*/ 4076700 w 5690870"/>
                <a:gd name="connsiteY27-4544" fmla="*/ 839470 h 2409190"/>
                <a:gd name="connsiteX28-4545" fmla="*/ 4114800 w 5690870"/>
                <a:gd name="connsiteY28-4546" fmla="*/ 816610 h 2409190"/>
                <a:gd name="connsiteX29-4547" fmla="*/ 4160520 w 5690870"/>
                <a:gd name="connsiteY29-4548" fmla="*/ 763270 h 2409190"/>
                <a:gd name="connsiteX30-4549" fmla="*/ 4389120 w 5690870"/>
                <a:gd name="connsiteY30-4550" fmla="*/ 755650 h 2409190"/>
                <a:gd name="connsiteX31-4551" fmla="*/ 4434205 w 5690870"/>
                <a:gd name="connsiteY31-4552" fmla="*/ 692785 h 2409190"/>
                <a:gd name="connsiteX32-4553" fmla="*/ 4544060 w 5690870"/>
                <a:gd name="connsiteY32-4554" fmla="*/ 675640 h 2409190"/>
                <a:gd name="connsiteX33-4555" fmla="*/ 4556760 w 5690870"/>
                <a:gd name="connsiteY33-4556" fmla="*/ 641350 h 2409190"/>
                <a:gd name="connsiteX34-4557" fmla="*/ 4610100 w 5690870"/>
                <a:gd name="connsiteY34-4558" fmla="*/ 659130 h 2409190"/>
                <a:gd name="connsiteX35-4559" fmla="*/ 4636770 w 5690870"/>
                <a:gd name="connsiteY35-4560" fmla="*/ 553085 h 2409190"/>
                <a:gd name="connsiteX36-4561" fmla="*/ 4784725 w 5690870"/>
                <a:gd name="connsiteY36-4562" fmla="*/ 560705 h 2409190"/>
                <a:gd name="connsiteX37-4563" fmla="*/ 4800600 w 5690870"/>
                <a:gd name="connsiteY37-4564" fmla="*/ 448945 h 2409190"/>
                <a:gd name="connsiteX38-4565" fmla="*/ 5485765 w 5690870"/>
                <a:gd name="connsiteY38-4566" fmla="*/ 434340 h 2409190"/>
                <a:gd name="connsiteX39-4567" fmla="*/ 5501640 w 5690870"/>
                <a:gd name="connsiteY39-4568" fmla="*/ 351790 h 2409190"/>
                <a:gd name="connsiteX40-4569" fmla="*/ 5524500 w 5690870"/>
                <a:gd name="connsiteY40-4570" fmla="*/ 245110 h 2409190"/>
                <a:gd name="connsiteX41-4571" fmla="*/ 5608320 w 5690870"/>
                <a:gd name="connsiteY41-4572" fmla="*/ 245110 h 2409190"/>
                <a:gd name="connsiteX42-4573" fmla="*/ 5662930 w 5690870"/>
                <a:gd name="connsiteY42-4574" fmla="*/ 124460 h 2409190"/>
                <a:gd name="connsiteX43-4575" fmla="*/ 5690870 w 5690870"/>
                <a:gd name="connsiteY43-4576" fmla="*/ 0 h 240919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 ang="0">
                  <a:pos x="connsiteX41-83" y="connsiteY41-84"/>
                </a:cxn>
                <a:cxn ang="0">
                  <a:pos x="connsiteX42-85" y="connsiteY42-86"/>
                </a:cxn>
                <a:cxn ang="0">
                  <a:pos x="connsiteX43-87" y="connsiteY43-88"/>
                </a:cxn>
              </a:cxnLst>
              <a:rect l="l" t="t" r="r" b="b"/>
              <a:pathLst>
                <a:path w="5690870" h="2409190">
                  <a:moveTo>
                    <a:pt x="0" y="2409190"/>
                  </a:moveTo>
                  <a:cubicBezTo>
                    <a:pt x="90805" y="2398395"/>
                    <a:pt x="181610" y="2370932"/>
                    <a:pt x="251460" y="2349183"/>
                  </a:cubicBezTo>
                  <a:cubicBezTo>
                    <a:pt x="321310" y="2327434"/>
                    <a:pt x="384810" y="2301716"/>
                    <a:pt x="419100" y="2278697"/>
                  </a:cubicBezTo>
                  <a:cubicBezTo>
                    <a:pt x="453390" y="2255678"/>
                    <a:pt x="347980" y="2265521"/>
                    <a:pt x="457200" y="2211070"/>
                  </a:cubicBezTo>
                  <a:cubicBezTo>
                    <a:pt x="566420" y="2156619"/>
                    <a:pt x="955040" y="1996440"/>
                    <a:pt x="1074420" y="1951990"/>
                  </a:cubicBezTo>
                  <a:cubicBezTo>
                    <a:pt x="1193800" y="1907540"/>
                    <a:pt x="1137920" y="1951990"/>
                    <a:pt x="1173480" y="1944370"/>
                  </a:cubicBezTo>
                  <a:cubicBezTo>
                    <a:pt x="1209040" y="1936750"/>
                    <a:pt x="1262380" y="1915160"/>
                    <a:pt x="1287780" y="1906270"/>
                  </a:cubicBezTo>
                  <a:cubicBezTo>
                    <a:pt x="1313180" y="1897380"/>
                    <a:pt x="1309529" y="1897539"/>
                    <a:pt x="1325880" y="1891030"/>
                  </a:cubicBezTo>
                  <a:cubicBezTo>
                    <a:pt x="1342231" y="1884521"/>
                    <a:pt x="1324452" y="1891507"/>
                    <a:pt x="1385888" y="1867218"/>
                  </a:cubicBezTo>
                  <a:cubicBezTo>
                    <a:pt x="1447324" y="1842929"/>
                    <a:pt x="1620996" y="1777047"/>
                    <a:pt x="1694497" y="1745297"/>
                  </a:cubicBezTo>
                  <a:cubicBezTo>
                    <a:pt x="1767998" y="1713547"/>
                    <a:pt x="1801971" y="1694339"/>
                    <a:pt x="1826895" y="1676718"/>
                  </a:cubicBezTo>
                  <a:cubicBezTo>
                    <a:pt x="1851819" y="1659097"/>
                    <a:pt x="1776413" y="1659731"/>
                    <a:pt x="1844040" y="1639570"/>
                  </a:cubicBezTo>
                  <a:cubicBezTo>
                    <a:pt x="1911667" y="1619409"/>
                    <a:pt x="2139950" y="1579880"/>
                    <a:pt x="2232660" y="1555750"/>
                  </a:cubicBezTo>
                  <a:cubicBezTo>
                    <a:pt x="2325370" y="1531620"/>
                    <a:pt x="2350770" y="1516380"/>
                    <a:pt x="2400300" y="1494790"/>
                  </a:cubicBezTo>
                  <a:cubicBezTo>
                    <a:pt x="2449830" y="1473200"/>
                    <a:pt x="2486343" y="1446213"/>
                    <a:pt x="2529840" y="1426210"/>
                  </a:cubicBezTo>
                  <a:cubicBezTo>
                    <a:pt x="2573338" y="1406208"/>
                    <a:pt x="2623344" y="1391444"/>
                    <a:pt x="2661285" y="1374775"/>
                  </a:cubicBezTo>
                  <a:cubicBezTo>
                    <a:pt x="2699226" y="1358106"/>
                    <a:pt x="2692876" y="1349534"/>
                    <a:pt x="2757488" y="1326197"/>
                  </a:cubicBezTo>
                  <a:cubicBezTo>
                    <a:pt x="2822100" y="1302860"/>
                    <a:pt x="2943385" y="1210467"/>
                    <a:pt x="3048954" y="1234756"/>
                  </a:cubicBezTo>
                  <a:cubicBezTo>
                    <a:pt x="3154523" y="1259045"/>
                    <a:pt x="3180239" y="1176496"/>
                    <a:pt x="3219450" y="1157605"/>
                  </a:cubicBezTo>
                  <a:cubicBezTo>
                    <a:pt x="3258661" y="1138714"/>
                    <a:pt x="3260725" y="1127442"/>
                    <a:pt x="3284220" y="1121410"/>
                  </a:cubicBezTo>
                  <a:cubicBezTo>
                    <a:pt x="3307715" y="1115378"/>
                    <a:pt x="3331210" y="1135380"/>
                    <a:pt x="3360420" y="1121410"/>
                  </a:cubicBezTo>
                  <a:cubicBezTo>
                    <a:pt x="3389630" y="1107440"/>
                    <a:pt x="3422650" y="1055370"/>
                    <a:pt x="3459480" y="1037590"/>
                  </a:cubicBezTo>
                  <a:cubicBezTo>
                    <a:pt x="3496310" y="1019810"/>
                    <a:pt x="3581400" y="1014730"/>
                    <a:pt x="3581400" y="1014730"/>
                  </a:cubicBezTo>
                  <a:cubicBezTo>
                    <a:pt x="3615690" y="1008380"/>
                    <a:pt x="3645323" y="1014095"/>
                    <a:pt x="3665220" y="999490"/>
                  </a:cubicBezTo>
                  <a:cubicBezTo>
                    <a:pt x="3685117" y="984885"/>
                    <a:pt x="3664268" y="944668"/>
                    <a:pt x="3700780" y="927100"/>
                  </a:cubicBezTo>
                  <a:cubicBezTo>
                    <a:pt x="3737292" y="909532"/>
                    <a:pt x="3847677" y="945515"/>
                    <a:pt x="3884295" y="894080"/>
                  </a:cubicBezTo>
                  <a:cubicBezTo>
                    <a:pt x="3920913" y="842645"/>
                    <a:pt x="3983672" y="894292"/>
                    <a:pt x="4015740" y="885190"/>
                  </a:cubicBezTo>
                  <a:cubicBezTo>
                    <a:pt x="4047808" y="876088"/>
                    <a:pt x="4076700" y="839470"/>
                    <a:pt x="4076700" y="839470"/>
                  </a:cubicBezTo>
                  <a:cubicBezTo>
                    <a:pt x="4093210" y="828040"/>
                    <a:pt x="4100830" y="829310"/>
                    <a:pt x="4114800" y="816610"/>
                  </a:cubicBezTo>
                  <a:cubicBezTo>
                    <a:pt x="4128770" y="803910"/>
                    <a:pt x="4114800" y="773430"/>
                    <a:pt x="4160520" y="763270"/>
                  </a:cubicBezTo>
                  <a:cubicBezTo>
                    <a:pt x="4206240" y="753110"/>
                    <a:pt x="4343506" y="767397"/>
                    <a:pt x="4389120" y="755650"/>
                  </a:cubicBezTo>
                  <a:cubicBezTo>
                    <a:pt x="4434734" y="743903"/>
                    <a:pt x="4408382" y="706120"/>
                    <a:pt x="4434205" y="692785"/>
                  </a:cubicBezTo>
                  <a:cubicBezTo>
                    <a:pt x="4460028" y="679450"/>
                    <a:pt x="4523634" y="684213"/>
                    <a:pt x="4544060" y="675640"/>
                  </a:cubicBezTo>
                  <a:cubicBezTo>
                    <a:pt x="4564486" y="667068"/>
                    <a:pt x="4545753" y="644102"/>
                    <a:pt x="4556760" y="641350"/>
                  </a:cubicBezTo>
                  <a:cubicBezTo>
                    <a:pt x="4567767" y="638598"/>
                    <a:pt x="4596765" y="673841"/>
                    <a:pt x="4610100" y="659130"/>
                  </a:cubicBezTo>
                  <a:cubicBezTo>
                    <a:pt x="4623435" y="644419"/>
                    <a:pt x="4607666" y="569489"/>
                    <a:pt x="4636770" y="553085"/>
                  </a:cubicBezTo>
                  <a:cubicBezTo>
                    <a:pt x="4665874" y="536681"/>
                    <a:pt x="4757420" y="578062"/>
                    <a:pt x="4784725" y="560705"/>
                  </a:cubicBezTo>
                  <a:cubicBezTo>
                    <a:pt x="4812030" y="543348"/>
                    <a:pt x="4789253" y="509843"/>
                    <a:pt x="4800600" y="448945"/>
                  </a:cubicBezTo>
                  <a:cubicBezTo>
                    <a:pt x="4841548" y="432174"/>
                    <a:pt x="5346700" y="434658"/>
                    <a:pt x="5485765" y="434340"/>
                  </a:cubicBezTo>
                  <a:cubicBezTo>
                    <a:pt x="5496243" y="314959"/>
                    <a:pt x="5495184" y="383328"/>
                    <a:pt x="5501640" y="351790"/>
                  </a:cubicBezTo>
                  <a:cubicBezTo>
                    <a:pt x="5508096" y="320252"/>
                    <a:pt x="5506720" y="262890"/>
                    <a:pt x="5524500" y="245110"/>
                  </a:cubicBezTo>
                  <a:cubicBezTo>
                    <a:pt x="5542280" y="227330"/>
                    <a:pt x="5585248" y="265218"/>
                    <a:pt x="5608320" y="245110"/>
                  </a:cubicBezTo>
                  <a:cubicBezTo>
                    <a:pt x="5631392" y="225002"/>
                    <a:pt x="5599430" y="109220"/>
                    <a:pt x="5662930" y="124460"/>
                  </a:cubicBezTo>
                  <a:cubicBezTo>
                    <a:pt x="5675630" y="88900"/>
                    <a:pt x="5670550" y="31750"/>
                    <a:pt x="5690870" y="0"/>
                  </a:cubicBezTo>
                </a:path>
              </a:pathLst>
            </a:custGeom>
            <a:noFill/>
            <a:ln w="28575">
              <a:solidFill>
                <a:srgbClr val="E25331"/>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cs typeface="Arial" panose="020B0604020202020204" pitchFamily="34" charset="0"/>
              </a:endParaRPr>
            </a:p>
          </p:txBody>
        </p:sp>
        <p:sp>
          <p:nvSpPr>
            <p:cNvPr id="74" name="任意多边形: 形状 73"/>
            <p:cNvSpPr/>
            <p:nvPr/>
          </p:nvSpPr>
          <p:spPr>
            <a:xfrm>
              <a:off x="4271" y="3409"/>
              <a:ext cx="9778" cy="5017"/>
            </a:xfrm>
            <a:custGeom>
              <a:avLst/>
              <a:gdLst>
                <a:gd name="connsiteX0" fmla="*/ 0 w 5705679"/>
                <a:gd name="connsiteY0" fmla="*/ 2927350 h 2927350"/>
                <a:gd name="connsiteX1" fmla="*/ 444500 w 5705679"/>
                <a:gd name="connsiteY1" fmla="*/ 2787650 h 2927350"/>
                <a:gd name="connsiteX2" fmla="*/ 482600 w 5705679"/>
                <a:gd name="connsiteY2" fmla="*/ 2692400 h 2927350"/>
                <a:gd name="connsiteX3" fmla="*/ 628650 w 5705679"/>
                <a:gd name="connsiteY3" fmla="*/ 2609850 h 2927350"/>
                <a:gd name="connsiteX4" fmla="*/ 673100 w 5705679"/>
                <a:gd name="connsiteY4" fmla="*/ 2616200 h 2927350"/>
                <a:gd name="connsiteX5" fmla="*/ 774700 w 5705679"/>
                <a:gd name="connsiteY5" fmla="*/ 2552700 h 2927350"/>
                <a:gd name="connsiteX6" fmla="*/ 869950 w 5705679"/>
                <a:gd name="connsiteY6" fmla="*/ 2540000 h 2927350"/>
                <a:gd name="connsiteX7" fmla="*/ 971550 w 5705679"/>
                <a:gd name="connsiteY7" fmla="*/ 2419350 h 2927350"/>
                <a:gd name="connsiteX8" fmla="*/ 1123950 w 5705679"/>
                <a:gd name="connsiteY8" fmla="*/ 2368550 h 2927350"/>
                <a:gd name="connsiteX9" fmla="*/ 1149350 w 5705679"/>
                <a:gd name="connsiteY9" fmla="*/ 2381250 h 2927350"/>
                <a:gd name="connsiteX10" fmla="*/ 1263650 w 5705679"/>
                <a:gd name="connsiteY10" fmla="*/ 2292350 h 2927350"/>
                <a:gd name="connsiteX11" fmla="*/ 1409700 w 5705679"/>
                <a:gd name="connsiteY11" fmla="*/ 2203450 h 2927350"/>
                <a:gd name="connsiteX12" fmla="*/ 1536700 w 5705679"/>
                <a:gd name="connsiteY12" fmla="*/ 2197100 h 2927350"/>
                <a:gd name="connsiteX13" fmla="*/ 1682750 w 5705679"/>
                <a:gd name="connsiteY13" fmla="*/ 2089150 h 2927350"/>
                <a:gd name="connsiteX14" fmla="*/ 1765300 w 5705679"/>
                <a:gd name="connsiteY14" fmla="*/ 2114550 h 2927350"/>
                <a:gd name="connsiteX15" fmla="*/ 1943100 w 5705679"/>
                <a:gd name="connsiteY15" fmla="*/ 1962150 h 2927350"/>
                <a:gd name="connsiteX16" fmla="*/ 2032000 w 5705679"/>
                <a:gd name="connsiteY16" fmla="*/ 1968500 h 2927350"/>
                <a:gd name="connsiteX17" fmla="*/ 2127250 w 5705679"/>
                <a:gd name="connsiteY17" fmla="*/ 1885950 h 2927350"/>
                <a:gd name="connsiteX18" fmla="*/ 2235200 w 5705679"/>
                <a:gd name="connsiteY18" fmla="*/ 1879600 h 2927350"/>
                <a:gd name="connsiteX19" fmla="*/ 2368550 w 5705679"/>
                <a:gd name="connsiteY19" fmla="*/ 1784350 h 2927350"/>
                <a:gd name="connsiteX20" fmla="*/ 2457450 w 5705679"/>
                <a:gd name="connsiteY20" fmla="*/ 1803400 h 2927350"/>
                <a:gd name="connsiteX21" fmla="*/ 2578100 w 5705679"/>
                <a:gd name="connsiteY21" fmla="*/ 1682750 h 2927350"/>
                <a:gd name="connsiteX22" fmla="*/ 2654300 w 5705679"/>
                <a:gd name="connsiteY22" fmla="*/ 1689100 h 2927350"/>
                <a:gd name="connsiteX23" fmla="*/ 2990850 w 5705679"/>
                <a:gd name="connsiteY23" fmla="*/ 1498600 h 2927350"/>
                <a:gd name="connsiteX24" fmla="*/ 3067050 w 5705679"/>
                <a:gd name="connsiteY24" fmla="*/ 1498600 h 2927350"/>
                <a:gd name="connsiteX25" fmla="*/ 3124200 w 5705679"/>
                <a:gd name="connsiteY25" fmla="*/ 1466850 h 2927350"/>
                <a:gd name="connsiteX26" fmla="*/ 3181350 w 5705679"/>
                <a:gd name="connsiteY26" fmla="*/ 1473200 h 2927350"/>
                <a:gd name="connsiteX27" fmla="*/ 3244850 w 5705679"/>
                <a:gd name="connsiteY27" fmla="*/ 1384300 h 2927350"/>
                <a:gd name="connsiteX28" fmla="*/ 3340100 w 5705679"/>
                <a:gd name="connsiteY28" fmla="*/ 1403350 h 2927350"/>
                <a:gd name="connsiteX29" fmla="*/ 3460750 w 5705679"/>
                <a:gd name="connsiteY29" fmla="*/ 1295400 h 2927350"/>
                <a:gd name="connsiteX30" fmla="*/ 3530600 w 5705679"/>
                <a:gd name="connsiteY30" fmla="*/ 1308100 h 2927350"/>
                <a:gd name="connsiteX31" fmla="*/ 3695700 w 5705679"/>
                <a:gd name="connsiteY31" fmla="*/ 1168400 h 2927350"/>
                <a:gd name="connsiteX32" fmla="*/ 3727450 w 5705679"/>
                <a:gd name="connsiteY32" fmla="*/ 1168400 h 2927350"/>
                <a:gd name="connsiteX33" fmla="*/ 3822700 w 5705679"/>
                <a:gd name="connsiteY33" fmla="*/ 1085850 h 2927350"/>
                <a:gd name="connsiteX34" fmla="*/ 3905250 w 5705679"/>
                <a:gd name="connsiteY34" fmla="*/ 1092200 h 2927350"/>
                <a:gd name="connsiteX35" fmla="*/ 4051300 w 5705679"/>
                <a:gd name="connsiteY35" fmla="*/ 971550 h 2927350"/>
                <a:gd name="connsiteX36" fmla="*/ 4127500 w 5705679"/>
                <a:gd name="connsiteY36" fmla="*/ 977900 h 2927350"/>
                <a:gd name="connsiteX37" fmla="*/ 4210050 w 5705679"/>
                <a:gd name="connsiteY37" fmla="*/ 914400 h 2927350"/>
                <a:gd name="connsiteX38" fmla="*/ 4292600 w 5705679"/>
                <a:gd name="connsiteY38" fmla="*/ 927100 h 2927350"/>
                <a:gd name="connsiteX39" fmla="*/ 4375150 w 5705679"/>
                <a:gd name="connsiteY39" fmla="*/ 882650 h 2927350"/>
                <a:gd name="connsiteX40" fmla="*/ 4552950 w 5705679"/>
                <a:gd name="connsiteY40" fmla="*/ 857250 h 2927350"/>
                <a:gd name="connsiteX41" fmla="*/ 4597400 w 5705679"/>
                <a:gd name="connsiteY41" fmla="*/ 819150 h 2927350"/>
                <a:gd name="connsiteX42" fmla="*/ 4603750 w 5705679"/>
                <a:gd name="connsiteY42" fmla="*/ 755650 h 2927350"/>
                <a:gd name="connsiteX43" fmla="*/ 4756150 w 5705679"/>
                <a:gd name="connsiteY43" fmla="*/ 755650 h 2927350"/>
                <a:gd name="connsiteX44" fmla="*/ 4832350 w 5705679"/>
                <a:gd name="connsiteY44" fmla="*/ 673100 h 2927350"/>
                <a:gd name="connsiteX45" fmla="*/ 4883150 w 5705679"/>
                <a:gd name="connsiteY45" fmla="*/ 628650 h 2927350"/>
                <a:gd name="connsiteX46" fmla="*/ 4978400 w 5705679"/>
                <a:gd name="connsiteY46" fmla="*/ 609600 h 2927350"/>
                <a:gd name="connsiteX47" fmla="*/ 5029200 w 5705679"/>
                <a:gd name="connsiteY47" fmla="*/ 565150 h 2927350"/>
                <a:gd name="connsiteX48" fmla="*/ 5035550 w 5705679"/>
                <a:gd name="connsiteY48" fmla="*/ 546100 h 2927350"/>
                <a:gd name="connsiteX49" fmla="*/ 5092700 w 5705679"/>
                <a:gd name="connsiteY49" fmla="*/ 539750 h 2927350"/>
                <a:gd name="connsiteX50" fmla="*/ 5137150 w 5705679"/>
                <a:gd name="connsiteY50" fmla="*/ 444500 h 2927350"/>
                <a:gd name="connsiteX51" fmla="*/ 5194300 w 5705679"/>
                <a:gd name="connsiteY51" fmla="*/ 438150 h 2927350"/>
                <a:gd name="connsiteX52" fmla="*/ 5219700 w 5705679"/>
                <a:gd name="connsiteY52" fmla="*/ 387350 h 2927350"/>
                <a:gd name="connsiteX53" fmla="*/ 5568950 w 5705679"/>
                <a:gd name="connsiteY53" fmla="*/ 387350 h 2927350"/>
                <a:gd name="connsiteX54" fmla="*/ 5562600 w 5705679"/>
                <a:gd name="connsiteY54" fmla="*/ 120650 h 2927350"/>
                <a:gd name="connsiteX55" fmla="*/ 5702300 w 5705679"/>
                <a:gd name="connsiteY55" fmla="*/ 127000 h 2927350"/>
                <a:gd name="connsiteX56" fmla="*/ 5676900 w 5705679"/>
                <a:gd name="connsiteY56" fmla="*/ 0 h 2927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5705679" h="2927350">
                  <a:moveTo>
                    <a:pt x="0" y="2927350"/>
                  </a:moveTo>
                  <a:cubicBezTo>
                    <a:pt x="182033" y="2877079"/>
                    <a:pt x="364067" y="2826808"/>
                    <a:pt x="444500" y="2787650"/>
                  </a:cubicBezTo>
                  <a:cubicBezTo>
                    <a:pt x="524933" y="2748492"/>
                    <a:pt x="451908" y="2722033"/>
                    <a:pt x="482600" y="2692400"/>
                  </a:cubicBezTo>
                  <a:cubicBezTo>
                    <a:pt x="513292" y="2662767"/>
                    <a:pt x="596900" y="2622550"/>
                    <a:pt x="628650" y="2609850"/>
                  </a:cubicBezTo>
                  <a:cubicBezTo>
                    <a:pt x="660400" y="2597150"/>
                    <a:pt x="648758" y="2625725"/>
                    <a:pt x="673100" y="2616200"/>
                  </a:cubicBezTo>
                  <a:cubicBezTo>
                    <a:pt x="697442" y="2606675"/>
                    <a:pt x="741892" y="2565400"/>
                    <a:pt x="774700" y="2552700"/>
                  </a:cubicBezTo>
                  <a:cubicBezTo>
                    <a:pt x="807508" y="2540000"/>
                    <a:pt x="837142" y="2562225"/>
                    <a:pt x="869950" y="2540000"/>
                  </a:cubicBezTo>
                  <a:cubicBezTo>
                    <a:pt x="902758" y="2517775"/>
                    <a:pt x="929217" y="2447925"/>
                    <a:pt x="971550" y="2419350"/>
                  </a:cubicBezTo>
                  <a:cubicBezTo>
                    <a:pt x="1013883" y="2390775"/>
                    <a:pt x="1094317" y="2374900"/>
                    <a:pt x="1123950" y="2368550"/>
                  </a:cubicBezTo>
                  <a:cubicBezTo>
                    <a:pt x="1153583" y="2362200"/>
                    <a:pt x="1126067" y="2393950"/>
                    <a:pt x="1149350" y="2381250"/>
                  </a:cubicBezTo>
                  <a:cubicBezTo>
                    <a:pt x="1172633" y="2368550"/>
                    <a:pt x="1220258" y="2321983"/>
                    <a:pt x="1263650" y="2292350"/>
                  </a:cubicBezTo>
                  <a:cubicBezTo>
                    <a:pt x="1307042" y="2262717"/>
                    <a:pt x="1364192" y="2219325"/>
                    <a:pt x="1409700" y="2203450"/>
                  </a:cubicBezTo>
                  <a:cubicBezTo>
                    <a:pt x="1455208" y="2187575"/>
                    <a:pt x="1491192" y="2216150"/>
                    <a:pt x="1536700" y="2197100"/>
                  </a:cubicBezTo>
                  <a:cubicBezTo>
                    <a:pt x="1582208" y="2178050"/>
                    <a:pt x="1644650" y="2102908"/>
                    <a:pt x="1682750" y="2089150"/>
                  </a:cubicBezTo>
                  <a:cubicBezTo>
                    <a:pt x="1720850" y="2075392"/>
                    <a:pt x="1721908" y="2135717"/>
                    <a:pt x="1765300" y="2114550"/>
                  </a:cubicBezTo>
                  <a:cubicBezTo>
                    <a:pt x="1808692" y="2093383"/>
                    <a:pt x="1898650" y="1986492"/>
                    <a:pt x="1943100" y="1962150"/>
                  </a:cubicBezTo>
                  <a:cubicBezTo>
                    <a:pt x="1987550" y="1937808"/>
                    <a:pt x="2001308" y="1981200"/>
                    <a:pt x="2032000" y="1968500"/>
                  </a:cubicBezTo>
                  <a:cubicBezTo>
                    <a:pt x="2062692" y="1955800"/>
                    <a:pt x="2093383" y="1900767"/>
                    <a:pt x="2127250" y="1885950"/>
                  </a:cubicBezTo>
                  <a:cubicBezTo>
                    <a:pt x="2161117" y="1871133"/>
                    <a:pt x="2194983" y="1896533"/>
                    <a:pt x="2235200" y="1879600"/>
                  </a:cubicBezTo>
                  <a:cubicBezTo>
                    <a:pt x="2275417" y="1862667"/>
                    <a:pt x="2331508" y="1797050"/>
                    <a:pt x="2368550" y="1784350"/>
                  </a:cubicBezTo>
                  <a:cubicBezTo>
                    <a:pt x="2405592" y="1771650"/>
                    <a:pt x="2422525" y="1820333"/>
                    <a:pt x="2457450" y="1803400"/>
                  </a:cubicBezTo>
                  <a:cubicBezTo>
                    <a:pt x="2492375" y="1786467"/>
                    <a:pt x="2545292" y="1701800"/>
                    <a:pt x="2578100" y="1682750"/>
                  </a:cubicBezTo>
                  <a:cubicBezTo>
                    <a:pt x="2610908" y="1663700"/>
                    <a:pt x="2585508" y="1719792"/>
                    <a:pt x="2654300" y="1689100"/>
                  </a:cubicBezTo>
                  <a:cubicBezTo>
                    <a:pt x="2723092" y="1658408"/>
                    <a:pt x="2922058" y="1530350"/>
                    <a:pt x="2990850" y="1498600"/>
                  </a:cubicBezTo>
                  <a:cubicBezTo>
                    <a:pt x="3059642" y="1466850"/>
                    <a:pt x="3044825" y="1503892"/>
                    <a:pt x="3067050" y="1498600"/>
                  </a:cubicBezTo>
                  <a:cubicBezTo>
                    <a:pt x="3089275" y="1493308"/>
                    <a:pt x="3105150" y="1471083"/>
                    <a:pt x="3124200" y="1466850"/>
                  </a:cubicBezTo>
                  <a:cubicBezTo>
                    <a:pt x="3143250" y="1462617"/>
                    <a:pt x="3161242" y="1486958"/>
                    <a:pt x="3181350" y="1473200"/>
                  </a:cubicBezTo>
                  <a:cubicBezTo>
                    <a:pt x="3201458" y="1459442"/>
                    <a:pt x="3218392" y="1395942"/>
                    <a:pt x="3244850" y="1384300"/>
                  </a:cubicBezTo>
                  <a:cubicBezTo>
                    <a:pt x="3271308" y="1372658"/>
                    <a:pt x="3304117" y="1418167"/>
                    <a:pt x="3340100" y="1403350"/>
                  </a:cubicBezTo>
                  <a:cubicBezTo>
                    <a:pt x="3376083" y="1388533"/>
                    <a:pt x="3429000" y="1311275"/>
                    <a:pt x="3460750" y="1295400"/>
                  </a:cubicBezTo>
                  <a:cubicBezTo>
                    <a:pt x="3492500" y="1279525"/>
                    <a:pt x="3491442" y="1329267"/>
                    <a:pt x="3530600" y="1308100"/>
                  </a:cubicBezTo>
                  <a:cubicBezTo>
                    <a:pt x="3569758" y="1286933"/>
                    <a:pt x="3662892" y="1191683"/>
                    <a:pt x="3695700" y="1168400"/>
                  </a:cubicBezTo>
                  <a:cubicBezTo>
                    <a:pt x="3728508" y="1145117"/>
                    <a:pt x="3706283" y="1182158"/>
                    <a:pt x="3727450" y="1168400"/>
                  </a:cubicBezTo>
                  <a:cubicBezTo>
                    <a:pt x="3748617" y="1154642"/>
                    <a:pt x="3793067" y="1098550"/>
                    <a:pt x="3822700" y="1085850"/>
                  </a:cubicBezTo>
                  <a:cubicBezTo>
                    <a:pt x="3852333" y="1073150"/>
                    <a:pt x="3867150" y="1111250"/>
                    <a:pt x="3905250" y="1092200"/>
                  </a:cubicBezTo>
                  <a:cubicBezTo>
                    <a:pt x="3943350" y="1073150"/>
                    <a:pt x="4014258" y="990600"/>
                    <a:pt x="4051300" y="971550"/>
                  </a:cubicBezTo>
                  <a:cubicBezTo>
                    <a:pt x="4088342" y="952500"/>
                    <a:pt x="4101042" y="987425"/>
                    <a:pt x="4127500" y="977900"/>
                  </a:cubicBezTo>
                  <a:cubicBezTo>
                    <a:pt x="4153958" y="968375"/>
                    <a:pt x="4182533" y="922867"/>
                    <a:pt x="4210050" y="914400"/>
                  </a:cubicBezTo>
                  <a:cubicBezTo>
                    <a:pt x="4237567" y="905933"/>
                    <a:pt x="4265083" y="932392"/>
                    <a:pt x="4292600" y="927100"/>
                  </a:cubicBezTo>
                  <a:cubicBezTo>
                    <a:pt x="4320117" y="921808"/>
                    <a:pt x="4331758" y="894292"/>
                    <a:pt x="4375150" y="882650"/>
                  </a:cubicBezTo>
                  <a:cubicBezTo>
                    <a:pt x="4418542" y="871008"/>
                    <a:pt x="4515908" y="867833"/>
                    <a:pt x="4552950" y="857250"/>
                  </a:cubicBezTo>
                  <a:cubicBezTo>
                    <a:pt x="4589992" y="846667"/>
                    <a:pt x="4588933" y="836083"/>
                    <a:pt x="4597400" y="819150"/>
                  </a:cubicBezTo>
                  <a:cubicBezTo>
                    <a:pt x="4605867" y="802217"/>
                    <a:pt x="4577292" y="766233"/>
                    <a:pt x="4603750" y="755650"/>
                  </a:cubicBezTo>
                  <a:cubicBezTo>
                    <a:pt x="4630208" y="745067"/>
                    <a:pt x="4718050" y="769408"/>
                    <a:pt x="4756150" y="755650"/>
                  </a:cubicBezTo>
                  <a:cubicBezTo>
                    <a:pt x="4794250" y="741892"/>
                    <a:pt x="4811183" y="694267"/>
                    <a:pt x="4832350" y="673100"/>
                  </a:cubicBezTo>
                  <a:cubicBezTo>
                    <a:pt x="4853517" y="651933"/>
                    <a:pt x="4858808" y="639233"/>
                    <a:pt x="4883150" y="628650"/>
                  </a:cubicBezTo>
                  <a:cubicBezTo>
                    <a:pt x="4907492" y="618067"/>
                    <a:pt x="4954058" y="620183"/>
                    <a:pt x="4978400" y="609600"/>
                  </a:cubicBezTo>
                  <a:cubicBezTo>
                    <a:pt x="5002742" y="599017"/>
                    <a:pt x="5029200" y="565150"/>
                    <a:pt x="5029200" y="565150"/>
                  </a:cubicBezTo>
                  <a:cubicBezTo>
                    <a:pt x="5038725" y="554567"/>
                    <a:pt x="5024967" y="550333"/>
                    <a:pt x="5035550" y="546100"/>
                  </a:cubicBezTo>
                  <a:cubicBezTo>
                    <a:pt x="5046133" y="541867"/>
                    <a:pt x="5075767" y="556683"/>
                    <a:pt x="5092700" y="539750"/>
                  </a:cubicBezTo>
                  <a:cubicBezTo>
                    <a:pt x="5109633" y="522817"/>
                    <a:pt x="5120217" y="461433"/>
                    <a:pt x="5137150" y="444500"/>
                  </a:cubicBezTo>
                  <a:cubicBezTo>
                    <a:pt x="5154083" y="427567"/>
                    <a:pt x="5180542" y="447675"/>
                    <a:pt x="5194300" y="438150"/>
                  </a:cubicBezTo>
                  <a:cubicBezTo>
                    <a:pt x="5208058" y="428625"/>
                    <a:pt x="5157258" y="395817"/>
                    <a:pt x="5219700" y="387350"/>
                  </a:cubicBezTo>
                  <a:cubicBezTo>
                    <a:pt x="5282142" y="378883"/>
                    <a:pt x="5511800" y="431800"/>
                    <a:pt x="5568950" y="387350"/>
                  </a:cubicBezTo>
                  <a:cubicBezTo>
                    <a:pt x="5626100" y="342900"/>
                    <a:pt x="5540375" y="164042"/>
                    <a:pt x="5562600" y="120650"/>
                  </a:cubicBezTo>
                  <a:cubicBezTo>
                    <a:pt x="5584825" y="77258"/>
                    <a:pt x="5683250" y="147108"/>
                    <a:pt x="5702300" y="127000"/>
                  </a:cubicBezTo>
                  <a:cubicBezTo>
                    <a:pt x="5721350" y="106892"/>
                    <a:pt x="5652558" y="6350"/>
                    <a:pt x="5676900" y="0"/>
                  </a:cubicBezTo>
                </a:path>
              </a:pathLst>
            </a:custGeom>
            <a:noFill/>
            <a:ln w="28575">
              <a:solidFill>
                <a:srgbClr val="A6A6A6"/>
              </a:solidFill>
            </a:ln>
            <a:effectLst>
              <a:glow rad="63500">
                <a:schemeClr val="bg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latin typeface="微软雅黑" panose="020B0503020204020204" charset="-122"/>
                <a:ea typeface="微软雅黑" panose="020B0503020204020204" charset="-122"/>
                <a:cs typeface="Arial" panose="020B0604020202020204" pitchFamily="34" charset="0"/>
              </a:endParaRPr>
            </a:p>
          </p:txBody>
        </p:sp>
      </p:grpSp>
      <p:sp>
        <p:nvSpPr>
          <p:cNvPr id="75" name="下箭头 28"/>
          <p:cNvSpPr/>
          <p:nvPr/>
        </p:nvSpPr>
        <p:spPr>
          <a:xfrm>
            <a:off x="10378814" y="3521919"/>
            <a:ext cx="1259745" cy="1018181"/>
          </a:xfrm>
          <a:prstGeom prst="downArrow">
            <a:avLst>
              <a:gd name="adj1" fmla="val 63143"/>
              <a:gd name="adj2" fmla="val 47194"/>
            </a:avLst>
          </a:prstGeom>
          <a:solidFill>
            <a:srgbClr val="EB613B"/>
          </a:solidFill>
          <a:ln>
            <a:noFill/>
          </a:ln>
        </p:spPr>
        <p:txBody>
          <a:bodyPr wrap="square" rtlCol="0" anchor="ctr">
            <a:noAutofit/>
          </a:bodyPr>
          <a:lstStyle/>
          <a:p>
            <a:pPr lvl="0" algn="ctr" fontAlgn="base">
              <a:spcAft>
                <a:spcPts val="300"/>
              </a:spcAft>
              <a:buClrTx/>
              <a:buSzTx/>
              <a:buFontTx/>
            </a:pPr>
            <a:endParaRPr lang="zh-CN" altLang="en-US" sz="2000" dirty="0" err="1">
              <a:latin typeface="微软雅黑" panose="020B0503020204020204" charset="-122"/>
              <a:ea typeface="微软雅黑" panose="020B0503020204020204" charset="-122"/>
              <a:cs typeface="Arial" panose="020B0604020202020204" pitchFamily="34" charset="0"/>
              <a:sym typeface="+mn-ea"/>
            </a:endParaRPr>
          </a:p>
        </p:txBody>
      </p:sp>
      <p:sp>
        <p:nvSpPr>
          <p:cNvPr id="76" name="文本框 75"/>
          <p:cNvSpPr txBox="1"/>
          <p:nvPr/>
        </p:nvSpPr>
        <p:spPr>
          <a:xfrm>
            <a:off x="10456137" y="4011256"/>
            <a:ext cx="1195403" cy="251723"/>
          </a:xfrm>
          <a:prstGeom prst="rect">
            <a:avLst/>
          </a:prstGeom>
          <a:noFill/>
        </p:spPr>
        <p:txBody>
          <a:bodyPr wrap="square">
            <a:spAutoFit/>
          </a:bodyPr>
          <a:lstStyle/>
          <a:p>
            <a:pPr algn="ctr"/>
            <a:r>
              <a:rPr lang="en-US" altLang="zh-CN" sz="600" dirty="0">
                <a:solidFill>
                  <a:schemeClr val="bg1"/>
                </a:solidFill>
                <a:latin typeface="微软雅黑" panose="020B0503020204020204" charset="-122"/>
                <a:ea typeface="微软雅黑" panose="020B0503020204020204" charset="-122"/>
                <a:cs typeface="微软雅黑" panose="020B0503020204020204" charset="-122"/>
              </a:rPr>
              <a:t>HR=0.82</a:t>
            </a:r>
            <a:r>
              <a:rPr lang="zh-CN" altLang="en-US" sz="600" dirty="0">
                <a:solidFill>
                  <a:schemeClr val="bg1"/>
                </a:solidFill>
                <a:latin typeface="微软雅黑" panose="020B0503020204020204" charset="-122"/>
                <a:ea typeface="微软雅黑" panose="020B0503020204020204" charset="-122"/>
                <a:cs typeface="微软雅黑" panose="020B0503020204020204" charset="-122"/>
              </a:rPr>
              <a:t>（</a:t>
            </a:r>
            <a:r>
              <a:rPr lang="en-US" altLang="zh-CN" sz="600" dirty="0">
                <a:solidFill>
                  <a:schemeClr val="bg1"/>
                </a:solidFill>
                <a:latin typeface="微软雅黑" panose="020B0503020204020204" charset="-122"/>
                <a:ea typeface="微软雅黑" panose="020B0503020204020204" charset="-122"/>
                <a:cs typeface="微软雅黑" panose="020B0503020204020204" charset="-122"/>
              </a:rPr>
              <a:t>0.71~0.94</a:t>
            </a:r>
            <a:r>
              <a:rPr lang="zh-CN" altLang="en-US" sz="600" dirty="0">
                <a:solidFill>
                  <a:schemeClr val="bg1"/>
                </a:solidFill>
                <a:latin typeface="微软雅黑" panose="020B0503020204020204" charset="-122"/>
                <a:ea typeface="微软雅黑" panose="020B0503020204020204" charset="-122"/>
                <a:cs typeface="微软雅黑" panose="020B0503020204020204" charset="-122"/>
              </a:rPr>
              <a:t>）</a:t>
            </a:r>
            <a:endParaRPr lang="zh-CN" altLang="en-US" sz="600" dirty="0">
              <a:solidFill>
                <a:schemeClr val="bg1"/>
              </a:solidFill>
              <a:latin typeface="微软雅黑" panose="020B0503020204020204" charset="-122"/>
              <a:ea typeface="微软雅黑" panose="020B0503020204020204" charset="-122"/>
              <a:cs typeface="微软雅黑" panose="020B0503020204020204" charset="-122"/>
            </a:endParaRPr>
          </a:p>
          <a:p>
            <a:pPr algn="ctr"/>
            <a:r>
              <a:rPr lang="en-US" altLang="zh-CN" sz="600" dirty="0">
                <a:solidFill>
                  <a:schemeClr val="bg1"/>
                </a:solidFill>
                <a:latin typeface="微软雅黑" panose="020B0503020204020204" charset="-122"/>
                <a:ea typeface="微软雅黑" panose="020B0503020204020204" charset="-122"/>
                <a:cs typeface="微软雅黑" panose="020B0503020204020204" charset="-122"/>
              </a:rPr>
              <a:t>P=0.008</a:t>
            </a:r>
            <a:r>
              <a:rPr lang="zh-CN" altLang="en-US" sz="600" dirty="0">
                <a:solidFill>
                  <a:schemeClr val="bg1"/>
                </a:solidFill>
                <a:latin typeface="微软雅黑" panose="020B0503020204020204" charset="-122"/>
                <a:ea typeface="微软雅黑" panose="020B0503020204020204" charset="-122"/>
                <a:cs typeface="微软雅黑" panose="020B0503020204020204" charset="-122"/>
              </a:rPr>
              <a:t>（优效性）</a:t>
            </a:r>
            <a:endParaRPr lang="zh-CN" altLang="en-US" sz="600" dirty="0">
              <a:solidFill>
                <a:schemeClr val="bg1"/>
              </a:solidFill>
              <a:latin typeface="微软雅黑" panose="020B0503020204020204" charset="-122"/>
              <a:ea typeface="微软雅黑" panose="020B0503020204020204" charset="-122"/>
              <a:cs typeface="微软雅黑" panose="020B0503020204020204" charset="-122"/>
            </a:endParaRPr>
          </a:p>
        </p:txBody>
      </p:sp>
      <p:sp>
        <p:nvSpPr>
          <p:cNvPr id="77" name="文本框 76"/>
          <p:cNvSpPr txBox="1"/>
          <p:nvPr/>
        </p:nvSpPr>
        <p:spPr>
          <a:xfrm>
            <a:off x="10649727" y="3602064"/>
            <a:ext cx="669381" cy="364039"/>
          </a:xfrm>
          <a:prstGeom prst="rect">
            <a:avLst/>
          </a:prstGeom>
          <a:noFill/>
        </p:spPr>
        <p:txBody>
          <a:bodyPr wrap="none" rtlCol="0" anchor="t">
            <a:spAutoFit/>
          </a:bodyPr>
          <a:lstStyle/>
          <a:p>
            <a:pPr marL="0" marR="0" lvl="0" indent="0" algn="ctr" defTabSz="609600" rtl="0" eaLnBrk="1" fontAlgn="base" latinLnBrk="0" hangingPunct="1">
              <a:lnSpc>
                <a:spcPct val="100000"/>
              </a:lnSpc>
              <a:spcBef>
                <a:spcPct val="0"/>
              </a:spcBef>
              <a:spcAft>
                <a:spcPts val="300"/>
              </a:spcAft>
              <a:buClrTx/>
              <a:buSzTx/>
              <a:buFont typeface="Arial" panose="020B0604020202020204"/>
              <a:buNone/>
              <a:defRPr/>
            </a:pPr>
            <a:r>
              <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rPr>
              <a:t>18%</a:t>
            </a:r>
            <a:endParaRPr kumimoji="0" lang="en-US" altLang="zh-CN" sz="20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Arial" panose="020B0604020202020204" pitchFamily="34" charset="0"/>
              <a:sym typeface="+mn-ea"/>
            </a:endParaRPr>
          </a:p>
        </p:txBody>
      </p:sp>
      <p:cxnSp>
        <p:nvCxnSpPr>
          <p:cNvPr id="78" name="直接连接符 77"/>
          <p:cNvCxnSpPr/>
          <p:nvPr/>
        </p:nvCxnSpPr>
        <p:spPr>
          <a:xfrm>
            <a:off x="9810057" y="5262053"/>
            <a:ext cx="224068" cy="0"/>
          </a:xfrm>
          <a:prstGeom prst="line">
            <a:avLst/>
          </a:prstGeom>
          <a:noFill/>
          <a:ln w="28575">
            <a:solidFill>
              <a:srgbClr val="E25331"/>
            </a:solidFill>
          </a:ln>
        </p:spPr>
        <p:style>
          <a:lnRef idx="2">
            <a:schemeClr val="accent1">
              <a:shade val="50000"/>
            </a:schemeClr>
          </a:lnRef>
          <a:fillRef idx="1">
            <a:schemeClr val="accent1"/>
          </a:fillRef>
          <a:effectRef idx="0">
            <a:schemeClr val="accent1"/>
          </a:effectRef>
          <a:fontRef idx="minor">
            <a:schemeClr val="lt1"/>
          </a:fontRef>
        </p:style>
      </p:cxnSp>
      <p:cxnSp>
        <p:nvCxnSpPr>
          <p:cNvPr id="79" name="直接连接符 78"/>
          <p:cNvCxnSpPr/>
          <p:nvPr/>
        </p:nvCxnSpPr>
        <p:spPr>
          <a:xfrm>
            <a:off x="9810057" y="5472010"/>
            <a:ext cx="224068" cy="0"/>
          </a:xfrm>
          <a:prstGeom prst="line">
            <a:avLst/>
          </a:prstGeom>
          <a:noFill/>
          <a:ln w="28575">
            <a:solidFill>
              <a:srgbClr val="A6A6A6"/>
            </a:solidFill>
          </a:ln>
        </p:spPr>
        <p:style>
          <a:lnRef idx="2">
            <a:schemeClr val="accent1">
              <a:shade val="50000"/>
            </a:schemeClr>
          </a:lnRef>
          <a:fillRef idx="1">
            <a:schemeClr val="accent1"/>
          </a:fillRef>
          <a:effectRef idx="0">
            <a:schemeClr val="accent1"/>
          </a:effectRef>
          <a:fontRef idx="minor">
            <a:schemeClr val="lt1"/>
          </a:fontRef>
        </p:style>
      </p:cxnSp>
      <p:sp>
        <p:nvSpPr>
          <p:cNvPr id="80" name="文本框 17"/>
          <p:cNvSpPr txBox="1">
            <a:spLocks noChangeArrowheads="1"/>
          </p:cNvSpPr>
          <p:nvPr>
            <p:custDataLst>
              <p:tags r:id="rId5"/>
            </p:custDataLst>
          </p:nvPr>
        </p:nvSpPr>
        <p:spPr bwMode="auto">
          <a:xfrm>
            <a:off x="491490" y="2120265"/>
            <a:ext cx="5120005" cy="512445"/>
          </a:xfrm>
          <a:prstGeom prst="rect">
            <a:avLst/>
          </a:prstGeom>
          <a:noFill/>
        </p:spPr>
        <p:txBody>
          <a:bodyPr wrap="square">
            <a:noAutofit/>
          </a:bodyPr>
          <a:lstStyle>
            <a:defPPr>
              <a:defRPr lang="zh-CN"/>
            </a:defPPr>
            <a:lvl1pPr algn="ctr">
              <a:defRPr sz="1400" b="1">
                <a:solidFill>
                  <a:srgbClr val="ED6B13"/>
                </a:solidFill>
                <a:latin typeface="+mn-ea"/>
              </a:defRPr>
            </a:lvl1pPr>
          </a:lstStyle>
          <a:p>
            <a:pPr marL="0" marR="0" lvl="0" indent="0" algn="ctr" defTabSz="1758315"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rPr>
              <a:t>主要终点：地舒单抗 </a:t>
            </a:r>
            <a:r>
              <a:rPr kumimoji="0" lang="en-US" altLang="zh-CN"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rPr>
              <a:t>vs </a:t>
            </a:r>
            <a:r>
              <a:rPr kumimoji="0" lang="zh-CN" altLang="en-US"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rPr>
              <a:t>唑来膦酸</a:t>
            </a:r>
            <a:endParaRPr kumimoji="0" lang="en-US" altLang="zh-CN"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endParaRPr>
          </a:p>
          <a:p>
            <a:pPr marL="0" marR="0" lvl="0" indent="0" algn="ctr" defTabSz="1758315"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rPr>
              <a:t>延迟首次出现</a:t>
            </a:r>
            <a:r>
              <a:rPr kumimoji="0" lang="en-US" altLang="zh-CN"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rPr>
              <a:t>SRE</a:t>
            </a:r>
            <a:r>
              <a:rPr kumimoji="0" lang="zh-CN" altLang="en-US"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rPr>
              <a:t>的时间</a:t>
            </a:r>
            <a:endParaRPr kumimoji="0" lang="en-US" altLang="zh-CN"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endParaRPr>
          </a:p>
          <a:p>
            <a:endParaRPr dirty="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81" name="文本框 17"/>
          <p:cNvSpPr txBox="1">
            <a:spLocks noChangeArrowheads="1"/>
          </p:cNvSpPr>
          <p:nvPr>
            <p:custDataLst>
              <p:tags r:id="rId6"/>
            </p:custDataLst>
          </p:nvPr>
        </p:nvSpPr>
        <p:spPr bwMode="auto">
          <a:xfrm>
            <a:off x="6469380" y="2119630"/>
            <a:ext cx="5177790" cy="512445"/>
          </a:xfrm>
          <a:prstGeom prst="rect">
            <a:avLst/>
          </a:prstGeom>
          <a:noFill/>
        </p:spPr>
        <p:txBody>
          <a:bodyPr wrap="square">
            <a:noAutofit/>
          </a:bodyPr>
          <a:lstStyle>
            <a:defPPr>
              <a:defRPr lang="zh-CN"/>
            </a:defPPr>
            <a:lvl1pPr algn="ctr">
              <a:defRPr sz="1400" b="1">
                <a:solidFill>
                  <a:srgbClr val="ED6B13"/>
                </a:solidFill>
                <a:latin typeface="+mn-ea"/>
              </a:defRPr>
            </a:lvl1pPr>
          </a:lstStyle>
          <a:p>
            <a:pPr marL="0" marR="0" lvl="0" indent="0" algn="ctr" defTabSz="1758315"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rPr>
              <a:t>次要终点：地舒单抗 </a:t>
            </a:r>
            <a:r>
              <a:rPr kumimoji="0" lang="en-US" altLang="zh-CN"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rPr>
              <a:t>vs </a:t>
            </a:r>
            <a:r>
              <a:rPr kumimoji="0" lang="zh-CN" altLang="en-US"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rPr>
              <a:t>唑来膦酸</a:t>
            </a:r>
            <a:endParaRPr kumimoji="0" lang="en-US" altLang="zh-CN"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endParaRPr>
          </a:p>
          <a:p>
            <a:pPr marL="0" marR="0" lvl="0" indent="0" algn="ctr" defTabSz="1758315" rtl="0" eaLnBrk="1" fontAlgn="base" latinLnBrk="0" hangingPunct="1">
              <a:lnSpc>
                <a:spcPct val="100000"/>
              </a:lnSpc>
              <a:spcBef>
                <a:spcPct val="0"/>
              </a:spcBef>
              <a:spcAft>
                <a:spcPct val="0"/>
              </a:spcAft>
              <a:buClrTx/>
              <a:buSzTx/>
              <a:buFontTx/>
              <a:buNone/>
              <a:defRPr/>
            </a:pPr>
            <a:r>
              <a:rPr kumimoji="0" lang="zh-CN" altLang="en-US"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rPr>
              <a:t>延迟首次及随后出现</a:t>
            </a:r>
            <a:r>
              <a:rPr kumimoji="0" lang="en-US" altLang="zh-CN"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rPr>
              <a:t>SRE</a:t>
            </a:r>
            <a:r>
              <a:rPr kumimoji="0" lang="zh-CN" altLang="en-US"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rPr>
              <a:t>的时间</a:t>
            </a:r>
            <a:endParaRPr kumimoji="0" lang="en-US" altLang="zh-CN" sz="1400" b="1" i="0" u="none" strike="noStrike" kern="1200" cap="none" spc="0" normalizeH="0" baseline="0" noProof="0" dirty="0">
              <a:ln>
                <a:noFill/>
              </a:ln>
              <a:solidFill>
                <a:srgbClr val="333F48"/>
              </a:solidFill>
              <a:effectLst/>
              <a:uLnTx/>
              <a:uFillTx/>
              <a:latin typeface="Arial" panose="020B0604020202020204" pitchFamily="34" charset="0"/>
              <a:ea typeface="微软雅黑" panose="020B0503020204020204" charset="-122"/>
              <a:cs typeface="Arial" panose="020B0604020202020204" pitchFamily="34" charset="0"/>
            </a:endParaRPr>
          </a:p>
        </p:txBody>
      </p:sp>
      <p:grpSp>
        <p:nvGrpSpPr>
          <p:cNvPr id="83" name="组合 82"/>
          <p:cNvGrpSpPr/>
          <p:nvPr/>
        </p:nvGrpSpPr>
        <p:grpSpPr>
          <a:xfrm>
            <a:off x="515620" y="1153795"/>
            <a:ext cx="11300059" cy="907038"/>
            <a:chOff x="1326474" y="2505242"/>
            <a:chExt cx="9254005" cy="1937859"/>
          </a:xfrm>
        </p:grpSpPr>
        <p:sp>
          <p:nvSpPr>
            <p:cNvPr id="84" name="矩形: 圆角 7"/>
            <p:cNvSpPr/>
            <p:nvPr>
              <p:custDataLst>
                <p:tags r:id="rId7"/>
              </p:custDataLst>
            </p:nvPr>
          </p:nvSpPr>
          <p:spPr>
            <a:xfrm>
              <a:off x="1352728" y="2547135"/>
              <a:ext cx="9227751" cy="1895966"/>
            </a:xfrm>
            <a:prstGeom prst="roundRect">
              <a:avLst>
                <a:gd name="adj" fmla="val 2106"/>
              </a:avLst>
            </a:prstGeom>
            <a:solidFill>
              <a:srgbClr val="EA6F3F">
                <a:alpha val="63000"/>
              </a:srgbClr>
            </a:solidFill>
            <a:ln w="952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charset="-122"/>
                <a:ea typeface="微软雅黑" panose="020B0503020204020204" charset="-122"/>
                <a:sym typeface="Calibri" panose="020F0502020204030204" charset="0"/>
              </a:endParaRPr>
            </a:p>
          </p:txBody>
        </p:sp>
        <p:sp>
          <p:nvSpPr>
            <p:cNvPr id="85" name="矩形: 圆角 8"/>
            <p:cNvSpPr/>
            <p:nvPr>
              <p:custDataLst>
                <p:tags r:id="rId8"/>
              </p:custDataLst>
            </p:nvPr>
          </p:nvSpPr>
          <p:spPr>
            <a:xfrm>
              <a:off x="1326474" y="2505242"/>
              <a:ext cx="9216000" cy="1842068"/>
            </a:xfrm>
            <a:prstGeom prst="roundRect">
              <a:avLst>
                <a:gd name="adj" fmla="val 2106"/>
              </a:avLst>
            </a:prstGeom>
            <a:solidFill>
              <a:schemeClr val="bg1"/>
            </a:solidFill>
            <a:ln w="12700">
              <a:gradFill flip="none" rotWithShape="1">
                <a:gsLst>
                  <a:gs pos="52000">
                    <a:srgbClr val="FFFFFF"/>
                  </a:gs>
                  <a:gs pos="0">
                    <a:schemeClr val="accent2">
                      <a:lumMod val="40000"/>
                      <a:lumOff val="60000"/>
                    </a:schemeClr>
                  </a:gs>
                  <a:gs pos="100000">
                    <a:srgbClr val="FFFFFF"/>
                  </a:gs>
                </a:gsLst>
                <a:lin ang="4800000" scaled="0"/>
                <a:tileRect/>
              </a:gradFill>
              <a:prstDash val="solid"/>
            </a:ln>
          </p:spPr>
          <p:style>
            <a:lnRef idx="2">
              <a:schemeClr val="accent1">
                <a:shade val="50000"/>
              </a:schemeClr>
            </a:lnRef>
            <a:fillRef idx="1">
              <a:schemeClr val="accent1"/>
            </a:fillRef>
            <a:effectRef idx="0">
              <a:schemeClr val="accent1"/>
            </a:effectRef>
            <a:fontRef idx="minor">
              <a:schemeClr val="lt1"/>
            </a:fontRef>
          </p:style>
          <p:txBody>
            <a:bodyPr lIns="216000" rIns="216000" rtlCol="0" anchor="ctr"/>
            <a:lstStyle/>
            <a:p>
              <a:pPr>
                <a:lnSpc>
                  <a:spcPct val="120000"/>
                </a:lnSpc>
                <a:buClr>
                  <a:srgbClr val="F26649"/>
                </a:buClr>
                <a:buFont typeface="Wingdings" panose="05000000000000000000" pitchFamily="2" charset="2"/>
              </a:pPr>
              <a:r>
                <a:rPr lang="en-US" altLang="zh-CN" sz="1600" b="1" kern="100" dirty="0">
                  <a:solidFill>
                    <a:schemeClr val="tx1"/>
                  </a:solidFill>
                  <a:latin typeface="微软雅黑" panose="020B0503020204020204" charset="-122"/>
                  <a:ea typeface="微软雅黑" panose="020B0503020204020204" charset="-122"/>
                  <a:sym typeface="+mn-lt"/>
                </a:rPr>
                <a:t>Study103</a:t>
              </a:r>
              <a:r>
                <a:rPr lang="zh-CN" altLang="en-US" sz="1600" b="1" kern="100" dirty="0">
                  <a:solidFill>
                    <a:schemeClr val="tx1"/>
                  </a:solidFill>
                  <a:latin typeface="微软雅黑" panose="020B0503020204020204" charset="-122"/>
                  <a:ea typeface="微软雅黑" panose="020B0503020204020204" charset="-122"/>
                  <a:sym typeface="+mn-lt"/>
                </a:rPr>
                <a:t>研究显示：与唑来膦酸相比，它能显著延缓</a:t>
              </a:r>
              <a:r>
                <a:rPr lang="en-US" altLang="zh-CN" sz="1600" b="1" kern="100" dirty="0">
                  <a:solidFill>
                    <a:schemeClr val="tx1"/>
                  </a:solidFill>
                  <a:latin typeface="微软雅黑" panose="020B0503020204020204" charset="-122"/>
                  <a:ea typeface="微软雅黑" panose="020B0503020204020204" charset="-122"/>
                  <a:sym typeface="+mn-lt"/>
                </a:rPr>
                <a:t>SRE</a:t>
              </a:r>
              <a:r>
                <a:rPr lang="zh-CN" altLang="en-US" sz="1600" b="1" kern="100" dirty="0">
                  <a:solidFill>
                    <a:schemeClr val="tx1"/>
                  </a:solidFill>
                  <a:latin typeface="微软雅黑" panose="020B0503020204020204" charset="-122"/>
                  <a:ea typeface="微软雅黑" panose="020B0503020204020204" charset="-122"/>
                  <a:sym typeface="+mn-lt"/>
                </a:rPr>
                <a:t>发生时间达</a:t>
              </a:r>
              <a:r>
                <a:rPr lang="en-US" altLang="zh-CN" sz="1600" b="1" kern="100" dirty="0">
                  <a:solidFill>
                    <a:schemeClr val="tx1"/>
                  </a:solidFill>
                  <a:latin typeface="微软雅黑" panose="020B0503020204020204" charset="-122"/>
                  <a:ea typeface="微软雅黑" panose="020B0503020204020204" charset="-122"/>
                  <a:sym typeface="+mn-lt"/>
                </a:rPr>
                <a:t>3.6</a:t>
              </a:r>
              <a:r>
                <a:rPr lang="zh-CN" altLang="en-US" sz="1600" b="1" kern="100" dirty="0">
                  <a:solidFill>
                    <a:schemeClr val="tx1"/>
                  </a:solidFill>
                  <a:latin typeface="微软雅黑" panose="020B0503020204020204" charset="-122"/>
                  <a:ea typeface="微软雅黑" panose="020B0503020204020204" charset="-122"/>
                  <a:sym typeface="+mn-lt"/>
                </a:rPr>
                <a:t>个月，降低</a:t>
              </a:r>
              <a:r>
                <a:rPr lang="en-US" altLang="zh-CN" sz="1600" b="1" kern="100" dirty="0">
                  <a:solidFill>
                    <a:schemeClr val="tx1"/>
                  </a:solidFill>
                  <a:latin typeface="微软雅黑" panose="020B0503020204020204" charset="-122"/>
                  <a:ea typeface="微软雅黑" panose="020B0503020204020204" charset="-122"/>
                  <a:sym typeface="+mn-lt"/>
                </a:rPr>
                <a:t>18%</a:t>
              </a:r>
              <a:r>
                <a:rPr lang="zh-CN" altLang="en-US" sz="1600" b="1" kern="100" dirty="0">
                  <a:solidFill>
                    <a:schemeClr val="tx1"/>
                  </a:solidFill>
                  <a:latin typeface="微软雅黑" panose="020B0503020204020204" charset="-122"/>
                  <a:ea typeface="微软雅黑" panose="020B0503020204020204" charset="-122"/>
                  <a:sym typeface="+mn-lt"/>
                </a:rPr>
                <a:t>的</a:t>
              </a:r>
              <a:r>
                <a:rPr lang="en-US" altLang="zh-CN" sz="1600" b="1" kern="100" dirty="0">
                  <a:solidFill>
                    <a:schemeClr val="tx1"/>
                  </a:solidFill>
                  <a:latin typeface="微软雅黑" panose="020B0503020204020204" charset="-122"/>
                  <a:ea typeface="微软雅黑" panose="020B0503020204020204" charset="-122"/>
                  <a:sym typeface="+mn-lt"/>
                </a:rPr>
                <a:t>SRE</a:t>
              </a:r>
              <a:r>
                <a:rPr lang="zh-CN" altLang="en-US" sz="1600" b="1" kern="100" dirty="0">
                  <a:solidFill>
                    <a:schemeClr val="tx1"/>
                  </a:solidFill>
                  <a:latin typeface="微软雅黑" panose="020B0503020204020204" charset="-122"/>
                  <a:ea typeface="微软雅黑" panose="020B0503020204020204" charset="-122"/>
                  <a:sym typeface="+mn-lt"/>
                </a:rPr>
                <a:t>风险。</a:t>
              </a:r>
              <a:endParaRPr lang="zh-CN" altLang="en-US" sz="1600" b="1" kern="100" dirty="0">
                <a:solidFill>
                  <a:schemeClr val="tx1"/>
                </a:solidFill>
                <a:latin typeface="微软雅黑" panose="020B0503020204020204" charset="-122"/>
                <a:ea typeface="微软雅黑" panose="020B0503020204020204" charset="-122"/>
                <a:sym typeface="+mn-lt"/>
              </a:endParaRPr>
            </a:p>
          </p:txBody>
        </p:sp>
      </p:grpSp>
      <p:sp>
        <p:nvSpPr>
          <p:cNvPr id="86" name="文本框 85"/>
          <p:cNvSpPr txBox="1"/>
          <p:nvPr/>
        </p:nvSpPr>
        <p:spPr>
          <a:xfrm>
            <a:off x="10499015" y="3274739"/>
            <a:ext cx="1028920" cy="24622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defRPr/>
            </a:pPr>
            <a:r>
              <a:rPr lang="zh-CN" altLang="en-US" sz="1000" b="1" dirty="0">
                <a:solidFill>
                  <a:schemeClr val="tx1">
                    <a:lumMod val="75000"/>
                    <a:lumOff val="25000"/>
                  </a:schemeClr>
                </a:solidFill>
                <a:latin typeface="微软雅黑" panose="020B0503020204020204" charset="-122"/>
                <a:ea typeface="微软雅黑" panose="020B0503020204020204" charset="-122"/>
                <a:cs typeface="微软雅黑" panose="020B0503020204020204" charset="-122"/>
              </a:rPr>
              <a:t>多</a:t>
            </a: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次</a:t>
            </a:r>
            <a:r>
              <a:rPr kumimoji="0" lang="en-US" altLang="zh-CN" sz="10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SRE</a:t>
            </a:r>
            <a:r>
              <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rPr>
              <a:t>风险</a:t>
            </a:r>
            <a:endParaRPr kumimoji="0" lang="zh-CN" altLang="en-US" sz="1000" b="1" i="0" u="none" strike="noStrike" kern="1200" cap="none" spc="0" normalizeH="0" baseline="0" noProof="0" dirty="0">
              <a:ln>
                <a:noFill/>
              </a:ln>
              <a:solidFill>
                <a:schemeClr val="tx1">
                  <a:lumMod val="75000"/>
                  <a:lumOff val="25000"/>
                </a:schemeClr>
              </a:solidFill>
              <a:effectLst/>
              <a:uLnTx/>
              <a:uFillTx/>
              <a:latin typeface="微软雅黑" panose="020B0503020204020204" charset="-122"/>
              <a:ea typeface="微软雅黑" panose="020B0503020204020204" charset="-122"/>
              <a:cs typeface="微软雅黑" panose="020B0503020204020204" charset="-122"/>
            </a:endParaRPr>
          </a:p>
        </p:txBody>
      </p:sp>
    </p:spTree>
    <p:custDataLst>
      <p:tags r:id="rId9"/>
    </p:custData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187325" y="492125"/>
            <a:ext cx="10968990" cy="705485"/>
          </a:xfrm>
        </p:spPr>
        <p:txBody>
          <a:bodyPr>
            <a:no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并且各亚组分析</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均显示地舒单抗预防</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SRE</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优于唑来膦酸</a:t>
            </a:r>
            <a:endPar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pic>
        <p:nvPicPr>
          <p:cNvPr id="2097169" name="图片 26"/>
          <p:cNvPicPr>
            <a:picLocks noChangeAspect="1"/>
          </p:cNvPicPr>
          <p:nvPr/>
        </p:nvPicPr>
        <p:blipFill>
          <a:blip r:embed="rId1"/>
          <a:stretch>
            <a:fillRect/>
          </a:stretch>
        </p:blipFill>
        <p:spPr>
          <a:xfrm>
            <a:off x="187325" y="1478915"/>
            <a:ext cx="11631930" cy="5100320"/>
          </a:xfrm>
          <a:prstGeom prst="rect">
            <a:avLst/>
          </a:prstGeom>
        </p:spPr>
      </p:pic>
    </p:spTree>
    <p:custDataLst>
      <p:tags r:id="rId2"/>
    </p:custData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custDataLst>
              <p:tags r:id="rId1"/>
            </p:custDataLst>
          </p:nvPr>
        </p:nvSpPr>
        <p:spPr>
          <a:xfrm>
            <a:off x="436315" y="34805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前列腺癌骨转移治疗临床实践</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案例</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1</a:t>
            </a:r>
            <a:endPar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48596" name="文本框 7"/>
          <p:cNvSpPr txBox="1"/>
          <p:nvPr/>
        </p:nvSpPr>
        <p:spPr>
          <a:xfrm>
            <a:off x="970915" y="2077720"/>
            <a:ext cx="2275840" cy="645160"/>
          </a:xfrm>
          <a:prstGeom prst="rect">
            <a:avLst/>
          </a:prstGeom>
          <a:noFill/>
        </p:spPr>
        <p:txBody>
          <a:bodyPr wrap="square" rtlCol="0">
            <a:spAutoFit/>
          </a:bodyPr>
          <a:p>
            <a:r>
              <a:rPr lang="zh-CN" altLang="en-US"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患者</a:t>
            </a:r>
            <a:r>
              <a:rPr lang="zh-CN" altLang="en-US"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：黄</a:t>
            </a:r>
            <a:r>
              <a:rPr lang="en-US" altLang="zh-CN"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xx</a:t>
            </a:r>
            <a:r>
              <a:rPr lang="zh-CN" altLang="en-US" dirty="0" smtClean="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a:t>
            </a:r>
            <a:r>
              <a:rPr lang="zh-CN" altLang="en-US" sz="1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 </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男性</a:t>
            </a:r>
            <a:r>
              <a:rPr lang="zh-CN" altLang="en-US" sz="1800" dirty="0">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 </a:t>
            </a:r>
            <a:r>
              <a:rPr lang="en-US" altLang="zh-CN" sz="1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61</a:t>
            </a:r>
            <a:r>
              <a:rPr lang="zh-CN" altLang="en-US" sz="1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岁</a:t>
            </a:r>
            <a:r>
              <a:rPr lang="en-US" altLang="zh-CN" sz="1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 </a:t>
            </a:r>
            <a:r>
              <a:rPr lang="zh-CN" altLang="en-US" sz="18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慢性病程</a:t>
            </a:r>
            <a:endParaRPr lang="en-US" altLang="zh-CN"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p:txBody>
      </p:sp>
      <p:graphicFrame>
        <p:nvGraphicFramePr>
          <p:cNvPr id="2" name="图示 1"/>
          <p:cNvGraphicFramePr/>
          <p:nvPr/>
        </p:nvGraphicFramePr>
        <p:xfrm>
          <a:off x="1045210" y="3975735"/>
          <a:ext cx="10360025" cy="2522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48595" name="文本框 6"/>
          <p:cNvSpPr txBox="1"/>
          <p:nvPr/>
        </p:nvSpPr>
        <p:spPr>
          <a:xfrm>
            <a:off x="4057650" y="1387475"/>
            <a:ext cx="7536180" cy="2252980"/>
          </a:xfrm>
          <a:prstGeom prst="rect">
            <a:avLst/>
          </a:prstGeom>
          <a:noFill/>
        </p:spPr>
        <p:txBody>
          <a:bodyPr wrap="square" rtlCol="0">
            <a:noAutofit/>
          </a:bodyPr>
          <a:p>
            <a:pPr algn="ctr"/>
            <a:r>
              <a:rPr lang="zh-CN" altLang="en-US" sz="1600" dirty="0" smtClean="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现病史</a:t>
            </a:r>
            <a:endParaRPr lang="zh-CN" altLang="en-US" sz="16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a:p>
            <a:pPr rtl="0">
              <a:lnSpc>
                <a:spcPct val="150000"/>
              </a:lnSpc>
            </a:pPr>
            <a:endParaRPr lang="en-US" altLang="zh-CN" sz="1400" dirty="0" smtClean="0">
              <a:latin typeface="微软雅黑" panose="020B0503020204020204" charset="-122"/>
              <a:ea typeface="微软雅黑" panose="020B0503020204020204" charset="-122"/>
              <a:cs typeface="微软雅黑" panose="020B0503020204020204" charset="-122"/>
              <a:sym typeface="黑体" panose="02010609060101010101" charset="-122"/>
            </a:endParaRPr>
          </a:p>
          <a:p>
            <a:pPr rtl="0">
              <a:lnSpc>
                <a:spcPct val="150000"/>
              </a:lnSpc>
            </a:pPr>
            <a:r>
              <a:rPr lang="zh-CN" altLang="en-US" sz="1400" dirty="0" smtClean="0">
                <a:latin typeface="微软雅黑" panose="020B0503020204020204" charset="-122"/>
                <a:ea typeface="微软雅黑" panose="020B0503020204020204" charset="-122"/>
                <a:cs typeface="微软雅黑" panose="020B0503020204020204" charset="-122"/>
                <a:sym typeface="黑体" panose="02010609060101010101" charset="-122"/>
              </a:rPr>
              <a:t>主诉</a:t>
            </a:r>
            <a:r>
              <a:rPr lang="zh-CN" altLang="en-US" sz="1400" dirty="0" smtClean="0">
                <a:latin typeface="微软雅黑" panose="020B0503020204020204" charset="-122"/>
                <a:ea typeface="微软雅黑" panose="020B0503020204020204" charset="-122"/>
                <a:cs typeface="微软雅黑" panose="020B0503020204020204" charset="-122"/>
                <a:sym typeface="黑体" panose="02010609060101010101" charset="-122"/>
              </a:rPr>
              <a:t>：</a:t>
            </a:r>
            <a:r>
              <a:rPr lang="zh-CN" altLang="en-US" sz="1400" dirty="0"/>
              <a:t>尿频尿急，夜尿增多半年</a:t>
            </a:r>
            <a:r>
              <a:rPr lang="zh-CN" altLang="en-US" sz="1400" dirty="0" smtClean="0"/>
              <a:t>余，加重</a:t>
            </a:r>
            <a:r>
              <a:rPr lang="en-US" altLang="zh-CN" sz="1400" dirty="0" smtClean="0"/>
              <a:t>10</a:t>
            </a:r>
            <a:r>
              <a:rPr lang="zh-CN" altLang="en-US" sz="1400" dirty="0" smtClean="0"/>
              <a:t>天</a:t>
            </a:r>
            <a:endParaRPr lang="en-US" altLang="zh-CN" sz="1400" dirty="0" smtClean="0"/>
          </a:p>
          <a:p>
            <a:pPr rtl="0">
              <a:lnSpc>
                <a:spcPct val="150000"/>
              </a:lnSpc>
            </a:pPr>
            <a:endParaRPr lang="en-US" altLang="zh-CN" sz="1400" dirty="0"/>
          </a:p>
          <a:p>
            <a:pPr rtl="0">
              <a:lnSpc>
                <a:spcPct val="150000"/>
              </a:lnSpc>
            </a:pPr>
            <a:r>
              <a:rPr lang="zh-CN" altLang="en-US" sz="1400" dirty="0" smtClean="0"/>
              <a:t>查体：肛门</a:t>
            </a:r>
            <a:r>
              <a:rPr lang="zh-CN" altLang="en-US" sz="1400" dirty="0"/>
              <a:t>指诊：肛周无肿物突出，肛门括约肌反射良好，肛管直肠未触及肿物，可触及增大的前列腺，呈</a:t>
            </a:r>
            <a:r>
              <a:rPr lang="en-US" altLang="zh-CN" sz="1400" dirty="0"/>
              <a:t>II</a:t>
            </a:r>
            <a:r>
              <a:rPr lang="zh-CN" altLang="en-US" sz="1400" dirty="0"/>
              <a:t>度增大，约</a:t>
            </a:r>
            <a:r>
              <a:rPr lang="en-US" altLang="zh-CN" sz="1400" dirty="0"/>
              <a:t>5.5*5.0cm</a:t>
            </a:r>
            <a:r>
              <a:rPr lang="zh-CN" altLang="en-US" sz="1400" dirty="0"/>
              <a:t>，表面可触及结节，质韧，中间沟消失，无压痛。</a:t>
            </a:r>
            <a:endParaRPr lang="zh-CN" altLang="en-US" sz="1400" dirty="0"/>
          </a:p>
          <a:p>
            <a:pPr marL="285750" indent="-285750" rtl="0">
              <a:lnSpc>
                <a:spcPct val="150000"/>
              </a:lnSpc>
              <a:buFont typeface="Arial" panose="020B0604020202020204" pitchFamily="34" charset="0"/>
              <a:buChar char="•"/>
            </a:pPr>
            <a:endParaRPr lang="zh-CN" altLang="en-US" sz="1400" dirty="0"/>
          </a:p>
          <a:p>
            <a:pPr>
              <a:lnSpc>
                <a:spcPct val="150000"/>
              </a:lnSpc>
            </a:pPr>
            <a:endParaRPr lang="en-US" altLang="zh-CN" sz="1400" dirty="0" smtClean="0">
              <a:latin typeface="微软雅黑" panose="020B0503020204020204" charset="-122"/>
              <a:ea typeface="微软雅黑" panose="020B0503020204020204" charset="-122"/>
              <a:cs typeface="微软雅黑" panose="020B0503020204020204" charset="-122"/>
              <a:sym typeface="黑体" panose="02010609060101010101" charset="-122"/>
            </a:endParaRPr>
          </a:p>
          <a:p>
            <a:pPr>
              <a:lnSpc>
                <a:spcPct val="150000"/>
              </a:lnSpc>
            </a:pPr>
            <a:endPar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Tree>
    <p:custDataLst>
      <p:tags r:id="rId7"/>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idx="4294967295"/>
          </p:nvPr>
        </p:nvSpPr>
        <p:spPr>
          <a:xfrm>
            <a:off x="264160" y="127635"/>
            <a:ext cx="10968990" cy="705485"/>
          </a:xfrm>
        </p:spPr>
        <p:txBody>
          <a:bodyPr/>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rPr>
              <a:t>患者辅助检查</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sym typeface="+mn-ea"/>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rPr>
              <a:t>实验室及影像</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rPr>
              <a:t>检查</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endParaRPr>
          </a:p>
        </p:txBody>
      </p:sp>
      <p:sp>
        <p:nvSpPr>
          <p:cNvPr id="2" name="文本框 1"/>
          <p:cNvSpPr txBox="1"/>
          <p:nvPr/>
        </p:nvSpPr>
        <p:spPr>
          <a:xfrm>
            <a:off x="264160" y="1135380"/>
            <a:ext cx="8234045" cy="1797685"/>
          </a:xfrm>
          <a:prstGeom prst="rect">
            <a:avLst/>
          </a:prstGeom>
          <a:noFill/>
        </p:spPr>
        <p:txBody>
          <a:bodyPr wrap="square" rtlCol="0" anchor="t">
            <a:noAutofit/>
          </a:bodyPr>
          <a:p>
            <a:pPr marL="171450" indent="-171450" rtl="0">
              <a:lnSpc>
                <a:spcPct val="150000"/>
              </a:lnSpc>
              <a:buFont typeface="Arial" panose="020B0604020202020204" pitchFamily="34" charset="0"/>
              <a:buChar char="•"/>
            </a:pPr>
            <a:r>
              <a:rPr lang="zh-CN" altLang="en-US" sz="1400" dirty="0" smtClean="0">
                <a:latin typeface="微软雅黑" panose="020B0503020204020204" charset="-122"/>
                <a:ea typeface="微软雅黑" panose="020B0503020204020204" charset="-122"/>
                <a:cs typeface="微软雅黑" panose="020B0503020204020204" charset="-122"/>
                <a:sym typeface="+mn-ea"/>
              </a:rPr>
              <a:t>前列腺</a:t>
            </a:r>
            <a:r>
              <a:rPr lang="zh-CN" altLang="en-US" sz="1400" dirty="0">
                <a:latin typeface="微软雅黑" panose="020B0503020204020204" charset="-122"/>
                <a:ea typeface="微软雅黑" panose="020B0503020204020204" charset="-122"/>
                <a:cs typeface="微软雅黑" panose="020B0503020204020204" charset="-122"/>
                <a:sym typeface="+mn-ea"/>
              </a:rPr>
              <a:t>抗原比值</a:t>
            </a:r>
            <a:r>
              <a:rPr lang="en-US" altLang="zh-CN" sz="1400" dirty="0">
                <a:latin typeface="微软雅黑" panose="020B0503020204020204" charset="-122"/>
                <a:ea typeface="微软雅黑" panose="020B0503020204020204" charset="-122"/>
                <a:cs typeface="微软雅黑" panose="020B0503020204020204" charset="-122"/>
                <a:sym typeface="+mn-ea"/>
              </a:rPr>
              <a:t>:0.05;</a:t>
            </a:r>
            <a:r>
              <a:rPr lang="zh-CN" altLang="en-US" sz="1400" dirty="0">
                <a:latin typeface="微软雅黑" panose="020B0503020204020204" charset="-122"/>
                <a:ea typeface="微软雅黑" panose="020B0503020204020204" charset="-122"/>
                <a:cs typeface="微软雅黑" panose="020B0503020204020204" charset="-122"/>
                <a:sym typeface="+mn-ea"/>
              </a:rPr>
              <a:t>总前列腺特异性抗原</a:t>
            </a:r>
            <a:r>
              <a:rPr lang="en-US" altLang="zh-CN" sz="1400" dirty="0">
                <a:latin typeface="微软雅黑" panose="020B0503020204020204" charset="-122"/>
                <a:ea typeface="微软雅黑" panose="020B0503020204020204" charset="-122"/>
                <a:cs typeface="微软雅黑" panose="020B0503020204020204" charset="-122"/>
                <a:sym typeface="+mn-ea"/>
              </a:rPr>
              <a:t>:593.76ng/ml↑;</a:t>
            </a:r>
            <a:r>
              <a:rPr lang="zh-CN" altLang="en-US" sz="1400" dirty="0">
                <a:latin typeface="微软雅黑" panose="020B0503020204020204" charset="-122"/>
                <a:ea typeface="微软雅黑" panose="020B0503020204020204" charset="-122"/>
                <a:cs typeface="微软雅黑" panose="020B0503020204020204" charset="-122"/>
                <a:sym typeface="+mn-ea"/>
              </a:rPr>
              <a:t>游离前列腺特异性抗原</a:t>
            </a:r>
            <a:r>
              <a:rPr lang="en-US" altLang="zh-CN" sz="1400" dirty="0">
                <a:latin typeface="微软雅黑" panose="020B0503020204020204" charset="-122"/>
                <a:ea typeface="微软雅黑" panose="020B0503020204020204" charset="-122"/>
                <a:cs typeface="微软雅黑" panose="020B0503020204020204" charset="-122"/>
                <a:sym typeface="+mn-ea"/>
              </a:rPr>
              <a:t>:&gt; 30.000ng/ml</a:t>
            </a:r>
            <a:r>
              <a:rPr lang="en-US" altLang="zh-CN" sz="1400" dirty="0" smtClean="0">
                <a:latin typeface="微软雅黑" panose="020B0503020204020204" charset="-122"/>
                <a:ea typeface="微软雅黑" panose="020B0503020204020204" charset="-122"/>
                <a:cs typeface="微软雅黑" panose="020B0503020204020204" charset="-122"/>
                <a:sym typeface="+mn-ea"/>
              </a:rPr>
              <a:t>↑</a:t>
            </a:r>
            <a:endParaRPr lang="en-US" altLang="zh-CN" sz="1400" dirty="0" smtClean="0">
              <a:latin typeface="微软雅黑" panose="020B0503020204020204" charset="-122"/>
              <a:ea typeface="微软雅黑" panose="020B0503020204020204" charset="-122"/>
              <a:cs typeface="微软雅黑" panose="020B0503020204020204" charset="-122"/>
              <a:sym typeface="+mn-ea"/>
            </a:endParaRPr>
          </a:p>
          <a:p>
            <a:pPr marL="171450" indent="-171450" rtl="0">
              <a:lnSpc>
                <a:spcPct val="150000"/>
              </a:lnSpc>
              <a:buFont typeface="Arial" panose="020B0604020202020204" pitchFamily="34" charset="0"/>
              <a:buChar char="•"/>
            </a:pPr>
            <a:r>
              <a:rPr lang="en-US" altLang="zh-CN" sz="1400" dirty="0" smtClean="0">
                <a:latin typeface="微软雅黑" panose="020B0503020204020204" charset="-122"/>
                <a:ea typeface="微软雅黑" panose="020B0503020204020204" charset="-122"/>
                <a:cs typeface="微软雅黑" panose="020B0503020204020204" charset="-122"/>
                <a:sym typeface="+mn-ea"/>
              </a:rPr>
              <a:t>18F-PSMA+18F-FDG</a:t>
            </a:r>
            <a:r>
              <a:rPr lang="zh-CN" altLang="en-US" sz="1400" dirty="0" smtClean="0">
                <a:latin typeface="微软雅黑" panose="020B0503020204020204" charset="-122"/>
                <a:ea typeface="微软雅黑" panose="020B0503020204020204" charset="-122"/>
                <a:cs typeface="微软雅黑" panose="020B0503020204020204" charset="-122"/>
                <a:sym typeface="+mn-ea"/>
              </a:rPr>
              <a:t>联合显像：</a:t>
            </a:r>
            <a:endParaRPr lang="zh-CN" altLang="en-US" sz="1400" dirty="0" smtClean="0">
              <a:latin typeface="微软雅黑" panose="020B0503020204020204" charset="-122"/>
              <a:ea typeface="微软雅黑" panose="020B0503020204020204" charset="-122"/>
              <a:cs typeface="微软雅黑" panose="020B0503020204020204" charset="-122"/>
              <a:sym typeface="+mn-ea"/>
            </a:endParaRPr>
          </a:p>
          <a:p>
            <a:pPr marL="171450" indent="-171450" rtl="0">
              <a:lnSpc>
                <a:spcPct val="150000"/>
              </a:lnSpc>
              <a:buFont typeface="Arial" panose="020B0604020202020204" pitchFamily="34" charset="0"/>
              <a:buChar char="•"/>
            </a:pPr>
            <a:r>
              <a:rPr lang="en-US" altLang="en-US" sz="1400" dirty="0" smtClean="0">
                <a:latin typeface="微软雅黑" panose="020B0503020204020204" charset="-122"/>
                <a:ea typeface="微软雅黑" panose="020B0503020204020204" charset="-122"/>
                <a:cs typeface="微软雅黑" panose="020B0503020204020204" charset="-122"/>
                <a:sym typeface="+mn-ea"/>
              </a:rPr>
              <a:t>①</a:t>
            </a:r>
            <a:r>
              <a:rPr lang="zh-CN" altLang="en-US" sz="1400" dirty="0" smtClean="0">
                <a:latin typeface="微软雅黑" panose="020B0503020204020204" charset="-122"/>
                <a:ea typeface="微软雅黑" panose="020B0503020204020204" charset="-122"/>
                <a:cs typeface="微软雅黑" panose="020B0503020204020204" charset="-122"/>
                <a:sym typeface="+mn-ea"/>
              </a:rPr>
              <a:t>前列腺癌，累及膀胱及双侧精囊腺。中段直肠系膜区、右侧盆腔（近腹壁下）、右侧髂外动脉旁多发淋巴结转移。</a:t>
            </a:r>
            <a:endParaRPr lang="zh-CN" altLang="en-US" sz="1400" dirty="0" smtClean="0">
              <a:latin typeface="微软雅黑" panose="020B0503020204020204" charset="-122"/>
              <a:ea typeface="微软雅黑" panose="020B0503020204020204" charset="-122"/>
              <a:cs typeface="微软雅黑" panose="020B0503020204020204" charset="-122"/>
              <a:sym typeface="+mn-ea"/>
            </a:endParaRPr>
          </a:p>
          <a:p>
            <a:pPr marL="171450" indent="-171450" rtl="0">
              <a:lnSpc>
                <a:spcPct val="150000"/>
              </a:lnSpc>
              <a:buFont typeface="Arial" panose="020B0604020202020204" pitchFamily="34" charset="0"/>
              <a:buChar char="•"/>
            </a:pPr>
            <a:r>
              <a:rPr lang="en-US" altLang="en-US" sz="1400" dirty="0" smtClean="0">
                <a:latin typeface="微软雅黑" panose="020B0503020204020204" charset="-122"/>
                <a:ea typeface="微软雅黑" panose="020B0503020204020204" charset="-122"/>
                <a:cs typeface="微软雅黑" panose="020B0503020204020204" charset="-122"/>
                <a:sym typeface="+mn-ea"/>
              </a:rPr>
              <a:t>②</a:t>
            </a:r>
            <a:r>
              <a:rPr lang="zh-CN" altLang="en-US" sz="1400" b="1" dirty="0" smtClean="0">
                <a:latin typeface="微软雅黑" panose="020B0503020204020204" charset="-122"/>
                <a:ea typeface="微软雅黑" panose="020B0503020204020204" charset="-122"/>
                <a:cs typeface="微软雅黑" panose="020B0503020204020204" charset="-122"/>
                <a:sym typeface="+mn-ea"/>
              </a:rPr>
              <a:t>全身多发骨转移</a:t>
            </a:r>
            <a:r>
              <a:rPr lang="zh-CN" altLang="en-US" sz="1400" dirty="0" smtClean="0">
                <a:latin typeface="微软雅黑" panose="020B0503020204020204" charset="-122"/>
                <a:ea typeface="微软雅黑" panose="020B0503020204020204" charset="-122"/>
                <a:cs typeface="微软雅黑" panose="020B0503020204020204" charset="-122"/>
                <a:sym typeface="+mn-ea"/>
              </a:rPr>
              <a:t>、</a:t>
            </a:r>
            <a:r>
              <a:rPr lang="en-US" altLang="zh-CN" sz="1400" dirty="0" smtClean="0">
                <a:latin typeface="微软雅黑" panose="020B0503020204020204" charset="-122"/>
                <a:ea typeface="微软雅黑" panose="020B0503020204020204" charset="-122"/>
                <a:cs typeface="微软雅黑" panose="020B0503020204020204" charset="-122"/>
                <a:sym typeface="+mn-ea"/>
              </a:rPr>
              <a:t>CT</a:t>
            </a:r>
            <a:r>
              <a:rPr lang="zh-CN" altLang="en-US" sz="1400" dirty="0" smtClean="0">
                <a:latin typeface="微软雅黑" panose="020B0503020204020204" charset="-122"/>
                <a:ea typeface="微软雅黑" panose="020B0503020204020204" charset="-122"/>
                <a:cs typeface="微软雅黑" panose="020B0503020204020204" charset="-122"/>
                <a:sym typeface="+mn-ea"/>
              </a:rPr>
              <a:t>扫描相应骨质多呈成骨性骨质改变；</a:t>
            </a:r>
            <a:r>
              <a:rPr lang="en-US" altLang="zh-CN" sz="1400" dirty="0" smtClean="0">
                <a:latin typeface="微软雅黑" panose="020B0503020204020204" charset="-122"/>
                <a:ea typeface="微软雅黑" panose="020B0503020204020204" charset="-122"/>
                <a:cs typeface="微软雅黑" panose="020B0503020204020204" charset="-122"/>
                <a:sym typeface="+mn-ea"/>
              </a:rPr>
              <a:t>PET/CT</a:t>
            </a:r>
            <a:r>
              <a:rPr lang="zh-CN" altLang="en-US" sz="1400" dirty="0" smtClean="0">
                <a:latin typeface="微软雅黑" panose="020B0503020204020204" charset="-122"/>
                <a:ea typeface="微软雅黑" panose="020B0503020204020204" charset="-122"/>
                <a:cs typeface="微软雅黑" panose="020B0503020204020204" charset="-122"/>
                <a:sym typeface="+mn-ea"/>
              </a:rPr>
              <a:t>拟分期：</a:t>
            </a:r>
            <a:r>
              <a:rPr lang="en-US" altLang="zh-CN" sz="1400" dirty="0" smtClean="0">
                <a:latin typeface="微软雅黑" panose="020B0503020204020204" charset="-122"/>
                <a:ea typeface="微软雅黑" panose="020B0503020204020204" charset="-122"/>
                <a:cs typeface="微软雅黑" panose="020B0503020204020204" charset="-122"/>
                <a:sym typeface="+mn-ea"/>
              </a:rPr>
              <a:t>T4N1M1</a:t>
            </a:r>
            <a:r>
              <a:rPr lang="zh-CN" altLang="en-US" sz="1400" dirty="0" smtClean="0">
                <a:latin typeface="微软雅黑" panose="020B0503020204020204" charset="-122"/>
                <a:ea typeface="微软雅黑" panose="020B0503020204020204" charset="-122"/>
                <a:cs typeface="微软雅黑" panose="020B0503020204020204" charset="-122"/>
                <a:sym typeface="+mn-ea"/>
              </a:rPr>
              <a:t>。</a:t>
            </a:r>
            <a:endParaRPr lang="zh-CN" altLang="en-US" sz="1400" dirty="0" smtClean="0">
              <a:latin typeface="微软雅黑" panose="020B0503020204020204" charset="-122"/>
              <a:ea typeface="微软雅黑" panose="020B0503020204020204" charset="-122"/>
              <a:cs typeface="微软雅黑" panose="020B0503020204020204" charset="-122"/>
              <a:sym typeface="+mn-ea"/>
            </a:endParaRPr>
          </a:p>
          <a:p>
            <a:pPr marL="171450" indent="-171450" rtl="0">
              <a:lnSpc>
                <a:spcPct val="150000"/>
              </a:lnSpc>
              <a:buFont typeface="Arial" panose="020B0604020202020204" pitchFamily="34" charset="0"/>
              <a:buChar char="•"/>
            </a:pPr>
            <a:endParaRPr lang="zh-CN" altLang="en-US" sz="1400" dirty="0" smtClean="0">
              <a:latin typeface="微软雅黑" panose="020B0503020204020204" charset="-122"/>
              <a:ea typeface="微软雅黑" panose="020B0503020204020204" charset="-122"/>
              <a:cs typeface="微软雅黑" panose="020B0503020204020204" charset="-122"/>
              <a:sym typeface="+mn-ea"/>
            </a:endParaRPr>
          </a:p>
        </p:txBody>
      </p:sp>
      <p:pic>
        <p:nvPicPr>
          <p:cNvPr id="7" name="图片 8"/>
          <p:cNvPicPr>
            <a:picLocks noChangeAspect="1"/>
          </p:cNvPicPr>
          <p:nvPr/>
        </p:nvPicPr>
        <p:blipFill>
          <a:blip r:embed="rId1" cstate="print"/>
          <a:stretch>
            <a:fillRect/>
          </a:stretch>
        </p:blipFill>
        <p:spPr>
          <a:xfrm>
            <a:off x="7522845" y="4589145"/>
            <a:ext cx="4474210" cy="2037715"/>
          </a:xfrm>
          <a:prstGeom prst="rect">
            <a:avLst/>
          </a:prstGeom>
        </p:spPr>
      </p:pic>
      <p:pic>
        <p:nvPicPr>
          <p:cNvPr id="6" name="图片 6"/>
          <p:cNvPicPr>
            <a:picLocks noChangeAspect="1"/>
          </p:cNvPicPr>
          <p:nvPr/>
        </p:nvPicPr>
        <p:blipFill>
          <a:blip r:embed="rId2" cstate="print"/>
          <a:stretch>
            <a:fillRect/>
          </a:stretch>
        </p:blipFill>
        <p:spPr>
          <a:xfrm>
            <a:off x="8695690" y="1000125"/>
            <a:ext cx="3301365" cy="3281045"/>
          </a:xfrm>
          <a:prstGeom prst="rect">
            <a:avLst/>
          </a:prstGeom>
        </p:spPr>
      </p:pic>
      <p:pic>
        <p:nvPicPr>
          <p:cNvPr id="2097156" name="图片 7"/>
          <p:cNvPicPr>
            <a:picLocks noChangeAspect="1"/>
          </p:cNvPicPr>
          <p:nvPr/>
        </p:nvPicPr>
        <p:blipFill>
          <a:blip r:embed="rId3" cstate="print"/>
          <a:stretch>
            <a:fillRect/>
          </a:stretch>
        </p:blipFill>
        <p:spPr>
          <a:xfrm>
            <a:off x="264160" y="3165475"/>
            <a:ext cx="7215505" cy="3461385"/>
          </a:xfrm>
          <a:prstGeom prst="rect">
            <a:avLst/>
          </a:prstGeom>
        </p:spPr>
      </p:pic>
    </p:spTree>
    <p:custDataLst>
      <p:tags r:id="rId4"/>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标题 4"/>
          <p:cNvSpPr>
            <a:spLocks noGrp="1"/>
          </p:cNvSpPr>
          <p:nvPr>
            <p:ph type="title" idx="4294967295"/>
          </p:nvPr>
        </p:nvSpPr>
        <p:spPr>
          <a:xfrm>
            <a:off x="264160" y="127635"/>
            <a:ext cx="10968990" cy="705485"/>
          </a:xfrm>
        </p:spPr>
        <p:txBody>
          <a:bodyPr/>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rPr>
              <a:t>患者无痛穿刺检查及</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rPr>
              <a:t>诊断</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sym typeface="+mn-ea"/>
            </a:endParaRPr>
          </a:p>
        </p:txBody>
      </p:sp>
      <p:sp>
        <p:nvSpPr>
          <p:cNvPr id="3" name="文本框 2"/>
          <p:cNvSpPr txBox="1"/>
          <p:nvPr/>
        </p:nvSpPr>
        <p:spPr>
          <a:xfrm>
            <a:off x="588645" y="980440"/>
            <a:ext cx="10975975" cy="4025900"/>
          </a:xfrm>
          <a:prstGeom prst="rect">
            <a:avLst/>
          </a:prstGeom>
          <a:noFill/>
        </p:spPr>
        <p:txBody>
          <a:bodyPr wrap="square" rtlCol="0" anchor="t">
            <a:noAutofit/>
          </a:bodyPr>
          <a:p>
            <a:pPr marL="539750" lvl="0" indent="-429895" algn="l"/>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1.</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（右</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外</a:t>
            </a:r>
            <a:r>
              <a:rPr lang="en-US" altLang="zh-CN"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1.5cm</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前列腺癌，腺泡型腺癌，</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Gleason</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评分：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4+5=9</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ISUP Grade Group 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，癌组织占穿刺组织约</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70%</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smtClean="0">
              <a:solidFill>
                <a:srgbClr val="000000"/>
              </a:solidFill>
              <a:latin typeface="微软雅黑" panose="020B0503020204020204" charset="-122"/>
              <a:ea typeface="微软雅黑" panose="020B0503020204020204" charset="-122"/>
              <a:cs typeface="微软雅黑" panose="020B0503020204020204" charset="-122"/>
            </a:endParaRPr>
          </a:p>
          <a:p>
            <a:pPr marL="539750" lvl="0" indent="-429895" algn="l"/>
            <a:r>
              <a:rPr lang="en-US" altLang="zh-CN"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2</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（右外</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2.5cm</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）前列腺癌，腺泡型腺癌，</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Gleason</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评分：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5+4=9</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ISUP Grade Group 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，癌组织占穿刺组织约</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85%</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smtClean="0">
              <a:solidFill>
                <a:srgbClr val="000000"/>
              </a:solidFill>
              <a:latin typeface="微软雅黑" panose="020B0503020204020204" charset="-122"/>
              <a:ea typeface="微软雅黑" panose="020B0503020204020204" charset="-122"/>
              <a:cs typeface="微软雅黑" panose="020B0503020204020204" charset="-122"/>
            </a:endParaRPr>
          </a:p>
          <a:p>
            <a:pPr marL="539750" lvl="0" indent="-429895" algn="l"/>
            <a:r>
              <a:rPr lang="en-US" altLang="zh-CN"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3</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（右内</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1.5cm</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）前列腺癌，腺泡型腺癌，</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Gleason</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评分：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4+5=9</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ISUP Grade Group 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，癌组织占穿刺组织约</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45%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。免疫组化：</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P504s</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P63</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示肌上皮缺失</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smtClean="0">
              <a:solidFill>
                <a:srgbClr val="000000"/>
              </a:solidFill>
              <a:latin typeface="微软雅黑" panose="020B0503020204020204" charset="-122"/>
              <a:ea typeface="微软雅黑" panose="020B0503020204020204" charset="-122"/>
              <a:cs typeface="微软雅黑" panose="020B0503020204020204" charset="-122"/>
            </a:endParaRPr>
          </a:p>
          <a:p>
            <a:pPr marL="539750" lvl="0" indent="-429895" algn="l"/>
            <a:r>
              <a:rPr lang="en-US" altLang="zh-CN"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4</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（右内</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2.5cm</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）前列腺癌，腺泡型腺癌，</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Gleason</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评分：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5+4=9</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ISUP Grade Group 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，癌组织占穿刺组织约</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80%</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。免疫组化：</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P504s</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P63</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示肌上皮缺失</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smtClean="0">
              <a:solidFill>
                <a:srgbClr val="000000"/>
              </a:solidFill>
              <a:latin typeface="微软雅黑" panose="020B0503020204020204" charset="-122"/>
              <a:ea typeface="微软雅黑" panose="020B0503020204020204" charset="-122"/>
              <a:cs typeface="微软雅黑" panose="020B0503020204020204" charset="-122"/>
            </a:endParaRPr>
          </a:p>
          <a:p>
            <a:pPr marL="539750" lvl="0" indent="-429895" algn="l"/>
            <a:r>
              <a:rPr lang="en-US" altLang="zh-CN"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5</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（左内</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1.5cm</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）前列腺癌，腺泡型腺癌，</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Gleason</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评分：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4+4=8</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ISUP Grade Group 4</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，癌组织占穿刺组织约</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10%</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。免疫组化：</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P504s</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P63</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示肌上皮缺失</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smtClean="0">
              <a:solidFill>
                <a:srgbClr val="000000"/>
              </a:solidFill>
              <a:latin typeface="微软雅黑" panose="020B0503020204020204" charset="-122"/>
              <a:ea typeface="微软雅黑" panose="020B0503020204020204" charset="-122"/>
              <a:cs typeface="微软雅黑" panose="020B0503020204020204" charset="-122"/>
            </a:endParaRPr>
          </a:p>
          <a:p>
            <a:pPr marL="539750" lvl="0" indent="-429895" algn="l"/>
            <a:r>
              <a:rPr lang="en-US" altLang="zh-CN"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6</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（左内</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2.5cm</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）前列腺癌，腺泡型腺癌，</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Gleason</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评分：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5+5=10</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ISUP Grade Group 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，癌组织占穿刺组织约</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。免疫组化：由于癌灶过小，免疫组化切片内未见癌灶</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smtClean="0">
              <a:solidFill>
                <a:srgbClr val="000000"/>
              </a:solidFill>
              <a:latin typeface="微软雅黑" panose="020B0503020204020204" charset="-122"/>
              <a:ea typeface="微软雅黑" panose="020B0503020204020204" charset="-122"/>
              <a:cs typeface="微软雅黑" panose="020B0503020204020204" charset="-122"/>
            </a:endParaRPr>
          </a:p>
          <a:p>
            <a:pPr marL="539750" lvl="0" indent="-429895" algn="l"/>
            <a:r>
              <a:rPr lang="en-US" altLang="zh-CN"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7</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（左外</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1.5cm</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）前列腺癌，腺泡型腺癌，</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Gleason</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评分：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4+5=9</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ISUP Grade Group 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，癌组织占穿刺组织约</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10%</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smtClean="0">
              <a:solidFill>
                <a:srgbClr val="000000"/>
              </a:solidFill>
              <a:latin typeface="微软雅黑" panose="020B0503020204020204" charset="-122"/>
              <a:ea typeface="微软雅黑" panose="020B0503020204020204" charset="-122"/>
              <a:cs typeface="微软雅黑" panose="020B0503020204020204" charset="-122"/>
            </a:endParaRPr>
          </a:p>
          <a:p>
            <a:pPr marL="539750" lvl="0" indent="-429895" algn="l"/>
            <a:r>
              <a:rPr lang="en-US" altLang="zh-CN"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8</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（左外</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2.5cm</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）前列腺癌，腺泡型腺癌，</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Gleason</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评分：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5+4=9</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ISUP Grade Group 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，癌组织占穿刺组织约</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。免疫组化：</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P504s</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P63</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smtClean="0">
              <a:solidFill>
                <a:srgbClr val="000000"/>
              </a:solidFill>
              <a:latin typeface="微软雅黑" panose="020B0503020204020204" charset="-122"/>
              <a:ea typeface="微软雅黑" panose="020B0503020204020204" charset="-122"/>
              <a:cs typeface="微软雅黑" panose="020B0503020204020204" charset="-122"/>
            </a:endParaRPr>
          </a:p>
          <a:p>
            <a:pPr marL="539750" lvl="0" indent="-429895" algn="l"/>
            <a:r>
              <a:rPr lang="en-US" altLang="zh-CN"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9</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（左外</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2cm</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）前列腺癌，腺泡型腺癌，</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Gleason</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评分：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4+5=9</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ISUP Grade Group 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，癌组织占穿刺组织约</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10%</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。免疫组化：</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P504s</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P63</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smtClean="0">
              <a:solidFill>
                <a:srgbClr val="000000"/>
              </a:solidFill>
              <a:latin typeface="微软雅黑" panose="020B0503020204020204" charset="-122"/>
              <a:ea typeface="微软雅黑" panose="020B0503020204020204" charset="-122"/>
              <a:cs typeface="微软雅黑" panose="020B0503020204020204" charset="-122"/>
            </a:endParaRPr>
          </a:p>
          <a:p>
            <a:pPr marL="539750" lvl="0" indent="-429895" algn="l"/>
            <a:r>
              <a:rPr lang="en-US" altLang="zh-CN"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10</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（左内</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3cm</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）穿刺组织内未见癌。免疫组化：</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P63</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肌上皮（</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P504s</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smtClean="0">
              <a:solidFill>
                <a:srgbClr val="000000"/>
              </a:solidFill>
              <a:latin typeface="微软雅黑" panose="020B0503020204020204" charset="-122"/>
              <a:ea typeface="微软雅黑" panose="020B0503020204020204" charset="-122"/>
              <a:cs typeface="微软雅黑" panose="020B0503020204020204" charset="-122"/>
            </a:endParaRPr>
          </a:p>
          <a:p>
            <a:pPr marL="539750" lvl="0" indent="-429895" algn="l">
              <a:lnSpc>
                <a:spcPct val="150000"/>
              </a:lnSpc>
            </a:pPr>
            <a:r>
              <a:rPr lang="en-US" altLang="zh-CN"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11</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（右内</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3cm</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）前列腺癌，腺泡型腺癌，</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Gleason</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评分：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4+5=9</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ISUP Grade Group 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，癌组织占穿刺组织约</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30%</a:t>
            </a:r>
            <a:r>
              <a:rPr lang="zh-CN" altLang="en-US"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a:t>
            </a:r>
            <a:endParaRPr lang="en-US" altLang="zh-CN" sz="1400" b="0" dirty="0" smtClean="0">
              <a:solidFill>
                <a:srgbClr val="000000"/>
              </a:solidFill>
              <a:latin typeface="微软雅黑" panose="020B0503020204020204" charset="-122"/>
              <a:ea typeface="微软雅黑" panose="020B0503020204020204" charset="-122"/>
              <a:cs typeface="微软雅黑" panose="020B0503020204020204" charset="-122"/>
            </a:endParaRPr>
          </a:p>
          <a:p>
            <a:pPr marL="539750" lvl="0" indent="-429895" algn="l">
              <a:lnSpc>
                <a:spcPct val="150000"/>
              </a:lnSpc>
            </a:pPr>
            <a:r>
              <a:rPr lang="en-US" altLang="zh-CN" sz="1400" dirty="0" smtClean="0">
                <a:solidFill>
                  <a:srgbClr val="000000"/>
                </a:solidFill>
                <a:latin typeface="微软雅黑" panose="020B0503020204020204" charset="-122"/>
                <a:ea typeface="微软雅黑" panose="020B0503020204020204" charset="-122"/>
                <a:cs typeface="微软雅黑" panose="020B0503020204020204" charset="-122"/>
                <a:sym typeface="+mn-ea"/>
              </a:rPr>
              <a:t>12</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（右外</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2cm</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）前列腺癌，腺泡型腺癌，</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Gleason</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评分：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5+4=9</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分，</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ISUP Grade Group 5</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，癌组织占穿刺组织约</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80%</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。免疫组化：</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P504s</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a:t>
            </a:r>
            <a:r>
              <a:rPr lang="en-US" altLang="zh-CN" sz="1400" dirty="0">
                <a:solidFill>
                  <a:srgbClr val="000000"/>
                </a:solidFill>
                <a:latin typeface="微软雅黑" panose="020B0503020204020204" charset="-122"/>
                <a:ea typeface="微软雅黑" panose="020B0503020204020204" charset="-122"/>
                <a:cs typeface="微软雅黑" panose="020B0503020204020204" charset="-122"/>
                <a:sym typeface="+mn-ea"/>
              </a:rPr>
              <a:t>P63</a:t>
            </a:r>
            <a:r>
              <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rPr>
              <a:t>示肌上皮缺失。</a:t>
            </a:r>
            <a:endParaRPr lang="zh-CN" altLang="en-US" sz="1400" dirty="0">
              <a:solidFill>
                <a:srgbClr val="000000"/>
              </a:solidFill>
              <a:latin typeface="微软雅黑" panose="020B0503020204020204" charset="-122"/>
              <a:ea typeface="微软雅黑" panose="020B0503020204020204" charset="-122"/>
              <a:cs typeface="微软雅黑" panose="020B0503020204020204" charset="-122"/>
              <a:sym typeface="+mn-ea"/>
            </a:endParaRPr>
          </a:p>
        </p:txBody>
      </p:sp>
      <p:pic>
        <p:nvPicPr>
          <p:cNvPr id="2097158" name="图片 2"/>
          <p:cNvPicPr>
            <a:picLocks noChangeAspect="1"/>
          </p:cNvPicPr>
          <p:nvPr/>
        </p:nvPicPr>
        <p:blipFill rotWithShape="1">
          <a:blip r:embed="rId1" cstate="print"/>
          <a:srcRect t="17383"/>
          <a:stretch>
            <a:fillRect/>
          </a:stretch>
        </p:blipFill>
        <p:spPr>
          <a:xfrm>
            <a:off x="8344535" y="5153660"/>
            <a:ext cx="2611120" cy="1617980"/>
          </a:xfrm>
          <a:prstGeom prst="rect">
            <a:avLst/>
          </a:prstGeom>
        </p:spPr>
      </p:pic>
      <p:sp>
        <p:nvSpPr>
          <p:cNvPr id="4" name="文本框 3"/>
          <p:cNvSpPr txBox="1"/>
          <p:nvPr/>
        </p:nvSpPr>
        <p:spPr>
          <a:xfrm>
            <a:off x="669290" y="5503545"/>
            <a:ext cx="6096000" cy="1226185"/>
          </a:xfrm>
          <a:prstGeom prst="rect">
            <a:avLst/>
          </a:prstGeom>
          <a:noFill/>
        </p:spPr>
        <p:txBody>
          <a:bodyPr wrap="square" rtlCol="0" anchor="t">
            <a:spAutoFit/>
          </a:bodyPr>
          <a:p>
            <a:pPr marL="539750" marR="0" lvl="0" indent="-429895" algn="l" defTabSz="0" eaLnBrk="1" fontAlgn="base" latinLnBrk="0" hangingPunct="1">
              <a:lnSpc>
                <a:spcPct val="100000"/>
              </a:lnSpc>
              <a:spcBef>
                <a:spcPts val="300"/>
              </a:spcBef>
              <a:spcAft>
                <a:spcPct val="30000"/>
              </a:spcAft>
              <a:buClr>
                <a:srgbClr val="FF3399"/>
              </a:buClr>
              <a:buSzTx/>
              <a:buFontTx/>
              <a:buNone/>
            </a:pPr>
            <a:r>
              <a:rPr lang="zh-CN" altLang="en-US" b="1"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rPr>
              <a:t>疾病诊断：</a:t>
            </a:r>
            <a:endParaRPr kumimoji="0" lang="en-US" altLang="zh-CN" sz="1800" b="1" i="0" u="none" strike="noStrike" kern="1200" cap="none" spc="0" normalizeH="0" baseline="0"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endParaRPr>
          </a:p>
          <a:p>
            <a:pPr marL="539750" marR="0" lvl="0" indent="-429895" algn="l" defTabSz="0" eaLnBrk="1" fontAlgn="base" latinLnBrk="0" hangingPunct="1">
              <a:lnSpc>
                <a:spcPct val="100000"/>
              </a:lnSpc>
              <a:spcBef>
                <a:spcPts val="300"/>
              </a:spcBef>
              <a:spcAft>
                <a:spcPct val="30000"/>
              </a:spcAft>
              <a:buClr>
                <a:srgbClr val="FF3399"/>
              </a:buClr>
              <a:buSzTx/>
              <a:buFontTx/>
              <a:buNone/>
            </a:pPr>
            <a:r>
              <a:rPr lang="en-US" altLang="zh-CN"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rPr>
              <a:t>1.</a:t>
            </a:r>
            <a:r>
              <a:rPr lang="zh-CN" altLang="en-US"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rPr>
              <a:t>前列腺癌</a:t>
            </a:r>
            <a:r>
              <a:rPr lang="zh-CN" altLang="en-US" b="1"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rPr>
              <a:t>全身多发</a:t>
            </a:r>
            <a:r>
              <a:rPr lang="zh-CN" altLang="en-US" b="1" dirty="0">
                <a:solidFill>
                  <a:srgbClr val="000000"/>
                </a:solidFill>
                <a:latin typeface="微软雅黑" panose="020B0503020204020204" charset="-122"/>
                <a:ea typeface="微软雅黑" panose="020B0503020204020204" charset="-122"/>
                <a:cs typeface="微软雅黑" panose="020B0503020204020204" charset="-122"/>
                <a:sym typeface="+mn-ea"/>
              </a:rPr>
              <a:t>骨转移</a:t>
            </a:r>
            <a:r>
              <a:rPr lang="en-US" altLang="zh-CN" dirty="0">
                <a:solidFill>
                  <a:srgbClr val="000000"/>
                </a:solidFill>
                <a:latin typeface="微软雅黑" panose="020B0503020204020204" charset="-122"/>
                <a:ea typeface="微软雅黑" panose="020B0503020204020204" charset="-122"/>
                <a:cs typeface="微软雅黑" panose="020B0503020204020204" charset="-122"/>
                <a:sym typeface="+mn-ea"/>
              </a:rPr>
              <a:t>T4N1M1</a:t>
            </a:r>
            <a:endParaRPr lang="en-US" altLang="zh-CN" dirty="0">
              <a:solidFill>
                <a:srgbClr val="FF0000"/>
              </a:solidFill>
              <a:latin typeface="微软雅黑" panose="020B0503020204020204" charset="-122"/>
              <a:ea typeface="微软雅黑" panose="020B0503020204020204" charset="-122"/>
              <a:cs typeface="微软雅黑" panose="020B0503020204020204" charset="-122"/>
            </a:endParaRPr>
          </a:p>
          <a:p>
            <a:pPr marL="539750" marR="0" lvl="0" indent="-429895" algn="l" defTabSz="0" eaLnBrk="1" fontAlgn="base" latinLnBrk="0" hangingPunct="1">
              <a:lnSpc>
                <a:spcPct val="100000"/>
              </a:lnSpc>
              <a:spcBef>
                <a:spcPts val="300"/>
              </a:spcBef>
              <a:spcAft>
                <a:spcPct val="30000"/>
              </a:spcAft>
              <a:buClr>
                <a:srgbClr val="FF3399"/>
              </a:buClr>
              <a:buSzTx/>
              <a:buFontTx/>
              <a:buNone/>
            </a:pPr>
            <a:r>
              <a:rPr lang="en-US" altLang="zh-CN"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rPr>
              <a:t>2.</a:t>
            </a:r>
            <a:r>
              <a:rPr lang="zh-CN" altLang="en-US" noProof="0" dirty="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rPr>
              <a:t>慢性膀胱炎</a:t>
            </a:r>
            <a:endParaRPr lang="zh-CN" altLang="en-US" noProof="0" dirty="0" smtClean="0">
              <a:ln>
                <a:noFill/>
              </a:ln>
              <a:solidFill>
                <a:srgbClr val="000000"/>
              </a:solidFill>
              <a:effectLst/>
              <a:uLnTx/>
              <a:uFillTx/>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Tree>
    <p:custDataLst>
      <p:tags r:id="rId2"/>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165805" y="16390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方案</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49098" name="内容占位符 2"/>
          <p:cNvSpPr/>
          <p:nvPr>
            <p:ph idx="4294967295"/>
            <p:custDataLst>
              <p:tags r:id="rId2"/>
            </p:custDataLst>
          </p:nvPr>
        </p:nvSpPr>
        <p:spPr>
          <a:xfrm>
            <a:off x="669925" y="1149350"/>
            <a:ext cx="10612755" cy="5474335"/>
          </a:xfrm>
        </p:spPr>
        <p:txBody>
          <a:bodyPr vert="horz" wrap="square"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10000"/>
              </a:lnSpc>
              <a:buClrTx/>
              <a:buSzTx/>
              <a:buFont typeface="Wingdings" panose="05000000000000000000" pitchFamily="2" charset="2"/>
              <a:buChar char="l"/>
            </a:pPr>
            <a:r>
              <a:rPr lang="en-US" altLang="zh-CN" b="1">
                <a:solidFill>
                  <a:schemeClr val="tx1"/>
                </a:solidFill>
                <a:latin typeface="微软雅黑" panose="020B0503020204020204" charset="-122"/>
                <a:cs typeface="微软雅黑" panose="020B0503020204020204" charset="-122"/>
                <a:sym typeface="+mn-ea"/>
              </a:rPr>
              <a:t>1</a:t>
            </a:r>
            <a:r>
              <a:rPr lang="zh-CN" altLang="en-US" b="1">
                <a:solidFill>
                  <a:schemeClr val="tx1"/>
                </a:solidFill>
                <a:latin typeface="微软雅黑" panose="020B0503020204020204" charset="-122"/>
                <a:cs typeface="微软雅黑" panose="020B0503020204020204" charset="-122"/>
                <a:sym typeface="+mn-ea"/>
              </a:rPr>
              <a:t>、诺雷德，比卡鲁胺片</a:t>
            </a:r>
            <a:r>
              <a:rPr lang="en-US" altLang="zh-CN" b="1">
                <a:solidFill>
                  <a:schemeClr val="tx1"/>
                </a:solidFill>
                <a:latin typeface="微软雅黑" panose="020B0503020204020204" charset="-122"/>
                <a:cs typeface="微软雅黑" panose="020B0503020204020204" charset="-122"/>
                <a:sym typeface="+mn-ea"/>
              </a:rPr>
              <a:t>(</a:t>
            </a:r>
            <a:r>
              <a:rPr lang="zh-CN" altLang="en-US" b="1">
                <a:solidFill>
                  <a:schemeClr val="tx1"/>
                </a:solidFill>
                <a:latin typeface="微软雅黑" panose="020B0503020204020204" charset="-122"/>
                <a:cs typeface="微软雅黑" panose="020B0503020204020204" charset="-122"/>
                <a:sym typeface="+mn-ea"/>
              </a:rPr>
              <a:t>康士得</a:t>
            </a:r>
            <a:r>
              <a:rPr lang="en-US" altLang="zh-CN" b="1">
                <a:solidFill>
                  <a:schemeClr val="tx1"/>
                </a:solidFill>
                <a:latin typeface="微软雅黑" panose="020B0503020204020204" charset="-122"/>
                <a:cs typeface="微软雅黑" panose="020B0503020204020204" charset="-122"/>
                <a:sym typeface="+mn-ea"/>
              </a:rPr>
              <a:t>) </a:t>
            </a:r>
            <a:r>
              <a:rPr lang="zh-CN" altLang="en-US" b="1">
                <a:solidFill>
                  <a:schemeClr val="tx1"/>
                </a:solidFill>
                <a:latin typeface="微软雅黑" panose="020B0503020204020204" charset="-122"/>
                <a:cs typeface="微软雅黑" panose="020B0503020204020204" charset="-122"/>
                <a:sym typeface="+mn-ea"/>
              </a:rPr>
              <a:t>，头孢呋辛酯片，盐酸坦索罗辛缓释胶囊；</a:t>
            </a:r>
            <a:endParaRPr lang="zh-CN" altLang="en-US" b="1">
              <a:solidFill>
                <a:schemeClr val="tx1"/>
              </a:solidFill>
              <a:latin typeface="微软雅黑" panose="020B0503020204020204" charset="-122"/>
              <a:cs typeface="微软雅黑" panose="020B0503020204020204" charset="-122"/>
              <a:sym typeface="+mn-ea"/>
            </a:endParaRPr>
          </a:p>
          <a:p>
            <a:pPr lvl="0" algn="l">
              <a:lnSpc>
                <a:spcPct val="110000"/>
              </a:lnSpc>
              <a:buClrTx/>
              <a:buSzTx/>
              <a:buFont typeface="Wingdings" panose="05000000000000000000" pitchFamily="2" charset="2"/>
              <a:buChar char="l"/>
            </a:pPr>
            <a:r>
              <a:rPr lang="en-US" altLang="zh-CN" b="1">
                <a:solidFill>
                  <a:schemeClr val="tx1"/>
                </a:solidFill>
                <a:latin typeface="微软雅黑" panose="020B0503020204020204" charset="-122"/>
                <a:cs typeface="微软雅黑" panose="020B0503020204020204" charset="-122"/>
                <a:sym typeface="+mn-ea"/>
              </a:rPr>
              <a:t>2、</a:t>
            </a:r>
            <a:r>
              <a:rPr lang="en-US" altLang="zh-CN" b="1">
                <a:solidFill>
                  <a:srgbClr val="F26649"/>
                </a:solidFill>
                <a:latin typeface="微软雅黑" panose="020B0503020204020204" charset="-122"/>
                <a:cs typeface="微软雅黑" panose="020B0503020204020204" charset="-122"/>
                <a:sym typeface="+mn-ea"/>
              </a:rPr>
              <a:t>骨靶向药物治疗</a:t>
            </a:r>
            <a:r>
              <a:rPr lang="zh-CN" altLang="en-US" b="1">
                <a:solidFill>
                  <a:schemeClr val="tx1"/>
                </a:solidFill>
                <a:latin typeface="微软雅黑" panose="020B0503020204020204" charset="-122"/>
                <a:cs typeface="微软雅黑" panose="020B0503020204020204" charset="-122"/>
                <a:sym typeface="+mn-ea"/>
              </a:rPr>
              <a:t>：</a:t>
            </a:r>
            <a:endParaRPr lang="zh-CN" altLang="en-US" b="1">
              <a:solidFill>
                <a:schemeClr val="tx1"/>
              </a:solidFill>
              <a:latin typeface="微软雅黑" panose="020B0503020204020204" charset="-122"/>
              <a:cs typeface="微软雅黑" panose="020B0503020204020204" charset="-122"/>
              <a:sym typeface="+mn-ea"/>
            </a:endParaRPr>
          </a:p>
          <a:p>
            <a:pPr marL="0" lvl="0" indent="0" algn="l">
              <a:lnSpc>
                <a:spcPct val="110000"/>
              </a:lnSpc>
              <a:buClrTx/>
              <a:buSzTx/>
              <a:buFont typeface="Wingdings" panose="05000000000000000000" pitchFamily="2" charset="2"/>
              <a:buNone/>
            </a:pPr>
            <a:r>
              <a:rPr lang="en-US" altLang="zh-CN" b="1">
                <a:solidFill>
                  <a:schemeClr val="tx1"/>
                </a:solidFill>
                <a:latin typeface="微软雅黑" panose="020B0503020204020204" charset="-122"/>
                <a:cs typeface="微软雅黑" panose="020B0503020204020204" charset="-122"/>
                <a:sym typeface="+mn-ea"/>
              </a:rPr>
              <a:t>2021-08-12</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2021-09-11</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2021-10-10</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2021-11-15</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2021-12-12</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2022-1-9</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2022-2-13</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2022-3-13</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2022-4-9</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2022-5-7</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2022-6-7</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2022-7-9</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2022-8-8</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2022-9-6</a:t>
            </a:r>
            <a:r>
              <a:rPr lang="zh-CN" altLang="en-US" b="1">
                <a:solidFill>
                  <a:schemeClr val="tx1"/>
                </a:solidFill>
                <a:latin typeface="微软雅黑" panose="020B0503020204020204" charset="-122"/>
                <a:cs typeface="微软雅黑" panose="020B0503020204020204" charset="-122"/>
                <a:sym typeface="+mn-ea"/>
              </a:rPr>
              <a:t>规范使用</a:t>
            </a:r>
            <a:r>
              <a:rPr lang="zh-CN" altLang="en-US" b="1">
                <a:solidFill>
                  <a:srgbClr val="F26649"/>
                </a:solidFill>
                <a:latin typeface="微软雅黑" panose="020B0503020204020204" charset="-122"/>
                <a:cs typeface="微软雅黑" panose="020B0503020204020204" charset="-122"/>
                <a:sym typeface="+mn-ea"/>
              </a:rPr>
              <a:t>地舒单抗</a:t>
            </a:r>
            <a:r>
              <a:rPr lang="en-US" altLang="zh-CN" b="1">
                <a:solidFill>
                  <a:srgbClr val="F26649"/>
                </a:solidFill>
                <a:latin typeface="微软雅黑" panose="020B0503020204020204" charset="-122"/>
                <a:cs typeface="微软雅黑" panose="020B0503020204020204" charset="-122"/>
                <a:sym typeface="+mn-ea"/>
              </a:rPr>
              <a:t>120mg</a:t>
            </a:r>
            <a:r>
              <a:rPr lang="zh-CN" altLang="en-US" b="1">
                <a:solidFill>
                  <a:schemeClr val="tx1"/>
                </a:solidFill>
                <a:latin typeface="微软雅黑" panose="020B0503020204020204" charset="-122"/>
                <a:cs typeface="微软雅黑" panose="020B0503020204020204" charset="-122"/>
                <a:sym typeface="+mn-ea"/>
              </a:rPr>
              <a:t>治疗，患者骨痛显著改善，未发生</a:t>
            </a:r>
            <a:r>
              <a:rPr lang="en-US" altLang="zh-CN" b="1">
                <a:solidFill>
                  <a:schemeClr val="tx1"/>
                </a:solidFill>
                <a:latin typeface="微软雅黑" panose="020B0503020204020204" charset="-122"/>
                <a:cs typeface="微软雅黑" panose="020B0503020204020204" charset="-122"/>
                <a:sym typeface="+mn-ea"/>
              </a:rPr>
              <a:t>SREs</a:t>
            </a:r>
            <a:r>
              <a:rPr lang="zh-CN" altLang="en-US" b="1">
                <a:solidFill>
                  <a:schemeClr val="tx1"/>
                </a:solidFill>
                <a:latin typeface="微软雅黑" panose="020B0503020204020204" charset="-122"/>
                <a:cs typeface="微软雅黑" panose="020B0503020204020204" charset="-122"/>
                <a:sym typeface="+mn-ea"/>
              </a:rPr>
              <a:t>。</a:t>
            </a:r>
            <a:endParaRPr lang="zh-CN" altLang="en-US" b="1">
              <a:solidFill>
                <a:schemeClr val="tx1"/>
              </a:solidFill>
              <a:latin typeface="微软雅黑" panose="020B0503020204020204" charset="-122"/>
              <a:cs typeface="微软雅黑" panose="020B0503020204020204" charset="-122"/>
              <a:sym typeface="+mn-ea"/>
            </a:endParaRPr>
          </a:p>
          <a:p>
            <a:pPr marL="0" lvl="0" indent="0" algn="l">
              <a:buClrTx/>
              <a:buSzTx/>
              <a:buFont typeface="Wingdings" panose="05000000000000000000" pitchFamily="2" charset="2"/>
              <a:buNone/>
            </a:pPr>
            <a:endParaRPr lang="zh-CN" altLang="en-US" b="1">
              <a:solidFill>
                <a:schemeClr val="tx1"/>
              </a:solidFill>
              <a:latin typeface="微软雅黑" panose="020B0503020204020204" charset="-122"/>
              <a:cs typeface="微软雅黑" panose="020B0503020204020204" charset="-122"/>
              <a:sym typeface="+mn-ea"/>
            </a:endParaRPr>
          </a:p>
        </p:txBody>
      </p:sp>
      <p:sp>
        <p:nvSpPr>
          <p:cNvPr id="6" name="文本框 5"/>
          <p:cNvSpPr txBox="1"/>
          <p:nvPr/>
        </p:nvSpPr>
        <p:spPr>
          <a:xfrm>
            <a:off x="358775" y="2753995"/>
            <a:ext cx="11685270" cy="3008630"/>
          </a:xfrm>
          <a:prstGeom prst="rect">
            <a:avLst/>
          </a:prstGeom>
          <a:noFill/>
        </p:spPr>
        <p:txBody>
          <a:bodyPr wrap="square" rtlCol="0">
            <a:noAutofit/>
          </a:bodyPr>
          <a:p>
            <a:r>
              <a:rPr lang="en-US" altLang="zh-CN" sz="950" b="1">
                <a:latin typeface="+mn-ea"/>
              </a:rPr>
              <a:t>【</a:t>
            </a:r>
            <a:r>
              <a:rPr lang="zh-CN" altLang="en-US" sz="950" b="1">
                <a:latin typeface="+mn-ea"/>
              </a:rPr>
              <a:t>药品名称</a:t>
            </a:r>
            <a:r>
              <a:rPr lang="en-US" altLang="zh-CN" sz="950" b="1">
                <a:latin typeface="+mn-ea"/>
              </a:rPr>
              <a:t>】</a:t>
            </a:r>
            <a:endParaRPr lang="en-US" altLang="zh-CN" sz="950" b="1">
              <a:latin typeface="+mn-ea"/>
            </a:endParaRPr>
          </a:p>
          <a:p>
            <a:r>
              <a:rPr lang="zh-CN" altLang="en-US" sz="950">
                <a:latin typeface="+mn-ea"/>
              </a:rPr>
              <a:t>      通用名称：地舒单抗注射液</a:t>
            </a:r>
            <a:endParaRPr lang="en-US" altLang="zh-CN" sz="950">
              <a:latin typeface="+mn-ea"/>
            </a:endParaRPr>
          </a:p>
          <a:p>
            <a:r>
              <a:rPr lang="zh-CN" altLang="en-US" sz="950">
                <a:latin typeface="+mn-ea"/>
              </a:rPr>
              <a:t>      商品名称：安加维</a:t>
            </a:r>
            <a:r>
              <a:rPr lang="en-US" altLang="zh-CN" sz="950" baseline="30000">
                <a:latin typeface="+mn-ea"/>
              </a:rPr>
              <a:t>®</a:t>
            </a:r>
            <a:r>
              <a:rPr lang="en-US" altLang="zh-CN" sz="950">
                <a:latin typeface="+mn-ea"/>
              </a:rPr>
              <a:t> /XGEVA</a:t>
            </a:r>
            <a:r>
              <a:rPr lang="en-US" altLang="zh-CN" sz="950" baseline="30000">
                <a:latin typeface="+mn-ea"/>
              </a:rPr>
              <a:t>®</a:t>
            </a:r>
            <a:endParaRPr lang="en-US" altLang="zh-CN" sz="950" baseline="30000">
              <a:latin typeface="+mn-ea"/>
            </a:endParaRPr>
          </a:p>
          <a:p>
            <a:r>
              <a:rPr lang="zh-CN" altLang="en-US" sz="950">
                <a:latin typeface="+mn-ea"/>
              </a:rPr>
              <a:t>      英文名称：</a:t>
            </a:r>
            <a:r>
              <a:rPr lang="en-US" altLang="zh-CN" sz="950">
                <a:latin typeface="+mn-ea"/>
              </a:rPr>
              <a:t>Denosumab   Injection</a:t>
            </a:r>
            <a:endParaRPr lang="en-US" altLang="zh-CN" sz="950">
              <a:latin typeface="+mn-ea"/>
            </a:endParaRPr>
          </a:p>
          <a:p>
            <a:r>
              <a:rPr lang="zh-CN" altLang="en-US" sz="950">
                <a:latin typeface="+mn-ea"/>
              </a:rPr>
              <a:t>      汉语拼音：</a:t>
            </a:r>
            <a:r>
              <a:rPr lang="en-US" altLang="zh-CN" sz="950" err="1">
                <a:latin typeface="+mn-ea"/>
              </a:rPr>
              <a:t>Dishudankang   Zhusheye</a:t>
            </a:r>
            <a:endParaRPr lang="en-US" altLang="zh-CN" sz="950">
              <a:latin typeface="+mn-ea"/>
            </a:endParaRPr>
          </a:p>
          <a:p>
            <a:r>
              <a:rPr lang="en-US" altLang="zh-CN" sz="950" b="1">
                <a:latin typeface="+mn-ea"/>
              </a:rPr>
              <a:t>【</a:t>
            </a:r>
            <a:r>
              <a:rPr lang="zh-CN" altLang="en-US" sz="950" b="1">
                <a:latin typeface="+mn-ea"/>
              </a:rPr>
              <a:t>成份</a:t>
            </a:r>
            <a:r>
              <a:rPr lang="en-US" altLang="zh-CN" sz="950" b="1">
                <a:latin typeface="+mn-ea"/>
              </a:rPr>
              <a:t>】</a:t>
            </a:r>
            <a:endParaRPr lang="en-US" altLang="zh-CN" sz="950" b="1">
              <a:latin typeface="+mn-ea"/>
            </a:endParaRPr>
          </a:p>
          <a:p>
            <a:r>
              <a:rPr lang="zh-CN" altLang="en-US" sz="950">
                <a:latin typeface="+mn-ea"/>
              </a:rPr>
              <a:t>      安加维（地舒单抗）是一种人 </a:t>
            </a:r>
            <a:r>
              <a:rPr lang="en-US" altLang="zh-CN" sz="950">
                <a:latin typeface="+mn-ea"/>
              </a:rPr>
              <a:t>IgG2 </a:t>
            </a:r>
            <a:r>
              <a:rPr lang="zh-CN" altLang="en-US" sz="950">
                <a:latin typeface="+mn-ea"/>
              </a:rPr>
              <a:t>单克隆抗体，与人 </a:t>
            </a:r>
            <a:r>
              <a:rPr lang="en-US" altLang="zh-CN" sz="950">
                <a:latin typeface="+mn-ea"/>
              </a:rPr>
              <a:t>RANKL </a:t>
            </a:r>
            <a:r>
              <a:rPr lang="zh-CN" altLang="en-US" sz="950">
                <a:latin typeface="+mn-ea"/>
              </a:rPr>
              <a:t>结合。地舒单抗的分子量大约为 </a:t>
            </a:r>
            <a:r>
              <a:rPr lang="en-US" altLang="zh-CN" sz="950">
                <a:latin typeface="+mn-ea"/>
              </a:rPr>
              <a:t>147 kDa</a:t>
            </a:r>
            <a:r>
              <a:rPr lang="zh-CN" altLang="en-US" sz="950">
                <a:latin typeface="+mn-ea"/>
              </a:rPr>
              <a:t>，由基因工程哺乳动物（中国仓鼠卵巢）细胞生产。每瓶单剂量的安加维含 </a:t>
            </a:r>
            <a:r>
              <a:rPr lang="en-US" altLang="zh-CN" sz="950">
                <a:latin typeface="+mn-ea"/>
              </a:rPr>
              <a:t>120 mg </a:t>
            </a:r>
            <a:r>
              <a:rPr lang="zh-CN" altLang="en-US" sz="950">
                <a:latin typeface="+mn-ea"/>
              </a:rPr>
              <a:t>地舒单抗、乙酸盐（</a:t>
            </a:r>
            <a:r>
              <a:rPr lang="en-US" altLang="zh-CN" sz="950">
                <a:latin typeface="+mn-ea"/>
              </a:rPr>
              <a:t>18 mM</a:t>
            </a:r>
            <a:r>
              <a:rPr lang="zh-CN" altLang="en-US" sz="950">
                <a:latin typeface="+mn-ea"/>
              </a:rPr>
              <a:t>）、聚山梨酯 </a:t>
            </a:r>
            <a:r>
              <a:rPr lang="en-US" altLang="zh-CN" sz="950">
                <a:latin typeface="+mn-ea"/>
              </a:rPr>
              <a:t>20</a:t>
            </a:r>
            <a:r>
              <a:rPr lang="zh-CN" altLang="en-US" sz="950">
                <a:latin typeface="+mn-ea"/>
              </a:rPr>
              <a:t>（</a:t>
            </a:r>
            <a:r>
              <a:rPr lang="en-US" altLang="zh-CN" sz="950">
                <a:latin typeface="+mn-ea"/>
              </a:rPr>
              <a:t>0.01%</a:t>
            </a:r>
            <a:r>
              <a:rPr lang="zh-CN" altLang="en-US" sz="950">
                <a:latin typeface="+mn-ea"/>
              </a:rPr>
              <a:t>）、山梨醇（</a:t>
            </a:r>
            <a:r>
              <a:rPr lang="en-US" altLang="zh-CN" sz="950">
                <a:latin typeface="+mn-ea"/>
              </a:rPr>
              <a:t>4.6%</a:t>
            </a:r>
            <a:r>
              <a:rPr lang="zh-CN" altLang="en-US" sz="950">
                <a:latin typeface="+mn-ea"/>
              </a:rPr>
              <a:t>）、注射用水（</a:t>
            </a:r>
            <a:r>
              <a:rPr lang="en-US" altLang="zh-CN" sz="950">
                <a:latin typeface="+mn-ea"/>
              </a:rPr>
              <a:t>USP</a:t>
            </a:r>
            <a:r>
              <a:rPr lang="zh-CN" altLang="en-US" sz="950">
                <a:latin typeface="+mn-ea"/>
              </a:rPr>
              <a:t>）和氢氧化钠，</a:t>
            </a:r>
            <a:r>
              <a:rPr lang="en-US" altLang="zh-CN" sz="950">
                <a:latin typeface="+mn-ea"/>
              </a:rPr>
              <a:t>pH </a:t>
            </a:r>
            <a:r>
              <a:rPr lang="zh-CN" altLang="en-US" sz="950">
                <a:latin typeface="+mn-ea"/>
              </a:rPr>
              <a:t>为 </a:t>
            </a:r>
            <a:r>
              <a:rPr lang="en-US" altLang="zh-CN" sz="950">
                <a:latin typeface="+mn-ea"/>
              </a:rPr>
              <a:t>5.2</a:t>
            </a:r>
            <a:r>
              <a:rPr lang="zh-CN" altLang="en-US" sz="950">
                <a:latin typeface="+mn-ea"/>
              </a:rPr>
              <a:t>。</a:t>
            </a:r>
            <a:endParaRPr lang="zh-CN" altLang="en-US" sz="950">
              <a:latin typeface="+mn-ea"/>
            </a:endParaRPr>
          </a:p>
          <a:p>
            <a:r>
              <a:rPr lang="en-US" altLang="zh-CN" sz="950" b="1">
                <a:latin typeface="+mn-ea"/>
              </a:rPr>
              <a:t>【</a:t>
            </a:r>
            <a:r>
              <a:rPr lang="zh-CN" altLang="en-US" sz="950" b="1">
                <a:latin typeface="+mn-ea"/>
              </a:rPr>
              <a:t>性状</a:t>
            </a:r>
            <a:r>
              <a:rPr lang="en-US" altLang="zh-CN" sz="950" b="1">
                <a:latin typeface="+mn-ea"/>
              </a:rPr>
              <a:t>】</a:t>
            </a:r>
            <a:endParaRPr lang="en-US" altLang="zh-CN" sz="950" b="1">
              <a:latin typeface="+mn-ea"/>
            </a:endParaRPr>
          </a:p>
          <a:p>
            <a:r>
              <a:rPr lang="zh-CN" altLang="en-US" sz="950">
                <a:latin typeface="+mn-ea"/>
              </a:rPr>
              <a:t>      安加维为无菌、不含防腐剂的澄清、无色至淡黄色溶液。</a:t>
            </a:r>
            <a:endParaRPr lang="zh-CN" altLang="en-US" sz="950">
              <a:latin typeface="+mn-ea"/>
            </a:endParaRPr>
          </a:p>
          <a:p>
            <a:r>
              <a:rPr lang="en-US" altLang="zh-CN" sz="950" b="1">
                <a:latin typeface="+mn-ea"/>
              </a:rPr>
              <a:t>【</a:t>
            </a:r>
            <a:r>
              <a:rPr lang="zh-CN" altLang="en-US" sz="950" b="1">
                <a:latin typeface="+mn-ea"/>
              </a:rPr>
              <a:t>适应症</a:t>
            </a:r>
            <a:r>
              <a:rPr lang="en-US" altLang="zh-CN" sz="950" b="1">
                <a:latin typeface="+mn-ea"/>
              </a:rPr>
              <a:t>】</a:t>
            </a:r>
            <a:endParaRPr lang="en-US" altLang="zh-CN" sz="950" b="1">
              <a:latin typeface="+mn-ea"/>
            </a:endParaRPr>
          </a:p>
          <a:p>
            <a:r>
              <a:rPr lang="zh-CN" altLang="en-US" sz="950" b="1">
                <a:latin typeface="+mn-ea"/>
              </a:rPr>
              <a:t>实体肿瘤骨转移和多发性骨髓瘤</a:t>
            </a:r>
            <a:endParaRPr lang="zh-CN" altLang="en-US" sz="950" b="1">
              <a:latin typeface="+mn-ea"/>
            </a:endParaRPr>
          </a:p>
          <a:p>
            <a:r>
              <a:rPr lang="zh-CN" altLang="en-US" sz="950">
                <a:latin typeface="+mn-ea"/>
              </a:rPr>
              <a:t>      用于实体肿瘤骨转移患者或多发性骨髓瘤患者的治疗，以延迟或降低骨相关 事件（病理性骨折、脊髓压迫、骨放疗或骨手术）的发生风险。</a:t>
            </a:r>
            <a:endParaRPr lang="zh-CN" altLang="en-US" sz="950">
              <a:latin typeface="+mn-ea"/>
            </a:endParaRPr>
          </a:p>
          <a:p>
            <a:r>
              <a:rPr lang="zh-CN" altLang="en-US" sz="950" b="1">
                <a:latin typeface="+mn-ea"/>
              </a:rPr>
              <a:t>骨巨细胞瘤</a:t>
            </a:r>
            <a:endParaRPr lang="zh-CN" altLang="en-US" sz="950" b="1">
              <a:latin typeface="+mn-ea"/>
            </a:endParaRPr>
          </a:p>
          <a:p>
            <a:r>
              <a:rPr lang="zh-CN" altLang="en-US" sz="950">
                <a:latin typeface="+mn-ea"/>
              </a:rPr>
              <a:t>      用于治疗不可手术切除或者手术切除可能导致严重功能障碍的骨巨细胞瘤， 包括成人和骨骼发育成熟（定义为至少 </a:t>
            </a:r>
            <a:r>
              <a:rPr lang="en-US" altLang="zh-CN" sz="950">
                <a:latin typeface="+mn-ea"/>
              </a:rPr>
              <a:t>1 </a:t>
            </a:r>
            <a:r>
              <a:rPr lang="zh-CN" altLang="en-US" sz="950">
                <a:latin typeface="+mn-ea"/>
              </a:rPr>
              <a:t>处成熟长骨且体重≥</a:t>
            </a:r>
            <a:r>
              <a:rPr lang="en-US" altLang="zh-CN" sz="950">
                <a:latin typeface="+mn-ea"/>
              </a:rPr>
              <a:t>45 kg</a:t>
            </a:r>
            <a:r>
              <a:rPr lang="zh-CN" altLang="en-US" sz="950">
                <a:latin typeface="+mn-ea"/>
              </a:rPr>
              <a:t>）的青少年患者（参见</a:t>
            </a:r>
            <a:r>
              <a:rPr lang="en-US" altLang="zh-CN" sz="950">
                <a:latin typeface="+mn-ea"/>
              </a:rPr>
              <a:t>【</a:t>
            </a:r>
            <a:r>
              <a:rPr lang="zh-CN" altLang="en-US" sz="950">
                <a:latin typeface="+mn-ea"/>
              </a:rPr>
              <a:t>临床试验</a:t>
            </a:r>
            <a:r>
              <a:rPr lang="en-US" altLang="zh-CN" sz="950">
                <a:latin typeface="+mn-ea"/>
              </a:rPr>
              <a:t>】</a:t>
            </a:r>
            <a:r>
              <a:rPr lang="zh-CN" altLang="en-US" sz="950">
                <a:latin typeface="+mn-ea"/>
              </a:rPr>
              <a:t>）。</a:t>
            </a:r>
            <a:endParaRPr lang="zh-CN" altLang="en-US" sz="950">
              <a:latin typeface="+mn-ea"/>
            </a:endParaRPr>
          </a:p>
          <a:p>
            <a:r>
              <a:rPr lang="en-US" altLang="zh-CN" sz="950" b="1">
                <a:latin typeface="+mn-ea"/>
              </a:rPr>
              <a:t>【</a:t>
            </a:r>
            <a:r>
              <a:rPr lang="zh-CN" altLang="en-US" sz="950" b="1">
                <a:latin typeface="+mn-ea"/>
              </a:rPr>
              <a:t>规格</a:t>
            </a:r>
            <a:r>
              <a:rPr lang="en-US" altLang="zh-CN" sz="950" b="1">
                <a:latin typeface="+mn-ea"/>
              </a:rPr>
              <a:t>】</a:t>
            </a:r>
            <a:endParaRPr lang="en-US" altLang="zh-CN" sz="950" b="1">
              <a:latin typeface="+mn-ea"/>
            </a:endParaRPr>
          </a:p>
          <a:p>
            <a:r>
              <a:rPr lang="en-US" altLang="zh-CN" sz="950">
                <a:latin typeface="+mn-ea"/>
              </a:rPr>
              <a:t>      120 mg</a:t>
            </a:r>
            <a:r>
              <a:rPr lang="zh-CN" altLang="en-US" sz="950">
                <a:latin typeface="+mn-ea"/>
              </a:rPr>
              <a:t>（</a:t>
            </a:r>
            <a:r>
              <a:rPr lang="en-US" altLang="zh-CN" sz="950">
                <a:latin typeface="+mn-ea"/>
              </a:rPr>
              <a:t>1.7 mL</a:t>
            </a:r>
            <a:r>
              <a:rPr lang="zh-CN" altLang="en-US" sz="950">
                <a:latin typeface="+mn-ea"/>
              </a:rPr>
              <a:t>）</a:t>
            </a:r>
            <a:r>
              <a:rPr lang="en-US" altLang="zh-CN" sz="950">
                <a:latin typeface="+mn-ea"/>
              </a:rPr>
              <a:t>/</a:t>
            </a:r>
            <a:r>
              <a:rPr lang="zh-CN" altLang="en-US" sz="950">
                <a:latin typeface="+mn-ea"/>
              </a:rPr>
              <a:t>瓶</a:t>
            </a:r>
            <a:endParaRPr lang="zh-CN" altLang="en-US" sz="950">
              <a:latin typeface="+mn-ea"/>
            </a:endParaRPr>
          </a:p>
          <a:p>
            <a:r>
              <a:rPr lang="en-US" altLang="zh-CN" sz="950" b="1">
                <a:latin typeface="+mn-ea"/>
              </a:rPr>
              <a:t>【</a:t>
            </a:r>
            <a:r>
              <a:rPr lang="zh-CN" altLang="en-US" sz="950" b="1">
                <a:latin typeface="+mn-ea"/>
              </a:rPr>
              <a:t>用法用量</a:t>
            </a:r>
            <a:r>
              <a:rPr lang="en-US" altLang="zh-CN" sz="950" b="1">
                <a:latin typeface="+mn-ea"/>
              </a:rPr>
              <a:t>】 </a:t>
            </a:r>
            <a:endParaRPr lang="en-US" altLang="zh-CN" sz="950" b="1">
              <a:latin typeface="+mn-ea"/>
            </a:endParaRPr>
          </a:p>
          <a:p>
            <a:r>
              <a:rPr lang="zh-CN" altLang="en-US" sz="950" b="1">
                <a:latin typeface="+mn-ea"/>
              </a:rPr>
              <a:t>重要的给药说明</a:t>
            </a:r>
            <a:endParaRPr lang="zh-CN" altLang="en-US" sz="950" b="1">
              <a:latin typeface="+mn-ea"/>
            </a:endParaRPr>
          </a:p>
          <a:p>
            <a:r>
              <a:rPr lang="zh-CN" altLang="en-US" sz="950">
                <a:latin typeface="+mn-ea"/>
              </a:rPr>
              <a:t>      安加维仅可通过皮下途径给药，不能通过静脉、肌内或皮内途径给药。</a:t>
            </a:r>
            <a:endParaRPr lang="zh-CN" altLang="en-US" sz="950">
              <a:latin typeface="+mn-ea"/>
            </a:endParaRPr>
          </a:p>
          <a:p>
            <a:r>
              <a:rPr lang="zh-CN" altLang="en-US" sz="950">
                <a:latin typeface="+mn-ea"/>
              </a:rPr>
              <a:t>      同时需要给予钙和维生素</a:t>
            </a:r>
            <a:r>
              <a:rPr lang="en-US" altLang="zh-CN" sz="950">
                <a:latin typeface="+mn-ea"/>
              </a:rPr>
              <a:t>D </a:t>
            </a:r>
            <a:r>
              <a:rPr lang="zh-CN" altLang="en-US" sz="950">
                <a:latin typeface="+mn-ea"/>
              </a:rPr>
              <a:t>以治疗或预防低钙血症（参见</a:t>
            </a:r>
            <a:r>
              <a:rPr lang="en-US" altLang="zh-CN" sz="950">
                <a:latin typeface="+mn-ea"/>
              </a:rPr>
              <a:t>【</a:t>
            </a:r>
            <a:r>
              <a:rPr lang="zh-CN" altLang="en-US" sz="950">
                <a:latin typeface="+mn-ea"/>
              </a:rPr>
              <a:t>注意事项</a:t>
            </a:r>
            <a:r>
              <a:rPr lang="en-US" altLang="zh-CN" sz="950">
                <a:latin typeface="+mn-ea"/>
              </a:rPr>
              <a:t>】</a:t>
            </a:r>
            <a:r>
              <a:rPr lang="zh-CN" altLang="en-US" sz="950">
                <a:latin typeface="+mn-ea"/>
              </a:rPr>
              <a:t>）。安加维不应与双膦酸盐合并用药。</a:t>
            </a:r>
            <a:endParaRPr lang="zh-CN" altLang="en-US" sz="950">
              <a:latin typeface="+mn-ea"/>
            </a:endParaRPr>
          </a:p>
          <a:p>
            <a:r>
              <a:rPr lang="zh-CN" altLang="en-US" sz="950" b="1">
                <a:latin typeface="+mn-ea"/>
              </a:rPr>
              <a:t>实体肿瘤骨转移和多发性骨髓瘤</a:t>
            </a:r>
            <a:endParaRPr lang="zh-CN" altLang="en-US" sz="950" b="1">
              <a:latin typeface="+mn-ea"/>
            </a:endParaRPr>
          </a:p>
          <a:p>
            <a:r>
              <a:rPr lang="zh-CN" altLang="en-US" sz="950">
                <a:latin typeface="+mn-ea"/>
              </a:rPr>
              <a:t>      安加维的推荐剂量为 </a:t>
            </a:r>
            <a:r>
              <a:rPr lang="en-US" altLang="zh-CN" sz="950">
                <a:latin typeface="+mn-ea"/>
              </a:rPr>
              <a:t>120 mg </a:t>
            </a:r>
            <a:r>
              <a:rPr lang="zh-CN" altLang="en-US" sz="950">
                <a:latin typeface="+mn-ea"/>
              </a:rPr>
              <a:t>每 </a:t>
            </a:r>
            <a:r>
              <a:rPr lang="en-US" altLang="zh-CN" sz="950">
                <a:latin typeface="+mn-ea"/>
              </a:rPr>
              <a:t>4 </a:t>
            </a:r>
            <a:r>
              <a:rPr lang="zh-CN" altLang="en-US" sz="950">
                <a:latin typeface="+mn-ea"/>
              </a:rPr>
              <a:t>周 </a:t>
            </a:r>
            <a:r>
              <a:rPr lang="en-US" altLang="zh-CN" sz="950">
                <a:latin typeface="+mn-ea"/>
              </a:rPr>
              <a:t>1 </a:t>
            </a:r>
            <a:r>
              <a:rPr lang="zh-CN" altLang="en-US" sz="950">
                <a:latin typeface="+mn-ea"/>
              </a:rPr>
              <a:t>次，于上臂、大腿上部或腹部皮下给药。</a:t>
            </a:r>
            <a:endParaRPr lang="zh-CN" altLang="en-US" sz="950">
              <a:latin typeface="+mn-ea"/>
            </a:endParaRPr>
          </a:p>
          <a:p>
            <a:r>
              <a:rPr lang="zh-CN" altLang="en-US" sz="950" b="1">
                <a:latin typeface="+mn-ea"/>
              </a:rPr>
              <a:t>准备与给药</a:t>
            </a:r>
            <a:endParaRPr lang="zh-CN" altLang="en-US" sz="950" b="1">
              <a:latin typeface="+mn-ea"/>
            </a:endParaRPr>
          </a:p>
          <a:p>
            <a:r>
              <a:rPr lang="en-US" altLang="zh-CN" sz="950">
                <a:latin typeface="+mn-ea"/>
              </a:rPr>
              <a:t>      </a:t>
            </a:r>
            <a:r>
              <a:rPr lang="zh-CN" altLang="en-US" sz="950">
                <a:latin typeface="+mn-ea"/>
              </a:rPr>
              <a:t>在给药前目视检查安加维是否存在颗粒物质和变色。安加维是澄清、无色至 淡黄色的溶液，可能含微量半透明至白色蛋白质颗粒。如果溶液变色或浑浊，或 溶液含大量颗粒或外来颗粒物，请勿使用。</a:t>
            </a:r>
            <a:endParaRPr lang="zh-CN" altLang="en-US" sz="950">
              <a:latin typeface="+mn-ea"/>
            </a:endParaRPr>
          </a:p>
          <a:p>
            <a:r>
              <a:rPr lang="zh-CN" altLang="en-US" sz="950">
                <a:latin typeface="+mn-ea"/>
              </a:rPr>
              <a:t>      在给药前， 从冰箱中取出安加维，并置于原包装中恢复至室温（最高</a:t>
            </a:r>
            <a:r>
              <a:rPr lang="en-US" altLang="zh-CN" sz="950">
                <a:latin typeface="+mn-ea"/>
              </a:rPr>
              <a:t>25°C/77°F</a:t>
            </a:r>
            <a:r>
              <a:rPr lang="zh-CN" altLang="en-US" sz="950">
                <a:latin typeface="+mn-ea"/>
              </a:rPr>
              <a:t>）。该过程一般需要 </a:t>
            </a:r>
            <a:r>
              <a:rPr lang="en-US" altLang="zh-CN" sz="950">
                <a:latin typeface="+mn-ea"/>
              </a:rPr>
              <a:t>15 </a:t>
            </a:r>
            <a:r>
              <a:rPr lang="zh-CN" altLang="en-US" sz="950">
                <a:latin typeface="+mn-ea"/>
              </a:rPr>
              <a:t>至 </a:t>
            </a:r>
            <a:r>
              <a:rPr lang="en-US" altLang="zh-CN" sz="950">
                <a:latin typeface="+mn-ea"/>
              </a:rPr>
              <a:t>30 </a:t>
            </a:r>
            <a:r>
              <a:rPr lang="zh-CN" altLang="en-US" sz="950">
                <a:latin typeface="+mn-ea"/>
              </a:rPr>
              <a:t>分钟。请勿使用其他任何方式加热安加维（参见</a:t>
            </a:r>
            <a:r>
              <a:rPr lang="en-US" altLang="zh-CN" sz="950">
                <a:latin typeface="+mn-ea"/>
              </a:rPr>
              <a:t>【</a:t>
            </a:r>
            <a:r>
              <a:rPr lang="zh-CN" altLang="en-US" sz="950">
                <a:latin typeface="+mn-ea"/>
              </a:rPr>
              <a:t>贮藏</a:t>
            </a:r>
            <a:r>
              <a:rPr lang="en-US" altLang="zh-CN" sz="950">
                <a:latin typeface="+mn-ea"/>
              </a:rPr>
              <a:t>】</a:t>
            </a:r>
            <a:r>
              <a:rPr lang="zh-CN" altLang="en-US" sz="950">
                <a:latin typeface="+mn-ea"/>
              </a:rPr>
              <a:t>）。</a:t>
            </a:r>
            <a:endParaRPr lang="zh-CN" altLang="en-US" sz="950">
              <a:latin typeface="+mn-ea"/>
            </a:endParaRPr>
          </a:p>
          <a:p>
            <a:r>
              <a:rPr lang="zh-CN" altLang="en-US" sz="950">
                <a:latin typeface="+mn-ea"/>
              </a:rPr>
              <a:t>      使用 </a:t>
            </a:r>
            <a:r>
              <a:rPr lang="en-US" altLang="zh-CN" sz="950">
                <a:latin typeface="+mn-ea"/>
              </a:rPr>
              <a:t>27G</a:t>
            </a:r>
            <a:r>
              <a:rPr lang="zh-CN" altLang="en-US" sz="950">
                <a:latin typeface="+mn-ea"/>
              </a:rPr>
              <a:t>（</a:t>
            </a:r>
            <a:r>
              <a:rPr lang="en-US" altLang="zh-CN" sz="950">
                <a:latin typeface="+mn-ea"/>
              </a:rPr>
              <a:t>gauge</a:t>
            </a:r>
            <a:r>
              <a:rPr lang="zh-CN" altLang="en-US" sz="950">
                <a:latin typeface="+mn-ea"/>
              </a:rPr>
              <a:t>）针吸出并注射西林瓶中的所有内容物。请勿重复将针头插入药瓶。请将一次性使用过的，或针头插入过的药瓶丢弃。</a:t>
            </a:r>
            <a:endParaRPr lang="en-US" sz="950">
              <a:latin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280105" y="376625"/>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评估</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pic>
        <p:nvPicPr>
          <p:cNvPr id="2097171" name="图片 2"/>
          <p:cNvPicPr>
            <a:picLocks noChangeAspect="1"/>
          </p:cNvPicPr>
          <p:nvPr/>
        </p:nvPicPr>
        <p:blipFill>
          <a:blip r:embed="rId2"/>
          <a:stretch>
            <a:fillRect/>
          </a:stretch>
        </p:blipFill>
        <p:spPr>
          <a:xfrm>
            <a:off x="365241" y="1211125"/>
            <a:ext cx="3700593" cy="4212701"/>
          </a:xfrm>
          <a:prstGeom prst="rect">
            <a:avLst/>
          </a:prstGeom>
        </p:spPr>
      </p:pic>
      <p:pic>
        <p:nvPicPr>
          <p:cNvPr id="2097172" name="图片 3"/>
          <p:cNvPicPr>
            <a:picLocks noChangeAspect="1"/>
          </p:cNvPicPr>
          <p:nvPr/>
        </p:nvPicPr>
        <p:blipFill>
          <a:blip r:embed="rId3" cstate="print"/>
          <a:stretch>
            <a:fillRect/>
          </a:stretch>
        </p:blipFill>
        <p:spPr>
          <a:xfrm>
            <a:off x="6588826" y="3575117"/>
            <a:ext cx="5185900" cy="2353243"/>
          </a:xfrm>
          <a:prstGeom prst="rect">
            <a:avLst/>
          </a:prstGeom>
        </p:spPr>
      </p:pic>
      <p:sp>
        <p:nvSpPr>
          <p:cNvPr id="1048671" name="文本框 5"/>
          <p:cNvSpPr txBox="1"/>
          <p:nvPr/>
        </p:nvSpPr>
        <p:spPr>
          <a:xfrm>
            <a:off x="4505960" y="4616988"/>
            <a:ext cx="2234666" cy="336695"/>
          </a:xfrm>
          <a:prstGeom prst="rect">
            <a:avLst/>
          </a:prstGeom>
          <a:noFill/>
        </p:spPr>
        <p:txBody>
          <a:bodyPr wrap="square" rtlCol="0">
            <a:spAutoFit/>
          </a:bodyPr>
          <a:p>
            <a:pPr>
              <a:lnSpc>
                <a:spcPct val="150000"/>
              </a:lnSpc>
            </a:pPr>
            <a:r>
              <a:rPr lang="en-US" altLang="zh-CN" sz="1200" b="1" dirty="0">
                <a:solidFill>
                  <a:srgbClr val="F26649"/>
                </a:solidFill>
                <a:latin typeface="微软雅黑" panose="020B0503020204020204" charset="-122"/>
                <a:ea typeface="微软雅黑" panose="020B0503020204020204" charset="-122"/>
              </a:rPr>
              <a:t>2021-11-24 MR</a:t>
            </a:r>
            <a:r>
              <a:rPr lang="zh-CN" altLang="en-US" sz="1200" b="1" dirty="0">
                <a:solidFill>
                  <a:srgbClr val="F26649"/>
                </a:solidFill>
                <a:latin typeface="微软雅黑" panose="020B0503020204020204" charset="-122"/>
                <a:ea typeface="微软雅黑" panose="020B0503020204020204" charset="-122"/>
              </a:rPr>
              <a:t>平扫</a:t>
            </a:r>
            <a:r>
              <a:rPr lang="en-US" altLang="zh-CN" sz="1200" b="1" dirty="0">
                <a:solidFill>
                  <a:srgbClr val="F26649"/>
                </a:solidFill>
                <a:latin typeface="微软雅黑" panose="020B0503020204020204" charset="-122"/>
                <a:ea typeface="微软雅黑" panose="020B0503020204020204" charset="-122"/>
              </a:rPr>
              <a:t>+</a:t>
            </a:r>
            <a:r>
              <a:rPr lang="zh-CN" altLang="en-US" sz="1200" b="1" dirty="0">
                <a:solidFill>
                  <a:srgbClr val="F26649"/>
                </a:solidFill>
                <a:latin typeface="微软雅黑" panose="020B0503020204020204" charset="-122"/>
                <a:ea typeface="微软雅黑" panose="020B0503020204020204" charset="-122"/>
              </a:rPr>
              <a:t>增强：</a:t>
            </a:r>
            <a:endParaRPr lang="zh-CN" altLang="en-US" sz="1200" b="1" dirty="0">
              <a:solidFill>
                <a:srgbClr val="F26649"/>
              </a:solidFill>
              <a:latin typeface="微软雅黑" panose="020B0503020204020204" charset="-122"/>
              <a:ea typeface="微软雅黑" panose="020B0503020204020204" charset="-122"/>
            </a:endParaRPr>
          </a:p>
        </p:txBody>
      </p:sp>
      <p:pic>
        <p:nvPicPr>
          <p:cNvPr id="2097173" name="图片 7"/>
          <p:cNvPicPr>
            <a:picLocks noChangeAspect="1"/>
          </p:cNvPicPr>
          <p:nvPr/>
        </p:nvPicPr>
        <p:blipFill>
          <a:blip r:embed="rId4" cstate="print"/>
          <a:stretch>
            <a:fillRect/>
          </a:stretch>
        </p:blipFill>
        <p:spPr>
          <a:xfrm>
            <a:off x="6588825" y="1176340"/>
            <a:ext cx="5185899" cy="2361216"/>
          </a:xfrm>
          <a:prstGeom prst="rect">
            <a:avLst/>
          </a:prstGeom>
        </p:spPr>
      </p:pic>
      <p:sp>
        <p:nvSpPr>
          <p:cNvPr id="1048672" name="文本框 8"/>
          <p:cNvSpPr txBox="1"/>
          <p:nvPr/>
        </p:nvSpPr>
        <p:spPr>
          <a:xfrm>
            <a:off x="4505960" y="2227736"/>
            <a:ext cx="2234666" cy="336695"/>
          </a:xfrm>
          <a:prstGeom prst="rect">
            <a:avLst/>
          </a:prstGeom>
          <a:noFill/>
        </p:spPr>
        <p:txBody>
          <a:bodyPr wrap="square" rtlCol="0">
            <a:spAutoFit/>
          </a:bodyPr>
          <a:p>
            <a:pPr>
              <a:lnSpc>
                <a:spcPct val="150000"/>
              </a:lnSpc>
            </a:pPr>
            <a:r>
              <a:rPr lang="en-US" altLang="zh-CN" sz="1200" b="1" dirty="0">
                <a:solidFill>
                  <a:srgbClr val="F26649"/>
                </a:solidFill>
                <a:latin typeface="微软雅黑" panose="020B0503020204020204" charset="-122"/>
                <a:ea typeface="微软雅黑" panose="020B0503020204020204" charset="-122"/>
              </a:rPr>
              <a:t>2021-07-28 MR</a:t>
            </a:r>
            <a:r>
              <a:rPr lang="zh-CN" altLang="en-US" sz="1200" b="1" dirty="0">
                <a:solidFill>
                  <a:srgbClr val="F26649"/>
                </a:solidFill>
                <a:latin typeface="微软雅黑" panose="020B0503020204020204" charset="-122"/>
                <a:ea typeface="微软雅黑" panose="020B0503020204020204" charset="-122"/>
              </a:rPr>
              <a:t>平扫</a:t>
            </a:r>
            <a:r>
              <a:rPr lang="en-US" altLang="zh-CN" sz="1200" b="1" dirty="0">
                <a:solidFill>
                  <a:srgbClr val="F26649"/>
                </a:solidFill>
                <a:latin typeface="微软雅黑" panose="020B0503020204020204" charset="-122"/>
                <a:ea typeface="微软雅黑" panose="020B0503020204020204" charset="-122"/>
              </a:rPr>
              <a:t>+</a:t>
            </a:r>
            <a:r>
              <a:rPr lang="zh-CN" altLang="en-US" sz="1200" b="1" dirty="0">
                <a:solidFill>
                  <a:srgbClr val="F26649"/>
                </a:solidFill>
                <a:latin typeface="微软雅黑" panose="020B0503020204020204" charset="-122"/>
                <a:ea typeface="微软雅黑" panose="020B0503020204020204" charset="-122"/>
              </a:rPr>
              <a:t>增强：</a:t>
            </a:r>
            <a:endParaRPr lang="zh-CN" altLang="en-US" sz="1200" b="1" dirty="0">
              <a:solidFill>
                <a:srgbClr val="F26649"/>
              </a:solidFill>
              <a:latin typeface="微软雅黑" panose="020B0503020204020204" charset="-122"/>
              <a:ea typeface="微软雅黑" panose="020B0503020204020204" charset="-122"/>
            </a:endParaRPr>
          </a:p>
        </p:txBody>
      </p:sp>
      <p:sp>
        <p:nvSpPr>
          <p:cNvPr id="1048673" name="文本框 1"/>
          <p:cNvSpPr txBox="1"/>
          <p:nvPr/>
        </p:nvSpPr>
        <p:spPr>
          <a:xfrm>
            <a:off x="4760435" y="3405840"/>
            <a:ext cx="1573915" cy="338554"/>
          </a:xfrm>
          <a:prstGeom prst="rect">
            <a:avLst/>
          </a:prstGeom>
          <a:noFill/>
        </p:spPr>
        <p:txBody>
          <a:bodyPr wrap="square" rtlCol="0">
            <a:spAutoFit/>
          </a:bodyPr>
          <a:p>
            <a:r>
              <a:rPr lang="zh-CN" altLang="en-US" sz="1600" b="1" dirty="0">
                <a:latin typeface="微软雅黑" panose="020B0503020204020204" charset="-122"/>
                <a:ea typeface="微软雅黑" panose="020B0503020204020204" charset="-122"/>
              </a:rPr>
              <a:t>治疗前后对比</a:t>
            </a:r>
            <a:endParaRPr lang="zh-CN" altLang="en-US" sz="1600" b="1" dirty="0">
              <a:latin typeface="微软雅黑" panose="020B0503020204020204" charset="-122"/>
              <a:ea typeface="微软雅黑" panose="020B0503020204020204" charset="-122"/>
            </a:endParaRPr>
          </a:p>
        </p:txBody>
      </p:sp>
      <p:sp>
        <p:nvSpPr>
          <p:cNvPr id="2" name="文本框 1"/>
          <p:cNvSpPr txBox="1"/>
          <p:nvPr/>
        </p:nvSpPr>
        <p:spPr>
          <a:xfrm>
            <a:off x="280035" y="5483860"/>
            <a:ext cx="5207635" cy="1489710"/>
          </a:xfrm>
          <a:prstGeom prst="rect">
            <a:avLst/>
          </a:prstGeom>
          <a:noFill/>
        </p:spPr>
        <p:txBody>
          <a:bodyPr wrap="square" rtlCol="0" anchor="t">
            <a:noAutofit/>
          </a:bodyPr>
          <a:p>
            <a:pPr>
              <a:lnSpc>
                <a:spcPct val="150000"/>
              </a:lnSpc>
            </a:pPr>
            <a:r>
              <a:rPr lang="en-US" altLang="zh-CN" sz="1400" b="1" dirty="0">
                <a:solidFill>
                  <a:srgbClr val="F26649"/>
                </a:solidFill>
                <a:latin typeface="微软雅黑" panose="020B0503020204020204" charset="-122"/>
                <a:ea typeface="微软雅黑" panose="020B0503020204020204" charset="-122"/>
                <a:sym typeface="+mn-ea"/>
              </a:rPr>
              <a:t>2021-11-24MR</a:t>
            </a:r>
            <a:r>
              <a:rPr lang="zh-CN" altLang="en-US" sz="1400" b="1" dirty="0">
                <a:solidFill>
                  <a:srgbClr val="F26649"/>
                </a:solidFill>
                <a:latin typeface="微软雅黑" panose="020B0503020204020204" charset="-122"/>
                <a:ea typeface="微软雅黑" panose="020B0503020204020204" charset="-122"/>
                <a:sym typeface="+mn-ea"/>
              </a:rPr>
              <a:t>平扫</a:t>
            </a:r>
            <a:r>
              <a:rPr lang="en-US" altLang="zh-CN" sz="1400" b="1" dirty="0">
                <a:solidFill>
                  <a:srgbClr val="F26649"/>
                </a:solidFill>
                <a:latin typeface="微软雅黑" panose="020B0503020204020204" charset="-122"/>
                <a:ea typeface="微软雅黑" panose="020B0503020204020204" charset="-122"/>
                <a:sym typeface="+mn-ea"/>
              </a:rPr>
              <a:t>+</a:t>
            </a:r>
            <a:r>
              <a:rPr lang="zh-CN" altLang="en-US" sz="1400" b="1" dirty="0">
                <a:solidFill>
                  <a:srgbClr val="F26649"/>
                </a:solidFill>
                <a:latin typeface="微软雅黑" panose="020B0503020204020204" charset="-122"/>
                <a:ea typeface="微软雅黑" panose="020B0503020204020204" charset="-122"/>
                <a:sym typeface="+mn-ea"/>
              </a:rPr>
              <a:t>增强</a:t>
            </a:r>
            <a:r>
              <a:rPr lang="zh-CN" altLang="en-US" sz="1200" b="1" dirty="0">
                <a:solidFill>
                  <a:srgbClr val="F26649"/>
                </a:solidFill>
                <a:latin typeface="微软雅黑" panose="020B0503020204020204" charset="-122"/>
                <a:ea typeface="微软雅黑" panose="020B0503020204020204" charset="-122"/>
                <a:sym typeface="+mn-ea"/>
              </a:rPr>
              <a:t>：</a:t>
            </a:r>
            <a:endParaRPr lang="en-US" altLang="zh-CN" sz="1200" b="1" dirty="0">
              <a:solidFill>
                <a:srgbClr val="F26649"/>
              </a:solidFill>
              <a:latin typeface="微软雅黑" panose="020B0503020204020204" charset="-122"/>
              <a:ea typeface="微软雅黑" panose="020B0503020204020204" charset="-122"/>
            </a:endParaRPr>
          </a:p>
          <a:p>
            <a:r>
              <a:rPr lang="zh-CN" altLang="en-US" sz="1200" dirty="0">
                <a:solidFill>
                  <a:srgbClr val="000000"/>
                </a:solidFill>
                <a:latin typeface="微软雅黑" panose="020B0503020204020204" charset="-122"/>
                <a:ea typeface="微软雅黑" panose="020B0503020204020204" charset="-122"/>
                <a:sym typeface="+mn-ea"/>
              </a:rPr>
              <a:t>诊断意见</a:t>
            </a:r>
            <a:r>
              <a:rPr lang="en-US" altLang="zh-CN" sz="1200" dirty="0">
                <a:solidFill>
                  <a:srgbClr val="000000"/>
                </a:solidFill>
                <a:latin typeface="微软雅黑" panose="020B0503020204020204" charset="-122"/>
                <a:ea typeface="微软雅黑" panose="020B0503020204020204" charset="-122"/>
                <a:sym typeface="+mn-ea"/>
              </a:rPr>
              <a:t>:1.</a:t>
            </a:r>
            <a:r>
              <a:rPr lang="zh-CN" altLang="en-US" sz="1200" dirty="0">
                <a:solidFill>
                  <a:srgbClr val="000000"/>
                </a:solidFill>
                <a:latin typeface="微软雅黑" panose="020B0503020204020204" charset="-122"/>
                <a:ea typeface="微软雅黑" panose="020B0503020204020204" charset="-122"/>
                <a:sym typeface="+mn-ea"/>
              </a:rPr>
              <a:t>前列腺癌并增生改变</a:t>
            </a:r>
            <a:r>
              <a:rPr lang="en-US" altLang="zh-CN" sz="1200" dirty="0">
                <a:solidFill>
                  <a:srgbClr val="000000"/>
                </a:solidFill>
                <a:latin typeface="微软雅黑" panose="020B0503020204020204" charset="-122"/>
                <a:ea typeface="微软雅黑" panose="020B0503020204020204" charset="-122"/>
                <a:sym typeface="+mn-ea"/>
              </a:rPr>
              <a:t>,</a:t>
            </a:r>
            <a:r>
              <a:rPr lang="zh-CN" altLang="en-US" sz="1200" dirty="0">
                <a:solidFill>
                  <a:srgbClr val="000000"/>
                </a:solidFill>
                <a:latin typeface="微软雅黑" panose="020B0503020204020204" charset="-122"/>
                <a:ea typeface="微软雅黑" panose="020B0503020204020204" charset="-122"/>
                <a:sym typeface="+mn-ea"/>
              </a:rPr>
              <a:t>病灶突破包膜</a:t>
            </a:r>
            <a:r>
              <a:rPr lang="en-US" altLang="zh-CN" sz="1200" dirty="0">
                <a:solidFill>
                  <a:srgbClr val="000000"/>
                </a:solidFill>
                <a:latin typeface="微软雅黑" panose="020B0503020204020204" charset="-122"/>
                <a:ea typeface="微软雅黑" panose="020B0503020204020204" charset="-122"/>
                <a:sym typeface="+mn-ea"/>
              </a:rPr>
              <a:t>,</a:t>
            </a:r>
            <a:r>
              <a:rPr lang="zh-CN" altLang="en-US" sz="1200" dirty="0">
                <a:solidFill>
                  <a:srgbClr val="000000"/>
                </a:solidFill>
                <a:latin typeface="微软雅黑" panose="020B0503020204020204" charset="-122"/>
                <a:ea typeface="微软雅黑" panose="020B0503020204020204" charset="-122"/>
                <a:sym typeface="+mn-ea"/>
              </a:rPr>
              <a:t>累及膀胱、双侧精囊腺</a:t>
            </a:r>
            <a:r>
              <a:rPr lang="en-US" altLang="zh-CN" sz="1200" dirty="0">
                <a:solidFill>
                  <a:srgbClr val="000000"/>
                </a:solidFill>
                <a:latin typeface="微软雅黑" panose="020B0503020204020204" charset="-122"/>
                <a:ea typeface="微软雅黑" panose="020B0503020204020204" charset="-122"/>
                <a:sym typeface="+mn-ea"/>
              </a:rPr>
              <a:t>,</a:t>
            </a:r>
            <a:r>
              <a:rPr lang="zh-CN" altLang="en-US" sz="1200" dirty="0">
                <a:solidFill>
                  <a:srgbClr val="000000"/>
                </a:solidFill>
                <a:latin typeface="微软雅黑" panose="020B0503020204020204" charset="-122"/>
                <a:ea typeface="微软雅黑" panose="020B0503020204020204" charset="-122"/>
                <a:sym typeface="+mn-ea"/>
              </a:rPr>
              <a:t>范围较前局限</a:t>
            </a:r>
            <a:r>
              <a:rPr lang="en-US" altLang="zh-CN" sz="1200" dirty="0">
                <a:solidFill>
                  <a:srgbClr val="000000"/>
                </a:solidFill>
                <a:latin typeface="微软雅黑" panose="020B0503020204020204" charset="-122"/>
                <a:ea typeface="微软雅黑" panose="020B0503020204020204" charset="-122"/>
                <a:sym typeface="+mn-ea"/>
              </a:rPr>
              <a:t>,</a:t>
            </a:r>
            <a:r>
              <a:rPr lang="zh-CN" altLang="en-US" sz="1200" dirty="0">
                <a:solidFill>
                  <a:srgbClr val="000000"/>
                </a:solidFill>
                <a:latin typeface="微软雅黑" panose="020B0503020204020204" charset="-122"/>
                <a:ea typeface="微软雅黑" panose="020B0503020204020204" charset="-122"/>
                <a:sym typeface="+mn-ea"/>
              </a:rPr>
              <a:t>外周带左后份出血灶较前吸收</a:t>
            </a:r>
            <a:r>
              <a:rPr lang="en-US" altLang="zh-CN" sz="1200" dirty="0">
                <a:solidFill>
                  <a:srgbClr val="000000"/>
                </a:solidFill>
                <a:latin typeface="微软雅黑" panose="020B0503020204020204" charset="-122"/>
                <a:ea typeface="微软雅黑" panose="020B0503020204020204" charset="-122"/>
                <a:sym typeface="+mn-ea"/>
              </a:rPr>
              <a:t>:</a:t>
            </a:r>
            <a:r>
              <a:rPr lang="zh-CN" altLang="en-US" sz="1200" dirty="0">
                <a:solidFill>
                  <a:srgbClr val="000000"/>
                </a:solidFill>
                <a:latin typeface="微软雅黑" panose="020B0503020204020204" charset="-122"/>
                <a:ea typeface="微软雅黑" panose="020B0503020204020204" charset="-122"/>
                <a:sym typeface="+mn-ea"/>
              </a:rPr>
              <a:t>伴右侧盆壁、髂血管旁多发淋巴结转移</a:t>
            </a:r>
            <a:r>
              <a:rPr lang="en-US" altLang="zh-CN" sz="1200" dirty="0">
                <a:solidFill>
                  <a:srgbClr val="000000"/>
                </a:solidFill>
                <a:latin typeface="微软雅黑" panose="020B0503020204020204" charset="-122"/>
                <a:ea typeface="微软雅黑" panose="020B0503020204020204" charset="-122"/>
                <a:sym typeface="+mn-ea"/>
              </a:rPr>
              <a:t>,</a:t>
            </a:r>
            <a:r>
              <a:rPr lang="zh-CN" altLang="en-US" sz="1200" dirty="0">
                <a:solidFill>
                  <a:srgbClr val="000000"/>
                </a:solidFill>
                <a:latin typeface="微软雅黑" panose="020B0503020204020204" charset="-122"/>
                <a:ea typeface="微软雅黑" panose="020B0503020204020204" charset="-122"/>
                <a:sym typeface="+mn-ea"/>
              </a:rPr>
              <a:t>较前缩小</a:t>
            </a:r>
            <a:r>
              <a:rPr lang="en-US" altLang="zh-CN" sz="1200" dirty="0">
                <a:solidFill>
                  <a:srgbClr val="000000"/>
                </a:solidFill>
                <a:latin typeface="微软雅黑" panose="020B0503020204020204" charset="-122"/>
                <a:ea typeface="微软雅黑" panose="020B0503020204020204" charset="-122"/>
                <a:sym typeface="+mn-ea"/>
              </a:rPr>
              <a:t>: </a:t>
            </a:r>
            <a:r>
              <a:rPr lang="zh-CN" altLang="en-US" sz="1200" dirty="0">
                <a:solidFill>
                  <a:srgbClr val="000000"/>
                </a:solidFill>
                <a:latin typeface="微软雅黑" panose="020B0503020204020204" charset="-122"/>
                <a:ea typeface="微软雅黑" panose="020B0503020204020204" charset="-122"/>
                <a:sym typeface="+mn-ea"/>
              </a:rPr>
              <a:t>双侧骨盆各组成骨、所示双侧股骨上段、</a:t>
            </a:r>
            <a:r>
              <a:rPr lang="en-US" altLang="zh-CN" sz="1200" dirty="0">
                <a:solidFill>
                  <a:srgbClr val="000000"/>
                </a:solidFill>
                <a:latin typeface="微软雅黑" panose="020B0503020204020204" charset="-122"/>
                <a:ea typeface="微软雅黑" panose="020B0503020204020204" charset="-122"/>
                <a:sym typeface="+mn-ea"/>
              </a:rPr>
              <a:t>S2</a:t>
            </a:r>
            <a:r>
              <a:rPr lang="zh-CN" altLang="en-US" sz="1200" dirty="0">
                <a:solidFill>
                  <a:srgbClr val="000000"/>
                </a:solidFill>
                <a:latin typeface="微软雅黑" panose="020B0503020204020204" charset="-122"/>
                <a:ea typeface="微软雅黑" panose="020B0503020204020204" charset="-122"/>
                <a:sym typeface="+mn-ea"/>
              </a:rPr>
              <a:t>椎体多发骨转移</a:t>
            </a:r>
            <a:r>
              <a:rPr lang="en-US" altLang="zh-CN" sz="1200" dirty="0">
                <a:solidFill>
                  <a:srgbClr val="000000"/>
                </a:solidFill>
                <a:latin typeface="微软雅黑" panose="020B0503020204020204" charset="-122"/>
                <a:ea typeface="微软雅黑" panose="020B0503020204020204" charset="-122"/>
                <a:sym typeface="+mn-ea"/>
              </a:rPr>
              <a:t>,</a:t>
            </a:r>
            <a:r>
              <a:rPr lang="zh-CN" altLang="en-US" sz="1200" dirty="0">
                <a:solidFill>
                  <a:srgbClr val="000000"/>
                </a:solidFill>
                <a:latin typeface="微软雅黑" panose="020B0503020204020204" charset="-122"/>
                <a:ea typeface="微软雅黑" panose="020B0503020204020204" charset="-122"/>
                <a:sym typeface="+mn-ea"/>
              </a:rPr>
              <a:t>双侧股骨上段病变较前范围略增大。</a:t>
            </a:r>
            <a:r>
              <a:rPr lang="en-US" altLang="zh-CN" sz="1200" dirty="0">
                <a:solidFill>
                  <a:srgbClr val="000000"/>
                </a:solidFill>
                <a:latin typeface="微软雅黑" panose="020B0503020204020204" charset="-122"/>
                <a:ea typeface="微软雅黑" panose="020B0503020204020204" charset="-122"/>
                <a:sym typeface="+mn-ea"/>
              </a:rPr>
              <a:t>2.</a:t>
            </a:r>
            <a:r>
              <a:rPr lang="zh-CN" altLang="en-US" sz="1200" dirty="0">
                <a:solidFill>
                  <a:srgbClr val="000000"/>
                </a:solidFill>
                <a:latin typeface="微软雅黑" panose="020B0503020204020204" charset="-122"/>
                <a:ea typeface="微软雅黑" panose="020B0503020204020204" charset="-122"/>
                <a:sym typeface="+mn-ea"/>
              </a:rPr>
              <a:t>慢性膀胱炎改变</a:t>
            </a:r>
            <a:r>
              <a:rPr lang="zh-CN" altLang="en-US" sz="1100" dirty="0">
                <a:solidFill>
                  <a:srgbClr val="000000"/>
                </a:solidFill>
                <a:latin typeface="微软雅黑" panose="020B0503020204020204" charset="-122"/>
                <a:ea typeface="微软雅黑" panose="020B0503020204020204" charset="-122"/>
                <a:sym typeface="+mn-ea"/>
              </a:rPr>
              <a:t>。</a:t>
            </a:r>
            <a:endParaRPr lang="zh-CN" altLang="en-US" sz="1100" dirty="0">
              <a:solidFill>
                <a:srgbClr val="000000"/>
              </a:solidFill>
              <a:latin typeface="微软雅黑" panose="020B0503020204020204" charset="-122"/>
              <a:ea typeface="微软雅黑" panose="020B0503020204020204" charset="-122"/>
              <a:sym typeface="+mn-ea"/>
            </a:endParaRPr>
          </a:p>
        </p:txBody>
      </p:sp>
    </p:spTree>
    <p:custDataLst>
      <p:tags r:id="rId5"/>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2"/>
            </p:custDataLst>
          </p:nvPr>
        </p:nvSpPr>
        <p:spPr>
          <a:xfrm>
            <a:off x="280105" y="376625"/>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评估</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aphicFrame>
        <p:nvGraphicFramePr>
          <p:cNvPr id="4194324" name="图表 5"/>
          <p:cNvGraphicFramePr/>
          <p:nvPr/>
        </p:nvGraphicFramePr>
        <p:xfrm>
          <a:off x="2337435" y="2169160"/>
          <a:ext cx="7257415" cy="4005580"/>
        </p:xfrm>
        <a:graphic>
          <a:graphicData uri="http://schemas.openxmlformats.org/drawingml/2006/chart">
            <c:chart xmlns:c="http://schemas.openxmlformats.org/drawingml/2006/chart" xmlns:r="http://schemas.openxmlformats.org/officeDocument/2006/relationships" r:id="rId1"/>
          </a:graphicData>
        </a:graphic>
      </p:graphicFrame>
      <p:sp>
        <p:nvSpPr>
          <p:cNvPr id="3" name="文本框 2"/>
          <p:cNvSpPr txBox="1"/>
          <p:nvPr/>
        </p:nvSpPr>
        <p:spPr>
          <a:xfrm>
            <a:off x="445135" y="1370330"/>
            <a:ext cx="11463020" cy="398780"/>
          </a:xfrm>
          <a:prstGeom prst="rect">
            <a:avLst/>
          </a:prstGeom>
          <a:noFill/>
        </p:spPr>
        <p:txBody>
          <a:bodyPr wrap="square" rtlCol="0" anchor="t">
            <a:spAutoFit/>
          </a:bodyPr>
          <a:p>
            <a:r>
              <a:rPr lang="zh-CN" altLang="en-US" sz="2000" dirty="0">
                <a:latin typeface="微软雅黑" panose="020B0503020204020204" charset="-122"/>
                <a:ea typeface="微软雅黑" panose="020B0503020204020204" charset="-122"/>
                <a:sym typeface="+mn-ea"/>
              </a:rPr>
              <a:t>肿瘤标志物：</a:t>
            </a:r>
            <a:r>
              <a:rPr lang="en-US" altLang="zh-CN" sz="2000" dirty="0">
                <a:latin typeface="微软雅黑" panose="020B0503020204020204" charset="-122"/>
                <a:ea typeface="微软雅黑" panose="020B0503020204020204" charset="-122"/>
                <a:sym typeface="+mn-ea"/>
              </a:rPr>
              <a:t>T-PSA</a:t>
            </a:r>
            <a:r>
              <a:rPr lang="zh-CN" altLang="en-US" sz="2000" dirty="0">
                <a:latin typeface="微软雅黑" panose="020B0503020204020204" charset="-122"/>
                <a:ea typeface="微软雅黑" panose="020B0503020204020204" charset="-122"/>
                <a:sym typeface="+mn-ea"/>
              </a:rPr>
              <a:t>值</a:t>
            </a:r>
            <a:r>
              <a:rPr lang="zh-CN" sz="2000" dirty="0">
                <a:latin typeface="微软雅黑" panose="020B0503020204020204" charset="-122"/>
                <a:ea typeface="微软雅黑" panose="020B0503020204020204" charset="-122"/>
                <a:sym typeface="+mn-ea"/>
              </a:rPr>
              <a:t>变化，经内分泌治疗</a:t>
            </a:r>
            <a:r>
              <a:rPr lang="en-US" altLang="zh-CN" sz="2000" dirty="0">
                <a:latin typeface="微软雅黑" panose="020B0503020204020204" charset="-122"/>
                <a:ea typeface="微软雅黑" panose="020B0503020204020204" charset="-122"/>
                <a:sym typeface="+mn-ea"/>
              </a:rPr>
              <a:t>PSA</a:t>
            </a:r>
            <a:r>
              <a:rPr lang="zh-CN" altLang="en-US" sz="2000" dirty="0">
                <a:latin typeface="微软雅黑" panose="020B0503020204020204" charset="-122"/>
                <a:ea typeface="微软雅黑" panose="020B0503020204020204" charset="-122"/>
                <a:sym typeface="+mn-ea"/>
              </a:rPr>
              <a:t>持续降低，</a:t>
            </a:r>
            <a:r>
              <a:rPr lang="en-US" altLang="zh-CN" sz="2000" dirty="0">
                <a:latin typeface="微软雅黑" panose="020B0503020204020204" charset="-122"/>
                <a:ea typeface="微软雅黑" panose="020B0503020204020204" charset="-122"/>
                <a:sym typeface="+mn-ea"/>
              </a:rPr>
              <a:t>2022</a:t>
            </a:r>
            <a:r>
              <a:rPr lang="zh-CN" altLang="en-US" sz="2000" dirty="0">
                <a:latin typeface="微软雅黑" panose="020B0503020204020204" charset="-122"/>
                <a:ea typeface="微软雅黑" panose="020B0503020204020204" charset="-122"/>
                <a:sym typeface="+mn-ea"/>
              </a:rPr>
              <a:t>年</a:t>
            </a:r>
            <a:r>
              <a:rPr lang="en-US" altLang="zh-CN" sz="2000" dirty="0">
                <a:latin typeface="微软雅黑" panose="020B0503020204020204" charset="-122"/>
                <a:ea typeface="微软雅黑" panose="020B0503020204020204" charset="-122"/>
                <a:sym typeface="+mn-ea"/>
              </a:rPr>
              <a:t>6</a:t>
            </a:r>
            <a:r>
              <a:rPr lang="zh-CN" altLang="en-US" sz="2000" dirty="0">
                <a:latin typeface="微软雅黑" panose="020B0503020204020204" charset="-122"/>
                <a:ea typeface="微软雅黑" panose="020B0503020204020204" charset="-122"/>
                <a:sym typeface="+mn-ea"/>
              </a:rPr>
              <a:t>月随访降低至</a:t>
            </a:r>
            <a:r>
              <a:rPr lang="en-US" altLang="zh-CN" sz="2000" dirty="0">
                <a:latin typeface="微软雅黑" panose="020B0503020204020204" charset="-122"/>
                <a:ea typeface="微软雅黑" panose="020B0503020204020204" charset="-122"/>
                <a:sym typeface="+mn-ea"/>
              </a:rPr>
              <a:t>7.45ng/</a:t>
            </a:r>
            <a:r>
              <a:rPr lang="en-US" altLang="zh-CN" sz="2000" dirty="0">
                <a:latin typeface="微软雅黑" panose="020B0503020204020204" charset="-122"/>
                <a:ea typeface="微软雅黑" panose="020B0503020204020204" charset="-122"/>
                <a:sym typeface="+mn-ea"/>
              </a:rPr>
              <a:t>ml</a:t>
            </a:r>
            <a:endParaRPr lang="en-US" altLang="zh-CN" sz="2000" dirty="0">
              <a:latin typeface="微软雅黑" panose="020B0503020204020204" charset="-122"/>
              <a:ea typeface="微软雅黑" panose="020B0503020204020204" charset="-122"/>
              <a:sym typeface="+mn-ea"/>
            </a:endParaRPr>
          </a:p>
        </p:txBody>
      </p:sp>
    </p:spTree>
    <p:custDataLst>
      <p:tags r:id="rId3"/>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280105" y="376625"/>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评估</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2"/>
          <a:stretch>
            <a:fillRect/>
          </a:stretch>
        </p:blipFill>
        <p:spPr>
          <a:xfrm>
            <a:off x="6490219" y="1736497"/>
            <a:ext cx="5126948" cy="4104641"/>
          </a:xfrm>
          <a:prstGeom prst="rect">
            <a:avLst/>
          </a:prstGeom>
        </p:spPr>
      </p:pic>
      <p:sp>
        <p:nvSpPr>
          <p:cNvPr id="2" name="文本框 1"/>
          <p:cNvSpPr txBox="1"/>
          <p:nvPr/>
        </p:nvSpPr>
        <p:spPr>
          <a:xfrm>
            <a:off x="280035" y="1699260"/>
            <a:ext cx="6096000" cy="3965575"/>
          </a:xfrm>
          <a:prstGeom prst="rect">
            <a:avLst/>
          </a:prstGeom>
          <a:noFill/>
        </p:spPr>
        <p:txBody>
          <a:bodyPr wrap="square" rtlCol="0" anchor="t">
            <a:spAutoFit/>
          </a:bodyPr>
          <a:p>
            <a:pPr>
              <a:lnSpc>
                <a:spcPct val="140000"/>
              </a:lnSpc>
            </a:pPr>
            <a:r>
              <a:rPr lang="en-US" altLang="zh-CN" sz="2000" dirty="0" smtClean="0">
                <a:sym typeface="+mn-ea"/>
              </a:rPr>
              <a:t>2023/8/9  PET/CT</a:t>
            </a:r>
            <a:r>
              <a:rPr lang="zh-CN" altLang="en-US" sz="2000" dirty="0">
                <a:sym typeface="+mn-ea"/>
              </a:rPr>
              <a:t>全身显</a:t>
            </a:r>
            <a:r>
              <a:rPr lang="zh-CN" altLang="en-US" sz="2000" dirty="0" smtClean="0">
                <a:sym typeface="+mn-ea"/>
              </a:rPr>
              <a:t>像</a:t>
            </a:r>
            <a:endParaRPr lang="en-US" altLang="zh-CN" sz="2000" dirty="0" smtClean="0"/>
          </a:p>
          <a:p>
            <a:pPr>
              <a:lnSpc>
                <a:spcPct val="140000"/>
              </a:lnSpc>
            </a:pPr>
            <a:r>
              <a:rPr lang="zh-CN" altLang="en-US" sz="1600" dirty="0">
                <a:sym typeface="+mn-ea"/>
              </a:rPr>
              <a:t>“前列腺癌内分泌治疗后”：前列腺肿瘤病灶范围较前稍增大，局部累及</a:t>
            </a:r>
            <a:r>
              <a:rPr lang="zh-CN" altLang="en-US" sz="1600" dirty="0" smtClean="0">
                <a:sym typeface="+mn-ea"/>
              </a:rPr>
              <a:t>膀胱、双</a:t>
            </a:r>
            <a:r>
              <a:rPr lang="zh-CN" altLang="en-US" sz="1600" dirty="0">
                <a:sym typeface="+mn-ea"/>
              </a:rPr>
              <a:t>侧精囊腺，糖代谢较前明显增高，PSMA摄取较前稍减低；前列腺-直肠间隙新发结节，伴异常放射性浓聚，考虑肿瘤浸润/转移</a:t>
            </a:r>
            <a:r>
              <a:rPr lang="zh-CN" altLang="en-US" sz="1600" dirty="0" smtClean="0">
                <a:sym typeface="+mn-ea"/>
              </a:rPr>
              <a:t>。</a:t>
            </a:r>
            <a:endParaRPr lang="zh-CN" altLang="en-US" sz="1600" dirty="0" smtClean="0">
              <a:sym typeface="+mn-ea"/>
            </a:endParaRPr>
          </a:p>
          <a:p>
            <a:pPr>
              <a:lnSpc>
                <a:spcPct val="140000"/>
              </a:lnSpc>
            </a:pPr>
            <a:endParaRPr lang="en-US" altLang="zh-CN" sz="1600" dirty="0" smtClean="0"/>
          </a:p>
          <a:p>
            <a:pPr>
              <a:lnSpc>
                <a:spcPct val="140000"/>
              </a:lnSpc>
            </a:pPr>
            <a:r>
              <a:rPr lang="zh-CN" altLang="en-US" sz="1600" dirty="0" smtClean="0">
                <a:sym typeface="+mn-ea"/>
              </a:rPr>
              <a:t>右侧</a:t>
            </a:r>
            <a:r>
              <a:rPr lang="zh-CN" altLang="en-US" sz="1600" dirty="0">
                <a:sym typeface="+mn-ea"/>
              </a:rPr>
              <a:t>髂外动脉旁淋巴结转移，较前明显缩小；左侧髂外动脉旁及中段直肠系膜区多发淋巴结转移，较前</a:t>
            </a:r>
            <a:r>
              <a:rPr lang="zh-CN" altLang="en-US" sz="1600" dirty="0" smtClean="0">
                <a:sym typeface="+mn-ea"/>
              </a:rPr>
              <a:t>增大。</a:t>
            </a:r>
            <a:endParaRPr lang="zh-CN" altLang="en-US" sz="1600" dirty="0" smtClean="0">
              <a:sym typeface="+mn-ea"/>
            </a:endParaRPr>
          </a:p>
          <a:p>
            <a:pPr>
              <a:lnSpc>
                <a:spcPct val="140000"/>
              </a:lnSpc>
            </a:pPr>
            <a:endParaRPr lang="en-US" altLang="zh-CN" sz="1600" dirty="0" smtClean="0"/>
          </a:p>
          <a:p>
            <a:pPr>
              <a:lnSpc>
                <a:spcPct val="140000"/>
              </a:lnSpc>
            </a:pPr>
            <a:r>
              <a:rPr lang="zh-CN" altLang="en-US" sz="1600" dirty="0" smtClean="0">
                <a:solidFill>
                  <a:srgbClr val="FF0000"/>
                </a:solidFill>
                <a:sym typeface="+mn-ea"/>
              </a:rPr>
              <a:t>全身</a:t>
            </a:r>
            <a:r>
              <a:rPr lang="zh-CN" altLang="en-US" sz="1600" dirty="0">
                <a:solidFill>
                  <a:srgbClr val="FF0000"/>
                </a:solidFill>
                <a:sym typeface="+mn-ea"/>
              </a:rPr>
              <a:t>多发骨转移（具体如上述），其中左侧第6前肋病灶较前新增，大部分PSMA摄取较前明显减低</a:t>
            </a:r>
            <a:r>
              <a:rPr lang="zh-CN" altLang="en-US" sz="1600" dirty="0">
                <a:sym typeface="+mn-ea"/>
              </a:rPr>
              <a:t>，部分病灶糖代谢较前增高。</a:t>
            </a:r>
            <a:endParaRPr lang="zh-CN" altLang="en-US" sz="1600" dirty="0">
              <a:sym typeface="+mn-ea"/>
            </a:endParaRPr>
          </a:p>
        </p:txBody>
      </p:sp>
    </p:spTree>
    <p:custDataLst>
      <p:tags r:id="rId3"/>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552520" y="36456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心得</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49106" name="内容占位符 2"/>
          <p:cNvSpPr/>
          <p:nvPr>
            <p:ph idx="4294967295"/>
            <p:custDataLst>
              <p:tags r:id="rId2"/>
            </p:custDataLst>
          </p:nvPr>
        </p:nvSpPr>
        <p:spPr>
          <a:xfrm>
            <a:off x="3983355" y="1865630"/>
            <a:ext cx="6893560" cy="2423795"/>
          </a:xfrm>
        </p:spPr>
        <p:txBody>
          <a:bodyPr vert="horz" wrap="square"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200000"/>
              </a:lnSpc>
              <a:buClrTx/>
              <a:buSzTx/>
              <a:buFont typeface="Wingdings" panose="05000000000000000000" pitchFamily="2" charset="2"/>
              <a:buChar char="l"/>
            </a:pPr>
            <a:r>
              <a:rPr lang="zh-CN" altLang="en-US" sz="2000">
                <a:solidFill>
                  <a:schemeClr val="dk1">
                    <a:lumMod val="85000"/>
                    <a:lumOff val="15000"/>
                  </a:schemeClr>
                </a:solidFill>
                <a:latin typeface="微软雅黑" panose="020B0503020204020204" charset="-122"/>
                <a:cs typeface="微软雅黑" panose="020B0503020204020204" charset="-122"/>
                <a:sym typeface="+mn-ea"/>
              </a:rPr>
              <a:t>治疗期间每月规律使用地舒单抗；</a:t>
            </a:r>
            <a:endParaRPr lang="zh-CN" altLang="en-US" sz="2000">
              <a:solidFill>
                <a:schemeClr val="dk1">
                  <a:lumMod val="85000"/>
                  <a:lumOff val="15000"/>
                </a:schemeClr>
              </a:solidFill>
              <a:latin typeface="微软雅黑" panose="020B0503020204020204" charset="-122"/>
              <a:cs typeface="微软雅黑" panose="020B0503020204020204" charset="-122"/>
              <a:sym typeface="+mn-ea"/>
            </a:endParaRPr>
          </a:p>
          <a:p>
            <a:pPr lvl="0" algn="l">
              <a:lnSpc>
                <a:spcPct val="200000"/>
              </a:lnSpc>
              <a:buClrTx/>
              <a:buSzTx/>
              <a:buFont typeface="Wingdings" panose="05000000000000000000" pitchFamily="2" charset="2"/>
              <a:buChar char="l"/>
            </a:pPr>
            <a:r>
              <a:rPr sz="2000">
                <a:solidFill>
                  <a:schemeClr val="dk1">
                    <a:lumMod val="85000"/>
                    <a:lumOff val="15000"/>
                  </a:schemeClr>
                </a:solidFill>
                <a:latin typeface="微软雅黑" panose="020B0503020204020204" charset="-122"/>
                <a:cs typeface="微软雅黑" panose="020B0503020204020204" charset="-122"/>
                <a:sym typeface="+mn-ea"/>
              </a:rPr>
              <a:t>治疗期间无不良反应，</a:t>
            </a:r>
            <a:r>
              <a:rPr lang="zh-CN" altLang="en-US" sz="2000">
                <a:solidFill>
                  <a:schemeClr val="dk1">
                    <a:lumMod val="85000"/>
                    <a:lumOff val="15000"/>
                  </a:schemeClr>
                </a:solidFill>
                <a:latin typeface="微软雅黑" panose="020B0503020204020204" charset="-122"/>
                <a:cs typeface="微软雅黑" panose="020B0503020204020204" charset="-122"/>
                <a:sym typeface="+mn-ea"/>
              </a:rPr>
              <a:t>无颌骨坏死或低钙血症，</a:t>
            </a:r>
            <a:r>
              <a:rPr sz="2000">
                <a:solidFill>
                  <a:schemeClr val="dk1">
                    <a:lumMod val="85000"/>
                    <a:lumOff val="15000"/>
                  </a:schemeClr>
                </a:solidFill>
                <a:latin typeface="微软雅黑" panose="020B0503020204020204" charset="-122"/>
                <a:cs typeface="微软雅黑" panose="020B0503020204020204" charset="-122"/>
                <a:sym typeface="+mn-ea"/>
              </a:rPr>
              <a:t>安全可耐受</a:t>
            </a:r>
            <a:endParaRPr sz="2000">
              <a:solidFill>
                <a:schemeClr val="dk1">
                  <a:lumMod val="85000"/>
                  <a:lumOff val="15000"/>
                </a:schemeClr>
              </a:solidFill>
              <a:latin typeface="微软雅黑" panose="020B0503020204020204" charset="-122"/>
              <a:cs typeface="微软雅黑" panose="020B0503020204020204" charset="-122"/>
              <a:sym typeface="+mn-ea"/>
            </a:endParaRPr>
          </a:p>
          <a:p>
            <a:pPr lvl="0" algn="l">
              <a:lnSpc>
                <a:spcPct val="200000"/>
              </a:lnSpc>
              <a:buClrTx/>
              <a:buSzTx/>
              <a:buFont typeface="Wingdings" panose="05000000000000000000" pitchFamily="2" charset="2"/>
              <a:buChar char="l"/>
            </a:pPr>
            <a:r>
              <a:rPr lang="zh-CN" altLang="en-US" sz="2000">
                <a:solidFill>
                  <a:schemeClr val="dk1">
                    <a:lumMod val="85000"/>
                    <a:lumOff val="15000"/>
                  </a:schemeClr>
                </a:solidFill>
                <a:latin typeface="微软雅黑" panose="020B0503020204020204" charset="-122"/>
                <a:cs typeface="微软雅黑" panose="020B0503020204020204" charset="-122"/>
                <a:sym typeface="+mn-ea"/>
              </a:rPr>
              <a:t>该病例提示，对于确诊骨转移的晚期前列腺癌患者，尽早启动地舒单抗能够降低脊髓压迫等骨相关事件出现风险</a:t>
            </a:r>
            <a:endParaRPr lang="zh-CN" altLang="en-US" sz="2000">
              <a:solidFill>
                <a:schemeClr val="dk1">
                  <a:lumMod val="85000"/>
                  <a:lumOff val="15000"/>
                </a:schemeClr>
              </a:solidFill>
              <a:latin typeface="微软雅黑" panose="020B0503020204020204" charset="-122"/>
              <a:cs typeface="微软雅黑" panose="020B0503020204020204" charset="-122"/>
              <a:sym typeface="+mn-ea"/>
            </a:endParaRPr>
          </a:p>
        </p:txBody>
      </p:sp>
      <p:pic>
        <p:nvPicPr>
          <p:cNvPr id="80" name="图片 79" descr="712f71b0c1adae0bb43f89217c7b25f"/>
          <p:cNvPicPr>
            <a:picLocks noChangeAspect="1"/>
          </p:cNvPicPr>
          <p:nvPr/>
        </p:nvPicPr>
        <p:blipFill>
          <a:blip r:embed="rId3"/>
          <a:stretch>
            <a:fillRect/>
          </a:stretch>
        </p:blipFill>
        <p:spPr>
          <a:xfrm>
            <a:off x="700649" y="3179643"/>
            <a:ext cx="2852693" cy="2705227"/>
          </a:xfrm>
          <a:prstGeom prst="rect">
            <a:avLst/>
          </a:prstGeom>
        </p:spPr>
      </p:pic>
      <p:sp>
        <p:nvSpPr>
          <p:cNvPr id="81" name="文本框 80"/>
          <p:cNvSpPr txBox="1"/>
          <p:nvPr/>
        </p:nvSpPr>
        <p:spPr>
          <a:xfrm>
            <a:off x="616802" y="1996156"/>
            <a:ext cx="3085823" cy="1172292"/>
          </a:xfrm>
          <a:prstGeom prst="wedgeRoundRectCallout">
            <a:avLst>
              <a:gd name="adj1" fmla="val -22421"/>
              <a:gd name="adj2" fmla="val 74932"/>
              <a:gd name="adj3" fmla="val 16667"/>
            </a:avLst>
          </a:prstGeom>
          <a:ln>
            <a:gradFill flip="none" rotWithShape="1">
              <a:gsLst>
                <a:gs pos="0">
                  <a:schemeClr val="accent2">
                    <a:lumMod val="0"/>
                    <a:lumOff val="100000"/>
                  </a:schemeClr>
                </a:gs>
                <a:gs pos="35000">
                  <a:schemeClr val="accent2">
                    <a:lumMod val="0"/>
                    <a:lumOff val="100000"/>
                  </a:schemeClr>
                </a:gs>
                <a:gs pos="100000">
                  <a:schemeClr val="accent2">
                    <a:lumMod val="100000"/>
                  </a:schemeClr>
                </a:gs>
              </a:gsLst>
              <a:path path="circle">
                <a:fillToRect r="100000" b="100000"/>
              </a:path>
              <a:tileRect l="-100000" t="-100000"/>
            </a:gradFill>
          </a:ln>
          <a:effectLst>
            <a:outerShdw blurRad="50800" dist="38100" dir="2700000" algn="tl" rotWithShape="0">
              <a:prstClr val="black">
                <a:alpha val="40000"/>
              </a:prstClr>
            </a:outerShdw>
          </a:effectLst>
        </p:spPr>
        <p:style>
          <a:lnRef idx="2">
            <a:schemeClr val="accent2"/>
          </a:lnRef>
          <a:fillRef idx="1">
            <a:schemeClr val="lt1"/>
          </a:fillRef>
          <a:effectRef idx="0">
            <a:schemeClr val="accent2"/>
          </a:effectRef>
          <a:fontRef idx="minor">
            <a:schemeClr val="dk1"/>
          </a:fontRef>
        </p:style>
        <p:txBody>
          <a:bodyPr wrap="square" lIns="0" tIns="0" rIns="0" bIns="0" anchor="ctr">
            <a:noAutofit/>
          </a:bodyPr>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F26649"/>
                </a:solidFill>
                <a:effectLst/>
                <a:uLnTx/>
                <a:uFillTx/>
                <a:latin typeface="微软雅黑" panose="020B0503020204020204" charset="-122"/>
                <a:ea typeface="微软雅黑" panose="020B0503020204020204" charset="-122"/>
                <a:cs typeface="+mn-cs"/>
              </a:rPr>
              <a:t>加上安加维，骨相关事件</a:t>
            </a:r>
            <a:endParaRPr kumimoji="0" lang="en-US" altLang="zh-CN" sz="1800" b="1" i="0" u="none" strike="noStrike" kern="1200" cap="none" spc="0" normalizeH="0" baseline="0" noProof="0">
              <a:ln>
                <a:noFill/>
              </a:ln>
              <a:solidFill>
                <a:srgbClr val="F26649"/>
              </a:solidFill>
              <a:effectLst/>
              <a:uLnTx/>
              <a:uFillTx/>
              <a:latin typeface="微软雅黑" panose="020B0503020204020204" charset="-122"/>
              <a:ea typeface="微软雅黑" panose="020B050302020402020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1800" b="1" i="0" u="none" strike="noStrike" kern="1200" cap="none" spc="0" normalizeH="0" baseline="0" noProof="0">
                <a:ln>
                  <a:noFill/>
                </a:ln>
                <a:solidFill>
                  <a:srgbClr val="F26649"/>
                </a:solidFill>
                <a:effectLst/>
                <a:uLnTx/>
                <a:uFillTx/>
                <a:latin typeface="微软雅黑" panose="020B0503020204020204" charset="-122"/>
                <a:ea typeface="微软雅黑" panose="020B0503020204020204" charset="-122"/>
                <a:cs typeface="+mn-cs"/>
              </a:rPr>
              <a:t>更少发生、更晚发生</a:t>
            </a:r>
            <a:endParaRPr kumimoji="0" lang="en-US" sz="1800" b="1" i="0" u="none" strike="noStrike" kern="1200" cap="none" spc="0" normalizeH="0" baseline="0" noProof="0">
              <a:ln>
                <a:noFill/>
              </a:ln>
              <a:solidFill>
                <a:srgbClr val="F26649"/>
              </a:solidFill>
              <a:effectLst/>
              <a:uLnTx/>
              <a:uFillTx/>
              <a:latin typeface="微软雅黑" panose="020B0503020204020204" charset="-122"/>
              <a:ea typeface="微软雅黑" panose="020B0503020204020204" charset="-122"/>
              <a:cs typeface="+mn-cs"/>
            </a:endParaRPr>
          </a:p>
        </p:txBody>
      </p:sp>
    </p:spTree>
    <p:custDataLst>
      <p:tags r:id="rId4"/>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我国初诊前列腺癌患者以中晚期为主</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nvSpPr>
        <p:spPr>
          <a:xfrm>
            <a:off x="697230" y="1644650"/>
            <a:ext cx="6096000" cy="2968625"/>
          </a:xfrm>
          <a:prstGeom prst="rect">
            <a:avLst/>
          </a:prstGeom>
          <a:noFill/>
        </p:spPr>
        <p:txBody>
          <a:bodyPr wrap="square" rtlCol="0" anchor="t">
            <a:spAutoFit/>
          </a:bodyPr>
          <a:p>
            <a:pPr marL="0" indent="0">
              <a:lnSpc>
                <a:spcPct val="130000"/>
              </a:lnSpc>
              <a:buNone/>
            </a:pPr>
            <a:r>
              <a:rPr lang="zh-CN" altLang="en-US">
                <a:sym typeface="+mn-ea"/>
              </a:rPr>
              <a:t>根据</a:t>
            </a:r>
            <a:r>
              <a:rPr lang="en-US" altLang="zh-CN">
                <a:sym typeface="+mn-ea"/>
              </a:rPr>
              <a:t>CSCO</a:t>
            </a:r>
            <a:r>
              <a:rPr lang="zh-CN" altLang="en-US">
                <a:sym typeface="+mn-ea"/>
              </a:rPr>
              <a:t>指南定义：发现转移时，尚未进行内分泌治疗的晚期前列腺癌，称为转移性激素敏感性前列腺癌（</a:t>
            </a:r>
            <a:r>
              <a:rPr lang="en-US" altLang="zh-CN">
                <a:sym typeface="+mn-ea"/>
              </a:rPr>
              <a:t>metastatic hormone sensitive prostate cancer</a:t>
            </a:r>
            <a:r>
              <a:rPr lang="zh-CN" altLang="en-US">
                <a:sym typeface="+mn-ea"/>
              </a:rPr>
              <a:t>，</a:t>
            </a:r>
            <a:r>
              <a:rPr lang="en-US" altLang="zh-CN">
                <a:sym typeface="+mn-ea"/>
              </a:rPr>
              <a:t>mHSPC</a:t>
            </a:r>
            <a:r>
              <a:rPr lang="zh-CN" altLang="en-US">
                <a:sym typeface="+mn-ea"/>
              </a:rPr>
              <a:t>）；</a:t>
            </a:r>
            <a:endParaRPr lang="zh-CN" altLang="en-US"/>
          </a:p>
          <a:p>
            <a:pPr marL="0" indent="0">
              <a:lnSpc>
                <a:spcPct val="130000"/>
              </a:lnSpc>
              <a:buNone/>
            </a:pPr>
            <a:endParaRPr lang="zh-CN" altLang="en-US"/>
          </a:p>
          <a:p>
            <a:pPr marL="0" indent="0">
              <a:lnSpc>
                <a:spcPct val="130000"/>
              </a:lnSpc>
              <a:buNone/>
            </a:pPr>
            <a:r>
              <a:rPr lang="zh-CN" altLang="en-US">
                <a:sym typeface="+mn-ea"/>
              </a:rPr>
              <a:t>由于前列腺癌患者发病早期症状并不明显，导致我国前列腺癌患者确诊时已发展为中晚期</a:t>
            </a:r>
            <a:r>
              <a:rPr lang="en-US" altLang="zh-CN">
                <a:sym typeface="+mn-ea"/>
              </a:rPr>
              <a:t>,30%-54%</a:t>
            </a:r>
            <a:r>
              <a:rPr lang="zh-CN" altLang="en-US">
                <a:sym typeface="+mn-ea"/>
              </a:rPr>
              <a:t>的初诊患者存在骨或其他脏器转移</a:t>
            </a:r>
            <a:r>
              <a:rPr lang="en-US" altLang="zh-CN">
                <a:sym typeface="+mn-ea"/>
              </a:rPr>
              <a:t>,</a:t>
            </a:r>
            <a:r>
              <a:rPr lang="zh-CN" altLang="en-US">
                <a:sym typeface="+mn-ea"/>
              </a:rPr>
              <a:t>且未进行内分泌治疗。</a:t>
            </a:r>
            <a:endParaRPr lang="zh-CN" altLang="en-US">
              <a:sym typeface="+mn-ea"/>
            </a:endParaRPr>
          </a:p>
        </p:txBody>
      </p:sp>
      <p:sp>
        <p:nvSpPr>
          <p:cNvPr id="26" name="文本框 12"/>
          <p:cNvSpPr txBox="1"/>
          <p:nvPr/>
        </p:nvSpPr>
        <p:spPr>
          <a:xfrm>
            <a:off x="7319645" y="1620520"/>
            <a:ext cx="3446780" cy="271145"/>
          </a:xfrm>
          <a:prstGeom prst="rect">
            <a:avLst/>
          </a:prstGeom>
          <a:solidFill>
            <a:srgbClr val="F26649"/>
          </a:solidFill>
        </p:spPr>
        <p:txBody>
          <a:bodyPr wrap="none" rtlCol="0" anchor="t">
            <a:no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zh-CN" altLang="en-US" sz="1200" b="1"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mn-ea"/>
              </a:rPr>
              <a:t>中国初诊即为</a:t>
            </a:r>
            <a:r>
              <a:rPr kumimoji="0" lang="en-US" altLang="zh-CN" sz="1200" b="1" i="0" u="none" strike="noStrike" kern="0" cap="none" spc="0" normalizeH="0" baseline="0" noProof="0" dirty="0" err="1">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mn-ea"/>
              </a:rPr>
              <a:t>mPCa</a:t>
            </a:r>
            <a:r>
              <a:rPr kumimoji="0" lang="zh-CN" altLang="en-US" sz="1200" b="1"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mn-ea"/>
              </a:rPr>
              <a:t>比例高达</a:t>
            </a:r>
            <a:r>
              <a:rPr kumimoji="0" lang="en-US" altLang="zh-CN" sz="1200" b="1"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mn-ea"/>
              </a:rPr>
              <a:t>30%-54%</a:t>
            </a:r>
            <a:endParaRPr kumimoji="0" lang="en-US" altLang="zh-CN" sz="1200" b="1" i="0" u="none" strike="noStrike" kern="0" cap="none" spc="0" normalizeH="0" baseline="0" noProof="0" dirty="0">
              <a:ln>
                <a:noFill/>
              </a:ln>
              <a:solidFill>
                <a:schemeClr val="bg1"/>
              </a:solidFill>
              <a:effectLst/>
              <a:uLnTx/>
              <a:uFillTx/>
              <a:latin typeface="Arial" panose="020B0604020202020204" pitchFamily="34" charset="0"/>
              <a:ea typeface="微软雅黑" panose="020B0503020204020204" charset="-122"/>
              <a:cs typeface="Arial" panose="020B0604020202020204" pitchFamily="34" charset="0"/>
              <a:sym typeface="+mn-ea"/>
            </a:endParaRPr>
          </a:p>
        </p:txBody>
      </p:sp>
      <p:grpSp>
        <p:nvGrpSpPr>
          <p:cNvPr id="27" name="组合 26"/>
          <p:cNvGrpSpPr/>
          <p:nvPr/>
        </p:nvGrpSpPr>
        <p:grpSpPr>
          <a:xfrm>
            <a:off x="7096950" y="2218115"/>
            <a:ext cx="4256215" cy="3200975"/>
            <a:chOff x="-6616" y="2634"/>
            <a:chExt cx="5518" cy="3729"/>
          </a:xfrm>
        </p:grpSpPr>
        <p:graphicFrame>
          <p:nvGraphicFramePr>
            <p:cNvPr id="28" name="图表 27"/>
            <p:cNvGraphicFramePr/>
            <p:nvPr/>
          </p:nvGraphicFramePr>
          <p:xfrm>
            <a:off x="-6345" y="2667"/>
            <a:ext cx="5247" cy="3696"/>
          </p:xfrm>
          <a:graphic>
            <a:graphicData uri="http://schemas.openxmlformats.org/drawingml/2006/chart">
              <c:chart xmlns:c="http://schemas.openxmlformats.org/drawingml/2006/chart" xmlns:r="http://schemas.openxmlformats.org/officeDocument/2006/relationships" r:id="rId1"/>
            </a:graphicData>
          </a:graphic>
        </p:graphicFrame>
        <p:sp>
          <p:nvSpPr>
            <p:cNvPr id="29" name="矩形标注 28"/>
            <p:cNvSpPr/>
            <p:nvPr/>
          </p:nvSpPr>
          <p:spPr>
            <a:xfrm>
              <a:off x="-4056" y="2929"/>
              <a:ext cx="2927" cy="567"/>
            </a:xfrm>
            <a:prstGeom prst="wedgeRectCallout">
              <a:avLst>
                <a:gd name="adj1" fmla="val -55677"/>
                <a:gd name="adj2" fmla="val -41656"/>
              </a:avLst>
            </a:prstGeom>
            <a:solidFill>
              <a:srgbClr val="4F81BD">
                <a:lumMod val="20000"/>
                <a:lumOff val="80000"/>
              </a:srgbClr>
            </a:solidFill>
            <a:ln w="25400" cap="flat" cmpd="sng" algn="ctr">
              <a:noFill/>
              <a:prstDash val="solid"/>
            </a:ln>
            <a:effectLst/>
          </p:spPr>
          <p:txBody>
            <a:bodyPr lIns="91430" tIns="45715" rIns="91430" bIns="45715" rtlCol="0" anchor="ctr"/>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0" name="矩形 29"/>
            <p:cNvSpPr/>
            <p:nvPr/>
          </p:nvSpPr>
          <p:spPr>
            <a:xfrm rot="16200000">
              <a:off x="-8252" y="4270"/>
              <a:ext cx="3588" cy="316"/>
            </a:xfrm>
            <a:prstGeom prst="rect">
              <a:avLst/>
            </a:prstGeom>
          </p:spPr>
          <p:txBody>
            <a:bodyPr wrap="square" lIns="91430" tIns="45715" rIns="91430" bIns="45715">
              <a:spAutoFit/>
            </a:bodyPr>
            <a:p>
              <a:pPr marL="190500" marR="0" lvl="1" indent="0" algn="ctr" defTabSz="914400" eaLnBrk="1" fontAlgn="auto" latinLnBrk="0" hangingPunct="1">
                <a:lnSpc>
                  <a:spcPct val="100000"/>
                </a:lnSpc>
                <a:spcBef>
                  <a:spcPts val="600"/>
                </a:spcBef>
                <a:spcAft>
                  <a:spcPts val="0"/>
                </a:spcAft>
                <a:buClrTx/>
                <a:buSzTx/>
                <a:buFontTx/>
                <a:buNone/>
                <a:defRPr/>
              </a:pPr>
              <a:r>
                <a:rPr kumimoji="0" lang="zh-CN" altLang="en-US" sz="10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初诊时即为</a:t>
              </a:r>
              <a:r>
                <a:rPr kumimoji="0" lang="en-US" altLang="zh-CN" sz="1000" b="0" i="0" u="none" strike="noStrike" kern="0" cap="none" spc="0" normalizeH="0" baseline="0" noProof="0" dirty="0" err="1">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mPC</a:t>
              </a:r>
              <a:r>
                <a:rPr kumimoji="0" lang="zh-CN" altLang="en-US" sz="10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的患者比例</a:t>
              </a:r>
              <a:r>
                <a:rPr kumimoji="0" lang="en-US" altLang="zh-CN" sz="10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a:t>
              </a:r>
              <a:endParaRPr kumimoji="0" lang="en-US" altLang="zh-CN" sz="10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1" name="矩形 30"/>
            <p:cNvSpPr/>
            <p:nvPr/>
          </p:nvSpPr>
          <p:spPr>
            <a:xfrm>
              <a:off x="-4026" y="2838"/>
              <a:ext cx="2927" cy="589"/>
            </a:xfrm>
            <a:prstGeom prst="rect">
              <a:avLst/>
            </a:prstGeom>
          </p:spPr>
          <p:txBody>
            <a:bodyPr wrap="square" lIns="91430" tIns="45715" rIns="91430" bIns="45715">
              <a:spAutoFit/>
            </a:bodyPr>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9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通过北上广三个中心</a:t>
              </a:r>
              <a:r>
                <a:rPr kumimoji="0" lang="en-US" altLang="zh-CN" sz="9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PC</a:t>
              </a:r>
              <a:r>
                <a:rPr kumimoji="0" lang="zh-CN" altLang="en-US" sz="9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患者临床资料分析，</a:t>
              </a:r>
              <a:r>
                <a:rPr kumimoji="0" lang="en-US" altLang="zh-CN" sz="900" b="1"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54%</a:t>
              </a:r>
              <a:r>
                <a:rPr kumimoji="0" lang="zh-CN" altLang="en-US" sz="9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的患者确诊时已发生远处转移</a:t>
              </a:r>
              <a:r>
                <a:rPr kumimoji="0" lang="en-US" altLang="zh-CN" sz="900" b="0" i="0" u="none" strike="noStrike" kern="0" cap="none" spc="0" normalizeH="0" baseline="3000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3</a:t>
              </a:r>
              <a:endParaRPr kumimoji="0" lang="zh-CN" altLang="en-US" sz="9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2" name="矩形 31"/>
            <p:cNvSpPr/>
            <p:nvPr/>
          </p:nvSpPr>
          <p:spPr>
            <a:xfrm>
              <a:off x="-5250" y="2786"/>
              <a:ext cx="1162" cy="284"/>
            </a:xfrm>
            <a:prstGeom prst="rect">
              <a:avLst/>
            </a:prstGeom>
          </p:spPr>
          <p:txBody>
            <a:bodyPr wrap="square" lIns="91430" tIns="45715" rIns="91430" bIns="45715">
              <a:sp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30%-54%</a:t>
              </a:r>
              <a:endParaRPr kumimoji="0" lang="zh-CN" altLang="en-US" sz="10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3" name="矩形 32"/>
            <p:cNvSpPr/>
            <p:nvPr/>
          </p:nvSpPr>
          <p:spPr>
            <a:xfrm>
              <a:off x="-2990" y="5069"/>
              <a:ext cx="1107" cy="284"/>
            </a:xfrm>
            <a:prstGeom prst="rect">
              <a:avLst/>
            </a:prstGeom>
          </p:spPr>
          <p:txBody>
            <a:bodyPr wrap="square" lIns="91430" tIns="45715" rIns="91430" bIns="45715">
              <a:spAutoFit/>
            </a:bodyP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0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5</a:t>
              </a:r>
              <a:r>
                <a:rPr kumimoji="0" lang="en-US" altLang="zh-CN" sz="1000" b="0" i="0" u="none" strike="noStrike" kern="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Arial" panose="020B0604020202020204" pitchFamily="34" charset="0"/>
                </a:rPr>
                <a:t>%-6.9%</a:t>
              </a:r>
              <a:endParaRPr kumimoji="0" lang="en-US" altLang="zh-CN" sz="1000" b="0" i="0" u="none" strike="noStrike" kern="0" cap="none" spc="0" normalizeH="0" baseline="0" noProof="0" dirty="0">
                <a:ln>
                  <a:noFill/>
                </a:ln>
                <a:solidFill>
                  <a:schemeClr val="tx1"/>
                </a:solidFill>
                <a:effectLst/>
                <a:uLnTx/>
                <a:uFillTx/>
                <a:latin typeface="Arial" panose="020B0604020202020204" pitchFamily="34" charset="0"/>
                <a:ea typeface="微软雅黑" panose="020B0503020204020204" charset="-122"/>
                <a:cs typeface="Arial" panose="020B0604020202020204" pitchFamily="34" charset="0"/>
              </a:endParaRPr>
            </a:p>
          </p:txBody>
        </p:sp>
        <p:sp>
          <p:nvSpPr>
            <p:cNvPr id="34" name="矩形 33"/>
            <p:cNvSpPr/>
            <p:nvPr/>
          </p:nvSpPr>
          <p:spPr>
            <a:xfrm>
              <a:off x="-4609" y="6033"/>
              <a:ext cx="521" cy="248"/>
            </a:xfrm>
            <a:prstGeom prst="rect">
              <a:avLst/>
            </a:prstGeom>
          </p:spPr>
          <p:txBody>
            <a:bodyPr wrap="square" lIns="91430" tIns="45715" rIns="91430" bIns="45715">
              <a:spAutoFit/>
            </a:bodyPr>
            <a:p>
              <a:pPr marL="0" marR="0" lvl="0" indent="0"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2,3</a:t>
              </a:r>
              <a:endParaRPr kumimoji="0" lang="zh-CN" altLang="en-US" sz="800" b="0" i="0" u="none" strike="noStrike" kern="0" cap="none" spc="0" normalizeH="0" baseline="0" noProof="0" dirty="0">
                <a:ln>
                  <a:noFill/>
                </a:ln>
                <a:solidFill>
                  <a:prstClr val="black"/>
                </a:solidFill>
                <a:effectLst/>
                <a:uLnTx/>
                <a:uFillTx/>
              </a:endParaRPr>
            </a:p>
          </p:txBody>
        </p:sp>
        <p:sp>
          <p:nvSpPr>
            <p:cNvPr id="35" name="矩形 34"/>
            <p:cNvSpPr/>
            <p:nvPr/>
          </p:nvSpPr>
          <p:spPr>
            <a:xfrm>
              <a:off x="-2291" y="5974"/>
              <a:ext cx="522" cy="248"/>
            </a:xfrm>
            <a:prstGeom prst="rect">
              <a:avLst/>
            </a:prstGeom>
          </p:spPr>
          <p:txBody>
            <a:bodyPr wrap="square" lIns="91430" tIns="45715" rIns="91430" bIns="45715">
              <a:spAutoFit/>
            </a:bodyPr>
            <a:p>
              <a:pPr marL="0" marR="0" lvl="0" indent="0" defTabSz="914400" eaLnBrk="1" fontAlgn="auto" latinLnBrk="0" hangingPunct="1">
                <a:lnSpc>
                  <a:spcPct val="100000"/>
                </a:lnSpc>
                <a:spcBef>
                  <a:spcPts val="0"/>
                </a:spcBef>
                <a:spcAft>
                  <a:spcPts val="0"/>
                </a:spcAft>
                <a:buClrTx/>
                <a:buSzTx/>
                <a:buFontTx/>
                <a:buNone/>
                <a:defRPr/>
              </a:pPr>
              <a:r>
                <a:rPr kumimoji="0" lang="en-US" altLang="zh-CN" sz="800" b="0" i="0" u="none" strike="noStrike" kern="0" cap="none" spc="0" normalizeH="0" baseline="0" noProof="0" dirty="0">
                  <a:ln>
                    <a:noFill/>
                  </a:ln>
                  <a:solidFill>
                    <a:prstClr val="black"/>
                  </a:solidFill>
                  <a:effectLst/>
                  <a:uLnTx/>
                  <a:uFillTx/>
                  <a:latin typeface="Arial" panose="020B0604020202020204" pitchFamily="34" charset="0"/>
                  <a:ea typeface="微软雅黑" panose="020B0503020204020204" charset="-122"/>
                  <a:cs typeface="Arial" panose="020B0604020202020204" pitchFamily="34" charset="0"/>
                </a:rPr>
                <a:t>1,4</a:t>
              </a:r>
              <a:endParaRPr kumimoji="0" lang="zh-CN" altLang="en-US" sz="800" b="0" i="0" u="none" strike="noStrike" kern="0" cap="none" spc="0" normalizeH="0" baseline="0" noProof="0" dirty="0">
                <a:ln>
                  <a:noFill/>
                </a:ln>
                <a:solidFill>
                  <a:prstClr val="black"/>
                </a:solidFill>
                <a:effectLst/>
                <a:uLnTx/>
                <a:uFillTx/>
              </a:endParaRPr>
            </a:p>
          </p:txBody>
        </p:sp>
      </p:grpSp>
      <p:sp>
        <p:nvSpPr>
          <p:cNvPr id="36" name="圆角矩形 35"/>
          <p:cNvSpPr/>
          <p:nvPr/>
        </p:nvSpPr>
        <p:spPr>
          <a:xfrm>
            <a:off x="6850380" y="2179955"/>
            <a:ext cx="4651375" cy="3337560"/>
          </a:xfrm>
          <a:prstGeom prst="roundRect">
            <a:avLst>
              <a:gd name="adj" fmla="val 2081"/>
            </a:avLst>
          </a:prstGeom>
          <a:noFill/>
          <a:ln w="9525">
            <a:solidFill>
              <a:srgbClr val="F26649"/>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latin typeface="Arial" panose="020B0604020202020204" pitchFamily="34" charset="0"/>
              <a:ea typeface="微软雅黑" panose="020B0503020204020204" charset="-122"/>
              <a:cs typeface="Arial" panose="020B0604020202020204" pitchFamily="34" charset="0"/>
            </a:endParaRPr>
          </a:p>
        </p:txBody>
      </p:sp>
      <p:sp>
        <p:nvSpPr>
          <p:cNvPr id="22" name="文本框 21"/>
          <p:cNvSpPr txBox="1"/>
          <p:nvPr/>
        </p:nvSpPr>
        <p:spPr>
          <a:xfrm>
            <a:off x="102870" y="6464935"/>
            <a:ext cx="9791065" cy="337185"/>
          </a:xfrm>
          <a:prstGeom prst="rect">
            <a:avLst/>
          </a:prstGeom>
        </p:spPr>
        <p:txBody>
          <a:bodyPr wrap="square">
            <a:spAutoFit/>
          </a:bodyPr>
          <a:p>
            <a:pPr defTabSz="1080135">
              <a:spcBef>
                <a:spcPct val="0"/>
              </a:spcBef>
            </a:pPr>
            <a:r>
              <a:rPr lang="en-US" altLang="zh-CN" sz="800" kern="0" dirty="0">
                <a:latin typeface="微软雅黑" panose="020B0503020204020204" charset="-122"/>
                <a:ea typeface="微软雅黑" panose="020B0503020204020204" charset="-122"/>
                <a:cs typeface="微软雅黑" panose="020B0503020204020204" charset="-122"/>
                <a:sym typeface="+mn-ea"/>
              </a:rPr>
              <a:t>1. </a:t>
            </a:r>
            <a:r>
              <a:rPr lang="zh-CN" altLang="zh-CN" sz="800" kern="0" dirty="0">
                <a:latin typeface="微软雅黑" panose="020B0503020204020204" charset="-122"/>
                <a:ea typeface="微软雅黑" panose="020B0503020204020204" charset="-122"/>
                <a:cs typeface="微软雅黑" panose="020B0503020204020204" charset="-122"/>
                <a:sym typeface="+mn-ea"/>
              </a:rPr>
              <a:t>Helgstrand JT, </a:t>
            </a:r>
            <a:r>
              <a:rPr lang="en-US" altLang="zh-CN" sz="800" kern="0" dirty="0">
                <a:latin typeface="微软雅黑" panose="020B0503020204020204" charset="-122"/>
                <a:ea typeface="微软雅黑" panose="020B0503020204020204" charset="-122"/>
                <a:cs typeface="微软雅黑" panose="020B0503020204020204" charset="-122"/>
                <a:sym typeface="+mn-ea"/>
              </a:rPr>
              <a:t>et al. </a:t>
            </a:r>
            <a:r>
              <a:rPr lang="zh-CN" altLang="zh-CN" sz="800" kern="0" dirty="0">
                <a:latin typeface="微软雅黑" panose="020B0503020204020204" charset="-122"/>
                <a:ea typeface="微软雅黑" panose="020B0503020204020204" charset="-122"/>
                <a:cs typeface="微软雅黑" panose="020B0503020204020204" charset="-122"/>
                <a:sym typeface="+mn-ea"/>
              </a:rPr>
              <a:t>Cancer. 2018 Jul 15;124</a:t>
            </a:r>
            <a:r>
              <a:rPr lang="en-US" altLang="zh-CN" sz="800" kern="0" dirty="0">
                <a:latin typeface="微软雅黑" panose="020B0503020204020204" charset="-122"/>
                <a:ea typeface="微软雅黑" panose="020B0503020204020204" charset="-122"/>
                <a:cs typeface="微软雅黑" panose="020B0503020204020204" charset="-122"/>
                <a:sym typeface="+mn-ea"/>
              </a:rPr>
              <a:t>(</a:t>
            </a:r>
            <a:r>
              <a:rPr lang="zh-CN" altLang="zh-CN" sz="800" kern="0" dirty="0">
                <a:latin typeface="微软雅黑" panose="020B0503020204020204" charset="-122"/>
                <a:ea typeface="微软雅黑" panose="020B0503020204020204" charset="-122"/>
                <a:cs typeface="微软雅黑" panose="020B0503020204020204" charset="-122"/>
                <a:sym typeface="+mn-ea"/>
              </a:rPr>
              <a:t>14</a:t>
            </a:r>
            <a:r>
              <a:rPr lang="en-US" altLang="zh-CN" sz="800" kern="0" dirty="0">
                <a:latin typeface="微软雅黑" panose="020B0503020204020204" charset="-122"/>
                <a:ea typeface="微软雅黑" panose="020B0503020204020204" charset="-122"/>
                <a:cs typeface="微软雅黑" panose="020B0503020204020204" charset="-122"/>
                <a:sym typeface="+mn-ea"/>
              </a:rPr>
              <a:t>)</a:t>
            </a:r>
            <a:r>
              <a:rPr lang="zh-CN" altLang="zh-CN" sz="800" kern="0" dirty="0">
                <a:latin typeface="微软雅黑" panose="020B0503020204020204" charset="-122"/>
                <a:ea typeface="微软雅黑" panose="020B0503020204020204" charset="-122"/>
                <a:cs typeface="微软雅黑" panose="020B0503020204020204" charset="-122"/>
                <a:sym typeface="+mn-ea"/>
              </a:rPr>
              <a:t>:2931-2938. </a:t>
            </a:r>
            <a:r>
              <a:rPr lang="en-US" altLang="zh-CN" sz="800" kern="0" dirty="0">
                <a:latin typeface="微软雅黑" panose="020B0503020204020204" charset="-122"/>
                <a:ea typeface="微软雅黑" panose="020B0503020204020204" charset="-122"/>
                <a:cs typeface="微软雅黑" panose="020B0503020204020204" charset="-122"/>
                <a:sym typeface="+mn-ea"/>
              </a:rPr>
              <a:t>      2.</a:t>
            </a:r>
            <a:r>
              <a:rPr lang="zh-CN" altLang="en-US" sz="800" kern="0" dirty="0">
                <a:latin typeface="微软雅黑" panose="020B0503020204020204" charset="-122"/>
                <a:ea typeface="微软雅黑" panose="020B0503020204020204" charset="-122"/>
                <a:cs typeface="微软雅黑" panose="020B0503020204020204" charset="-122"/>
                <a:sym typeface="+mn-ea"/>
              </a:rPr>
              <a:t>叶定伟</a:t>
            </a:r>
            <a:r>
              <a:rPr lang="en-US" altLang="zh-CN" sz="800" kern="0" dirty="0">
                <a:latin typeface="微软雅黑" panose="020B0503020204020204" charset="-122"/>
                <a:ea typeface="微软雅黑" panose="020B0503020204020204" charset="-122"/>
                <a:cs typeface="微软雅黑" panose="020B0503020204020204" charset="-122"/>
                <a:sym typeface="+mn-ea"/>
              </a:rPr>
              <a:t>, </a:t>
            </a:r>
            <a:r>
              <a:rPr lang="zh-CN" altLang="en-US" sz="800" kern="0" dirty="0">
                <a:latin typeface="微软雅黑" panose="020B0503020204020204" charset="-122"/>
                <a:ea typeface="微软雅黑" panose="020B0503020204020204" charset="-122"/>
                <a:cs typeface="微软雅黑" panose="020B0503020204020204" charset="-122"/>
                <a:sym typeface="+mn-ea"/>
              </a:rPr>
              <a:t>等</a:t>
            </a:r>
            <a:r>
              <a:rPr lang="en-US" altLang="zh-CN" sz="800" kern="0" dirty="0">
                <a:latin typeface="微软雅黑" panose="020B0503020204020204" charset="-122"/>
                <a:ea typeface="微软雅黑" panose="020B0503020204020204" charset="-122"/>
                <a:cs typeface="微软雅黑" panose="020B0503020204020204" charset="-122"/>
                <a:sym typeface="+mn-ea"/>
              </a:rPr>
              <a:t>. </a:t>
            </a:r>
            <a:r>
              <a:rPr lang="zh-CN" altLang="en-US" sz="800" kern="0" dirty="0">
                <a:latin typeface="微软雅黑" panose="020B0503020204020204" charset="-122"/>
                <a:ea typeface="微软雅黑" panose="020B0503020204020204" charset="-122"/>
                <a:cs typeface="微软雅黑" panose="020B0503020204020204" charset="-122"/>
                <a:sym typeface="+mn-ea"/>
              </a:rPr>
              <a:t>中华泌尿外科杂志</a:t>
            </a:r>
            <a:r>
              <a:rPr lang="en-US" altLang="zh-CN" sz="800" kern="0" dirty="0">
                <a:latin typeface="微软雅黑" panose="020B0503020204020204" charset="-122"/>
                <a:ea typeface="微软雅黑" panose="020B0503020204020204" charset="-122"/>
                <a:cs typeface="微软雅黑" panose="020B0503020204020204" charset="-122"/>
                <a:sym typeface="+mn-ea"/>
              </a:rPr>
              <a:t>.2015;36(5):342-345.     3. </a:t>
            </a:r>
            <a:r>
              <a:rPr lang="zh-CN" altLang="en-US" sz="800" kern="0" dirty="0">
                <a:latin typeface="微软雅黑" panose="020B0503020204020204" charset="-122"/>
                <a:ea typeface="微软雅黑" panose="020B0503020204020204" charset="-122"/>
                <a:cs typeface="微软雅黑" panose="020B0503020204020204" charset="-122"/>
                <a:sym typeface="+mn-ea"/>
              </a:rPr>
              <a:t>中国抗癌协会泌尿男生殖系肿瘤专业委员会</a:t>
            </a:r>
            <a:r>
              <a:rPr lang="en-US" altLang="zh-CN" sz="800" kern="0" dirty="0">
                <a:latin typeface="微软雅黑" panose="020B0503020204020204" charset="-122"/>
                <a:ea typeface="微软雅黑" panose="020B0503020204020204" charset="-122"/>
                <a:cs typeface="微软雅黑" panose="020B0503020204020204" charset="-122"/>
                <a:sym typeface="+mn-ea"/>
              </a:rPr>
              <a:t>.</a:t>
            </a:r>
            <a:r>
              <a:rPr lang="zh-CN" altLang="en-US" sz="800" kern="0" dirty="0">
                <a:latin typeface="微软雅黑" panose="020B0503020204020204" charset="-122"/>
                <a:ea typeface="微软雅黑" panose="020B0503020204020204" charset="-122"/>
                <a:cs typeface="微软雅黑" panose="020B0503020204020204" charset="-122"/>
                <a:sym typeface="+mn-ea"/>
              </a:rPr>
              <a:t> </a:t>
            </a:r>
            <a:r>
              <a:rPr lang="en-US" altLang="zh-CN" sz="800" kern="0" dirty="0">
                <a:latin typeface="微软雅黑" panose="020B0503020204020204" charset="-122"/>
                <a:ea typeface="微软雅黑" panose="020B0503020204020204" charset="-122"/>
                <a:cs typeface="微软雅黑" panose="020B0503020204020204" charset="-122"/>
                <a:sym typeface="+mn-ea"/>
              </a:rPr>
              <a:t>2018</a:t>
            </a:r>
            <a:r>
              <a:rPr lang="zh-CN" altLang="en-US" sz="800" kern="0" dirty="0">
                <a:latin typeface="微软雅黑" panose="020B0503020204020204" charset="-122"/>
                <a:ea typeface="微软雅黑" panose="020B0503020204020204" charset="-122"/>
                <a:cs typeface="微软雅黑" panose="020B0503020204020204" charset="-122"/>
                <a:sym typeface="+mn-ea"/>
              </a:rPr>
              <a:t>版转移性前列腺癌诊治中国专家共识</a:t>
            </a:r>
            <a:r>
              <a:rPr lang="en-US" altLang="zh-CN" sz="800" kern="0" dirty="0">
                <a:latin typeface="微软雅黑" panose="020B0503020204020204" charset="-122"/>
                <a:ea typeface="微软雅黑" panose="020B0503020204020204" charset="-122"/>
                <a:cs typeface="微软雅黑" panose="020B0503020204020204" charset="-122"/>
                <a:sym typeface="+mn-ea"/>
              </a:rPr>
              <a:t>.</a:t>
            </a:r>
            <a:r>
              <a:rPr lang="zh-CN" altLang="en-US" sz="800" kern="0" dirty="0">
                <a:latin typeface="微软雅黑" panose="020B0503020204020204" charset="-122"/>
                <a:ea typeface="微软雅黑" panose="020B0503020204020204" charset="-122"/>
                <a:cs typeface="微软雅黑" panose="020B0503020204020204" charset="-122"/>
                <a:sym typeface="+mn-ea"/>
              </a:rPr>
              <a:t>中华外科杂志</a:t>
            </a:r>
            <a:r>
              <a:rPr lang="en-US" altLang="zh-CN" sz="800" kern="0" dirty="0">
                <a:latin typeface="微软雅黑" panose="020B0503020204020204" charset="-122"/>
                <a:ea typeface="微软雅黑" panose="020B0503020204020204" charset="-122"/>
                <a:cs typeface="微软雅黑" panose="020B0503020204020204" charset="-122"/>
                <a:sym typeface="+mn-ea"/>
              </a:rPr>
              <a:t>.2018;56(9):646-652.      4. Beebe-Dimmer JL, et al. Cancer Med. 2019 Jun;8(6):3325-3335. </a:t>
            </a:r>
            <a:endParaRPr lang="en-US" altLang="zh-CN" sz="800">
              <a:solidFill>
                <a:srgbClr val="000000"/>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66" name="picture 1366"/>
          <p:cNvPicPr>
            <a:picLocks noChangeAspect="1"/>
          </p:cNvPicPr>
          <p:nvPr/>
        </p:nvPicPr>
        <p:blipFill>
          <a:blip r:embed="rId1"/>
          <a:stretch>
            <a:fillRect/>
          </a:stretch>
        </p:blipFill>
        <p:spPr>
          <a:xfrm rot="21600000">
            <a:off x="524827" y="1341285"/>
            <a:ext cx="11142344" cy="4521834"/>
          </a:xfrm>
          <a:prstGeom prst="rect">
            <a:avLst/>
          </a:prstGeom>
        </p:spPr>
      </p:pic>
      <p:sp>
        <p:nvSpPr>
          <p:cNvPr id="4" name="标题 3"/>
          <p:cNvSpPr>
            <a:spLocks noGrp="1"/>
          </p:cNvSpPr>
          <p:nvPr>
            <p:ph type="title" idx="4294967295"/>
          </p:nvPr>
        </p:nvSpPr>
        <p:spPr>
          <a:xfrm>
            <a:off x="209550" y="193040"/>
            <a:ext cx="10968990" cy="705485"/>
          </a:xfrm>
        </p:spPr>
        <p:txBody>
          <a:bodyPr vert="horz">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患者病例</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小结</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48676" name="内容占位符 2"/>
          <p:cNvSpPr txBox="1"/>
          <p:nvPr/>
        </p:nvSpPr>
        <p:spPr>
          <a:xfrm>
            <a:off x="1576070" y="2273935"/>
            <a:ext cx="8597900" cy="2425065"/>
          </a:xfrm>
          <a:prstGeom prst="rect">
            <a:avLst/>
          </a:prstGeom>
          <a:noFill/>
          <a:ln w="9525">
            <a:noFill/>
          </a:ln>
        </p:spPr>
        <p:txBody>
          <a:bodyPr vert="horz" wrap="square" anchor="t" anchorCtr="0">
            <a:scene3d>
              <a:camera prst="orthographicFront"/>
              <a:lightRig rig="threePt" dir="t"/>
            </a:scene3d>
          </a:bodyPr>
          <a:lstStyle>
            <a:lvl1pPr marL="0" lvl="0" indent="0" algn="ctr" defTabSz="0" eaLnBrk="1" fontAlgn="base" latinLnBrk="0" hangingPunct="1">
              <a:lnSpc>
                <a:spcPct val="100000"/>
              </a:lnSpc>
              <a:spcBef>
                <a:spcPts val="300"/>
              </a:spcBef>
              <a:spcAft>
                <a:spcPct val="30000"/>
              </a:spcAft>
              <a:buClr>
                <a:srgbClr val="FF3399"/>
              </a:buClr>
              <a:buNone/>
              <a:defRPr sz="1800" b="1" kern="1200">
                <a:solidFill>
                  <a:srgbClr val="000099"/>
                </a:solidFill>
                <a:latin typeface="+mn-lt"/>
                <a:ea typeface="+mn-ea"/>
                <a:cs typeface="+mn-cs"/>
                <a:sym typeface="黑体" panose="02010609060101010101" charset="-122"/>
              </a:defRPr>
            </a:lvl1pPr>
            <a:lvl2pPr marL="342900" lvl="1" indent="0" algn="ctr" defTabSz="0" eaLnBrk="1" fontAlgn="base" latinLnBrk="0" hangingPunct="1">
              <a:lnSpc>
                <a:spcPct val="100000"/>
              </a:lnSpc>
              <a:spcBef>
                <a:spcPct val="49000"/>
              </a:spcBef>
              <a:spcAft>
                <a:spcPct val="30000"/>
              </a:spcAft>
              <a:buClr>
                <a:srgbClr val="FF3399"/>
              </a:buClr>
              <a:buFont typeface="Wingdings" panose="05000000000000000000" pitchFamily="2" charset="2"/>
              <a:buNone/>
              <a:defRPr sz="1500" b="1" kern="1200">
                <a:solidFill>
                  <a:schemeClr val="tx1"/>
                </a:solidFill>
                <a:latin typeface="黑体" panose="02010609060101010101" charset="-122"/>
                <a:ea typeface="宋体" panose="02010600030101010101" pitchFamily="2" charset="-122"/>
                <a:cs typeface="+mn-cs"/>
                <a:sym typeface="黑体" panose="02010609060101010101" charset="-122"/>
              </a:defRPr>
            </a:lvl2pPr>
            <a:lvl3pPr marL="685800" lvl="2"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350" b="1" kern="1200">
                <a:solidFill>
                  <a:schemeClr val="tx1"/>
                </a:solidFill>
                <a:latin typeface="黑体" panose="02010609060101010101" charset="-122"/>
                <a:ea typeface="宋体" panose="02010600030101010101" pitchFamily="2" charset="-122"/>
                <a:cs typeface="+mn-cs"/>
                <a:sym typeface="黑体" panose="02010609060101010101" charset="-122"/>
              </a:defRPr>
            </a:lvl3pPr>
            <a:lvl4pPr marL="1028700" lvl="3"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黑体" panose="02010609060101010101" charset="-122"/>
                <a:ea typeface="宋体" panose="02010600030101010101" pitchFamily="2" charset="-122"/>
                <a:cs typeface="+mn-cs"/>
                <a:sym typeface="黑体" panose="02010609060101010101" charset="-122"/>
              </a:defRPr>
            </a:lvl4pPr>
            <a:lvl5pPr marL="1371600" lvl="4"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5pPr>
            <a:lvl6pPr marL="1714500" lvl="5"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6pPr>
            <a:lvl7pPr marL="2058035" lvl="6"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7pPr>
            <a:lvl8pPr marL="2400935" lvl="7"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8pPr>
            <a:lvl9pPr marL="2743835" lvl="8"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9pPr>
          </a:lstStyle>
          <a:p>
            <a:pPr marL="109855" algn="l">
              <a:lnSpc>
                <a:spcPct val="150000"/>
              </a:lnSpc>
            </a:pPr>
            <a:r>
              <a:rPr kumimoji="0" lang="en-US" altLang="zh-CN"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1</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a:t>
            </a:r>
            <a:r>
              <a:rPr lang="en-US" altLang="zh-CN" b="0" kern="0" dirty="0" err="1">
                <a:solidFill>
                  <a:schemeClr val="tx1"/>
                </a:solidFill>
                <a:latin typeface="微软雅黑" panose="020B0503020204020204" charset="-122"/>
                <a:ea typeface="微软雅黑" panose="020B0503020204020204" charset="-122"/>
              </a:rPr>
              <a:t>PCa</a:t>
            </a:r>
            <a:r>
              <a:rPr lang="zh-CN" altLang="en-US" b="0" kern="0" dirty="0">
                <a:solidFill>
                  <a:schemeClr val="tx1"/>
                </a:solidFill>
                <a:latin typeface="微软雅黑" panose="020B0503020204020204" charset="-122"/>
                <a:ea typeface="微软雅黑" panose="020B0503020204020204" charset="-122"/>
              </a:rPr>
              <a:t>骨转移发生率高，引发</a:t>
            </a:r>
            <a:r>
              <a:rPr lang="en-US" altLang="zh-CN" b="0" kern="0" dirty="0">
                <a:solidFill>
                  <a:schemeClr val="tx1"/>
                </a:solidFill>
                <a:latin typeface="微软雅黑" panose="020B0503020204020204" charset="-122"/>
                <a:ea typeface="微软雅黑" panose="020B0503020204020204" charset="-122"/>
              </a:rPr>
              <a:t>SRE</a:t>
            </a:r>
            <a:r>
              <a:rPr lang="zh-CN" altLang="en-US" b="0" kern="0" dirty="0">
                <a:solidFill>
                  <a:schemeClr val="tx1"/>
                </a:solidFill>
                <a:latin typeface="微软雅黑" panose="020B0503020204020204" charset="-122"/>
                <a:ea typeface="微软雅黑" panose="020B0503020204020204" charset="-122"/>
              </a:rPr>
              <a:t>与疼痛问题，严重危害患者健康与生活质量，</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指南推荐患者</a:t>
            </a:r>
            <a:r>
              <a:rPr lang="zh-CN" altLang="en-US" b="0" dirty="0">
                <a:solidFill>
                  <a:srgbClr val="000000"/>
                </a:solidFill>
                <a:latin typeface="微软雅黑" panose="020B0503020204020204" charset="-122"/>
                <a:ea typeface="微软雅黑" panose="020B0503020204020204" charset="-122"/>
              </a:rPr>
              <a:t>确诊</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骨转移后应尽早使用骨改良</a:t>
            </a:r>
            <a:r>
              <a:rPr kumimoji="0" lang="zh-CN" altLang="en-US" b="0" i="0" u="none" strike="noStrike" kern="1200" cap="none" spc="0" normalizeH="0" baseline="0" noProof="0" dirty="0">
                <a:ln>
                  <a:noFill/>
                </a:ln>
                <a:solidFill>
                  <a:schemeClr val="tx1"/>
                </a:solidFill>
                <a:uLnTx/>
                <a:uFillTx/>
                <a:latin typeface="微软雅黑" panose="020B0503020204020204" charset="-122"/>
                <a:ea typeface="微软雅黑" panose="020B0503020204020204" charset="-122"/>
                <a:cs typeface="+mn-cs"/>
                <a:sym typeface="黑体" panose="02010609060101010101" charset="-122"/>
              </a:rPr>
              <a:t>药物，</a:t>
            </a:r>
            <a:r>
              <a:rPr lang="zh-CN" altLang="en-US" b="0" dirty="0">
                <a:solidFill>
                  <a:schemeClr val="tx1"/>
                </a:solidFill>
                <a:latin typeface="微软雅黑" panose="020B0503020204020204" charset="-122"/>
                <a:ea typeface="微软雅黑" panose="020B0503020204020204" charset="-122"/>
                <a:sym typeface="+mn-ea"/>
              </a:rPr>
              <a:t>并贯穿疾病始终</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a:t>
            </a:r>
            <a:endPar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endParaRPr>
          </a:p>
          <a:p>
            <a:pPr marL="109855" algn="l">
              <a:lnSpc>
                <a:spcPct val="150000"/>
              </a:lnSpc>
            </a:pPr>
            <a:r>
              <a:rPr kumimoji="0" lang="en-US" altLang="zh-CN"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2</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a:t>
            </a:r>
            <a:r>
              <a:rPr lang="zh-CN" altLang="en-US" b="1" kern="0" dirty="0">
                <a:solidFill>
                  <a:srgbClr val="F26649"/>
                </a:solidFill>
                <a:latin typeface="微软雅黑" panose="020B0503020204020204" charset="-122"/>
                <a:ea typeface="微软雅黑" panose="020B0503020204020204" charset="-122"/>
              </a:rPr>
              <a:t>地舒单抗是</a:t>
            </a:r>
            <a:r>
              <a:rPr lang="zh-CN" altLang="en-US" kern="0" dirty="0">
                <a:solidFill>
                  <a:srgbClr val="F26649"/>
                </a:solidFill>
                <a:latin typeface="微软雅黑" panose="020B0503020204020204" charset="-122"/>
                <a:ea typeface="微软雅黑" panose="020B0503020204020204" charset="-122"/>
              </a:rPr>
              <a:t>目前</a:t>
            </a:r>
            <a:r>
              <a:rPr lang="zh-CN" altLang="en-US" b="1" kern="0" dirty="0">
                <a:solidFill>
                  <a:srgbClr val="F26649"/>
                </a:solidFill>
                <a:latin typeface="微软雅黑" panose="020B0503020204020204" charset="-122"/>
                <a:ea typeface="微软雅黑" panose="020B0503020204020204" charset="-122"/>
              </a:rPr>
              <a:t>首个且唯一一个</a:t>
            </a:r>
            <a:r>
              <a:rPr lang="en-US" altLang="zh-CN" b="1" kern="0" dirty="0">
                <a:solidFill>
                  <a:srgbClr val="F26649"/>
                </a:solidFill>
                <a:latin typeface="微软雅黑" panose="020B0503020204020204" charset="-122"/>
                <a:ea typeface="微软雅黑" panose="020B0503020204020204" charset="-122"/>
              </a:rPr>
              <a:t>RANK</a:t>
            </a:r>
            <a:r>
              <a:rPr lang="zh-CN" altLang="en-US" b="1" kern="0" dirty="0">
                <a:solidFill>
                  <a:srgbClr val="F26649"/>
                </a:solidFill>
                <a:latin typeface="微软雅黑" panose="020B0503020204020204" charset="-122"/>
                <a:ea typeface="微软雅黑" panose="020B0503020204020204" charset="-122"/>
              </a:rPr>
              <a:t>配体抑制剂，预防</a:t>
            </a:r>
            <a:r>
              <a:rPr lang="en-US" altLang="zh-CN" b="1" kern="0" dirty="0">
                <a:solidFill>
                  <a:srgbClr val="F26649"/>
                </a:solidFill>
                <a:latin typeface="微软雅黑" panose="020B0503020204020204" charset="-122"/>
                <a:ea typeface="微软雅黑" panose="020B0503020204020204" charset="-122"/>
              </a:rPr>
              <a:t>SRE</a:t>
            </a:r>
            <a:r>
              <a:rPr lang="zh-CN" altLang="en-US" b="1" kern="0" dirty="0">
                <a:solidFill>
                  <a:srgbClr val="F26649"/>
                </a:solidFill>
                <a:latin typeface="微软雅黑" panose="020B0503020204020204" charset="-122"/>
                <a:ea typeface="微软雅黑" panose="020B0503020204020204" charset="-122"/>
              </a:rPr>
              <a:t>，保持骨健康；</a:t>
            </a:r>
            <a:endPar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sym typeface="黑体" panose="02010609060101010101" charset="-122"/>
            </a:endParaRPr>
          </a:p>
          <a:p>
            <a:pPr marL="109855" marR="0" lvl="0" indent="0" algn="l" defTabSz="0" eaLnBrk="1" fontAlgn="base" latinLnBrk="0" hangingPunct="1">
              <a:lnSpc>
                <a:spcPct val="150000"/>
              </a:lnSpc>
              <a:spcBef>
                <a:spcPts val="300"/>
              </a:spcBef>
              <a:spcAft>
                <a:spcPct val="30000"/>
              </a:spcAft>
              <a:buClr>
                <a:srgbClr val="FF3399"/>
              </a:buClr>
              <a:buSzTx/>
              <a:buFontTx/>
              <a:buNone/>
            </a:pPr>
            <a:r>
              <a:rPr kumimoji="0" lang="en-US" altLang="zh-CN"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3</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，本病例中患者确诊骨转移后即开始使用</a:t>
            </a:r>
            <a:r>
              <a:rPr kumimoji="0" lang="zh-CN" altLang="en-US" i="0" u="none" strike="noStrike" kern="1200" cap="none" spc="0" normalizeH="0" baseline="0" noProof="0" dirty="0">
                <a:ln>
                  <a:noFill/>
                </a:ln>
                <a:solidFill>
                  <a:srgbClr val="F26649"/>
                </a:solidFill>
                <a:uLnTx/>
                <a:uFillTx/>
                <a:latin typeface="微软雅黑" panose="020B0503020204020204" charset="-122"/>
                <a:ea typeface="微软雅黑" panose="020B0503020204020204" charset="-122"/>
                <a:cs typeface="+mn-cs"/>
                <a:sym typeface="黑体" panose="02010609060101010101" charset="-122"/>
              </a:rPr>
              <a:t>地舒单抗治疗</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以预防</a:t>
            </a:r>
            <a:r>
              <a:rPr kumimoji="0" lang="en-US" altLang="zh-CN"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SREs</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，目前已使用</a:t>
            </a:r>
            <a:r>
              <a:rPr lang="en-US" altLang="zh-CN" b="0" dirty="0">
                <a:solidFill>
                  <a:srgbClr val="000000"/>
                </a:solidFill>
                <a:latin typeface="微软雅黑" panose="020B0503020204020204" charset="-122"/>
                <a:ea typeface="微软雅黑" panose="020B0503020204020204" charset="-122"/>
              </a:rPr>
              <a:t>13</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个疗程，患者未发生骨相关事件，病情稳定，治疗安全性良好；</a:t>
            </a:r>
            <a:endPar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endParaRPr>
          </a:p>
        </p:txBody>
      </p:sp>
    </p:spTree>
    <p:custDataLst>
      <p:tags r:id="rId2"/>
    </p:custData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custDataLst>
              <p:tags r:id="rId1"/>
            </p:custDataLst>
          </p:nvPr>
        </p:nvSpPr>
        <p:spPr>
          <a:xfrm>
            <a:off x="436315" y="34805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前列腺癌骨转移治疗临床实践</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案例</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2</a:t>
            </a:r>
            <a:endPar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48596" name="文本框 7"/>
          <p:cNvSpPr txBox="1"/>
          <p:nvPr/>
        </p:nvSpPr>
        <p:spPr>
          <a:xfrm>
            <a:off x="748665" y="1634490"/>
            <a:ext cx="10152380" cy="3969385"/>
          </a:xfrm>
          <a:prstGeom prst="rect">
            <a:avLst/>
          </a:prstGeom>
          <a:noFill/>
        </p:spPr>
        <p:txBody>
          <a:bodyPr wrap="square" rtlCol="0">
            <a:spAutoFit/>
          </a:bodyPr>
          <a:p>
            <a:r>
              <a:rPr lang="zh-CN" altLang="en-US"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性别：</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男性</a:t>
            </a:r>
            <a:endPar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a:p>
            <a:endPar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a:p>
            <a:r>
              <a:rPr lang="zh-CN" altLang="en-US"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年龄：</a:t>
            </a:r>
            <a:r>
              <a:rPr lang="en-US" altLang="zh-CN"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60</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岁</a:t>
            </a:r>
            <a:endPar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a:p>
            <a:endPar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a:p>
            <a:r>
              <a:rPr lang="zh-CN" altLang="en-US"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主诉：</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排尿困难</a:t>
            </a:r>
            <a:r>
              <a:rPr lang="en-US" altLang="zh-CN"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1</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年余</a:t>
            </a:r>
            <a:endPar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a:p>
            <a:endPar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a:p>
            <a:r>
              <a:rPr lang="zh-CN" altLang="en-US"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查体：</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肛门</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指检可触及增大的前列腺，呈</a:t>
            </a:r>
            <a:r>
              <a:rPr lang="en-US" altLang="zh-CN"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II</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度增大，无压痛</a:t>
            </a:r>
            <a:endPar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a:p>
            <a:endPar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a:p>
            <a:r>
              <a:rPr lang="zh-CN" altLang="en-US" sz="1800" b="1"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现病史：</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患者</a:t>
            </a:r>
            <a:r>
              <a:rPr lang="en-US" altLang="zh-CN"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2024</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年因排尿困难尿流辨析来我院就诊，盆腔</a:t>
            </a:r>
            <a:r>
              <a:rPr lang="en-US" altLang="zh-CN"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MRI</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示前列腺中央腺区右前份结节样病变，不排除前列腺癌，前列腺穿刺示前列腺增生症伴前列腺炎，未予重视，</a:t>
            </a:r>
            <a:r>
              <a:rPr lang="en-US" altLang="zh-CN"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2025</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年</a:t>
            </a:r>
            <a:r>
              <a:rPr lang="en-US" altLang="zh-CN"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02</a:t>
            </a:r>
            <a:r>
              <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rPr>
              <a:t>月再次因尿频来我院就诊。</a:t>
            </a:r>
            <a:endPar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a:p>
            <a:endPar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a:p>
            <a:endPar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a:p>
            <a:endParaRPr lang="zh-CN" altLang="en-US" sz="1800" dirty="0">
              <a:solidFill>
                <a:schemeClr val="tx1"/>
              </a:solidFill>
              <a:effectLst>
                <a:outerShdw blurRad="38100" dist="19050" dir="2700000" algn="tl" rotWithShape="0">
                  <a:schemeClr val="dk1">
                    <a:alpha val="40000"/>
                  </a:schemeClr>
                </a:outerShdw>
              </a:effectLst>
              <a:latin typeface="微软雅黑" panose="020B0503020204020204" charset="-122"/>
              <a:ea typeface="微软雅黑" panose="020B0503020204020204" charset="-122"/>
              <a:cs typeface="微软雅黑" panose="020B0503020204020204" charset="-122"/>
              <a:sym typeface="黑体" panose="02010609060101010101"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custDataLst>
              <p:tags r:id="rId1"/>
            </p:custDataLst>
          </p:nvPr>
        </p:nvSpPr>
        <p:spPr>
          <a:xfrm>
            <a:off x="436315" y="34805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患者辅助检查及</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诊断</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pic>
        <p:nvPicPr>
          <p:cNvPr id="7" name="图片 6" descr="微信图片_20250710184101"/>
          <p:cNvPicPr>
            <a:picLocks noChangeAspect="1"/>
          </p:cNvPicPr>
          <p:nvPr/>
        </p:nvPicPr>
        <p:blipFill>
          <a:blip r:embed="rId2"/>
          <a:srcRect t="17072" b="15737"/>
          <a:stretch>
            <a:fillRect/>
          </a:stretch>
        </p:blipFill>
        <p:spPr>
          <a:xfrm>
            <a:off x="1241425" y="1053465"/>
            <a:ext cx="1374140" cy="1425575"/>
          </a:xfrm>
          <a:prstGeom prst="rect">
            <a:avLst/>
          </a:prstGeom>
        </p:spPr>
      </p:pic>
      <p:sp>
        <p:nvSpPr>
          <p:cNvPr id="3" name="文本框 2"/>
          <p:cNvSpPr txBox="1"/>
          <p:nvPr/>
        </p:nvSpPr>
        <p:spPr>
          <a:xfrm>
            <a:off x="3721100" y="1305560"/>
            <a:ext cx="7628890" cy="922020"/>
          </a:xfrm>
          <a:prstGeom prst="rect">
            <a:avLst/>
          </a:prstGeom>
          <a:noFill/>
        </p:spPr>
        <p:txBody>
          <a:bodyPr wrap="square" rtlCol="0">
            <a:spAutoFit/>
          </a:bodyPr>
          <a:p>
            <a:pPr marL="0" marR="0" lvl="0" indent="0" algn="l" defTabSz="457200" rtl="0" eaLnBrk="1" fontAlgn="auto" latinLnBrk="0" hangingPunct="1">
              <a:lnSpc>
                <a:spcPct val="100000"/>
              </a:lnSpc>
              <a:spcBef>
                <a:spcPts val="0"/>
              </a:spcBef>
              <a:spcAft>
                <a:spcPts val="0"/>
              </a:spcAft>
              <a:buClrTx/>
              <a:buSzTx/>
              <a:buFontTx/>
              <a:buNone/>
              <a:defRPr/>
            </a:pP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2025</a:t>
            </a:r>
            <a:r>
              <a:rPr kumimoji="0" lang="zh-CN" altLang="en-US"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年</a:t>
            </a: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a:t>
            </a:r>
            <a:r>
              <a:rPr kumimoji="0" lang="zh-CN" altLang="en-US"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月腹部</a:t>
            </a:r>
            <a:r>
              <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MRI</a:t>
            </a:r>
            <a:r>
              <a:rPr kumimoji="0" lang="zh-CN" altLang="en-US"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检查示</a:t>
            </a:r>
            <a:endParaRPr kumimoji="0" lang="en-US" altLang="zh-CN"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前列腺中央腺区右前份结节，血运丰富，前列腺炎伴前列腺肥大，前列腺中央腺区右后份类圆形 结节。</a:t>
            </a:r>
            <a:endParaRPr kumimoji="0" lang="zh-CN" altLang="en-US"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5" name="图片 4" descr="微信图片_20250710184106"/>
          <p:cNvPicPr>
            <a:picLocks noChangeAspect="1"/>
          </p:cNvPicPr>
          <p:nvPr/>
        </p:nvPicPr>
        <p:blipFill>
          <a:blip r:embed="rId3"/>
          <a:srcRect t="19231" b="20315"/>
          <a:stretch>
            <a:fillRect/>
          </a:stretch>
        </p:blipFill>
        <p:spPr>
          <a:xfrm>
            <a:off x="1022350" y="2657475"/>
            <a:ext cx="1812925" cy="1798320"/>
          </a:xfrm>
          <a:prstGeom prst="rect">
            <a:avLst/>
          </a:prstGeom>
        </p:spPr>
      </p:pic>
      <p:sp>
        <p:nvSpPr>
          <p:cNvPr id="2" name="文本框 1"/>
          <p:cNvSpPr txBox="1"/>
          <p:nvPr/>
        </p:nvSpPr>
        <p:spPr>
          <a:xfrm>
            <a:off x="3721100" y="2967990"/>
            <a:ext cx="7809865" cy="922020"/>
          </a:xfrm>
          <a:prstGeom prst="rect">
            <a:avLst/>
          </a:prstGeom>
          <a:noFill/>
        </p:spPr>
        <p:txBody>
          <a:bodyPr wrap="square" rtlCol="0">
            <a:spAutoFit/>
          </a:bodyPr>
          <a:p>
            <a:pPr marL="0" marR="0" lvl="0" algn="l" defTabSz="457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2025年3月10日骨ECT</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algn="l" defTabSz="4572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检查描述：右侧肩关带及右侧髂骨部位局限性放射性增高，结合临床考虑骨转移不除外，建仪随诊观察。</a:t>
            </a:r>
            <a:endParaRPr kumimoji="0" lang="zh-CN" altLang="en-US" sz="18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pic>
        <p:nvPicPr>
          <p:cNvPr id="6" name="图片 5"/>
          <p:cNvPicPr>
            <a:picLocks noChangeAspect="1"/>
          </p:cNvPicPr>
          <p:nvPr/>
        </p:nvPicPr>
        <p:blipFill>
          <a:blip r:embed="rId4"/>
          <a:stretch>
            <a:fillRect/>
          </a:stretch>
        </p:blipFill>
        <p:spPr>
          <a:xfrm>
            <a:off x="547370" y="4634230"/>
            <a:ext cx="2763520" cy="1979930"/>
          </a:xfrm>
          <a:prstGeom prst="rect">
            <a:avLst/>
          </a:prstGeom>
        </p:spPr>
      </p:pic>
      <p:sp>
        <p:nvSpPr>
          <p:cNvPr id="8" name="文本框 7"/>
          <p:cNvSpPr txBox="1"/>
          <p:nvPr/>
        </p:nvSpPr>
        <p:spPr>
          <a:xfrm>
            <a:off x="3830955" y="4630420"/>
            <a:ext cx="7463155" cy="922020"/>
          </a:xfrm>
          <a:prstGeom prst="rect">
            <a:avLst/>
          </a:prstGeom>
          <a:noFill/>
        </p:spPr>
        <p:txBody>
          <a:bodyPr wrap="square" rtlCol="0">
            <a:spAutoFit/>
          </a:bodyPr>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2025年2月前列腺穿刺及</a:t>
            </a: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病理检查</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检查描述：前列腺穿刺组织结合免疫组化符合腺癌，直径0.3mm，GS 3+3=6分，WHO/ISUP分级 1级</a:t>
            </a:r>
            <a:endParaRPr kumimoji="0" lang="zh-CN" altLang="en-US" sz="18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9" name="文本框 8"/>
          <p:cNvSpPr txBox="1"/>
          <p:nvPr/>
        </p:nvSpPr>
        <p:spPr>
          <a:xfrm>
            <a:off x="3886835" y="5969000"/>
            <a:ext cx="7463155" cy="645160"/>
          </a:xfrm>
          <a:prstGeom prst="rect">
            <a:avLst/>
          </a:prstGeom>
          <a:noFill/>
        </p:spPr>
        <p:txBody>
          <a:bodyPr wrap="square" rtlCol="0">
            <a:spAutoFit/>
          </a:bodyPr>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疾病诊断</a:t>
            </a:r>
            <a:endParaRPr kumimoji="0" lang="zh-CN" altLang="en-US" sz="1800" b="1"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18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转移性前列腺癌</a:t>
            </a:r>
            <a:endParaRPr kumimoji="0" lang="zh-CN" altLang="en-US" sz="180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165805" y="16390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方案</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49098" name="内容占位符 2"/>
          <p:cNvSpPr/>
          <p:nvPr>
            <p:ph idx="4294967295"/>
            <p:custDataLst>
              <p:tags r:id="rId2"/>
            </p:custDataLst>
          </p:nvPr>
        </p:nvSpPr>
        <p:spPr>
          <a:xfrm>
            <a:off x="669925" y="1149350"/>
            <a:ext cx="10612755" cy="5474335"/>
          </a:xfrm>
        </p:spPr>
        <p:txBody>
          <a:bodyPr vert="horz" wrap="square" lIns="101600" tIns="0" rIns="82550" bIns="0" rtlCol="0">
            <a:no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lumMod val="85000"/>
                    <a:lumOff val="15000"/>
                  </a:schemeClr>
                </a:solidFill>
                <a:latin typeface="Arial" panose="020B0604020202020204" pitchFamily="34" charset="0"/>
                <a:ea typeface="微软雅黑" panose="020B0503020204020204" charset="-122"/>
                <a:cs typeface="+mn-cs"/>
                <a:sym typeface="+mn-ea"/>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l">
              <a:lnSpc>
                <a:spcPct val="110000"/>
              </a:lnSpc>
              <a:buClrTx/>
              <a:buSzTx/>
              <a:buFont typeface="Wingdings" panose="05000000000000000000" pitchFamily="2" charset="2"/>
              <a:buChar char="l"/>
            </a:pPr>
            <a:r>
              <a:rPr lang="en-US" altLang="zh-CN" b="1">
                <a:solidFill>
                  <a:schemeClr val="tx1"/>
                </a:solidFill>
                <a:latin typeface="微软雅黑" panose="020B0503020204020204" charset="-122"/>
                <a:cs typeface="微软雅黑" panose="020B0503020204020204" charset="-122"/>
                <a:sym typeface="+mn-ea"/>
              </a:rPr>
              <a:t>2025</a:t>
            </a:r>
            <a:r>
              <a:rPr lang="zh-CN" altLang="en-US" b="1">
                <a:solidFill>
                  <a:schemeClr val="tx1"/>
                </a:solidFill>
                <a:latin typeface="微软雅黑" panose="020B0503020204020204" charset="-122"/>
                <a:cs typeface="微软雅黑" panose="020B0503020204020204" charset="-122"/>
                <a:sym typeface="+mn-ea"/>
              </a:rPr>
              <a:t>年</a:t>
            </a:r>
            <a:r>
              <a:rPr lang="en-US" altLang="zh-CN" b="1">
                <a:solidFill>
                  <a:schemeClr val="tx1"/>
                </a:solidFill>
                <a:latin typeface="微软雅黑" panose="020B0503020204020204" charset="-122"/>
                <a:cs typeface="微软雅黑" panose="020B0503020204020204" charset="-122"/>
                <a:sym typeface="+mn-ea"/>
              </a:rPr>
              <a:t>3</a:t>
            </a:r>
            <a:r>
              <a:rPr lang="zh-CN" altLang="en-US" b="1">
                <a:solidFill>
                  <a:schemeClr val="tx1"/>
                </a:solidFill>
                <a:latin typeface="微软雅黑" panose="020B0503020204020204" charset="-122"/>
                <a:cs typeface="微软雅黑" panose="020B0503020204020204" charset="-122"/>
                <a:sym typeface="+mn-ea"/>
              </a:rPr>
              <a:t>月接受腹腔镜下前列腺癌根治术，术后病理示腺癌，</a:t>
            </a:r>
            <a:r>
              <a:rPr lang="en-US" altLang="zh-CN" b="1">
                <a:solidFill>
                  <a:schemeClr val="tx1"/>
                </a:solidFill>
                <a:latin typeface="微软雅黑" panose="020B0503020204020204" charset="-122"/>
                <a:cs typeface="微软雅黑" panose="020B0503020204020204" charset="-122"/>
                <a:sym typeface="+mn-ea"/>
              </a:rPr>
              <a:t>GS 3+4=7</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WHO/ISUP 2</a:t>
            </a:r>
            <a:r>
              <a:rPr lang="zh-CN" altLang="en-US" b="1">
                <a:solidFill>
                  <a:schemeClr val="tx1"/>
                </a:solidFill>
                <a:latin typeface="微软雅黑" panose="020B0503020204020204" charset="-122"/>
                <a:cs typeface="微软雅黑" panose="020B0503020204020204" charset="-122"/>
                <a:sym typeface="+mn-ea"/>
              </a:rPr>
              <a:t>组，诊断前列腺癌</a:t>
            </a:r>
            <a:r>
              <a:rPr lang="en-US" altLang="zh-CN" b="1">
                <a:solidFill>
                  <a:schemeClr val="tx1"/>
                </a:solidFill>
                <a:latin typeface="微软雅黑" panose="020B0503020204020204" charset="-122"/>
                <a:cs typeface="微软雅黑" panose="020B0503020204020204" charset="-122"/>
                <a:sym typeface="+mn-ea"/>
              </a:rPr>
              <a:t>pT2cN0M1b</a:t>
            </a:r>
            <a:r>
              <a:rPr lang="zh-CN" altLang="en-US" b="1">
                <a:solidFill>
                  <a:schemeClr val="tx1"/>
                </a:solidFill>
                <a:latin typeface="微软雅黑" panose="020B0503020204020204" charset="-122"/>
                <a:cs typeface="微软雅黑" panose="020B0503020204020204" charset="-122"/>
                <a:sym typeface="+mn-ea"/>
              </a:rPr>
              <a:t>，</a:t>
            </a:r>
            <a:r>
              <a:rPr lang="en-US" altLang="zh-CN" b="1">
                <a:solidFill>
                  <a:schemeClr val="tx1"/>
                </a:solidFill>
                <a:latin typeface="微软雅黑" panose="020B0503020204020204" charset="-122"/>
                <a:cs typeface="微软雅黑" panose="020B0503020204020204" charset="-122"/>
                <a:sym typeface="+mn-ea"/>
              </a:rPr>
              <a:t>IVb</a:t>
            </a:r>
            <a:r>
              <a:rPr lang="zh-CN" altLang="en-US" b="1">
                <a:solidFill>
                  <a:schemeClr val="tx1"/>
                </a:solidFill>
                <a:latin typeface="微软雅黑" panose="020B0503020204020204" charset="-122"/>
                <a:cs typeface="微软雅黑" panose="020B0503020204020204" charset="-122"/>
                <a:sym typeface="+mn-ea"/>
              </a:rPr>
              <a:t>期。</a:t>
            </a:r>
            <a:endParaRPr lang="zh-CN" altLang="en-US" b="1">
              <a:solidFill>
                <a:schemeClr val="tx1"/>
              </a:solidFill>
              <a:latin typeface="微软雅黑" panose="020B0503020204020204" charset="-122"/>
              <a:cs typeface="微软雅黑" panose="020B0503020204020204" charset="-122"/>
              <a:sym typeface="+mn-ea"/>
            </a:endParaRPr>
          </a:p>
          <a:p>
            <a:pPr lvl="0" algn="l">
              <a:lnSpc>
                <a:spcPct val="110000"/>
              </a:lnSpc>
              <a:buClrTx/>
              <a:buSzTx/>
              <a:buFont typeface="Wingdings" panose="05000000000000000000" pitchFamily="2" charset="2"/>
              <a:buChar char="l"/>
            </a:pPr>
            <a:r>
              <a:rPr lang="zh-CN" altLang="en-US" b="1">
                <a:solidFill>
                  <a:schemeClr val="tx1"/>
                </a:solidFill>
                <a:latin typeface="微软雅黑" panose="020B0503020204020204" charset="-122"/>
                <a:cs typeface="微软雅黑" panose="020B0503020204020204" charset="-122"/>
                <a:sym typeface="+mn-ea"/>
              </a:rPr>
              <a:t>患者存在骨转移，需要进行去势升级，术后接受戈舍瑞林微球</a:t>
            </a:r>
            <a:r>
              <a:rPr lang="en-US" altLang="zh-CN" b="1">
                <a:solidFill>
                  <a:schemeClr val="tx1"/>
                </a:solidFill>
                <a:latin typeface="微软雅黑" panose="020B0503020204020204" charset="-122"/>
                <a:cs typeface="微软雅黑" panose="020B0503020204020204" charset="-122"/>
                <a:sym typeface="+mn-ea"/>
              </a:rPr>
              <a:t>+</a:t>
            </a:r>
            <a:r>
              <a:rPr lang="zh-CN" altLang="en-US" b="1">
                <a:solidFill>
                  <a:schemeClr val="tx1"/>
                </a:solidFill>
                <a:latin typeface="微软雅黑" panose="020B0503020204020204" charset="-122"/>
                <a:cs typeface="微软雅黑" panose="020B0503020204020204" charset="-122"/>
                <a:sym typeface="+mn-ea"/>
              </a:rPr>
              <a:t>达罗他胺</a:t>
            </a:r>
            <a:r>
              <a:rPr lang="en-US" altLang="zh-CN" b="1">
                <a:solidFill>
                  <a:schemeClr val="tx1"/>
                </a:solidFill>
                <a:latin typeface="微软雅黑" panose="020B0503020204020204" charset="-122"/>
                <a:cs typeface="微软雅黑" panose="020B0503020204020204" charset="-122"/>
                <a:sym typeface="+mn-ea"/>
              </a:rPr>
              <a:t>+</a:t>
            </a:r>
            <a:r>
              <a:rPr lang="zh-CN" altLang="en-US" b="1">
                <a:solidFill>
                  <a:schemeClr val="tx1"/>
                </a:solidFill>
                <a:latin typeface="微软雅黑" panose="020B0503020204020204" charset="-122"/>
                <a:cs typeface="微软雅黑" panose="020B0503020204020204" charset="-122"/>
                <a:sym typeface="+mn-ea"/>
              </a:rPr>
              <a:t>多西他赛及</a:t>
            </a:r>
            <a:r>
              <a:rPr lang="zh-CN" altLang="en-US" b="1">
                <a:solidFill>
                  <a:srgbClr val="FF0000"/>
                </a:solidFill>
                <a:latin typeface="微软雅黑" panose="020B0503020204020204" charset="-122"/>
                <a:cs typeface="微软雅黑" panose="020B0503020204020204" charset="-122"/>
                <a:sym typeface="+mn-ea"/>
              </a:rPr>
              <a:t>地舒单抗</a:t>
            </a:r>
            <a:r>
              <a:rPr lang="zh-CN" altLang="en-US" b="1">
                <a:solidFill>
                  <a:schemeClr val="tx1"/>
                </a:solidFill>
                <a:latin typeface="微软雅黑" panose="020B0503020204020204" charset="-122"/>
                <a:cs typeface="微软雅黑" panose="020B0503020204020204" charset="-122"/>
                <a:sym typeface="+mn-ea"/>
              </a:rPr>
              <a:t>骨保护治疗，每月规范使用地舒单抗</a:t>
            </a:r>
            <a:r>
              <a:rPr lang="en-US" altLang="zh-CN" b="1">
                <a:solidFill>
                  <a:schemeClr val="tx1"/>
                </a:solidFill>
                <a:latin typeface="微软雅黑" panose="020B0503020204020204" charset="-122"/>
                <a:cs typeface="微软雅黑" panose="020B0503020204020204" charset="-122"/>
                <a:sym typeface="+mn-ea"/>
              </a:rPr>
              <a:t>120mg</a:t>
            </a:r>
            <a:endParaRPr lang="zh-CN" altLang="en-US" b="1">
              <a:solidFill>
                <a:schemeClr val="tx1"/>
              </a:solidFill>
              <a:latin typeface="微软雅黑" panose="020B0503020204020204" charset="-122"/>
              <a:cs typeface="微软雅黑" panose="020B0503020204020204" charset="-122"/>
              <a:sym typeface="+mn-ea"/>
            </a:endParaRPr>
          </a:p>
          <a:p>
            <a:pPr marL="0" lvl="0" indent="0" algn="l">
              <a:buClrTx/>
              <a:buSzTx/>
              <a:buFont typeface="Wingdings" panose="05000000000000000000" pitchFamily="2" charset="2"/>
              <a:buNone/>
            </a:pPr>
            <a:endParaRPr lang="zh-CN" altLang="en-US" b="1">
              <a:solidFill>
                <a:schemeClr val="tx1"/>
              </a:solidFill>
              <a:latin typeface="微软雅黑" panose="020B0503020204020204" charset="-122"/>
              <a:cs typeface="微软雅黑" panose="020B0503020204020204" charset="-122"/>
              <a:sym typeface="+mn-ea"/>
            </a:endParaRPr>
          </a:p>
        </p:txBody>
      </p:sp>
      <p:sp>
        <p:nvSpPr>
          <p:cNvPr id="6" name="文本框 5"/>
          <p:cNvSpPr txBox="1"/>
          <p:nvPr/>
        </p:nvSpPr>
        <p:spPr>
          <a:xfrm>
            <a:off x="358775" y="2606675"/>
            <a:ext cx="11685270" cy="3008630"/>
          </a:xfrm>
          <a:prstGeom prst="rect">
            <a:avLst/>
          </a:prstGeom>
          <a:noFill/>
        </p:spPr>
        <p:txBody>
          <a:bodyPr wrap="square" rtlCol="0">
            <a:noAutofit/>
          </a:bodyPr>
          <a:p>
            <a:r>
              <a:rPr lang="en-US" altLang="zh-CN" sz="950" b="1">
                <a:latin typeface="+mn-ea"/>
              </a:rPr>
              <a:t>【</a:t>
            </a:r>
            <a:r>
              <a:rPr lang="zh-CN" altLang="en-US" sz="950" b="1">
                <a:latin typeface="+mn-ea"/>
              </a:rPr>
              <a:t>药品名称</a:t>
            </a:r>
            <a:r>
              <a:rPr lang="en-US" altLang="zh-CN" sz="950" b="1">
                <a:latin typeface="+mn-ea"/>
              </a:rPr>
              <a:t>】</a:t>
            </a:r>
            <a:endParaRPr lang="en-US" altLang="zh-CN" sz="950" b="1">
              <a:latin typeface="+mn-ea"/>
            </a:endParaRPr>
          </a:p>
          <a:p>
            <a:r>
              <a:rPr lang="zh-CN" altLang="en-US" sz="950">
                <a:latin typeface="+mn-ea"/>
              </a:rPr>
              <a:t>      通用名称：地舒单抗注射液</a:t>
            </a:r>
            <a:endParaRPr lang="en-US" altLang="zh-CN" sz="950">
              <a:latin typeface="+mn-ea"/>
            </a:endParaRPr>
          </a:p>
          <a:p>
            <a:r>
              <a:rPr lang="zh-CN" altLang="en-US" sz="950">
                <a:latin typeface="+mn-ea"/>
              </a:rPr>
              <a:t>      商品名称：安加维</a:t>
            </a:r>
            <a:r>
              <a:rPr lang="en-US" altLang="zh-CN" sz="950" baseline="30000">
                <a:latin typeface="+mn-ea"/>
              </a:rPr>
              <a:t>®</a:t>
            </a:r>
            <a:r>
              <a:rPr lang="en-US" altLang="zh-CN" sz="950">
                <a:latin typeface="+mn-ea"/>
              </a:rPr>
              <a:t> /XGEVA</a:t>
            </a:r>
            <a:r>
              <a:rPr lang="en-US" altLang="zh-CN" sz="950" baseline="30000">
                <a:latin typeface="+mn-ea"/>
              </a:rPr>
              <a:t>®</a:t>
            </a:r>
            <a:endParaRPr lang="en-US" altLang="zh-CN" sz="950" baseline="30000">
              <a:latin typeface="+mn-ea"/>
            </a:endParaRPr>
          </a:p>
          <a:p>
            <a:r>
              <a:rPr lang="zh-CN" altLang="en-US" sz="950">
                <a:latin typeface="+mn-ea"/>
              </a:rPr>
              <a:t>      英文名称：</a:t>
            </a:r>
            <a:r>
              <a:rPr lang="en-US" altLang="zh-CN" sz="950">
                <a:latin typeface="+mn-ea"/>
              </a:rPr>
              <a:t>Denosumab   Injection</a:t>
            </a:r>
            <a:endParaRPr lang="en-US" altLang="zh-CN" sz="950">
              <a:latin typeface="+mn-ea"/>
            </a:endParaRPr>
          </a:p>
          <a:p>
            <a:r>
              <a:rPr lang="zh-CN" altLang="en-US" sz="950">
                <a:latin typeface="+mn-ea"/>
              </a:rPr>
              <a:t>      汉语拼音：</a:t>
            </a:r>
            <a:r>
              <a:rPr lang="en-US" altLang="zh-CN" sz="950" err="1">
                <a:latin typeface="+mn-ea"/>
              </a:rPr>
              <a:t>Dishudankang   Zhusheye</a:t>
            </a:r>
            <a:endParaRPr lang="en-US" altLang="zh-CN" sz="950">
              <a:latin typeface="+mn-ea"/>
            </a:endParaRPr>
          </a:p>
          <a:p>
            <a:r>
              <a:rPr lang="en-US" altLang="zh-CN" sz="950" b="1">
                <a:latin typeface="+mn-ea"/>
              </a:rPr>
              <a:t>【</a:t>
            </a:r>
            <a:r>
              <a:rPr lang="zh-CN" altLang="en-US" sz="950" b="1">
                <a:latin typeface="+mn-ea"/>
              </a:rPr>
              <a:t>成份</a:t>
            </a:r>
            <a:r>
              <a:rPr lang="en-US" altLang="zh-CN" sz="950" b="1">
                <a:latin typeface="+mn-ea"/>
              </a:rPr>
              <a:t>】</a:t>
            </a:r>
            <a:endParaRPr lang="en-US" altLang="zh-CN" sz="950" b="1">
              <a:latin typeface="+mn-ea"/>
            </a:endParaRPr>
          </a:p>
          <a:p>
            <a:r>
              <a:rPr lang="zh-CN" altLang="en-US" sz="950">
                <a:latin typeface="+mn-ea"/>
              </a:rPr>
              <a:t>      安加维（地舒单抗）是一种人 </a:t>
            </a:r>
            <a:r>
              <a:rPr lang="en-US" altLang="zh-CN" sz="950">
                <a:latin typeface="+mn-ea"/>
              </a:rPr>
              <a:t>IgG2 </a:t>
            </a:r>
            <a:r>
              <a:rPr lang="zh-CN" altLang="en-US" sz="950">
                <a:latin typeface="+mn-ea"/>
              </a:rPr>
              <a:t>单克隆抗体，与人 </a:t>
            </a:r>
            <a:r>
              <a:rPr lang="en-US" altLang="zh-CN" sz="950">
                <a:latin typeface="+mn-ea"/>
              </a:rPr>
              <a:t>RANKL </a:t>
            </a:r>
            <a:r>
              <a:rPr lang="zh-CN" altLang="en-US" sz="950">
                <a:latin typeface="+mn-ea"/>
              </a:rPr>
              <a:t>结合。地舒单抗的分子量大约为 </a:t>
            </a:r>
            <a:r>
              <a:rPr lang="en-US" altLang="zh-CN" sz="950">
                <a:latin typeface="+mn-ea"/>
              </a:rPr>
              <a:t>147 kDa</a:t>
            </a:r>
            <a:r>
              <a:rPr lang="zh-CN" altLang="en-US" sz="950">
                <a:latin typeface="+mn-ea"/>
              </a:rPr>
              <a:t>，由基因工程哺乳动物（中国仓鼠卵巢）细胞生产。每瓶单剂量的安加维含 </a:t>
            </a:r>
            <a:r>
              <a:rPr lang="en-US" altLang="zh-CN" sz="950">
                <a:latin typeface="+mn-ea"/>
              </a:rPr>
              <a:t>120 mg </a:t>
            </a:r>
            <a:r>
              <a:rPr lang="zh-CN" altLang="en-US" sz="950">
                <a:latin typeface="+mn-ea"/>
              </a:rPr>
              <a:t>地舒单抗、乙酸盐（</a:t>
            </a:r>
            <a:r>
              <a:rPr lang="en-US" altLang="zh-CN" sz="950">
                <a:latin typeface="+mn-ea"/>
              </a:rPr>
              <a:t>18 mM</a:t>
            </a:r>
            <a:r>
              <a:rPr lang="zh-CN" altLang="en-US" sz="950">
                <a:latin typeface="+mn-ea"/>
              </a:rPr>
              <a:t>）、聚山梨酯 </a:t>
            </a:r>
            <a:r>
              <a:rPr lang="en-US" altLang="zh-CN" sz="950">
                <a:latin typeface="+mn-ea"/>
              </a:rPr>
              <a:t>20</a:t>
            </a:r>
            <a:r>
              <a:rPr lang="zh-CN" altLang="en-US" sz="950">
                <a:latin typeface="+mn-ea"/>
              </a:rPr>
              <a:t>（</a:t>
            </a:r>
            <a:r>
              <a:rPr lang="en-US" altLang="zh-CN" sz="950">
                <a:latin typeface="+mn-ea"/>
              </a:rPr>
              <a:t>0.01%</a:t>
            </a:r>
            <a:r>
              <a:rPr lang="zh-CN" altLang="en-US" sz="950">
                <a:latin typeface="+mn-ea"/>
              </a:rPr>
              <a:t>）、山梨醇（</a:t>
            </a:r>
            <a:r>
              <a:rPr lang="en-US" altLang="zh-CN" sz="950">
                <a:latin typeface="+mn-ea"/>
              </a:rPr>
              <a:t>4.6%</a:t>
            </a:r>
            <a:r>
              <a:rPr lang="zh-CN" altLang="en-US" sz="950">
                <a:latin typeface="+mn-ea"/>
              </a:rPr>
              <a:t>）、注射用水（</a:t>
            </a:r>
            <a:r>
              <a:rPr lang="en-US" altLang="zh-CN" sz="950">
                <a:latin typeface="+mn-ea"/>
              </a:rPr>
              <a:t>USP</a:t>
            </a:r>
            <a:r>
              <a:rPr lang="zh-CN" altLang="en-US" sz="950">
                <a:latin typeface="+mn-ea"/>
              </a:rPr>
              <a:t>）和氢氧化钠，</a:t>
            </a:r>
            <a:r>
              <a:rPr lang="en-US" altLang="zh-CN" sz="950">
                <a:latin typeface="+mn-ea"/>
              </a:rPr>
              <a:t>pH </a:t>
            </a:r>
            <a:r>
              <a:rPr lang="zh-CN" altLang="en-US" sz="950">
                <a:latin typeface="+mn-ea"/>
              </a:rPr>
              <a:t>为 </a:t>
            </a:r>
            <a:r>
              <a:rPr lang="en-US" altLang="zh-CN" sz="950">
                <a:latin typeface="+mn-ea"/>
              </a:rPr>
              <a:t>5.2</a:t>
            </a:r>
            <a:r>
              <a:rPr lang="zh-CN" altLang="en-US" sz="950">
                <a:latin typeface="+mn-ea"/>
              </a:rPr>
              <a:t>。</a:t>
            </a:r>
            <a:endParaRPr lang="zh-CN" altLang="en-US" sz="950">
              <a:latin typeface="+mn-ea"/>
            </a:endParaRPr>
          </a:p>
          <a:p>
            <a:r>
              <a:rPr lang="en-US" altLang="zh-CN" sz="950" b="1">
                <a:latin typeface="+mn-ea"/>
              </a:rPr>
              <a:t>【</a:t>
            </a:r>
            <a:r>
              <a:rPr lang="zh-CN" altLang="en-US" sz="950" b="1">
                <a:latin typeface="+mn-ea"/>
              </a:rPr>
              <a:t>性状</a:t>
            </a:r>
            <a:r>
              <a:rPr lang="en-US" altLang="zh-CN" sz="950" b="1">
                <a:latin typeface="+mn-ea"/>
              </a:rPr>
              <a:t>】</a:t>
            </a:r>
            <a:endParaRPr lang="en-US" altLang="zh-CN" sz="950" b="1">
              <a:latin typeface="+mn-ea"/>
            </a:endParaRPr>
          </a:p>
          <a:p>
            <a:r>
              <a:rPr lang="zh-CN" altLang="en-US" sz="950">
                <a:latin typeface="+mn-ea"/>
              </a:rPr>
              <a:t>      安加维为无菌、不含防腐剂的澄清、无色至淡黄色溶液。</a:t>
            </a:r>
            <a:endParaRPr lang="zh-CN" altLang="en-US" sz="950">
              <a:latin typeface="+mn-ea"/>
            </a:endParaRPr>
          </a:p>
          <a:p>
            <a:r>
              <a:rPr lang="en-US" altLang="zh-CN" sz="950" b="1">
                <a:latin typeface="+mn-ea"/>
              </a:rPr>
              <a:t>【</a:t>
            </a:r>
            <a:r>
              <a:rPr lang="zh-CN" altLang="en-US" sz="950" b="1">
                <a:latin typeface="+mn-ea"/>
              </a:rPr>
              <a:t>适应症</a:t>
            </a:r>
            <a:r>
              <a:rPr lang="en-US" altLang="zh-CN" sz="950" b="1">
                <a:latin typeface="+mn-ea"/>
              </a:rPr>
              <a:t>】</a:t>
            </a:r>
            <a:endParaRPr lang="en-US" altLang="zh-CN" sz="950" b="1">
              <a:latin typeface="+mn-ea"/>
            </a:endParaRPr>
          </a:p>
          <a:p>
            <a:r>
              <a:rPr lang="zh-CN" altLang="en-US" sz="950" b="1">
                <a:latin typeface="+mn-ea"/>
              </a:rPr>
              <a:t>实体肿瘤骨转移和多发性骨髓瘤</a:t>
            </a:r>
            <a:endParaRPr lang="zh-CN" altLang="en-US" sz="950" b="1">
              <a:latin typeface="+mn-ea"/>
            </a:endParaRPr>
          </a:p>
          <a:p>
            <a:r>
              <a:rPr lang="zh-CN" altLang="en-US" sz="950">
                <a:latin typeface="+mn-ea"/>
              </a:rPr>
              <a:t>      用于实体肿瘤骨转移患者或多发性骨髓瘤患者的治疗，以延迟或降低骨相关 事件（病理性骨折、脊髓压迫、骨放疗或骨手术）的发生风险。</a:t>
            </a:r>
            <a:endParaRPr lang="zh-CN" altLang="en-US" sz="950">
              <a:latin typeface="+mn-ea"/>
            </a:endParaRPr>
          </a:p>
          <a:p>
            <a:r>
              <a:rPr lang="zh-CN" altLang="en-US" sz="950" b="1">
                <a:latin typeface="+mn-ea"/>
              </a:rPr>
              <a:t>骨巨细胞瘤</a:t>
            </a:r>
            <a:endParaRPr lang="zh-CN" altLang="en-US" sz="950" b="1">
              <a:latin typeface="+mn-ea"/>
            </a:endParaRPr>
          </a:p>
          <a:p>
            <a:r>
              <a:rPr lang="zh-CN" altLang="en-US" sz="950">
                <a:latin typeface="+mn-ea"/>
              </a:rPr>
              <a:t>      用于治疗不可手术切除或者手术切除可能导致严重功能障碍的骨巨细胞瘤， 包括成人和骨骼发育成熟（定义为至少 </a:t>
            </a:r>
            <a:r>
              <a:rPr lang="en-US" altLang="zh-CN" sz="950">
                <a:latin typeface="+mn-ea"/>
              </a:rPr>
              <a:t>1 </a:t>
            </a:r>
            <a:r>
              <a:rPr lang="zh-CN" altLang="en-US" sz="950">
                <a:latin typeface="+mn-ea"/>
              </a:rPr>
              <a:t>处成熟长骨且体重≥</a:t>
            </a:r>
            <a:r>
              <a:rPr lang="en-US" altLang="zh-CN" sz="950">
                <a:latin typeface="+mn-ea"/>
              </a:rPr>
              <a:t>45 kg</a:t>
            </a:r>
            <a:r>
              <a:rPr lang="zh-CN" altLang="en-US" sz="950">
                <a:latin typeface="+mn-ea"/>
              </a:rPr>
              <a:t>）的青少年患者（参见</a:t>
            </a:r>
            <a:r>
              <a:rPr lang="en-US" altLang="zh-CN" sz="950">
                <a:latin typeface="+mn-ea"/>
              </a:rPr>
              <a:t>【</a:t>
            </a:r>
            <a:r>
              <a:rPr lang="zh-CN" altLang="en-US" sz="950">
                <a:latin typeface="+mn-ea"/>
              </a:rPr>
              <a:t>临床试验</a:t>
            </a:r>
            <a:r>
              <a:rPr lang="en-US" altLang="zh-CN" sz="950">
                <a:latin typeface="+mn-ea"/>
              </a:rPr>
              <a:t>】</a:t>
            </a:r>
            <a:r>
              <a:rPr lang="zh-CN" altLang="en-US" sz="950">
                <a:latin typeface="+mn-ea"/>
              </a:rPr>
              <a:t>）。</a:t>
            </a:r>
            <a:endParaRPr lang="zh-CN" altLang="en-US" sz="950">
              <a:latin typeface="+mn-ea"/>
            </a:endParaRPr>
          </a:p>
          <a:p>
            <a:r>
              <a:rPr lang="en-US" altLang="zh-CN" sz="950" b="1">
                <a:latin typeface="+mn-ea"/>
              </a:rPr>
              <a:t>【</a:t>
            </a:r>
            <a:r>
              <a:rPr lang="zh-CN" altLang="en-US" sz="950" b="1">
                <a:latin typeface="+mn-ea"/>
              </a:rPr>
              <a:t>规格</a:t>
            </a:r>
            <a:r>
              <a:rPr lang="en-US" altLang="zh-CN" sz="950" b="1">
                <a:latin typeface="+mn-ea"/>
              </a:rPr>
              <a:t>】</a:t>
            </a:r>
            <a:endParaRPr lang="en-US" altLang="zh-CN" sz="950" b="1">
              <a:latin typeface="+mn-ea"/>
            </a:endParaRPr>
          </a:p>
          <a:p>
            <a:r>
              <a:rPr lang="en-US" altLang="zh-CN" sz="950">
                <a:latin typeface="+mn-ea"/>
              </a:rPr>
              <a:t>      120 mg</a:t>
            </a:r>
            <a:r>
              <a:rPr lang="zh-CN" altLang="en-US" sz="950">
                <a:latin typeface="+mn-ea"/>
              </a:rPr>
              <a:t>（</a:t>
            </a:r>
            <a:r>
              <a:rPr lang="en-US" altLang="zh-CN" sz="950">
                <a:latin typeface="+mn-ea"/>
              </a:rPr>
              <a:t>1.7 mL</a:t>
            </a:r>
            <a:r>
              <a:rPr lang="zh-CN" altLang="en-US" sz="950">
                <a:latin typeface="+mn-ea"/>
              </a:rPr>
              <a:t>）</a:t>
            </a:r>
            <a:r>
              <a:rPr lang="en-US" altLang="zh-CN" sz="950">
                <a:latin typeface="+mn-ea"/>
              </a:rPr>
              <a:t>/</a:t>
            </a:r>
            <a:r>
              <a:rPr lang="zh-CN" altLang="en-US" sz="950">
                <a:latin typeface="+mn-ea"/>
              </a:rPr>
              <a:t>瓶</a:t>
            </a:r>
            <a:endParaRPr lang="zh-CN" altLang="en-US" sz="950">
              <a:latin typeface="+mn-ea"/>
            </a:endParaRPr>
          </a:p>
          <a:p>
            <a:r>
              <a:rPr lang="en-US" altLang="zh-CN" sz="950" b="1">
                <a:latin typeface="+mn-ea"/>
              </a:rPr>
              <a:t>【</a:t>
            </a:r>
            <a:r>
              <a:rPr lang="zh-CN" altLang="en-US" sz="950" b="1">
                <a:latin typeface="+mn-ea"/>
              </a:rPr>
              <a:t>用法用量</a:t>
            </a:r>
            <a:r>
              <a:rPr lang="en-US" altLang="zh-CN" sz="950" b="1">
                <a:latin typeface="+mn-ea"/>
              </a:rPr>
              <a:t>】 </a:t>
            </a:r>
            <a:endParaRPr lang="en-US" altLang="zh-CN" sz="950" b="1">
              <a:latin typeface="+mn-ea"/>
            </a:endParaRPr>
          </a:p>
          <a:p>
            <a:r>
              <a:rPr lang="zh-CN" altLang="en-US" sz="950" b="1">
                <a:latin typeface="+mn-ea"/>
              </a:rPr>
              <a:t>重要的给药说明</a:t>
            </a:r>
            <a:endParaRPr lang="zh-CN" altLang="en-US" sz="950" b="1">
              <a:latin typeface="+mn-ea"/>
            </a:endParaRPr>
          </a:p>
          <a:p>
            <a:r>
              <a:rPr lang="zh-CN" altLang="en-US" sz="950">
                <a:latin typeface="+mn-ea"/>
              </a:rPr>
              <a:t>      安加维仅可通过皮下途径给药，不能通过静脉、肌内或皮内途径给药。</a:t>
            </a:r>
            <a:endParaRPr lang="zh-CN" altLang="en-US" sz="950">
              <a:latin typeface="+mn-ea"/>
            </a:endParaRPr>
          </a:p>
          <a:p>
            <a:r>
              <a:rPr lang="zh-CN" altLang="en-US" sz="950">
                <a:latin typeface="+mn-ea"/>
              </a:rPr>
              <a:t>      同时需要给予钙和维生素</a:t>
            </a:r>
            <a:r>
              <a:rPr lang="en-US" altLang="zh-CN" sz="950">
                <a:latin typeface="+mn-ea"/>
              </a:rPr>
              <a:t>D </a:t>
            </a:r>
            <a:r>
              <a:rPr lang="zh-CN" altLang="en-US" sz="950">
                <a:latin typeface="+mn-ea"/>
              </a:rPr>
              <a:t>以治疗或预防低钙血症（参见</a:t>
            </a:r>
            <a:r>
              <a:rPr lang="en-US" altLang="zh-CN" sz="950">
                <a:latin typeface="+mn-ea"/>
              </a:rPr>
              <a:t>【</a:t>
            </a:r>
            <a:r>
              <a:rPr lang="zh-CN" altLang="en-US" sz="950">
                <a:latin typeface="+mn-ea"/>
              </a:rPr>
              <a:t>注意事项</a:t>
            </a:r>
            <a:r>
              <a:rPr lang="en-US" altLang="zh-CN" sz="950">
                <a:latin typeface="+mn-ea"/>
              </a:rPr>
              <a:t>】</a:t>
            </a:r>
            <a:r>
              <a:rPr lang="zh-CN" altLang="en-US" sz="950">
                <a:latin typeface="+mn-ea"/>
              </a:rPr>
              <a:t>）。安加维不应与双膦酸盐合并用药。</a:t>
            </a:r>
            <a:endParaRPr lang="zh-CN" altLang="en-US" sz="950">
              <a:latin typeface="+mn-ea"/>
            </a:endParaRPr>
          </a:p>
          <a:p>
            <a:r>
              <a:rPr lang="zh-CN" altLang="en-US" sz="950" b="1">
                <a:latin typeface="+mn-ea"/>
              </a:rPr>
              <a:t>实体肿瘤骨转移和多发性骨髓瘤</a:t>
            </a:r>
            <a:endParaRPr lang="zh-CN" altLang="en-US" sz="950" b="1">
              <a:latin typeface="+mn-ea"/>
            </a:endParaRPr>
          </a:p>
          <a:p>
            <a:r>
              <a:rPr lang="zh-CN" altLang="en-US" sz="950">
                <a:latin typeface="+mn-ea"/>
              </a:rPr>
              <a:t>      安加维的推荐剂量为 </a:t>
            </a:r>
            <a:r>
              <a:rPr lang="en-US" altLang="zh-CN" sz="950">
                <a:latin typeface="+mn-ea"/>
              </a:rPr>
              <a:t>120 mg </a:t>
            </a:r>
            <a:r>
              <a:rPr lang="zh-CN" altLang="en-US" sz="950">
                <a:latin typeface="+mn-ea"/>
              </a:rPr>
              <a:t>每 </a:t>
            </a:r>
            <a:r>
              <a:rPr lang="en-US" altLang="zh-CN" sz="950">
                <a:latin typeface="+mn-ea"/>
              </a:rPr>
              <a:t>4 </a:t>
            </a:r>
            <a:r>
              <a:rPr lang="zh-CN" altLang="en-US" sz="950">
                <a:latin typeface="+mn-ea"/>
              </a:rPr>
              <a:t>周 </a:t>
            </a:r>
            <a:r>
              <a:rPr lang="en-US" altLang="zh-CN" sz="950">
                <a:latin typeface="+mn-ea"/>
              </a:rPr>
              <a:t>1 </a:t>
            </a:r>
            <a:r>
              <a:rPr lang="zh-CN" altLang="en-US" sz="950">
                <a:latin typeface="+mn-ea"/>
              </a:rPr>
              <a:t>次，于上臂、大腿上部或腹部皮下给药。</a:t>
            </a:r>
            <a:endParaRPr lang="zh-CN" altLang="en-US" sz="950">
              <a:latin typeface="+mn-ea"/>
            </a:endParaRPr>
          </a:p>
          <a:p>
            <a:r>
              <a:rPr lang="zh-CN" altLang="en-US" sz="950" b="1">
                <a:latin typeface="+mn-ea"/>
              </a:rPr>
              <a:t>准备与给药</a:t>
            </a:r>
            <a:endParaRPr lang="zh-CN" altLang="en-US" sz="950" b="1">
              <a:latin typeface="+mn-ea"/>
            </a:endParaRPr>
          </a:p>
          <a:p>
            <a:r>
              <a:rPr lang="en-US" altLang="zh-CN" sz="950">
                <a:latin typeface="+mn-ea"/>
              </a:rPr>
              <a:t>      </a:t>
            </a:r>
            <a:r>
              <a:rPr lang="zh-CN" altLang="en-US" sz="950">
                <a:latin typeface="+mn-ea"/>
              </a:rPr>
              <a:t>在给药前目视检查安加维是否存在颗粒物质和变色。安加维是澄清、无色至 淡黄色的溶液，可能含微量半透明至白色蛋白质颗粒。如果溶液变色或浑浊，或 溶液含大量颗粒或外来颗粒物，请勿使用。</a:t>
            </a:r>
            <a:endParaRPr lang="zh-CN" altLang="en-US" sz="950">
              <a:latin typeface="+mn-ea"/>
            </a:endParaRPr>
          </a:p>
          <a:p>
            <a:r>
              <a:rPr lang="zh-CN" altLang="en-US" sz="950">
                <a:latin typeface="+mn-ea"/>
              </a:rPr>
              <a:t>      在给药前， 从冰箱中取出安加维，并置于原包装中恢复至室温（最高</a:t>
            </a:r>
            <a:r>
              <a:rPr lang="en-US" altLang="zh-CN" sz="950">
                <a:latin typeface="+mn-ea"/>
              </a:rPr>
              <a:t>25°C/77°F</a:t>
            </a:r>
            <a:r>
              <a:rPr lang="zh-CN" altLang="en-US" sz="950">
                <a:latin typeface="+mn-ea"/>
              </a:rPr>
              <a:t>）。该过程一般需要 </a:t>
            </a:r>
            <a:r>
              <a:rPr lang="en-US" altLang="zh-CN" sz="950">
                <a:latin typeface="+mn-ea"/>
              </a:rPr>
              <a:t>15 </a:t>
            </a:r>
            <a:r>
              <a:rPr lang="zh-CN" altLang="en-US" sz="950">
                <a:latin typeface="+mn-ea"/>
              </a:rPr>
              <a:t>至 </a:t>
            </a:r>
            <a:r>
              <a:rPr lang="en-US" altLang="zh-CN" sz="950">
                <a:latin typeface="+mn-ea"/>
              </a:rPr>
              <a:t>30 </a:t>
            </a:r>
            <a:r>
              <a:rPr lang="zh-CN" altLang="en-US" sz="950">
                <a:latin typeface="+mn-ea"/>
              </a:rPr>
              <a:t>分钟。请勿使用其他任何方式加热安加维（参见</a:t>
            </a:r>
            <a:r>
              <a:rPr lang="en-US" altLang="zh-CN" sz="950">
                <a:latin typeface="+mn-ea"/>
              </a:rPr>
              <a:t>【</a:t>
            </a:r>
            <a:r>
              <a:rPr lang="zh-CN" altLang="en-US" sz="950">
                <a:latin typeface="+mn-ea"/>
              </a:rPr>
              <a:t>贮藏</a:t>
            </a:r>
            <a:r>
              <a:rPr lang="en-US" altLang="zh-CN" sz="950">
                <a:latin typeface="+mn-ea"/>
              </a:rPr>
              <a:t>】</a:t>
            </a:r>
            <a:r>
              <a:rPr lang="zh-CN" altLang="en-US" sz="950">
                <a:latin typeface="+mn-ea"/>
              </a:rPr>
              <a:t>）。</a:t>
            </a:r>
            <a:endParaRPr lang="zh-CN" altLang="en-US" sz="950">
              <a:latin typeface="+mn-ea"/>
            </a:endParaRPr>
          </a:p>
          <a:p>
            <a:r>
              <a:rPr lang="zh-CN" altLang="en-US" sz="950">
                <a:latin typeface="+mn-ea"/>
              </a:rPr>
              <a:t>      使用 </a:t>
            </a:r>
            <a:r>
              <a:rPr lang="en-US" altLang="zh-CN" sz="950">
                <a:latin typeface="+mn-ea"/>
              </a:rPr>
              <a:t>27G</a:t>
            </a:r>
            <a:r>
              <a:rPr lang="zh-CN" altLang="en-US" sz="950">
                <a:latin typeface="+mn-ea"/>
              </a:rPr>
              <a:t>（</a:t>
            </a:r>
            <a:r>
              <a:rPr lang="en-US" altLang="zh-CN" sz="950">
                <a:latin typeface="+mn-ea"/>
              </a:rPr>
              <a:t>gauge</a:t>
            </a:r>
            <a:r>
              <a:rPr lang="zh-CN" altLang="en-US" sz="950">
                <a:latin typeface="+mn-ea"/>
              </a:rPr>
              <a:t>）针吸出并注射西林瓶中的所有内容物。请勿重复将针头插入药瓶。请将一次性使用过的，或针头插入过的药瓶丢弃。</a:t>
            </a:r>
            <a:endParaRPr lang="en-US" sz="950">
              <a:latin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custDataLst>
              <p:tags r:id="rId1"/>
            </p:custDataLst>
          </p:nvPr>
        </p:nvSpPr>
        <p:spPr>
          <a:xfrm>
            <a:off x="436315" y="348050"/>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患者随访及</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小结</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 name="文本框 9"/>
          <p:cNvSpPr txBox="1"/>
          <p:nvPr/>
        </p:nvSpPr>
        <p:spPr>
          <a:xfrm>
            <a:off x="1039737" y="1486356"/>
            <a:ext cx="9979175" cy="706755"/>
          </a:xfrm>
          <a:prstGeom prst="rect">
            <a:avLst/>
          </a:prstGeom>
          <a:noFill/>
        </p:spPr>
        <p:txBody>
          <a:bodyPr wrap="square" rtlCol="0">
            <a:spAutoFit/>
          </a:bodyPr>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患者术后定期随访，复查睾酮、</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PSA</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均迅速下降，睾酮达到完全去势水平，治疗期间，患者未发生大汗、潮红、骨痛等不良反应，注射部位无红疹、发痒等不良事件。</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
        <p:nvSpPr>
          <p:cNvPr id="11" name="文本框 10"/>
          <p:cNvSpPr txBox="1"/>
          <p:nvPr/>
        </p:nvSpPr>
        <p:spPr>
          <a:xfrm>
            <a:off x="1073785" y="3071495"/>
            <a:ext cx="9714230" cy="2861310"/>
          </a:xfrm>
          <a:prstGeom prst="rect">
            <a:avLst/>
          </a:prstGeom>
          <a:noFill/>
        </p:spPr>
        <p:txBody>
          <a:bodyPr wrap="square" rtlCol="0">
            <a:spAutoFit/>
          </a:bodyPr>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该患者是一名转移性前列腺癌患者，患者局部下尿路症状明显，且存在骨转移，需要进行去势升级，迅速降低睾酮。</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该患者接受了原发灶手术切除，术后接受了戈舍瑞林微球</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多西他赛</a:t>
            </a:r>
            <a:r>
              <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a:t>
            </a: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达罗他胺三联治疗，耐受良好，治疗后睾酮迅速降低并持续稳定在去势水平，未见睾酮波动。</a:t>
            </a:r>
            <a:endPar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0" marR="0" lvl="0" indent="0" algn="l" defTabSz="457200" rtl="0" eaLnBrk="1" fontAlgn="auto" latinLnBrk="0" hangingPunct="1">
              <a:lnSpc>
                <a:spcPct val="150000"/>
              </a:lnSpc>
              <a:spcBef>
                <a:spcPts val="0"/>
              </a:spcBef>
              <a:spcAft>
                <a:spcPts val="0"/>
              </a:spcAft>
              <a:buClrTx/>
              <a:buSzTx/>
              <a:buFontTx/>
              <a:buNone/>
              <a:defRPr/>
            </a:pPr>
            <a:r>
              <a:rPr kumimoji="0" lang="zh-CN" altLang="en-US"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rPr>
              <a:t>患者及时规范使用地舒单抗，未见新增转移灶，无骨相关事件发生。</a:t>
            </a: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a:p>
            <a:pPr marL="342900" marR="0" lvl="0" indent="-342900" algn="l" defTabSz="457200" rtl="0" eaLnBrk="1" fontAlgn="auto" latinLnBrk="0" hangingPunct="1">
              <a:lnSpc>
                <a:spcPct val="150000"/>
              </a:lnSpc>
              <a:spcBef>
                <a:spcPts val="0"/>
              </a:spcBef>
              <a:spcAft>
                <a:spcPts val="0"/>
              </a:spcAft>
              <a:buClrTx/>
              <a:buSzTx/>
              <a:buFont typeface="Arial" panose="020B0604020202020204" pitchFamily="34" charset="0"/>
              <a:buChar char="•"/>
              <a:defRPr/>
            </a:pPr>
            <a:endParaRPr kumimoji="0" lang="en-US" altLang="zh-CN" sz="2000" b="0" i="0" u="none" strike="noStrike" kern="1200" cap="none" spc="0" normalizeH="0" baseline="0" noProof="0" dirty="0">
              <a:ln>
                <a:noFill/>
              </a:ln>
              <a:solidFill>
                <a:prstClr val="black"/>
              </a:solidFill>
              <a:effectLst/>
              <a:uLnTx/>
              <a:uFillTx/>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1366" name="picture 1366"/>
          <p:cNvPicPr>
            <a:picLocks noChangeAspect="1"/>
          </p:cNvPicPr>
          <p:nvPr/>
        </p:nvPicPr>
        <p:blipFill>
          <a:blip r:embed="rId1"/>
          <a:stretch>
            <a:fillRect/>
          </a:stretch>
        </p:blipFill>
        <p:spPr>
          <a:xfrm rot="21600000">
            <a:off x="524827" y="1341285"/>
            <a:ext cx="11142344" cy="4521834"/>
          </a:xfrm>
          <a:prstGeom prst="rect">
            <a:avLst/>
          </a:prstGeom>
        </p:spPr>
      </p:pic>
      <p:sp>
        <p:nvSpPr>
          <p:cNvPr id="4" name="标题 3"/>
          <p:cNvSpPr>
            <a:spLocks noGrp="1"/>
          </p:cNvSpPr>
          <p:nvPr>
            <p:ph type="title" idx="4294967295"/>
          </p:nvPr>
        </p:nvSpPr>
        <p:spPr>
          <a:xfrm>
            <a:off x="209550" y="193040"/>
            <a:ext cx="10968990" cy="705485"/>
          </a:xfrm>
        </p:spPr>
        <p:txBody>
          <a:bodyPr vert="horz">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患者病例治疗</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心得</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1048676" name="内容占位符 2"/>
          <p:cNvSpPr txBox="1"/>
          <p:nvPr/>
        </p:nvSpPr>
        <p:spPr>
          <a:xfrm>
            <a:off x="1264285" y="2273935"/>
            <a:ext cx="9458325" cy="2425065"/>
          </a:xfrm>
          <a:prstGeom prst="rect">
            <a:avLst/>
          </a:prstGeom>
          <a:noFill/>
          <a:ln w="9525">
            <a:noFill/>
          </a:ln>
        </p:spPr>
        <p:txBody>
          <a:bodyPr vert="horz" wrap="square" anchor="t" anchorCtr="0">
            <a:scene3d>
              <a:camera prst="orthographicFront"/>
              <a:lightRig rig="threePt" dir="t"/>
            </a:scene3d>
          </a:bodyPr>
          <a:lstStyle>
            <a:lvl1pPr marL="0" lvl="0" indent="0" algn="ctr" defTabSz="0" eaLnBrk="1" fontAlgn="base" latinLnBrk="0" hangingPunct="1">
              <a:lnSpc>
                <a:spcPct val="100000"/>
              </a:lnSpc>
              <a:spcBef>
                <a:spcPts val="300"/>
              </a:spcBef>
              <a:spcAft>
                <a:spcPct val="30000"/>
              </a:spcAft>
              <a:buClr>
                <a:srgbClr val="FF3399"/>
              </a:buClr>
              <a:buNone/>
              <a:defRPr sz="1800" b="1" kern="1200">
                <a:solidFill>
                  <a:srgbClr val="000099"/>
                </a:solidFill>
                <a:latin typeface="+mn-lt"/>
                <a:ea typeface="+mn-ea"/>
                <a:cs typeface="+mn-cs"/>
                <a:sym typeface="黑体" panose="02010609060101010101" charset="-122"/>
              </a:defRPr>
            </a:lvl1pPr>
            <a:lvl2pPr marL="342900" lvl="1" indent="0" algn="ctr" defTabSz="0" eaLnBrk="1" fontAlgn="base" latinLnBrk="0" hangingPunct="1">
              <a:lnSpc>
                <a:spcPct val="100000"/>
              </a:lnSpc>
              <a:spcBef>
                <a:spcPct val="49000"/>
              </a:spcBef>
              <a:spcAft>
                <a:spcPct val="30000"/>
              </a:spcAft>
              <a:buClr>
                <a:srgbClr val="FF3399"/>
              </a:buClr>
              <a:buFont typeface="Wingdings" panose="05000000000000000000" pitchFamily="2" charset="2"/>
              <a:buNone/>
              <a:defRPr sz="1500" b="1" kern="1200">
                <a:solidFill>
                  <a:schemeClr val="tx1"/>
                </a:solidFill>
                <a:latin typeface="黑体" panose="02010609060101010101" charset="-122"/>
                <a:ea typeface="宋体" panose="02010600030101010101" pitchFamily="2" charset="-122"/>
                <a:cs typeface="+mn-cs"/>
                <a:sym typeface="黑体" panose="02010609060101010101" charset="-122"/>
              </a:defRPr>
            </a:lvl2pPr>
            <a:lvl3pPr marL="685800" lvl="2"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350" b="1" kern="1200">
                <a:solidFill>
                  <a:schemeClr val="tx1"/>
                </a:solidFill>
                <a:latin typeface="黑体" panose="02010609060101010101" charset="-122"/>
                <a:ea typeface="宋体" panose="02010600030101010101" pitchFamily="2" charset="-122"/>
                <a:cs typeface="+mn-cs"/>
                <a:sym typeface="黑体" panose="02010609060101010101" charset="-122"/>
              </a:defRPr>
            </a:lvl3pPr>
            <a:lvl4pPr marL="1028700" lvl="3"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黑体" panose="02010609060101010101" charset="-122"/>
                <a:ea typeface="宋体" panose="02010600030101010101" pitchFamily="2" charset="-122"/>
                <a:cs typeface="+mn-cs"/>
                <a:sym typeface="黑体" panose="02010609060101010101" charset="-122"/>
              </a:defRPr>
            </a:lvl4pPr>
            <a:lvl5pPr marL="1371600" lvl="4"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5pPr>
            <a:lvl6pPr marL="1714500" lvl="5"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6pPr>
            <a:lvl7pPr marL="2058035" lvl="6"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7pPr>
            <a:lvl8pPr marL="2400935" lvl="7"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8pPr>
            <a:lvl9pPr marL="2743835" lvl="8" indent="0" algn="ctr" defTabSz="0" eaLnBrk="1" fontAlgn="base" latinLnBrk="0" hangingPunct="1">
              <a:lnSpc>
                <a:spcPct val="100000"/>
              </a:lnSpc>
              <a:spcBef>
                <a:spcPct val="53000"/>
              </a:spcBef>
              <a:spcAft>
                <a:spcPct val="30000"/>
              </a:spcAft>
              <a:buClr>
                <a:srgbClr val="FF3399"/>
              </a:buClr>
              <a:buFont typeface="Wingdings" panose="05000000000000000000" pitchFamily="2" charset="2"/>
              <a:buNone/>
              <a:defRPr sz="1200" b="1" kern="1200">
                <a:solidFill>
                  <a:schemeClr val="tx1"/>
                </a:solidFill>
                <a:latin typeface="Arial" panose="020B0604020202020204" pitchFamily="34" charset="0"/>
                <a:ea typeface="宋体" panose="02010600030101010101" pitchFamily="2" charset="-122"/>
                <a:cs typeface="+mn-cs"/>
                <a:sym typeface="黑体" panose="02010609060101010101" charset="-122"/>
              </a:defRPr>
            </a:lvl9pPr>
          </a:lstStyle>
          <a:p>
            <a:pPr marL="109855" algn="l">
              <a:lnSpc>
                <a:spcPct val="150000"/>
              </a:lnSpc>
            </a:pPr>
            <a:r>
              <a:rPr kumimoji="0" lang="en-US" altLang="zh-CN"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1</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，该病例提示，转移性前列腺癌患者可能出现原发灶以及转移灶局部症状，戈舍瑞林微球通过去势升级，能够使前列腺癌患者睾酮水平显著抑制，降低肿瘤的进展风险，是一种理想的</a:t>
            </a:r>
            <a:r>
              <a:rPr kumimoji="0" lang="en-US" altLang="zh-CN"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ADT</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药物。</a:t>
            </a:r>
            <a:endPar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endParaRPr>
          </a:p>
          <a:p>
            <a:pPr marL="109855" algn="l">
              <a:lnSpc>
                <a:spcPct val="150000"/>
              </a:lnSpc>
            </a:pPr>
            <a:r>
              <a:rPr kumimoji="0" lang="en-US" altLang="zh-CN"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2</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，本病例中患者确诊骨转移后即开始使用</a:t>
            </a:r>
            <a:r>
              <a:rPr kumimoji="0" lang="zh-CN" altLang="en-US" i="0" u="none" strike="noStrike" kern="1200" cap="none" spc="0" normalizeH="0" baseline="0" noProof="0" dirty="0">
                <a:ln>
                  <a:noFill/>
                </a:ln>
                <a:solidFill>
                  <a:srgbClr val="F26649"/>
                </a:solidFill>
                <a:uLnTx/>
                <a:uFillTx/>
                <a:latin typeface="微软雅黑" panose="020B0503020204020204" charset="-122"/>
                <a:ea typeface="微软雅黑" panose="020B0503020204020204" charset="-122"/>
                <a:cs typeface="+mn-cs"/>
                <a:sym typeface="黑体" panose="02010609060101010101" charset="-122"/>
              </a:rPr>
              <a:t>地舒单抗治疗</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以预防</a:t>
            </a:r>
            <a:r>
              <a:rPr kumimoji="0" lang="en-US" altLang="zh-CN"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SREs</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，患者同时使用内分泌治疗</a:t>
            </a:r>
            <a:r>
              <a:rPr kumimoji="0" lang="en-US" altLang="zh-CN"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化疗，无药物</a:t>
            </a:r>
            <a:r>
              <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rPr>
              <a:t>相互作用，未发生骨相关事件，病情稳定，治疗安全性良好；</a:t>
            </a:r>
            <a:endParaRPr kumimoji="0" lang="zh-CN" altLang="en-US" b="0" i="0" u="none" strike="noStrike" kern="1200" cap="none" spc="0" normalizeH="0" baseline="0" noProof="0" dirty="0">
              <a:ln>
                <a:noFill/>
              </a:ln>
              <a:solidFill>
                <a:srgbClr val="000000"/>
              </a:solidFill>
              <a:uLnTx/>
              <a:uFillTx/>
              <a:latin typeface="微软雅黑" panose="020B0503020204020204" charset="-122"/>
              <a:ea typeface="微软雅黑" panose="020B0503020204020204" charset="-122"/>
              <a:cs typeface="+mn-cs"/>
              <a:sym typeface="黑体" panose="02010609060101010101" charset="-122"/>
            </a:endParaRPr>
          </a:p>
        </p:txBody>
      </p:sp>
    </p:spTree>
    <p:custDataLst>
      <p:tags r:id="rId2"/>
    </p:custData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209550" y="193040"/>
            <a:ext cx="10968990" cy="705485"/>
          </a:xfrm>
        </p:spPr>
        <p:txBody>
          <a:bodyPr vert="horz"/>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地舒单抗的安全性管理</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pSp>
        <p:nvGrpSpPr>
          <p:cNvPr id="58" name="组合 57"/>
          <p:cNvGrpSpPr/>
          <p:nvPr/>
        </p:nvGrpSpPr>
        <p:grpSpPr>
          <a:xfrm rot="0">
            <a:off x="333375" y="1486535"/>
            <a:ext cx="6059170" cy="3949700"/>
            <a:chOff x="550863" y="2286000"/>
            <a:chExt cx="6059221" cy="3949700"/>
          </a:xfrm>
        </p:grpSpPr>
        <p:sp>
          <p:nvSpPr>
            <p:cNvPr id="57" name="矩形 56"/>
            <p:cNvSpPr/>
            <p:nvPr/>
          </p:nvSpPr>
          <p:spPr>
            <a:xfrm>
              <a:off x="550863" y="2286000"/>
              <a:ext cx="6059221" cy="3949700"/>
            </a:xfrm>
            <a:prstGeom prst="rect">
              <a:avLst/>
            </a:prstGeom>
            <a:solidFill>
              <a:schemeClr val="bg1"/>
            </a:solidFill>
            <a:ln>
              <a:noFill/>
            </a:ln>
            <a:effectLst>
              <a:outerShdw blurRad="63500" sx="101000" sy="101000" algn="ctr" rotWithShape="0">
                <a:schemeClr val="accent1">
                  <a:alpha val="12000"/>
                </a:scheme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6" name="组合 55"/>
            <p:cNvGrpSpPr/>
            <p:nvPr/>
          </p:nvGrpSpPr>
          <p:grpSpPr>
            <a:xfrm>
              <a:off x="721582" y="2453103"/>
              <a:ext cx="5888502" cy="3729076"/>
              <a:chOff x="916316" y="2224615"/>
              <a:chExt cx="5888502" cy="3729076"/>
            </a:xfrm>
          </p:grpSpPr>
          <p:grpSp>
            <p:nvGrpSpPr>
              <p:cNvPr id="23" name="组合 22"/>
              <p:cNvGrpSpPr/>
              <p:nvPr/>
            </p:nvGrpSpPr>
            <p:grpSpPr>
              <a:xfrm>
                <a:off x="916316" y="2224615"/>
                <a:ext cx="5281640" cy="3617082"/>
                <a:chOff x="1392364" y="2021335"/>
                <a:chExt cx="5969000" cy="4087813"/>
              </a:xfrm>
            </p:grpSpPr>
            <p:pic>
              <p:nvPicPr>
                <p:cNvPr id="18" name="Picture 2" descr="Figure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392364" y="2021335"/>
                  <a:ext cx="5969000" cy="4087813"/>
                </a:xfrm>
                <a:prstGeom prst="rect">
                  <a:avLst/>
                </a:prstGeom>
                <a:noFill/>
                <a:extLst>
                  <a:ext uri="{909E8E84-426E-40DD-AFC4-6F175D3DCCD1}">
                    <a14:hiddenFill xmlns:a14="http://schemas.microsoft.com/office/drawing/2010/main">
                      <a:solidFill>
                        <a:srgbClr val="FFFFFF"/>
                      </a:solidFill>
                    </a14:hiddenFill>
                  </a:ext>
                </a:extLst>
              </p:spPr>
            </p:pic>
            <p:sp>
              <p:nvSpPr>
                <p:cNvPr id="19" name="文本框 18"/>
                <p:cNvSpPr txBox="1"/>
                <p:nvPr/>
              </p:nvSpPr>
              <p:spPr>
                <a:xfrm>
                  <a:off x="1392364" y="4170984"/>
                  <a:ext cx="1842169" cy="295656"/>
                </a:xfrm>
                <a:prstGeom prst="rect">
                  <a:avLst/>
                </a:prstGeom>
                <a:solidFill>
                  <a:schemeClr val="bg1"/>
                </a:solidFill>
              </p:spPr>
              <p:txBody>
                <a:bodyPr wrap="square">
                  <a:spAutoFit/>
                </a:bodyPr>
                <a:p>
                  <a:endParaRPr lang="zh-CN" altLang="en-US" sz="1100" dirty="0">
                    <a:latin typeface="Arial" panose="020B0604020202020204" pitchFamily="34" charset="0"/>
                    <a:ea typeface="微软雅黑" panose="020B0503020204020204" charset="-122"/>
                    <a:sym typeface="Arial" panose="020B0604020202020204" pitchFamily="34" charset="0"/>
                  </a:endParaRPr>
                </a:p>
              </p:txBody>
            </p:sp>
          </p:grpSp>
          <p:grpSp>
            <p:nvGrpSpPr>
              <p:cNvPr id="35" name="组合 34"/>
              <p:cNvGrpSpPr/>
              <p:nvPr/>
            </p:nvGrpSpPr>
            <p:grpSpPr>
              <a:xfrm>
                <a:off x="4098677" y="2354580"/>
                <a:ext cx="2284837" cy="1074420"/>
                <a:chOff x="4098677" y="2354580"/>
                <a:chExt cx="2284837" cy="1074420"/>
              </a:xfrm>
            </p:grpSpPr>
            <p:sp>
              <p:nvSpPr>
                <p:cNvPr id="31" name="矩形 30"/>
                <p:cNvSpPr/>
                <p:nvPr/>
              </p:nvSpPr>
              <p:spPr>
                <a:xfrm>
                  <a:off x="4099560" y="2354580"/>
                  <a:ext cx="1996440" cy="10744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2" name="组合 31"/>
                <p:cNvGrpSpPr/>
                <p:nvPr/>
              </p:nvGrpSpPr>
              <p:grpSpPr>
                <a:xfrm>
                  <a:off x="4098677" y="2395849"/>
                  <a:ext cx="2284837" cy="908960"/>
                  <a:chOff x="4155827" y="2278856"/>
                  <a:chExt cx="2284837" cy="908960"/>
                </a:xfrm>
              </p:grpSpPr>
              <p:sp>
                <p:nvSpPr>
                  <p:cNvPr id="33" name="矩形: 圆角 32"/>
                  <p:cNvSpPr/>
                  <p:nvPr/>
                </p:nvSpPr>
                <p:spPr>
                  <a:xfrm>
                    <a:off x="4155827" y="2278856"/>
                    <a:ext cx="1235868" cy="217689"/>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91440" bIns="45720" rtlCol="0" anchor="ctr"/>
                  <a:p>
                    <a:r>
                      <a:rPr lang="zh-CN" altLang="en-US" sz="1100" b="1" dirty="0">
                        <a:solidFill>
                          <a:schemeClr val="bg1"/>
                        </a:solidFill>
                        <a:latin typeface="Arial" panose="020B0604020202020204" pitchFamily="34" charset="0"/>
                        <a:ea typeface="微软雅黑" panose="020B0503020204020204" charset="-122"/>
                        <a:sym typeface="Arial" panose="020B0604020202020204" pitchFamily="34" charset="0"/>
                      </a:rPr>
                      <a:t>（</a:t>
                    </a:r>
                    <a:r>
                      <a:rPr lang="en-US" altLang="zh-CN" sz="1100" b="1" dirty="0">
                        <a:solidFill>
                          <a:schemeClr val="bg1"/>
                        </a:solidFill>
                        <a:latin typeface="Arial" panose="020B0604020202020204" pitchFamily="34" charset="0"/>
                        <a:ea typeface="微软雅黑" panose="020B0503020204020204" charset="-122"/>
                        <a:sym typeface="Arial" panose="020B0604020202020204" pitchFamily="34" charset="0"/>
                      </a:rPr>
                      <a:t>2</a:t>
                    </a:r>
                    <a:r>
                      <a:rPr lang="zh-CN" altLang="en-US" sz="1100" b="1" dirty="0">
                        <a:solidFill>
                          <a:schemeClr val="bg1"/>
                        </a:solidFill>
                        <a:latin typeface="Arial" panose="020B0604020202020204" pitchFamily="34" charset="0"/>
                        <a:ea typeface="微软雅黑" panose="020B0503020204020204" charset="-122"/>
                        <a:sym typeface="Arial" panose="020B0604020202020204" pitchFamily="34" charset="0"/>
                      </a:rPr>
                      <a:t>）甲状旁腺</a:t>
                    </a:r>
                    <a:endParaRPr lang="en-US" altLang="zh-CN" sz="1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34" name="文本框 33"/>
                  <p:cNvSpPr txBox="1"/>
                  <p:nvPr/>
                </p:nvSpPr>
                <p:spPr>
                  <a:xfrm>
                    <a:off x="4155827" y="2503590"/>
                    <a:ext cx="2284837" cy="684226"/>
                  </a:xfrm>
                  <a:prstGeom prst="rect">
                    <a:avLst/>
                  </a:prstGeom>
                  <a:solidFill>
                    <a:schemeClr val="bg1"/>
                  </a:solidFill>
                </p:spPr>
                <p:txBody>
                  <a:bodyPr wrap="square">
                    <a:spAutoFit/>
                  </a:bodyPr>
                  <a:p>
                    <a:pPr>
                      <a:lnSpc>
                        <a:spcPct val="120000"/>
                      </a:lnSpc>
                    </a:pPr>
                    <a:r>
                      <a:rPr lang="zh-CN" altLang="en-US" sz="1100" dirty="0">
                        <a:latin typeface="Arial" panose="020B0604020202020204" pitchFamily="34" charset="0"/>
                        <a:ea typeface="微软雅黑" panose="020B0503020204020204" charset="-122"/>
                        <a:sym typeface="Arial" panose="020B0604020202020204" pitchFamily="34" charset="0"/>
                      </a:rPr>
                      <a:t>甲状旁腺激素（</a:t>
                    </a:r>
                    <a:r>
                      <a:rPr lang="en-US" altLang="zh-CN" sz="1100" dirty="0">
                        <a:latin typeface="Arial" panose="020B0604020202020204" pitchFamily="34" charset="0"/>
                        <a:ea typeface="微软雅黑" panose="020B0503020204020204" charset="-122"/>
                        <a:sym typeface="Arial" panose="020B0604020202020204" pitchFamily="34" charset="0"/>
                      </a:rPr>
                      <a:t>PTH</a:t>
                    </a:r>
                    <a:r>
                      <a:rPr lang="zh-CN" altLang="en-US" sz="1100" dirty="0">
                        <a:latin typeface="Arial" panose="020B0604020202020204" pitchFamily="34" charset="0"/>
                        <a:ea typeface="微软雅黑" panose="020B0503020204020204" charset="-122"/>
                        <a:sym typeface="Arial" panose="020B0604020202020204" pitchFamily="34" charset="0"/>
                      </a:rPr>
                      <a:t>）由维生素</a:t>
                    </a:r>
                    <a:r>
                      <a:rPr lang="en-US" altLang="zh-CN" sz="1100" dirty="0">
                        <a:latin typeface="Arial" panose="020B0604020202020204" pitchFamily="34" charset="0"/>
                        <a:ea typeface="微软雅黑" panose="020B0503020204020204" charset="-122"/>
                        <a:sym typeface="Arial" panose="020B0604020202020204" pitchFamily="34" charset="0"/>
                      </a:rPr>
                      <a:t>D</a:t>
                    </a:r>
                    <a:r>
                      <a:rPr lang="zh-CN" altLang="en-US" sz="1100" dirty="0">
                        <a:latin typeface="Arial" panose="020B0604020202020204" pitchFamily="34" charset="0"/>
                        <a:ea typeface="微软雅黑" panose="020B0503020204020204" charset="-122"/>
                        <a:sym typeface="Arial" panose="020B0604020202020204" pitchFamily="34" charset="0"/>
                      </a:rPr>
                      <a:t> 、磷等调控。肾功能损伤可继发甲状旁腺亢进，导致</a:t>
                    </a:r>
                    <a:r>
                      <a:rPr lang="en-US" altLang="zh-CN" sz="1100" dirty="0">
                        <a:latin typeface="Arial" panose="020B0604020202020204" pitchFamily="34" charset="0"/>
                        <a:ea typeface="微软雅黑" panose="020B0503020204020204" charset="-122"/>
                        <a:sym typeface="Arial" panose="020B0604020202020204" pitchFamily="34" charset="0"/>
                      </a:rPr>
                      <a:t>PTH</a:t>
                    </a:r>
                    <a:r>
                      <a:rPr lang="zh-CN" altLang="en-US" sz="1100" dirty="0">
                        <a:latin typeface="Arial" panose="020B0604020202020204" pitchFamily="34" charset="0"/>
                        <a:ea typeface="微软雅黑" panose="020B0503020204020204" charset="-122"/>
                        <a:sym typeface="Arial" panose="020B0604020202020204" pitchFamily="34" charset="0"/>
                      </a:rPr>
                      <a:t>分泌增加</a:t>
                    </a:r>
                    <a:endParaRPr lang="zh-CN" altLang="en-US" sz="1100" dirty="0">
                      <a:latin typeface="Arial" panose="020B0604020202020204" pitchFamily="34" charset="0"/>
                      <a:ea typeface="微软雅黑" panose="020B0503020204020204" charset="-122"/>
                      <a:sym typeface="Arial" panose="020B0604020202020204" pitchFamily="34" charset="0"/>
                    </a:endParaRPr>
                  </a:p>
                </p:txBody>
              </p:sp>
            </p:grpSp>
          </p:grpSp>
          <p:grpSp>
            <p:nvGrpSpPr>
              <p:cNvPr id="36" name="组合 35"/>
              <p:cNvGrpSpPr/>
              <p:nvPr/>
            </p:nvGrpSpPr>
            <p:grpSpPr>
              <a:xfrm>
                <a:off x="4626652" y="4020262"/>
                <a:ext cx="2095882" cy="1074420"/>
                <a:chOff x="4098677" y="2354580"/>
                <a:chExt cx="2095882" cy="1074420"/>
              </a:xfrm>
            </p:grpSpPr>
            <p:sp>
              <p:nvSpPr>
                <p:cNvPr id="37" name="矩形 36"/>
                <p:cNvSpPr/>
                <p:nvPr/>
              </p:nvSpPr>
              <p:spPr>
                <a:xfrm>
                  <a:off x="4099560" y="2354580"/>
                  <a:ext cx="1996440" cy="10744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38" name="组合 37"/>
                <p:cNvGrpSpPr/>
                <p:nvPr/>
              </p:nvGrpSpPr>
              <p:grpSpPr>
                <a:xfrm>
                  <a:off x="4098677" y="2395849"/>
                  <a:ext cx="2095882" cy="908960"/>
                  <a:chOff x="4155827" y="2278856"/>
                  <a:chExt cx="2095882" cy="908960"/>
                </a:xfrm>
              </p:grpSpPr>
              <p:sp>
                <p:nvSpPr>
                  <p:cNvPr id="39" name="矩形: 圆角 38"/>
                  <p:cNvSpPr/>
                  <p:nvPr/>
                </p:nvSpPr>
                <p:spPr>
                  <a:xfrm>
                    <a:off x="4155827" y="2278856"/>
                    <a:ext cx="980398" cy="217689"/>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91440" bIns="45720" rtlCol="0" anchor="ctr"/>
                  <a:p>
                    <a:r>
                      <a:rPr lang="zh-CN" altLang="en-US" sz="1100" b="1" dirty="0">
                        <a:solidFill>
                          <a:schemeClr val="bg1"/>
                        </a:solidFill>
                        <a:latin typeface="Arial" panose="020B0604020202020204" pitchFamily="34" charset="0"/>
                        <a:ea typeface="微软雅黑" panose="020B0503020204020204" charset="-122"/>
                        <a:sym typeface="Arial" panose="020B0604020202020204" pitchFamily="34" charset="0"/>
                      </a:rPr>
                      <a:t>（</a:t>
                    </a:r>
                    <a:r>
                      <a:rPr lang="en-US" altLang="zh-CN" sz="1100" b="1" dirty="0">
                        <a:solidFill>
                          <a:schemeClr val="bg1"/>
                        </a:solidFill>
                        <a:latin typeface="Arial" panose="020B0604020202020204" pitchFamily="34" charset="0"/>
                        <a:ea typeface="微软雅黑" panose="020B0503020204020204" charset="-122"/>
                        <a:sym typeface="Arial" panose="020B0604020202020204" pitchFamily="34" charset="0"/>
                      </a:rPr>
                      <a:t>3</a:t>
                    </a:r>
                    <a:r>
                      <a:rPr lang="zh-CN" altLang="en-US" sz="1100" b="1" dirty="0">
                        <a:solidFill>
                          <a:schemeClr val="bg1"/>
                        </a:solidFill>
                        <a:latin typeface="Arial" panose="020B0604020202020204" pitchFamily="34" charset="0"/>
                        <a:ea typeface="微软雅黑" panose="020B0503020204020204" charset="-122"/>
                        <a:sym typeface="Arial" panose="020B0604020202020204" pitchFamily="34" charset="0"/>
                      </a:rPr>
                      <a:t>）骨骼</a:t>
                    </a:r>
                    <a:endParaRPr lang="en-US" altLang="zh-CN" sz="1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40" name="文本框 39"/>
                  <p:cNvSpPr txBox="1"/>
                  <p:nvPr/>
                </p:nvSpPr>
                <p:spPr>
                  <a:xfrm>
                    <a:off x="4155827" y="2503590"/>
                    <a:ext cx="2095882" cy="684226"/>
                  </a:xfrm>
                  <a:prstGeom prst="rect">
                    <a:avLst/>
                  </a:prstGeom>
                  <a:solidFill>
                    <a:schemeClr val="bg1"/>
                  </a:solidFill>
                </p:spPr>
                <p:txBody>
                  <a:bodyPr wrap="square">
                    <a:spAutoFit/>
                  </a:bodyPr>
                  <a:p>
                    <a:pPr>
                      <a:lnSpc>
                        <a:spcPct val="120000"/>
                      </a:lnSpc>
                    </a:pPr>
                    <a:r>
                      <a:rPr lang="zh-CN" altLang="en-US" sz="1100" dirty="0">
                        <a:latin typeface="Arial" panose="020B0604020202020204" pitchFamily="34" charset="0"/>
                        <a:ea typeface="微软雅黑" panose="020B0503020204020204" charset="-122"/>
                        <a:sym typeface="Arial" panose="020B0604020202020204" pitchFamily="34" charset="0"/>
                      </a:rPr>
                      <a:t>高</a:t>
                    </a:r>
                    <a:r>
                      <a:rPr lang="en-US" altLang="zh-CN" sz="1100" dirty="0">
                        <a:latin typeface="Arial" panose="020B0604020202020204" pitchFamily="34" charset="0"/>
                        <a:ea typeface="微软雅黑" panose="020B0503020204020204" charset="-122"/>
                        <a:sym typeface="Arial" panose="020B0604020202020204" pitchFamily="34" charset="0"/>
                      </a:rPr>
                      <a:t>PTH</a:t>
                    </a:r>
                    <a:r>
                      <a:rPr lang="zh-CN" altLang="en-US" sz="1100" dirty="0">
                        <a:latin typeface="Arial" panose="020B0604020202020204" pitchFamily="34" charset="0"/>
                        <a:ea typeface="微软雅黑" panose="020B0503020204020204" charset="-122"/>
                        <a:sym typeface="Arial" panose="020B0604020202020204" pitchFamily="34" charset="0"/>
                      </a:rPr>
                      <a:t>导致骨转换活跃（骨吸收和骨形成加快）。此时血清钙的稳定主要依赖骨转换</a:t>
                    </a:r>
                    <a:endParaRPr lang="zh-CN" altLang="en-US" sz="1100" dirty="0">
                      <a:latin typeface="Arial" panose="020B0604020202020204" pitchFamily="34" charset="0"/>
                      <a:ea typeface="微软雅黑" panose="020B0503020204020204" charset="-122"/>
                      <a:sym typeface="Arial" panose="020B0604020202020204" pitchFamily="34" charset="0"/>
                    </a:endParaRPr>
                  </a:p>
                </p:txBody>
              </p:sp>
            </p:grpSp>
          </p:grpSp>
          <p:grpSp>
            <p:nvGrpSpPr>
              <p:cNvPr id="46" name="组合 45"/>
              <p:cNvGrpSpPr/>
              <p:nvPr/>
            </p:nvGrpSpPr>
            <p:grpSpPr>
              <a:xfrm>
                <a:off x="3463835" y="5003462"/>
                <a:ext cx="3340983" cy="950229"/>
                <a:chOff x="4098677" y="2354580"/>
                <a:chExt cx="3340983" cy="950229"/>
              </a:xfrm>
            </p:grpSpPr>
            <p:sp>
              <p:nvSpPr>
                <p:cNvPr id="47" name="矩形 46"/>
                <p:cNvSpPr/>
                <p:nvPr/>
              </p:nvSpPr>
              <p:spPr>
                <a:xfrm>
                  <a:off x="4099560" y="2354580"/>
                  <a:ext cx="3340100" cy="8795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48" name="组合 47"/>
                <p:cNvGrpSpPr/>
                <p:nvPr/>
              </p:nvGrpSpPr>
              <p:grpSpPr>
                <a:xfrm>
                  <a:off x="4098677" y="2395849"/>
                  <a:ext cx="3160140" cy="908960"/>
                  <a:chOff x="4155827" y="2278856"/>
                  <a:chExt cx="3160140" cy="908960"/>
                </a:xfrm>
              </p:grpSpPr>
              <p:sp>
                <p:nvSpPr>
                  <p:cNvPr id="49" name="矩形: 圆角 48"/>
                  <p:cNvSpPr/>
                  <p:nvPr/>
                </p:nvSpPr>
                <p:spPr>
                  <a:xfrm>
                    <a:off x="4155827" y="2278856"/>
                    <a:ext cx="1259798" cy="217689"/>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91440" bIns="45720" rtlCol="0" anchor="ctr"/>
                  <a:p>
                    <a:r>
                      <a:rPr lang="zh-CN" altLang="en-US" sz="1100" b="1" dirty="0">
                        <a:solidFill>
                          <a:schemeClr val="bg1"/>
                        </a:solidFill>
                        <a:latin typeface="Arial" panose="020B0604020202020204" pitchFamily="34" charset="0"/>
                        <a:ea typeface="微软雅黑" panose="020B0503020204020204" charset="-122"/>
                        <a:sym typeface="Arial" panose="020B0604020202020204" pitchFamily="34" charset="0"/>
                      </a:rPr>
                      <a:t>（</a:t>
                    </a:r>
                    <a:r>
                      <a:rPr lang="en-US" altLang="zh-CN" sz="1100" b="1" dirty="0">
                        <a:solidFill>
                          <a:schemeClr val="bg1"/>
                        </a:solidFill>
                        <a:latin typeface="Arial" panose="020B0604020202020204" pitchFamily="34" charset="0"/>
                        <a:ea typeface="微软雅黑" panose="020B0503020204020204" charset="-122"/>
                        <a:sym typeface="Arial" panose="020B0604020202020204" pitchFamily="34" charset="0"/>
                      </a:rPr>
                      <a:t>4</a:t>
                    </a:r>
                    <a:r>
                      <a:rPr lang="zh-CN" altLang="en-US" sz="1100" b="1" dirty="0">
                        <a:solidFill>
                          <a:schemeClr val="bg1"/>
                        </a:solidFill>
                        <a:latin typeface="Arial" panose="020B0604020202020204" pitchFamily="34" charset="0"/>
                        <a:ea typeface="微软雅黑" panose="020B0503020204020204" charset="-122"/>
                        <a:sym typeface="Arial" panose="020B0604020202020204" pitchFamily="34" charset="0"/>
                      </a:rPr>
                      <a:t>）骨靶向药物</a:t>
                    </a:r>
                    <a:endParaRPr lang="en-US" altLang="zh-CN" sz="1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0" name="文本框 49"/>
                  <p:cNvSpPr txBox="1"/>
                  <p:nvPr/>
                </p:nvSpPr>
                <p:spPr>
                  <a:xfrm>
                    <a:off x="4155827" y="2503590"/>
                    <a:ext cx="3160140" cy="684226"/>
                  </a:xfrm>
                  <a:prstGeom prst="rect">
                    <a:avLst/>
                  </a:prstGeom>
                  <a:solidFill>
                    <a:schemeClr val="bg1"/>
                  </a:solidFill>
                </p:spPr>
                <p:txBody>
                  <a:bodyPr wrap="square">
                    <a:spAutoFit/>
                  </a:bodyPr>
                  <a:p>
                    <a:pPr>
                      <a:lnSpc>
                        <a:spcPct val="120000"/>
                      </a:lnSpc>
                    </a:pPr>
                    <a:r>
                      <a:rPr lang="zh-CN" altLang="en-US" sz="1100" dirty="0">
                        <a:latin typeface="Arial" panose="020B0604020202020204" pitchFamily="34" charset="0"/>
                        <a:ea typeface="微软雅黑" panose="020B0503020204020204" charset="-122"/>
                        <a:sym typeface="Arial" panose="020B0604020202020204" pitchFamily="34" charset="0"/>
                      </a:rPr>
                      <a:t>骨靶向药物治疗后快速抑制骨吸收作用，减少血钙释放。但骨形成仍继续，</a:t>
                    </a:r>
                    <a:r>
                      <a:rPr lang="zh-CN" altLang="en-US" sz="1100" b="1" dirty="0">
                        <a:solidFill>
                          <a:srgbClr val="F26649"/>
                        </a:solidFill>
                        <a:latin typeface="Arial" panose="020B0604020202020204" pitchFamily="34" charset="0"/>
                        <a:ea typeface="微软雅黑" panose="020B0503020204020204" charset="-122"/>
                        <a:sym typeface="Arial" panose="020B0604020202020204" pitchFamily="34" charset="0"/>
                      </a:rPr>
                      <a:t>此时如未充分补钙则易导致低钙血症。</a:t>
                    </a:r>
                    <a:endParaRPr lang="zh-CN" altLang="en-US" sz="1100" b="1" dirty="0">
                      <a:solidFill>
                        <a:srgbClr val="F26649"/>
                      </a:solidFill>
                      <a:latin typeface="Arial" panose="020B0604020202020204" pitchFamily="34" charset="0"/>
                      <a:ea typeface="微软雅黑" panose="020B0503020204020204" charset="-122"/>
                      <a:sym typeface="Arial" panose="020B0604020202020204" pitchFamily="34" charset="0"/>
                    </a:endParaRPr>
                  </a:p>
                </p:txBody>
              </p:sp>
            </p:grpSp>
          </p:grpSp>
          <p:grpSp>
            <p:nvGrpSpPr>
              <p:cNvPr id="51" name="组合 50"/>
              <p:cNvGrpSpPr/>
              <p:nvPr/>
            </p:nvGrpSpPr>
            <p:grpSpPr>
              <a:xfrm>
                <a:off x="916316" y="4257527"/>
                <a:ext cx="1724014" cy="1074420"/>
                <a:chOff x="4098677" y="2354580"/>
                <a:chExt cx="1724014" cy="1074420"/>
              </a:xfrm>
            </p:grpSpPr>
            <p:sp>
              <p:nvSpPr>
                <p:cNvPr id="52" name="矩形 51"/>
                <p:cNvSpPr/>
                <p:nvPr/>
              </p:nvSpPr>
              <p:spPr>
                <a:xfrm>
                  <a:off x="4099560" y="2354580"/>
                  <a:ext cx="1679158" cy="10744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53" name="组合 52"/>
                <p:cNvGrpSpPr/>
                <p:nvPr/>
              </p:nvGrpSpPr>
              <p:grpSpPr>
                <a:xfrm>
                  <a:off x="4098677" y="2395849"/>
                  <a:ext cx="1724014" cy="908960"/>
                  <a:chOff x="4155827" y="2278856"/>
                  <a:chExt cx="1724014" cy="908960"/>
                </a:xfrm>
              </p:grpSpPr>
              <p:sp>
                <p:nvSpPr>
                  <p:cNvPr id="54" name="矩形: 圆角 53"/>
                  <p:cNvSpPr/>
                  <p:nvPr/>
                </p:nvSpPr>
                <p:spPr>
                  <a:xfrm>
                    <a:off x="4155827" y="2278856"/>
                    <a:ext cx="904864" cy="217689"/>
                  </a:xfrm>
                  <a:prstGeom prst="roundRect">
                    <a:avLst>
                      <a:gd name="adj" fmla="val 50000"/>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lIns="0" tIns="45720" rIns="91440" bIns="45720" rtlCol="0" anchor="ctr"/>
                  <a:p>
                    <a:r>
                      <a:rPr lang="zh-CN" altLang="en-US" sz="1100" b="1" dirty="0">
                        <a:solidFill>
                          <a:schemeClr val="bg1"/>
                        </a:solidFill>
                        <a:latin typeface="Arial" panose="020B0604020202020204" pitchFamily="34" charset="0"/>
                        <a:ea typeface="微软雅黑" panose="020B0503020204020204" charset="-122"/>
                        <a:sym typeface="Arial" panose="020B0604020202020204" pitchFamily="34" charset="0"/>
                      </a:rPr>
                      <a:t>（</a:t>
                    </a:r>
                    <a:r>
                      <a:rPr lang="en-US" altLang="zh-CN" sz="1100" b="1" dirty="0">
                        <a:solidFill>
                          <a:schemeClr val="bg1"/>
                        </a:solidFill>
                        <a:latin typeface="Arial" panose="020B0604020202020204" pitchFamily="34" charset="0"/>
                        <a:ea typeface="微软雅黑" panose="020B0503020204020204" charset="-122"/>
                        <a:sym typeface="Arial" panose="020B0604020202020204" pitchFamily="34" charset="0"/>
                      </a:rPr>
                      <a:t>1</a:t>
                    </a:r>
                    <a:r>
                      <a:rPr lang="zh-CN" altLang="en-US" sz="1100" b="1" dirty="0">
                        <a:solidFill>
                          <a:schemeClr val="bg1"/>
                        </a:solidFill>
                        <a:latin typeface="Arial" panose="020B0604020202020204" pitchFamily="34" charset="0"/>
                        <a:ea typeface="微软雅黑" panose="020B0503020204020204" charset="-122"/>
                        <a:sym typeface="Arial" panose="020B0604020202020204" pitchFamily="34" charset="0"/>
                      </a:rPr>
                      <a:t>）肾脏</a:t>
                    </a:r>
                    <a:endParaRPr lang="zh-CN" altLang="en-US" sz="1100" b="1" dirty="0">
                      <a:solidFill>
                        <a:schemeClr val="bg1"/>
                      </a:solidFill>
                      <a:latin typeface="Arial" panose="020B0604020202020204" pitchFamily="34" charset="0"/>
                      <a:ea typeface="微软雅黑" panose="020B0503020204020204" charset="-122"/>
                      <a:sym typeface="Arial" panose="020B0604020202020204" pitchFamily="34" charset="0"/>
                    </a:endParaRPr>
                  </a:p>
                </p:txBody>
              </p:sp>
              <p:sp>
                <p:nvSpPr>
                  <p:cNvPr id="55" name="文本框 54"/>
                  <p:cNvSpPr txBox="1"/>
                  <p:nvPr/>
                </p:nvSpPr>
                <p:spPr>
                  <a:xfrm>
                    <a:off x="4249807" y="2503590"/>
                    <a:ext cx="1630034" cy="684226"/>
                  </a:xfrm>
                  <a:prstGeom prst="rect">
                    <a:avLst/>
                  </a:prstGeom>
                  <a:solidFill>
                    <a:schemeClr val="bg1"/>
                  </a:solidFill>
                </p:spPr>
                <p:txBody>
                  <a:bodyPr wrap="square">
                    <a:spAutoFit/>
                  </a:bodyPr>
                  <a:p>
                    <a:pPr>
                      <a:lnSpc>
                        <a:spcPct val="120000"/>
                      </a:lnSpc>
                    </a:pPr>
                    <a:r>
                      <a:rPr lang="zh-CN" altLang="en-US" sz="1100" dirty="0">
                        <a:latin typeface="Arial" panose="020B0604020202020204" pitchFamily="34" charset="0"/>
                        <a:ea typeface="微软雅黑" panose="020B0503020204020204" charset="-122"/>
                        <a:sym typeface="Arial" panose="020B0604020202020204" pitchFamily="34" charset="0"/>
                      </a:rPr>
                      <a:t>肾功能损伤患者会出现</a:t>
                    </a:r>
                    <a:r>
                      <a:rPr lang="zh-CN" altLang="en-US" sz="1100" b="1" dirty="0">
                        <a:solidFill>
                          <a:srgbClr val="F26649"/>
                        </a:solidFill>
                        <a:latin typeface="Arial" panose="020B0604020202020204" pitchFamily="34" charset="0"/>
                        <a:ea typeface="微软雅黑" panose="020B0503020204020204" charset="-122"/>
                        <a:sym typeface="Arial" panose="020B0604020202020204" pitchFamily="34" charset="0"/>
                      </a:rPr>
                      <a:t>维生素</a:t>
                    </a:r>
                    <a:r>
                      <a:rPr lang="en-US" altLang="zh-CN" sz="1100" b="1" dirty="0">
                        <a:solidFill>
                          <a:srgbClr val="F26649"/>
                        </a:solidFill>
                        <a:latin typeface="Arial" panose="020B0604020202020204" pitchFamily="34" charset="0"/>
                        <a:ea typeface="微软雅黑" panose="020B0503020204020204" charset="-122"/>
                        <a:sym typeface="Arial" panose="020B0604020202020204" pitchFamily="34" charset="0"/>
                      </a:rPr>
                      <a:t>D</a:t>
                    </a:r>
                    <a:r>
                      <a:rPr lang="zh-CN" altLang="en-US" sz="1100" b="1" dirty="0">
                        <a:solidFill>
                          <a:srgbClr val="F26649"/>
                        </a:solidFill>
                        <a:latin typeface="Arial" panose="020B0604020202020204" pitchFamily="34" charset="0"/>
                        <a:ea typeface="微软雅黑" panose="020B0503020204020204" charset="-122"/>
                        <a:sym typeface="Arial" panose="020B0604020202020204" pitchFamily="34" charset="0"/>
                      </a:rPr>
                      <a:t>缺乏</a:t>
                    </a:r>
                    <a:r>
                      <a:rPr lang="zh-CN" altLang="en-US" sz="1100" dirty="0">
                        <a:latin typeface="Arial" panose="020B0604020202020204" pitchFamily="34" charset="0"/>
                        <a:ea typeface="微软雅黑" panose="020B0503020204020204" charset="-122"/>
                        <a:sym typeface="Arial" panose="020B0604020202020204" pitchFamily="34" charset="0"/>
                      </a:rPr>
                      <a:t>，血磷代谢紊乱</a:t>
                    </a:r>
                    <a:endParaRPr lang="zh-CN" altLang="en-US" sz="1100" dirty="0">
                      <a:latin typeface="Arial" panose="020B0604020202020204" pitchFamily="34" charset="0"/>
                      <a:ea typeface="微软雅黑" panose="020B0503020204020204" charset="-122"/>
                      <a:sym typeface="Arial" panose="020B0604020202020204" pitchFamily="34" charset="0"/>
                    </a:endParaRPr>
                  </a:p>
                </p:txBody>
              </p:sp>
            </p:grpSp>
          </p:grpSp>
        </p:grpSp>
      </p:grpSp>
      <p:sp>
        <p:nvSpPr>
          <p:cNvPr id="3" name="文本框 2"/>
          <p:cNvSpPr txBox="1"/>
          <p:nvPr/>
        </p:nvSpPr>
        <p:spPr>
          <a:xfrm>
            <a:off x="6610350" y="2019618"/>
            <a:ext cx="5080000" cy="3291840"/>
          </a:xfrm>
          <a:prstGeom prst="rect">
            <a:avLst/>
          </a:prstGeom>
        </p:spPr>
        <p:txBody>
          <a:bodyPr>
            <a:spAutoFit/>
          </a:bodyPr>
          <a:p>
            <a:pPr marL="0" indent="0"/>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地舒单抗作为</a:t>
            </a:r>
            <a:r>
              <a:rPr lang="en-US" altLang="zh-CN" sz="1600" b="0" i="0">
                <a:solidFill>
                  <a:schemeClr val="tx1"/>
                </a:solidFill>
                <a:latin typeface="微软雅黑" panose="020B0503020204020204" charset="-122"/>
                <a:ea typeface="微软雅黑" panose="020B0503020204020204" charset="-122"/>
                <a:cs typeface="微软雅黑" panose="020B0503020204020204" charset="-122"/>
              </a:rPr>
              <a:t>RANKL</a:t>
            </a: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抑制剂，总体安全性良好，但需重点关注低钙血症与下颌骨坏死的预防。</a:t>
            </a:r>
            <a:endParaRPr lang="zh-CN" altLang="en-US" sz="1600" b="0" i="0">
              <a:solidFill>
                <a:schemeClr val="tx1"/>
              </a:solidFill>
              <a:latin typeface="微软雅黑" panose="020B0503020204020204" charset="-122"/>
              <a:ea typeface="微软雅黑" panose="020B0503020204020204" charset="-122"/>
              <a:cs typeface="微软雅黑" panose="020B0503020204020204" charset="-122"/>
            </a:endParaRPr>
          </a:p>
          <a:p>
            <a:pPr marL="0" indent="0"/>
            <a:endParaRPr lang="zh-CN" altLang="en-US" sz="1600" b="0" i="0">
              <a:solidFill>
                <a:schemeClr val="tx1"/>
              </a:solidFill>
              <a:latin typeface="微软雅黑" panose="020B0503020204020204" charset="-122"/>
              <a:ea typeface="微软雅黑" panose="020B0503020204020204" charset="-122"/>
              <a:cs typeface="微软雅黑" panose="020B0503020204020204" charset="-122"/>
            </a:endParaRPr>
          </a:p>
          <a:p>
            <a:pPr marL="0" indent="0"/>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治疗期间应常规补充钙剂（</a:t>
            </a:r>
            <a:r>
              <a:rPr lang="en-US" altLang="zh-CN" sz="1600" b="0" i="0">
                <a:solidFill>
                  <a:schemeClr val="tx1"/>
                </a:solidFill>
                <a:latin typeface="微软雅黑" panose="020B0503020204020204" charset="-122"/>
                <a:ea typeface="微软雅黑" panose="020B0503020204020204" charset="-122"/>
                <a:cs typeface="微软雅黑" panose="020B0503020204020204" charset="-122"/>
              </a:rPr>
              <a:t>≥500mg/</a:t>
            </a: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日）及维生素</a:t>
            </a:r>
            <a:r>
              <a:rPr lang="en-US" altLang="zh-CN" sz="1600" b="0" i="0">
                <a:solidFill>
                  <a:schemeClr val="tx1"/>
                </a:solidFill>
                <a:latin typeface="微软雅黑" panose="020B0503020204020204" charset="-122"/>
                <a:ea typeface="微软雅黑" panose="020B0503020204020204" charset="-122"/>
                <a:cs typeface="微软雅黑" panose="020B0503020204020204" charset="-122"/>
              </a:rPr>
              <a:t>D</a:t>
            </a: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a:t>
            </a:r>
            <a:r>
              <a:rPr lang="en-US" altLang="zh-CN" sz="1600" b="0" i="0">
                <a:solidFill>
                  <a:schemeClr val="tx1"/>
                </a:solidFill>
                <a:latin typeface="微软雅黑" panose="020B0503020204020204" charset="-122"/>
                <a:ea typeface="微软雅黑" panose="020B0503020204020204" charset="-122"/>
                <a:cs typeface="微软雅黑" panose="020B0503020204020204" charset="-122"/>
              </a:rPr>
              <a:t>≥400IU/</a:t>
            </a:r>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日），并定期监测血钙水平，以降低低钙血症风险。</a:t>
            </a:r>
            <a:endParaRPr lang="zh-CN" altLang="en-US" sz="1600" b="0" i="0">
              <a:solidFill>
                <a:schemeClr val="tx1"/>
              </a:solidFill>
              <a:latin typeface="微软雅黑" panose="020B0503020204020204" charset="-122"/>
              <a:ea typeface="微软雅黑" panose="020B0503020204020204" charset="-122"/>
              <a:cs typeface="微软雅黑" panose="020B0503020204020204" charset="-122"/>
            </a:endParaRPr>
          </a:p>
          <a:p>
            <a:pPr marL="0" indent="0"/>
            <a:endParaRPr lang="zh-CN" altLang="en-US" sz="1600" b="0" i="0">
              <a:solidFill>
                <a:schemeClr val="tx1"/>
              </a:solidFill>
              <a:latin typeface="微软雅黑" panose="020B0503020204020204" charset="-122"/>
              <a:ea typeface="微软雅黑" panose="020B0503020204020204" charset="-122"/>
              <a:cs typeface="微软雅黑" panose="020B0503020204020204" charset="-122"/>
            </a:endParaRPr>
          </a:p>
          <a:p>
            <a:pPr marL="0" indent="0"/>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用药前必须进行口腔健康评估，完成必要牙科治疗；治疗期间尽量避免侵入性口腔操作，以预防下颌骨坏死。</a:t>
            </a:r>
            <a:endParaRPr lang="zh-CN" altLang="en-US" sz="1600" b="0" i="0">
              <a:solidFill>
                <a:schemeClr val="tx1"/>
              </a:solidFill>
              <a:latin typeface="微软雅黑" panose="020B0503020204020204" charset="-122"/>
              <a:ea typeface="微软雅黑" panose="020B0503020204020204" charset="-122"/>
              <a:cs typeface="微软雅黑" panose="020B0503020204020204" charset="-122"/>
            </a:endParaRPr>
          </a:p>
          <a:p>
            <a:pPr marL="0" indent="0"/>
            <a:endParaRPr lang="zh-CN" altLang="en-US" sz="1600" b="0" i="0">
              <a:solidFill>
                <a:schemeClr val="tx1"/>
              </a:solidFill>
              <a:latin typeface="微软雅黑" panose="020B0503020204020204" charset="-122"/>
              <a:ea typeface="微软雅黑" panose="020B0503020204020204" charset="-122"/>
              <a:cs typeface="微软雅黑" panose="020B0503020204020204" charset="-122"/>
            </a:endParaRPr>
          </a:p>
          <a:p>
            <a:pPr marL="0" indent="0"/>
            <a:r>
              <a:rPr lang="zh-CN" altLang="en-US" sz="1600" b="0" i="0">
                <a:solidFill>
                  <a:schemeClr val="tx1"/>
                </a:solidFill>
                <a:latin typeface="微软雅黑" panose="020B0503020204020204" charset="-122"/>
                <a:ea typeface="微软雅黑" panose="020B0503020204020204" charset="-122"/>
                <a:cs typeface="微软雅黑" panose="020B0503020204020204" charset="-122"/>
              </a:rPr>
              <a:t>其不经肾脏代谢，肾功能不全患者无需调整剂量，较双膦酸盐更具优势。通过规范监测与主动干预，地舒单抗的不良反应可防可控，能够支持患者长期用药。</a:t>
            </a:r>
            <a:endParaRPr lang="zh-CN" altLang="en-US" sz="1600" b="0" i="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209550" y="193040"/>
            <a:ext cx="10968990" cy="705485"/>
          </a:xfrm>
        </p:spPr>
        <p:txBody>
          <a:bodyPr vert="horz">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总结</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3" name="图形 3"/>
          <p:cNvSpPr/>
          <p:nvPr>
            <p:custDataLst>
              <p:tags r:id="rId1"/>
            </p:custDataLst>
          </p:nvPr>
        </p:nvSpPr>
        <p:spPr>
          <a:xfrm>
            <a:off x="660083" y="1480185"/>
            <a:ext cx="5656607" cy="4934454"/>
          </a:xfrm>
          <a:custGeom>
            <a:avLst/>
            <a:gdLst>
              <a:gd name="connsiteX0" fmla="*/ 0 w 5656607"/>
              <a:gd name="connsiteY0" fmla="*/ 298931 h 4934454"/>
              <a:gd name="connsiteX1" fmla="*/ 0 w 5656607"/>
              <a:gd name="connsiteY1" fmla="*/ 4635524 h 4934454"/>
              <a:gd name="connsiteX2" fmla="*/ 312591 w 5656607"/>
              <a:gd name="connsiteY2" fmla="*/ 4934455 h 4934454"/>
              <a:gd name="connsiteX3" fmla="*/ 4364164 w 5656607"/>
              <a:gd name="connsiteY3" fmla="*/ 4934455 h 4934454"/>
              <a:gd name="connsiteX4" fmla="*/ 4669709 w 5656607"/>
              <a:gd name="connsiteY4" fmla="*/ 4698646 h 4934454"/>
              <a:gd name="connsiteX5" fmla="*/ 5649438 w 5656607"/>
              <a:gd name="connsiteY5" fmla="*/ 362058 h 4934454"/>
              <a:gd name="connsiteX6" fmla="*/ 5343892 w 5656607"/>
              <a:gd name="connsiteY6" fmla="*/ 0 h 4934454"/>
              <a:gd name="connsiteX7" fmla="*/ 312591 w 5656607"/>
              <a:gd name="connsiteY7" fmla="*/ 0 h 4934454"/>
              <a:gd name="connsiteX8" fmla="*/ 0 w 5656607"/>
              <a:gd name="connsiteY8" fmla="*/ 298931 h 493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6607" h="4934454">
                <a:moveTo>
                  <a:pt x="0" y="298931"/>
                </a:moveTo>
                <a:lnTo>
                  <a:pt x="0" y="4635524"/>
                </a:lnTo>
                <a:cubicBezTo>
                  <a:pt x="0" y="4800617"/>
                  <a:pt x="139952" y="4934455"/>
                  <a:pt x="312591" y="4934455"/>
                </a:cubicBezTo>
                <a:lnTo>
                  <a:pt x="4364164" y="4934455"/>
                </a:lnTo>
                <a:cubicBezTo>
                  <a:pt x="4511369" y="4934455"/>
                  <a:pt x="4638625" y="4836244"/>
                  <a:pt x="4669709" y="4698646"/>
                </a:cubicBezTo>
                <a:lnTo>
                  <a:pt x="5649438" y="362058"/>
                </a:lnTo>
                <a:cubicBezTo>
                  <a:pt x="5691506" y="175836"/>
                  <a:pt x="5543119" y="0"/>
                  <a:pt x="5343892" y="0"/>
                </a:cubicBezTo>
                <a:lnTo>
                  <a:pt x="312591" y="0"/>
                </a:lnTo>
                <a:cubicBezTo>
                  <a:pt x="139952" y="0"/>
                  <a:pt x="0" y="133836"/>
                  <a:pt x="0" y="298931"/>
                </a:cubicBezTo>
                <a:close/>
              </a:path>
            </a:pathLst>
          </a:custGeom>
          <a:solidFill>
            <a:schemeClr val="accent2"/>
          </a:solidFill>
          <a:ln w="6243" cap="flat">
            <a:noFill/>
            <a:prstDash val="solid"/>
            <a:miter/>
          </a:ln>
        </p:spPr>
        <p:txBody>
          <a:bodyPr rtlCol="0" anchor="ctr"/>
          <a:p>
            <a:endParaRPr lang="zh-CN" altLang="en-US">
              <a:solidFill>
                <a:schemeClr val="tx1"/>
              </a:solidFill>
            </a:endParaRPr>
          </a:p>
        </p:txBody>
      </p:sp>
      <p:sp>
        <p:nvSpPr>
          <p:cNvPr id="6" name="图形 1"/>
          <p:cNvSpPr/>
          <p:nvPr>
            <p:custDataLst>
              <p:tags r:id="rId2"/>
            </p:custDataLst>
          </p:nvPr>
        </p:nvSpPr>
        <p:spPr>
          <a:xfrm flipH="1" flipV="1">
            <a:off x="5728018" y="1480185"/>
            <a:ext cx="5656607" cy="4934454"/>
          </a:xfrm>
          <a:custGeom>
            <a:avLst/>
            <a:gdLst>
              <a:gd name="connsiteX0" fmla="*/ 0 w 5656607"/>
              <a:gd name="connsiteY0" fmla="*/ 298931 h 4934454"/>
              <a:gd name="connsiteX1" fmla="*/ 0 w 5656607"/>
              <a:gd name="connsiteY1" fmla="*/ 4635524 h 4934454"/>
              <a:gd name="connsiteX2" fmla="*/ 312591 w 5656607"/>
              <a:gd name="connsiteY2" fmla="*/ 4934455 h 4934454"/>
              <a:gd name="connsiteX3" fmla="*/ 4364164 w 5656607"/>
              <a:gd name="connsiteY3" fmla="*/ 4934455 h 4934454"/>
              <a:gd name="connsiteX4" fmla="*/ 4669709 w 5656607"/>
              <a:gd name="connsiteY4" fmla="*/ 4698646 h 4934454"/>
              <a:gd name="connsiteX5" fmla="*/ 5649438 w 5656607"/>
              <a:gd name="connsiteY5" fmla="*/ 362058 h 4934454"/>
              <a:gd name="connsiteX6" fmla="*/ 5343892 w 5656607"/>
              <a:gd name="connsiteY6" fmla="*/ 0 h 4934454"/>
              <a:gd name="connsiteX7" fmla="*/ 312591 w 5656607"/>
              <a:gd name="connsiteY7" fmla="*/ 0 h 4934454"/>
              <a:gd name="connsiteX8" fmla="*/ 0 w 5656607"/>
              <a:gd name="connsiteY8" fmla="*/ 298931 h 4934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56607" h="4934454">
                <a:moveTo>
                  <a:pt x="0" y="298931"/>
                </a:moveTo>
                <a:lnTo>
                  <a:pt x="0" y="4635524"/>
                </a:lnTo>
                <a:cubicBezTo>
                  <a:pt x="0" y="4800617"/>
                  <a:pt x="139952" y="4934455"/>
                  <a:pt x="312591" y="4934455"/>
                </a:cubicBezTo>
                <a:lnTo>
                  <a:pt x="4364164" y="4934455"/>
                </a:lnTo>
                <a:cubicBezTo>
                  <a:pt x="4511369" y="4934455"/>
                  <a:pt x="4638625" y="4836244"/>
                  <a:pt x="4669709" y="4698646"/>
                </a:cubicBezTo>
                <a:lnTo>
                  <a:pt x="5649438" y="362058"/>
                </a:lnTo>
                <a:cubicBezTo>
                  <a:pt x="5691506" y="175836"/>
                  <a:pt x="5543119" y="0"/>
                  <a:pt x="5343892" y="0"/>
                </a:cubicBezTo>
                <a:lnTo>
                  <a:pt x="312591" y="0"/>
                </a:lnTo>
                <a:cubicBezTo>
                  <a:pt x="139952" y="0"/>
                  <a:pt x="0" y="133836"/>
                  <a:pt x="0" y="298931"/>
                </a:cubicBezTo>
                <a:close/>
              </a:path>
            </a:pathLst>
          </a:custGeom>
          <a:solidFill>
            <a:schemeClr val="tx1">
              <a:lumMod val="40000"/>
              <a:lumOff val="60000"/>
              <a:alpha val="15000"/>
            </a:schemeClr>
          </a:solidFill>
          <a:ln w="6243" cap="flat">
            <a:noFill/>
            <a:prstDash val="solid"/>
            <a:miter/>
          </a:ln>
        </p:spPr>
        <p:txBody>
          <a:bodyPr rtlCol="0" anchor="ctr"/>
          <a:p>
            <a:endParaRPr lang="zh-CN" altLang="en-US" dirty="0">
              <a:solidFill>
                <a:schemeClr val="bg1">
                  <a:lumMod val="95000"/>
                </a:schemeClr>
              </a:solidFill>
            </a:endParaRPr>
          </a:p>
        </p:txBody>
      </p:sp>
      <p:sp>
        <p:nvSpPr>
          <p:cNvPr id="11" name="矩形 10"/>
          <p:cNvSpPr/>
          <p:nvPr>
            <p:custDataLst>
              <p:tags r:id="rId3"/>
            </p:custDataLst>
          </p:nvPr>
        </p:nvSpPr>
        <p:spPr>
          <a:xfrm>
            <a:off x="1026478" y="2865755"/>
            <a:ext cx="4395629" cy="3179459"/>
          </a:xfrm>
          <a:prstGeom prst="rect">
            <a:avLst/>
          </a:prstGeom>
          <a:noFill/>
        </p:spPr>
        <p:txBody>
          <a:bodyPr wrap="square" lIns="0" tIns="0" rIns="0" bIns="0" rtlCol="0" anchor="t" anchorCtr="0">
            <a:noAutofit/>
          </a:bodyPr>
          <a:p>
            <a:pPr marL="285750" marR="0" lvl="0" indent="-285750" algn="l" defTabSz="914400" rtl="0" eaLnBrk="1" fontAlgn="auto" latinLnBrk="0" hangingPunct="1">
              <a:lnSpc>
                <a:spcPct val="140000"/>
              </a:lnSpc>
              <a:spcBef>
                <a:spcPts val="400"/>
              </a:spcBef>
              <a:spcAft>
                <a:spcPts val="400"/>
              </a:spcAft>
              <a:buClrTx/>
              <a:buSzTx/>
              <a:buFont typeface="Arial" panose="020B0604020202020204" pitchFamily="34" charset="0"/>
              <a:buChar char="•"/>
              <a:defRPr/>
            </a:pPr>
            <a:r>
              <a:rPr lang="zh-CN" altLang="en-US" sz="1500" noProof="0">
                <a:ln>
                  <a:noFill/>
                </a:ln>
                <a:solidFill>
                  <a:schemeClr val="bg1"/>
                </a:solidFill>
                <a:effectLst/>
                <a:uLnTx/>
                <a:uFillTx/>
                <a:latin typeface="微软雅黑" panose="020B0503020204020204" charset="-122"/>
                <a:ea typeface="微软雅黑" panose="020B0503020204020204" charset="-122"/>
                <a:sym typeface="+mn-ea"/>
              </a:rPr>
              <a:t>骨转移发生率不断升高，尽管诊疗方案不断升级，但骨转移仍是影响患者总生存的重要因素</a:t>
            </a:r>
            <a:endParaRPr kumimoji="0" lang="en-US" altLang="zh-CN" sz="15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a:p>
            <a:pPr marL="285750" indent="-285750">
              <a:lnSpc>
                <a:spcPct val="140000"/>
              </a:lnSpc>
              <a:spcBef>
                <a:spcPts val="400"/>
              </a:spcBef>
              <a:spcAft>
                <a:spcPts val="400"/>
              </a:spcAft>
              <a:buFont typeface="Arial" panose="020B0604020202020204" pitchFamily="34" charset="0"/>
              <a:buChar char="•"/>
            </a:pPr>
            <a:r>
              <a:rPr lang="zh-CN" altLang="en-US" sz="1500">
                <a:solidFill>
                  <a:schemeClr val="bg1"/>
                </a:solidFill>
                <a:latin typeface="微软雅黑" panose="020B0503020204020204" charset="-122"/>
                <a:ea typeface="微软雅黑" panose="020B0503020204020204" charset="-122"/>
                <a:sym typeface="+mn-ea"/>
              </a:rPr>
              <a:t>骨转移难以根除，损害患者生存、持续导致骨破坏，</a:t>
            </a:r>
            <a:r>
              <a:rPr lang="zh-CN" altLang="en-US" sz="1500" noProof="0">
                <a:ln>
                  <a:noFill/>
                </a:ln>
                <a:solidFill>
                  <a:schemeClr val="bg1"/>
                </a:solidFill>
                <a:effectLst/>
                <a:uLnTx/>
                <a:uFillTx/>
                <a:latin typeface="微软雅黑" panose="020B0503020204020204" charset="-122"/>
                <a:ea typeface="微软雅黑" panose="020B0503020204020204" charset="-122"/>
                <a:sym typeface="+mn-ea"/>
              </a:rPr>
              <a:t>导致</a:t>
            </a:r>
            <a:r>
              <a:rPr lang="zh-CN" altLang="en-US" sz="1500" b="1" noProof="0">
                <a:ln>
                  <a:noFill/>
                </a:ln>
                <a:solidFill>
                  <a:schemeClr val="bg1"/>
                </a:solidFill>
                <a:effectLst/>
                <a:uLnTx/>
                <a:uFillTx/>
                <a:latin typeface="微软雅黑" panose="020B0503020204020204" charset="-122"/>
                <a:ea typeface="微软雅黑" panose="020B0503020204020204" charset="-122"/>
                <a:sym typeface="+mn-ea"/>
              </a:rPr>
              <a:t>骨相关事件</a:t>
            </a:r>
            <a:r>
              <a:rPr lang="zh-CN" altLang="en-US" sz="1500" noProof="0">
                <a:ln>
                  <a:noFill/>
                </a:ln>
                <a:solidFill>
                  <a:schemeClr val="bg1"/>
                </a:solidFill>
                <a:effectLst/>
                <a:uLnTx/>
                <a:uFillTx/>
                <a:latin typeface="微软雅黑" panose="020B0503020204020204" charset="-122"/>
                <a:ea typeface="微软雅黑" panose="020B0503020204020204" charset="-122"/>
                <a:sym typeface="+mn-ea"/>
              </a:rPr>
              <a:t>（</a:t>
            </a:r>
            <a:r>
              <a:rPr lang="en-US" altLang="zh-CN" sz="1500" noProof="0">
                <a:ln>
                  <a:noFill/>
                </a:ln>
                <a:solidFill>
                  <a:schemeClr val="bg1"/>
                </a:solidFill>
                <a:effectLst/>
                <a:uLnTx/>
                <a:uFillTx/>
                <a:latin typeface="微软雅黑" panose="020B0503020204020204" charset="-122"/>
                <a:ea typeface="微软雅黑" panose="020B0503020204020204" charset="-122"/>
                <a:sym typeface="+mn-ea"/>
              </a:rPr>
              <a:t>SRE</a:t>
            </a:r>
            <a:r>
              <a:rPr lang="zh-CN" altLang="en-US" sz="1500" noProof="0">
                <a:ln>
                  <a:noFill/>
                </a:ln>
                <a:solidFill>
                  <a:schemeClr val="bg1"/>
                </a:solidFill>
                <a:effectLst/>
                <a:uLnTx/>
                <a:uFillTx/>
                <a:latin typeface="微软雅黑" panose="020B0503020204020204" charset="-122"/>
                <a:ea typeface="微软雅黑" panose="020B0503020204020204" charset="-122"/>
                <a:sym typeface="+mn-ea"/>
              </a:rPr>
              <a:t>）；以病理性骨折、脊髓压迫为代表的</a:t>
            </a:r>
            <a:r>
              <a:rPr lang="en-US" altLang="zh-CN" sz="1500" noProof="0">
                <a:ln>
                  <a:noFill/>
                </a:ln>
                <a:solidFill>
                  <a:schemeClr val="bg1"/>
                </a:solidFill>
                <a:effectLst/>
                <a:uLnTx/>
                <a:uFillTx/>
                <a:latin typeface="微软雅黑" panose="020B0503020204020204" charset="-122"/>
                <a:ea typeface="微软雅黑" panose="020B0503020204020204" charset="-122"/>
                <a:sym typeface="+mn-ea"/>
              </a:rPr>
              <a:t>SRE</a:t>
            </a:r>
            <a:r>
              <a:rPr lang="zh-CN" altLang="en-US" sz="1500" noProof="0">
                <a:ln>
                  <a:noFill/>
                </a:ln>
                <a:solidFill>
                  <a:schemeClr val="bg1"/>
                </a:solidFill>
                <a:effectLst/>
                <a:uLnTx/>
                <a:uFillTx/>
                <a:latin typeface="微软雅黑" panose="020B0503020204020204" charset="-122"/>
                <a:ea typeface="微软雅黑" panose="020B0503020204020204" charset="-122"/>
                <a:sym typeface="+mn-ea"/>
              </a:rPr>
              <a:t>可能给患者带来</a:t>
            </a:r>
            <a:r>
              <a:rPr lang="zh-CN" altLang="en-US" sz="1500" b="1" noProof="0">
                <a:ln>
                  <a:noFill/>
                </a:ln>
                <a:solidFill>
                  <a:schemeClr val="bg1"/>
                </a:solidFill>
                <a:effectLst/>
                <a:uLnTx/>
                <a:uFillTx/>
                <a:latin typeface="微软雅黑" panose="020B0503020204020204" charset="-122"/>
                <a:ea typeface="微软雅黑" panose="020B0503020204020204" charset="-122"/>
                <a:sym typeface="+mn-ea"/>
              </a:rPr>
              <a:t>严重损害</a:t>
            </a:r>
            <a:r>
              <a:rPr lang="zh-CN" altLang="en-US" sz="1500">
                <a:solidFill>
                  <a:schemeClr val="bg1"/>
                </a:solidFill>
                <a:latin typeface="微软雅黑" panose="020B0503020204020204" charset="-122"/>
                <a:ea typeface="微软雅黑" panose="020B0503020204020204" charset="-122"/>
                <a:sym typeface="+mn-ea"/>
              </a:rPr>
              <a:t>，患者</a:t>
            </a:r>
            <a:r>
              <a:rPr lang="zh-CN" altLang="en-US" sz="1500" noProof="0">
                <a:ln>
                  <a:noFill/>
                </a:ln>
                <a:solidFill>
                  <a:schemeClr val="bg1"/>
                </a:solidFill>
                <a:effectLst/>
                <a:uLnTx/>
                <a:uFillTx/>
                <a:latin typeface="微软雅黑" panose="020B0503020204020204" charset="-122"/>
                <a:ea typeface="微软雅黑" panose="020B0503020204020204" charset="-122"/>
                <a:sym typeface="+mn-ea"/>
              </a:rPr>
              <a:t>如履薄冰</a:t>
            </a:r>
            <a:endParaRPr kumimoji="0" lang="zh-CN" altLang="en-US" sz="1500" b="0"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a:p>
            <a:pPr marL="285750" marR="0" lvl="0" indent="-285750" algn="l" defTabSz="914400" rtl="0" eaLnBrk="1" fontAlgn="auto" latinLnBrk="0" hangingPunct="1">
              <a:lnSpc>
                <a:spcPct val="140000"/>
              </a:lnSpc>
              <a:spcBef>
                <a:spcPts val="400"/>
              </a:spcBef>
              <a:spcAft>
                <a:spcPts val="400"/>
              </a:spcAft>
              <a:buClrTx/>
              <a:buSzTx/>
              <a:buFont typeface="Arial" panose="020B0604020202020204" pitchFamily="34" charset="0"/>
              <a:buChar char="•"/>
              <a:defRPr/>
            </a:pPr>
            <a:r>
              <a:rPr lang="zh-CN" altLang="en-US" sz="1500" noProof="0">
                <a:ln>
                  <a:noFill/>
                </a:ln>
                <a:solidFill>
                  <a:schemeClr val="bg1"/>
                </a:solidFill>
                <a:effectLst/>
                <a:uLnTx/>
                <a:uFillTx/>
                <a:latin typeface="微软雅黑" panose="020B0503020204020204" charset="-122"/>
                <a:ea typeface="微软雅黑" panose="020B0503020204020204" charset="-122"/>
                <a:sym typeface="+mn-ea"/>
              </a:rPr>
              <a:t>骨保护治疗让</a:t>
            </a:r>
            <a:r>
              <a:rPr lang="zh-CN" altLang="en-US" sz="1500" b="1" noProof="0">
                <a:ln>
                  <a:noFill/>
                </a:ln>
                <a:solidFill>
                  <a:schemeClr val="bg1"/>
                </a:solidFill>
                <a:effectLst/>
                <a:uLnTx/>
                <a:uFillTx/>
                <a:latin typeface="微软雅黑" panose="020B0503020204020204" charset="-122"/>
                <a:ea typeface="微软雅黑" panose="020B0503020204020204" charset="-122"/>
                <a:sym typeface="+mn-ea"/>
              </a:rPr>
              <a:t>“骨相关事件更少、更晚发生”</a:t>
            </a:r>
            <a:r>
              <a:rPr lang="zh-CN" altLang="en-US" sz="1500" noProof="0">
                <a:ln>
                  <a:noFill/>
                </a:ln>
                <a:solidFill>
                  <a:schemeClr val="bg1"/>
                </a:solidFill>
                <a:effectLst/>
                <a:uLnTx/>
                <a:uFillTx/>
                <a:latin typeface="微软雅黑" panose="020B0503020204020204" charset="-122"/>
                <a:ea typeface="微软雅黑" panose="020B0503020204020204" charset="-122"/>
                <a:sym typeface="+mn-ea"/>
              </a:rPr>
              <a:t>，助力实现“</a:t>
            </a:r>
            <a:r>
              <a:rPr lang="zh-CN" altLang="en-US" sz="1500" b="1" noProof="0">
                <a:ln>
                  <a:noFill/>
                </a:ln>
                <a:solidFill>
                  <a:schemeClr val="bg1"/>
                </a:solidFill>
                <a:effectLst/>
                <a:uLnTx/>
                <a:uFillTx/>
                <a:latin typeface="微软雅黑" panose="020B0503020204020204" charset="-122"/>
                <a:ea typeface="微软雅黑" panose="020B0503020204020204" charset="-122"/>
                <a:sym typeface="+mn-ea"/>
              </a:rPr>
              <a:t>骨转移瘤与骨破坏全面抑制”</a:t>
            </a:r>
            <a:r>
              <a:rPr lang="zh-CN" altLang="en-US" sz="1500" noProof="0">
                <a:ln>
                  <a:noFill/>
                </a:ln>
                <a:solidFill>
                  <a:schemeClr val="bg1"/>
                </a:solidFill>
                <a:effectLst/>
                <a:uLnTx/>
                <a:uFillTx/>
                <a:latin typeface="微软雅黑" panose="020B0503020204020204" charset="-122"/>
                <a:ea typeface="微软雅黑" panose="020B0503020204020204" charset="-122"/>
                <a:sym typeface="+mn-ea"/>
              </a:rPr>
              <a:t>的骨转移治疗目标， </a:t>
            </a:r>
            <a:r>
              <a:rPr lang="zh-CN" altLang="en-US" sz="1500">
                <a:solidFill>
                  <a:schemeClr val="bg1"/>
                </a:solidFill>
                <a:latin typeface="微软雅黑" panose="020B0503020204020204" charset="-122"/>
                <a:ea typeface="微软雅黑" panose="020B0503020204020204" charset="-122"/>
                <a:sym typeface="+mn-ea"/>
              </a:rPr>
              <a:t>骨转移</a:t>
            </a:r>
            <a:r>
              <a:rPr lang="zh-CN" altLang="en-US" sz="1500" noProof="0">
                <a:ln>
                  <a:noFill/>
                </a:ln>
                <a:solidFill>
                  <a:schemeClr val="bg1"/>
                </a:solidFill>
                <a:effectLst/>
                <a:uLnTx/>
                <a:uFillTx/>
                <a:latin typeface="微软雅黑" panose="020B0503020204020204" charset="-122"/>
                <a:ea typeface="微软雅黑" panose="020B0503020204020204" charset="-122"/>
                <a:sym typeface="+mn-ea"/>
              </a:rPr>
              <a:t>患者有望获得</a:t>
            </a:r>
            <a:r>
              <a:rPr lang="zh-CN" altLang="en-US" sz="1500" b="1" noProof="0">
                <a:ln>
                  <a:noFill/>
                </a:ln>
                <a:solidFill>
                  <a:schemeClr val="bg1"/>
                </a:solidFill>
                <a:effectLst/>
                <a:uLnTx/>
                <a:uFillTx/>
                <a:latin typeface="微软雅黑" panose="020B0503020204020204" charset="-122"/>
                <a:ea typeface="微软雅黑" panose="020B0503020204020204" charset="-122"/>
                <a:sym typeface="+mn-ea"/>
              </a:rPr>
              <a:t>真正高质量的长生存</a:t>
            </a:r>
            <a:endParaRPr kumimoji="0" lang="zh-CN" altLang="en-US" sz="1500" b="1" i="0" u="none" strike="noStrike" kern="1200" cap="none" spc="0" normalizeH="0" baseline="0" noProof="0">
              <a:ln>
                <a:noFill/>
              </a:ln>
              <a:solidFill>
                <a:schemeClr val="bg1"/>
              </a:solidFill>
              <a:effectLst/>
              <a:uLnTx/>
              <a:uFillTx/>
              <a:latin typeface="微软雅黑" panose="020B0503020204020204" charset="-122"/>
              <a:ea typeface="微软雅黑" panose="020B0503020204020204" charset="-122"/>
              <a:cs typeface="+mn-cs"/>
            </a:endParaRPr>
          </a:p>
          <a:p>
            <a:pPr>
              <a:lnSpc>
                <a:spcPct val="150000"/>
              </a:lnSpc>
              <a:spcBef>
                <a:spcPct val="0"/>
              </a:spcBef>
              <a:spcAft>
                <a:spcPct val="0"/>
              </a:spcAft>
            </a:pPr>
            <a:endParaRPr kumimoji="0" lang="zh-CN" altLang="en-US" sz="1500"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12" name="矩形 11"/>
          <p:cNvSpPr/>
          <p:nvPr>
            <p:custDataLst>
              <p:tags r:id="rId4"/>
            </p:custDataLst>
          </p:nvPr>
        </p:nvSpPr>
        <p:spPr>
          <a:xfrm>
            <a:off x="6683058" y="2865755"/>
            <a:ext cx="4395629" cy="3179459"/>
          </a:xfrm>
          <a:prstGeom prst="rect">
            <a:avLst/>
          </a:prstGeom>
          <a:noFill/>
        </p:spPr>
        <p:txBody>
          <a:bodyPr wrap="square" lIns="0" tIns="0" rIns="0" bIns="0" rtlCol="0" anchor="t" anchorCtr="0">
            <a:noAutofit/>
          </a:bodyPr>
          <a:p>
            <a:pPr marL="285750" marR="0" lvl="0" indent="-285750" algn="l" defTabSz="914400" rtl="0" eaLnBrk="1" fontAlgn="auto" latinLnBrk="0" hangingPunct="1">
              <a:lnSpc>
                <a:spcPct val="130000"/>
              </a:lnSpc>
              <a:spcBef>
                <a:spcPts val="300"/>
              </a:spcBef>
              <a:spcAft>
                <a:spcPts val="300"/>
              </a:spcAft>
              <a:buClrTx/>
              <a:buSzTx/>
              <a:buFont typeface="Arial" panose="020B0604020202020204" pitchFamily="34" charset="0"/>
              <a:buChar char="•"/>
              <a:defRPr/>
            </a:pPr>
            <a:r>
              <a:rPr lang="en-US" altLang="zh-CN" sz="1500" b="1"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RANKL</a:t>
            </a:r>
            <a:r>
              <a:rPr lang="zh-CN" altLang="en-US" sz="1500" b="1"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恶性循环</a:t>
            </a:r>
            <a:r>
              <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是骨转移难治、恶化的根源，治疗骨转移，靶向</a:t>
            </a:r>
            <a:r>
              <a:rPr lang="en-US" altLang="zh-CN"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RANKL</a:t>
            </a:r>
            <a:r>
              <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是</a:t>
            </a:r>
            <a:r>
              <a:rPr lang="zh-CN" altLang="en-US" sz="1500" b="1"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最近的路</a:t>
            </a:r>
            <a:endParaRPr lang="zh-CN" altLang="en-US" sz="1500" b="1"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endParaRPr>
          </a:p>
          <a:p>
            <a:pPr marL="285750" marR="0" lvl="0" indent="-285750" algn="l" defTabSz="914400" rtl="0" eaLnBrk="1" fontAlgn="auto" latinLnBrk="0" hangingPunct="1">
              <a:lnSpc>
                <a:spcPct val="130000"/>
              </a:lnSpc>
              <a:spcBef>
                <a:spcPts val="300"/>
              </a:spcBef>
              <a:spcAft>
                <a:spcPts val="300"/>
              </a:spcAft>
              <a:buClrTx/>
              <a:buSzTx/>
              <a:buFont typeface="Arial" panose="020B0604020202020204" pitchFamily="34" charset="0"/>
              <a:buChar char="•"/>
              <a:defRPr/>
            </a:pPr>
            <a:r>
              <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系统治疗加上安加维</a:t>
            </a:r>
            <a:r>
              <a:rPr lang="en-US" altLang="zh-CN" sz="1500" baseline="300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a:t>
            </a:r>
            <a:r>
              <a:rPr lang="en-US" altLang="zh-CN"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 </a:t>
            </a:r>
            <a:r>
              <a:rPr lang="en-US" altLang="zh-CN" sz="1500" b="1"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SRE</a:t>
            </a:r>
            <a:r>
              <a:rPr lang="zh-CN" altLang="en-US" sz="1500" b="1"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更少发生、更晚发生</a:t>
            </a:r>
            <a:r>
              <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，避免严重损害</a:t>
            </a:r>
            <a:endPar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endParaRPr>
          </a:p>
          <a:p>
            <a:pPr marL="285750" marR="0" lvl="0" indent="-285750" algn="l" defTabSz="914400" rtl="0" eaLnBrk="1" fontAlgn="auto" latinLnBrk="0" hangingPunct="1">
              <a:lnSpc>
                <a:spcPct val="130000"/>
              </a:lnSpc>
              <a:spcBef>
                <a:spcPts val="300"/>
              </a:spcBef>
              <a:spcAft>
                <a:spcPts val="300"/>
              </a:spcAft>
              <a:buClrTx/>
              <a:buSzTx/>
              <a:buFont typeface="Arial" panose="020B0604020202020204" pitchFamily="34" charset="0"/>
              <a:buChar char="•"/>
              <a:defRPr/>
            </a:pPr>
            <a:r>
              <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安加维</a:t>
            </a:r>
            <a:r>
              <a:rPr lang="en-US" altLang="zh-CN" sz="1500" baseline="300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a:t>
            </a:r>
            <a:r>
              <a:rPr lang="en-US" altLang="zh-CN"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 </a:t>
            </a:r>
            <a:r>
              <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改善患者生活质量，持续优于唑来膦酸、无疼痛与轻度疼痛患者</a:t>
            </a:r>
            <a:r>
              <a:rPr lang="zh-CN" altLang="en-US" sz="1500">
                <a:solidFill>
                  <a:prstClr val="black">
                    <a:lumMod val="75000"/>
                    <a:lumOff val="25000"/>
                  </a:prstClr>
                </a:solidFill>
                <a:latin typeface="微软雅黑" panose="020B0503020204020204" charset="-122"/>
                <a:ea typeface="微软雅黑" panose="020B0503020204020204" charset="-122"/>
                <a:sym typeface="+mn-ea"/>
              </a:rPr>
              <a:t>同样</a:t>
            </a:r>
            <a:r>
              <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获益</a:t>
            </a:r>
            <a:endPar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endParaRPr>
          </a:p>
          <a:p>
            <a:pPr marL="285750" indent="-285750">
              <a:lnSpc>
                <a:spcPct val="130000"/>
              </a:lnSpc>
              <a:spcBef>
                <a:spcPts val="300"/>
              </a:spcBef>
              <a:spcAft>
                <a:spcPts val="300"/>
              </a:spcAft>
              <a:buFont typeface="Arial" panose="020B0604020202020204" pitchFamily="34" charset="0"/>
              <a:buChar char="•"/>
            </a:pPr>
            <a:r>
              <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安加维</a:t>
            </a:r>
            <a:r>
              <a:rPr lang="en-US" altLang="zh-CN" sz="1500" baseline="300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a:t>
            </a:r>
            <a:r>
              <a:rPr lang="en-US" altLang="zh-CN"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 </a:t>
            </a:r>
            <a:r>
              <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安全性良好、急性期反应发生率低，皮下注射更便捷，临床更安心</a:t>
            </a:r>
            <a:endPar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endParaRPr>
          </a:p>
          <a:p>
            <a:pPr marL="285750" marR="0" lvl="0" indent="-285750" algn="l" defTabSz="914400" rtl="0" eaLnBrk="1" fontAlgn="auto" latinLnBrk="0" hangingPunct="1">
              <a:lnSpc>
                <a:spcPct val="130000"/>
              </a:lnSpc>
              <a:spcBef>
                <a:spcPts val="300"/>
              </a:spcBef>
              <a:spcAft>
                <a:spcPts val="300"/>
              </a:spcAft>
              <a:buClrTx/>
              <a:buSzTx/>
              <a:buFont typeface="Arial" panose="020B0604020202020204" pitchFamily="34" charset="0"/>
              <a:buChar char="•"/>
              <a:defRPr/>
            </a:pPr>
            <a:r>
              <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安加维</a:t>
            </a:r>
            <a:r>
              <a:rPr lang="en-US" altLang="zh-CN" sz="1500" baseline="300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 </a:t>
            </a:r>
            <a:r>
              <a:rPr lang="zh-CN" altLang="en-US" sz="1500"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治疗骨转移，</a:t>
            </a:r>
            <a:r>
              <a:rPr lang="zh-CN" altLang="en-US" sz="1500" b="1" noProof="0">
                <a:ln>
                  <a:noFill/>
                </a:ln>
                <a:solidFill>
                  <a:prstClr val="black">
                    <a:lumMod val="75000"/>
                    <a:lumOff val="25000"/>
                  </a:prstClr>
                </a:solidFill>
                <a:effectLst/>
                <a:uLnTx/>
                <a:uFillTx/>
                <a:latin typeface="微软雅黑" panose="020B0503020204020204" charset="-122"/>
                <a:ea typeface="微软雅黑" panose="020B0503020204020204" charset="-122"/>
                <a:sym typeface="+mn-ea"/>
              </a:rPr>
              <a:t>强效、安全、便捷、医保无忧</a:t>
            </a:r>
            <a:endParaRPr kumimoji="0" lang="zh-CN" altLang="en-US" sz="1500" b="1" i="0" u="none" strike="noStrike" kern="1200" cap="none" spc="0" normalizeH="0" baseline="0" noProof="0">
              <a:ln>
                <a:noFill/>
              </a:ln>
              <a:solidFill>
                <a:prstClr val="black">
                  <a:lumMod val="75000"/>
                  <a:lumOff val="25000"/>
                </a:prstClr>
              </a:solidFill>
              <a:effectLst/>
              <a:uLnTx/>
              <a:uFillTx/>
              <a:latin typeface="微软雅黑" panose="020B0503020204020204" charset="-122"/>
              <a:ea typeface="微软雅黑" panose="020B0503020204020204" charset="-122"/>
              <a:cs typeface="+mn-cs"/>
            </a:endParaRPr>
          </a:p>
          <a:p>
            <a:pPr algn="r">
              <a:lnSpc>
                <a:spcPct val="150000"/>
              </a:lnSpc>
              <a:spcBef>
                <a:spcPct val="0"/>
              </a:spcBef>
              <a:spcAft>
                <a:spcPct val="0"/>
              </a:spcAft>
            </a:pPr>
            <a:endParaRPr lang="zh-CN" altLang="en-US" sz="1500" dirty="0">
              <a:ln>
                <a:noFill/>
                <a:prstDash val="sysDot"/>
              </a:ln>
              <a:solidFill>
                <a:schemeClr val="tx1">
                  <a:lumMod val="85000"/>
                  <a:lumOff val="15000"/>
                </a:schemeClr>
              </a:solidFill>
              <a:latin typeface="+mn-ea"/>
              <a:cs typeface="+mn-ea"/>
            </a:endParaRPr>
          </a:p>
        </p:txBody>
      </p:sp>
      <p:pic>
        <p:nvPicPr>
          <p:cNvPr id="10" name="图形 9"/>
          <p:cNvPicPr>
            <a:picLocks noChangeAspect="1"/>
          </p:cNvPicPr>
          <p:nvPr>
            <p:custDataLst>
              <p:tags r:id="rId5"/>
            </p:custDataLst>
          </p:nvPr>
        </p:nvPicPr>
        <p:blipFill>
          <a:blip r:embed="rId6">
            <a:extLst>
              <a:ext uri="{96DAC541-7B7A-43D3-8B79-37D633B846F1}">
                <asvg:svgBlip xmlns:asvg="http://schemas.microsoft.com/office/drawing/2016/SVG/main" r:embed="rId7"/>
              </a:ext>
            </a:extLst>
          </a:blip>
          <a:stretch>
            <a:fillRect/>
          </a:stretch>
        </p:blipFill>
        <p:spPr>
          <a:xfrm>
            <a:off x="4883468" y="1986915"/>
            <a:ext cx="540512" cy="723455"/>
          </a:xfrm>
          <a:prstGeom prst="rect">
            <a:avLst/>
          </a:prstGeom>
        </p:spPr>
      </p:pic>
      <p:sp>
        <p:nvSpPr>
          <p:cNvPr id="44" name="标题"/>
          <p:cNvSpPr txBox="1"/>
          <p:nvPr>
            <p:custDataLst>
              <p:tags r:id="rId8"/>
            </p:custDataLst>
          </p:nvPr>
        </p:nvSpPr>
        <p:spPr>
          <a:xfrm>
            <a:off x="1026478" y="1869440"/>
            <a:ext cx="3807460" cy="958215"/>
          </a:xfrm>
          <a:prstGeom prst="rect">
            <a:avLst/>
          </a:prstGeom>
          <a:noFill/>
        </p:spPr>
        <p:txBody>
          <a:bodyPr wrap="square" lIns="0" tIns="0" rIns="0" bIns="0" rtlCol="0" anchor="ctr">
            <a:noAutofit/>
          </a:bodyPr>
          <a:p>
            <a:pPr algn="l"/>
            <a:r>
              <a:rPr lang="zh-CN" altLang="en-US" sz="2000" b="1" noProof="0">
                <a:ln>
                  <a:noFill/>
                </a:ln>
                <a:solidFill>
                  <a:schemeClr val="bg1"/>
                </a:solidFill>
                <a:effectLst/>
                <a:uLnTx/>
                <a:uFillTx/>
                <a:latin typeface="微软雅黑" panose="020B0503020204020204" charset="-122"/>
                <a:ea typeface="微软雅黑" panose="020B0503020204020204" charset="-122"/>
                <a:sym typeface="+mn-ea"/>
              </a:rPr>
              <a:t>前列腺癌癌骨转移治疗的目标</a:t>
            </a:r>
            <a:endParaRPr lang="zh-CN" altLang="en-US" sz="2000" b="1" spc="300" noProof="0" dirty="0">
              <a:ln>
                <a:noFill/>
              </a:ln>
              <a:solidFill>
                <a:schemeClr val="bg1"/>
              </a:solidFill>
              <a:effectLst/>
              <a:uLnTx/>
              <a:uFillTx/>
              <a:latin typeface="微软雅黑" panose="020B0503020204020204" charset="-122"/>
              <a:ea typeface="微软雅黑" panose="020B0503020204020204" charset="-122"/>
              <a:sym typeface="+mn-ea"/>
            </a:endParaRPr>
          </a:p>
        </p:txBody>
      </p:sp>
      <p:sp>
        <p:nvSpPr>
          <p:cNvPr id="2" name="标题"/>
          <p:cNvSpPr txBox="1"/>
          <p:nvPr>
            <p:custDataLst>
              <p:tags r:id="rId9"/>
            </p:custDataLst>
          </p:nvPr>
        </p:nvSpPr>
        <p:spPr>
          <a:xfrm>
            <a:off x="7271703" y="1869440"/>
            <a:ext cx="3807460" cy="958215"/>
          </a:xfrm>
          <a:prstGeom prst="rect">
            <a:avLst/>
          </a:prstGeom>
          <a:noFill/>
        </p:spPr>
        <p:txBody>
          <a:bodyPr wrap="square" lIns="0" tIns="0" rIns="0" bIns="0" rtlCol="0" anchor="ctr">
            <a:noAutofit/>
          </a:bodyPr>
          <a:p>
            <a:pPr algn="r"/>
            <a:r>
              <a:rPr lang="zh-CN" altLang="en-US" sz="2000" b="1" spc="300" dirty="0">
                <a:solidFill>
                  <a:schemeClr val="accent2"/>
                </a:solidFill>
                <a:latin typeface="+mn-ea"/>
              </a:rPr>
              <a:t>地舒单抗的</a:t>
            </a:r>
            <a:r>
              <a:rPr lang="zh-CN" altLang="en-US" sz="2000" b="1" spc="300" dirty="0">
                <a:solidFill>
                  <a:schemeClr val="accent2"/>
                </a:solidFill>
                <a:latin typeface="+mn-ea"/>
              </a:rPr>
              <a:t>优势</a:t>
            </a:r>
            <a:endParaRPr lang="zh-CN" altLang="en-US" sz="2000" b="1" spc="300" dirty="0">
              <a:solidFill>
                <a:schemeClr val="accent2"/>
              </a:solidFill>
              <a:latin typeface="+mn-ea"/>
            </a:endParaRPr>
          </a:p>
        </p:txBody>
      </p:sp>
      <p:pic>
        <p:nvPicPr>
          <p:cNvPr id="5" name="图片 4" descr="333438303937363b333438313037303bb6a8cebbb2fac6b7"/>
          <p:cNvPicPr>
            <a:picLocks noChangeAspect="1"/>
          </p:cNvPicPr>
          <p:nvPr>
            <p:custDataLst>
              <p:tags r:id="rId10"/>
            </p:custDataLst>
          </p:nvPr>
        </p:nvPicPr>
        <p:blipFill>
          <a:blip r:embed="rId11">
            <a:extLst>
              <a:ext uri="{96DAC541-7B7A-43D3-8B79-37D633B846F1}">
                <asvg:svgBlip xmlns:asvg="http://schemas.microsoft.com/office/drawing/2016/SVG/main" r:embed="rId12"/>
              </a:ext>
            </a:extLst>
          </a:blip>
          <a:stretch>
            <a:fillRect/>
          </a:stretch>
        </p:blipFill>
        <p:spPr>
          <a:xfrm>
            <a:off x="6683058" y="1983105"/>
            <a:ext cx="675640" cy="675640"/>
          </a:xfrm>
          <a:prstGeom prst="rect">
            <a:avLst/>
          </a:prstGeom>
        </p:spPr>
      </p:pic>
    </p:spTree>
    <p:custDataLst>
      <p:tags r:id="rId13"/>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晚期</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转移性前列腺癌患者预后较差，死亡风险高</a:t>
            </a:r>
            <a:endPar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6" name="文本框 5"/>
          <p:cNvSpPr txBox="1"/>
          <p:nvPr/>
        </p:nvSpPr>
        <p:spPr>
          <a:xfrm>
            <a:off x="142558" y="6503670"/>
            <a:ext cx="4127500" cy="274320"/>
          </a:xfrm>
          <a:prstGeom prst="rect">
            <a:avLst/>
          </a:prstGeom>
          <a:noFill/>
        </p:spPr>
        <p:txBody>
          <a:bodyPr wrap="square" rtlCol="0" anchor="t">
            <a:noAutofit/>
          </a:bodyPr>
          <a:p>
            <a:pPr marL="71755" lvl="0" indent="-71755" algn="l">
              <a:buClrTx/>
              <a:buSzTx/>
              <a:buFontTx/>
              <a:buAutoNum type="arabicPeriod"/>
            </a:pPr>
            <a:r>
              <a:rPr lang="en-US" altLang="zh-CN" sz="800" dirty="0">
                <a:latin typeface="微软雅黑" panose="020B0503020204020204" charset="-122"/>
                <a:ea typeface="微软雅黑" panose="020B0503020204020204" charset="-122"/>
                <a:sym typeface="+mn-ea"/>
              </a:rPr>
              <a:t>2022</a:t>
            </a:r>
            <a:r>
              <a:rPr lang="zh-CN" altLang="en-US" sz="800" dirty="0">
                <a:latin typeface="微软雅黑" panose="020B0503020204020204" charset="-122"/>
                <a:ea typeface="微软雅黑" panose="020B0503020204020204" charset="-122"/>
                <a:sym typeface="+mn-ea"/>
              </a:rPr>
              <a:t>年中国恶性肿瘤流行情况分析</a:t>
            </a:r>
            <a:r>
              <a:rPr lang="en-US" altLang="zh-CN" sz="800" dirty="0">
                <a:latin typeface="微软雅黑" panose="020B0503020204020204" charset="-122"/>
                <a:ea typeface="微软雅黑" panose="020B0503020204020204" charset="-122"/>
                <a:sym typeface="+mn-ea"/>
              </a:rPr>
              <a:t>[J].</a:t>
            </a:r>
            <a:r>
              <a:rPr lang="zh-CN" altLang="en-US" sz="800" dirty="0">
                <a:latin typeface="微软雅黑" panose="020B0503020204020204" charset="-122"/>
                <a:ea typeface="微软雅黑" panose="020B0503020204020204" charset="-122"/>
                <a:sym typeface="+mn-ea"/>
              </a:rPr>
              <a:t>中华肿瘤杂志</a:t>
            </a:r>
            <a:r>
              <a:rPr lang="en-US" altLang="zh-CN" sz="800" dirty="0">
                <a:latin typeface="微软雅黑" panose="020B0503020204020204" charset="-122"/>
                <a:ea typeface="微软雅黑" panose="020B0503020204020204" charset="-122"/>
                <a:sym typeface="+mn-ea"/>
              </a:rPr>
              <a:t>,2024,46(3):221-231.2. </a:t>
            </a:r>
            <a:endParaRPr lang="en-US" altLang="zh-CN" sz="800" dirty="0">
              <a:latin typeface="微软雅黑" panose="020B0503020204020204" charset="-122"/>
              <a:ea typeface="微软雅黑" panose="020B0503020204020204" charset="-122"/>
              <a:sym typeface="+mn-ea"/>
            </a:endParaRPr>
          </a:p>
          <a:p>
            <a:pPr marL="71755" lvl="0" indent="-71755" algn="l">
              <a:buClrTx/>
              <a:buSzTx/>
              <a:buFontTx/>
              <a:buAutoNum type="arabicPeriod"/>
            </a:pPr>
            <a:r>
              <a:rPr lang="en-US" altLang="zh-CN" sz="800" dirty="0">
                <a:latin typeface="微软雅黑" panose="020B0503020204020204" charset="-122"/>
                <a:ea typeface="微软雅黑" panose="020B0503020204020204" charset="-122"/>
                <a:sym typeface="+mn-ea"/>
              </a:rPr>
              <a:t>Scher HI, et al. </a:t>
            </a:r>
            <a:r>
              <a:rPr lang="en-US" altLang="zh-CN" sz="800" dirty="0" err="1">
                <a:latin typeface="微软雅黑" panose="020B0503020204020204" charset="-122"/>
                <a:ea typeface="微软雅黑" panose="020B0503020204020204" charset="-122"/>
                <a:sym typeface="+mn-ea"/>
              </a:rPr>
              <a:t>PLoS</a:t>
            </a:r>
            <a:r>
              <a:rPr lang="en-US" altLang="zh-CN" sz="800" dirty="0">
                <a:latin typeface="微软雅黑" panose="020B0503020204020204" charset="-122"/>
                <a:ea typeface="微软雅黑" panose="020B0503020204020204" charset="-122"/>
                <a:sym typeface="+mn-ea"/>
              </a:rPr>
              <a:t> One. 2015 Oct 13;10(10):e0139440. </a:t>
            </a:r>
            <a:endParaRPr lang="en-US" altLang="zh-CN" sz="800" dirty="0">
              <a:latin typeface="微软雅黑" panose="020B0503020204020204" charset="-122"/>
              <a:ea typeface="微软雅黑" panose="020B0503020204020204" charset="-122"/>
              <a:sym typeface="+mn-ea"/>
            </a:endParaRPr>
          </a:p>
        </p:txBody>
      </p:sp>
      <p:sp>
        <p:nvSpPr>
          <p:cNvPr id="7" name="文本框 6"/>
          <p:cNvSpPr txBox="1"/>
          <p:nvPr/>
        </p:nvSpPr>
        <p:spPr>
          <a:xfrm>
            <a:off x="3570934" y="6126129"/>
            <a:ext cx="8042910" cy="377825"/>
          </a:xfrm>
          <a:prstGeom prst="rect">
            <a:avLst/>
          </a:prstGeom>
          <a:noFill/>
        </p:spPr>
        <p:txBody>
          <a:bodyPr wrap="square" rtlCol="0" anchor="t">
            <a:noAutofit/>
          </a:bodyPr>
          <a:p>
            <a:pPr algn="r"/>
            <a:r>
              <a:rPr lang="en-US" altLang="zh-CN" sz="800" dirty="0">
                <a:latin typeface="微软雅黑" panose="020B0503020204020204" charset="-122"/>
                <a:ea typeface="微软雅黑" panose="020B0503020204020204" charset="-122"/>
                <a:cs typeface="微软雅黑" panose="020B0503020204020204" charset="-122"/>
                <a:sym typeface="+mn-ea"/>
              </a:rPr>
              <a:t>PC</a:t>
            </a:r>
            <a:r>
              <a:rPr lang="zh-CN" altLang="en-US" sz="800" dirty="0">
                <a:latin typeface="微软雅黑" panose="020B0503020204020204" charset="-122"/>
                <a:ea typeface="微软雅黑" panose="020B0503020204020204" charset="-122"/>
                <a:cs typeface="微软雅黑" panose="020B0503020204020204" charset="-122"/>
                <a:sym typeface="+mn-ea"/>
              </a:rPr>
              <a:t>：前列腺癌；</a:t>
            </a:r>
            <a:r>
              <a:rPr lang="en-US" altLang="zh-CN" sz="800" dirty="0" err="1">
                <a:latin typeface="微软雅黑" panose="020B0503020204020204" charset="-122"/>
                <a:ea typeface="微软雅黑" panose="020B0503020204020204" charset="-122"/>
                <a:cs typeface="微软雅黑" panose="020B0503020204020204" charset="-122"/>
                <a:sym typeface="+mn-ea"/>
              </a:rPr>
              <a:t>nmCRPC</a:t>
            </a:r>
            <a:r>
              <a:rPr lang="zh-CN" altLang="en-US" sz="800" dirty="0">
                <a:latin typeface="微软雅黑" panose="020B0503020204020204" charset="-122"/>
                <a:ea typeface="微软雅黑" panose="020B0503020204020204" charset="-122"/>
                <a:cs typeface="微软雅黑" panose="020B0503020204020204" charset="-122"/>
                <a:sym typeface="+mn-ea"/>
              </a:rPr>
              <a:t>：非转移性去势抵抗性前列腺癌；</a:t>
            </a:r>
            <a:r>
              <a:rPr lang="en-US" altLang="zh-CN" sz="800" dirty="0">
                <a:solidFill>
                  <a:schemeClr val="tx1"/>
                </a:solidFill>
                <a:latin typeface="微软雅黑" panose="020B0503020204020204" charset="-122"/>
                <a:ea typeface="微软雅黑" panose="020B0503020204020204" charset="-122"/>
                <a:cs typeface="微软雅黑" panose="020B0503020204020204" charset="-122"/>
                <a:sym typeface="+mn-ea"/>
              </a:rPr>
              <a:t>mCRPC</a:t>
            </a:r>
            <a:r>
              <a:rPr lang="zh-CN" altLang="en-US" sz="800" dirty="0">
                <a:solidFill>
                  <a:schemeClr val="tx1"/>
                </a:solidFill>
                <a:latin typeface="微软雅黑" panose="020B0503020204020204" charset="-122"/>
                <a:ea typeface="微软雅黑" panose="020B0503020204020204" charset="-122"/>
                <a:cs typeface="微软雅黑" panose="020B0503020204020204" charset="-122"/>
                <a:sym typeface="+mn-ea"/>
              </a:rPr>
              <a:t>：转移性去势抵抗性前列腺癌；</a:t>
            </a:r>
            <a:r>
              <a:rPr lang="en-US" altLang="zh-CN" sz="800" dirty="0">
                <a:solidFill>
                  <a:schemeClr val="tx1"/>
                </a:solidFill>
                <a:latin typeface="微软雅黑" panose="020B0503020204020204" charset="-122"/>
                <a:ea typeface="微软雅黑" panose="020B0503020204020204" charset="-122"/>
                <a:cs typeface="微软雅黑" panose="020B0503020204020204" charset="-122"/>
                <a:sym typeface="+mn-ea"/>
              </a:rPr>
              <a:t>PSA</a:t>
            </a:r>
            <a:r>
              <a:rPr lang="zh-CN" altLang="en-US" sz="800" dirty="0">
                <a:solidFill>
                  <a:schemeClr val="tx1"/>
                </a:solidFill>
                <a:latin typeface="微软雅黑" panose="020B0503020204020204" charset="-122"/>
                <a:ea typeface="微软雅黑" panose="020B0503020204020204" charset="-122"/>
                <a:cs typeface="微软雅黑" panose="020B0503020204020204" charset="-122"/>
                <a:sym typeface="+mn-ea"/>
              </a:rPr>
              <a:t>：前列腺特异性抗原</a:t>
            </a:r>
            <a:endParaRPr lang="zh-CN" altLang="en-US" sz="800" dirty="0">
              <a:solidFill>
                <a:schemeClr val="tx1"/>
              </a:solidFill>
              <a:latin typeface="微软雅黑" panose="020B0503020204020204" charset="-122"/>
              <a:ea typeface="微软雅黑" panose="020B0503020204020204" charset="-122"/>
              <a:cs typeface="微软雅黑" panose="020B0503020204020204" charset="-122"/>
              <a:sym typeface="+mn-ea"/>
            </a:endParaRPr>
          </a:p>
          <a:p>
            <a:pPr algn="r"/>
            <a:r>
              <a:rPr lang="en-US" altLang="zh-CN" sz="800" dirty="0">
                <a:latin typeface="微软雅黑" panose="020B0503020204020204" charset="-122"/>
                <a:ea typeface="微软雅黑" panose="020B0503020204020204" charset="-122"/>
                <a:cs typeface="微软雅黑" panose="020B0503020204020204" charset="-122"/>
                <a:sym typeface="+mn-ea"/>
              </a:rPr>
              <a:t>*</a:t>
            </a:r>
            <a:r>
              <a:rPr lang="en-US" altLang="zh-CN" sz="800" dirty="0" err="1">
                <a:latin typeface="微软雅黑" panose="020B0503020204020204" charset="-122"/>
                <a:ea typeface="微软雅黑" panose="020B0503020204020204" charset="-122"/>
                <a:cs typeface="微软雅黑" panose="020B0503020204020204" charset="-122"/>
                <a:sym typeface="+mn-ea"/>
              </a:rPr>
              <a:t>基于局限性、局部进展性和转移性前列腺癌确诊患者的加权平均值</a:t>
            </a:r>
            <a:r>
              <a:rPr lang="en-US" altLang="zh-CN" sz="800" dirty="0">
                <a:latin typeface="微软雅黑" panose="020B0503020204020204" charset="-122"/>
                <a:ea typeface="微软雅黑" panose="020B0503020204020204" charset="-122"/>
                <a:cs typeface="微软雅黑" panose="020B0503020204020204" charset="-122"/>
                <a:sym typeface="+mn-ea"/>
              </a:rPr>
              <a:t>； **</a:t>
            </a:r>
            <a:r>
              <a:rPr lang="en-US" altLang="zh-CN" sz="800" dirty="0" err="1">
                <a:latin typeface="微软雅黑" panose="020B0503020204020204" charset="-122"/>
                <a:ea typeface="微软雅黑" panose="020B0503020204020204" charset="-122"/>
                <a:cs typeface="微软雅黑" panose="020B0503020204020204" charset="-122"/>
                <a:sym typeface="+mn-ea"/>
              </a:rPr>
              <a:t>指局限性或局部进展性疾病</a:t>
            </a:r>
            <a:endParaRPr lang="en-US" altLang="zh-CN" sz="800" dirty="0">
              <a:latin typeface="微软雅黑" panose="020B0503020204020204" charset="-122"/>
              <a:ea typeface="微软雅黑" panose="020B0503020204020204" charset="-122"/>
              <a:cs typeface="微软雅黑" panose="020B0503020204020204" charset="-122"/>
              <a:sym typeface="+mn-ea"/>
            </a:endParaRPr>
          </a:p>
          <a:p>
            <a:pPr algn="r"/>
            <a:endParaRPr lang="zh-CN" altLang="en-US" sz="800" dirty="0">
              <a:solidFill>
                <a:schemeClr val="tx1"/>
              </a:solidFill>
              <a:latin typeface="微软雅黑" panose="020B0503020204020204" charset="-122"/>
              <a:ea typeface="微软雅黑" panose="020B0503020204020204" charset="-122"/>
              <a:cs typeface="微软雅黑" panose="020B0503020204020204" charset="-122"/>
              <a:sym typeface="+mn-ea"/>
            </a:endParaRPr>
          </a:p>
        </p:txBody>
      </p:sp>
      <p:grpSp>
        <p:nvGrpSpPr>
          <p:cNvPr id="9" name="组合 8"/>
          <p:cNvGrpSpPr/>
          <p:nvPr/>
        </p:nvGrpSpPr>
        <p:grpSpPr>
          <a:xfrm>
            <a:off x="1273175" y="2042404"/>
            <a:ext cx="9645650" cy="3881855"/>
            <a:chOff x="926" y="3362"/>
            <a:chExt cx="17088" cy="6750"/>
          </a:xfrm>
        </p:grpSpPr>
        <p:grpSp>
          <p:nvGrpSpPr>
            <p:cNvPr id="24" name="组合 23"/>
            <p:cNvGrpSpPr/>
            <p:nvPr/>
          </p:nvGrpSpPr>
          <p:grpSpPr>
            <a:xfrm>
              <a:off x="926" y="3362"/>
              <a:ext cx="17088" cy="6750"/>
              <a:chOff x="2061" y="3314"/>
              <a:chExt cx="14660" cy="6518"/>
            </a:xfrm>
          </p:grpSpPr>
          <p:pic>
            <p:nvPicPr>
              <p:cNvPr id="10" name="图片 9"/>
              <p:cNvPicPr>
                <a:picLocks noChangeAspect="1"/>
              </p:cNvPicPr>
              <p:nvPr/>
            </p:nvPicPr>
            <p:blipFill>
              <a:blip r:embed="rId1"/>
              <a:srcRect b="638"/>
              <a:stretch>
                <a:fillRect/>
              </a:stretch>
            </p:blipFill>
            <p:spPr>
              <a:xfrm>
                <a:off x="2061" y="3314"/>
                <a:ext cx="14660" cy="6518"/>
              </a:xfrm>
              <a:prstGeom prst="rect">
                <a:avLst/>
              </a:prstGeom>
            </p:spPr>
          </p:pic>
          <p:sp>
            <p:nvSpPr>
              <p:cNvPr id="11" name="文本框 10"/>
              <p:cNvSpPr txBox="1"/>
              <p:nvPr/>
            </p:nvSpPr>
            <p:spPr>
              <a:xfrm>
                <a:off x="2493" y="4268"/>
                <a:ext cx="2221" cy="687"/>
              </a:xfrm>
              <a:prstGeom prst="rect">
                <a:avLst/>
              </a:prstGeom>
              <a:solidFill>
                <a:schemeClr val="bg1"/>
              </a:solidFill>
            </p:spPr>
            <p:txBody>
              <a:bodyPr wrap="square" rtlCol="0">
                <a:spAutoFit/>
              </a:bodyPr>
              <a:p>
                <a:pPr algn="ctr"/>
                <a:r>
                  <a:rPr lang="zh-CN" altLang="en-US" sz="1200" dirty="0">
                    <a:latin typeface="微软雅黑" panose="020B0503020204020204" charset="-122"/>
                    <a:ea typeface="微软雅黑" panose="020B0503020204020204" charset="-122"/>
                  </a:rPr>
                  <a:t>前列腺癌患者数</a:t>
                </a:r>
                <a:endParaRPr lang="zh-CN" altLang="en-US" sz="1200" dirty="0">
                  <a:latin typeface="微软雅黑" panose="020B0503020204020204" charset="-122"/>
                  <a:ea typeface="微软雅黑" panose="020B0503020204020204" charset="-122"/>
                </a:endParaRPr>
              </a:p>
              <a:p>
                <a:pPr algn="ctr"/>
                <a:r>
                  <a:rPr lang="en-US" altLang="zh-CN" sz="1200" dirty="0">
                    <a:latin typeface="微软雅黑" panose="020B0503020204020204" charset="-122"/>
                    <a:ea typeface="微软雅黑" panose="020B0503020204020204" charset="-122"/>
                  </a:rPr>
                  <a:t>2,219,280</a:t>
                </a:r>
                <a:endParaRPr lang="en-US" altLang="zh-CN" sz="1200" dirty="0">
                  <a:latin typeface="微软雅黑" panose="020B0503020204020204" charset="-122"/>
                  <a:ea typeface="微软雅黑" panose="020B0503020204020204" charset="-122"/>
                </a:endParaRPr>
              </a:p>
            </p:txBody>
          </p:sp>
          <p:sp>
            <p:nvSpPr>
              <p:cNvPr id="12" name="文本框 11"/>
              <p:cNvSpPr txBox="1"/>
              <p:nvPr/>
            </p:nvSpPr>
            <p:spPr>
              <a:xfrm>
                <a:off x="14040" y="4293"/>
                <a:ext cx="2276" cy="687"/>
              </a:xfrm>
              <a:prstGeom prst="rect">
                <a:avLst/>
              </a:prstGeom>
              <a:solidFill>
                <a:schemeClr val="bg1"/>
              </a:solidFill>
            </p:spPr>
            <p:txBody>
              <a:bodyPr wrap="square" rtlCol="0">
                <a:spAutoFit/>
              </a:bodyPr>
              <a:p>
                <a:pPr algn="ctr"/>
                <a:r>
                  <a:rPr lang="zh-CN" altLang="en-US" sz="1200" dirty="0">
                    <a:solidFill>
                      <a:srgbClr val="FF0000"/>
                    </a:solidFill>
                    <a:latin typeface="微软雅黑" panose="020B0503020204020204" charset="-122"/>
                    <a:ea typeface="微软雅黑" panose="020B0503020204020204" charset="-122"/>
                  </a:rPr>
                  <a:t>全因死亡率</a:t>
                </a:r>
                <a:endParaRPr lang="zh-CN" altLang="en-US" sz="1200" dirty="0">
                  <a:solidFill>
                    <a:srgbClr val="FF0000"/>
                  </a:solidFill>
                  <a:latin typeface="微软雅黑" panose="020B0503020204020204" charset="-122"/>
                  <a:ea typeface="微软雅黑" panose="020B0503020204020204" charset="-122"/>
                </a:endParaRPr>
              </a:p>
              <a:p>
                <a:pPr algn="ctr"/>
                <a:r>
                  <a:rPr lang="en-US" altLang="zh-CN" sz="1200" dirty="0">
                    <a:solidFill>
                      <a:srgbClr val="FF0000"/>
                    </a:solidFill>
                    <a:latin typeface="微软雅黑" panose="020B0503020204020204" charset="-122"/>
                    <a:ea typeface="微软雅黑" panose="020B0503020204020204" charset="-122"/>
                  </a:rPr>
                  <a:t>168,290</a:t>
                </a:r>
                <a:endParaRPr lang="en-US" altLang="zh-CN" sz="1200" dirty="0">
                  <a:solidFill>
                    <a:srgbClr val="FF0000"/>
                  </a:solidFill>
                  <a:latin typeface="微软雅黑" panose="020B0503020204020204" charset="-122"/>
                  <a:ea typeface="微软雅黑" panose="020B0503020204020204" charset="-122"/>
                </a:endParaRPr>
              </a:p>
            </p:txBody>
          </p:sp>
          <p:sp>
            <p:nvSpPr>
              <p:cNvPr id="13" name="文本框 12"/>
              <p:cNvSpPr txBox="1"/>
              <p:nvPr/>
            </p:nvSpPr>
            <p:spPr>
              <a:xfrm>
                <a:off x="5017" y="4405"/>
                <a:ext cx="1692" cy="1061"/>
              </a:xfrm>
              <a:prstGeom prst="rect">
                <a:avLst/>
              </a:prstGeom>
              <a:solidFill>
                <a:schemeClr val="bg1"/>
              </a:solidFill>
            </p:spPr>
            <p:txBody>
              <a:bodyPr wrap="square" rtlCol="0">
                <a:noAutofit/>
              </a:bodyPr>
              <a:p>
                <a:pPr algn="ctr"/>
                <a:endParaRPr lang="zh-CN" altLang="en-US" sz="1200"/>
              </a:p>
              <a:p>
                <a:pPr algn="ctr"/>
                <a:endParaRPr lang="zh-CN" altLang="en-US" sz="1200"/>
              </a:p>
              <a:p>
                <a:pPr algn="ctr"/>
                <a:r>
                  <a:rPr lang="zh-CN" altLang="en-US" sz="1200"/>
                  <a:t>新诊断</a:t>
                </a:r>
                <a:r>
                  <a:rPr lang="en-US" altLang="zh-CN" sz="1200"/>
                  <a:t>PC**</a:t>
                </a:r>
                <a:endParaRPr lang="en-US" altLang="zh-CN" sz="1200"/>
              </a:p>
            </p:txBody>
          </p:sp>
          <p:sp>
            <p:nvSpPr>
              <p:cNvPr id="14" name="文本框 13"/>
              <p:cNvSpPr txBox="1"/>
              <p:nvPr/>
            </p:nvSpPr>
            <p:spPr>
              <a:xfrm>
                <a:off x="6801" y="4269"/>
                <a:ext cx="2276" cy="1194"/>
              </a:xfrm>
              <a:prstGeom prst="rect">
                <a:avLst/>
              </a:prstGeom>
              <a:solidFill>
                <a:schemeClr val="bg1"/>
              </a:solidFill>
            </p:spPr>
            <p:txBody>
              <a:bodyPr wrap="square" rtlCol="0">
                <a:noAutofit/>
              </a:bodyPr>
              <a:p>
                <a:pPr lvl="0" algn="ctr">
                  <a:buClrTx/>
                  <a:buSzTx/>
                  <a:buFontTx/>
                </a:pPr>
                <a:endParaRPr lang="zh-CN" altLang="en-US" sz="1200">
                  <a:sym typeface="+mn-ea"/>
                </a:endParaRPr>
              </a:p>
              <a:p>
                <a:pPr lvl="0" algn="ctr">
                  <a:buClrTx/>
                  <a:buSzTx/>
                  <a:buFontTx/>
                </a:pPr>
                <a:endParaRPr lang="zh-CN" altLang="en-US" sz="1200">
                  <a:sym typeface="+mn-ea"/>
                </a:endParaRPr>
              </a:p>
              <a:p>
                <a:pPr lvl="0" algn="ctr">
                  <a:buClrTx/>
                  <a:buSzTx/>
                  <a:buFontTx/>
                </a:pPr>
                <a:r>
                  <a:rPr lang="zh-CN" altLang="en-US" sz="1200">
                    <a:sym typeface="+mn-ea"/>
                  </a:rPr>
                  <a:t>局部治疗后生化复发/PSA升高</a:t>
                </a:r>
                <a:endParaRPr lang="zh-CN" altLang="en-US" sz="1200">
                  <a:sym typeface="+mn-ea"/>
                </a:endParaRPr>
              </a:p>
            </p:txBody>
          </p:sp>
          <p:sp>
            <p:nvSpPr>
              <p:cNvPr id="15" name="文本框 14"/>
              <p:cNvSpPr txBox="1"/>
              <p:nvPr/>
            </p:nvSpPr>
            <p:spPr>
              <a:xfrm>
                <a:off x="9170" y="4555"/>
                <a:ext cx="2648" cy="907"/>
              </a:xfrm>
              <a:prstGeom prst="rect">
                <a:avLst/>
              </a:prstGeom>
              <a:solidFill>
                <a:schemeClr val="bg1"/>
              </a:solidFill>
            </p:spPr>
            <p:txBody>
              <a:bodyPr wrap="square" rtlCol="0">
                <a:noAutofit/>
              </a:bodyPr>
              <a:p>
                <a:pPr lvl="0" algn="ctr">
                  <a:buClrTx/>
                  <a:buSzTx/>
                  <a:buFontTx/>
                </a:pPr>
                <a:endParaRPr lang="zh-CN" altLang="en-US" sz="1200">
                  <a:sym typeface="+mn-ea"/>
                </a:endParaRPr>
              </a:p>
              <a:p>
                <a:pPr lvl="0" algn="ctr">
                  <a:buClrTx/>
                  <a:buSzTx/>
                  <a:buFontTx/>
                </a:pPr>
                <a:r>
                  <a:rPr lang="zh-CN" altLang="en-US" sz="1200">
                    <a:sym typeface="+mn-ea"/>
                  </a:rPr>
                  <a:t>新诊断转移性</a:t>
                </a:r>
                <a:endParaRPr lang="zh-CN" altLang="en-US" sz="1200">
                  <a:sym typeface="+mn-ea"/>
                </a:endParaRPr>
              </a:p>
              <a:p>
                <a:pPr lvl="0" algn="ctr">
                  <a:buClrTx/>
                  <a:buSzTx/>
                  <a:buFontTx/>
                </a:pPr>
                <a:r>
                  <a:rPr lang="zh-CN" altLang="en-US" sz="1200">
                    <a:sym typeface="+mn-ea"/>
                  </a:rPr>
                  <a:t>前列腺癌</a:t>
                </a:r>
                <a:endParaRPr lang="zh-CN" altLang="en-US" sz="1200">
                  <a:sym typeface="+mn-ea"/>
                </a:endParaRPr>
              </a:p>
            </p:txBody>
          </p:sp>
          <p:sp>
            <p:nvSpPr>
              <p:cNvPr id="16" name="文本框 15"/>
              <p:cNvSpPr txBox="1"/>
              <p:nvPr/>
            </p:nvSpPr>
            <p:spPr>
              <a:xfrm>
                <a:off x="12080" y="4742"/>
                <a:ext cx="1817" cy="725"/>
              </a:xfrm>
              <a:prstGeom prst="rect">
                <a:avLst/>
              </a:prstGeom>
              <a:solidFill>
                <a:schemeClr val="bg1"/>
              </a:solidFill>
            </p:spPr>
            <p:txBody>
              <a:bodyPr wrap="square" rtlCol="0">
                <a:noAutofit/>
              </a:bodyPr>
              <a:p>
                <a:pPr lvl="0" algn="ctr">
                  <a:buClrTx/>
                  <a:buSzTx/>
                  <a:buFontTx/>
                </a:pPr>
                <a:endParaRPr lang="en-US" altLang="zh-CN" sz="1200">
                  <a:sym typeface="+mn-ea"/>
                </a:endParaRPr>
              </a:p>
              <a:p>
                <a:pPr lvl="0" algn="ctr">
                  <a:buClrTx/>
                  <a:buSzTx/>
                  <a:buFontTx/>
                </a:pPr>
                <a:r>
                  <a:rPr lang="en-US" altLang="zh-CN" sz="1200">
                    <a:sym typeface="+mn-ea"/>
                  </a:rPr>
                  <a:t>nmCRPC</a:t>
                </a:r>
                <a:endParaRPr lang="zh-CN" altLang="en-US" sz="1200">
                  <a:sym typeface="+mn-ea"/>
                </a:endParaRPr>
              </a:p>
            </p:txBody>
          </p:sp>
          <p:sp>
            <p:nvSpPr>
              <p:cNvPr id="17" name="文本框 16"/>
              <p:cNvSpPr txBox="1"/>
              <p:nvPr/>
            </p:nvSpPr>
            <p:spPr>
              <a:xfrm>
                <a:off x="14666" y="5065"/>
                <a:ext cx="1615" cy="385"/>
              </a:xfrm>
              <a:prstGeom prst="rect">
                <a:avLst/>
              </a:prstGeom>
              <a:solidFill>
                <a:schemeClr val="bg1"/>
              </a:solidFill>
            </p:spPr>
            <p:txBody>
              <a:bodyPr wrap="square" rtlCol="0">
                <a:noAutofit/>
              </a:bodyPr>
              <a:p>
                <a:pPr lvl="0" algn="ctr">
                  <a:buClrTx/>
                  <a:buSzTx/>
                  <a:buFontTx/>
                </a:pPr>
                <a:r>
                  <a:rPr lang="en-US" altLang="zh-CN" sz="1200" dirty="0">
                    <a:sym typeface="+mn-ea"/>
                  </a:rPr>
                  <a:t>mCRPC</a:t>
                </a:r>
                <a:endParaRPr lang="zh-CN" altLang="en-US" sz="1200" dirty="0">
                  <a:sym typeface="+mn-ea"/>
                </a:endParaRPr>
              </a:p>
            </p:txBody>
          </p:sp>
          <p:sp>
            <p:nvSpPr>
              <p:cNvPr id="19" name="文本框 18"/>
              <p:cNvSpPr txBox="1"/>
              <p:nvPr/>
            </p:nvSpPr>
            <p:spPr>
              <a:xfrm>
                <a:off x="2344" y="5556"/>
                <a:ext cx="2784" cy="609"/>
              </a:xfrm>
              <a:prstGeom prst="rect">
                <a:avLst/>
              </a:prstGeom>
              <a:solidFill>
                <a:srgbClr val="C3D69B"/>
              </a:solidFill>
            </p:spPr>
            <p:txBody>
              <a:bodyPr wrap="square" rtlCol="0">
                <a:noAutofit/>
              </a:bodyPr>
              <a:p>
                <a:pPr algn="ctr">
                  <a:lnSpc>
                    <a:spcPct val="120000"/>
                  </a:lnSpc>
                </a:pPr>
                <a:r>
                  <a:rPr lang="en-US" altLang="zh-CN" sz="1200">
                    <a:solidFill>
                      <a:srgbClr val="44BB69"/>
                    </a:solidFill>
                  </a:rPr>
                  <a:t> </a:t>
                </a:r>
                <a:r>
                  <a:rPr lang="zh-CN" altLang="en-US" sz="1200">
                    <a:solidFill>
                      <a:srgbClr val="44BB69"/>
                    </a:solidFill>
                  </a:rPr>
                  <a:t>年疾病进展风险</a:t>
                </a:r>
                <a:endParaRPr lang="zh-CN" altLang="en-US" sz="1200">
                  <a:solidFill>
                    <a:srgbClr val="44BB69"/>
                  </a:solidFill>
                </a:endParaRPr>
              </a:p>
            </p:txBody>
          </p:sp>
          <p:sp>
            <p:nvSpPr>
              <p:cNvPr id="20" name="文本框 19"/>
              <p:cNvSpPr txBox="1"/>
              <p:nvPr/>
            </p:nvSpPr>
            <p:spPr>
              <a:xfrm>
                <a:off x="2413" y="6195"/>
                <a:ext cx="2784" cy="608"/>
              </a:xfrm>
              <a:prstGeom prst="rect">
                <a:avLst/>
              </a:prstGeom>
              <a:solidFill>
                <a:srgbClr val="FFFFCC"/>
              </a:solidFill>
            </p:spPr>
            <p:txBody>
              <a:bodyPr wrap="square" rtlCol="0">
                <a:noAutofit/>
              </a:bodyPr>
              <a:p>
                <a:pPr algn="ctr">
                  <a:lnSpc>
                    <a:spcPct val="130000"/>
                  </a:lnSpc>
                </a:pPr>
                <a:r>
                  <a:rPr lang="zh-CN" altLang="en-US" sz="1200">
                    <a:solidFill>
                      <a:srgbClr val="FF0806"/>
                    </a:solidFill>
                  </a:rPr>
                  <a:t>全因死亡风险</a:t>
                </a:r>
                <a:endParaRPr lang="zh-CN" altLang="en-US" sz="1200">
                  <a:solidFill>
                    <a:srgbClr val="FF0806"/>
                  </a:solidFill>
                </a:endParaRPr>
              </a:p>
            </p:txBody>
          </p:sp>
          <p:sp>
            <p:nvSpPr>
              <p:cNvPr id="21" name="文本框 20"/>
              <p:cNvSpPr txBox="1"/>
              <p:nvPr/>
            </p:nvSpPr>
            <p:spPr>
              <a:xfrm>
                <a:off x="6709" y="7775"/>
                <a:ext cx="2368" cy="985"/>
              </a:xfrm>
              <a:prstGeom prst="rect">
                <a:avLst/>
              </a:prstGeom>
              <a:solidFill>
                <a:srgbClr val="00B0F0"/>
              </a:solidFill>
            </p:spPr>
            <p:txBody>
              <a:bodyPr wrap="square" rtlCol="0">
                <a:noAutofit/>
              </a:bodyPr>
              <a:p>
                <a:pPr lvl="0" algn="ctr">
                  <a:lnSpc>
                    <a:spcPct val="130000"/>
                  </a:lnSpc>
                  <a:buClrTx/>
                  <a:buSzTx/>
                  <a:buFontTx/>
                </a:pPr>
                <a:r>
                  <a:rPr lang="zh-CN" altLang="en-US" sz="1200" dirty="0">
                    <a:solidFill>
                      <a:schemeClr val="bg1"/>
                    </a:solidFill>
                    <a:sym typeface="+mn-ea"/>
                  </a:rPr>
                  <a:t>局部治疗后生化复发/PSA升高</a:t>
                </a:r>
                <a:endParaRPr lang="zh-CN" altLang="en-US" sz="1200" dirty="0">
                  <a:solidFill>
                    <a:schemeClr val="bg1"/>
                  </a:solidFill>
                  <a:sym typeface="+mn-ea"/>
                </a:endParaRPr>
              </a:p>
            </p:txBody>
          </p:sp>
          <p:sp>
            <p:nvSpPr>
              <p:cNvPr id="18" name="文本框 17"/>
              <p:cNvSpPr txBox="1"/>
              <p:nvPr/>
            </p:nvSpPr>
            <p:spPr>
              <a:xfrm>
                <a:off x="4602" y="7228"/>
                <a:ext cx="1816" cy="633"/>
              </a:xfrm>
              <a:prstGeom prst="rect">
                <a:avLst/>
              </a:prstGeom>
              <a:solidFill>
                <a:srgbClr val="00B0F0"/>
              </a:solidFill>
            </p:spPr>
            <p:txBody>
              <a:bodyPr wrap="square" rtlCol="0">
                <a:noAutofit/>
              </a:bodyPr>
              <a:p>
                <a:pPr lvl="0" algn="ctr">
                  <a:lnSpc>
                    <a:spcPct val="130000"/>
                  </a:lnSpc>
                  <a:buClrTx/>
                  <a:buSzTx/>
                  <a:buFontTx/>
                </a:pPr>
                <a:r>
                  <a:rPr lang="zh-CN" altLang="en-US" sz="1200">
                    <a:solidFill>
                      <a:schemeClr val="bg1"/>
                    </a:solidFill>
                    <a:sym typeface="+mn-ea"/>
                  </a:rPr>
                  <a:t>新诊断</a:t>
                </a:r>
                <a:r>
                  <a:rPr lang="en-US" altLang="zh-CN" sz="1200">
                    <a:solidFill>
                      <a:schemeClr val="bg1"/>
                    </a:solidFill>
                    <a:sym typeface="+mn-ea"/>
                  </a:rPr>
                  <a:t>PC*</a:t>
                </a:r>
                <a:endParaRPr lang="en-US" altLang="zh-CN" sz="1200">
                  <a:solidFill>
                    <a:schemeClr val="bg1"/>
                  </a:solidFill>
                  <a:sym typeface="+mn-ea"/>
                </a:endParaRPr>
              </a:p>
            </p:txBody>
          </p:sp>
          <p:sp>
            <p:nvSpPr>
              <p:cNvPr id="23" name="文本框 22"/>
              <p:cNvSpPr txBox="1"/>
              <p:nvPr/>
            </p:nvSpPr>
            <p:spPr>
              <a:xfrm>
                <a:off x="9468" y="8760"/>
                <a:ext cx="2648" cy="634"/>
              </a:xfrm>
              <a:prstGeom prst="rect">
                <a:avLst/>
              </a:prstGeom>
              <a:solidFill>
                <a:srgbClr val="00B0F0"/>
              </a:solidFill>
            </p:spPr>
            <p:txBody>
              <a:bodyPr wrap="square" rtlCol="0">
                <a:noAutofit/>
              </a:bodyPr>
              <a:p>
                <a:pPr lvl="0" algn="ctr">
                  <a:lnSpc>
                    <a:spcPct val="130000"/>
                  </a:lnSpc>
                  <a:buClrTx/>
                  <a:buSzTx/>
                  <a:buFontTx/>
                </a:pPr>
                <a:r>
                  <a:rPr lang="zh-CN" altLang="en-US" sz="1200">
                    <a:solidFill>
                      <a:schemeClr val="bg1"/>
                    </a:solidFill>
                    <a:sym typeface="+mn-ea"/>
                  </a:rPr>
                  <a:t>新诊断转移性</a:t>
                </a:r>
                <a:r>
                  <a:rPr lang="en-US" altLang="zh-CN" sz="1200">
                    <a:solidFill>
                      <a:schemeClr val="bg1"/>
                    </a:solidFill>
                    <a:sym typeface="+mn-ea"/>
                  </a:rPr>
                  <a:t>PC</a:t>
                </a:r>
                <a:endParaRPr lang="en-US" altLang="zh-CN" sz="1200">
                  <a:solidFill>
                    <a:schemeClr val="bg1"/>
                  </a:solidFill>
                  <a:sym typeface="+mn-ea"/>
                </a:endParaRPr>
              </a:p>
            </p:txBody>
          </p:sp>
        </p:grpSp>
        <p:sp>
          <p:nvSpPr>
            <p:cNvPr id="25" name="文本框 24"/>
            <p:cNvSpPr txBox="1"/>
            <p:nvPr/>
          </p:nvSpPr>
          <p:spPr>
            <a:xfrm>
              <a:off x="3888" y="3550"/>
              <a:ext cx="11402" cy="463"/>
            </a:xfrm>
            <a:prstGeom prst="rect">
              <a:avLst/>
            </a:prstGeom>
            <a:solidFill>
              <a:srgbClr val="BFBFBF"/>
            </a:solidFill>
          </p:spPr>
          <p:txBody>
            <a:bodyPr wrap="square">
              <a:noAutofit/>
            </a:bodyPr>
            <a:p>
              <a:pPr marL="0" indent="0" algn="ctr"/>
              <a:r>
                <a:rPr lang="zh-CN" altLang="en-US" sz="1400" b="1" i="0" dirty="0">
                  <a:solidFill>
                    <a:srgbClr val="404040"/>
                  </a:solidFill>
                  <a:latin typeface="微软雅黑" panose="020B0503020204020204" charset="-122"/>
                  <a:ea typeface="微软雅黑" panose="020B0503020204020204" charset="-122"/>
                </a:rPr>
                <a:t>前列腺癌</a:t>
              </a:r>
              <a:r>
                <a:rPr lang="zh-CN" altLang="en-US" sz="1400" b="1" dirty="0">
                  <a:solidFill>
                    <a:srgbClr val="404040"/>
                  </a:solidFill>
                  <a:latin typeface="微软雅黑" panose="020B0503020204020204" charset="-122"/>
                  <a:ea typeface="微软雅黑" panose="020B0503020204020204" charset="-122"/>
                  <a:sym typeface="+mn-ea"/>
                </a:rPr>
                <a:t>不同</a:t>
              </a:r>
              <a:r>
                <a:rPr lang="zh-CN" altLang="en-US" sz="1400" b="1" i="0" dirty="0">
                  <a:solidFill>
                    <a:srgbClr val="404040"/>
                  </a:solidFill>
                  <a:latin typeface="微软雅黑" panose="020B0503020204020204" charset="-122"/>
                  <a:ea typeface="微软雅黑" panose="020B0503020204020204" charset="-122"/>
                </a:rPr>
                <a:t>临床状态间的疾病进展情况</a:t>
              </a:r>
              <a:r>
                <a:rPr lang="en-US" altLang="zh-CN" sz="1400" b="1" i="0" baseline="30000" dirty="0">
                  <a:solidFill>
                    <a:srgbClr val="404040"/>
                  </a:solidFill>
                  <a:latin typeface="微软雅黑" panose="020B0503020204020204" charset="-122"/>
                  <a:ea typeface="微软雅黑" panose="020B0503020204020204" charset="-122"/>
                </a:rPr>
                <a:t>2</a:t>
              </a:r>
              <a:endParaRPr lang="en-US" altLang="zh-CN" sz="1400" b="1" i="0" baseline="30000" dirty="0">
                <a:solidFill>
                  <a:srgbClr val="404040"/>
                </a:solidFill>
                <a:latin typeface="微软雅黑" panose="020B0503020204020204" charset="-122"/>
                <a:ea typeface="微软雅黑" panose="020B0503020204020204" charset="-122"/>
              </a:endParaRPr>
            </a:p>
          </p:txBody>
        </p:sp>
      </p:grpSp>
      <p:sp>
        <p:nvSpPr>
          <p:cNvPr id="37" name="文本框 36"/>
          <p:cNvSpPr txBox="1"/>
          <p:nvPr/>
        </p:nvSpPr>
        <p:spPr>
          <a:xfrm>
            <a:off x="231140" y="1233170"/>
            <a:ext cx="11831955" cy="607695"/>
          </a:xfrm>
          <a:prstGeom prst="rect">
            <a:avLst/>
          </a:prstGeom>
          <a:noFill/>
        </p:spPr>
        <p:txBody>
          <a:bodyPr wrap="square" rtlCol="0" anchor="t">
            <a:spAutoFit/>
          </a:bodyPr>
          <a:p>
            <a:pPr marL="179705" indent="-179705">
              <a:lnSpc>
                <a:spcPct val="120000"/>
              </a:lnSpc>
              <a:buFont typeface="Arial" panose="020B0604020202020204" pitchFamily="34" charset="0"/>
              <a:buChar char="•"/>
            </a:pPr>
            <a:r>
              <a:rPr lang="en-US" altLang="zh-CN" sz="1400">
                <a:latin typeface="微软雅黑" panose="020B0503020204020204" charset="-122"/>
                <a:ea typeface="微软雅黑" panose="020B0503020204020204" charset="-122"/>
                <a:cs typeface="微软雅黑" panose="020B0503020204020204" charset="-122"/>
              </a:rPr>
              <a:t>国家癌症中心数据显示，2022年我国前列腺癌新发13.42万例，前列腺癌死亡4.75万例，发病率与死亡率居中国男性泌尿生殖系统恶性肿瘤首位</a:t>
            </a:r>
            <a:r>
              <a:rPr lang="en-US" altLang="zh-CN" sz="1400" baseline="30000">
                <a:latin typeface="微软雅黑" panose="020B0503020204020204" charset="-122"/>
                <a:ea typeface="微软雅黑" panose="020B0503020204020204" charset="-122"/>
                <a:cs typeface="微软雅黑" panose="020B0503020204020204" charset="-122"/>
              </a:rPr>
              <a:t>1</a:t>
            </a:r>
            <a:endParaRPr lang="en-US" altLang="zh-CN" sz="1400">
              <a:latin typeface="微软雅黑" panose="020B0503020204020204" charset="-122"/>
              <a:ea typeface="微软雅黑" panose="020B0503020204020204" charset="-122"/>
              <a:cs typeface="微软雅黑" panose="020B0503020204020204" charset="-122"/>
            </a:endParaRPr>
          </a:p>
          <a:p>
            <a:pPr marL="179705" indent="-179705">
              <a:lnSpc>
                <a:spcPct val="120000"/>
              </a:lnSpc>
              <a:buFont typeface="Arial" panose="020B0604020202020204" pitchFamily="34" charset="0"/>
              <a:buChar char="•"/>
            </a:pPr>
            <a:r>
              <a:rPr lang="en-US" altLang="zh-CN" sz="1400">
                <a:latin typeface="微软雅黑" panose="020B0503020204020204" charset="-122"/>
                <a:ea typeface="微软雅黑" panose="020B0503020204020204" charset="-122"/>
                <a:cs typeface="微软雅黑" panose="020B0503020204020204" charset="-122"/>
              </a:rPr>
              <a:t>mCRPC是前列腺癌进展的终末阶段，具有高度侵袭性、快速进展和预后不良等特征，患者年疾病进展风险达74%，死亡风险达56%</a:t>
            </a:r>
            <a:r>
              <a:rPr lang="en-US" altLang="zh-CN" sz="1400" baseline="30000">
                <a:latin typeface="微软雅黑" panose="020B0503020204020204" charset="-122"/>
                <a:ea typeface="微软雅黑" panose="020B0503020204020204" charset="-122"/>
                <a:cs typeface="微软雅黑" panose="020B0503020204020204" charset="-122"/>
              </a:rPr>
              <a:t>2</a:t>
            </a:r>
            <a:endParaRPr lang="en-US" altLang="zh-CN" sz="1400" baseline="30000">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骨转移是晚期</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前列腺癌常见的转移部位</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pic>
        <p:nvPicPr>
          <p:cNvPr id="3" name="图片 2" descr="图示&#10;&#10;描述已自动生成"/>
          <p:cNvPicPr>
            <a:picLocks noChangeAspect="1"/>
          </p:cNvPicPr>
          <p:nvPr/>
        </p:nvPicPr>
        <p:blipFill>
          <a:blip r:embed="rId2"/>
          <a:stretch>
            <a:fillRect/>
          </a:stretch>
        </p:blipFill>
        <p:spPr>
          <a:xfrm>
            <a:off x="8343900" y="1457960"/>
            <a:ext cx="2680970" cy="2552065"/>
          </a:xfrm>
          <a:prstGeom prst="rect">
            <a:avLst/>
          </a:prstGeom>
        </p:spPr>
      </p:pic>
      <p:sp>
        <p:nvSpPr>
          <p:cNvPr id="2" name="文本框 1"/>
          <p:cNvSpPr txBox="1"/>
          <p:nvPr/>
        </p:nvSpPr>
        <p:spPr>
          <a:xfrm>
            <a:off x="4828540" y="4352925"/>
            <a:ext cx="6610350" cy="2344420"/>
          </a:xfrm>
          <a:prstGeom prst="rect">
            <a:avLst/>
          </a:prstGeom>
          <a:noFill/>
        </p:spPr>
        <p:txBody>
          <a:bodyPr wrap="square" rtlCol="0" anchor="t">
            <a:noAutofit/>
          </a:bodyPr>
          <a:p>
            <a:pPr>
              <a:lnSpc>
                <a:spcPct val="150000"/>
              </a:lnSpc>
            </a:pPr>
            <a:r>
              <a:rPr lang="zh-CN" altLang="en-US" sz="1200" dirty="0">
                <a:latin typeface="微软雅黑" panose="020B0503020204020204" charset="-122"/>
                <a:ea typeface="微软雅黑" panose="020B0503020204020204" charset="-122"/>
                <a:sym typeface="+mn-ea"/>
              </a:rPr>
              <a:t>嗜骨癌：原发肿瘤具有器官特异性转移特性</a:t>
            </a:r>
            <a:endParaRPr lang="en-US" altLang="zh-CN" sz="1200" dirty="0">
              <a:latin typeface="微软雅黑" panose="020B0503020204020204" charset="-122"/>
              <a:ea typeface="微软雅黑" panose="020B0503020204020204" charset="-122"/>
            </a:endParaRPr>
          </a:p>
          <a:p>
            <a:pPr>
              <a:lnSpc>
                <a:spcPct val="150000"/>
              </a:lnSpc>
            </a:pPr>
            <a:r>
              <a:rPr lang="en-US" altLang="zh-CN" sz="1200" dirty="0">
                <a:latin typeface="微软雅黑" panose="020B0503020204020204" charset="-122"/>
                <a:ea typeface="微软雅黑" panose="020B0503020204020204" charset="-122"/>
                <a:sym typeface="+mn-ea"/>
              </a:rPr>
              <a:t>1889</a:t>
            </a:r>
            <a:r>
              <a:rPr lang="zh-CN" altLang="en-US" sz="1200" dirty="0">
                <a:latin typeface="微软雅黑" panose="020B0503020204020204" charset="-122"/>
                <a:ea typeface="微软雅黑" panose="020B0503020204020204" charset="-122"/>
                <a:sym typeface="+mn-ea"/>
              </a:rPr>
              <a:t>年，</a:t>
            </a:r>
            <a:r>
              <a:rPr lang="en-US" altLang="zh-CN" sz="1200" dirty="0">
                <a:latin typeface="微软雅黑" panose="020B0503020204020204" charset="-122"/>
                <a:ea typeface="微软雅黑" panose="020B0503020204020204" charset="-122"/>
                <a:sym typeface="+mn-ea"/>
              </a:rPr>
              <a:t>Stephen Paget</a:t>
            </a:r>
            <a:r>
              <a:rPr lang="zh-CN" altLang="en-US" sz="1200" dirty="0">
                <a:latin typeface="微软雅黑" panose="020B0503020204020204" charset="-122"/>
                <a:ea typeface="微软雅黑" panose="020B0503020204020204" charset="-122"/>
                <a:sym typeface="+mn-ea"/>
              </a:rPr>
              <a:t> “种子与土壤”假说</a:t>
            </a:r>
            <a:endParaRPr lang="en-US" altLang="zh-CN" sz="1200" dirty="0">
              <a:latin typeface="微软雅黑" panose="020B0503020204020204" charset="-122"/>
              <a:ea typeface="微软雅黑" panose="020B0503020204020204" charset="-122"/>
            </a:endParaRPr>
          </a:p>
          <a:p>
            <a:pPr lvl="1">
              <a:lnSpc>
                <a:spcPct val="150000"/>
              </a:lnSpc>
            </a:pPr>
            <a:r>
              <a:rPr lang="zh-CN" altLang="en-US" sz="1400" b="1" dirty="0">
                <a:latin typeface="微软雅黑" panose="020B0503020204020204" charset="-122"/>
                <a:ea typeface="微软雅黑" panose="020B0503020204020204" charset="-122"/>
                <a:sym typeface="+mn-ea"/>
              </a:rPr>
              <a:t>癌细胞的特性与特定器官微环境之间的相互作用</a:t>
            </a:r>
            <a:endParaRPr lang="zh-CN" altLang="en-US" sz="1400" b="1" dirty="0">
              <a:latin typeface="微软雅黑" panose="020B0503020204020204" charset="-122"/>
              <a:ea typeface="微软雅黑" panose="020B0503020204020204" charset="-122"/>
            </a:endParaRPr>
          </a:p>
          <a:p>
            <a:pPr lvl="1">
              <a:lnSpc>
                <a:spcPct val="150000"/>
              </a:lnSpc>
            </a:pPr>
            <a:r>
              <a:rPr lang="zh-CN" altLang="en-US" sz="1400" b="1" dirty="0">
                <a:latin typeface="微软雅黑" panose="020B0503020204020204" charset="-122"/>
                <a:ea typeface="微软雅黑" panose="020B0503020204020204" charset="-122"/>
                <a:sym typeface="+mn-ea"/>
              </a:rPr>
              <a:t>决定了细胞生长的选择性优势</a:t>
            </a:r>
            <a:endParaRPr lang="en-US" altLang="zh-CN" sz="1400" b="1" dirty="0">
              <a:latin typeface="微软雅黑" panose="020B0503020204020204" charset="-122"/>
              <a:ea typeface="微软雅黑" panose="020B0503020204020204" charset="-122"/>
            </a:endParaRPr>
          </a:p>
          <a:p>
            <a:pPr>
              <a:lnSpc>
                <a:spcPct val="150000"/>
              </a:lnSpc>
            </a:pPr>
            <a:r>
              <a:rPr lang="zh-CN" altLang="en-US" sz="1200" dirty="0">
                <a:latin typeface="微软雅黑" panose="020B0503020204020204" charset="-122"/>
                <a:ea typeface="微软雅黑" panose="020B0503020204020204" charset="-122"/>
                <a:sym typeface="+mn-ea"/>
              </a:rPr>
              <a:t>决定是否成功转移的因素</a:t>
            </a:r>
            <a:endParaRPr lang="en-US" altLang="zh-CN" sz="1200" dirty="0">
              <a:latin typeface="微软雅黑" panose="020B0503020204020204" charset="-122"/>
              <a:ea typeface="微软雅黑" panose="020B0503020204020204" charset="-122"/>
            </a:endParaRPr>
          </a:p>
          <a:p>
            <a:pPr lvl="1">
              <a:lnSpc>
                <a:spcPct val="150000"/>
              </a:lnSpc>
            </a:pPr>
            <a:r>
              <a:rPr lang="zh-CN" altLang="en-US" sz="1200" dirty="0">
                <a:latin typeface="微软雅黑" panose="020B0503020204020204" charset="-122"/>
                <a:ea typeface="微软雅黑" panose="020B0503020204020204" charset="-122"/>
                <a:sym typeface="+mn-ea"/>
              </a:rPr>
              <a:t>细胞生存能力；无性繁殖扩大；招募血液供应能力</a:t>
            </a:r>
            <a:r>
              <a:rPr lang="zh-CN" altLang="en-US" sz="1200" dirty="0">
                <a:latin typeface="微软雅黑" panose="020B0503020204020204" charset="-122"/>
                <a:ea typeface="微软雅黑" panose="020B0503020204020204" charset="-122"/>
              </a:rPr>
              <a:t>；</a:t>
            </a:r>
            <a:r>
              <a:rPr lang="zh-CN" altLang="en-US" sz="1200" dirty="0">
                <a:latin typeface="微软雅黑" panose="020B0503020204020204" charset="-122"/>
                <a:ea typeface="微软雅黑" panose="020B0503020204020204" charset="-122"/>
                <a:sym typeface="+mn-ea"/>
              </a:rPr>
              <a:t>解剖学因素，如原发肿瘤的血流模式和癌细胞对特定组织的归巢能力归巢到特定器官可能是受趋化因子和粘附分子的调控趋化因子和粘附分子由靶器官与肿瘤细胞中表达适当的反受体结合而产生</a:t>
            </a:r>
            <a:endParaRPr lang="zh-CN" altLang="en-US" sz="1200" dirty="0">
              <a:latin typeface="微软雅黑" panose="020B0503020204020204" charset="-122"/>
              <a:ea typeface="微软雅黑" panose="020B0503020204020204" charset="-122"/>
              <a:sym typeface="+mn-ea"/>
            </a:endParaRPr>
          </a:p>
        </p:txBody>
      </p:sp>
      <p:graphicFrame>
        <p:nvGraphicFramePr>
          <p:cNvPr id="25" name="图表 24"/>
          <p:cNvGraphicFramePr/>
          <p:nvPr/>
        </p:nvGraphicFramePr>
        <p:xfrm>
          <a:off x="556260" y="1770380"/>
          <a:ext cx="3657600" cy="2289175"/>
        </p:xfrm>
        <a:graphic>
          <a:graphicData uri="http://schemas.openxmlformats.org/drawingml/2006/chart">
            <c:chart xmlns:c="http://schemas.openxmlformats.org/drawingml/2006/chart" xmlns:r="http://schemas.openxmlformats.org/officeDocument/2006/relationships" r:id="rId1"/>
          </a:graphicData>
        </a:graphic>
      </p:graphicFrame>
      <p:sp>
        <p:nvSpPr>
          <p:cNvPr id="5" name="文本框 4"/>
          <p:cNvSpPr txBox="1"/>
          <p:nvPr/>
        </p:nvSpPr>
        <p:spPr>
          <a:xfrm>
            <a:off x="441960" y="1345565"/>
            <a:ext cx="4067175" cy="337185"/>
          </a:xfrm>
          <a:prstGeom prst="rect">
            <a:avLst/>
          </a:prstGeom>
          <a:noFill/>
        </p:spPr>
        <p:txBody>
          <a:bodyPr wrap="square" rtlCol="0">
            <a:spAutoFit/>
          </a:bodyPr>
          <a:p>
            <a:pPr algn="ctr"/>
            <a:r>
              <a:rPr lang="en-US" altLang="zh-CN" sz="1600" b="1">
                <a:solidFill>
                  <a:srgbClr val="F26649"/>
                </a:solidFill>
                <a:latin typeface="微软雅黑" panose="020B0503020204020204" charset="-122"/>
                <a:ea typeface="微软雅黑" panose="020B0503020204020204" charset="-122"/>
                <a:cs typeface="微软雅黑" panose="020B0503020204020204" charset="-122"/>
              </a:rPr>
              <a:t>mCRPC</a:t>
            </a:r>
            <a:r>
              <a:rPr lang="zh-CN" altLang="en-US" sz="1600" b="1">
                <a:solidFill>
                  <a:srgbClr val="F26649"/>
                </a:solidFill>
                <a:latin typeface="微软雅黑" panose="020B0503020204020204" charset="-122"/>
                <a:ea typeface="微软雅黑" panose="020B0503020204020204" charset="-122"/>
                <a:cs typeface="微软雅黑" panose="020B0503020204020204" charset="-122"/>
              </a:rPr>
              <a:t>患者发生骨转移的概率达到</a:t>
            </a:r>
            <a:r>
              <a:rPr lang="en-US" altLang="zh-CN" sz="1600" b="1">
                <a:solidFill>
                  <a:srgbClr val="F26649"/>
                </a:solidFill>
                <a:latin typeface="微软雅黑" panose="020B0503020204020204" charset="-122"/>
                <a:ea typeface="微软雅黑" panose="020B0503020204020204" charset="-122"/>
                <a:cs typeface="微软雅黑" panose="020B0503020204020204" charset="-122"/>
              </a:rPr>
              <a:t>90%</a:t>
            </a:r>
            <a:endParaRPr lang="en-US" altLang="zh-CN" sz="1600" b="1">
              <a:solidFill>
                <a:srgbClr val="F26649"/>
              </a:solidFill>
              <a:latin typeface="微软雅黑" panose="020B0503020204020204" charset="-122"/>
              <a:ea typeface="微软雅黑" panose="020B0503020204020204" charset="-122"/>
              <a:cs typeface="微软雅黑" panose="020B0503020204020204" charset="-122"/>
            </a:endParaRPr>
          </a:p>
        </p:txBody>
      </p:sp>
      <p:pic>
        <p:nvPicPr>
          <p:cNvPr id="10" name="图片 9"/>
          <p:cNvPicPr>
            <a:picLocks noChangeAspect="1"/>
          </p:cNvPicPr>
          <p:nvPr/>
        </p:nvPicPr>
        <p:blipFill>
          <a:blip r:embed="rId3"/>
          <a:stretch>
            <a:fillRect/>
          </a:stretch>
        </p:blipFill>
        <p:spPr>
          <a:xfrm>
            <a:off x="5332730" y="1283970"/>
            <a:ext cx="2522220" cy="2899410"/>
          </a:xfrm>
          <a:prstGeom prst="rect">
            <a:avLst/>
          </a:prstGeom>
        </p:spPr>
      </p:pic>
      <p:sp>
        <p:nvSpPr>
          <p:cNvPr id="11" name="文本框 10"/>
          <p:cNvSpPr txBox="1"/>
          <p:nvPr/>
        </p:nvSpPr>
        <p:spPr>
          <a:xfrm>
            <a:off x="514985" y="4059555"/>
            <a:ext cx="3644900" cy="1076325"/>
          </a:xfrm>
          <a:prstGeom prst="rect">
            <a:avLst/>
          </a:prstGeom>
        </p:spPr>
        <p:txBody>
          <a:bodyPr wrap="square">
            <a:spAutoFit/>
          </a:bodyPr>
          <a:p>
            <a:pPr marL="0" indent="0" algn="ctr" defTabSz="266700">
              <a:spcBef>
                <a:spcPct val="0"/>
              </a:spcBef>
              <a:spcAft>
                <a:spcPct val="0"/>
              </a:spcAft>
            </a:pPr>
            <a:r>
              <a:rPr lang="zh-CN" altLang="en-US" sz="1600">
                <a:latin typeface="微软雅黑" panose="020B0503020204020204" charset="-122"/>
                <a:ea typeface="微软雅黑" panose="020B0503020204020204" charset="-122"/>
              </a:rPr>
              <a:t>鉴于前列腺癌的侵袭性及</a:t>
            </a:r>
            <a:r>
              <a:rPr lang="en-US" altLang="zh-CN" sz="1600">
                <a:latin typeface="微软雅黑" panose="020B0503020204020204" charset="-122"/>
                <a:ea typeface="微软雅黑" panose="020B0503020204020204" charset="-122"/>
              </a:rPr>
              <a:t>mCRPC</a:t>
            </a:r>
            <a:r>
              <a:rPr lang="zh-CN" altLang="en-US" sz="1600">
                <a:latin typeface="微软雅黑" panose="020B0503020204020204" charset="-122"/>
                <a:ea typeface="微软雅黑" panose="020B0503020204020204" charset="-122"/>
              </a:rPr>
              <a:t>阶段的严重后果，早期筛查和精准的分子检测对于控制疾病、减缓其进展至晚期具有重要意义</a:t>
            </a:r>
            <a:endParaRPr lang="zh-CN" altLang="en-US" sz="1600">
              <a:latin typeface="微软雅黑" panose="020B0503020204020204" charset="-122"/>
              <a:ea typeface="微软雅黑" panose="020B0503020204020204" charset="-122"/>
            </a:endParaRPr>
          </a:p>
        </p:txBody>
      </p:sp>
    </p:spTree>
    <p:custDataLst>
      <p:tags r:id="rId4"/>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408940"/>
            <a:ext cx="10968990" cy="705485"/>
          </a:xfrm>
        </p:spPr>
        <p:txBody>
          <a:bodyPr>
            <a:normAutofit/>
          </a:bodyPr>
          <a:p>
            <a:pPr algn="l">
              <a:buClrTx/>
              <a:buSzTx/>
              <a:buFontTx/>
            </a:pP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发病机制学说：骨代谢动态不平衡</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pSp>
        <p:nvGrpSpPr>
          <p:cNvPr id="163842" name="Group 39"/>
          <p:cNvGrpSpPr>
            <a:grpSpLocks noChangeAspect="1"/>
          </p:cNvGrpSpPr>
          <p:nvPr/>
        </p:nvGrpSpPr>
        <p:grpSpPr bwMode="auto">
          <a:xfrm>
            <a:off x="3520095" y="2204633"/>
            <a:ext cx="7724775" cy="4319587"/>
            <a:chOff x="165100" y="1238250"/>
            <a:chExt cx="9568769" cy="5351463"/>
          </a:xfrm>
        </p:grpSpPr>
        <p:pic>
          <p:nvPicPr>
            <p:cNvPr id="163846" name="Picture 3" descr="arrowslide1"/>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bwMode="auto">
            <a:xfrm>
              <a:off x="2058988" y="2184400"/>
              <a:ext cx="2859088" cy="3649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7" name="Picture 5" descr="stromal cell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4168118">
              <a:off x="-276225" y="3484563"/>
              <a:ext cx="37814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8" name="Picture 7" descr="GiantCellEarl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64163" y="1238250"/>
              <a:ext cx="1090612"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49" name="Picture 8" descr="GiantCellEarly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158167">
              <a:off x="3763169" y="1754982"/>
              <a:ext cx="1009650" cy="102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0" name="Picture 9" descr="TransmembraneRANKLp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827015">
              <a:off x="1635919" y="3517106"/>
              <a:ext cx="552450"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1" name="Text Box 10"/>
            <p:cNvSpPr txBox="1">
              <a:spLocks noChangeArrowheads="1"/>
            </p:cNvSpPr>
            <p:nvPr/>
          </p:nvSpPr>
          <p:spPr bwMode="auto">
            <a:xfrm>
              <a:off x="4364039" y="2433638"/>
              <a:ext cx="2844799" cy="3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ts val="600"/>
                </a:spcBef>
                <a:buClr>
                  <a:srgbClr val="E25326"/>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ts val="600"/>
                </a:spcBef>
                <a:buClr>
                  <a:srgbClr val="E25326"/>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ts val="600"/>
                </a:spcBef>
                <a:buClr>
                  <a:srgbClr val="E25326"/>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defTabSz="1219200" eaLnBrk="1" fontAlgn="base" hangingPunct="1">
                <a:spcBef>
                  <a:spcPct val="50000"/>
                </a:spcBef>
                <a:spcAft>
                  <a:spcPct val="0"/>
                </a:spcAft>
                <a:buClrTx/>
                <a:buNone/>
                <a:defRPr/>
              </a:pPr>
              <a:r>
                <a:rPr lang="en-US" altLang="en-US" sz="1400" dirty="0">
                  <a:solidFill>
                    <a:srgbClr val="000000"/>
                  </a:solidFill>
                </a:rPr>
                <a:t>Osteoclast precursors</a:t>
              </a:r>
              <a:endParaRPr lang="en-US" altLang="en-US" sz="1400" dirty="0">
                <a:solidFill>
                  <a:srgbClr val="000000"/>
                </a:solidFill>
              </a:endParaRPr>
            </a:p>
          </p:txBody>
        </p:sp>
        <p:sp>
          <p:nvSpPr>
            <p:cNvPr id="163852" name="Text Box 11"/>
            <p:cNvSpPr txBox="1">
              <a:spLocks noChangeArrowheads="1"/>
            </p:cNvSpPr>
            <p:nvPr/>
          </p:nvSpPr>
          <p:spPr bwMode="auto">
            <a:xfrm>
              <a:off x="3073401" y="1703386"/>
              <a:ext cx="1004888" cy="32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ts val="600"/>
                </a:spcBef>
                <a:buClr>
                  <a:srgbClr val="E25326"/>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ts val="600"/>
                </a:spcBef>
                <a:buClr>
                  <a:srgbClr val="E25326"/>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ts val="600"/>
                </a:spcBef>
                <a:buClr>
                  <a:srgbClr val="E25326"/>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defTabSz="1219200" eaLnBrk="1" fontAlgn="base" hangingPunct="1">
                <a:spcBef>
                  <a:spcPct val="50000"/>
                </a:spcBef>
                <a:spcAft>
                  <a:spcPct val="0"/>
                </a:spcAft>
                <a:buClrTx/>
                <a:buNone/>
                <a:defRPr/>
              </a:pPr>
              <a:r>
                <a:rPr lang="en-US" altLang="en-US" sz="1100">
                  <a:solidFill>
                    <a:srgbClr val="000000"/>
                  </a:solidFill>
                </a:rPr>
                <a:t>RANK</a:t>
              </a:r>
              <a:endParaRPr lang="en-US" altLang="en-US" sz="1100">
                <a:solidFill>
                  <a:srgbClr val="000000"/>
                </a:solidFill>
              </a:endParaRPr>
            </a:p>
          </p:txBody>
        </p:sp>
        <p:pic>
          <p:nvPicPr>
            <p:cNvPr id="163853" name="Picture 12" descr="TransmembraneRANKLp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6472104">
              <a:off x="1513682" y="2823369"/>
              <a:ext cx="55245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54" name="Rectangle 13"/>
            <p:cNvSpPr>
              <a:spLocks noChangeArrowheads="1"/>
            </p:cNvSpPr>
            <p:nvPr/>
          </p:nvSpPr>
          <p:spPr bwMode="auto">
            <a:xfrm>
              <a:off x="7591425" y="1812778"/>
              <a:ext cx="1223964" cy="381300"/>
            </a:xfrm>
            <a:prstGeom prst="rect">
              <a:avLst/>
            </a:prstGeom>
            <a:noFill/>
            <a:ln w="19050" algn="ctr">
              <a:solidFill>
                <a:schemeClr val="bg1"/>
              </a:solidFill>
              <a:miter lim="800000"/>
            </a:ln>
            <a:extLst>
              <a:ext uri="{909E8E84-426E-40DD-AFC4-6F175D3DCCD1}">
                <a14:hiddenFill xmlns:a14="http://schemas.microsoft.com/office/drawing/2010/main">
                  <a:solidFill>
                    <a:srgbClr val="FFFFFF"/>
                  </a:solidFill>
                </a14:hiddenFill>
              </a:ext>
            </a:extLst>
          </p:spPr>
          <p:txBody>
            <a:bodyPr anchor="ctr">
              <a:spAutoFit/>
            </a:bodyPr>
            <a:lstStyle>
              <a:lvl1pPr eaLnBrk="0" hangingPunct="0">
                <a:spcBef>
                  <a:spcPts val="600"/>
                </a:spcBef>
                <a:buClr>
                  <a:srgbClr val="E25326"/>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ts val="600"/>
                </a:spcBef>
                <a:buClr>
                  <a:srgbClr val="E25326"/>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ts val="600"/>
                </a:spcBef>
                <a:buClr>
                  <a:srgbClr val="E25326"/>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defTabSz="1219200" eaLnBrk="1" fontAlgn="base" hangingPunct="1">
                <a:spcBef>
                  <a:spcPct val="0"/>
                </a:spcBef>
                <a:spcAft>
                  <a:spcPct val="0"/>
                </a:spcAft>
                <a:buClrTx/>
                <a:buNone/>
                <a:defRPr/>
              </a:pPr>
              <a:endParaRPr lang="en-US" altLang="en-US" sz="1400">
                <a:solidFill>
                  <a:srgbClr val="000000"/>
                </a:solidFill>
              </a:endParaRPr>
            </a:p>
          </p:txBody>
        </p:sp>
        <p:pic>
          <p:nvPicPr>
            <p:cNvPr id="163855" name="Picture 14" descr="RANK"/>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182628">
              <a:off x="7691438" y="1698625"/>
              <a:ext cx="30162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56" name="Picture 15" descr="SolubleRANK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72388" y="2027238"/>
              <a:ext cx="312737"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6094" name="Text Box 16"/>
            <p:cNvSpPr txBox="1">
              <a:spLocks noChangeArrowheads="1"/>
            </p:cNvSpPr>
            <p:nvPr/>
          </p:nvSpPr>
          <p:spPr bwMode="auto">
            <a:xfrm>
              <a:off x="8001423" y="1688349"/>
              <a:ext cx="1018624" cy="381300"/>
            </a:xfrm>
            <a:prstGeom prst="rect">
              <a:avLst/>
            </a:prstGeom>
            <a:noFill/>
            <a:ln w="19050" algn="ctr">
              <a:noFill/>
              <a:miter lim="800000"/>
            </a:ln>
          </p:spPr>
          <p:txBody>
            <a:bodyPr>
              <a:spAutoFit/>
            </a:bodyPr>
            <a:lstStyle/>
            <a:p>
              <a:pPr defTabSz="1219200" fontAlgn="base">
                <a:spcBef>
                  <a:spcPct val="50000"/>
                </a:spcBef>
                <a:spcAft>
                  <a:spcPct val="0"/>
                </a:spcAft>
                <a:defRPr/>
              </a:pPr>
              <a:r>
                <a:rPr lang="en-US" sz="1400" dirty="0">
                  <a:solidFill>
                    <a:srgbClr val="000000"/>
                  </a:solidFill>
                  <a:latin typeface="Arial" panose="020B0604020202020204"/>
                </a:rPr>
                <a:t>RANK</a:t>
              </a:r>
              <a:endParaRPr lang="en-US" sz="1400" dirty="0">
                <a:solidFill>
                  <a:srgbClr val="000000"/>
                </a:solidFill>
                <a:latin typeface="Arial" panose="020B0604020202020204"/>
              </a:endParaRPr>
            </a:p>
          </p:txBody>
        </p:sp>
        <p:sp>
          <p:nvSpPr>
            <p:cNvPr id="46095" name="Text Box 17"/>
            <p:cNvSpPr txBox="1">
              <a:spLocks noChangeArrowheads="1"/>
            </p:cNvSpPr>
            <p:nvPr/>
          </p:nvSpPr>
          <p:spPr bwMode="auto">
            <a:xfrm>
              <a:off x="7991590" y="1990662"/>
              <a:ext cx="1742279" cy="381300"/>
            </a:xfrm>
            <a:prstGeom prst="rect">
              <a:avLst/>
            </a:prstGeom>
            <a:noFill/>
            <a:ln w="19050" algn="ctr">
              <a:noFill/>
              <a:miter lim="800000"/>
            </a:ln>
          </p:spPr>
          <p:txBody>
            <a:bodyPr>
              <a:spAutoFit/>
            </a:bodyPr>
            <a:lstStyle/>
            <a:p>
              <a:pPr defTabSz="1219200" fontAlgn="base">
                <a:spcBef>
                  <a:spcPct val="50000"/>
                </a:spcBef>
                <a:spcAft>
                  <a:spcPct val="0"/>
                </a:spcAft>
                <a:defRPr/>
              </a:pPr>
              <a:r>
                <a:rPr lang="en-US" sz="1400" dirty="0">
                  <a:solidFill>
                    <a:srgbClr val="000000"/>
                  </a:solidFill>
                  <a:latin typeface="Arial" panose="020B0604020202020204"/>
                </a:rPr>
                <a:t>RANK Ligand</a:t>
              </a:r>
              <a:endParaRPr lang="en-US" sz="1400" dirty="0">
                <a:solidFill>
                  <a:srgbClr val="000000"/>
                </a:solidFill>
                <a:latin typeface="Arial" panose="020B0604020202020204"/>
              </a:endParaRPr>
            </a:p>
          </p:txBody>
        </p:sp>
        <p:pic>
          <p:nvPicPr>
            <p:cNvPr id="163859" name="Picture 18" descr="TransmembraneRANKLp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653367">
              <a:off x="1351757" y="2316956"/>
              <a:ext cx="55245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0" name="Text Box 19"/>
            <p:cNvSpPr txBox="1">
              <a:spLocks noChangeArrowheads="1"/>
            </p:cNvSpPr>
            <p:nvPr/>
          </p:nvSpPr>
          <p:spPr bwMode="auto">
            <a:xfrm>
              <a:off x="165100" y="5083175"/>
              <a:ext cx="1582737" cy="648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ts val="600"/>
                </a:spcBef>
                <a:buClr>
                  <a:srgbClr val="E25326"/>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ts val="600"/>
                </a:spcBef>
                <a:buClr>
                  <a:srgbClr val="E25326"/>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ts val="600"/>
                </a:spcBef>
                <a:buClr>
                  <a:srgbClr val="E25326"/>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defTabSz="1219200" eaLnBrk="1" fontAlgn="base" hangingPunct="1">
                <a:spcBef>
                  <a:spcPct val="50000"/>
                </a:spcBef>
                <a:spcAft>
                  <a:spcPct val="0"/>
                </a:spcAft>
                <a:buClrTx/>
                <a:buNone/>
                <a:defRPr/>
              </a:pPr>
              <a:r>
                <a:rPr lang="en-US" altLang="en-US" sz="1400" dirty="0">
                  <a:solidFill>
                    <a:srgbClr val="000000"/>
                  </a:solidFill>
                </a:rPr>
                <a:t>Stromal </a:t>
              </a:r>
              <a:br>
                <a:rPr lang="en-US" altLang="en-US" sz="1400" dirty="0">
                  <a:solidFill>
                    <a:srgbClr val="000000"/>
                  </a:solidFill>
                </a:rPr>
              </a:br>
              <a:r>
                <a:rPr lang="en-US" altLang="en-US" sz="1400" dirty="0">
                  <a:solidFill>
                    <a:srgbClr val="000000"/>
                  </a:solidFill>
                </a:rPr>
                <a:t>cells</a:t>
              </a:r>
              <a:endParaRPr lang="en-US" altLang="en-US" sz="1400" dirty="0">
                <a:solidFill>
                  <a:srgbClr val="000000"/>
                </a:solidFill>
              </a:endParaRPr>
            </a:p>
          </p:txBody>
        </p:sp>
        <p:grpSp>
          <p:nvGrpSpPr>
            <p:cNvPr id="163861" name="Group 20"/>
            <p:cNvGrpSpPr/>
            <p:nvPr/>
          </p:nvGrpSpPr>
          <p:grpSpPr bwMode="auto">
            <a:xfrm>
              <a:off x="1671638" y="2944813"/>
              <a:ext cx="3441700" cy="1009650"/>
              <a:chOff x="1053" y="1855"/>
              <a:chExt cx="2168" cy="636"/>
            </a:xfrm>
          </p:grpSpPr>
          <p:sp>
            <p:nvSpPr>
              <p:cNvPr id="163880" name="Text Box 21"/>
              <p:cNvSpPr txBox="1">
                <a:spLocks noChangeArrowheads="1"/>
              </p:cNvSpPr>
              <p:nvPr/>
            </p:nvSpPr>
            <p:spPr bwMode="auto">
              <a:xfrm>
                <a:off x="1659" y="1962"/>
                <a:ext cx="1562"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ts val="600"/>
                  </a:spcBef>
                  <a:buClr>
                    <a:srgbClr val="E25326"/>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ts val="600"/>
                  </a:spcBef>
                  <a:buClr>
                    <a:srgbClr val="E25326"/>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ts val="600"/>
                  </a:spcBef>
                  <a:buClr>
                    <a:srgbClr val="E25326"/>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defTabSz="1219200" eaLnBrk="1" fontAlgn="base" hangingPunct="1">
                  <a:spcBef>
                    <a:spcPct val="50000"/>
                  </a:spcBef>
                  <a:spcAft>
                    <a:spcPct val="0"/>
                  </a:spcAft>
                  <a:buClrTx/>
                  <a:buNone/>
                  <a:defRPr/>
                </a:pPr>
                <a:r>
                  <a:rPr lang="en-US" altLang="en-US" sz="1400">
                    <a:solidFill>
                      <a:srgbClr val="000000"/>
                    </a:solidFill>
                  </a:rPr>
                  <a:t>Activated osteoclast precursor</a:t>
                </a:r>
                <a:endParaRPr lang="en-US" altLang="en-US" sz="1400">
                  <a:solidFill>
                    <a:srgbClr val="000000"/>
                  </a:solidFill>
                </a:endParaRPr>
              </a:p>
            </p:txBody>
          </p:sp>
          <p:pic>
            <p:nvPicPr>
              <p:cNvPr id="163881" name="Picture 22" descr="GiantCellEarly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3596223">
                <a:off x="1059" y="1849"/>
                <a:ext cx="636" cy="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63862" name="Group 23"/>
            <p:cNvGrpSpPr/>
            <p:nvPr/>
          </p:nvGrpSpPr>
          <p:grpSpPr bwMode="auto">
            <a:xfrm>
              <a:off x="2238375" y="4033838"/>
              <a:ext cx="3003550" cy="1928812"/>
              <a:chOff x="1410" y="2541"/>
              <a:chExt cx="1892" cy="1215"/>
            </a:xfrm>
          </p:grpSpPr>
          <p:grpSp>
            <p:nvGrpSpPr>
              <p:cNvPr id="163874" name="Group 24"/>
              <p:cNvGrpSpPr/>
              <p:nvPr/>
            </p:nvGrpSpPr>
            <p:grpSpPr bwMode="auto">
              <a:xfrm>
                <a:off x="1410" y="2541"/>
                <a:ext cx="1125" cy="1215"/>
                <a:chOff x="1592" y="2448"/>
                <a:chExt cx="1125" cy="1215"/>
              </a:xfrm>
            </p:grpSpPr>
            <p:pic>
              <p:nvPicPr>
                <p:cNvPr id="163876" name="Picture 25" descr="SolubleRANK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541305">
                  <a:off x="1770" y="2452"/>
                  <a:ext cx="3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7" name="Picture 26" descr="SolubleRANK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541305">
                  <a:off x="2049" y="3331"/>
                  <a:ext cx="3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8" name="Picture 27" descr="TransmembraneRANKLp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790633">
                  <a:off x="1591" y="3007"/>
                  <a:ext cx="348" cy="3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9" name="Picture 28" descr="GiantCellFusio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541305">
                  <a:off x="1682" y="2484"/>
                  <a:ext cx="1070" cy="1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75" name="Text Box 29"/>
              <p:cNvSpPr txBox="1">
                <a:spLocks noChangeArrowheads="1"/>
              </p:cNvSpPr>
              <p:nvPr/>
            </p:nvSpPr>
            <p:spPr bwMode="auto">
              <a:xfrm>
                <a:off x="2369" y="2563"/>
                <a:ext cx="933"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ts val="600"/>
                  </a:spcBef>
                  <a:buClr>
                    <a:srgbClr val="E25326"/>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ts val="600"/>
                  </a:spcBef>
                  <a:buClr>
                    <a:srgbClr val="E25326"/>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ts val="600"/>
                  </a:spcBef>
                  <a:buClr>
                    <a:srgbClr val="E25326"/>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defTabSz="1219200" eaLnBrk="1" fontAlgn="base" hangingPunct="1">
                  <a:spcBef>
                    <a:spcPct val="50000"/>
                  </a:spcBef>
                  <a:spcAft>
                    <a:spcPct val="0"/>
                  </a:spcAft>
                  <a:buClrTx/>
                  <a:buNone/>
                  <a:defRPr/>
                </a:pPr>
                <a:r>
                  <a:rPr lang="en-US" altLang="en-US" sz="1400" dirty="0">
                    <a:solidFill>
                      <a:srgbClr val="000000"/>
                    </a:solidFill>
                  </a:rPr>
                  <a:t>Osteoclast</a:t>
                </a:r>
                <a:endParaRPr lang="en-US" altLang="en-US" sz="1400" dirty="0">
                  <a:solidFill>
                    <a:srgbClr val="000000"/>
                  </a:solidFill>
                </a:endParaRPr>
              </a:p>
            </p:txBody>
          </p:sp>
        </p:grpSp>
        <p:grpSp>
          <p:nvGrpSpPr>
            <p:cNvPr id="163863" name="Group 30"/>
            <p:cNvGrpSpPr/>
            <p:nvPr/>
          </p:nvGrpSpPr>
          <p:grpSpPr bwMode="auto">
            <a:xfrm>
              <a:off x="4522788" y="3741738"/>
              <a:ext cx="4357687" cy="2847975"/>
              <a:chOff x="2849" y="2357"/>
              <a:chExt cx="2745" cy="1794"/>
            </a:xfrm>
          </p:grpSpPr>
          <p:sp>
            <p:nvSpPr>
              <p:cNvPr id="163867" name="Text Box 31"/>
              <p:cNvSpPr txBox="1">
                <a:spLocks noChangeArrowheads="1"/>
              </p:cNvSpPr>
              <p:nvPr/>
            </p:nvSpPr>
            <p:spPr bwMode="auto">
              <a:xfrm>
                <a:off x="4767" y="2357"/>
                <a:ext cx="766" cy="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ts val="600"/>
                  </a:spcBef>
                  <a:buClr>
                    <a:srgbClr val="E25326"/>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ts val="600"/>
                  </a:spcBef>
                  <a:buClr>
                    <a:srgbClr val="E25326"/>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ts val="600"/>
                  </a:spcBef>
                  <a:buClr>
                    <a:srgbClr val="E25326"/>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defTabSz="1219200" eaLnBrk="1" fontAlgn="base" hangingPunct="1">
                  <a:spcBef>
                    <a:spcPct val="50000"/>
                  </a:spcBef>
                  <a:spcAft>
                    <a:spcPct val="0"/>
                  </a:spcAft>
                  <a:buClrTx/>
                  <a:buNone/>
                  <a:defRPr/>
                </a:pPr>
                <a:r>
                  <a:rPr lang="en-US" altLang="en-US" sz="1400" dirty="0">
                    <a:solidFill>
                      <a:srgbClr val="000000"/>
                    </a:solidFill>
                  </a:rPr>
                  <a:t>Activated giant cell</a:t>
                </a:r>
                <a:endParaRPr lang="en-US" altLang="en-US" sz="1400" dirty="0">
                  <a:solidFill>
                    <a:srgbClr val="000000"/>
                  </a:solidFill>
                </a:endParaRPr>
              </a:p>
            </p:txBody>
          </p:sp>
          <p:pic>
            <p:nvPicPr>
              <p:cNvPr id="163868" name="Picture 32" descr="SolubleRANK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25" y="2640"/>
                <a:ext cx="343"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69" name="Picture 33" descr="SolubleRANK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83" y="3179"/>
                <a:ext cx="343"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0" name="Picture 34" descr="SolubleRANK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142" y="2541"/>
                <a:ext cx="343"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1" name="Picture 35" descr="SolubleRANK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916" y="2921"/>
                <a:ext cx="343"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2" name="Picture 36" descr="SolubleRANK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051" y="3230"/>
                <a:ext cx="343" cy="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3" name="Picture 37" descr="GiantCellNotActiv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849" y="2680"/>
                <a:ext cx="2745" cy="14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3864" name="Text Box 38"/>
            <p:cNvSpPr txBox="1">
              <a:spLocks noChangeArrowheads="1"/>
            </p:cNvSpPr>
            <p:nvPr/>
          </p:nvSpPr>
          <p:spPr bwMode="auto">
            <a:xfrm>
              <a:off x="1492251" y="2192918"/>
              <a:ext cx="1347310" cy="324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ts val="600"/>
                </a:spcBef>
                <a:buClr>
                  <a:srgbClr val="E25326"/>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ts val="600"/>
                </a:spcBef>
                <a:buClr>
                  <a:srgbClr val="E25326"/>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ts val="600"/>
                </a:spcBef>
                <a:buClr>
                  <a:srgbClr val="E25326"/>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defTabSz="1219200" eaLnBrk="1" fontAlgn="base" hangingPunct="1">
                <a:spcBef>
                  <a:spcPct val="50000"/>
                </a:spcBef>
                <a:spcAft>
                  <a:spcPct val="0"/>
                </a:spcAft>
                <a:buClrTx/>
                <a:buNone/>
                <a:defRPr/>
              </a:pPr>
              <a:r>
                <a:rPr lang="en-US" altLang="en-US" sz="1100" dirty="0">
                  <a:solidFill>
                    <a:srgbClr val="000000"/>
                  </a:solidFill>
                </a:rPr>
                <a:t>RANK Ligand</a:t>
              </a:r>
              <a:endParaRPr lang="en-US" altLang="en-US" sz="1100" dirty="0">
                <a:solidFill>
                  <a:srgbClr val="000000"/>
                </a:solidFill>
              </a:endParaRPr>
            </a:p>
          </p:txBody>
        </p:sp>
        <p:pic>
          <p:nvPicPr>
            <p:cNvPr id="163865" name="Picture 39" descr="TransmembraneRANKLp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703133">
              <a:off x="1942307" y="4436269"/>
              <a:ext cx="552450" cy="547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66" name="Text Box 4"/>
            <p:cNvSpPr txBox="1">
              <a:spLocks noChangeArrowheads="1"/>
            </p:cNvSpPr>
            <p:nvPr/>
          </p:nvSpPr>
          <p:spPr bwMode="auto">
            <a:xfrm>
              <a:off x="3670301" y="4999038"/>
              <a:ext cx="1481137" cy="38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eaLnBrk="0" hangingPunct="0">
                <a:spcBef>
                  <a:spcPts val="600"/>
                </a:spcBef>
                <a:buClr>
                  <a:srgbClr val="E25326"/>
                </a:buClr>
                <a:buFont typeface="Arial" panose="020B0604020202020204" pitchFamily="34" charset="0"/>
                <a:buChar char="•"/>
                <a:defRPr sz="2400">
                  <a:solidFill>
                    <a:schemeClr val="tx1"/>
                  </a:solidFill>
                  <a:latin typeface="Arial" panose="020B0604020202020204" pitchFamily="34" charset="0"/>
                  <a:ea typeface="MS PGothic" panose="020B0600070205080204" pitchFamily="34" charset="-128"/>
                  <a:cs typeface="Arial" panose="020B0604020202020204" pitchFamily="34" charset="0"/>
                </a:defRPr>
              </a:lvl1pPr>
              <a:lvl2pPr marL="742950" indent="-285750" eaLnBrk="0" hangingPunct="0">
                <a:spcBef>
                  <a:spcPts val="600"/>
                </a:spcBef>
                <a:buClr>
                  <a:srgbClr val="E25326"/>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cs typeface="Arial" panose="020B0604020202020204" pitchFamily="34" charset="0"/>
                </a:defRPr>
              </a:lvl2pPr>
              <a:lvl3pPr marL="1143000" indent="-228600" eaLnBrk="0" hangingPunct="0">
                <a:spcBef>
                  <a:spcPts val="600"/>
                </a:spcBef>
                <a:buClr>
                  <a:srgbClr val="E25326"/>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cs typeface="Arial" panose="020B0604020202020204" pitchFamily="34" charset="0"/>
                </a:defRPr>
              </a:lvl3pPr>
              <a:lvl4pPr marL="16002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4pPr>
              <a:lvl5pPr marL="2057400" indent="-228600" eaLnBrk="0" hangingPunct="0">
                <a:spcBef>
                  <a:spcPts val="600"/>
                </a:spcBef>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5pPr>
              <a:lvl6pPr marL="25146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6pPr>
              <a:lvl7pPr marL="29718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7pPr>
              <a:lvl8pPr marL="34290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8pPr>
              <a:lvl9pPr marL="3886200" indent="-228600" defTabSz="457200" eaLnBrk="0" fontAlgn="base" hangingPunct="0">
                <a:spcBef>
                  <a:spcPts val="600"/>
                </a:spcBef>
                <a:spcAft>
                  <a:spcPct val="0"/>
                </a:spcAft>
                <a:buClr>
                  <a:srgbClr val="E25326"/>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cs typeface="Arial" panose="020B0604020202020204" pitchFamily="34" charset="0"/>
                </a:defRPr>
              </a:lvl9pPr>
            </a:lstStyle>
            <a:p>
              <a:pPr algn="ctr" defTabSz="1219200" eaLnBrk="1" fontAlgn="base" hangingPunct="1">
                <a:spcBef>
                  <a:spcPct val="50000"/>
                </a:spcBef>
                <a:spcAft>
                  <a:spcPct val="0"/>
                </a:spcAft>
                <a:buClrTx/>
                <a:buNone/>
                <a:defRPr/>
              </a:pPr>
              <a:r>
                <a:rPr lang="en-US" altLang="en-US" sz="1400">
                  <a:solidFill>
                    <a:srgbClr val="000000"/>
                  </a:solidFill>
                </a:rPr>
                <a:t>Fusion</a:t>
              </a:r>
              <a:endParaRPr lang="en-US" altLang="en-US" sz="1400">
                <a:solidFill>
                  <a:srgbClr val="000000"/>
                </a:solidFill>
              </a:endParaRPr>
            </a:p>
          </p:txBody>
        </p:sp>
      </p:grpSp>
      <p:sp>
        <p:nvSpPr>
          <p:cNvPr id="48" name="Title 7"/>
          <p:cNvSpPr txBox="1"/>
          <p:nvPr/>
        </p:nvSpPr>
        <p:spPr>
          <a:xfrm>
            <a:off x="548005" y="1761490"/>
            <a:ext cx="3148965" cy="4554220"/>
          </a:xfrm>
          <a:prstGeom prst="rect">
            <a:avLst/>
          </a:prstGeom>
          <a:ln>
            <a:solidFill>
              <a:schemeClr val="tx2">
                <a:lumMod val="75000"/>
              </a:schemeClr>
            </a:solidFill>
          </a:ln>
        </p:spPr>
        <p:txBody>
          <a:bodyPr rtlCol="0">
            <a:noAutofit/>
          </a:bodyPr>
          <a:lstStyle>
            <a:lvl1pPr algn="l" rtl="0" eaLnBrk="1" fontAlgn="base" hangingPunct="1">
              <a:spcBef>
                <a:spcPct val="0"/>
              </a:spcBef>
              <a:spcAft>
                <a:spcPct val="0"/>
              </a:spcAft>
              <a:defRPr sz="2100" b="1">
                <a:solidFill>
                  <a:srgbClr val="00415A"/>
                </a:solidFill>
                <a:latin typeface="+mj-lt"/>
                <a:ea typeface="+mj-ea"/>
                <a:cs typeface="+mj-cs"/>
              </a:defRPr>
            </a:lvl1pPr>
            <a:lvl2pPr algn="l" rtl="0" eaLnBrk="1" fontAlgn="base" hangingPunct="1">
              <a:spcBef>
                <a:spcPct val="0"/>
              </a:spcBef>
              <a:spcAft>
                <a:spcPct val="0"/>
              </a:spcAft>
              <a:defRPr sz="2100" b="1">
                <a:solidFill>
                  <a:schemeClr val="accent2"/>
                </a:solidFill>
                <a:latin typeface="Arial" panose="020B0604020202020204" pitchFamily="34" charset="0"/>
              </a:defRPr>
            </a:lvl2pPr>
            <a:lvl3pPr algn="l" rtl="0" eaLnBrk="1" fontAlgn="base" hangingPunct="1">
              <a:spcBef>
                <a:spcPct val="0"/>
              </a:spcBef>
              <a:spcAft>
                <a:spcPct val="0"/>
              </a:spcAft>
              <a:defRPr sz="2100" b="1">
                <a:solidFill>
                  <a:schemeClr val="accent2"/>
                </a:solidFill>
                <a:latin typeface="Arial" panose="020B0604020202020204" pitchFamily="34" charset="0"/>
              </a:defRPr>
            </a:lvl3pPr>
            <a:lvl4pPr algn="l" rtl="0" eaLnBrk="1" fontAlgn="base" hangingPunct="1">
              <a:spcBef>
                <a:spcPct val="0"/>
              </a:spcBef>
              <a:spcAft>
                <a:spcPct val="0"/>
              </a:spcAft>
              <a:defRPr sz="2100" b="1">
                <a:solidFill>
                  <a:schemeClr val="accent2"/>
                </a:solidFill>
                <a:latin typeface="Arial" panose="020B0604020202020204" pitchFamily="34" charset="0"/>
              </a:defRPr>
            </a:lvl4pPr>
            <a:lvl5pPr algn="l" rtl="0" eaLnBrk="1" fontAlgn="base" hangingPunct="1">
              <a:spcBef>
                <a:spcPct val="0"/>
              </a:spcBef>
              <a:spcAft>
                <a:spcPct val="0"/>
              </a:spcAft>
              <a:defRPr sz="2100" b="1">
                <a:solidFill>
                  <a:schemeClr val="accent2"/>
                </a:solidFill>
                <a:latin typeface="Arial" panose="020B0604020202020204" pitchFamily="34" charset="0"/>
              </a:defRPr>
            </a:lvl5pPr>
            <a:lvl6pPr marL="342900" algn="l" rtl="0" eaLnBrk="1" fontAlgn="base" hangingPunct="1">
              <a:spcBef>
                <a:spcPct val="0"/>
              </a:spcBef>
              <a:spcAft>
                <a:spcPct val="0"/>
              </a:spcAft>
              <a:defRPr sz="1650" b="1">
                <a:solidFill>
                  <a:srgbClr val="004A64"/>
                </a:solidFill>
                <a:latin typeface="Arial" panose="020B0604020202020204" pitchFamily="34" charset="0"/>
              </a:defRPr>
            </a:lvl6pPr>
            <a:lvl7pPr marL="685800" algn="l" rtl="0" eaLnBrk="1" fontAlgn="base" hangingPunct="1">
              <a:spcBef>
                <a:spcPct val="0"/>
              </a:spcBef>
              <a:spcAft>
                <a:spcPct val="0"/>
              </a:spcAft>
              <a:defRPr sz="1650" b="1">
                <a:solidFill>
                  <a:srgbClr val="004A64"/>
                </a:solidFill>
                <a:latin typeface="Arial" panose="020B0604020202020204" pitchFamily="34" charset="0"/>
              </a:defRPr>
            </a:lvl7pPr>
            <a:lvl8pPr marL="1028700" algn="l" rtl="0" eaLnBrk="1" fontAlgn="base" hangingPunct="1">
              <a:spcBef>
                <a:spcPct val="0"/>
              </a:spcBef>
              <a:spcAft>
                <a:spcPct val="0"/>
              </a:spcAft>
              <a:defRPr sz="1650" b="1">
                <a:solidFill>
                  <a:srgbClr val="004A64"/>
                </a:solidFill>
                <a:latin typeface="Arial" panose="020B0604020202020204" pitchFamily="34" charset="0"/>
              </a:defRPr>
            </a:lvl8pPr>
            <a:lvl9pPr marL="1371600" algn="l" rtl="0" eaLnBrk="1" fontAlgn="base" hangingPunct="1">
              <a:spcBef>
                <a:spcPct val="0"/>
              </a:spcBef>
              <a:spcAft>
                <a:spcPct val="0"/>
              </a:spcAft>
              <a:defRPr sz="1650" b="1">
                <a:solidFill>
                  <a:srgbClr val="004A64"/>
                </a:solidFill>
                <a:latin typeface="Arial" panose="020B0604020202020204" pitchFamily="34" charset="0"/>
              </a:defRPr>
            </a:lvl9pPr>
          </a:lstStyle>
          <a:p>
            <a:pPr defTabSz="1219200">
              <a:lnSpc>
                <a:spcPct val="150000"/>
              </a:lnSpc>
              <a:defRPr/>
            </a:pPr>
            <a:r>
              <a:rPr lang="zh-CN" altLang="en-US" sz="2000" b="0" kern="0" dirty="0">
                <a:solidFill>
                  <a:srgbClr val="F26649"/>
                </a:solidFill>
                <a:latin typeface="微软雅黑" panose="020B0503020204020204" charset="-122"/>
                <a:ea typeface="微软雅黑" panose="020B0503020204020204" charset="-122"/>
              </a:rPr>
              <a:t>病理性过量 </a:t>
            </a:r>
            <a:r>
              <a:rPr lang="en-GB" sz="2000" b="0" kern="0" dirty="0">
                <a:solidFill>
                  <a:srgbClr val="F26649"/>
                </a:solidFill>
                <a:latin typeface="微软雅黑" panose="020B0503020204020204" charset="-122"/>
                <a:ea typeface="微软雅黑" panose="020B0503020204020204" charset="-122"/>
              </a:rPr>
              <a:t>RANKL</a:t>
            </a:r>
            <a:endParaRPr lang="en-GB" sz="2000" b="0" kern="0" dirty="0">
              <a:solidFill>
                <a:srgbClr val="F26649"/>
              </a:solidFill>
              <a:latin typeface="微软雅黑" panose="020B0503020204020204" charset="-122"/>
              <a:ea typeface="微软雅黑" panose="020B0503020204020204" charset="-122"/>
            </a:endParaRPr>
          </a:p>
          <a:p>
            <a:pPr defTabSz="1219200">
              <a:lnSpc>
                <a:spcPct val="150000"/>
              </a:lnSpc>
              <a:defRPr/>
            </a:pPr>
            <a:r>
              <a:rPr lang="zh-CN" altLang="en-US" sz="2000" b="0" kern="0" dirty="0">
                <a:solidFill>
                  <a:schemeClr val="tx1"/>
                </a:solidFill>
                <a:latin typeface="微软雅黑" panose="020B0503020204020204" charset="-122"/>
                <a:ea typeface="微软雅黑" panose="020B0503020204020204" charset="-122"/>
              </a:rPr>
              <a:t>肿瘤直接分泌：</a:t>
            </a:r>
            <a:endParaRPr lang="en-US" altLang="zh-CN" sz="2000" b="0" kern="0" dirty="0">
              <a:solidFill>
                <a:schemeClr val="tx1"/>
              </a:solidFill>
              <a:latin typeface="微软雅黑" panose="020B0503020204020204" charset="-122"/>
              <a:ea typeface="微软雅黑" panose="020B0503020204020204" charset="-122"/>
            </a:endParaRPr>
          </a:p>
          <a:p>
            <a:pPr marL="609600" lvl="1" defTabSz="1219200">
              <a:lnSpc>
                <a:spcPct val="150000"/>
              </a:lnSpc>
              <a:defRPr/>
            </a:pPr>
            <a:r>
              <a:rPr lang="zh-CN" altLang="en-US" sz="2000" b="0" kern="0" dirty="0">
                <a:solidFill>
                  <a:schemeClr val="tx1"/>
                </a:solidFill>
                <a:latin typeface="微软雅黑" panose="020B0503020204020204" charset="-122"/>
                <a:ea typeface="微软雅黑" panose="020B0503020204020204" charset="-122"/>
              </a:rPr>
              <a:t>骨巨细胞瘤</a:t>
            </a:r>
            <a:endParaRPr lang="en-US" altLang="zh-CN" sz="2000" b="0" kern="0" dirty="0">
              <a:solidFill>
                <a:schemeClr val="tx1"/>
              </a:solidFill>
              <a:latin typeface="微软雅黑" panose="020B0503020204020204" charset="-122"/>
              <a:ea typeface="微软雅黑" panose="020B0503020204020204" charset="-122"/>
            </a:endParaRPr>
          </a:p>
          <a:p>
            <a:pPr marL="609600" lvl="1" defTabSz="1219200">
              <a:lnSpc>
                <a:spcPct val="150000"/>
              </a:lnSpc>
              <a:defRPr/>
            </a:pPr>
            <a:r>
              <a:rPr lang="zh-CN" altLang="en-US" sz="2000" b="0" kern="0" dirty="0">
                <a:solidFill>
                  <a:schemeClr val="tx1"/>
                </a:solidFill>
                <a:latin typeface="微软雅黑" panose="020B0503020204020204" charset="-122"/>
                <a:ea typeface="微软雅黑" panose="020B0503020204020204" charset="-122"/>
              </a:rPr>
              <a:t>骨髓瘤 等</a:t>
            </a:r>
            <a:endParaRPr lang="en-US" altLang="zh-CN" sz="2000" b="0" kern="0" dirty="0">
              <a:solidFill>
                <a:schemeClr val="tx1"/>
              </a:solidFill>
              <a:latin typeface="微软雅黑" panose="020B0503020204020204" charset="-122"/>
              <a:ea typeface="微软雅黑" panose="020B0503020204020204" charset="-122"/>
            </a:endParaRPr>
          </a:p>
          <a:p>
            <a:pPr defTabSz="1219200">
              <a:lnSpc>
                <a:spcPct val="150000"/>
              </a:lnSpc>
              <a:defRPr/>
            </a:pPr>
            <a:r>
              <a:rPr lang="zh-CN" altLang="en-US" sz="2000" b="0" kern="0" dirty="0">
                <a:solidFill>
                  <a:srgbClr val="00446A"/>
                </a:solidFill>
                <a:latin typeface="微软雅黑" panose="020B0503020204020204" charset="-122"/>
                <a:ea typeface="微软雅黑" panose="020B0503020204020204" charset="-122"/>
              </a:rPr>
              <a:t>刺激成骨细胞分泌：</a:t>
            </a:r>
            <a:endParaRPr lang="en-GB" sz="2000" b="0" kern="0" dirty="0">
              <a:solidFill>
                <a:srgbClr val="00446A"/>
              </a:solidFill>
              <a:latin typeface="微软雅黑" panose="020B0503020204020204" charset="-122"/>
              <a:ea typeface="微软雅黑" panose="020B0503020204020204" charset="-122"/>
            </a:endParaRPr>
          </a:p>
          <a:p>
            <a:pPr marL="609600" lvl="1" defTabSz="1219200">
              <a:lnSpc>
                <a:spcPct val="150000"/>
              </a:lnSpc>
              <a:defRPr/>
            </a:pPr>
            <a:r>
              <a:rPr lang="zh-CN" altLang="en-US" sz="1800" b="0" kern="0" dirty="0">
                <a:solidFill>
                  <a:schemeClr val="tx1"/>
                </a:solidFill>
                <a:latin typeface="微软雅黑" panose="020B0503020204020204" charset="-122"/>
                <a:ea typeface="微软雅黑" panose="020B0503020204020204" charset="-122"/>
              </a:rPr>
              <a:t>内分泌</a:t>
            </a:r>
            <a:endParaRPr lang="en-US" altLang="zh-CN" sz="1800" b="0" kern="0" dirty="0">
              <a:solidFill>
                <a:schemeClr val="tx1"/>
              </a:solidFill>
              <a:latin typeface="微软雅黑" panose="020B0503020204020204" charset="-122"/>
              <a:ea typeface="微软雅黑" panose="020B0503020204020204" charset="-122"/>
            </a:endParaRPr>
          </a:p>
          <a:p>
            <a:pPr marL="609600" lvl="1" defTabSz="1219200">
              <a:lnSpc>
                <a:spcPct val="150000"/>
              </a:lnSpc>
              <a:defRPr/>
            </a:pPr>
            <a:r>
              <a:rPr lang="zh-CN" altLang="en-US" sz="1800" b="0" kern="0" dirty="0">
                <a:solidFill>
                  <a:schemeClr val="tx1"/>
                </a:solidFill>
                <a:latin typeface="微软雅黑" panose="020B0503020204020204" charset="-122"/>
                <a:ea typeface="微软雅黑" panose="020B0503020204020204" charset="-122"/>
              </a:rPr>
              <a:t>感染</a:t>
            </a:r>
            <a:endParaRPr lang="en-US" altLang="zh-CN" sz="1800" b="0" kern="0" dirty="0">
              <a:solidFill>
                <a:schemeClr val="tx1"/>
              </a:solidFill>
              <a:latin typeface="微软雅黑" panose="020B0503020204020204" charset="-122"/>
              <a:ea typeface="微软雅黑" panose="020B0503020204020204" charset="-122"/>
            </a:endParaRPr>
          </a:p>
          <a:p>
            <a:pPr marL="609600" lvl="1" defTabSz="1219200">
              <a:lnSpc>
                <a:spcPct val="150000"/>
              </a:lnSpc>
              <a:defRPr/>
            </a:pPr>
            <a:r>
              <a:rPr lang="zh-CN" altLang="en-US" sz="1800" b="0" kern="0" dirty="0">
                <a:solidFill>
                  <a:schemeClr val="tx1"/>
                </a:solidFill>
                <a:latin typeface="微软雅黑" panose="020B0503020204020204" charset="-122"/>
                <a:ea typeface="微软雅黑" panose="020B0503020204020204" charset="-122"/>
              </a:rPr>
              <a:t>骨病</a:t>
            </a:r>
            <a:endParaRPr lang="en-US" altLang="zh-CN" sz="1800" b="0" kern="0" dirty="0">
              <a:solidFill>
                <a:schemeClr val="tx1"/>
              </a:solidFill>
              <a:latin typeface="微软雅黑" panose="020B0503020204020204" charset="-122"/>
              <a:ea typeface="微软雅黑" panose="020B0503020204020204" charset="-122"/>
            </a:endParaRPr>
          </a:p>
          <a:p>
            <a:pPr marL="609600" lvl="1" defTabSz="1219200">
              <a:lnSpc>
                <a:spcPct val="150000"/>
              </a:lnSpc>
              <a:defRPr/>
            </a:pPr>
            <a:r>
              <a:rPr lang="zh-CN" altLang="en-US" sz="1800" b="0" kern="0" dirty="0">
                <a:solidFill>
                  <a:srgbClr val="F26649"/>
                </a:solidFill>
                <a:latin typeface="微软雅黑" panose="020B0503020204020204" charset="-122"/>
                <a:ea typeface="微软雅黑" panose="020B0503020204020204" charset="-122"/>
              </a:rPr>
              <a:t>骨转移瘤</a:t>
            </a:r>
            <a:endParaRPr lang="en-US" altLang="zh-CN" sz="1800" b="0" kern="0" dirty="0">
              <a:solidFill>
                <a:srgbClr val="F26649"/>
              </a:solidFill>
              <a:latin typeface="微软雅黑" panose="020B0503020204020204" charset="-122"/>
              <a:ea typeface="微软雅黑" panose="020B0503020204020204" charset="-122"/>
            </a:endParaRPr>
          </a:p>
          <a:p>
            <a:pPr marL="609600" lvl="1" defTabSz="1219200">
              <a:lnSpc>
                <a:spcPct val="150000"/>
              </a:lnSpc>
              <a:defRPr/>
            </a:pPr>
            <a:r>
              <a:rPr lang="zh-CN" altLang="en-US" sz="1800" b="0" kern="0" dirty="0">
                <a:solidFill>
                  <a:schemeClr val="tx1"/>
                </a:solidFill>
                <a:latin typeface="微软雅黑" panose="020B0503020204020204" charset="-122"/>
                <a:ea typeface="微软雅黑" panose="020B0503020204020204" charset="-122"/>
              </a:rPr>
              <a:t>骨髓瘤 等</a:t>
            </a:r>
            <a:endParaRPr lang="zh-CN" altLang="en-US" sz="1800" b="0" kern="0" dirty="0">
              <a:solidFill>
                <a:schemeClr val="tx1"/>
              </a:solidFill>
              <a:latin typeface="微软雅黑" panose="020B0503020204020204" charset="-122"/>
              <a:ea typeface="微软雅黑" panose="020B0503020204020204" charset="-122"/>
            </a:endParaRPr>
          </a:p>
        </p:txBody>
      </p:sp>
      <p:pic>
        <p:nvPicPr>
          <p:cNvPr id="6" name="Picture 18" descr="TransmembraneRANKLp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925350">
            <a:off x="4573787" y="2505203"/>
            <a:ext cx="445925" cy="44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8" descr="TransmembraneRANKLp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925350">
            <a:off x="5026591" y="2310910"/>
            <a:ext cx="445925" cy="44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8" descr="TransmembraneRANKLp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925350">
            <a:off x="4368528" y="2142110"/>
            <a:ext cx="445925" cy="44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8" descr="TransmembraneRANKLp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925350">
            <a:off x="4809368" y="2034110"/>
            <a:ext cx="445925" cy="44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8" descr="TransmembraneRANKLp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925350">
            <a:off x="4088548" y="2525409"/>
            <a:ext cx="445925" cy="44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8" descr="TransmembraneRANKLp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925350">
            <a:off x="5496968" y="1969909"/>
            <a:ext cx="445925" cy="44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8" descr="TransmembraneRANKLpic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4925350">
            <a:off x="5487659" y="2493498"/>
            <a:ext cx="445925" cy="4421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椭圆 14"/>
          <p:cNvSpPr/>
          <p:nvPr/>
        </p:nvSpPr>
        <p:spPr bwMode="auto">
          <a:xfrm>
            <a:off x="3925615" y="1902390"/>
            <a:ext cx="2210992" cy="1128631"/>
          </a:xfrm>
          <a:prstGeom prst="ellipse">
            <a:avLst/>
          </a:prstGeom>
          <a:noFill/>
          <a:ln w="19050">
            <a:solidFill>
              <a:schemeClr val="accent1"/>
            </a:solidFill>
            <a:miter lim="800000"/>
          </a:ln>
        </p:spPr>
        <p:txBody>
          <a:bodyPr wrap="none" rtlCol="0" anchor="ctr"/>
          <a:lstStyle/>
          <a:p>
            <a:pPr algn="ctr" eaLnBrk="0" hangingPunct="0">
              <a:spcAft>
                <a:spcPts val="800"/>
              </a:spcAft>
            </a:pPr>
            <a:endParaRPr lang="zh-CN" altLang="en-US" sz="1865" dirty="0" err="1">
              <a:solidFill>
                <a:schemeClr val="bg1"/>
              </a:solidFill>
            </a:endParaRPr>
          </a:p>
        </p:txBody>
      </p:sp>
      <p:sp>
        <p:nvSpPr>
          <p:cNvPr id="16" name="文本框 15"/>
          <p:cNvSpPr txBox="1"/>
          <p:nvPr/>
        </p:nvSpPr>
        <p:spPr>
          <a:xfrm>
            <a:off x="548005" y="1320165"/>
            <a:ext cx="6096000" cy="368300"/>
          </a:xfrm>
          <a:prstGeom prst="rect">
            <a:avLst/>
          </a:prstGeom>
          <a:noFill/>
        </p:spPr>
        <p:txBody>
          <a:bodyPr wrap="square" rtlCol="0" anchor="t">
            <a:spAutoFit/>
          </a:bodyPr>
          <a:p>
            <a:r>
              <a:rPr lang="zh-CN" altLang="en-US" b="1" dirty="0">
                <a:solidFill>
                  <a:srgbClr val="F26649"/>
                </a:solidFill>
                <a:latin typeface="微软雅黑" panose="020B0503020204020204" charset="-122"/>
                <a:ea typeface="微软雅黑" panose="020B0503020204020204" charset="-122"/>
                <a:sym typeface="+mn-ea"/>
              </a:rPr>
              <a:t>过量</a:t>
            </a:r>
            <a:r>
              <a:rPr lang="en-GB" b="1" dirty="0">
                <a:solidFill>
                  <a:srgbClr val="F26649"/>
                </a:solidFill>
                <a:latin typeface="微软雅黑" panose="020B0503020204020204" charset="-122"/>
                <a:ea typeface="微软雅黑" panose="020B0503020204020204" charset="-122"/>
                <a:sym typeface="+mn-ea"/>
              </a:rPr>
              <a:t>RANK Ligand </a:t>
            </a:r>
            <a:r>
              <a:rPr lang="zh-CN" altLang="en-US" b="1" dirty="0">
                <a:solidFill>
                  <a:srgbClr val="F26649"/>
                </a:solidFill>
                <a:latin typeface="微软雅黑" panose="020B0503020204020204" charset="-122"/>
                <a:ea typeface="微软雅黑" panose="020B0503020204020204" charset="-122"/>
                <a:sym typeface="+mn-ea"/>
              </a:rPr>
              <a:t>激活</a:t>
            </a:r>
            <a:r>
              <a:rPr lang="zh-CN" altLang="en-US" b="1" i="1" u="sng" dirty="0">
                <a:solidFill>
                  <a:srgbClr val="F26649"/>
                </a:solidFill>
                <a:latin typeface="微软雅黑" panose="020B0503020204020204" charset="-122"/>
                <a:ea typeface="微软雅黑" panose="020B0503020204020204" charset="-122"/>
                <a:sym typeface="+mn-ea"/>
              </a:rPr>
              <a:t>破骨细胞样巨细胞 </a:t>
            </a:r>
            <a:r>
              <a:rPr lang="zh-CN" altLang="en-US" b="1" dirty="0">
                <a:solidFill>
                  <a:srgbClr val="F26649"/>
                </a:solidFill>
                <a:latin typeface="微软雅黑" panose="020B0503020204020204" charset="-122"/>
                <a:ea typeface="微软雅黑" panose="020B0503020204020204" charset="-122"/>
                <a:sym typeface="+mn-ea"/>
              </a:rPr>
              <a:t>导致溶骨增加</a:t>
            </a:r>
            <a:endParaRPr lang="zh-CN" altLang="en-US" b="1" dirty="0">
              <a:solidFill>
                <a:srgbClr val="F26649"/>
              </a:solidFill>
              <a:latin typeface="微软雅黑" panose="020B0503020204020204" charset="-122"/>
              <a:ea typeface="微软雅黑" panose="020B0503020204020204" charset="-122"/>
              <a:sym typeface="+mn-ea"/>
            </a:endParaRPr>
          </a:p>
        </p:txBody>
      </p:sp>
    </p:spTree>
    <p:custDataLst>
      <p:tags r:id="rId11"/>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标题 3"/>
          <p:cNvSpPr>
            <a:spLocks noGrp="1"/>
          </p:cNvSpPr>
          <p:nvPr>
            <p:ph type="title" idx="4294967295"/>
          </p:nvPr>
        </p:nvSpPr>
        <p:spPr>
          <a:xfrm>
            <a:off x="55880" y="328295"/>
            <a:ext cx="10968990" cy="705485"/>
          </a:xfrm>
        </p:spPr>
        <p:txBody>
          <a:bodyPr>
            <a:normAutofit/>
          </a:bodyPr>
          <a:p>
            <a:pPr algn="l">
              <a:buClrTx/>
              <a:buSzTx/>
              <a:buFontTx/>
            </a:pP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“RANKL</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恶性循环</a:t>
            </a:r>
            <a:r>
              <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rPr>
              <a:t>”—— </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导致骨转移不断恶化、更加难治的根源</a:t>
            </a:r>
            <a:endParaRPr lang="en-US" altLang="zh-CN"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2" name="文本框 1"/>
          <p:cNvSpPr txBox="1"/>
          <p:nvPr>
            <p:custDataLst>
              <p:tags r:id="rId1"/>
            </p:custDataLst>
          </p:nvPr>
        </p:nvSpPr>
        <p:spPr>
          <a:xfrm>
            <a:off x="360000" y="6300000"/>
            <a:ext cx="5293360" cy="583565"/>
          </a:xfrm>
          <a:prstGeom prst="rect">
            <a:avLst/>
          </a:prstGeom>
          <a:noFill/>
        </p:spPr>
        <p:txBody>
          <a:bodyPr wrap="square" rtlCol="0">
            <a:spAutoFit/>
          </a:bodyPr>
          <a:lstStyle/>
          <a:p>
            <a:pPr marL="228600" indent="-228600">
              <a:buAutoNum type="arabicPeriod"/>
            </a:pPr>
            <a:r>
              <a:rPr lang="zh-CN" altLang="en-US" sz="800" dirty="0">
                <a:solidFill>
                  <a:schemeClr val="tx1"/>
                </a:solidFill>
                <a:latin typeface="微软雅黑" panose="020B0503020204020204" charset="-122"/>
                <a:ea typeface="微软雅黑" panose="020B0503020204020204" charset="-122"/>
              </a:rPr>
              <a:t>汤昊</a:t>
            </a:r>
            <a:r>
              <a:rPr lang="en-US" altLang="zh-CN" sz="800" dirty="0">
                <a:solidFill>
                  <a:schemeClr val="tx1"/>
                </a:solidFill>
                <a:latin typeface="微软雅黑" panose="020B0503020204020204" charset="-122"/>
                <a:ea typeface="微软雅黑" panose="020B0503020204020204" charset="-122"/>
              </a:rPr>
              <a:t>.</a:t>
            </a:r>
            <a:r>
              <a:rPr lang="zh-CN" altLang="en-US" sz="800" dirty="0">
                <a:solidFill>
                  <a:schemeClr val="tx1"/>
                </a:solidFill>
                <a:latin typeface="微软雅黑" panose="020B0503020204020204" charset="-122"/>
                <a:ea typeface="微软雅黑" panose="020B0503020204020204" charset="-122"/>
              </a:rPr>
              <a:t>前列腺癌骨转移研究进展</a:t>
            </a:r>
            <a:r>
              <a:rPr lang="en-US" altLang="zh-CN" sz="800" dirty="0">
                <a:solidFill>
                  <a:schemeClr val="tx1"/>
                </a:solidFill>
                <a:latin typeface="微软雅黑" panose="020B0503020204020204" charset="-122"/>
                <a:ea typeface="微软雅黑" panose="020B0503020204020204" charset="-122"/>
              </a:rPr>
              <a:t>[J].</a:t>
            </a:r>
            <a:r>
              <a:rPr lang="zh-CN" altLang="en-US" sz="800" dirty="0">
                <a:solidFill>
                  <a:schemeClr val="tx1"/>
                </a:solidFill>
                <a:latin typeface="微软雅黑" panose="020B0503020204020204" charset="-122"/>
                <a:ea typeface="微软雅黑" panose="020B0503020204020204" charset="-122"/>
              </a:rPr>
              <a:t>中华男科学杂志</a:t>
            </a:r>
            <a:r>
              <a:rPr lang="en-US" altLang="zh-CN" sz="800" dirty="0">
                <a:solidFill>
                  <a:schemeClr val="tx1"/>
                </a:solidFill>
                <a:latin typeface="微软雅黑" panose="020B0503020204020204" charset="-122"/>
                <a:ea typeface="微软雅黑" panose="020B0503020204020204" charset="-122"/>
              </a:rPr>
              <a:t>, 2010(4):4.DOI:CNKI:SUN:NKXB.0.2010-04-022.</a:t>
            </a:r>
            <a:endParaRPr lang="en-US" altLang="zh-CN" sz="800" dirty="0">
              <a:solidFill>
                <a:schemeClr val="tx1"/>
              </a:solidFill>
              <a:latin typeface="微软雅黑" panose="020B0503020204020204" charset="-122"/>
              <a:ea typeface="微软雅黑" panose="020B0503020204020204" charset="-122"/>
            </a:endParaRPr>
          </a:p>
          <a:p>
            <a:pPr marL="228600" indent="-228600">
              <a:buAutoNum type="arabicPeriod"/>
            </a:pPr>
            <a:r>
              <a:rPr lang="en-US" altLang="zh-CN" sz="800" dirty="0">
                <a:solidFill>
                  <a:schemeClr val="tx1"/>
                </a:solidFill>
                <a:latin typeface="微软雅黑" panose="020B0503020204020204" charset="-122"/>
                <a:ea typeface="微软雅黑" panose="020B0503020204020204" charset="-122"/>
              </a:rPr>
              <a:t>Smith MR.  Cancer Treat Rev. 2006;32 Suppl 1</a:t>
            </a:r>
            <a:r>
              <a:rPr lang="zh-CN" altLang="en-US" sz="800" dirty="0">
                <a:solidFill>
                  <a:schemeClr val="tx1"/>
                </a:solidFill>
                <a:latin typeface="微软雅黑" panose="020B0503020204020204" charset="-122"/>
                <a:ea typeface="微软雅黑" panose="020B0503020204020204" charset="-122"/>
              </a:rPr>
              <a:t>：</a:t>
            </a:r>
            <a:r>
              <a:rPr lang="en-US" altLang="zh-CN" sz="800" dirty="0">
                <a:solidFill>
                  <a:schemeClr val="tx1"/>
                </a:solidFill>
                <a:latin typeface="微软雅黑" panose="020B0503020204020204" charset="-122"/>
                <a:ea typeface="微软雅黑" panose="020B0503020204020204" charset="-122"/>
              </a:rPr>
              <a:t>23-6.</a:t>
            </a:r>
            <a:endParaRPr lang="en-US" altLang="zh-CN" sz="800" dirty="0">
              <a:solidFill>
                <a:schemeClr val="tx1"/>
              </a:solidFill>
              <a:latin typeface="微软雅黑" panose="020B0503020204020204" charset="-122"/>
              <a:ea typeface="微软雅黑" panose="020B0503020204020204" charset="-122"/>
            </a:endParaRPr>
          </a:p>
          <a:p>
            <a:pPr marL="228600" indent="-228600">
              <a:buFontTx/>
              <a:buAutoNum type="arabicPeriod"/>
            </a:pPr>
            <a:r>
              <a:rPr lang="en-US" altLang="zh-CN" sz="800" dirty="0">
                <a:solidFill>
                  <a:schemeClr val="tx1"/>
                </a:solidFill>
                <a:latin typeface="微软雅黑" panose="020B0503020204020204" charset="-122"/>
                <a:ea typeface="微软雅黑" panose="020B0503020204020204" charset="-122"/>
                <a:cs typeface="微软雅黑" panose="020B0503020204020204" charset="-122"/>
              </a:rPr>
              <a:t>Charles, Julia F., and </a:t>
            </a:r>
            <a:r>
              <a:rPr lang="en-US" altLang="zh-CN" sz="800" dirty="0" err="1">
                <a:solidFill>
                  <a:schemeClr val="tx1"/>
                </a:solidFill>
                <a:latin typeface="微软雅黑" panose="020B0503020204020204" charset="-122"/>
                <a:ea typeface="微软雅黑" panose="020B0503020204020204" charset="-122"/>
                <a:cs typeface="微软雅黑" panose="020B0503020204020204" charset="-122"/>
              </a:rPr>
              <a:t>Antonios</a:t>
            </a:r>
            <a:r>
              <a:rPr lang="en-US" altLang="zh-CN" sz="800" dirty="0">
                <a:solidFill>
                  <a:schemeClr val="tx1"/>
                </a:solidFill>
                <a:latin typeface="微软雅黑" panose="020B0503020204020204" charset="-122"/>
                <a:ea typeface="微软雅黑" panose="020B0503020204020204" charset="-122"/>
                <a:cs typeface="微软雅黑" panose="020B0503020204020204" charset="-122"/>
              </a:rPr>
              <a:t> O. </a:t>
            </a:r>
            <a:r>
              <a:rPr lang="en-US" altLang="zh-CN" sz="800" dirty="0" err="1">
                <a:solidFill>
                  <a:schemeClr val="tx1"/>
                </a:solidFill>
                <a:latin typeface="微软雅黑" panose="020B0503020204020204" charset="-122"/>
                <a:ea typeface="微软雅黑" panose="020B0503020204020204" charset="-122"/>
                <a:cs typeface="微软雅黑" panose="020B0503020204020204" charset="-122"/>
              </a:rPr>
              <a:t>Aliprantis</a:t>
            </a:r>
            <a:r>
              <a:rPr lang="en-US" altLang="zh-CN" sz="800" dirty="0">
                <a:solidFill>
                  <a:schemeClr val="tx1"/>
                </a:solidFill>
                <a:latin typeface="微软雅黑" panose="020B0503020204020204" charset="-122"/>
                <a:ea typeface="微软雅黑" panose="020B0503020204020204" charset="-122"/>
                <a:cs typeface="微软雅黑" panose="020B0503020204020204" charset="-122"/>
              </a:rPr>
              <a:t>.  Trends in molecular medicine 20.8 (2014): 449-459.</a:t>
            </a:r>
            <a:endParaRPr lang="en-US" altLang="zh-CN" sz="800" dirty="0">
              <a:solidFill>
                <a:schemeClr val="tx1"/>
              </a:solidFill>
              <a:latin typeface="微软雅黑" panose="020B0503020204020204" charset="-122"/>
              <a:ea typeface="微软雅黑" panose="020B0503020204020204" charset="-122"/>
              <a:cs typeface="微软雅黑" panose="020B0503020204020204" charset="-122"/>
            </a:endParaRPr>
          </a:p>
          <a:p>
            <a:pPr marL="228600" indent="-228600">
              <a:lnSpc>
                <a:spcPct val="100000"/>
              </a:lnSpc>
              <a:buAutoNum type="arabicPeriod"/>
            </a:pPr>
            <a:r>
              <a:rPr lang="en-US" altLang="zh-CN" sz="800" dirty="0">
                <a:solidFill>
                  <a:schemeClr val="tx1"/>
                </a:solidFill>
                <a:latin typeface="微软雅黑" panose="020B0503020204020204" charset="-122"/>
                <a:ea typeface="微软雅黑" panose="020B0503020204020204" charset="-122"/>
                <a:cs typeface="微软雅黑" panose="020B0503020204020204" charset="-122"/>
              </a:rPr>
              <a:t>Tae, Jong Hyun, and In Ho Chang. Investigative and Clinical Urology 64.3 (2023): 219.</a:t>
            </a:r>
            <a:endParaRPr lang="en-US" altLang="zh-CN" sz="8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3" name="文本框 17"/>
          <p:cNvSpPr txBox="1">
            <a:spLocks noChangeArrowheads="1"/>
          </p:cNvSpPr>
          <p:nvPr>
            <p:custDataLst>
              <p:tags r:id="rId2"/>
            </p:custDataLst>
          </p:nvPr>
        </p:nvSpPr>
        <p:spPr bwMode="auto">
          <a:xfrm>
            <a:off x="523736" y="1140005"/>
            <a:ext cx="5677493" cy="400110"/>
          </a:xfrm>
          <a:prstGeom prst="rect">
            <a:avLst/>
          </a:prstGeom>
          <a:noFill/>
        </p:spPr>
        <p:txBody>
          <a:bodyPr wrap="square">
            <a:spAutoFit/>
          </a:bodyPr>
          <a:lstStyle>
            <a:defPPr>
              <a:defRPr lang="zh-CN"/>
            </a:defPPr>
            <a:lvl1pPr algn="ctr">
              <a:defRPr sz="1400" b="1">
                <a:solidFill>
                  <a:srgbClr val="ED6B13"/>
                </a:solidFill>
                <a:latin typeface="+mn-ea"/>
              </a:defRPr>
            </a:lvl1pPr>
          </a:lstStyle>
          <a:p>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a:t>
            </a:r>
            <a:r>
              <a:rPr lang="en-US" altLang="zh-CN" sz="2000" dirty="0">
                <a:solidFill>
                  <a:schemeClr val="tx1"/>
                </a:solidFill>
                <a:latin typeface="微软雅黑" panose="020B0503020204020204" charset="-122"/>
                <a:ea typeface="微软雅黑" panose="020B0503020204020204" charset="-122"/>
                <a:cs typeface="微软雅黑" panose="020B0503020204020204" charset="-122"/>
              </a:rPr>
              <a:t>RANKL</a:t>
            </a:r>
            <a:r>
              <a:rPr lang="zh-CN" altLang="en-US" sz="2000" dirty="0">
                <a:solidFill>
                  <a:schemeClr val="tx1"/>
                </a:solidFill>
                <a:latin typeface="微软雅黑" panose="020B0503020204020204" charset="-122"/>
                <a:ea typeface="微软雅黑" panose="020B0503020204020204" charset="-122"/>
                <a:cs typeface="微软雅黑" panose="020B0503020204020204" charset="-122"/>
              </a:rPr>
              <a:t>恶性循环”驱动骨转移灶不断增殖</a:t>
            </a:r>
            <a:endParaRPr lang="zh-CN" altLang="en-US" sz="2000" dirty="0">
              <a:solidFill>
                <a:schemeClr val="tx1"/>
              </a:solidFill>
              <a:latin typeface="微软雅黑" panose="020B0503020204020204" charset="-122"/>
              <a:ea typeface="微软雅黑" panose="020B0503020204020204" charset="-122"/>
              <a:cs typeface="微软雅黑" panose="020B0503020204020204" charset="-122"/>
            </a:endParaRPr>
          </a:p>
        </p:txBody>
      </p:sp>
      <p:sp>
        <p:nvSpPr>
          <p:cNvPr id="5" name="矩形 4"/>
          <p:cNvSpPr/>
          <p:nvPr/>
        </p:nvSpPr>
        <p:spPr>
          <a:xfrm>
            <a:off x="630733" y="1645861"/>
            <a:ext cx="5544000" cy="72000"/>
          </a:xfrm>
          <a:prstGeom prst="rect">
            <a:avLst/>
          </a:prstGeom>
          <a:solidFill>
            <a:srgbClr val="F26649">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组合 9"/>
          <p:cNvGrpSpPr/>
          <p:nvPr/>
        </p:nvGrpSpPr>
        <p:grpSpPr>
          <a:xfrm>
            <a:off x="6966102" y="1063629"/>
            <a:ext cx="4946651" cy="2147139"/>
            <a:chOff x="-1582267" y="1054882"/>
            <a:chExt cx="4946651" cy="2147139"/>
          </a:xfrm>
        </p:grpSpPr>
        <p:sp>
          <p:nvSpPr>
            <p:cNvPr id="11" name="矩形: 圆角 21"/>
            <p:cNvSpPr/>
            <p:nvPr>
              <p:custDataLst>
                <p:tags r:id="rId3"/>
              </p:custDataLst>
            </p:nvPr>
          </p:nvSpPr>
          <p:spPr>
            <a:xfrm>
              <a:off x="-1582267" y="1580178"/>
              <a:ext cx="4946650" cy="1341630"/>
            </a:xfrm>
            <a:prstGeom prst="roundRect">
              <a:avLst>
                <a:gd name="adj" fmla="val 0"/>
              </a:avLst>
            </a:prstGeom>
            <a:gradFill>
              <a:gsLst>
                <a:gs pos="49100">
                  <a:srgbClr val="FDF5EF"/>
                </a:gs>
                <a:gs pos="0">
                  <a:srgbClr val="FCEBE0"/>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nvGrpSpPr>
            <p:cNvPr id="17" name="组合 16"/>
            <p:cNvGrpSpPr/>
            <p:nvPr/>
          </p:nvGrpSpPr>
          <p:grpSpPr>
            <a:xfrm>
              <a:off x="-1417063" y="1665379"/>
              <a:ext cx="4661231" cy="1128676"/>
              <a:chOff x="406524" y="2022178"/>
              <a:chExt cx="3183860" cy="1162407"/>
            </a:xfrm>
          </p:grpSpPr>
          <p:sp>
            <p:nvSpPr>
              <p:cNvPr id="18" name="矩形: 圆角 12"/>
              <p:cNvSpPr/>
              <p:nvPr>
                <p:custDataLst>
                  <p:tags r:id="rId4"/>
                </p:custDataLst>
              </p:nvPr>
            </p:nvSpPr>
            <p:spPr>
              <a:xfrm>
                <a:off x="406524" y="2022178"/>
                <a:ext cx="3183860" cy="1162407"/>
              </a:xfrm>
              <a:prstGeom prst="roundRect">
                <a:avLst>
                  <a:gd name="adj" fmla="val 4730"/>
                </a:avLst>
              </a:prstGeom>
              <a:solidFill>
                <a:schemeClr val="bg1">
                  <a:alpha val="94000"/>
                </a:schemeClr>
              </a:solidFill>
              <a:ln w="635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9" name="任意多边形: 形状 13"/>
              <p:cNvSpPr/>
              <p:nvPr>
                <p:custDataLst>
                  <p:tags r:id="rId5"/>
                </p:custDataLst>
              </p:nvPr>
            </p:nvSpPr>
            <p:spPr>
              <a:xfrm>
                <a:off x="1418662" y="2034436"/>
                <a:ext cx="68314" cy="133961"/>
              </a:xfrm>
              <a:custGeom>
                <a:avLst/>
                <a:gdLst>
                  <a:gd name="connsiteX0" fmla="*/ 0 w 50276"/>
                  <a:gd name="connsiteY0" fmla="*/ 0 h 100552"/>
                  <a:gd name="connsiteX1" fmla="*/ 50276 w 50276"/>
                  <a:gd name="connsiteY1" fmla="*/ 50276 h 100552"/>
                  <a:gd name="connsiteX2" fmla="*/ 0 w 50276"/>
                  <a:gd name="connsiteY2" fmla="*/ 100552 h 100552"/>
                </a:gdLst>
                <a:ahLst/>
                <a:cxnLst>
                  <a:cxn ang="0">
                    <a:pos x="connsiteX0" y="connsiteY0"/>
                  </a:cxn>
                  <a:cxn ang="0">
                    <a:pos x="connsiteX1" y="connsiteY1"/>
                  </a:cxn>
                  <a:cxn ang="0">
                    <a:pos x="connsiteX2" y="connsiteY2"/>
                  </a:cxn>
                </a:cxnLst>
                <a:rect l="l" t="t" r="r" b="b"/>
                <a:pathLst>
                  <a:path w="50276" h="100552">
                    <a:moveTo>
                      <a:pt x="0" y="0"/>
                    </a:moveTo>
                    <a:lnTo>
                      <a:pt x="50276" y="50276"/>
                    </a:lnTo>
                    <a:lnTo>
                      <a:pt x="0" y="100552"/>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20" name="文本框 19"/>
            <p:cNvSpPr txBox="1"/>
            <p:nvPr>
              <p:custDataLst>
                <p:tags r:id="rId6"/>
              </p:custDataLst>
            </p:nvPr>
          </p:nvSpPr>
          <p:spPr>
            <a:xfrm>
              <a:off x="-1387261" y="1613251"/>
              <a:ext cx="4556637" cy="1588770"/>
            </a:xfrm>
            <a:prstGeom prst="rect">
              <a:avLst/>
            </a:prstGeom>
            <a:noFill/>
          </p:spPr>
          <p:txBody>
            <a:bodyPr wrap="square" rtlCol="0">
              <a:spAutoFit/>
            </a:bodyPr>
            <a:lstStyle/>
            <a:p>
              <a:pPr algn="ctr">
                <a:lnSpc>
                  <a:spcPct val="150000"/>
                </a:lnSpc>
                <a:spcBef>
                  <a:spcPts val="600"/>
                </a:spcBef>
              </a:pPr>
              <a:r>
                <a:rPr lang="zh-CN" altLang="en-US" sz="1400" b="1" dirty="0">
                  <a:solidFill>
                    <a:srgbClr val="F36D52"/>
                  </a:solidFill>
                  <a:latin typeface="微软雅黑" panose="020B0503020204020204" charset="-122"/>
                  <a:ea typeface="微软雅黑" panose="020B0503020204020204" charset="-122"/>
                  <a:cs typeface="微软雅黑" panose="020B0503020204020204" charset="-122"/>
                </a:rPr>
                <a:t>  </a:t>
              </a:r>
              <a:r>
                <a:rPr lang="zh-CN" altLang="en-US" sz="1600" b="1" dirty="0">
                  <a:solidFill>
                    <a:srgbClr val="F26649"/>
                  </a:solidFill>
                  <a:latin typeface="微软雅黑" panose="020B0503020204020204" charset="-122"/>
                  <a:ea typeface="微软雅黑" panose="020B0503020204020204" charset="-122"/>
                  <a:cs typeface="微软雅黑" panose="020B0503020204020204" charset="-122"/>
                </a:rPr>
                <a:t>成骨之前先溶骨</a:t>
              </a:r>
              <a:endParaRPr lang="en-US" altLang="zh-CN" sz="1400" b="1" dirty="0">
                <a:solidFill>
                  <a:srgbClr val="F36D52"/>
                </a:solidFill>
                <a:latin typeface="微软雅黑" panose="020B0503020204020204" charset="-122"/>
                <a:ea typeface="微软雅黑" panose="020B0503020204020204" charset="-122"/>
                <a:cs typeface="微软雅黑" panose="020B0503020204020204" charset="-122"/>
              </a:endParaRPr>
            </a:p>
            <a:p>
              <a:pPr marL="171450" indent="-171450">
                <a:spcBef>
                  <a:spcPts val="600"/>
                </a:spcBef>
                <a:buFont typeface="Arial" panose="020B0604020202020204" pitchFamily="34" charset="0"/>
                <a:buChar char="•"/>
              </a:pPr>
              <a:r>
                <a:rPr lang="zh-CN" altLang="en-US" sz="1100" dirty="0">
                  <a:solidFill>
                    <a:schemeClr val="tx1">
                      <a:lumMod val="65000"/>
                      <a:lumOff val="35000"/>
                    </a:schemeClr>
                  </a:solidFill>
                  <a:latin typeface="微软雅黑" panose="020B0503020204020204" charset="-122"/>
                  <a:ea typeface="微软雅黑" panose="020B0503020204020204" charset="-122"/>
                </a:rPr>
                <a:t>溶骨为成骨提供必要的空间、营养物质及钙离子</a:t>
              </a:r>
              <a:r>
                <a:rPr lang="en-US" altLang="zh-CN" sz="1100" b="1" baseline="30000" dirty="0">
                  <a:solidFill>
                    <a:schemeClr val="tx1">
                      <a:lumMod val="65000"/>
                      <a:lumOff val="35000"/>
                    </a:schemeClr>
                  </a:solidFill>
                </a:rPr>
                <a:t>1-2</a:t>
              </a:r>
              <a:endParaRPr lang="en-US" altLang="zh-CN" sz="1100" dirty="0">
                <a:solidFill>
                  <a:schemeClr val="tx1">
                    <a:lumMod val="65000"/>
                    <a:lumOff val="35000"/>
                  </a:schemeClr>
                </a:solidFill>
                <a:latin typeface="微软雅黑" panose="020B0503020204020204" charset="-122"/>
                <a:ea typeface="微软雅黑" panose="020B0503020204020204" charset="-122"/>
              </a:endParaRPr>
            </a:p>
            <a:p>
              <a:pPr marL="171450" indent="-171450">
                <a:lnSpc>
                  <a:spcPct val="120000"/>
                </a:lnSpc>
                <a:spcBef>
                  <a:spcPts val="600"/>
                </a:spcBef>
                <a:buFont typeface="Arial" panose="020B0604020202020204" pitchFamily="34" charset="0"/>
                <a:buChar char="•"/>
              </a:pPr>
              <a:r>
                <a:rPr lang="zh-CN" altLang="en-US" sz="1100" dirty="0">
                  <a:solidFill>
                    <a:schemeClr val="tx1">
                      <a:lumMod val="65000"/>
                      <a:lumOff val="35000"/>
                    </a:schemeClr>
                  </a:solidFill>
                  <a:latin typeface="微软雅黑" panose="020B0503020204020204" charset="-122"/>
                  <a:ea typeface="微软雅黑" panose="020B0503020204020204" charset="-122"/>
                </a:rPr>
                <a:t>前列腺骨转移患者中骨吸收标记物，明显高于没有发生骨转移的患者</a:t>
              </a:r>
              <a:r>
                <a:rPr lang="en-US" altLang="zh-CN" sz="1100" dirty="0">
                  <a:solidFill>
                    <a:schemeClr val="tx1">
                      <a:lumMod val="65000"/>
                      <a:lumOff val="35000"/>
                    </a:schemeClr>
                  </a:solidFill>
                  <a:latin typeface="微软雅黑" panose="020B0503020204020204" charset="-122"/>
                  <a:ea typeface="微软雅黑" panose="020B0503020204020204" charset="-122"/>
                </a:rPr>
                <a:t>,</a:t>
              </a:r>
              <a:r>
                <a:rPr lang="zh-CN" altLang="en-US" sz="1100" dirty="0">
                  <a:solidFill>
                    <a:schemeClr val="tx1">
                      <a:lumMod val="65000"/>
                      <a:lumOff val="35000"/>
                    </a:schemeClr>
                  </a:solidFill>
                  <a:latin typeface="微软雅黑" panose="020B0503020204020204" charset="-122"/>
                  <a:ea typeface="微软雅黑" panose="020B0503020204020204" charset="-122"/>
                </a:rPr>
                <a:t>说明患者体内溶骨和成骨过程同样活跃</a:t>
              </a:r>
              <a:r>
                <a:rPr lang="en-US" altLang="zh-CN" sz="1100" b="1" baseline="30000" dirty="0">
                  <a:solidFill>
                    <a:schemeClr val="tx1">
                      <a:lumMod val="65000"/>
                      <a:lumOff val="35000"/>
                    </a:schemeClr>
                  </a:solidFill>
                </a:rPr>
                <a:t>1</a:t>
              </a:r>
              <a:endParaRPr lang="en-US" altLang="zh-CN" sz="1100" dirty="0">
                <a:solidFill>
                  <a:schemeClr val="tx1">
                    <a:lumMod val="65000"/>
                    <a:lumOff val="35000"/>
                  </a:schemeClr>
                </a:solidFill>
                <a:latin typeface="微软雅黑" panose="020B0503020204020204" charset="-122"/>
                <a:ea typeface="微软雅黑" panose="020B0503020204020204" charset="-122"/>
              </a:endParaRPr>
            </a:p>
            <a:p>
              <a:pPr>
                <a:lnSpc>
                  <a:spcPct val="150000"/>
                </a:lnSpc>
                <a:spcBef>
                  <a:spcPts val="600"/>
                </a:spcBef>
              </a:pPr>
              <a:endParaRPr lang="zh-CN" altLang="en-US" sz="1400" b="1" dirty="0">
                <a:solidFill>
                  <a:srgbClr val="F26649"/>
                </a:solidFill>
                <a:latin typeface="微软雅黑" panose="020B0503020204020204" charset="-122"/>
                <a:ea typeface="微软雅黑" panose="020B0503020204020204" charset="-122"/>
                <a:cs typeface="微软雅黑" panose="020B0503020204020204" charset="-122"/>
              </a:endParaRPr>
            </a:p>
          </p:txBody>
        </p:sp>
        <p:sp>
          <p:nvSpPr>
            <p:cNvPr id="21" name="任意多边形 6"/>
            <p:cNvSpPr/>
            <p:nvPr/>
          </p:nvSpPr>
          <p:spPr>
            <a:xfrm>
              <a:off x="-1582266" y="1054882"/>
              <a:ext cx="4946650" cy="508371"/>
            </a:xfrm>
            <a:custGeom>
              <a:avLst/>
              <a:gdLst>
                <a:gd name="connsiteX0" fmla="*/ 0 w 8449"/>
                <a:gd name="connsiteY0" fmla="*/ 219 h 843"/>
                <a:gd name="connsiteX1" fmla="*/ 219 w 8449"/>
                <a:gd name="connsiteY1" fmla="*/ 0 h 843"/>
                <a:gd name="connsiteX2" fmla="*/ 8230 w 8449"/>
                <a:gd name="connsiteY2" fmla="*/ 0 h 843"/>
                <a:gd name="connsiteX3" fmla="*/ 8449 w 8449"/>
                <a:gd name="connsiteY3" fmla="*/ 219 h 843"/>
                <a:gd name="connsiteX4" fmla="*/ 8449 w 8449"/>
                <a:gd name="connsiteY4" fmla="*/ 843 h 843"/>
                <a:gd name="connsiteX5" fmla="*/ 0 w 8449"/>
                <a:gd name="connsiteY5" fmla="*/ 843 h 843"/>
                <a:gd name="connsiteX6" fmla="*/ 0 w 8449"/>
                <a:gd name="connsiteY6" fmla="*/ 219 h 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9" h="843">
                  <a:moveTo>
                    <a:pt x="0" y="219"/>
                  </a:moveTo>
                  <a:cubicBezTo>
                    <a:pt x="0" y="98"/>
                    <a:pt x="98" y="0"/>
                    <a:pt x="219" y="0"/>
                  </a:cubicBezTo>
                  <a:lnTo>
                    <a:pt x="8230" y="0"/>
                  </a:lnTo>
                  <a:cubicBezTo>
                    <a:pt x="8351" y="0"/>
                    <a:pt x="8449" y="98"/>
                    <a:pt x="8449" y="219"/>
                  </a:cubicBezTo>
                  <a:lnTo>
                    <a:pt x="8449" y="843"/>
                  </a:lnTo>
                  <a:lnTo>
                    <a:pt x="0" y="843"/>
                  </a:lnTo>
                  <a:lnTo>
                    <a:pt x="0" y="219"/>
                  </a:lnTo>
                  <a:close/>
                </a:path>
              </a:pathLst>
            </a:custGeom>
            <a:gradFill>
              <a:gsLst>
                <a:gs pos="0">
                  <a:schemeClr val="accent2">
                    <a:lumMod val="40000"/>
                    <a:lumOff val="60000"/>
                  </a:schemeClr>
                </a:gs>
                <a:gs pos="85000">
                  <a:srgbClr val="F26649"/>
                </a:gs>
                <a:gs pos="100000">
                  <a:schemeClr val="accent2">
                    <a:lumMod val="20000"/>
                    <a:lumOff val="80000"/>
                  </a:schemeClr>
                </a:gs>
              </a:gsLst>
              <a:lin ang="4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先“破”后“成”</a:t>
              </a:r>
              <a:endParaRPr kumimoji="0" lang="zh-CN" altLang="en-US"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endParaRPr>
            </a:p>
          </p:txBody>
        </p:sp>
      </p:grpSp>
      <p:grpSp>
        <p:nvGrpSpPr>
          <p:cNvPr id="22" name="组合 21"/>
          <p:cNvGrpSpPr/>
          <p:nvPr/>
        </p:nvGrpSpPr>
        <p:grpSpPr>
          <a:xfrm>
            <a:off x="6887153" y="2945098"/>
            <a:ext cx="5025600" cy="3426673"/>
            <a:chOff x="6966103" y="2945098"/>
            <a:chExt cx="4946649" cy="3426673"/>
          </a:xfrm>
        </p:grpSpPr>
        <p:sp>
          <p:nvSpPr>
            <p:cNvPr id="23" name="矩形: 圆角 21"/>
            <p:cNvSpPr/>
            <p:nvPr>
              <p:custDataLst>
                <p:tags r:id="rId7"/>
              </p:custDataLst>
            </p:nvPr>
          </p:nvSpPr>
          <p:spPr>
            <a:xfrm>
              <a:off x="6966103" y="3417204"/>
              <a:ext cx="4946648" cy="2954567"/>
            </a:xfrm>
            <a:prstGeom prst="roundRect">
              <a:avLst>
                <a:gd name="adj" fmla="val 0"/>
              </a:avLst>
            </a:prstGeom>
            <a:gradFill>
              <a:gsLst>
                <a:gs pos="49100">
                  <a:srgbClr val="FDF5EF"/>
                </a:gs>
                <a:gs pos="0">
                  <a:srgbClr val="FCEBE0"/>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srgbClr val="FFFFFF"/>
                </a:solidFill>
                <a:effectLst/>
                <a:uLnTx/>
                <a:uFillTx/>
                <a:latin typeface="微软雅黑" panose="020B0503020204020204" charset="-122"/>
                <a:ea typeface="微软雅黑" panose="020B0503020204020204" charset="-122"/>
                <a:cs typeface="+mn-cs"/>
              </a:endParaRPr>
            </a:p>
          </p:txBody>
        </p:sp>
        <p:grpSp>
          <p:nvGrpSpPr>
            <p:cNvPr id="24" name="组合 23"/>
            <p:cNvGrpSpPr/>
            <p:nvPr/>
          </p:nvGrpSpPr>
          <p:grpSpPr>
            <a:xfrm>
              <a:off x="7196608" y="3510538"/>
              <a:ext cx="4661229" cy="2789462"/>
              <a:chOff x="451128" y="2034436"/>
              <a:chExt cx="3183860" cy="2988860"/>
            </a:xfrm>
          </p:grpSpPr>
          <p:sp>
            <p:nvSpPr>
              <p:cNvPr id="25" name="矩形: 圆角 19"/>
              <p:cNvSpPr/>
              <p:nvPr>
                <p:custDataLst>
                  <p:tags r:id="rId8"/>
                </p:custDataLst>
              </p:nvPr>
            </p:nvSpPr>
            <p:spPr>
              <a:xfrm>
                <a:off x="451128" y="2056239"/>
                <a:ext cx="3183860" cy="2967057"/>
              </a:xfrm>
              <a:prstGeom prst="roundRect">
                <a:avLst>
                  <a:gd name="adj" fmla="val 4730"/>
                </a:avLst>
              </a:prstGeom>
              <a:solidFill>
                <a:schemeClr val="bg1">
                  <a:alpha val="94000"/>
                </a:schemeClr>
              </a:solidFill>
              <a:ln w="635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26" name="任意多边形: 形状 20"/>
              <p:cNvSpPr/>
              <p:nvPr>
                <p:custDataLst>
                  <p:tags r:id="rId9"/>
                </p:custDataLst>
              </p:nvPr>
            </p:nvSpPr>
            <p:spPr>
              <a:xfrm>
                <a:off x="1418662" y="2034436"/>
                <a:ext cx="68314" cy="133961"/>
              </a:xfrm>
              <a:custGeom>
                <a:avLst/>
                <a:gdLst>
                  <a:gd name="connsiteX0" fmla="*/ 0 w 50276"/>
                  <a:gd name="connsiteY0" fmla="*/ 0 h 100552"/>
                  <a:gd name="connsiteX1" fmla="*/ 50276 w 50276"/>
                  <a:gd name="connsiteY1" fmla="*/ 50276 h 100552"/>
                  <a:gd name="connsiteX2" fmla="*/ 0 w 50276"/>
                  <a:gd name="connsiteY2" fmla="*/ 100552 h 100552"/>
                </a:gdLst>
                <a:ahLst/>
                <a:cxnLst>
                  <a:cxn ang="0">
                    <a:pos x="connsiteX0" y="connsiteY0"/>
                  </a:cxn>
                  <a:cxn ang="0">
                    <a:pos x="connsiteX1" y="connsiteY1"/>
                  </a:cxn>
                  <a:cxn ang="0">
                    <a:pos x="connsiteX2" y="connsiteY2"/>
                  </a:cxn>
                </a:cxnLst>
                <a:rect l="l" t="t" r="r" b="b"/>
                <a:pathLst>
                  <a:path w="50276" h="100552">
                    <a:moveTo>
                      <a:pt x="0" y="0"/>
                    </a:moveTo>
                    <a:lnTo>
                      <a:pt x="50276" y="50276"/>
                    </a:lnTo>
                    <a:lnTo>
                      <a:pt x="0" y="100552"/>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27" name="任意多边形 6"/>
            <p:cNvSpPr/>
            <p:nvPr/>
          </p:nvSpPr>
          <p:spPr>
            <a:xfrm>
              <a:off x="6966104" y="2945098"/>
              <a:ext cx="4946648" cy="467357"/>
            </a:xfrm>
            <a:custGeom>
              <a:avLst/>
              <a:gdLst>
                <a:gd name="connsiteX0" fmla="*/ 0 w 8449"/>
                <a:gd name="connsiteY0" fmla="*/ 219 h 843"/>
                <a:gd name="connsiteX1" fmla="*/ 219 w 8449"/>
                <a:gd name="connsiteY1" fmla="*/ 0 h 843"/>
                <a:gd name="connsiteX2" fmla="*/ 8230 w 8449"/>
                <a:gd name="connsiteY2" fmla="*/ 0 h 843"/>
                <a:gd name="connsiteX3" fmla="*/ 8449 w 8449"/>
                <a:gd name="connsiteY3" fmla="*/ 219 h 843"/>
                <a:gd name="connsiteX4" fmla="*/ 8449 w 8449"/>
                <a:gd name="connsiteY4" fmla="*/ 843 h 843"/>
                <a:gd name="connsiteX5" fmla="*/ 0 w 8449"/>
                <a:gd name="connsiteY5" fmla="*/ 843 h 843"/>
                <a:gd name="connsiteX6" fmla="*/ 0 w 8449"/>
                <a:gd name="connsiteY6" fmla="*/ 219 h 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49" h="843">
                  <a:moveTo>
                    <a:pt x="0" y="219"/>
                  </a:moveTo>
                  <a:cubicBezTo>
                    <a:pt x="0" y="98"/>
                    <a:pt x="98" y="0"/>
                    <a:pt x="219" y="0"/>
                  </a:cubicBezTo>
                  <a:lnTo>
                    <a:pt x="8230" y="0"/>
                  </a:lnTo>
                  <a:cubicBezTo>
                    <a:pt x="8351" y="0"/>
                    <a:pt x="8449" y="98"/>
                    <a:pt x="8449" y="219"/>
                  </a:cubicBezTo>
                  <a:lnTo>
                    <a:pt x="8449" y="843"/>
                  </a:lnTo>
                  <a:lnTo>
                    <a:pt x="0" y="843"/>
                  </a:lnTo>
                  <a:lnTo>
                    <a:pt x="0" y="219"/>
                  </a:lnTo>
                  <a:close/>
                </a:path>
              </a:pathLst>
            </a:custGeom>
            <a:gradFill>
              <a:gsLst>
                <a:gs pos="0">
                  <a:schemeClr val="accent2">
                    <a:lumMod val="40000"/>
                    <a:lumOff val="60000"/>
                  </a:schemeClr>
                </a:gs>
                <a:gs pos="85000">
                  <a:srgbClr val="F26649"/>
                </a:gs>
                <a:gs pos="100000">
                  <a:schemeClr val="accent2">
                    <a:lumMod val="20000"/>
                    <a:lumOff val="80000"/>
                  </a:schemeClr>
                </a:gs>
              </a:gsLst>
              <a:lin ang="48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a:t>
              </a:r>
              <a:r>
                <a:rPr kumimoji="0" lang="en-US" altLang="zh-CN"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RANKL</a:t>
              </a:r>
              <a:r>
                <a:rPr kumimoji="0" lang="zh-CN" altLang="en-US" b="1" i="0" u="none" strike="noStrike" kern="1200" cap="none" spc="0" normalizeH="0" baseline="0" noProof="0" dirty="0">
                  <a:ln>
                    <a:noFill/>
                  </a:ln>
                  <a:solidFill>
                    <a:schemeClr val="bg1"/>
                  </a:solidFill>
                  <a:effectLst/>
                  <a:uLnTx/>
                  <a:uFillTx/>
                  <a:latin typeface="微软雅黑" panose="020B0503020204020204" charset="-122"/>
                  <a:ea typeface="微软雅黑" panose="020B0503020204020204" charset="-122"/>
                  <a:cs typeface="+mn-cs"/>
                </a:rPr>
                <a:t>恶性循环”</a:t>
              </a:r>
              <a:r>
                <a:rPr lang="zh-CN" altLang="en-US" b="1" dirty="0">
                  <a:solidFill>
                    <a:schemeClr val="bg1"/>
                  </a:solidFill>
                  <a:latin typeface="微软雅黑" panose="020B0503020204020204" charset="-122"/>
                  <a:ea typeface="微软雅黑" panose="020B0503020204020204" charset="-122"/>
                </a:rPr>
                <a:t> </a:t>
              </a:r>
              <a:endParaRPr kumimoji="0" lang="zh-CN" altLang="en-US" b="1" i="0" u="none" strike="noStrike" kern="1200" cap="none" spc="0" normalizeH="0" baseline="30000" noProof="0" dirty="0">
                <a:ln>
                  <a:noFill/>
                </a:ln>
                <a:solidFill>
                  <a:schemeClr val="bg1"/>
                </a:solidFill>
                <a:effectLst/>
                <a:uLnTx/>
                <a:uFillTx/>
                <a:latin typeface="微软雅黑" panose="020B0503020204020204" charset="-122"/>
                <a:ea typeface="微软雅黑" panose="020B0503020204020204" charset="-122"/>
                <a:cs typeface="+mn-cs"/>
              </a:endParaRPr>
            </a:p>
          </p:txBody>
        </p:sp>
        <p:sp>
          <p:nvSpPr>
            <p:cNvPr id="28" name="文本框 27"/>
            <p:cNvSpPr txBox="1"/>
            <p:nvPr>
              <p:custDataLst>
                <p:tags r:id="rId10"/>
              </p:custDataLst>
            </p:nvPr>
          </p:nvSpPr>
          <p:spPr>
            <a:xfrm>
              <a:off x="7369469" y="3432133"/>
              <a:ext cx="4348276" cy="2900794"/>
            </a:xfrm>
            <a:prstGeom prst="rect">
              <a:avLst/>
            </a:prstGeom>
            <a:noFill/>
          </p:spPr>
          <p:txBody>
            <a:bodyPr wrap="square" rtlCol="0">
              <a:spAutoFit/>
            </a:bodyPr>
            <a:lstStyle/>
            <a:p>
              <a:pPr>
                <a:lnSpc>
                  <a:spcPct val="150000"/>
                </a:lnSpc>
                <a:spcBef>
                  <a:spcPts val="600"/>
                </a:spcBef>
              </a:pPr>
              <a:r>
                <a:rPr lang="zh-CN" altLang="en-US" sz="1600" b="1" dirty="0">
                  <a:solidFill>
                    <a:srgbClr val="F36D52"/>
                  </a:solidFill>
                  <a:latin typeface="微软雅黑" panose="020B0503020204020204" charset="-122"/>
                  <a:ea typeface="微软雅黑" panose="020B0503020204020204" charset="-122"/>
                  <a:cs typeface="微软雅黑" panose="020B0503020204020204" charset="-122"/>
                </a:rPr>
                <a:t>①  肿瘤激活成骨细胞</a:t>
              </a:r>
              <a:endParaRPr lang="en-US" altLang="zh-CN" sz="1600" b="1" dirty="0">
                <a:solidFill>
                  <a:srgbClr val="F36D52"/>
                </a:solidFill>
                <a:latin typeface="微软雅黑" panose="020B0503020204020204" charset="-122"/>
                <a:ea typeface="微软雅黑" panose="020B0503020204020204" charset="-122"/>
                <a:cs typeface="微软雅黑" panose="020B0503020204020204" charset="-122"/>
              </a:endParaRPr>
            </a:p>
            <a:p>
              <a:r>
                <a:rPr lang="en-US" altLang="zh-CN" sz="1100" b="1" dirty="0">
                  <a:solidFill>
                    <a:srgbClr val="F36D52"/>
                  </a:solidFill>
                  <a:latin typeface="微软雅黑" panose="020B0503020204020204" charset="-122"/>
                  <a:ea typeface="微软雅黑" panose="020B0503020204020204" charset="-122"/>
                  <a:cs typeface="微软雅黑" panose="020B0503020204020204" charset="-122"/>
                </a:rPr>
                <a:t>         </a:t>
              </a:r>
              <a:r>
                <a:rPr lang="zh-CN" altLang="en-US" sz="1100" dirty="0">
                  <a:solidFill>
                    <a:schemeClr val="bg2">
                      <a:lumMod val="50000"/>
                    </a:schemeClr>
                  </a:solidFill>
                  <a:latin typeface="微软雅黑" panose="020B0503020204020204" charset="-122"/>
                  <a:ea typeface="微软雅黑" panose="020B0503020204020204" charset="-122"/>
                  <a:cs typeface="微软雅黑" panose="020B0503020204020204" charset="-122"/>
                </a:rPr>
                <a:t>肿瘤释放细胞因子激活成骨细胞</a:t>
              </a:r>
              <a:endParaRPr lang="en-US" altLang="zh-CN" sz="1100" dirty="0">
                <a:solidFill>
                  <a:schemeClr val="bg2">
                    <a:lumMod val="50000"/>
                  </a:schemeClr>
                </a:solidFill>
                <a:latin typeface="微软雅黑" panose="020B0503020204020204" charset="-122"/>
                <a:ea typeface="微软雅黑" panose="020B0503020204020204" charset="-122"/>
                <a:cs typeface="微软雅黑" panose="020B0503020204020204" charset="-122"/>
              </a:endParaRPr>
            </a:p>
            <a:p>
              <a:pPr>
                <a:lnSpc>
                  <a:spcPct val="150000"/>
                </a:lnSpc>
                <a:spcBef>
                  <a:spcPts val="600"/>
                </a:spcBef>
              </a:pPr>
              <a:r>
                <a:rPr lang="zh-CN" altLang="en-US" sz="1600" b="1" dirty="0">
                  <a:solidFill>
                    <a:srgbClr val="F36D52"/>
                  </a:solidFill>
                  <a:latin typeface="微软雅黑" panose="020B0503020204020204" charset="-122"/>
                  <a:ea typeface="微软雅黑" panose="020B0503020204020204" charset="-122"/>
                </a:rPr>
                <a:t>②  成骨细胞分泌大量</a:t>
              </a:r>
              <a:r>
                <a:rPr lang="en-US" altLang="zh-CN" sz="1600" b="1" dirty="0">
                  <a:solidFill>
                    <a:srgbClr val="F36D52"/>
                  </a:solidFill>
                  <a:latin typeface="微软雅黑" panose="020B0503020204020204" charset="-122"/>
                  <a:ea typeface="微软雅黑" panose="020B0503020204020204" charset="-122"/>
                </a:rPr>
                <a:t>RANKL</a:t>
              </a:r>
              <a:endParaRPr lang="en-US" altLang="zh-CN" sz="1600" b="1" dirty="0">
                <a:solidFill>
                  <a:srgbClr val="F36D52"/>
                </a:solidFill>
                <a:latin typeface="微软雅黑" panose="020B0503020204020204" charset="-122"/>
                <a:ea typeface="微软雅黑" panose="020B0503020204020204" charset="-122"/>
              </a:endParaRPr>
            </a:p>
            <a:p>
              <a:r>
                <a:rPr lang="zh-CN" altLang="en-US" sz="1100" dirty="0">
                  <a:solidFill>
                    <a:schemeClr val="bg2">
                      <a:lumMod val="50000"/>
                    </a:schemeClr>
                  </a:solidFill>
                  <a:latin typeface="微软雅黑" panose="020B0503020204020204" charset="-122"/>
                  <a:ea typeface="微软雅黑" panose="020B0503020204020204" charset="-122"/>
                </a:rPr>
                <a:t>         被肿瘤激活的成骨细胞产生大量</a:t>
              </a:r>
              <a:r>
                <a:rPr lang="en-US" altLang="zh-CN" sz="1100" dirty="0">
                  <a:solidFill>
                    <a:schemeClr val="bg2">
                      <a:lumMod val="50000"/>
                    </a:schemeClr>
                  </a:solidFill>
                  <a:latin typeface="微软雅黑" panose="020B0503020204020204" charset="-122"/>
                  <a:ea typeface="微软雅黑" panose="020B0503020204020204" charset="-122"/>
                </a:rPr>
                <a:t>RANKL</a:t>
              </a:r>
              <a:endParaRPr lang="en-US" altLang="zh-CN" sz="1100" dirty="0">
                <a:solidFill>
                  <a:schemeClr val="bg2">
                    <a:lumMod val="50000"/>
                  </a:schemeClr>
                </a:solidFill>
                <a:latin typeface="微软雅黑" panose="020B0503020204020204" charset="-122"/>
                <a:ea typeface="微软雅黑" panose="020B0503020204020204" charset="-122"/>
              </a:endParaRPr>
            </a:p>
            <a:p>
              <a:pPr>
                <a:lnSpc>
                  <a:spcPct val="150000"/>
                </a:lnSpc>
                <a:spcBef>
                  <a:spcPts val="600"/>
                </a:spcBef>
              </a:pPr>
              <a:r>
                <a:rPr lang="zh-CN" altLang="en-US" sz="1600" b="1" dirty="0">
                  <a:solidFill>
                    <a:srgbClr val="F36D52"/>
                  </a:solidFill>
                  <a:latin typeface="微软雅黑" panose="020B0503020204020204" charset="-122"/>
                  <a:ea typeface="微软雅黑" panose="020B0503020204020204" charset="-122"/>
                  <a:cs typeface="微软雅黑" panose="020B0503020204020204" charset="-122"/>
                </a:rPr>
                <a:t>③  </a:t>
              </a:r>
              <a:r>
                <a:rPr lang="en-US" altLang="zh-CN" sz="1600" b="1" dirty="0">
                  <a:solidFill>
                    <a:srgbClr val="F36D52"/>
                  </a:solidFill>
                  <a:latin typeface="微软雅黑" panose="020B0503020204020204" charset="-122"/>
                  <a:ea typeface="微软雅黑" panose="020B0503020204020204" charset="-122"/>
                  <a:cs typeface="微软雅黑" panose="020B0503020204020204" charset="-122"/>
                </a:rPr>
                <a:t>RANKL</a:t>
              </a:r>
              <a:r>
                <a:rPr lang="zh-CN" altLang="en-US" sz="1600" b="1" dirty="0">
                  <a:solidFill>
                    <a:srgbClr val="F36D52"/>
                  </a:solidFill>
                  <a:latin typeface="微软雅黑" panose="020B0503020204020204" charset="-122"/>
                  <a:ea typeface="微软雅黑" panose="020B0503020204020204" charset="-122"/>
                  <a:cs typeface="微软雅黑" panose="020B0503020204020204" charset="-122"/>
                </a:rPr>
                <a:t>激活破骨细胞</a:t>
              </a:r>
              <a:endParaRPr lang="en-US" altLang="zh-CN" sz="1600" b="1" dirty="0">
                <a:solidFill>
                  <a:srgbClr val="F36D52"/>
                </a:solidFill>
                <a:latin typeface="微软雅黑" panose="020B0503020204020204" charset="-122"/>
                <a:ea typeface="微软雅黑" panose="020B0503020204020204" charset="-122"/>
                <a:cs typeface="微软雅黑" panose="020B0503020204020204" charset="-122"/>
              </a:endParaRPr>
            </a:p>
            <a:p>
              <a:r>
                <a:rPr lang="en-US" altLang="zh-CN" sz="1100" b="1" dirty="0">
                  <a:solidFill>
                    <a:srgbClr val="F36D52"/>
                  </a:solidFill>
                  <a:latin typeface="微软雅黑" panose="020B0503020204020204" charset="-122"/>
                  <a:ea typeface="微软雅黑" panose="020B0503020204020204" charset="-122"/>
                  <a:cs typeface="微软雅黑" panose="020B0503020204020204" charset="-122"/>
                </a:rPr>
                <a:t>         </a:t>
              </a:r>
              <a:r>
                <a:rPr lang="en-US" altLang="zh-CN" sz="1100" dirty="0">
                  <a:solidFill>
                    <a:schemeClr val="bg2">
                      <a:lumMod val="50000"/>
                    </a:schemeClr>
                  </a:solidFill>
                  <a:latin typeface="微软雅黑" panose="020B0503020204020204" charset="-122"/>
                  <a:ea typeface="微软雅黑" panose="020B0503020204020204" charset="-122"/>
                  <a:cs typeface="微软雅黑" panose="020B0503020204020204" charset="-122"/>
                </a:rPr>
                <a:t>RANKL</a:t>
              </a:r>
              <a:r>
                <a:rPr lang="zh-CN" altLang="en-US" sz="1100" dirty="0">
                  <a:solidFill>
                    <a:schemeClr val="bg2">
                      <a:lumMod val="50000"/>
                    </a:schemeClr>
                  </a:solidFill>
                  <a:latin typeface="微软雅黑" panose="020B0503020204020204" charset="-122"/>
                  <a:ea typeface="微软雅黑" panose="020B0503020204020204" charset="-122"/>
                  <a:cs typeface="微软雅黑" panose="020B0503020204020204" charset="-122"/>
                </a:rPr>
                <a:t>促进破骨细胞前体成熟、促进破骨细胞活化</a:t>
              </a:r>
              <a:endParaRPr lang="en-US" altLang="zh-CN" sz="1100" b="1" dirty="0">
                <a:solidFill>
                  <a:srgbClr val="F26649"/>
                </a:solidFill>
                <a:latin typeface="微软雅黑" panose="020B0503020204020204" charset="-122"/>
                <a:ea typeface="微软雅黑" panose="020B0503020204020204" charset="-122"/>
                <a:cs typeface="微软雅黑" panose="020B0503020204020204" charset="-122"/>
              </a:endParaRPr>
            </a:p>
            <a:p>
              <a:pPr>
                <a:lnSpc>
                  <a:spcPct val="150000"/>
                </a:lnSpc>
                <a:spcBef>
                  <a:spcPts val="600"/>
                </a:spcBef>
              </a:pPr>
              <a:r>
                <a:rPr lang="zh-CN" altLang="en-US" sz="1600" b="1" dirty="0">
                  <a:solidFill>
                    <a:srgbClr val="F36D52"/>
                  </a:solidFill>
                  <a:latin typeface="微软雅黑" panose="020B0503020204020204" charset="-122"/>
                  <a:ea typeface="微软雅黑" panose="020B0503020204020204" charset="-122"/>
                  <a:cs typeface="微软雅黑" panose="020B0503020204020204" charset="-122"/>
                </a:rPr>
                <a:t>④  破骨细胞促进骨转移灶增殖、骨破坏</a:t>
              </a:r>
              <a:endParaRPr lang="en-US" altLang="zh-CN" sz="1600" b="1" dirty="0">
                <a:solidFill>
                  <a:srgbClr val="F36D52"/>
                </a:solidFill>
                <a:latin typeface="微软雅黑" panose="020B0503020204020204" charset="-122"/>
                <a:ea typeface="微软雅黑" panose="020B0503020204020204" charset="-122"/>
                <a:cs typeface="微软雅黑" panose="020B0503020204020204" charset="-122"/>
              </a:endParaRPr>
            </a:p>
            <a:p>
              <a:pPr>
                <a:spcAft>
                  <a:spcPts val="300"/>
                </a:spcAft>
              </a:pPr>
              <a:r>
                <a:rPr lang="en-US" altLang="zh-CN" sz="1100" dirty="0">
                  <a:solidFill>
                    <a:srgbClr val="404040"/>
                  </a:solidFill>
                  <a:latin typeface="微软雅黑" panose="020B0503020204020204" charset="-122"/>
                  <a:ea typeface="微软雅黑" panose="020B0503020204020204" charset="-122"/>
                  <a:cs typeface="微软雅黑" panose="020B0503020204020204" charset="-122"/>
                </a:rPr>
                <a:t>        </a:t>
              </a:r>
              <a:r>
                <a:rPr lang="en-US" altLang="zh-CN" sz="1100" dirty="0">
                  <a:solidFill>
                    <a:schemeClr val="bg2">
                      <a:lumMod val="50000"/>
                    </a:schemeClr>
                  </a:solidFill>
                  <a:latin typeface="微软雅黑" panose="020B0503020204020204" charset="-122"/>
                  <a:ea typeface="微软雅黑" panose="020B0503020204020204" charset="-122"/>
                </a:rPr>
                <a:t>1</a:t>
              </a:r>
              <a:r>
                <a:rPr lang="zh-CN" altLang="en-US" sz="1100" dirty="0">
                  <a:solidFill>
                    <a:schemeClr val="bg2">
                      <a:lumMod val="50000"/>
                    </a:schemeClr>
                  </a:solidFill>
                  <a:latin typeface="微软雅黑" panose="020B0503020204020204" charset="-122"/>
                  <a:ea typeface="微软雅黑" panose="020B0503020204020204" charset="-122"/>
                </a:rPr>
                <a:t>）破骨细胞</a:t>
              </a:r>
              <a:r>
                <a:rPr lang="zh-CN" altLang="en-US" sz="1100" b="1" dirty="0">
                  <a:solidFill>
                    <a:srgbClr val="F26649"/>
                  </a:solidFill>
                  <a:latin typeface="微软雅黑" panose="020B0503020204020204" charset="-122"/>
                  <a:ea typeface="微软雅黑" panose="020B0503020204020204" charset="-122"/>
                </a:rPr>
                <a:t>直接释放</a:t>
              </a:r>
              <a:r>
                <a:rPr lang="zh-CN" altLang="en-US" sz="1100" dirty="0">
                  <a:solidFill>
                    <a:schemeClr val="bg2">
                      <a:lumMod val="50000"/>
                    </a:schemeClr>
                  </a:solidFill>
                  <a:latin typeface="微软雅黑" panose="020B0503020204020204" charset="-122"/>
                  <a:ea typeface="微软雅黑" panose="020B0503020204020204" charset="-122"/>
                </a:rPr>
                <a:t>细胞因子促进骨转移灶增殖</a:t>
              </a:r>
              <a:r>
                <a:rPr lang="en-US" altLang="zh-CN" sz="1100" baseline="30000" dirty="0">
                  <a:solidFill>
                    <a:schemeClr val="bg2">
                      <a:lumMod val="50000"/>
                    </a:schemeClr>
                  </a:solidFill>
                  <a:latin typeface="微软雅黑" panose="020B0503020204020204" charset="-122"/>
                  <a:ea typeface="微软雅黑" panose="020B0503020204020204" charset="-122"/>
                </a:rPr>
                <a:t>3</a:t>
              </a:r>
              <a:endParaRPr lang="en-US" altLang="zh-CN" sz="1100" dirty="0">
                <a:solidFill>
                  <a:schemeClr val="bg2">
                    <a:lumMod val="50000"/>
                  </a:schemeClr>
                </a:solidFill>
                <a:latin typeface="微软雅黑" panose="020B0503020204020204" charset="-122"/>
                <a:ea typeface="微软雅黑" panose="020B0503020204020204" charset="-122"/>
              </a:endParaRPr>
            </a:p>
            <a:p>
              <a:r>
                <a:rPr lang="en-US" altLang="zh-CN" sz="1100" dirty="0">
                  <a:solidFill>
                    <a:schemeClr val="bg2">
                      <a:lumMod val="50000"/>
                    </a:schemeClr>
                  </a:solidFill>
                  <a:latin typeface="微软雅黑" panose="020B0503020204020204" charset="-122"/>
                  <a:ea typeface="微软雅黑" panose="020B0503020204020204" charset="-122"/>
                </a:rPr>
                <a:t>        2</a:t>
              </a:r>
              <a:r>
                <a:rPr lang="zh-CN" altLang="en-US" sz="1100" dirty="0">
                  <a:solidFill>
                    <a:schemeClr val="bg2">
                      <a:lumMod val="50000"/>
                    </a:schemeClr>
                  </a:solidFill>
                  <a:latin typeface="微软雅黑" panose="020B0503020204020204" charset="-122"/>
                  <a:ea typeface="微软雅黑" panose="020B0503020204020204" charset="-122"/>
                </a:rPr>
                <a:t>）破骨细胞侵蚀骨质，导致</a:t>
              </a:r>
              <a:r>
                <a:rPr lang="zh-CN" altLang="en-US" sz="1100" b="1" dirty="0">
                  <a:solidFill>
                    <a:srgbClr val="F26649"/>
                  </a:solidFill>
                  <a:latin typeface="微软雅黑" panose="020B0503020204020204" charset="-122"/>
                  <a:ea typeface="微软雅黑" panose="020B0503020204020204" charset="-122"/>
                </a:rPr>
                <a:t>骨破坏</a:t>
              </a:r>
              <a:r>
                <a:rPr lang="zh-CN" altLang="en-US" sz="1100" dirty="0">
                  <a:solidFill>
                    <a:schemeClr val="bg2">
                      <a:lumMod val="50000"/>
                    </a:schemeClr>
                  </a:solidFill>
                  <a:latin typeface="微软雅黑" panose="020B0503020204020204" charset="-122"/>
                  <a:ea typeface="微软雅黑" panose="020B0503020204020204" charset="-122"/>
                </a:rPr>
                <a:t>、</a:t>
              </a:r>
              <a:r>
                <a:rPr lang="zh-CN" altLang="en-US" sz="1100" b="1" dirty="0">
                  <a:solidFill>
                    <a:srgbClr val="F26649"/>
                  </a:solidFill>
                  <a:latin typeface="微软雅黑" panose="020B0503020204020204" charset="-122"/>
                  <a:ea typeface="微软雅黑" panose="020B0503020204020204" charset="-122"/>
                </a:rPr>
                <a:t>进一步释放</a:t>
              </a:r>
              <a:r>
                <a:rPr lang="zh-CN" altLang="en-US" sz="1100" dirty="0">
                  <a:solidFill>
                    <a:schemeClr val="bg2">
                      <a:lumMod val="50000"/>
                    </a:schemeClr>
                  </a:solidFill>
                  <a:latin typeface="微软雅黑" panose="020B0503020204020204" charset="-122"/>
                  <a:ea typeface="微软雅黑" panose="020B0503020204020204" charset="-122"/>
                </a:rPr>
                <a:t>细胞因子、  </a:t>
              </a:r>
              <a:r>
                <a:rPr lang="en-US" altLang="zh-CN" sz="1100" dirty="0">
                  <a:solidFill>
                    <a:schemeClr val="bg2">
                      <a:lumMod val="50000"/>
                    </a:schemeClr>
                  </a:solidFill>
                  <a:latin typeface="微软雅黑" panose="020B0503020204020204" charset="-122"/>
                  <a:ea typeface="微软雅黑" panose="020B0503020204020204" charset="-122"/>
                </a:rPr>
                <a:t> </a:t>
              </a:r>
              <a:endParaRPr lang="en-US" altLang="zh-CN" sz="1100" dirty="0">
                <a:solidFill>
                  <a:schemeClr val="bg2">
                    <a:lumMod val="50000"/>
                  </a:schemeClr>
                </a:solidFill>
                <a:latin typeface="微软雅黑" panose="020B0503020204020204" charset="-122"/>
                <a:ea typeface="微软雅黑" panose="020B0503020204020204" charset="-122"/>
              </a:endParaRPr>
            </a:p>
            <a:p>
              <a:r>
                <a:rPr lang="en-US" altLang="zh-CN" sz="1100" dirty="0">
                  <a:solidFill>
                    <a:schemeClr val="bg2">
                      <a:lumMod val="50000"/>
                    </a:schemeClr>
                  </a:solidFill>
                  <a:latin typeface="微软雅黑" panose="020B0503020204020204" charset="-122"/>
                  <a:ea typeface="微软雅黑" panose="020B0503020204020204" charset="-122"/>
                </a:rPr>
                <a:t>             </a:t>
              </a:r>
              <a:r>
                <a:rPr lang="zh-CN" altLang="en-US" sz="1100" dirty="0">
                  <a:solidFill>
                    <a:schemeClr val="bg2">
                      <a:lumMod val="50000"/>
                    </a:schemeClr>
                  </a:solidFill>
                  <a:latin typeface="微软雅黑" panose="020B0503020204020204" charset="-122"/>
                  <a:ea typeface="微软雅黑" panose="020B0503020204020204" charset="-122"/>
                </a:rPr>
                <a:t>钙离子等进一步促进骨转移灶增殖</a:t>
              </a:r>
              <a:r>
                <a:rPr lang="en-US" altLang="zh-CN" sz="1100" baseline="30000" dirty="0">
                  <a:solidFill>
                    <a:schemeClr val="bg2">
                      <a:lumMod val="50000"/>
                    </a:schemeClr>
                  </a:solidFill>
                  <a:latin typeface="微软雅黑" panose="020B0503020204020204" charset="-122"/>
                  <a:ea typeface="微软雅黑" panose="020B0503020204020204" charset="-122"/>
                </a:rPr>
                <a:t>4</a:t>
              </a:r>
              <a:endParaRPr lang="en-US" altLang="zh-CN" sz="1100" dirty="0">
                <a:solidFill>
                  <a:schemeClr val="bg2">
                    <a:lumMod val="50000"/>
                  </a:schemeClr>
                </a:solidFill>
                <a:latin typeface="微软雅黑" panose="020B0503020204020204" charset="-122"/>
                <a:ea typeface="微软雅黑" panose="020B0503020204020204" charset="-122"/>
              </a:endParaRPr>
            </a:p>
          </p:txBody>
        </p:sp>
      </p:grpSp>
      <p:grpSp>
        <p:nvGrpSpPr>
          <p:cNvPr id="29" name="组合 28"/>
          <p:cNvGrpSpPr/>
          <p:nvPr/>
        </p:nvGrpSpPr>
        <p:grpSpPr>
          <a:xfrm>
            <a:off x="497240" y="1588839"/>
            <a:ext cx="5704222" cy="4509244"/>
            <a:chOff x="547315" y="1680413"/>
            <a:chExt cx="5799850" cy="4584840"/>
          </a:xfrm>
        </p:grpSpPr>
        <p:pic>
          <p:nvPicPr>
            <p:cNvPr id="30" name="Picture 2" descr="E:/Jeff工作/临时/111.png111"/>
            <p:cNvPicPr>
              <a:picLocks noChangeAspect="1" noChangeArrowheads="1"/>
            </p:cNvPicPr>
            <p:nvPr/>
          </p:nvPicPr>
          <p:blipFill rotWithShape="1">
            <a:blip r:embed="rId11"/>
            <a:srcRect l="15" r="8539"/>
            <a:stretch>
              <a:fillRect/>
            </a:stretch>
          </p:blipFill>
          <p:spPr bwMode="auto">
            <a:xfrm>
              <a:off x="547315" y="1680413"/>
              <a:ext cx="5293360" cy="4584840"/>
            </a:xfrm>
            <a:prstGeom prst="rect">
              <a:avLst/>
            </a:prstGeom>
            <a:noFill/>
            <a:extLst>
              <a:ext uri="{909E8E84-426E-40DD-AFC4-6F175D3DCCD1}">
                <a14:hiddenFill xmlns:a14="http://schemas.microsoft.com/office/drawing/2010/main">
                  <a:solidFill>
                    <a:srgbClr val="FFFFFF"/>
                  </a:solidFill>
                </a14:hiddenFill>
              </a:ext>
            </a:extLst>
          </p:spPr>
        </p:pic>
        <p:sp>
          <p:nvSpPr>
            <p:cNvPr id="31" name="文本框 30"/>
            <p:cNvSpPr txBox="1"/>
            <p:nvPr/>
          </p:nvSpPr>
          <p:spPr>
            <a:xfrm>
              <a:off x="2564981" y="5201399"/>
              <a:ext cx="1398859" cy="435019"/>
            </a:xfrm>
            <a:prstGeom prst="roundRect">
              <a:avLst/>
            </a:prstGeom>
            <a:solidFill>
              <a:schemeClr val="bg1">
                <a:alpha val="80000"/>
              </a:schemeClr>
            </a:solidFill>
          </p:spPr>
          <p:txBody>
            <a:bodyPr wrap="square" lIns="0" tIns="0" rIns="0" bIns="0" rtlCol="0" anchor="ctr">
              <a:noAutofit/>
            </a:bodyPr>
            <a:lstStyle/>
            <a:p>
              <a:pPr algn="ctr"/>
              <a:r>
                <a:rPr lang="zh-CN" altLang="en-US" sz="2000" b="1" dirty="0">
                  <a:solidFill>
                    <a:srgbClr val="F36D52"/>
                  </a:solidFill>
                </a:rPr>
                <a:t>肿瘤细胞</a:t>
              </a:r>
              <a:endParaRPr lang="en-US" sz="2000" b="1" dirty="0">
                <a:solidFill>
                  <a:srgbClr val="F36D52"/>
                </a:solidFill>
              </a:endParaRPr>
            </a:p>
          </p:txBody>
        </p:sp>
        <p:sp>
          <p:nvSpPr>
            <p:cNvPr id="32" name="文本框 31"/>
            <p:cNvSpPr txBox="1"/>
            <p:nvPr/>
          </p:nvSpPr>
          <p:spPr>
            <a:xfrm>
              <a:off x="4948306" y="4062440"/>
              <a:ext cx="1398859" cy="435019"/>
            </a:xfrm>
            <a:prstGeom prst="roundRect">
              <a:avLst/>
            </a:prstGeom>
            <a:solidFill>
              <a:schemeClr val="bg1">
                <a:alpha val="80000"/>
              </a:schemeClr>
            </a:solidFill>
          </p:spPr>
          <p:txBody>
            <a:bodyPr wrap="square" lIns="0" tIns="0" rIns="0" bIns="0" rtlCol="0" anchor="ctr">
              <a:noAutofit/>
            </a:bodyPr>
            <a:lstStyle/>
            <a:p>
              <a:pPr algn="ctr"/>
              <a:r>
                <a:rPr lang="zh-CN" altLang="en-US" sz="2000" b="1" dirty="0">
                  <a:solidFill>
                    <a:srgbClr val="F36D52"/>
                  </a:solidFill>
                </a:rPr>
                <a:t>破骨细胞</a:t>
              </a:r>
              <a:endParaRPr lang="en-US" sz="2000" b="1" dirty="0">
                <a:solidFill>
                  <a:srgbClr val="F36D52"/>
                </a:solidFill>
              </a:endParaRPr>
            </a:p>
          </p:txBody>
        </p:sp>
        <p:sp>
          <p:nvSpPr>
            <p:cNvPr id="33" name="文本框 32"/>
            <p:cNvSpPr txBox="1"/>
            <p:nvPr/>
          </p:nvSpPr>
          <p:spPr>
            <a:xfrm>
              <a:off x="1801791" y="2297802"/>
              <a:ext cx="1398859" cy="435019"/>
            </a:xfrm>
            <a:prstGeom prst="roundRect">
              <a:avLst/>
            </a:prstGeom>
            <a:solidFill>
              <a:schemeClr val="bg1">
                <a:alpha val="80000"/>
              </a:schemeClr>
            </a:solidFill>
          </p:spPr>
          <p:txBody>
            <a:bodyPr wrap="square" lIns="0" tIns="0" rIns="0" bIns="0" rtlCol="0" anchor="ctr">
              <a:noAutofit/>
            </a:bodyPr>
            <a:lstStyle/>
            <a:p>
              <a:pPr algn="ctr"/>
              <a:r>
                <a:rPr lang="zh-CN" altLang="en-US" sz="2000" b="1" dirty="0">
                  <a:solidFill>
                    <a:srgbClr val="F36D52"/>
                  </a:solidFill>
                </a:rPr>
                <a:t>成骨细胞</a:t>
              </a:r>
              <a:endParaRPr lang="en-US" sz="2000" b="1" dirty="0">
                <a:solidFill>
                  <a:srgbClr val="F36D52"/>
                </a:solidFill>
              </a:endParaRPr>
            </a:p>
          </p:txBody>
        </p:sp>
        <p:sp>
          <p:nvSpPr>
            <p:cNvPr id="34" name="文本框 33"/>
            <p:cNvSpPr txBox="1"/>
            <p:nvPr/>
          </p:nvSpPr>
          <p:spPr>
            <a:xfrm>
              <a:off x="4078084" y="1711168"/>
              <a:ext cx="1398859" cy="534407"/>
            </a:xfrm>
            <a:prstGeom prst="roundRect">
              <a:avLst/>
            </a:prstGeom>
            <a:solidFill>
              <a:schemeClr val="bg1">
                <a:alpha val="80000"/>
              </a:schemeClr>
            </a:solidFill>
          </p:spPr>
          <p:txBody>
            <a:bodyPr wrap="square" lIns="0" tIns="0" rIns="0" bIns="0" rtlCol="0" anchor="ctr">
              <a:noAutofit/>
            </a:bodyPr>
            <a:lstStyle/>
            <a:p>
              <a:pPr algn="ctr"/>
              <a:r>
                <a:rPr lang="en-US" altLang="zh-CN" sz="2000" b="1" dirty="0">
                  <a:ln>
                    <a:solidFill>
                      <a:srgbClr val="F36D52"/>
                    </a:solidFill>
                  </a:ln>
                  <a:solidFill>
                    <a:srgbClr val="F36D52"/>
                  </a:solidFill>
                </a:rPr>
                <a:t>RANKL</a:t>
              </a:r>
              <a:endParaRPr lang="en-US" sz="2000" b="1" dirty="0">
                <a:ln>
                  <a:solidFill>
                    <a:srgbClr val="F36D52"/>
                  </a:solidFill>
                </a:ln>
                <a:solidFill>
                  <a:srgbClr val="F36D52"/>
                </a:solidFill>
              </a:endParaRPr>
            </a:p>
          </p:txBody>
        </p:sp>
      </p:grpSp>
      <p:sp>
        <p:nvSpPr>
          <p:cNvPr id="35" name="iconfont-1107-834620"/>
          <p:cNvSpPr/>
          <p:nvPr/>
        </p:nvSpPr>
        <p:spPr>
          <a:xfrm rot="8538455" flipH="1">
            <a:off x="2935895" y="2920266"/>
            <a:ext cx="1742087" cy="1731329"/>
          </a:xfrm>
          <a:custGeom>
            <a:avLst/>
            <a:gdLst>
              <a:gd name="T0" fmla="*/ 7015 w 11805"/>
              <a:gd name="T1" fmla="*/ 9430 h 11732"/>
              <a:gd name="T2" fmla="*/ 9219 w 11805"/>
              <a:gd name="T3" fmla="*/ 7278 h 11732"/>
              <a:gd name="T4" fmla="*/ 8474 w 11805"/>
              <a:gd name="T5" fmla="*/ 6683 h 11732"/>
              <a:gd name="T6" fmla="*/ 11079 w 11805"/>
              <a:gd name="T7" fmla="*/ 4716 h 11732"/>
              <a:gd name="T8" fmla="*/ 11446 w 11805"/>
              <a:gd name="T9" fmla="*/ 7949 h 11732"/>
              <a:gd name="T10" fmla="*/ 10669 w 11805"/>
              <a:gd name="T11" fmla="*/ 7837 h 11732"/>
              <a:gd name="T12" fmla="*/ 7496 w 11805"/>
              <a:gd name="T13" fmla="*/ 10774 h 11732"/>
              <a:gd name="T14" fmla="*/ 6593 w 11805"/>
              <a:gd name="T15" fmla="*/ 9734 h 11732"/>
              <a:gd name="T16" fmla="*/ 9498 w 11805"/>
              <a:gd name="T17" fmla="*/ 5039 h 11732"/>
              <a:gd name="T18" fmla="*/ 7107 w 11805"/>
              <a:gd name="T19" fmla="*/ 2440 h 11732"/>
              <a:gd name="T20" fmla="*/ 6757 w 11805"/>
              <a:gd name="T21" fmla="*/ 3185 h 11732"/>
              <a:gd name="T22" fmla="*/ 4305 w 11805"/>
              <a:gd name="T23" fmla="*/ 1076 h 11732"/>
              <a:gd name="T24" fmla="*/ 7319 w 11805"/>
              <a:gd name="T25" fmla="*/ 38 h 11732"/>
              <a:gd name="T26" fmla="*/ 7644 w 11805"/>
              <a:gd name="T27" fmla="*/ 301 h 11732"/>
              <a:gd name="T28" fmla="*/ 7513 w 11805"/>
              <a:gd name="T29" fmla="*/ 1063 h 11732"/>
              <a:gd name="T30" fmla="*/ 10560 w 11805"/>
              <a:gd name="T31" fmla="*/ 4094 h 11732"/>
              <a:gd name="T32" fmla="*/ 9595 w 11805"/>
              <a:gd name="T33" fmla="*/ 4953 h 11732"/>
              <a:gd name="T34" fmla="*/ 4888 w 11805"/>
              <a:gd name="T35" fmla="*/ 2407 h 11732"/>
              <a:gd name="T36" fmla="*/ 2564 w 11805"/>
              <a:gd name="T37" fmla="*/ 4504 h 11732"/>
              <a:gd name="T38" fmla="*/ 3237 w 11805"/>
              <a:gd name="T39" fmla="*/ 4761 h 11732"/>
              <a:gd name="T40" fmla="*/ 1270 w 11805"/>
              <a:gd name="T41" fmla="*/ 7364 h 11732"/>
              <a:gd name="T42" fmla="*/ 47 w 11805"/>
              <a:gd name="T43" fmla="*/ 4315 h 11732"/>
              <a:gd name="T44" fmla="*/ 1020 w 11805"/>
              <a:gd name="T45" fmla="*/ 4215 h 11732"/>
              <a:gd name="T46" fmla="*/ 3742 w 11805"/>
              <a:gd name="T47" fmla="*/ 1313 h 11732"/>
              <a:gd name="T48" fmla="*/ 4888 w 11805"/>
              <a:gd name="T49" fmla="*/ 2407 h 11732"/>
              <a:gd name="T50" fmla="*/ 4314 w 11805"/>
              <a:gd name="T51" fmla="*/ 9214 h 11732"/>
              <a:gd name="T52" fmla="*/ 4684 w 11805"/>
              <a:gd name="T53" fmla="*/ 8577 h 11732"/>
              <a:gd name="T54" fmla="*/ 7000 w 11805"/>
              <a:gd name="T55" fmla="*/ 10832 h 11732"/>
              <a:gd name="T56" fmla="*/ 3902 w 11805"/>
              <a:gd name="T57" fmla="*/ 11708 h 11732"/>
              <a:gd name="T58" fmla="*/ 3579 w 11805"/>
              <a:gd name="T59" fmla="*/ 11406 h 11732"/>
              <a:gd name="T60" fmla="*/ 3800 w 11805"/>
              <a:gd name="T61" fmla="*/ 10578 h 11732"/>
              <a:gd name="T62" fmla="*/ 1291 w 11805"/>
              <a:gd name="T63" fmla="*/ 7814 h 11732"/>
              <a:gd name="T64" fmla="*/ 2276 w 11805"/>
              <a:gd name="T65" fmla="*/ 6878 h 117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805" h="11732">
                <a:moveTo>
                  <a:pt x="6449" y="9559"/>
                </a:moveTo>
                <a:cubicBezTo>
                  <a:pt x="6648" y="9524"/>
                  <a:pt x="6835" y="9489"/>
                  <a:pt x="7015" y="9430"/>
                </a:cubicBezTo>
                <a:cubicBezTo>
                  <a:pt x="8064" y="9084"/>
                  <a:pt x="8812" y="8398"/>
                  <a:pt x="9284" y="7404"/>
                </a:cubicBezTo>
                <a:cubicBezTo>
                  <a:pt x="9322" y="7322"/>
                  <a:pt x="9297" y="7300"/>
                  <a:pt x="9219" y="7278"/>
                </a:cubicBezTo>
                <a:cubicBezTo>
                  <a:pt x="9002" y="7218"/>
                  <a:pt x="8786" y="7152"/>
                  <a:pt x="8571" y="7085"/>
                </a:cubicBezTo>
                <a:cubicBezTo>
                  <a:pt x="8369" y="7022"/>
                  <a:pt x="8320" y="6829"/>
                  <a:pt x="8474" y="6683"/>
                </a:cubicBezTo>
                <a:cubicBezTo>
                  <a:pt x="9208" y="5984"/>
                  <a:pt x="9944" y="5287"/>
                  <a:pt x="10681" y="4592"/>
                </a:cubicBezTo>
                <a:cubicBezTo>
                  <a:pt x="10832" y="4449"/>
                  <a:pt x="11032" y="4511"/>
                  <a:pt x="11079" y="4716"/>
                </a:cubicBezTo>
                <a:cubicBezTo>
                  <a:pt x="11306" y="5701"/>
                  <a:pt x="11532" y="6686"/>
                  <a:pt x="11755" y="7672"/>
                </a:cubicBezTo>
                <a:cubicBezTo>
                  <a:pt x="11805" y="7891"/>
                  <a:pt x="11662" y="8015"/>
                  <a:pt x="11446" y="7949"/>
                </a:cubicBezTo>
                <a:cubicBezTo>
                  <a:pt x="11242" y="7887"/>
                  <a:pt x="11035" y="7830"/>
                  <a:pt x="10835" y="7758"/>
                </a:cubicBezTo>
                <a:cubicBezTo>
                  <a:pt x="10738" y="7722"/>
                  <a:pt x="10707" y="7750"/>
                  <a:pt x="10669" y="7837"/>
                </a:cubicBezTo>
                <a:cubicBezTo>
                  <a:pt x="10130" y="9096"/>
                  <a:pt x="9237" y="10013"/>
                  <a:pt x="7991" y="10584"/>
                </a:cubicBezTo>
                <a:cubicBezTo>
                  <a:pt x="7830" y="10658"/>
                  <a:pt x="7665" y="10721"/>
                  <a:pt x="7496" y="10774"/>
                </a:cubicBezTo>
                <a:cubicBezTo>
                  <a:pt x="7467" y="10783"/>
                  <a:pt x="7444" y="10807"/>
                  <a:pt x="7416" y="10762"/>
                </a:cubicBezTo>
                <a:cubicBezTo>
                  <a:pt x="7179" y="10390"/>
                  <a:pt x="6864" y="10079"/>
                  <a:pt x="6593" y="9734"/>
                </a:cubicBezTo>
                <a:cubicBezTo>
                  <a:pt x="6548" y="9677"/>
                  <a:pt x="6501" y="9623"/>
                  <a:pt x="6449" y="9559"/>
                </a:cubicBezTo>
                <a:close/>
                <a:moveTo>
                  <a:pt x="9498" y="5039"/>
                </a:moveTo>
                <a:cubicBezTo>
                  <a:pt x="9422" y="4749"/>
                  <a:pt x="9328" y="4482"/>
                  <a:pt x="9195" y="4229"/>
                </a:cubicBezTo>
                <a:cubicBezTo>
                  <a:pt x="8734" y="3358"/>
                  <a:pt x="8033" y="2770"/>
                  <a:pt x="7107" y="2440"/>
                </a:cubicBezTo>
                <a:cubicBezTo>
                  <a:pt x="7021" y="2410"/>
                  <a:pt x="6986" y="2422"/>
                  <a:pt x="6961" y="2515"/>
                </a:cubicBezTo>
                <a:cubicBezTo>
                  <a:pt x="6900" y="2740"/>
                  <a:pt x="6828" y="2962"/>
                  <a:pt x="6757" y="3185"/>
                </a:cubicBezTo>
                <a:cubicBezTo>
                  <a:pt x="6687" y="3408"/>
                  <a:pt x="6481" y="3456"/>
                  <a:pt x="6323" y="3284"/>
                </a:cubicBezTo>
                <a:cubicBezTo>
                  <a:pt x="5649" y="2549"/>
                  <a:pt x="4977" y="1813"/>
                  <a:pt x="4305" y="1076"/>
                </a:cubicBezTo>
                <a:cubicBezTo>
                  <a:pt x="4146" y="902"/>
                  <a:pt x="4208" y="716"/>
                  <a:pt x="4439" y="665"/>
                </a:cubicBezTo>
                <a:cubicBezTo>
                  <a:pt x="5399" y="456"/>
                  <a:pt x="6359" y="247"/>
                  <a:pt x="7319" y="38"/>
                </a:cubicBezTo>
                <a:cubicBezTo>
                  <a:pt x="7347" y="33"/>
                  <a:pt x="7375" y="27"/>
                  <a:pt x="7402" y="23"/>
                </a:cubicBezTo>
                <a:cubicBezTo>
                  <a:pt x="7570" y="0"/>
                  <a:pt x="7694" y="139"/>
                  <a:pt x="7644" y="301"/>
                </a:cubicBezTo>
                <a:cubicBezTo>
                  <a:pt x="7581" y="509"/>
                  <a:pt x="7515" y="716"/>
                  <a:pt x="7443" y="921"/>
                </a:cubicBezTo>
                <a:cubicBezTo>
                  <a:pt x="7414" y="1003"/>
                  <a:pt x="7422" y="1032"/>
                  <a:pt x="7513" y="1063"/>
                </a:cubicBezTo>
                <a:cubicBezTo>
                  <a:pt x="8964" y="1561"/>
                  <a:pt x="10000" y="2514"/>
                  <a:pt x="10628" y="3914"/>
                </a:cubicBezTo>
                <a:cubicBezTo>
                  <a:pt x="10672" y="4012"/>
                  <a:pt x="10665" y="4057"/>
                  <a:pt x="10560" y="4094"/>
                </a:cubicBezTo>
                <a:cubicBezTo>
                  <a:pt x="10469" y="4126"/>
                  <a:pt x="10393" y="4191"/>
                  <a:pt x="10323" y="4258"/>
                </a:cubicBezTo>
                <a:cubicBezTo>
                  <a:pt x="10080" y="4490"/>
                  <a:pt x="9838" y="4721"/>
                  <a:pt x="9595" y="4953"/>
                </a:cubicBezTo>
                <a:cubicBezTo>
                  <a:pt x="9567" y="4979"/>
                  <a:pt x="9538" y="5004"/>
                  <a:pt x="9498" y="5039"/>
                </a:cubicBezTo>
                <a:close/>
                <a:moveTo>
                  <a:pt x="4888" y="2407"/>
                </a:moveTo>
                <a:cubicBezTo>
                  <a:pt x="4497" y="2536"/>
                  <a:pt x="4143" y="2706"/>
                  <a:pt x="3820" y="2940"/>
                </a:cubicBezTo>
                <a:cubicBezTo>
                  <a:pt x="3259" y="3346"/>
                  <a:pt x="2840" y="3866"/>
                  <a:pt x="2564" y="4504"/>
                </a:cubicBezTo>
                <a:cubicBezTo>
                  <a:pt x="2530" y="4583"/>
                  <a:pt x="2545" y="4602"/>
                  <a:pt x="2626" y="4618"/>
                </a:cubicBezTo>
                <a:cubicBezTo>
                  <a:pt x="2831" y="4660"/>
                  <a:pt x="3033" y="4712"/>
                  <a:pt x="3237" y="4761"/>
                </a:cubicBezTo>
                <a:cubicBezTo>
                  <a:pt x="3439" y="4809"/>
                  <a:pt x="3503" y="5006"/>
                  <a:pt x="3360" y="5158"/>
                </a:cubicBezTo>
                <a:cubicBezTo>
                  <a:pt x="2665" y="5895"/>
                  <a:pt x="1968" y="6630"/>
                  <a:pt x="1270" y="7364"/>
                </a:cubicBezTo>
                <a:cubicBezTo>
                  <a:pt x="1121" y="7520"/>
                  <a:pt x="921" y="7468"/>
                  <a:pt x="862" y="7258"/>
                </a:cubicBezTo>
                <a:cubicBezTo>
                  <a:pt x="589" y="6277"/>
                  <a:pt x="318" y="5296"/>
                  <a:pt x="47" y="4315"/>
                </a:cubicBezTo>
                <a:cubicBezTo>
                  <a:pt x="0" y="4147"/>
                  <a:pt x="134" y="4005"/>
                  <a:pt x="304" y="4043"/>
                </a:cubicBezTo>
                <a:cubicBezTo>
                  <a:pt x="544" y="4096"/>
                  <a:pt x="783" y="4152"/>
                  <a:pt x="1020" y="4215"/>
                </a:cubicBezTo>
                <a:cubicBezTo>
                  <a:pt x="1105" y="4238"/>
                  <a:pt x="1137" y="4218"/>
                  <a:pt x="1168" y="4137"/>
                </a:cubicBezTo>
                <a:cubicBezTo>
                  <a:pt x="1654" y="2858"/>
                  <a:pt x="2519" y="1923"/>
                  <a:pt x="3742" y="1313"/>
                </a:cubicBezTo>
                <a:cubicBezTo>
                  <a:pt x="3820" y="1274"/>
                  <a:pt x="3860" y="1284"/>
                  <a:pt x="3919" y="1349"/>
                </a:cubicBezTo>
                <a:cubicBezTo>
                  <a:pt x="4234" y="1701"/>
                  <a:pt x="4556" y="2046"/>
                  <a:pt x="4888" y="2407"/>
                </a:cubicBezTo>
                <a:close/>
                <a:moveTo>
                  <a:pt x="2369" y="6798"/>
                </a:moveTo>
                <a:cubicBezTo>
                  <a:pt x="2662" y="7897"/>
                  <a:pt x="3315" y="8693"/>
                  <a:pt x="4314" y="9214"/>
                </a:cubicBezTo>
                <a:cubicBezTo>
                  <a:pt x="4404" y="9261"/>
                  <a:pt x="4433" y="9238"/>
                  <a:pt x="4463" y="9151"/>
                </a:cubicBezTo>
                <a:cubicBezTo>
                  <a:pt x="4532" y="8958"/>
                  <a:pt x="4608" y="8767"/>
                  <a:pt x="4684" y="8577"/>
                </a:cubicBezTo>
                <a:cubicBezTo>
                  <a:pt x="4762" y="8382"/>
                  <a:pt x="4948" y="8350"/>
                  <a:pt x="5080" y="8509"/>
                </a:cubicBezTo>
                <a:cubicBezTo>
                  <a:pt x="5721" y="9282"/>
                  <a:pt x="6362" y="10056"/>
                  <a:pt x="7000" y="10832"/>
                </a:cubicBezTo>
                <a:cubicBezTo>
                  <a:pt x="7159" y="11024"/>
                  <a:pt x="7088" y="11192"/>
                  <a:pt x="6838" y="11231"/>
                </a:cubicBezTo>
                <a:cubicBezTo>
                  <a:pt x="5860" y="11390"/>
                  <a:pt x="4881" y="11549"/>
                  <a:pt x="3902" y="11708"/>
                </a:cubicBezTo>
                <a:cubicBezTo>
                  <a:pt x="3875" y="11713"/>
                  <a:pt x="3846" y="11715"/>
                  <a:pt x="3819" y="11718"/>
                </a:cubicBezTo>
                <a:cubicBezTo>
                  <a:pt x="3625" y="11732"/>
                  <a:pt x="3511" y="11588"/>
                  <a:pt x="3579" y="11406"/>
                </a:cubicBezTo>
                <a:cubicBezTo>
                  <a:pt x="3666" y="11173"/>
                  <a:pt x="3757" y="10940"/>
                  <a:pt x="3853" y="10710"/>
                </a:cubicBezTo>
                <a:cubicBezTo>
                  <a:pt x="3883" y="10639"/>
                  <a:pt x="3871" y="10611"/>
                  <a:pt x="3800" y="10578"/>
                </a:cubicBezTo>
                <a:cubicBezTo>
                  <a:pt x="2614" y="10023"/>
                  <a:pt x="1768" y="9136"/>
                  <a:pt x="1230" y="7947"/>
                </a:cubicBezTo>
                <a:cubicBezTo>
                  <a:pt x="1193" y="7864"/>
                  <a:pt x="1198" y="7833"/>
                  <a:pt x="1291" y="7814"/>
                </a:cubicBezTo>
                <a:cubicBezTo>
                  <a:pt x="1392" y="7793"/>
                  <a:pt x="1468" y="7722"/>
                  <a:pt x="1539" y="7648"/>
                </a:cubicBezTo>
                <a:cubicBezTo>
                  <a:pt x="1784" y="7392"/>
                  <a:pt x="2029" y="7135"/>
                  <a:pt x="2276" y="6878"/>
                </a:cubicBezTo>
                <a:cubicBezTo>
                  <a:pt x="2302" y="6851"/>
                  <a:pt x="2322" y="6812"/>
                  <a:pt x="2369" y="6798"/>
                </a:cubicBezTo>
                <a:close/>
              </a:path>
            </a:pathLst>
          </a:custGeom>
          <a:gradFill>
            <a:gsLst>
              <a:gs pos="0">
                <a:schemeClr val="accent2">
                  <a:lumMod val="40000"/>
                  <a:lumOff val="60000"/>
                </a:schemeClr>
              </a:gs>
              <a:gs pos="85000">
                <a:srgbClr val="F26649"/>
              </a:gs>
              <a:gs pos="100000">
                <a:schemeClr val="accent2">
                  <a:lumMod val="20000"/>
                  <a:lumOff val="80000"/>
                </a:schemeClr>
              </a:gs>
            </a:gsLst>
            <a:lin ang="4800000" scaled="0"/>
          </a:gradFill>
          <a:ln>
            <a:noFill/>
          </a:ln>
          <a:effectLst>
            <a:outerShdw blurRad="50800" dist="38100" dir="2700000" algn="tl" rotWithShape="0">
              <a:prstClr val="black">
                <a:alpha val="40000"/>
              </a:prstClr>
            </a:outerShdw>
          </a:effectLst>
        </p:spPr>
        <p:style>
          <a:lnRef idx="2">
            <a:schemeClr val="accent1">
              <a:lumMod val="75000"/>
            </a:schemeClr>
          </a:lnRef>
          <a:fillRef idx="1">
            <a:schemeClr val="accent1"/>
          </a:fillRef>
          <a:effectRef idx="0">
            <a:srgbClr val="FFFFFF"/>
          </a:effectRef>
          <a:fontRef idx="minor">
            <a:schemeClr val="lt1"/>
          </a:fontRef>
        </p:style>
        <p:txBody>
          <a:bodyPr lIns="0" tIns="0" rIns="0" bIns="0" rtlCol="0" anchor="ctr"/>
          <a:lstStyle/>
          <a:p>
            <a:pPr algn="ctr"/>
            <a:endParaRPr lang="en-US" sz="2000" b="1" dirty="0">
              <a:solidFill>
                <a:schemeClr val="bg1"/>
              </a:solidFill>
              <a:latin typeface="微软雅黑" panose="020B0503020204020204" charset="-122"/>
              <a:ea typeface="微软雅黑" panose="020B0503020204020204" charset="-122"/>
            </a:endParaRPr>
          </a:p>
        </p:txBody>
      </p:sp>
      <p:sp>
        <p:nvSpPr>
          <p:cNvPr id="36" name="文本框 35"/>
          <p:cNvSpPr txBox="1"/>
          <p:nvPr/>
        </p:nvSpPr>
        <p:spPr>
          <a:xfrm>
            <a:off x="1932606" y="4028467"/>
            <a:ext cx="315291" cy="309377"/>
          </a:xfrm>
          <a:prstGeom prst="rect">
            <a:avLst/>
          </a:prstGeom>
          <a:noFill/>
        </p:spPr>
        <p:txBody>
          <a:bodyPr wrap="square" lIns="0" tIns="0" rIns="0" bIns="0" rtlCol="0">
            <a:spAutoFit/>
          </a:bodyPr>
          <a:lstStyle/>
          <a:p>
            <a:pPr algn="ctr"/>
            <a:r>
              <a:rPr lang="zh-CN" altLang="en-US" b="1" dirty="0">
                <a:solidFill>
                  <a:srgbClr val="EB613B"/>
                </a:solidFill>
                <a:latin typeface="Abadi" panose="020B0604020104020204" pitchFamily="34" charset="0"/>
              </a:rPr>
              <a:t>①</a:t>
            </a:r>
            <a:endParaRPr lang="en-US" b="1" dirty="0">
              <a:solidFill>
                <a:srgbClr val="EB613B"/>
              </a:solidFill>
              <a:latin typeface="Abadi" panose="020B0604020104020204" pitchFamily="34" charset="0"/>
            </a:endParaRPr>
          </a:p>
        </p:txBody>
      </p:sp>
      <p:sp>
        <p:nvSpPr>
          <p:cNvPr id="37" name="文本框 36"/>
          <p:cNvSpPr txBox="1"/>
          <p:nvPr/>
        </p:nvSpPr>
        <p:spPr>
          <a:xfrm>
            <a:off x="3089232" y="1988296"/>
            <a:ext cx="315291" cy="309377"/>
          </a:xfrm>
          <a:prstGeom prst="rect">
            <a:avLst/>
          </a:prstGeom>
          <a:noFill/>
        </p:spPr>
        <p:txBody>
          <a:bodyPr wrap="square" lIns="0" tIns="0" rIns="0" bIns="0" rtlCol="0">
            <a:spAutoFit/>
          </a:bodyPr>
          <a:lstStyle/>
          <a:p>
            <a:pPr algn="ctr"/>
            <a:r>
              <a:rPr lang="zh-CN" altLang="en-US" b="1" dirty="0">
                <a:solidFill>
                  <a:srgbClr val="EB613B"/>
                </a:solidFill>
                <a:highlight>
                  <a:srgbClr val="FEF8F5"/>
                </a:highlight>
                <a:latin typeface="Abadi" panose="020B0604020104020204" pitchFamily="34" charset="0"/>
              </a:rPr>
              <a:t>②</a:t>
            </a:r>
            <a:endParaRPr lang="en-US" b="1" dirty="0">
              <a:solidFill>
                <a:srgbClr val="EB613B"/>
              </a:solidFill>
              <a:highlight>
                <a:srgbClr val="FEF8F5"/>
              </a:highlight>
              <a:latin typeface="Abadi" panose="020B0604020104020204" pitchFamily="34" charset="0"/>
            </a:endParaRPr>
          </a:p>
        </p:txBody>
      </p:sp>
      <p:sp>
        <p:nvSpPr>
          <p:cNvPr id="38" name="文本框 37"/>
          <p:cNvSpPr txBox="1"/>
          <p:nvPr/>
        </p:nvSpPr>
        <p:spPr>
          <a:xfrm>
            <a:off x="5318723" y="2928106"/>
            <a:ext cx="315291" cy="309377"/>
          </a:xfrm>
          <a:prstGeom prst="rect">
            <a:avLst/>
          </a:prstGeom>
          <a:noFill/>
        </p:spPr>
        <p:txBody>
          <a:bodyPr wrap="square" lIns="0" tIns="0" rIns="0" bIns="0" rtlCol="0">
            <a:spAutoFit/>
          </a:bodyPr>
          <a:lstStyle/>
          <a:p>
            <a:pPr algn="ctr"/>
            <a:r>
              <a:rPr lang="zh-CN" altLang="en-US" b="1" dirty="0">
                <a:solidFill>
                  <a:srgbClr val="EB613B"/>
                </a:solidFill>
                <a:highlight>
                  <a:srgbClr val="FEF8F5"/>
                </a:highlight>
                <a:latin typeface="Abadi" panose="020B0604020104020204" pitchFamily="34" charset="0"/>
              </a:rPr>
              <a:t>③</a:t>
            </a:r>
            <a:endParaRPr lang="en-US" b="1" dirty="0">
              <a:solidFill>
                <a:srgbClr val="EB613B"/>
              </a:solidFill>
              <a:highlight>
                <a:srgbClr val="FEF8F5"/>
              </a:highlight>
              <a:latin typeface="Abadi" panose="020B0604020104020204" pitchFamily="34" charset="0"/>
            </a:endParaRPr>
          </a:p>
        </p:txBody>
      </p:sp>
      <p:sp>
        <p:nvSpPr>
          <p:cNvPr id="39" name="文本框 38"/>
          <p:cNvSpPr txBox="1"/>
          <p:nvPr/>
        </p:nvSpPr>
        <p:spPr>
          <a:xfrm>
            <a:off x="4598258" y="5183924"/>
            <a:ext cx="315291" cy="309377"/>
          </a:xfrm>
          <a:prstGeom prst="rect">
            <a:avLst/>
          </a:prstGeom>
          <a:noFill/>
        </p:spPr>
        <p:txBody>
          <a:bodyPr wrap="square" lIns="0" tIns="0" rIns="0" bIns="0" rtlCol="0">
            <a:spAutoFit/>
          </a:bodyPr>
          <a:lstStyle/>
          <a:p>
            <a:pPr algn="ctr"/>
            <a:r>
              <a:rPr lang="zh-CN" altLang="en-US" b="1" dirty="0">
                <a:solidFill>
                  <a:srgbClr val="EB613B"/>
                </a:solidFill>
                <a:latin typeface="Abadi" panose="020B0604020104020204" pitchFamily="34" charset="0"/>
              </a:rPr>
              <a:t>④</a:t>
            </a:r>
            <a:endParaRPr lang="en-US" b="1" dirty="0">
              <a:solidFill>
                <a:srgbClr val="EB613B"/>
              </a:solidFill>
              <a:latin typeface="Abadi" panose="020B0604020104020204" pitchFamily="34" charset="0"/>
            </a:endParaRPr>
          </a:p>
        </p:txBody>
      </p:sp>
      <p:sp>
        <p:nvSpPr>
          <p:cNvPr id="40" name="文本框 39"/>
          <p:cNvSpPr txBox="1"/>
          <p:nvPr/>
        </p:nvSpPr>
        <p:spPr>
          <a:xfrm>
            <a:off x="5318724" y="2269870"/>
            <a:ext cx="849344" cy="276999"/>
          </a:xfrm>
          <a:prstGeom prst="rect">
            <a:avLst/>
          </a:prstGeom>
          <a:noFill/>
        </p:spPr>
        <p:txBody>
          <a:bodyPr wrap="square" rtlCol="0">
            <a:spAutoFit/>
          </a:bodyPr>
          <a:lstStyle/>
          <a:p>
            <a:r>
              <a:rPr lang="zh-CN" altLang="en-US" sz="1200" b="1" i="1" dirty="0">
                <a:solidFill>
                  <a:srgbClr val="EB613B"/>
                </a:solidFill>
              </a:rPr>
              <a:t>地舒单抗</a:t>
            </a:r>
            <a:endParaRPr lang="en-US" sz="1200" b="1" i="1" dirty="0">
              <a:solidFill>
                <a:srgbClr val="EB613B"/>
              </a:solidFill>
            </a:endParaRPr>
          </a:p>
        </p:txBody>
      </p:sp>
      <p:sp>
        <p:nvSpPr>
          <p:cNvPr id="41" name="tuning-fork-shaped_27129"/>
          <p:cNvSpPr/>
          <p:nvPr/>
        </p:nvSpPr>
        <p:spPr>
          <a:xfrm rot="16200000">
            <a:off x="5124085" y="2250233"/>
            <a:ext cx="365244" cy="693179"/>
          </a:xfrm>
          <a:custGeom>
            <a:avLst/>
            <a:gdLst>
              <a:gd name="T0" fmla="*/ 2122 w 2122"/>
              <a:gd name="T1" fmla="*/ 283 h 4034"/>
              <a:gd name="T2" fmla="*/ 1839 w 2122"/>
              <a:gd name="T3" fmla="*/ 0 h 4034"/>
              <a:gd name="T4" fmla="*/ 1556 w 2122"/>
              <a:gd name="T5" fmla="*/ 283 h 4034"/>
              <a:gd name="T6" fmla="*/ 1556 w 2122"/>
              <a:gd name="T7" fmla="*/ 1430 h 4034"/>
              <a:gd name="T8" fmla="*/ 1132 w 2122"/>
              <a:gd name="T9" fmla="*/ 1854 h 4034"/>
              <a:gd name="T10" fmla="*/ 990 w 2122"/>
              <a:gd name="T11" fmla="*/ 1854 h 4034"/>
              <a:gd name="T12" fmla="*/ 566 w 2122"/>
              <a:gd name="T13" fmla="*/ 1430 h 4034"/>
              <a:gd name="T14" fmla="*/ 566 w 2122"/>
              <a:gd name="T15" fmla="*/ 283 h 4034"/>
              <a:gd name="T16" fmla="*/ 283 w 2122"/>
              <a:gd name="T17" fmla="*/ 0 h 4034"/>
              <a:gd name="T18" fmla="*/ 0 w 2122"/>
              <a:gd name="T19" fmla="*/ 283 h 4034"/>
              <a:gd name="T20" fmla="*/ 0 w 2122"/>
              <a:gd name="T21" fmla="*/ 1430 h 4034"/>
              <a:gd name="T22" fmla="*/ 707 w 2122"/>
              <a:gd name="T23" fmla="*/ 2378 h 4034"/>
              <a:gd name="T24" fmla="*/ 707 w 2122"/>
              <a:gd name="T25" fmla="*/ 4034 h 4034"/>
              <a:gd name="T26" fmla="*/ 1414 w 2122"/>
              <a:gd name="T27" fmla="*/ 4034 h 4034"/>
              <a:gd name="T28" fmla="*/ 1414 w 2122"/>
              <a:gd name="T29" fmla="*/ 2378 h 4034"/>
              <a:gd name="T30" fmla="*/ 2122 w 2122"/>
              <a:gd name="T31" fmla="*/ 1430 h 4034"/>
              <a:gd name="T32" fmla="*/ 2122 w 2122"/>
              <a:gd name="T33" fmla="*/ 283 h 4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122" h="4034">
                <a:moveTo>
                  <a:pt x="2122" y="283"/>
                </a:moveTo>
                <a:cubicBezTo>
                  <a:pt x="2122" y="127"/>
                  <a:pt x="1995" y="0"/>
                  <a:pt x="1839" y="0"/>
                </a:cubicBezTo>
                <a:cubicBezTo>
                  <a:pt x="1683" y="0"/>
                  <a:pt x="1556" y="127"/>
                  <a:pt x="1556" y="283"/>
                </a:cubicBezTo>
                <a:lnTo>
                  <a:pt x="1556" y="1430"/>
                </a:lnTo>
                <a:cubicBezTo>
                  <a:pt x="1556" y="1664"/>
                  <a:pt x="1366" y="1854"/>
                  <a:pt x="1132" y="1854"/>
                </a:cubicBezTo>
                <a:lnTo>
                  <a:pt x="990" y="1854"/>
                </a:lnTo>
                <a:cubicBezTo>
                  <a:pt x="756" y="1854"/>
                  <a:pt x="566" y="1664"/>
                  <a:pt x="566" y="1430"/>
                </a:cubicBezTo>
                <a:lnTo>
                  <a:pt x="566" y="283"/>
                </a:lnTo>
                <a:cubicBezTo>
                  <a:pt x="566" y="127"/>
                  <a:pt x="439" y="0"/>
                  <a:pt x="283" y="0"/>
                </a:cubicBezTo>
                <a:cubicBezTo>
                  <a:pt x="127" y="0"/>
                  <a:pt x="0" y="127"/>
                  <a:pt x="0" y="283"/>
                </a:cubicBezTo>
                <a:lnTo>
                  <a:pt x="0" y="1430"/>
                </a:lnTo>
                <a:cubicBezTo>
                  <a:pt x="0" y="1877"/>
                  <a:pt x="299" y="2256"/>
                  <a:pt x="707" y="2378"/>
                </a:cubicBezTo>
                <a:lnTo>
                  <a:pt x="707" y="4034"/>
                </a:lnTo>
                <a:lnTo>
                  <a:pt x="1414" y="4034"/>
                </a:lnTo>
                <a:lnTo>
                  <a:pt x="1414" y="2378"/>
                </a:lnTo>
                <a:cubicBezTo>
                  <a:pt x="1823" y="2256"/>
                  <a:pt x="2122" y="1877"/>
                  <a:pt x="2122" y="1430"/>
                </a:cubicBezTo>
                <a:lnTo>
                  <a:pt x="2122" y="283"/>
                </a:lnTo>
                <a:close/>
              </a:path>
            </a:pathLst>
          </a:custGeom>
          <a:solidFill>
            <a:srgbClr val="F36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文本框 41"/>
          <p:cNvSpPr txBox="1"/>
          <p:nvPr/>
        </p:nvSpPr>
        <p:spPr>
          <a:xfrm>
            <a:off x="345527" y="6156328"/>
            <a:ext cx="6937512" cy="215444"/>
          </a:xfrm>
          <a:prstGeom prst="rect">
            <a:avLst/>
          </a:prstGeom>
          <a:noFill/>
        </p:spPr>
        <p:txBody>
          <a:bodyPr wrap="square">
            <a:spAutoFit/>
          </a:bodyPr>
          <a:lstStyle/>
          <a:p>
            <a:r>
              <a:rPr lang="zh-CN" altLang="en-US" sz="800" dirty="0">
                <a:latin typeface="微软雅黑" panose="020B0503020204020204" charset="-122"/>
                <a:ea typeface="微软雅黑" panose="020B0503020204020204" charset="-122"/>
                <a:cs typeface="微软雅黑" panose="020B0503020204020204" charset="-122"/>
              </a:rPr>
              <a:t>“</a:t>
            </a:r>
            <a:r>
              <a:rPr lang="en-US" altLang="zh-CN" sz="800" dirty="0">
                <a:latin typeface="微软雅黑" panose="020B0503020204020204" charset="-122"/>
                <a:ea typeface="微软雅黑" panose="020B0503020204020204" charset="-122"/>
                <a:cs typeface="微软雅黑" panose="020B0503020204020204" charset="-122"/>
              </a:rPr>
              <a:t>RANKL</a:t>
            </a:r>
            <a:r>
              <a:rPr lang="zh-CN" altLang="en-US" sz="800" dirty="0">
                <a:latin typeface="微软雅黑" panose="020B0503020204020204" charset="-122"/>
                <a:ea typeface="微软雅黑" panose="020B0503020204020204" charset="-122"/>
                <a:cs typeface="微软雅黑" panose="020B0503020204020204" charset="-122"/>
              </a:rPr>
              <a:t>恶性循环”*：</a:t>
            </a:r>
            <a:r>
              <a:rPr lang="en-US" altLang="zh-CN" sz="800" dirty="0">
                <a:latin typeface="微软雅黑" panose="020B0503020204020204" charset="-122"/>
                <a:ea typeface="微软雅黑" panose="020B0503020204020204" charset="-122"/>
                <a:cs typeface="微软雅黑" panose="020B0503020204020204" charset="-122"/>
              </a:rPr>
              <a:t>RANKL</a:t>
            </a:r>
            <a:r>
              <a:rPr lang="zh-CN" altLang="en-US" sz="800" dirty="0">
                <a:latin typeface="微软雅黑" panose="020B0503020204020204" charset="-122"/>
                <a:ea typeface="微软雅黑" panose="020B0503020204020204" charset="-122"/>
                <a:cs typeface="微软雅黑" panose="020B0503020204020204" charset="-122"/>
              </a:rPr>
              <a:t>、成骨细胞、</a:t>
            </a:r>
            <a:r>
              <a:rPr lang="zh-CN" altLang="en-US" sz="800" b="0" i="0" dirty="0">
                <a:solidFill>
                  <a:srgbClr val="333333"/>
                </a:solidFill>
                <a:effectLst/>
                <a:latin typeface="Tahoma" panose="020B0604030504040204" pitchFamily="34" charset="0"/>
              </a:rPr>
              <a:t>肿瘤细胞与破骨细胞之间形成了骨质破坏的恶性循环，导致骨转移不断恶化</a:t>
            </a:r>
            <a:endParaRPr lang="zh-CN" altLang="en-US" sz="800" dirty="0"/>
          </a:p>
        </p:txBody>
      </p:sp>
    </p:spTree>
    <p:custDataLst>
      <p:tags r:id="rId12"/>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231845" y="507435"/>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骨转移的伴发症状与骨相关事件</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sp>
        <p:nvSpPr>
          <p:cNvPr id="2" name="矩形 5"/>
          <p:cNvSpPr/>
          <p:nvPr>
            <p:custDataLst>
              <p:tags r:id="rId2"/>
            </p:custDataLst>
          </p:nvPr>
        </p:nvSpPr>
        <p:spPr>
          <a:xfrm>
            <a:off x="790396" y="2335256"/>
            <a:ext cx="2167685" cy="482151"/>
          </a:xfrm>
          <a:prstGeom prst="rect">
            <a:avLst/>
          </a:prstGeom>
          <a:noFill/>
        </p:spPr>
        <p:txBody>
          <a:bodyPr wrap="square" lIns="0" tIns="0" rIns="0" bIns="0" rtlCol="0" anchor="ctr">
            <a:noAutofit/>
          </a:bodyPr>
          <a:p>
            <a:pPr algn="ctr">
              <a:spcBef>
                <a:spcPct val="0"/>
              </a:spcBef>
              <a:spcAft>
                <a:spcPct val="0"/>
              </a:spcAft>
            </a:pPr>
            <a:r>
              <a:rPr lang="zh-CN" altLang="en-US" sz="1600" b="1" dirty="0">
                <a:solidFill>
                  <a:srgbClr val="F26649"/>
                </a:solidFill>
                <a:latin typeface="+mn-ea"/>
                <a:cs typeface="+mn-ea"/>
              </a:rPr>
              <a:t>高钙血症</a:t>
            </a:r>
            <a:endParaRPr lang="zh-CN" altLang="en-US" sz="1600" b="1" dirty="0">
              <a:solidFill>
                <a:srgbClr val="F26649"/>
              </a:solidFill>
              <a:latin typeface="+mn-ea"/>
              <a:cs typeface="+mn-ea"/>
            </a:endParaRPr>
          </a:p>
          <a:p>
            <a:pPr algn="ctr">
              <a:spcBef>
                <a:spcPct val="0"/>
              </a:spcBef>
              <a:spcAft>
                <a:spcPct val="0"/>
              </a:spcAft>
            </a:pPr>
            <a:r>
              <a:rPr lang="zh-CN" altLang="en-US" sz="1600" b="1" dirty="0">
                <a:solidFill>
                  <a:srgbClr val="F26649"/>
                </a:solidFill>
                <a:latin typeface="+mn-ea"/>
                <a:cs typeface="+mn-ea"/>
              </a:rPr>
              <a:t>疼痛</a:t>
            </a:r>
            <a:endParaRPr lang="zh-CN" altLang="en-US" sz="1600" b="1" dirty="0">
              <a:solidFill>
                <a:srgbClr val="F26649"/>
              </a:solidFill>
              <a:latin typeface="+mn-ea"/>
              <a:cs typeface="+mn-ea"/>
            </a:endParaRPr>
          </a:p>
          <a:p>
            <a:pPr algn="ctr">
              <a:spcBef>
                <a:spcPct val="0"/>
              </a:spcBef>
              <a:spcAft>
                <a:spcPct val="0"/>
              </a:spcAft>
            </a:pPr>
            <a:r>
              <a:rPr lang="zh-CN" altLang="en-US" sz="1600" b="1" dirty="0">
                <a:solidFill>
                  <a:srgbClr val="F26649"/>
                </a:solidFill>
                <a:latin typeface="+mn-ea"/>
                <a:cs typeface="+mn-ea"/>
              </a:rPr>
              <a:t>行动受限</a:t>
            </a:r>
            <a:endParaRPr lang="zh-CN" altLang="en-US" sz="1600" b="1" dirty="0">
              <a:solidFill>
                <a:srgbClr val="F26649"/>
              </a:solidFill>
              <a:latin typeface="+mn-ea"/>
              <a:cs typeface="+mn-ea"/>
            </a:endParaRPr>
          </a:p>
        </p:txBody>
      </p:sp>
      <p:sp>
        <p:nvSpPr>
          <p:cNvPr id="3" name="矩形 8"/>
          <p:cNvSpPr/>
          <p:nvPr>
            <p:custDataLst>
              <p:tags r:id="rId3"/>
            </p:custDataLst>
          </p:nvPr>
        </p:nvSpPr>
        <p:spPr>
          <a:xfrm>
            <a:off x="871676" y="3318933"/>
            <a:ext cx="2167684" cy="1562908"/>
          </a:xfrm>
          <a:prstGeom prst="rect">
            <a:avLst/>
          </a:prstGeom>
          <a:noFill/>
        </p:spPr>
        <p:txBody>
          <a:bodyPr wrap="square" lIns="0" tIns="0" rIns="0" bIns="0" rtlCol="0" anchor="t" anchorCtr="0">
            <a:noAutofit/>
          </a:bodyPr>
          <a:p>
            <a:pPr algn="ctr">
              <a:lnSpc>
                <a:spcPct val="140000"/>
              </a:lnSpc>
              <a:spcBef>
                <a:spcPct val="0"/>
              </a:spcBef>
              <a:spcAft>
                <a:spcPct val="0"/>
              </a:spcAft>
            </a:pPr>
            <a:r>
              <a:rPr lang="zh-CN" altLang="en-US" sz="1600" dirty="0">
                <a:ln>
                  <a:noFill/>
                  <a:prstDash val="sysDot"/>
                </a:ln>
                <a:solidFill>
                  <a:schemeClr val="tx1">
                    <a:lumMod val="85000"/>
                    <a:lumOff val="15000"/>
                  </a:schemeClr>
                </a:solidFill>
                <a:latin typeface="+mn-ea"/>
                <a:cs typeface="+mn-ea"/>
                <a:sym typeface="+mn-ea"/>
              </a:rPr>
              <a:t>高钙血症、疼痛和行动受限是骨转移常见的伴发症状，这些症状虽与骨转移不直接相关，但其主管因素众多，导致难以进行客观评估。</a:t>
            </a:r>
            <a:endParaRPr lang="zh-CN" altLang="en-US" sz="1600" dirty="0">
              <a:ln>
                <a:noFill/>
                <a:prstDash val="sysDot"/>
              </a:ln>
              <a:solidFill>
                <a:schemeClr val="tx1">
                  <a:lumMod val="85000"/>
                  <a:lumOff val="15000"/>
                </a:schemeClr>
              </a:solidFill>
              <a:latin typeface="+mn-ea"/>
              <a:cs typeface="+mn-ea"/>
              <a:sym typeface="+mn-ea"/>
            </a:endParaRPr>
          </a:p>
        </p:txBody>
      </p:sp>
      <p:sp>
        <p:nvSpPr>
          <p:cNvPr id="20" name="矩形 11"/>
          <p:cNvSpPr/>
          <p:nvPr>
            <p:custDataLst>
              <p:tags r:id="rId4"/>
            </p:custDataLst>
          </p:nvPr>
        </p:nvSpPr>
        <p:spPr>
          <a:xfrm>
            <a:off x="4133969" y="2234290"/>
            <a:ext cx="2167685" cy="482151"/>
          </a:xfrm>
          <a:prstGeom prst="rect">
            <a:avLst/>
          </a:prstGeom>
          <a:noFill/>
        </p:spPr>
        <p:txBody>
          <a:bodyPr wrap="square" lIns="0" tIns="0" rIns="0" bIns="0" rtlCol="0" anchor="ctr">
            <a:noAutofit/>
          </a:bodyPr>
          <a:p>
            <a:pPr algn="ctr">
              <a:spcBef>
                <a:spcPct val="0"/>
              </a:spcBef>
              <a:spcAft>
                <a:spcPct val="0"/>
              </a:spcAft>
            </a:pPr>
            <a:r>
              <a:rPr lang="zh-CN" altLang="en-US" sz="1600" b="1">
                <a:solidFill>
                  <a:srgbClr val="F26649"/>
                </a:solidFill>
                <a:latin typeface="+mn-ea"/>
                <a:cs typeface="+mn-ea"/>
              </a:rPr>
              <a:t>病理性骨折</a:t>
            </a:r>
            <a:endParaRPr lang="zh-CN" altLang="en-US" sz="1600" b="1">
              <a:solidFill>
                <a:srgbClr val="F26649"/>
              </a:solidFill>
              <a:latin typeface="+mn-ea"/>
              <a:cs typeface="+mn-ea"/>
            </a:endParaRPr>
          </a:p>
          <a:p>
            <a:pPr algn="ctr">
              <a:spcBef>
                <a:spcPct val="0"/>
              </a:spcBef>
              <a:spcAft>
                <a:spcPct val="0"/>
              </a:spcAft>
            </a:pPr>
            <a:r>
              <a:rPr lang="zh-CN" altLang="en-US" sz="1600" b="1">
                <a:solidFill>
                  <a:srgbClr val="F26649"/>
                </a:solidFill>
                <a:latin typeface="+mn-ea"/>
                <a:cs typeface="+mn-ea"/>
              </a:rPr>
              <a:t>脊髓压迫</a:t>
            </a:r>
            <a:endParaRPr lang="zh-CN" altLang="en-US" sz="1600" b="1">
              <a:solidFill>
                <a:srgbClr val="F26649"/>
              </a:solidFill>
              <a:latin typeface="+mn-ea"/>
              <a:cs typeface="+mn-ea"/>
            </a:endParaRPr>
          </a:p>
        </p:txBody>
      </p:sp>
      <p:sp>
        <p:nvSpPr>
          <p:cNvPr id="21" name="矩形 14"/>
          <p:cNvSpPr/>
          <p:nvPr>
            <p:custDataLst>
              <p:tags r:id="rId5"/>
            </p:custDataLst>
          </p:nvPr>
        </p:nvSpPr>
        <p:spPr>
          <a:xfrm>
            <a:off x="4029829" y="3393229"/>
            <a:ext cx="2167683" cy="1562908"/>
          </a:xfrm>
          <a:prstGeom prst="rect">
            <a:avLst/>
          </a:prstGeom>
          <a:noFill/>
        </p:spPr>
        <p:txBody>
          <a:bodyPr wrap="square" lIns="0" tIns="0" rIns="0" bIns="0" rtlCol="0" anchor="t" anchorCtr="0">
            <a:noAutofit/>
          </a:bodyPr>
          <a:p>
            <a:pPr algn="ctr">
              <a:lnSpc>
                <a:spcPct val="140000"/>
              </a:lnSpc>
              <a:spcBef>
                <a:spcPct val="0"/>
              </a:spcBef>
              <a:spcAft>
                <a:spcPct val="0"/>
              </a:spcAft>
            </a:pPr>
            <a:r>
              <a:rPr lang="zh-CN" altLang="en-US" sz="1600" dirty="0">
                <a:ln>
                  <a:noFill/>
                  <a:prstDash val="sysDot"/>
                </a:ln>
                <a:solidFill>
                  <a:schemeClr val="tx1">
                    <a:lumMod val="85000"/>
                    <a:lumOff val="15000"/>
                  </a:schemeClr>
                </a:solidFill>
                <a:latin typeface="+mn-ea"/>
                <a:cs typeface="+mn-ea"/>
                <a:sym typeface="+mn-ea"/>
              </a:rPr>
              <a:t>病理性骨折和脊髓压迫是骨转移恶化的标志，属于骨并发症，它们与骨转移的关联性较强，可以进行客观评估。</a:t>
            </a:r>
            <a:endParaRPr lang="zh-CN" altLang="en-US" sz="1600" dirty="0">
              <a:ln>
                <a:noFill/>
                <a:prstDash val="sysDot"/>
              </a:ln>
              <a:solidFill>
                <a:schemeClr val="tx1">
                  <a:lumMod val="85000"/>
                  <a:lumOff val="15000"/>
                </a:schemeClr>
              </a:solidFill>
              <a:latin typeface="+mn-ea"/>
              <a:cs typeface="+mn-ea"/>
              <a:sym typeface="+mn-ea"/>
            </a:endParaRPr>
          </a:p>
        </p:txBody>
      </p:sp>
      <p:sp>
        <p:nvSpPr>
          <p:cNvPr id="29" name="矩形 22"/>
          <p:cNvSpPr/>
          <p:nvPr>
            <p:custDataLst>
              <p:tags r:id="rId6"/>
            </p:custDataLst>
          </p:nvPr>
        </p:nvSpPr>
        <p:spPr>
          <a:xfrm>
            <a:off x="7254654" y="2234290"/>
            <a:ext cx="2167685" cy="482151"/>
          </a:xfrm>
          <a:prstGeom prst="rect">
            <a:avLst/>
          </a:prstGeom>
          <a:noFill/>
        </p:spPr>
        <p:txBody>
          <a:bodyPr wrap="square" lIns="0" tIns="0" rIns="0" bIns="0" rtlCol="0" anchor="ctr">
            <a:noAutofit/>
          </a:bodyPr>
          <a:p>
            <a:pPr algn="ctr">
              <a:spcBef>
                <a:spcPct val="0"/>
              </a:spcBef>
              <a:spcAft>
                <a:spcPct val="0"/>
              </a:spcAft>
            </a:pPr>
            <a:r>
              <a:rPr lang="zh-CN" altLang="en-US" sz="1600" b="1">
                <a:solidFill>
                  <a:srgbClr val="F26649"/>
                </a:solidFill>
                <a:latin typeface="+mn-ea"/>
                <a:cs typeface="+mn-ea"/>
              </a:rPr>
              <a:t>骨放疗</a:t>
            </a:r>
            <a:endParaRPr lang="zh-CN" altLang="en-US" sz="1600" b="1">
              <a:solidFill>
                <a:srgbClr val="F26649"/>
              </a:solidFill>
              <a:latin typeface="+mn-ea"/>
              <a:cs typeface="+mn-ea"/>
            </a:endParaRPr>
          </a:p>
          <a:p>
            <a:pPr algn="ctr">
              <a:spcBef>
                <a:spcPct val="0"/>
              </a:spcBef>
              <a:spcAft>
                <a:spcPct val="0"/>
              </a:spcAft>
            </a:pPr>
            <a:r>
              <a:rPr lang="zh-CN" altLang="en-US" sz="1600" b="1">
                <a:solidFill>
                  <a:srgbClr val="F26649"/>
                </a:solidFill>
                <a:latin typeface="+mn-ea"/>
                <a:cs typeface="+mn-ea"/>
              </a:rPr>
              <a:t>骨手术的干预</a:t>
            </a:r>
            <a:endParaRPr lang="zh-CN" altLang="en-US" sz="1600" b="1">
              <a:solidFill>
                <a:srgbClr val="F26649"/>
              </a:solidFill>
              <a:latin typeface="+mn-ea"/>
              <a:cs typeface="+mn-ea"/>
            </a:endParaRPr>
          </a:p>
        </p:txBody>
      </p:sp>
      <p:sp>
        <p:nvSpPr>
          <p:cNvPr id="30" name="矩形 23"/>
          <p:cNvSpPr/>
          <p:nvPr>
            <p:custDataLst>
              <p:tags r:id="rId7"/>
            </p:custDataLst>
          </p:nvPr>
        </p:nvSpPr>
        <p:spPr>
          <a:xfrm>
            <a:off x="7371493" y="3397674"/>
            <a:ext cx="2174673" cy="1562908"/>
          </a:xfrm>
          <a:prstGeom prst="rect">
            <a:avLst/>
          </a:prstGeom>
          <a:noFill/>
        </p:spPr>
        <p:txBody>
          <a:bodyPr wrap="square" lIns="0" tIns="0" rIns="0" bIns="0" rtlCol="0" anchor="t" anchorCtr="0">
            <a:noAutofit/>
          </a:bodyPr>
          <a:p>
            <a:pPr algn="ctr">
              <a:lnSpc>
                <a:spcPct val="140000"/>
              </a:lnSpc>
              <a:spcBef>
                <a:spcPct val="0"/>
              </a:spcBef>
              <a:spcAft>
                <a:spcPct val="0"/>
              </a:spcAft>
            </a:pPr>
            <a:r>
              <a:rPr lang="zh-CN" altLang="en-US" sz="1600" dirty="0">
                <a:ln>
                  <a:noFill/>
                  <a:prstDash val="sysDot"/>
                </a:ln>
                <a:solidFill>
                  <a:schemeClr val="tx1">
                    <a:lumMod val="85000"/>
                    <a:lumOff val="15000"/>
                  </a:schemeClr>
                </a:solidFill>
                <a:latin typeface="+mn-ea"/>
                <a:cs typeface="+mn-ea"/>
                <a:sym typeface="+mn-ea"/>
              </a:rPr>
              <a:t>骨放疗和骨手术是针对骨转移的干预措施，分别属于骨并发症和骨病发症的干预，同样与骨转移有强烈的关联性，便于客观评估。</a:t>
            </a:r>
            <a:endParaRPr lang="zh-CN" altLang="en-US" sz="1600" dirty="0">
              <a:ln>
                <a:noFill/>
                <a:prstDash val="sysDot"/>
              </a:ln>
              <a:solidFill>
                <a:schemeClr val="tx1">
                  <a:lumMod val="85000"/>
                  <a:lumOff val="15000"/>
                </a:schemeClr>
              </a:solidFill>
              <a:latin typeface="+mn-ea"/>
              <a:cs typeface="+mn-ea"/>
              <a:sym typeface="+mn-ea"/>
            </a:endParaRPr>
          </a:p>
        </p:txBody>
      </p:sp>
      <p:sp>
        <p:nvSpPr>
          <p:cNvPr id="33" name="矩形 24"/>
          <p:cNvSpPr/>
          <p:nvPr>
            <p:custDataLst>
              <p:tags r:id="rId8"/>
            </p:custDataLst>
          </p:nvPr>
        </p:nvSpPr>
        <p:spPr>
          <a:xfrm>
            <a:off x="5799524" y="5547086"/>
            <a:ext cx="2167685" cy="482151"/>
          </a:xfrm>
          <a:prstGeom prst="rect">
            <a:avLst/>
          </a:prstGeom>
          <a:noFill/>
        </p:spPr>
        <p:txBody>
          <a:bodyPr wrap="square" lIns="0" tIns="0" rIns="0" bIns="0" rtlCol="0" anchor="ctr">
            <a:noAutofit/>
          </a:bodyPr>
          <a:p>
            <a:pPr algn="ctr">
              <a:spcBef>
                <a:spcPct val="0"/>
              </a:spcBef>
              <a:spcAft>
                <a:spcPct val="0"/>
              </a:spcAft>
            </a:pPr>
            <a:r>
              <a:rPr lang="zh-CN" altLang="en-US" sz="1600" b="1" dirty="0">
                <a:solidFill>
                  <a:srgbClr val="F26649"/>
                </a:solidFill>
                <a:latin typeface="+mn-ea"/>
                <a:cs typeface="+mn-ea"/>
              </a:rPr>
              <a:t>骨相关事件的临床意义</a:t>
            </a:r>
            <a:endParaRPr lang="zh-CN" altLang="en-US" sz="1600" b="1" dirty="0">
              <a:solidFill>
                <a:srgbClr val="F26649"/>
              </a:solidFill>
              <a:latin typeface="+mn-ea"/>
              <a:cs typeface="+mn-ea"/>
            </a:endParaRPr>
          </a:p>
        </p:txBody>
      </p:sp>
      <p:sp>
        <p:nvSpPr>
          <p:cNvPr id="34" name="矩形 25"/>
          <p:cNvSpPr/>
          <p:nvPr>
            <p:custDataLst>
              <p:tags r:id="rId9"/>
            </p:custDataLst>
          </p:nvPr>
        </p:nvSpPr>
        <p:spPr>
          <a:xfrm>
            <a:off x="4029710" y="5962015"/>
            <a:ext cx="5821045" cy="786130"/>
          </a:xfrm>
          <a:prstGeom prst="rect">
            <a:avLst/>
          </a:prstGeom>
          <a:noFill/>
        </p:spPr>
        <p:txBody>
          <a:bodyPr wrap="square" lIns="0" tIns="0" rIns="0" bIns="0" rtlCol="0" anchor="t" anchorCtr="0">
            <a:noAutofit/>
          </a:bodyPr>
          <a:p>
            <a:pPr algn="ctr">
              <a:lnSpc>
                <a:spcPct val="140000"/>
              </a:lnSpc>
              <a:spcBef>
                <a:spcPct val="0"/>
              </a:spcBef>
              <a:spcAft>
                <a:spcPct val="0"/>
              </a:spcAft>
            </a:pPr>
            <a:r>
              <a:rPr lang="zh-CN" altLang="en-US" sz="1600" dirty="0">
                <a:ln>
                  <a:noFill/>
                  <a:prstDash val="sysDot"/>
                </a:ln>
                <a:solidFill>
                  <a:schemeClr val="tx1">
                    <a:lumMod val="85000"/>
                    <a:lumOff val="15000"/>
                  </a:schemeClr>
                </a:solidFill>
                <a:latin typeface="+mn-ea"/>
                <a:cs typeface="+mn-ea"/>
                <a:sym typeface="+mn-ea"/>
              </a:rPr>
              <a:t>骨相关事件，包括病理性骨折、脊髓压迫、骨放疗和骨手术，</a:t>
            </a:r>
            <a:r>
              <a:rPr lang="zh-CN" altLang="en-US" sz="1600" b="1" dirty="0">
                <a:ln>
                  <a:noFill/>
                  <a:prstDash val="sysDot"/>
                </a:ln>
                <a:solidFill>
                  <a:schemeClr val="tx1">
                    <a:lumMod val="85000"/>
                    <a:lumOff val="15000"/>
                  </a:schemeClr>
                </a:solidFill>
                <a:latin typeface="+mn-ea"/>
                <a:cs typeface="+mn-ea"/>
                <a:sym typeface="+mn-ea"/>
              </a:rPr>
              <a:t>是评估骨转移严重程度和治疗效果的重要临床指标</a:t>
            </a:r>
            <a:r>
              <a:rPr lang="zh-CN" altLang="en-US" sz="1600" dirty="0">
                <a:ln>
                  <a:noFill/>
                  <a:prstDash val="sysDot"/>
                </a:ln>
                <a:solidFill>
                  <a:schemeClr val="tx1">
                    <a:lumMod val="85000"/>
                    <a:lumOff val="15000"/>
                  </a:schemeClr>
                </a:solidFill>
                <a:latin typeface="+mn-ea"/>
                <a:cs typeface="+mn-ea"/>
                <a:sym typeface="+mn-ea"/>
              </a:rPr>
              <a:t>。</a:t>
            </a:r>
            <a:endParaRPr lang="zh-CN" altLang="en-US" sz="1600" dirty="0">
              <a:ln>
                <a:noFill/>
                <a:prstDash val="sysDot"/>
              </a:ln>
              <a:solidFill>
                <a:schemeClr val="tx1">
                  <a:lumMod val="85000"/>
                  <a:lumOff val="15000"/>
                </a:schemeClr>
              </a:solidFill>
              <a:latin typeface="+mn-ea"/>
              <a:cs typeface="+mn-ea"/>
              <a:sym typeface="+mn-ea"/>
            </a:endParaRPr>
          </a:p>
        </p:txBody>
      </p:sp>
      <p:sp>
        <p:nvSpPr>
          <p:cNvPr id="159" name="矩形: 圆顶角 158"/>
          <p:cNvSpPr/>
          <p:nvPr/>
        </p:nvSpPr>
        <p:spPr>
          <a:xfrm>
            <a:off x="945942" y="1596772"/>
            <a:ext cx="1856286" cy="354361"/>
          </a:xfrm>
          <a:prstGeom prst="round2SameRect">
            <a:avLst>
              <a:gd name="adj1" fmla="val 50000"/>
              <a:gd name="adj2" fmla="val 0"/>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36000" rtlCol="0" anchor="ctr"/>
          <a:p>
            <a:pPr algn="ctr" rtl="0">
              <a:defRPr sz="1860" b="0" i="0" u="none" strike="noStrike" kern="1200" spc="0" baseline="0">
                <a:solidFill>
                  <a:srgbClr val="000000">
                    <a:lumMod val="65000"/>
                    <a:lumOff val="35000"/>
                  </a:srgbClr>
                </a:solidFill>
                <a:latin typeface="+mn-lt"/>
                <a:ea typeface="+mn-ea"/>
                <a:cs typeface="+mn-cs"/>
              </a:defRPr>
            </a:pPr>
            <a:r>
              <a:rPr lang="zh-CN" altLang="en-US" sz="1500" b="1">
                <a:solidFill>
                  <a:schemeClr val="bg1"/>
                </a:solidFill>
              </a:rPr>
              <a:t>常见伴发症状</a:t>
            </a:r>
            <a:endParaRPr lang="zh-CN" altLang="en-US" sz="1500" b="1">
              <a:solidFill>
                <a:schemeClr val="bg1"/>
              </a:solidFill>
            </a:endParaRPr>
          </a:p>
        </p:txBody>
      </p:sp>
      <p:sp>
        <p:nvSpPr>
          <p:cNvPr id="156" name="矩形: 圆顶角 155"/>
          <p:cNvSpPr/>
          <p:nvPr/>
        </p:nvSpPr>
        <p:spPr>
          <a:xfrm>
            <a:off x="3811621" y="1596138"/>
            <a:ext cx="6143521" cy="354788"/>
          </a:xfrm>
          <a:prstGeom prst="round2SameRect">
            <a:avLst>
              <a:gd name="adj1" fmla="val 50000"/>
              <a:gd name="adj2" fmla="val 0"/>
            </a:avLst>
          </a:prstGeom>
          <a:gradFill>
            <a:gsLst>
              <a:gs pos="0">
                <a:srgbClr val="F0894A"/>
              </a:gs>
              <a:gs pos="100000">
                <a:srgbClr val="EB5C29"/>
              </a:gs>
            </a:gsLst>
            <a:lin ang="16200000" scaled="1"/>
          </a:gradFill>
          <a:ln w="12700" cap="flat" cmpd="sng" algn="ctr">
            <a:noFill/>
            <a:prstDash val="solid"/>
            <a:miter lim="800000"/>
          </a:ln>
          <a:effectLst>
            <a:glow rad="12700">
              <a:srgbClr val="F0894A">
                <a:satMod val="175000"/>
                <a:alpha val="40000"/>
              </a:srgbClr>
            </a:glow>
          </a:effectLst>
        </p:spPr>
        <p:txBody>
          <a:bodyPr wrap="none" lIns="0" tIns="0" rIns="0" bIns="36000" rtlCol="0" anchor="ctr"/>
          <a:p>
            <a:pPr algn="ctr" rtl="0">
              <a:defRPr sz="1860" b="0" i="0" u="none" strike="noStrike" kern="1200" spc="0" baseline="0">
                <a:solidFill>
                  <a:srgbClr val="000000">
                    <a:lumMod val="65000"/>
                    <a:lumOff val="35000"/>
                  </a:srgbClr>
                </a:solidFill>
                <a:latin typeface="+mn-lt"/>
                <a:ea typeface="+mn-ea"/>
                <a:cs typeface="+mn-cs"/>
              </a:defRPr>
            </a:pPr>
            <a:r>
              <a:rPr lang="zh-CN" altLang="en-US" sz="1500" b="1">
                <a:solidFill>
                  <a:schemeClr val="bg1"/>
                </a:solidFill>
              </a:rPr>
              <a:t>四大经典“骨相关事件”</a:t>
            </a:r>
            <a:endParaRPr lang="zh-CN" altLang="en-US" sz="1500" b="1">
              <a:solidFill>
                <a:schemeClr val="bg1"/>
              </a:solidFill>
            </a:endParaRPr>
          </a:p>
        </p:txBody>
      </p:sp>
      <p:pic>
        <p:nvPicPr>
          <p:cNvPr id="141" name="图片 140"/>
          <p:cNvPicPr/>
          <p:nvPr>
            <p:custDataLst>
              <p:tags r:id="rId10"/>
            </p:custDataLst>
          </p:nvPr>
        </p:nvPicPr>
        <p:blipFill>
          <a:blip r:embed="rId11"/>
          <a:stretch>
            <a:fillRect/>
          </a:stretch>
        </p:blipFill>
        <p:spPr>
          <a:xfrm>
            <a:off x="10375261" y="2234249"/>
            <a:ext cx="1224125" cy="1023862"/>
          </a:xfrm>
          <a:prstGeom prst="roundRect">
            <a:avLst>
              <a:gd name="adj" fmla="val 9105"/>
            </a:avLst>
          </a:prstGeom>
        </p:spPr>
      </p:pic>
      <p:pic>
        <p:nvPicPr>
          <p:cNvPr id="143" name="图片 142"/>
          <p:cNvPicPr/>
          <p:nvPr>
            <p:custDataLst>
              <p:tags r:id="rId12"/>
            </p:custDataLst>
          </p:nvPr>
        </p:nvPicPr>
        <p:blipFill>
          <a:blip r:embed="rId13"/>
          <a:stretch>
            <a:fillRect/>
          </a:stretch>
        </p:blipFill>
        <p:spPr>
          <a:xfrm>
            <a:off x="10375261" y="3397941"/>
            <a:ext cx="1224125" cy="1023862"/>
          </a:xfrm>
          <a:prstGeom prst="roundRect">
            <a:avLst>
              <a:gd name="adj" fmla="val 9105"/>
            </a:avLst>
          </a:prstGeom>
        </p:spPr>
      </p:pic>
      <p:pic>
        <p:nvPicPr>
          <p:cNvPr id="147" name="图片 146"/>
          <p:cNvPicPr/>
          <p:nvPr>
            <p:custDataLst>
              <p:tags r:id="rId14"/>
            </p:custDataLst>
          </p:nvPr>
        </p:nvPicPr>
        <p:blipFill>
          <a:blip r:embed="rId15"/>
          <a:stretch>
            <a:fillRect/>
          </a:stretch>
        </p:blipFill>
        <p:spPr>
          <a:xfrm>
            <a:off x="10374957" y="4560889"/>
            <a:ext cx="1224125" cy="1023862"/>
          </a:xfrm>
          <a:prstGeom prst="roundRect">
            <a:avLst>
              <a:gd name="adj" fmla="val 8349"/>
            </a:avLst>
          </a:prstGeom>
        </p:spPr>
      </p:pic>
      <p:pic>
        <p:nvPicPr>
          <p:cNvPr id="150" name="图片 149"/>
          <p:cNvPicPr/>
          <p:nvPr>
            <p:custDataLst>
              <p:tags r:id="rId16"/>
            </p:custDataLst>
          </p:nvPr>
        </p:nvPicPr>
        <p:blipFill>
          <a:blip r:embed="rId17"/>
          <a:stretch>
            <a:fillRect/>
          </a:stretch>
        </p:blipFill>
        <p:spPr>
          <a:xfrm>
            <a:off x="10374957" y="5724581"/>
            <a:ext cx="1224125" cy="1023862"/>
          </a:xfrm>
          <a:prstGeom prst="roundRect">
            <a:avLst>
              <a:gd name="adj" fmla="val 11373"/>
            </a:avLst>
          </a:prstGeom>
        </p:spPr>
      </p:pic>
    </p:spTree>
    <p:custDataLst>
      <p:tags r:id="rId18"/>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2" name="标题 21"/>
          <p:cNvSpPr>
            <a:spLocks noGrp="1"/>
          </p:cNvSpPr>
          <p:nvPr>
            <p:custDataLst>
              <p:tags r:id="rId1"/>
            </p:custDataLst>
          </p:nvPr>
        </p:nvSpPr>
        <p:spPr>
          <a:xfrm>
            <a:off x="231845" y="507435"/>
            <a:ext cx="10969200" cy="705600"/>
          </a:xfrm>
          <a:prstGeom prst="rect">
            <a:avLst/>
          </a:prstGeom>
        </p:spPr>
        <p:txBody>
          <a:bodyPr vert="horz" lIns="90170" tIns="46990" rIns="90170" bIns="46990" rtlCol="0" anchor="ctr" anchorCtr="0">
            <a:normAutofit/>
          </a:bodyPr>
          <a:lst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a:lstStyle>
          <a:p>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骨相关事件严重降低了患者生活</a:t>
            </a:r>
            <a:r>
              <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rPr>
              <a:t>质量</a:t>
            </a:r>
            <a:endParaRPr lang="zh-CN" altLang="en-US" sz="2800" b="1" kern="100" spc="0">
              <a:solidFill>
                <a:srgbClr val="EB613B"/>
              </a:solidFill>
              <a:latin typeface="微软雅黑" panose="020B0503020204020204" charset="-122"/>
              <a:ea typeface="微软雅黑" panose="020B0503020204020204" charset="-122"/>
              <a:cs typeface="微软雅黑" panose="020B0503020204020204" charset="-122"/>
            </a:endParaRPr>
          </a:p>
        </p:txBody>
      </p:sp>
      <p:grpSp>
        <p:nvGrpSpPr>
          <p:cNvPr id="9" name="组合 8"/>
          <p:cNvGrpSpPr/>
          <p:nvPr/>
        </p:nvGrpSpPr>
        <p:grpSpPr>
          <a:xfrm>
            <a:off x="330200" y="1861897"/>
            <a:ext cx="11538322" cy="4173308"/>
            <a:chOff x="451128" y="2034436"/>
            <a:chExt cx="3183860" cy="3579574"/>
          </a:xfrm>
        </p:grpSpPr>
        <p:sp>
          <p:nvSpPr>
            <p:cNvPr id="10" name="矩形: 圆角 9"/>
            <p:cNvSpPr/>
            <p:nvPr>
              <p:custDataLst>
                <p:tags r:id="rId2"/>
              </p:custDataLst>
            </p:nvPr>
          </p:nvSpPr>
          <p:spPr>
            <a:xfrm>
              <a:off x="451128" y="2210805"/>
              <a:ext cx="3183860" cy="3403205"/>
            </a:xfrm>
            <a:prstGeom prst="roundRect">
              <a:avLst>
                <a:gd name="adj" fmla="val 4730"/>
              </a:avLst>
            </a:prstGeom>
            <a:solidFill>
              <a:schemeClr val="bg1">
                <a:alpha val="94000"/>
              </a:schemeClr>
            </a:solidFill>
            <a:ln w="12700">
              <a:solidFill>
                <a:srgbClr val="EA6F3F">
                  <a:alpha val="26000"/>
                </a:srgbClr>
              </a:solidFill>
            </a:ln>
            <a:effectLst>
              <a:outerShdw blurRad="50800" dist="101600" dir="3000000" algn="ctr" rotWithShape="0">
                <a:srgbClr val="CBDCE0">
                  <a:alpha val="18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sp>
          <p:nvSpPr>
            <p:cNvPr id="14" name="任意多边形: 形状 13"/>
            <p:cNvSpPr/>
            <p:nvPr>
              <p:custDataLst>
                <p:tags r:id="rId3"/>
              </p:custDataLst>
            </p:nvPr>
          </p:nvSpPr>
          <p:spPr>
            <a:xfrm>
              <a:off x="1418662" y="2034436"/>
              <a:ext cx="68314" cy="133961"/>
            </a:xfrm>
            <a:custGeom>
              <a:avLst/>
              <a:gdLst>
                <a:gd name="connsiteX0" fmla="*/ 0 w 50276"/>
                <a:gd name="connsiteY0" fmla="*/ 0 h 100552"/>
                <a:gd name="connsiteX1" fmla="*/ 50276 w 50276"/>
                <a:gd name="connsiteY1" fmla="*/ 50276 h 100552"/>
                <a:gd name="connsiteX2" fmla="*/ 0 w 50276"/>
                <a:gd name="connsiteY2" fmla="*/ 100552 h 100552"/>
              </a:gdLst>
              <a:ahLst/>
              <a:cxnLst>
                <a:cxn ang="0">
                  <a:pos x="connsiteX0" y="connsiteY0"/>
                </a:cxn>
                <a:cxn ang="0">
                  <a:pos x="connsiteX1" y="connsiteY1"/>
                </a:cxn>
                <a:cxn ang="0">
                  <a:pos x="connsiteX2" y="connsiteY2"/>
                </a:cxn>
              </a:cxnLst>
              <a:rect l="l" t="t" r="r" b="b"/>
              <a:pathLst>
                <a:path w="50276" h="100552">
                  <a:moveTo>
                    <a:pt x="0" y="0"/>
                  </a:moveTo>
                  <a:lnTo>
                    <a:pt x="50276" y="50276"/>
                  </a:lnTo>
                  <a:lnTo>
                    <a:pt x="0" y="100552"/>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charset="-122"/>
                <a:ea typeface="微软雅黑" panose="020B0503020204020204" charset="-122"/>
                <a:cs typeface="+mn-cs"/>
              </a:endParaRPr>
            </a:p>
          </p:txBody>
        </p:sp>
      </p:grpSp>
      <p:sp>
        <p:nvSpPr>
          <p:cNvPr id="17" name="矩形: 圆顶角 16"/>
          <p:cNvSpPr/>
          <p:nvPr/>
        </p:nvSpPr>
        <p:spPr>
          <a:xfrm>
            <a:off x="330201" y="1871575"/>
            <a:ext cx="11526838" cy="378458"/>
          </a:xfrm>
          <a:prstGeom prst="round2SameRect">
            <a:avLst>
              <a:gd name="adj1" fmla="val 50000"/>
              <a:gd name="adj2" fmla="val 0"/>
            </a:avLst>
          </a:prstGeom>
          <a:solidFill>
            <a:srgbClr val="F26649"/>
          </a:solidFill>
          <a:ln>
            <a:noFill/>
          </a:ln>
        </p:spPr>
        <p:style>
          <a:lnRef idx="2">
            <a:schemeClr val="accent1">
              <a:lumMod val="75000"/>
            </a:schemeClr>
          </a:lnRef>
          <a:fillRef idx="1">
            <a:schemeClr val="accent1"/>
          </a:fillRef>
          <a:effectRef idx="0">
            <a:srgbClr val="FFFFFF"/>
          </a:effectRef>
          <a:fontRef idx="minor">
            <a:schemeClr val="lt1"/>
          </a:fontRef>
        </p:style>
        <p:txBody>
          <a:bodyPr rtlCol="0" anchor="b"/>
          <a:p>
            <a:pPr algn="ctr">
              <a:lnSpc>
                <a:spcPct val="110000"/>
              </a:lnSpc>
            </a:pPr>
            <a:r>
              <a:rPr lang="zh-CN" altLang="en-US" b="1">
                <a:latin typeface="微软雅黑" panose="020B0503020204020204" charset="-122"/>
                <a:ea typeface="微软雅黑" panose="020B0503020204020204" charset="-122"/>
              </a:rPr>
              <a:t>骨转移导致的骨科手术</a:t>
            </a:r>
            <a:endParaRPr lang="en-US" b="1">
              <a:latin typeface="微软雅黑" panose="020B0503020204020204" charset="-122"/>
              <a:ea typeface="微软雅黑" panose="020B0503020204020204" charset="-122"/>
            </a:endParaRPr>
          </a:p>
        </p:txBody>
      </p:sp>
      <p:pic>
        <p:nvPicPr>
          <p:cNvPr id="4" name="图片 3"/>
          <p:cNvPicPr>
            <a:picLocks noChangeAspect="1"/>
          </p:cNvPicPr>
          <p:nvPr/>
        </p:nvPicPr>
        <p:blipFill>
          <a:blip r:embed="rId4"/>
          <a:stretch>
            <a:fillRect/>
          </a:stretch>
        </p:blipFill>
        <p:spPr>
          <a:xfrm>
            <a:off x="4115514" y="2722423"/>
            <a:ext cx="2061626" cy="3096676"/>
          </a:xfrm>
          <a:prstGeom prst="rect">
            <a:avLst/>
          </a:prstGeom>
        </p:spPr>
      </p:pic>
      <p:sp>
        <p:nvSpPr>
          <p:cNvPr id="6" name="文本框 5"/>
          <p:cNvSpPr txBox="1"/>
          <p:nvPr/>
        </p:nvSpPr>
        <p:spPr>
          <a:xfrm>
            <a:off x="2405852" y="2369595"/>
            <a:ext cx="1653680" cy="338554"/>
          </a:xfrm>
          <a:prstGeom prst="rect">
            <a:avLst/>
          </a:prstGeom>
          <a:noFill/>
        </p:spPr>
        <p:txBody>
          <a:bodyPr wrap="square" rtlCol="0">
            <a:spAutoFit/>
          </a:bodyPr>
          <a:p>
            <a:pPr algn="ctr"/>
            <a:r>
              <a:rPr lang="en-US" altLang="zh-CN" sz="1600" b="1">
                <a:solidFill>
                  <a:srgbClr val="F26649"/>
                </a:solidFill>
              </a:rPr>
              <a:t>- </a:t>
            </a:r>
            <a:r>
              <a:rPr lang="zh-CN" altLang="en-US" sz="1600" b="1">
                <a:solidFill>
                  <a:srgbClr val="F26649"/>
                </a:solidFill>
              </a:rPr>
              <a:t>脊椎转移</a:t>
            </a:r>
            <a:r>
              <a:rPr lang="en-US" altLang="zh-CN" sz="1600" b="1">
                <a:solidFill>
                  <a:srgbClr val="F26649"/>
                </a:solidFill>
              </a:rPr>
              <a:t>-</a:t>
            </a:r>
            <a:endParaRPr lang="en-US" sz="1600" b="1">
              <a:solidFill>
                <a:srgbClr val="F26649"/>
              </a:solidFill>
            </a:endParaRPr>
          </a:p>
        </p:txBody>
      </p:sp>
      <p:pic>
        <p:nvPicPr>
          <p:cNvPr id="7" name="图片 6"/>
          <p:cNvPicPr>
            <a:picLocks noChangeAspect="1"/>
          </p:cNvPicPr>
          <p:nvPr/>
        </p:nvPicPr>
        <p:blipFill rotWithShape="1">
          <a:blip r:embed="rId5"/>
          <a:srcRect r="33487" b="53835"/>
          <a:stretch>
            <a:fillRect/>
          </a:stretch>
        </p:blipFill>
        <p:spPr>
          <a:xfrm>
            <a:off x="6857527" y="3060198"/>
            <a:ext cx="2395176" cy="2552670"/>
          </a:xfrm>
          <a:prstGeom prst="rect">
            <a:avLst/>
          </a:prstGeom>
        </p:spPr>
      </p:pic>
      <p:sp>
        <p:nvSpPr>
          <p:cNvPr id="13" name="文本框 12"/>
          <p:cNvSpPr txBox="1"/>
          <p:nvPr/>
        </p:nvSpPr>
        <p:spPr>
          <a:xfrm>
            <a:off x="8309167" y="2369595"/>
            <a:ext cx="1653680" cy="338554"/>
          </a:xfrm>
          <a:prstGeom prst="rect">
            <a:avLst/>
          </a:prstGeom>
          <a:noFill/>
        </p:spPr>
        <p:txBody>
          <a:bodyPr wrap="square" rtlCol="0">
            <a:spAutoFit/>
          </a:bodyPr>
          <a:p>
            <a:pPr algn="ctr"/>
            <a:r>
              <a:rPr lang="en-US" altLang="zh-CN" sz="1600" b="1">
                <a:solidFill>
                  <a:srgbClr val="F26649"/>
                </a:solidFill>
              </a:rPr>
              <a:t>- </a:t>
            </a:r>
            <a:r>
              <a:rPr lang="zh-CN" altLang="en-US" sz="1600" b="1">
                <a:solidFill>
                  <a:srgbClr val="F26649"/>
                </a:solidFill>
              </a:rPr>
              <a:t>股骨转移 </a:t>
            </a:r>
            <a:r>
              <a:rPr lang="en-US" altLang="zh-CN" sz="1600" b="1">
                <a:solidFill>
                  <a:srgbClr val="F26649"/>
                </a:solidFill>
              </a:rPr>
              <a:t>-</a:t>
            </a:r>
            <a:endParaRPr lang="en-US" sz="1600" b="1">
              <a:solidFill>
                <a:srgbClr val="F26649"/>
              </a:solidFill>
            </a:endParaRPr>
          </a:p>
        </p:txBody>
      </p:sp>
      <p:pic>
        <p:nvPicPr>
          <p:cNvPr id="15" name="图片 14"/>
          <p:cNvPicPr>
            <a:picLocks noChangeAspect="1"/>
          </p:cNvPicPr>
          <p:nvPr/>
        </p:nvPicPr>
        <p:blipFill>
          <a:blip r:embed="rId6"/>
          <a:stretch>
            <a:fillRect/>
          </a:stretch>
        </p:blipFill>
        <p:spPr>
          <a:xfrm>
            <a:off x="670459" y="2722422"/>
            <a:ext cx="3303198" cy="1419725"/>
          </a:xfrm>
          <a:prstGeom prst="rect">
            <a:avLst/>
          </a:prstGeom>
        </p:spPr>
      </p:pic>
      <p:pic>
        <p:nvPicPr>
          <p:cNvPr id="5"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a:fillRect/>
          </a:stretch>
        </p:blipFill>
        <p:spPr bwMode="auto">
          <a:xfrm>
            <a:off x="939724" y="4220403"/>
            <a:ext cx="2764668" cy="1604744"/>
          </a:xfrm>
          <a:prstGeom prst="rect">
            <a:avLst/>
          </a:prstGeom>
          <a:noFill/>
          <a:extLst>
            <a:ext uri="{909E8E84-426E-40DD-AFC4-6F175D3DCCD1}">
              <a14:hiddenFill xmlns:a14="http://schemas.microsoft.com/office/drawing/2010/main">
                <a:solidFill>
                  <a:srgbClr val="FFFFFF"/>
                </a:solidFill>
              </a14:hiddenFill>
            </a:ext>
          </a:extLst>
        </p:spPr>
      </p:pic>
      <p:pic>
        <p:nvPicPr>
          <p:cNvPr id="8" name="图片 7"/>
          <p:cNvPicPr>
            <a:picLocks noChangeAspect="1"/>
          </p:cNvPicPr>
          <p:nvPr/>
        </p:nvPicPr>
        <p:blipFill>
          <a:blip r:embed="rId8"/>
          <a:stretch>
            <a:fillRect/>
          </a:stretch>
        </p:blipFill>
        <p:spPr>
          <a:xfrm>
            <a:off x="9362407" y="3060199"/>
            <a:ext cx="2083899" cy="2552670"/>
          </a:xfrm>
          <a:prstGeom prst="rect">
            <a:avLst/>
          </a:prstGeom>
        </p:spPr>
      </p:pic>
      <p:sp>
        <p:nvSpPr>
          <p:cNvPr id="19" name="文本框 18"/>
          <p:cNvSpPr txBox="1"/>
          <p:nvPr/>
        </p:nvSpPr>
        <p:spPr>
          <a:xfrm>
            <a:off x="2555268" y="5770498"/>
            <a:ext cx="1600182" cy="276999"/>
          </a:xfrm>
          <a:prstGeom prst="rect">
            <a:avLst/>
          </a:prstGeom>
          <a:noFill/>
        </p:spPr>
        <p:txBody>
          <a:bodyPr wrap="square">
            <a:spAutoFit/>
          </a:bodyPr>
          <a:p>
            <a:pPr algn="ctr"/>
            <a:r>
              <a:rPr kumimoji="0" lang="zh-CN" altLang="en-US" sz="1200" b="0" i="1" u="none" strike="noStrike" kern="1200" cap="none" spc="0" normalizeH="0" baseline="0" noProof="0">
                <a:ln>
                  <a:noFill/>
                </a:ln>
                <a:solidFill>
                  <a:schemeClr val="bg1">
                    <a:lumMod val="50000"/>
                  </a:schemeClr>
                </a:solidFill>
                <a:effectLst/>
                <a:uLnTx/>
                <a:uFillTx/>
                <a:latin typeface="+mn-ea"/>
                <a:cs typeface="+mn-cs"/>
              </a:rPr>
              <a:t>椎板减压内固定术</a:t>
            </a:r>
            <a:r>
              <a:rPr lang="zh-CN" altLang="en-US" sz="1200" i="1">
                <a:solidFill>
                  <a:schemeClr val="bg1">
                    <a:lumMod val="50000"/>
                  </a:schemeClr>
                </a:solidFill>
                <a:latin typeface="+mn-ea"/>
              </a:rPr>
              <a:t>等</a:t>
            </a:r>
            <a:endParaRPr lang="en-US" i="1">
              <a:solidFill>
                <a:schemeClr val="bg1">
                  <a:lumMod val="50000"/>
                </a:schemeClr>
              </a:solidFill>
              <a:latin typeface="+mn-ea"/>
            </a:endParaRPr>
          </a:p>
        </p:txBody>
      </p:sp>
      <p:sp>
        <p:nvSpPr>
          <p:cNvPr id="27" name="文本框 26"/>
          <p:cNvSpPr txBox="1"/>
          <p:nvPr/>
        </p:nvSpPr>
        <p:spPr>
          <a:xfrm>
            <a:off x="7831452" y="5629846"/>
            <a:ext cx="2602086" cy="276999"/>
          </a:xfrm>
          <a:prstGeom prst="rect">
            <a:avLst/>
          </a:prstGeom>
          <a:noFill/>
        </p:spPr>
        <p:txBody>
          <a:bodyPr wrap="square">
            <a:spAutoFit/>
          </a:bodyPr>
          <a:p>
            <a:pPr algn="ctr"/>
            <a:r>
              <a:rPr kumimoji="0" lang="zh-CN" altLang="en-US" sz="1200" b="0" i="1" u="none" strike="noStrike" kern="1200" cap="none" spc="0" normalizeH="0" baseline="0" noProof="0">
                <a:ln>
                  <a:noFill/>
                </a:ln>
                <a:solidFill>
                  <a:schemeClr val="bg1">
                    <a:lumMod val="50000"/>
                  </a:schemeClr>
                </a:solidFill>
                <a:effectLst/>
                <a:uLnTx/>
                <a:uFillTx/>
                <a:latin typeface="+mn-ea"/>
                <a:cs typeface="+mn-cs"/>
              </a:rPr>
              <a:t>股骨头置换 </a:t>
            </a:r>
            <a:r>
              <a:rPr kumimoji="0" lang="en-US" altLang="zh-CN" sz="1200" b="0" i="1" u="none" strike="noStrike" kern="1200" cap="none" spc="0" normalizeH="0" baseline="0" noProof="0">
                <a:ln>
                  <a:noFill/>
                </a:ln>
                <a:solidFill>
                  <a:schemeClr val="bg1">
                    <a:lumMod val="50000"/>
                  </a:schemeClr>
                </a:solidFill>
                <a:effectLst/>
                <a:uLnTx/>
                <a:uFillTx/>
                <a:latin typeface="+mn-ea"/>
                <a:cs typeface="+mn-cs"/>
              </a:rPr>
              <a:t>&amp; </a:t>
            </a:r>
            <a:r>
              <a:rPr kumimoji="0" lang="zh-CN" altLang="en-US" sz="1200" b="0" i="1" u="none" strike="noStrike" kern="1200" cap="none" spc="0" normalizeH="0" baseline="0" noProof="0">
                <a:ln>
                  <a:noFill/>
                </a:ln>
                <a:solidFill>
                  <a:schemeClr val="bg1">
                    <a:lumMod val="50000"/>
                  </a:schemeClr>
                </a:solidFill>
                <a:effectLst/>
                <a:uLnTx/>
                <a:uFillTx/>
                <a:latin typeface="+mn-ea"/>
                <a:cs typeface="+mn-cs"/>
              </a:rPr>
              <a:t>股骨髓内固定</a:t>
            </a:r>
            <a:endParaRPr lang="en-US" i="1">
              <a:solidFill>
                <a:schemeClr val="bg1">
                  <a:lumMod val="50000"/>
                </a:schemeClr>
              </a:solidFill>
              <a:latin typeface="+mn-ea"/>
            </a:endParaRPr>
          </a:p>
        </p:txBody>
      </p:sp>
      <p:sp>
        <p:nvSpPr>
          <p:cNvPr id="11" name="文本框 10"/>
          <p:cNvSpPr txBox="1"/>
          <p:nvPr/>
        </p:nvSpPr>
        <p:spPr>
          <a:xfrm>
            <a:off x="421005" y="1212850"/>
            <a:ext cx="11436350" cy="368300"/>
          </a:xfrm>
          <a:prstGeom prst="rect">
            <a:avLst/>
          </a:prstGeom>
          <a:noFill/>
        </p:spPr>
        <p:txBody>
          <a:bodyPr wrap="square" rtlCol="0" anchor="t">
            <a:spAutoFit/>
          </a:bodyPr>
          <a:p>
            <a:pPr marL="252095" indent="-252095">
              <a:lnSpc>
                <a:spcPct val="120000"/>
              </a:lnSpc>
              <a:buClr>
                <a:srgbClr val="F26649"/>
              </a:buClr>
              <a:buFont typeface="Wingdings" panose="05000000000000000000" pitchFamily="2" charset="2"/>
              <a:buChar char="Ø"/>
            </a:pPr>
            <a:r>
              <a:rPr lang="zh-CN" altLang="en-US" sz="1500" kern="100">
                <a:solidFill>
                  <a:prstClr val="black">
                    <a:lumMod val="75000"/>
                    <a:lumOff val="25000"/>
                  </a:prstClr>
                </a:solidFill>
                <a:latin typeface="微软雅黑" panose="020B0503020204020204" charset="-122"/>
                <a:ea typeface="微软雅黑" panose="020B0503020204020204" charset="-122"/>
                <a:sym typeface="+mn-lt"/>
              </a:rPr>
              <a:t>骨转移一旦恶化，患者常</a:t>
            </a:r>
            <a:r>
              <a:rPr sz="1500" kern="100">
                <a:solidFill>
                  <a:prstClr val="black">
                    <a:lumMod val="75000"/>
                    <a:lumOff val="25000"/>
                  </a:prstClr>
                </a:solidFill>
                <a:latin typeface="微软雅黑" panose="020B0503020204020204" charset="-122"/>
                <a:ea typeface="微软雅黑" panose="020B0503020204020204" charset="-122"/>
                <a:sym typeface="+mn-lt"/>
              </a:rPr>
              <a:t>需</a:t>
            </a:r>
            <a:r>
              <a:rPr lang="zh-CN" altLang="en-US" sz="1500" kern="100">
                <a:solidFill>
                  <a:prstClr val="black">
                    <a:lumMod val="75000"/>
                    <a:lumOff val="25000"/>
                  </a:prstClr>
                </a:solidFill>
                <a:latin typeface="微软雅黑" panose="020B0503020204020204" charset="-122"/>
                <a:ea typeface="微软雅黑" panose="020B0503020204020204" charset="-122"/>
                <a:sym typeface="+mn-lt"/>
              </a:rPr>
              <a:t>要通过骨手术、额外的放疗等进行干预</a:t>
            </a:r>
            <a:r>
              <a:rPr lang="en-US" sz="1500" kern="100" baseline="30000">
                <a:solidFill>
                  <a:prstClr val="black">
                    <a:lumMod val="75000"/>
                    <a:lumOff val="25000"/>
                  </a:prstClr>
                </a:solidFill>
                <a:latin typeface="微软雅黑" panose="020B0503020204020204" charset="-122"/>
                <a:ea typeface="微软雅黑" panose="020B0503020204020204" charset="-122"/>
                <a:sym typeface="+mn-lt"/>
              </a:rPr>
              <a:t>1-5</a:t>
            </a:r>
            <a:r>
              <a:rPr sz="1500" kern="100">
                <a:solidFill>
                  <a:srgbClr val="404040"/>
                </a:solidFill>
                <a:latin typeface="微软雅黑" panose="020B0503020204020204" charset="-122"/>
                <a:ea typeface="微软雅黑" panose="020B0503020204020204" charset="-122"/>
                <a:cs typeface="微软雅黑" panose="020B0503020204020204" charset="-122"/>
                <a:sym typeface="+mn-lt"/>
              </a:rPr>
              <a:t>，</a:t>
            </a:r>
            <a:r>
              <a:rPr lang="zh-CN" altLang="en-US" sz="1500" b="1" kern="100">
                <a:solidFill>
                  <a:srgbClr val="F26649"/>
                </a:solidFill>
                <a:latin typeface="微软雅黑" panose="020B0503020204020204" charset="-122"/>
                <a:ea typeface="微软雅黑" panose="020B0503020204020204" charset="-122"/>
                <a:cs typeface="微软雅黑" panose="020B0503020204020204" charset="-122"/>
                <a:sym typeface="+mn-lt"/>
              </a:rPr>
              <a:t>治疗成本高</a:t>
            </a:r>
            <a:r>
              <a:rPr sz="1500" b="1" kern="100">
                <a:solidFill>
                  <a:srgbClr val="F26649"/>
                </a:solidFill>
                <a:latin typeface="微软雅黑" panose="020B0503020204020204" charset="-122"/>
                <a:ea typeface="微软雅黑" panose="020B0503020204020204" charset="-122"/>
                <a:cs typeface="微软雅黑" panose="020B0503020204020204" charset="-122"/>
                <a:sym typeface="+mn-lt"/>
              </a:rPr>
              <a:t>、</a:t>
            </a:r>
            <a:r>
              <a:rPr lang="zh-CN" altLang="en-US" sz="1500" b="1" kern="100">
                <a:solidFill>
                  <a:srgbClr val="F26649"/>
                </a:solidFill>
                <a:latin typeface="微软雅黑" panose="020B0503020204020204" charset="-122"/>
                <a:ea typeface="微软雅黑" panose="020B0503020204020204" charset="-122"/>
                <a:cs typeface="微软雅黑" panose="020B0503020204020204" charset="-122"/>
                <a:sym typeface="+mn-lt"/>
              </a:rPr>
              <a:t>效果个体差异大，患者被迫面临长期痛苦</a:t>
            </a:r>
            <a:endParaRPr lang="zh-CN" altLang="en-US" sz="1500" b="1" kern="100">
              <a:solidFill>
                <a:srgbClr val="F26649"/>
              </a:solidFill>
              <a:latin typeface="微软雅黑" panose="020B0503020204020204" charset="-122"/>
              <a:ea typeface="微软雅黑" panose="020B0503020204020204" charset="-122"/>
              <a:cs typeface="微软雅黑" panose="020B0503020204020204" charset="-122"/>
              <a:sym typeface="+mn-lt"/>
            </a:endParaRPr>
          </a:p>
        </p:txBody>
      </p:sp>
      <p:sp>
        <p:nvSpPr>
          <p:cNvPr id="45" name="文本框 44"/>
          <p:cNvSpPr txBox="1"/>
          <p:nvPr>
            <p:custDataLst>
              <p:tags r:id="rId9"/>
            </p:custDataLst>
          </p:nvPr>
        </p:nvSpPr>
        <p:spPr>
          <a:xfrm>
            <a:off x="220344" y="6139074"/>
            <a:ext cx="9032207" cy="410323"/>
          </a:xfrm>
          <a:prstGeom prst="rect">
            <a:avLst/>
          </a:prstGeom>
          <a:noFill/>
        </p:spPr>
        <p:txBody>
          <a:bodyPr wrap="square" numCol="2" rtlCol="0">
            <a:noAutofit/>
          </a:bodyPr>
          <a:p>
            <a:pPr marL="228600" indent="-228600">
              <a:lnSpc>
                <a:spcPct val="100000"/>
              </a:lnSpc>
              <a:buAutoNum type="arabicPeriod"/>
            </a:pPr>
            <a:r>
              <a:rPr lang="en-US" altLang="zh-CN" sz="800">
                <a:solidFill>
                  <a:schemeClr val="tx1"/>
                </a:solidFill>
                <a:latin typeface="微软雅黑" panose="020B0503020204020204" charset="-122"/>
                <a:ea typeface="微软雅黑" panose="020B0503020204020204" charset="-122"/>
                <a:cs typeface="微软雅黑" panose="020B0503020204020204" charset="-122"/>
              </a:rPr>
              <a:t>Nakanishi, Kazuo, et al. </a:t>
            </a:r>
            <a:r>
              <a:rPr lang="en-US" altLang="zh-CN" sz="800" err="1">
                <a:solidFill>
                  <a:schemeClr val="tx1"/>
                </a:solidFill>
                <a:latin typeface="微软雅黑" panose="020B0503020204020204" charset="-122"/>
                <a:ea typeface="微软雅黑" panose="020B0503020204020204" charset="-122"/>
                <a:cs typeface="微软雅黑" panose="020B0503020204020204" charset="-122"/>
              </a:rPr>
              <a:t>Medicina</a:t>
            </a:r>
            <a:r>
              <a:rPr lang="en-US" altLang="zh-CN" sz="800">
                <a:solidFill>
                  <a:schemeClr val="tx1"/>
                </a:solidFill>
                <a:latin typeface="微软雅黑" panose="020B0503020204020204" charset="-122"/>
                <a:ea typeface="微软雅黑" panose="020B0503020204020204" charset="-122"/>
                <a:cs typeface="微软雅黑" panose="020B0503020204020204" charset="-122"/>
              </a:rPr>
              <a:t> 58.3 (2022): 358.</a:t>
            </a:r>
            <a:endParaRPr lang="en-US" altLang="zh-CN" sz="800">
              <a:solidFill>
                <a:schemeClr val="tx1"/>
              </a:solidFill>
              <a:latin typeface="微软雅黑" panose="020B0503020204020204" charset="-122"/>
              <a:ea typeface="微软雅黑" panose="020B0503020204020204" charset="-122"/>
              <a:cs typeface="微软雅黑" panose="020B0503020204020204" charset="-122"/>
            </a:endParaRPr>
          </a:p>
          <a:p>
            <a:pPr marL="228600" indent="-228600">
              <a:lnSpc>
                <a:spcPct val="100000"/>
              </a:lnSpc>
              <a:buAutoNum type="arabicPeriod"/>
            </a:pPr>
            <a:r>
              <a:rPr lang="en-US" altLang="zh-CN" sz="800">
                <a:solidFill>
                  <a:schemeClr val="tx1"/>
                </a:solidFill>
                <a:latin typeface="微软雅黑" panose="020B0503020204020204" charset="-122"/>
                <a:ea typeface="微软雅黑" panose="020B0503020204020204" charset="-122"/>
                <a:cs typeface="微软雅黑" panose="020B0503020204020204" charset="-122"/>
              </a:rPr>
              <a:t>Chen, Keng, et al. European Spine Journal 26 (2017): 1893-1901.</a:t>
            </a:r>
            <a:endParaRPr lang="en-US" altLang="zh-CN" sz="800">
              <a:solidFill>
                <a:schemeClr val="tx1"/>
              </a:solidFill>
              <a:latin typeface="微软雅黑" panose="020B0503020204020204" charset="-122"/>
              <a:ea typeface="微软雅黑" panose="020B0503020204020204" charset="-122"/>
              <a:cs typeface="微软雅黑" panose="020B0503020204020204" charset="-122"/>
            </a:endParaRPr>
          </a:p>
          <a:p>
            <a:pPr marL="228600" indent="-228600">
              <a:lnSpc>
                <a:spcPct val="100000"/>
              </a:lnSpc>
              <a:buAutoNum type="arabicPeriod"/>
            </a:pPr>
            <a:r>
              <a:rPr lang="en-US" altLang="zh-CN" sz="800">
                <a:solidFill>
                  <a:schemeClr val="tx1"/>
                </a:solidFill>
                <a:latin typeface="微软雅黑" panose="020B0503020204020204" charset="-122"/>
                <a:ea typeface="微软雅黑" panose="020B0503020204020204" charset="-122"/>
                <a:cs typeface="微软雅黑" panose="020B0503020204020204" charset="-122"/>
              </a:rPr>
              <a:t>Adler, Daniel, Wojciech </a:t>
            </a:r>
            <a:r>
              <a:rPr lang="en-US" altLang="zh-CN" sz="800" err="1">
                <a:solidFill>
                  <a:schemeClr val="tx1"/>
                </a:solidFill>
                <a:latin typeface="微软雅黑" panose="020B0503020204020204" charset="-122"/>
                <a:ea typeface="微软雅黑" panose="020B0503020204020204" charset="-122"/>
                <a:cs typeface="微软雅黑" panose="020B0503020204020204" charset="-122"/>
              </a:rPr>
              <a:t>Pepke</a:t>
            </a:r>
            <a:r>
              <a:rPr lang="en-US" altLang="zh-CN" sz="800">
                <a:solidFill>
                  <a:schemeClr val="tx1"/>
                </a:solidFill>
                <a:latin typeface="微软雅黑" panose="020B0503020204020204" charset="-122"/>
                <a:ea typeface="微软雅黑" panose="020B0503020204020204" charset="-122"/>
                <a:cs typeface="微软雅黑" panose="020B0503020204020204" charset="-122"/>
              </a:rPr>
              <a:t>, and Michael Akbar. J Cancer Metastasis Treat 2019 (2019).</a:t>
            </a:r>
            <a:endParaRPr lang="en-US" altLang="zh-CN" sz="800">
              <a:solidFill>
                <a:schemeClr val="tx1"/>
              </a:solidFill>
              <a:latin typeface="微软雅黑" panose="020B0503020204020204" charset="-122"/>
              <a:ea typeface="微软雅黑" panose="020B0503020204020204" charset="-122"/>
              <a:cs typeface="微软雅黑" panose="020B0503020204020204" charset="-122"/>
            </a:endParaRPr>
          </a:p>
          <a:p>
            <a:pPr marL="228600" indent="-228600">
              <a:lnSpc>
                <a:spcPct val="100000"/>
              </a:lnSpc>
              <a:buAutoNum type="arabicPeriod"/>
            </a:pPr>
            <a:r>
              <a:rPr lang="en-US" altLang="zh-CN" sz="800" err="1">
                <a:solidFill>
                  <a:schemeClr val="tx1"/>
                </a:solidFill>
                <a:latin typeface="微软雅黑" panose="020B0503020204020204" charset="-122"/>
                <a:ea typeface="微软雅黑" panose="020B0503020204020204" charset="-122"/>
                <a:cs typeface="微软雅黑" panose="020B0503020204020204" charset="-122"/>
              </a:rPr>
              <a:t>Sørensen</a:t>
            </a:r>
            <a:r>
              <a:rPr lang="en-US" altLang="zh-CN" sz="800">
                <a:solidFill>
                  <a:schemeClr val="tx1"/>
                </a:solidFill>
                <a:latin typeface="微软雅黑" panose="020B0503020204020204" charset="-122"/>
                <a:ea typeface="微软雅黑" panose="020B0503020204020204" charset="-122"/>
                <a:cs typeface="微软雅黑" panose="020B0503020204020204" charset="-122"/>
              </a:rPr>
              <a:t>, </a:t>
            </a:r>
            <a:r>
              <a:rPr lang="en-US" altLang="zh-CN" sz="800" err="1">
                <a:solidFill>
                  <a:schemeClr val="tx1"/>
                </a:solidFill>
                <a:latin typeface="微软雅黑" panose="020B0503020204020204" charset="-122"/>
                <a:ea typeface="微软雅黑" panose="020B0503020204020204" charset="-122"/>
                <a:cs typeface="微软雅黑" panose="020B0503020204020204" charset="-122"/>
              </a:rPr>
              <a:t>Michala</a:t>
            </a:r>
            <a:r>
              <a:rPr lang="en-US" altLang="zh-CN" sz="800">
                <a:solidFill>
                  <a:schemeClr val="tx1"/>
                </a:solidFill>
                <a:latin typeface="微软雅黑" panose="020B0503020204020204" charset="-122"/>
                <a:ea typeface="微软雅黑" panose="020B0503020204020204" charset="-122"/>
                <a:cs typeface="微软雅黑" panose="020B0503020204020204" charset="-122"/>
              </a:rPr>
              <a:t> S., et al. Acta </a:t>
            </a:r>
            <a:r>
              <a:rPr lang="en-US" altLang="zh-CN" sz="800" err="1">
                <a:solidFill>
                  <a:schemeClr val="tx1"/>
                </a:solidFill>
                <a:latin typeface="微软雅黑" panose="020B0503020204020204" charset="-122"/>
                <a:ea typeface="微软雅黑" panose="020B0503020204020204" charset="-122"/>
                <a:cs typeface="微软雅黑" panose="020B0503020204020204" charset="-122"/>
              </a:rPr>
              <a:t>Orthopaedica</a:t>
            </a:r>
            <a:r>
              <a:rPr lang="en-US" altLang="zh-CN" sz="800">
                <a:solidFill>
                  <a:schemeClr val="tx1"/>
                </a:solidFill>
                <a:latin typeface="微软雅黑" panose="020B0503020204020204" charset="-122"/>
                <a:ea typeface="微软雅黑" panose="020B0503020204020204" charset="-122"/>
                <a:cs typeface="微软雅黑" panose="020B0503020204020204" charset="-122"/>
              </a:rPr>
              <a:t> 84.3 (2013): 301-306.</a:t>
            </a:r>
            <a:endParaRPr lang="en-US" altLang="zh-CN" sz="800">
              <a:solidFill>
                <a:schemeClr val="tx1"/>
              </a:solidFill>
              <a:latin typeface="微软雅黑" panose="020B0503020204020204" charset="-122"/>
              <a:ea typeface="微软雅黑" panose="020B0503020204020204" charset="-122"/>
              <a:cs typeface="微软雅黑" panose="020B0503020204020204" charset="-122"/>
            </a:endParaRPr>
          </a:p>
          <a:p>
            <a:pPr marL="228600" indent="-228600">
              <a:lnSpc>
                <a:spcPct val="100000"/>
              </a:lnSpc>
              <a:buAutoNum type="arabicPeriod"/>
            </a:pPr>
            <a:r>
              <a:rPr lang="en-US" altLang="zh-CN" sz="800" err="1">
                <a:solidFill>
                  <a:schemeClr val="tx1"/>
                </a:solidFill>
                <a:latin typeface="微软雅黑" panose="020B0503020204020204" charset="-122"/>
                <a:ea typeface="微软雅黑" panose="020B0503020204020204" charset="-122"/>
                <a:cs typeface="微软雅黑" panose="020B0503020204020204" charset="-122"/>
              </a:rPr>
              <a:t>Samsani</a:t>
            </a:r>
            <a:r>
              <a:rPr lang="en-US" altLang="zh-CN" sz="800">
                <a:solidFill>
                  <a:schemeClr val="tx1"/>
                </a:solidFill>
                <a:latin typeface="微软雅黑" panose="020B0503020204020204" charset="-122"/>
                <a:ea typeface="微软雅黑" panose="020B0503020204020204" charset="-122"/>
                <a:cs typeface="微软雅黑" panose="020B0503020204020204" charset="-122"/>
              </a:rPr>
              <a:t>, S. R., et al. European Journal of Surgical Oncology (EJSO) 30.9 (2004): 993-997.</a:t>
            </a:r>
            <a:endParaRPr lang="en-US" altLang="zh-CN" sz="800">
              <a:solidFill>
                <a:schemeClr val="tx1"/>
              </a:solidFill>
              <a:latin typeface="微软雅黑" panose="020B0503020204020204" charset="-122"/>
              <a:ea typeface="微软雅黑" panose="020B0503020204020204" charset="-122"/>
              <a:cs typeface="微软雅黑" panose="020B0503020204020204" charset="-122"/>
            </a:endParaRPr>
          </a:p>
        </p:txBody>
      </p:sp>
    </p:spTree>
    <p:custDataLst>
      <p:tags r:id="rId10"/>
    </p:custDataLst>
  </p:cSld>
  <p:clrMapOvr>
    <a:masterClrMapping/>
  </p:clrMapOvr>
  <mc:AlternateContent xmlns:mc="http://schemas.openxmlformats.org/markup-compatibility/2006">
    <mc:Choice xmlns:p14="http://schemas.microsoft.com/office/powerpoint/2010/main" Requires="p14">
      <p:transition p14:dur="500"/>
    </mc:Choice>
    <mc:Fallback>
      <p:transition/>
    </mc:Fallback>
  </mc:AlternateContent>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00.xml><?xml version="1.0" encoding="utf-8"?>
<p:tagLst xmlns:p="http://schemas.openxmlformats.org/presentationml/2006/main">
  <p:tag name="KSO_WM_BEAUTIFY_FLAG" val="#wm#"/>
  <p:tag name="KSO_WM_TEMPLATE_CATEGORY" val="custom"/>
  <p:tag name="KSO_WM_TEMPLATE_INDEX" val="20205081"/>
</p:tagLst>
</file>

<file path=ppt/tags/tag101.xml><?xml version="1.0" encoding="utf-8"?>
<p:tagLst xmlns:p="http://schemas.openxmlformats.org/presentationml/2006/main">
  <p:tag name="KSO_WM_BEAUTIFY_FLAG" val="#wm#"/>
  <p:tag name="KSO_WM_TEMPLATE_CATEGORY" val="custom"/>
  <p:tag name="KSO_WM_TEMPLATE_INDEX" val="20205081"/>
</p:tagLst>
</file>

<file path=ppt/tags/tag102.xml><?xml version="1.0" encoding="utf-8"?>
<p:tagLst xmlns:p="http://schemas.openxmlformats.org/presentationml/2006/main">
  <p:tag name="KSO_WM_BEAUTIFY_FLAG" val="#wm#"/>
  <p:tag name="KSO_WM_TEMPLATE_CATEGORY" val="custom"/>
  <p:tag name="KSO_WM_TEMPLATE_INDEX" val="20205081"/>
</p:tagLst>
</file>

<file path=ppt/tags/tag103.xml><?xml version="1.0" encoding="utf-8"?>
<p:tagLst xmlns:p="http://schemas.openxmlformats.org/presentationml/2006/main">
  <p:tag name="KSO_WM_BEAUTIFY_FLAG" val="#wm#"/>
  <p:tag name="KSO_WM_TEMPLATE_CATEGORY" val="custom"/>
  <p:tag name="KSO_WM_TEMPLATE_INDEX" val="20205081"/>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wm#"/>
  <p:tag name="KSO_WM_TEMPLATE_CATEGORY" val="custom"/>
  <p:tag name="KSO_WM_TEMPLATE_INDEX" val="20205081"/>
</p:tagLst>
</file>

<file path=ppt/tags/tag107.xml><?xml version="1.0" encoding="utf-8"?>
<p:tagLst xmlns:p="http://schemas.openxmlformats.org/presentationml/2006/main">
  <p:tag name="KSO_WM_BEAUTIFY_FLAG" val="#wm#"/>
  <p:tag name="KSO_WM_TEMPLATE_CATEGORY" val="custom"/>
  <p:tag name="KSO_WM_TEMPLATE_INDEX" val="20205081"/>
</p:tagLst>
</file>

<file path=ppt/tags/tag108.xml><?xml version="1.0" encoding="utf-8"?>
<p:tagLst xmlns:p="http://schemas.openxmlformats.org/presentationml/2006/main">
  <p:tag name="KSO_WM_BEAUTIFY_FLAG" val="#wm#"/>
  <p:tag name="KSO_WM_TEMPLATE_CATEGORY" val="custom"/>
  <p:tag name="KSO_WM_TEMPLATE_INDEX" val="20205081"/>
</p:tagLst>
</file>

<file path=ppt/tags/tag109.xml><?xml version="1.0" encoding="utf-8"?>
<p:tagLst xmlns:p="http://schemas.openxmlformats.org/presentationml/2006/main">
  <p:tag name="KSO_WM_BEAUTIFY_FLAG" val="#wm#"/>
  <p:tag name="KSO_WM_TEMPLATE_CATEGORY" val="custom"/>
  <p:tag name="KSO_WM_TEMPLATE_INDEX" val="20205081"/>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10.xml><?xml version="1.0" encoding="utf-8"?>
<p:tagLst xmlns:p="http://schemas.openxmlformats.org/presentationml/2006/main">
  <p:tag name="KSO_WM_BEAUTIFY_FLAG" val="#wm#"/>
  <p:tag name="KSO_WM_TEMPLATE_CATEGORY" val="custom"/>
  <p:tag name="KSO_WM_TEMPLATE_INDEX" val="20205081"/>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wm#"/>
  <p:tag name="KSO_WM_TEMPLATE_CATEGORY" val="custom"/>
  <p:tag name="KSO_WM_TEMPLATE_INDEX" val="20205081"/>
</p:tagLst>
</file>

<file path=ppt/tags/tag118.xml><?xml version="1.0" encoding="utf-8"?>
<p:tagLst xmlns:p="http://schemas.openxmlformats.org/presentationml/2006/main">
  <p:tag name="KSO_WM_BEAUTIFY_FLAG" val="#wm#"/>
  <p:tag name="KSO_WM_TEMPLATE_CATEGORY" val="custom"/>
  <p:tag name="KSO_WM_TEMPLATE_INDEX" val="20205081"/>
</p:tagLst>
</file>

<file path=ppt/tags/tag119.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3*a*1"/>
  <p:tag name="KSO_WM_TEMPLATE_CATEGORY" val="diagram"/>
  <p:tag name="KSO_WM_TEMPLATE_INDEX" val="20233143"/>
  <p:tag name="KSO_WM_UNIT_LAYERLEVEL" val="1"/>
  <p:tag name="KSO_WM_TAG_VERSION" val="3.0"/>
  <p:tag name="KSO_WM_BEAUTIFY_FLAG" val="#wm#"/>
  <p:tag name="KSO_WM_UNIT_ISCONTENTSTITLE" val="0"/>
  <p:tag name="KSO_WM_UNIT_ISNUMDGMTITLE" val="0"/>
  <p:tag name="KSO_WM_UNIT_NOCLEAR" val="0"/>
  <p:tag name="KSO_WM_UNIT_VALUE" val="29"/>
  <p:tag name="KSO_WM_UNIT_TYPE" val="a"/>
  <p:tag name="KSO_WM_UNIT_INDEX" val="1"/>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20.xml><?xml version="1.0" encoding="utf-8"?>
<p:tagLst xmlns:p="http://schemas.openxmlformats.org/presentationml/2006/main">
  <p:tag name="KSO_WM_BEAUTIFY_FLAG" val="#wm#"/>
  <p:tag name="KSO_WM_TEMPLATE_CATEGORY" val="diagram"/>
  <p:tag name="KSO_WM_TEMPLATE_INDEX" val="20233143"/>
  <p:tag name="KSO_WM_SLIDE_ID" val="diagram20233143_3"/>
  <p:tag name="KSO_WM_TEMPLATE_SUBCATEGORY" val="0"/>
  <p:tag name="KSO_WM_TEMPLATE_MASTER_TYPE" val="0"/>
  <p:tag name="KSO_WM_TEMPLATE_COLOR_TYPE" val="0"/>
  <p:tag name="KSO_WM_SLIDE_ITEM_CNT" val="4"/>
  <p:tag name="KSO_WM_SLIDE_INDEX" val="3"/>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758.775*370.283"/>
  <p:tag name="KSO_WM_SLIDE_POSITION" val="101.1*127.023"/>
  <p:tag name="KSO_WM_SLIDE_SOURCE" val="WPPAIGenerateSlide"/>
</p:tagLst>
</file>

<file path=ppt/tags/tag121.xml><?xml version="1.0" encoding="utf-8"?>
<p:tagLst xmlns:p="http://schemas.openxmlformats.org/presentationml/2006/main">
  <p:tag name="KSO_WM_BEAUTIFY_FLAG" val="#wm#"/>
  <p:tag name="KSO_WM_TEMPLATE_CATEGORY" val="custom"/>
  <p:tag name="KSO_WM_TEMPLATE_INDEX" val="20235999"/>
</p:tagLst>
</file>

<file path=ppt/tags/tag122.xml><?xml version="1.0" encoding="utf-8"?>
<p:tagLst xmlns:p="http://schemas.openxmlformats.org/presentationml/2006/main">
  <p:tag name="KSO_WM_BEAUTIFY_FLAG" val="#wm#"/>
  <p:tag name="KSO_WM_TEMPLATE_CATEGORY" val="custom"/>
  <p:tag name="KSO_WM_TEMPLATE_INDEX" val="20235999"/>
</p:tagLst>
</file>

<file path=ppt/tags/tag123.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24.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25.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ags/tag12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27.xml><?xml version="1.0" encoding="utf-8"?>
<p:tagLst xmlns:p="http://schemas.openxmlformats.org/presentationml/2006/main">
  <p:tag name="KSO_WM_BEAUTIFY_FLAG" val="#wm#"/>
  <p:tag name="KSO_WM_TEMPLATE_CATEGORY" val="custom"/>
  <p:tag name="KSO_WM_TEMPLATE_INDEX" val="20235999"/>
</p:tagLst>
</file>

<file path=ppt/tags/tag128.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29.xml><?xml version="1.0" encoding="utf-8"?>
<p:tagLst xmlns:p="http://schemas.openxmlformats.org/presentationml/2006/main">
  <p:tag name="KSO_WM_BEAUTIFY_FLAG" val="#wm#"/>
  <p:tag name="KSO_WM_TEMPLATE_CATEGORY" val="custom"/>
  <p:tag name="KSO_WM_TEMPLATE_INDEX" val="20235999"/>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13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31.xml><?xml version="1.0" encoding="utf-8"?>
<p:tagLst xmlns:p="http://schemas.openxmlformats.org/presentationml/2006/main">
  <p:tag name="KSO_WM_BEAUTIFY_FLAG" val="#wm#"/>
  <p:tag name="KSO_WM_TEMPLATE_CATEGORY" val="custom"/>
  <p:tag name="KSO_WM_TEMPLATE_INDEX" val="20235999"/>
</p:tagLst>
</file>

<file path=ppt/tags/tag132.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33.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34.xml><?xml version="1.0" encoding="utf-8"?>
<p:tagLst xmlns:p="http://schemas.openxmlformats.org/presentationml/2006/main">
  <p:tag name="KSO_WM_BEAUTIFY_FLAG" val="#wm#"/>
  <p:tag name="KSO_WM_TEMPLATE_CATEGORY" val="custom"/>
  <p:tag name="KSO_WM_TEMPLATE_INDEX" val="20235999"/>
</p:tagLst>
</file>

<file path=ppt/tags/tag135.xml><?xml version="1.0" encoding="utf-8"?>
<p:tagLst xmlns:p="http://schemas.openxmlformats.org/presentationml/2006/main">
  <p:tag name="KSO_WM_BEAUTIFY_FLAG" val="#wm#"/>
  <p:tag name="KSO_WM_TEMPLATE_CATEGORY" val="custom"/>
  <p:tag name="KSO_WM_TEMPLATE_INDEX" val="20235999"/>
</p:tagLst>
</file>

<file path=ppt/tags/tag13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3*a*1"/>
  <p:tag name="KSO_WM_TEMPLATE_CATEGORY" val="diagram"/>
  <p:tag name="KSO_WM_TEMPLATE_INDEX" val="20233143"/>
  <p:tag name="KSO_WM_UNIT_LAYERLEVEL" val="1"/>
  <p:tag name="KSO_WM_TAG_VERSION" val="3.0"/>
  <p:tag name="KSO_WM_BEAUTIFY_FLAG" val="#wm#"/>
  <p:tag name="KSO_WM_UNIT_ISCONTENTSTITLE" val="0"/>
  <p:tag name="KSO_WM_UNIT_ISNUMDGMTITLE" val="0"/>
  <p:tag name="KSO_WM_UNIT_NOCLEAR" val="0"/>
  <p:tag name="KSO_WM_UNIT_VALUE" val="29"/>
  <p:tag name="KSO_WM_UNIT_TYPE" val="a"/>
  <p:tag name="KSO_WM_UNIT_INDEX" val="1"/>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37.xml><?xml version="1.0" encoding="utf-8"?>
<p:tagLst xmlns:p="http://schemas.openxmlformats.org/presentationml/2006/main">
  <p:tag name="KSO_WM_BEAUTIFY_FLAG" val="#wm#"/>
  <p:tag name="KSO_WM_TEMPLATE_CATEGORY" val="diagram"/>
  <p:tag name="KSO_WM_TEMPLATE_INDEX" val="20233143"/>
  <p:tag name="KSO_WM_SLIDE_ID" val="diagram20233143_3"/>
  <p:tag name="KSO_WM_TEMPLATE_SUBCATEGORY" val="0"/>
  <p:tag name="KSO_WM_TEMPLATE_MASTER_TYPE" val="0"/>
  <p:tag name="KSO_WM_TEMPLATE_COLOR_TYPE" val="0"/>
  <p:tag name="KSO_WM_SLIDE_ITEM_CNT" val="4"/>
  <p:tag name="KSO_WM_SLIDE_INDEX" val="3"/>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758.775*370.283"/>
  <p:tag name="KSO_WM_SLIDE_POSITION" val="101.1*127.023"/>
  <p:tag name="KSO_WM_SLIDE_SOURCE" val="WPPAIGenerateSlide"/>
</p:tagLst>
</file>

<file path=ppt/tags/tag13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3*a*1"/>
  <p:tag name="KSO_WM_TEMPLATE_CATEGORY" val="diagram"/>
  <p:tag name="KSO_WM_TEMPLATE_INDEX" val="20233143"/>
  <p:tag name="KSO_WM_UNIT_LAYERLEVEL" val="1"/>
  <p:tag name="KSO_WM_TAG_VERSION" val="3.0"/>
  <p:tag name="KSO_WM_BEAUTIFY_FLAG" val="#wm#"/>
  <p:tag name="KSO_WM_UNIT_ISCONTENTSTITLE" val="0"/>
  <p:tag name="KSO_WM_UNIT_ISNUMDGMTITLE" val="0"/>
  <p:tag name="KSO_WM_UNIT_NOCLEAR" val="0"/>
  <p:tag name="KSO_WM_UNIT_VALUE" val="29"/>
  <p:tag name="KSO_WM_UNIT_TYPE" val="a"/>
  <p:tag name="KSO_WM_UNIT_INDEX" val="1"/>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39.xml><?xml version="1.0" encoding="utf-8"?>
<p:tagLst xmlns:p="http://schemas.openxmlformats.org/presentationml/2006/main">
  <p:tag name="KSO_WM_BEAUTIFY_FLAG" val="#wm#"/>
  <p:tag name="KSO_WM_TEMPLATE_CATEGORY" val="diagram"/>
  <p:tag name="KSO_WM_TEMPLATE_INDEX" val="20233143"/>
  <p:tag name="KSO_WM_SLIDE_ID" val="diagram20233143_3"/>
  <p:tag name="KSO_WM_TEMPLATE_SUBCATEGORY" val="0"/>
  <p:tag name="KSO_WM_TEMPLATE_MASTER_TYPE" val="0"/>
  <p:tag name="KSO_WM_TEMPLATE_COLOR_TYPE" val="0"/>
  <p:tag name="KSO_WM_SLIDE_ITEM_CNT" val="4"/>
  <p:tag name="KSO_WM_SLIDE_INDEX" val="3"/>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758.775*370.283"/>
  <p:tag name="KSO_WM_SLIDE_POSITION" val="101.1*127.023"/>
  <p:tag name="KSO_WM_SLIDE_SOURCE" val="WPPAIGenerateSlide"/>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4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41.xml><?xml version="1.0" encoding="utf-8"?>
<p:tagLst xmlns:p="http://schemas.openxmlformats.org/presentationml/2006/main">
  <p:tag name="KSO_WM_UNIT_TEXT_FILL_FORE_SCHEMECOLOR_INDEX_BRIGHTNESS" val="0.15"/>
  <p:tag name="KSO_WM_UNIT_TEXT_FILL_FORE_SCHEMECOLOR_INDEX" val="13"/>
  <p:tag name="KSO_WM_UNIT_TEXT_FILL_TYPE" val="1"/>
</p:tagLst>
</file>

<file path=ppt/tags/tag142.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ags/tag143.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ID" val="diagram20233143_3*a*1"/>
  <p:tag name="KSO_WM_TEMPLATE_CATEGORY" val="diagram"/>
  <p:tag name="KSO_WM_TEMPLATE_INDEX" val="20233143"/>
  <p:tag name="KSO_WM_UNIT_LAYERLEVEL" val="1"/>
  <p:tag name="KSO_WM_TAG_VERSION" val="3.0"/>
  <p:tag name="KSO_WM_BEAUTIFY_FLAG" val="#wm#"/>
  <p:tag name="KSO_WM_UNIT_ISCONTENTSTITLE" val="0"/>
  <p:tag name="KSO_WM_UNIT_ISNUMDGMTITLE" val="0"/>
  <p:tag name="KSO_WM_UNIT_NOCLEAR" val="0"/>
  <p:tag name="KSO_WM_UNIT_VALUE" val="29"/>
  <p:tag name="KSO_WM_UNIT_TYPE" val="a"/>
  <p:tag name="KSO_WM_UNIT_INDEX" val="1"/>
  <p:tag name="KSO_WM_UNIT_TEXT_TYPE" val="1"/>
  <p:tag name="KSO_WM_UNIT_PRESET_TEXT" val="单击此处添加标题"/>
  <p:tag name="KSO_WM_UNIT_TEXT_FILL_FORE_SCHEMECOLOR_INDEX" val="13"/>
  <p:tag name="KSO_WM_UNIT_TEXT_FILL_TYPE" val="1"/>
  <p:tag name="KSO_WM_UNIT_USESOURCEFORMAT_APPLY" val="1"/>
</p:tagLst>
</file>

<file path=ppt/tags/tag144.xml><?xml version="1.0" encoding="utf-8"?>
<p:tagLst xmlns:p="http://schemas.openxmlformats.org/presentationml/2006/main">
  <p:tag name="KSO_WM_BEAUTIFY_FLAG" val="#wm#"/>
  <p:tag name="KSO_WM_TEMPLATE_CATEGORY" val="diagram"/>
  <p:tag name="KSO_WM_TEMPLATE_INDEX" val="20233143"/>
  <p:tag name="KSO_WM_SLIDE_ID" val="diagram20233143_3"/>
  <p:tag name="KSO_WM_TEMPLATE_SUBCATEGORY" val="0"/>
  <p:tag name="KSO_WM_TEMPLATE_MASTER_TYPE" val="0"/>
  <p:tag name="KSO_WM_TEMPLATE_COLOR_TYPE" val="0"/>
  <p:tag name="KSO_WM_SLIDE_ITEM_CNT" val="4"/>
  <p:tag name="KSO_WM_SLIDE_INDEX" val="3"/>
  <p:tag name="KSO_WM_DIAGRAM_GROUP_CODE" val="l1-1"/>
  <p:tag name="KSO_WM_SLIDE_DIAGTYPE" val="l"/>
  <p:tag name="KSO_WM_TAG_VERSION" val="3.0"/>
  <p:tag name="KSO_WM_SLIDE_LAYOUT" val="a_l"/>
  <p:tag name="KSO_WM_SLIDE_LAYOUT_CNT" val="1_1"/>
  <p:tag name="KSO_WM_SLIDE_TYPE" val="text"/>
  <p:tag name="KSO_WM_SLIDE_SUBTYPE" val="diag"/>
  <p:tag name="KSO_WM_SLIDE_SIZE" val="758.775*370.283"/>
  <p:tag name="KSO_WM_SLIDE_POSITION" val="101.1*127.023"/>
  <p:tag name="KSO_WM_SLIDE_SOURCE" val="WPPAIGenerateSlide"/>
</p:tagLst>
</file>

<file path=ppt/tags/tag145.xml><?xml version="1.0" encoding="utf-8"?>
<p:tagLst xmlns:p="http://schemas.openxmlformats.org/presentationml/2006/main">
  <p:tag name="KSO_WM_BEAUTIFY_FLAG" val="#wm#"/>
  <p:tag name="KSO_WM_TEMPLATE_CATEGORY" val="custom"/>
  <p:tag name="KSO_WM_TEMPLATE_INDEX" val="20235999"/>
</p:tagLst>
</file>

<file path=ppt/tags/tag146.xml><?xml version="1.0" encoding="utf-8"?>
<p:tagLst xmlns:p="http://schemas.openxmlformats.org/presentationml/2006/main">
  <p:tag name="KSO_WM_BEAUTIFY_FLAG" val="#wm#"/>
  <p:tag name="KSO_WM_TEMPLATE_CATEGORY" val="custom"/>
  <p:tag name="KSO_WM_TEMPLATE_INDEX" val="20235999"/>
</p:tagLst>
</file>

<file path=ppt/tags/tag147.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1_1"/>
  <p:tag name="KSO_WM_UNIT_ID" val="diagram20233249_1*l_h_i*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5952146515136,&quot;left&quot;:51.97503937007874,&quot;top&quot;:116.53016357421875,&quot;width&quot;:844.45212598425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5"/>
  <p:tag name="KSO_WM_UNIT_FILL_FORE_SCHEMECOLOR_INDEX_BRIGHTNESS" val="0"/>
  <p:tag name="KSO_WM_DIAGRAM_USE_COLOR_VALUE" val="{&quot;color_scheme&quot;:1,&quot;color_type&quot;:1,&quot;theme_color_indexes&quot;:[6,6,6,6,6,6]}"/>
</p:tagLst>
</file>

<file path=ppt/tags/tag148.xml><?xml version="1.0" encoding="utf-8"?>
<p:tagLst xmlns:p="http://schemas.openxmlformats.org/presentationml/2006/main">
  <p:tag name="KSO_WM_DIAGRAM_VERSION" val="3"/>
  <p:tag name="KSO_WM_DIAGRAM_COLOR_TRICK" val="1"/>
  <p:tag name="KSO_WM_DIAGRAM_COLOR_TEXT_CAN_REMOVE" val="n"/>
  <p:tag name="KSO_WM_UNIT_HIGHLIGHT" val="0"/>
  <p:tag name="KSO_WM_UNIT_COMPATIBLE" val="0"/>
  <p:tag name="KSO_WM_UNIT_DIAGRAM_ISNUMVISUAL" val="0"/>
  <p:tag name="KSO_WM_UNIT_DIAGRAM_ISREFERUNIT" val="0"/>
  <p:tag name="KSO_WM_DIAGRAM_GROUP_CODE" val="l1-1"/>
  <p:tag name="KSO_WM_UNIT_TYPE" val="l_h_i"/>
  <p:tag name="KSO_WM_UNIT_INDEX" val="1_2_1"/>
  <p:tag name="KSO_WM_UNIT_ID" val="diagram20233249_1*l_h_i*1_2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5952146515136,&quot;left&quot;:51.97503937007874,&quot;top&quot;:116.53016357421875,&quot;width&quot;:844.452125984252}"/>
  <p:tag name="KSO_WM_DIAGRAM_COLOR_MATCH_VALUE" val="{&quot;shape&quot;:{&quot;fill&quot;:{&quot;solid&quot;:{&quot;brightness&quot;:0.6000000238418579,&quot;colorType&quot;:1,&quot;foreColorIndex&quot;:13,&quot;transparency&quot;:0.8500000238418579},&quot;type&quot;:1},&quot;glow&quot;:{&quot;colorType&quot;:0},&quot;line&quot;:{&quot;type&quot;:0},&quot;shadow&quot;:{&quot;colorType&quot;:0},&quot;threeD&quot;:{&quot;curvedSurface&quot;:{&quot;brightness&quot;:0,&quot;colorType&quot;:2,&quot;rgb&quot;:&quot;#000000&quot;},&quot;depth&quot;:{&quot;colorType&quot;:0}}},&quot;text&quot;:{&quot;fill&quot;:{&quot;solid&quot;:{&quot;brightness&quot;:-0.05000000074505806,&quot;colorType&quot;:1,&quot;foreColorIndex&quot;:14,&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FILL_TYPE" val="1"/>
  <p:tag name="KSO_WM_UNIT_FILL_FORE_SCHEMECOLOR_INDEX" val="13"/>
  <p:tag name="KSO_WM_UNIT_FILL_FORE_SCHEMECOLOR_INDEX_BRIGHTNESS" val="0.6"/>
  <p:tag name="KSO_WM_DIAGRAM_USE_COLOR_VALUE" val="{&quot;color_scheme&quot;:1,&quot;color_type&quot;:1,&quot;theme_color_indexes&quot;:[6,6,6,6,6,6]}"/>
</p:tagLst>
</file>

<file path=ppt/tags/tag149.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1_1"/>
  <p:tag name="KSO_WM_UNIT_ID" val="diagram20233249_1*l_h_f*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5952146515136,&quot;left&quot;:51.97503937007874,&quot;top&quot;:116.53016357421875,&quot;width&quot;:844.45212598425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FILL_TYPE" val="1"/>
  <p:tag name="KSO_WM_UNIT_TEXT_TYPE" val="1"/>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根据需要可酌情增减文字，以便观者准确地理解您传达的思想。"/>
  <p:tag name="KSO_WM_DIAGRAM_USE_COLOR_VALUE" val="{&quot;color_scheme&quot;:1,&quot;color_type&quot;:1,&quot;theme_color_indexes&quot;:[6,6,6,6,6,6]}"/>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50.xml><?xml version="1.0" encoding="utf-8"?>
<p:tagLst xmlns:p="http://schemas.openxmlformats.org/presentationml/2006/main">
  <p:tag name="KSO_WM_DIAGRAM_VERSION" val="3"/>
  <p:tag name="KSO_WM_DIAGRAM_COLOR_TRICK" val="1"/>
  <p:tag name="KSO_WM_DIAGRAM_COLOR_TEXT_CAN_REMOVE" val="n"/>
  <p:tag name="KSO_WM_UNIT_SUBTYPE" val="a"/>
  <p:tag name="KSO_WM_UNIT_NOCLEAR" val="0"/>
  <p:tag name="KSO_WM_UNIT_HIGHLIGHT" val="0"/>
  <p:tag name="KSO_WM_UNIT_COMPATIBLE" val="0"/>
  <p:tag name="KSO_WM_UNIT_DIAGRAM_ISNUMVISUAL" val="0"/>
  <p:tag name="KSO_WM_UNIT_DIAGRAM_ISREFERUNIT" val="0"/>
  <p:tag name="KSO_WM_DIAGRAM_GROUP_CODE" val="l1-1"/>
  <p:tag name="KSO_WM_UNIT_TYPE" val="l_h_f"/>
  <p:tag name="KSO_WM_UNIT_INDEX" val="1_2_1"/>
  <p:tag name="KSO_WM_UNIT_ID" val="diagram20233249_1*l_h_f*1_2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5952146515136,&quot;left&quot;:51.97503937007874,&quot;top&quot;:116.53016357421875,&quot;width&quot;:844.45212598425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VALUE" val="207"/>
  <p:tag name="KSO_WM_UNIT_TEXT_TYPE" val="1"/>
  <p:tag name="KSO_WM_UNIT_TEXT_LAYER_COUNT" val="1"/>
  <p:tag name="KSO_WM_BEAUTIFY_FLAG" val="#wm#"/>
  <p:tag name="KSO_WM_UNIT_PRESET_TEXT" val="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简明扼要地阐述您的观点。根据需要可酌情增减文字，以便观者准确地理解您传达的思想。单击此处添加文本具体内容，根据需要可酌情增减文字，以便观者准确地理解您传达的思想。"/>
  <p:tag name="KSO_WM_UNIT_TEXT_FILL_FORE_SCHEMECOLOR_INDEX" val="1"/>
  <p:tag name="KSO_WM_UNIT_TEXT_FILL_TYPE" val="1"/>
  <p:tag name="KSO_WM_DIAGRAM_USE_COLOR_VALUE" val="{&quot;color_scheme&quot;:1,&quot;color_type&quot;:1,&quot;theme_color_indexes&quot;:[6,6,6,6,6,6]}"/>
</p:tagLst>
</file>

<file path=ppt/tags/tag151.xml><?xml version="1.0" encoding="utf-8"?>
<p:tagLst xmlns:p="http://schemas.openxmlformats.org/presentationml/2006/main">
  <p:tag name="KSO_WM_DIAGRAM_VERSION" val="3"/>
  <p:tag name="KSO_WM_DIAGRAM_COLOR_TRICK" val="1"/>
  <p:tag name="KSO_WM_DIAGRAM_COLOR_TEXT_CAN_REMOVE" val="n"/>
  <p:tag name="KSO_WM_UNIT_VALUE" val="201*150"/>
  <p:tag name="KSO_WM_UNIT_HIGHLIGHT" val="0"/>
  <p:tag name="KSO_WM_UNIT_COMPATIBLE" val="0"/>
  <p:tag name="KSO_WM_UNIT_DIAGRAM_ISNUMVISUAL" val="0"/>
  <p:tag name="KSO_WM_UNIT_DIAGRAM_ISREFERUNIT" val="0"/>
  <p:tag name="KSO_WM_DIAGRAM_GROUP_CODE" val="l1-1"/>
  <p:tag name="KSO_WM_UNIT_TYPE" val="l_h_x"/>
  <p:tag name="KSO_WM_UNIT_INDEX" val="1_1_1"/>
  <p:tag name="KSO_WM_UNIT_ID" val="diagram20233249_1*l_h_x*1_1_1"/>
  <p:tag name="KSO_WM_TEMPLATE_CATEGORY" val="diagram"/>
  <p:tag name="KSO_WM_TEMPLATE_INDEX" val="20233249"/>
  <p:tag name="KSO_WM_UNIT_LAYERLEVEL" val="1_1_1"/>
  <p:tag name="KSO_WM_TAG_VERSION" val="3.0"/>
  <p:tag name="KSO_WM_DIAGRAM_MAX_ITEMCNT" val="2"/>
  <p:tag name="KSO_WM_DIAGRAM_MIN_ITEMCNT" val="2"/>
  <p:tag name="KSO_WM_DIAGRAM_VIRTUALLY_FRAME" val="{&quot;height&quot;:388.55952146515136,&quot;left&quot;:51.97503937007874,&quot;top&quot;:116.53016357421875,&quot;width&quot;:844.452125984252}"/>
  <p:tag name="KSO_WM_DIAGRAM_COLOR_MATCH_VALUE" val="{&quot;shape&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BEAUTIFY_FLAG" val="#wm#"/>
  <p:tag name="KSO_WM_DIAGRAM_USE_COLOR_VALUE" val="{&quot;color_scheme&quot;:1,&quot;color_type&quot;:1,&quot;theme_color_indexes&quot;:[6,6,6,6,6,6]}"/>
</p:tagLst>
</file>

<file path=ppt/tags/tag152.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249_1*l_h_a*1_1_1"/>
  <p:tag name="KSO_WM_TEMPLATE_CATEGORY" val="diagram"/>
  <p:tag name="KSO_WM_TEMPLATE_INDEX" val="20233249"/>
  <p:tag name="KSO_WM_UNIT_LAYERLEVEL" val="1_1_1"/>
  <p:tag name="KSO_WM_TAG_VERSION" val="3.0"/>
  <p:tag name="KSO_WM_DIAGRAM_VERSION" val="3"/>
  <p:tag name="KSO_WM_DIAGRAM_COLOR_TRICK" val="1"/>
  <p:tag name="KSO_WM_DIAGRAM_COLOR_TEXT_CAN_REMOVE" val="n"/>
  <p:tag name="KSO_WM_UNIT_TEXT_FILL_TYPE" val="1"/>
  <p:tag name="KSO_WM_DIAGRAM_MAX_ITEMCNT" val="2"/>
  <p:tag name="KSO_WM_DIAGRAM_MIN_ITEMCNT" val="2"/>
  <p:tag name="KSO_WM_DIAGRAM_VIRTUALLY_FRAME" val="{&quot;height&quot;:388.55952146515136,&quot;left&quot;:51.97503937007874,&quot;top&quot;:116.53016357421875,&quot;width&quot;:844.45212598425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2,&quot;rgb&quot;:&quot;#ffffff&quot;,&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添加标题"/>
  <p:tag name="KSO_WM_UNIT_TEXT_TYPE" val="1"/>
  <p:tag name="KSO_WM_DIAGRAM_USE_COLOR_VALUE" val="{&quot;color_scheme&quot;:1,&quot;color_type&quot;:1,&quot;theme_color_indexes&quot;:[6,6,6,6,6,6]}"/>
</p:tagLst>
</file>

<file path=ppt/tags/tag153.xml><?xml version="1.0" encoding="utf-8"?>
<p:tagLst xmlns:p="http://schemas.openxmlformats.org/presentationml/2006/main">
  <p:tag name="KSO_WM_UNIT_ISCONTENTSTITLE" val="0"/>
  <p:tag name="KSO_WM_UNIT_ISNUMDGMTITLE" val="0"/>
  <p:tag name="KSO_WM_UNIT_NOCLEAR" val="0"/>
  <p:tag name="KSO_WM_UNIT_VALUE" val="18"/>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249_1*l_h_a*1_2_1"/>
  <p:tag name="KSO_WM_TEMPLATE_CATEGORY" val="diagram"/>
  <p:tag name="KSO_WM_TEMPLATE_INDEX" val="20233249"/>
  <p:tag name="KSO_WM_UNIT_LAYERLEVEL" val="1_1_1"/>
  <p:tag name="KSO_WM_TAG_VERSION" val="3.0"/>
  <p:tag name="KSO_WM_DIAGRAM_VERSION" val="3"/>
  <p:tag name="KSO_WM_DIAGRAM_COLOR_TRICK" val="1"/>
  <p:tag name="KSO_WM_DIAGRAM_COLOR_TEXT_CAN_REMOVE" val="n"/>
  <p:tag name="KSO_WM_DIAGRAM_MAX_ITEMCNT" val="2"/>
  <p:tag name="KSO_WM_DIAGRAM_MIN_ITEMCNT" val="2"/>
  <p:tag name="KSO_WM_DIAGRAM_VIRTUALLY_FRAME" val="{&quot;height&quot;:388.55952146515136,&quot;left&quot;:51.97503937007874,&quot;top&quot;:116.53016357421875,&quot;width&quot;:844.452125984252}"/>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BEAUTIFY_FLAG" val="#wm#"/>
  <p:tag name="KSO_WM_UNIT_PRESET_TEXT" val="单击添加标题"/>
  <p:tag name="KSO_WM_UNIT_TEXT_FILL_FORE_SCHEMECOLOR_INDEX" val="1"/>
  <p:tag name="KSO_WM_UNIT_TEXT_FILL_TYPE" val="1"/>
  <p:tag name="KSO_WM_UNIT_TEXT_TYPE" val="1"/>
  <p:tag name="KSO_WM_DIAGRAM_USE_COLOR_VALUE" val="{&quot;color_scheme&quot;:1,&quot;color_type&quot;:1,&quot;theme_color_indexes&quot;:[6,6,6,6,6,6]}"/>
</p:tagLst>
</file>

<file path=ppt/tags/tag154.xml><?xml version="1.0" encoding="utf-8"?>
<p:tagLst xmlns:p="http://schemas.openxmlformats.org/presentationml/2006/main">
  <p:tag name="KSO_WM_DIAGRAM_VERSION" val="3"/>
  <p:tag name="KSO_WM_DIAGRAM_COLOR_TRICK" val="1"/>
  <p:tag name="KSO_WM_DIAGRAM_COLOR_TEXT_CAN_REMOVE" val="n"/>
  <p:tag name="KSO_WM_UNIT_VALUE" val="188*188"/>
  <p:tag name="KSO_WM_UNIT_HIGHLIGHT" val="0"/>
  <p:tag name="KSO_WM_UNIT_COMPATIBLE" val="0"/>
  <p:tag name="KSO_WM_UNIT_DIAGRAM_ISNUMVISUAL" val="0"/>
  <p:tag name="KSO_WM_UNIT_DIAGRAM_ISREFERUNIT" val="0"/>
  <p:tag name="KSO_WM_DIAGRAM_GROUP_CODE" val="l1-1"/>
  <p:tag name="KSO_WM_UNIT_TYPE" val="l_h_x"/>
  <p:tag name="KSO_WM_UNIT_INDEX" val="1_2_1"/>
  <p:tag name="KSO_WM_UNIT_ID" val="diagram20233249_1*l_h_x*1_2_1"/>
  <p:tag name="KSO_WM_TEMPLATE_CATEGORY" val="diagram"/>
  <p:tag name="KSO_WM_TEMPLATE_INDEX" val="20233249"/>
  <p:tag name="KSO_WM_UNIT_LAYERLEVEL" val="1_1_1"/>
  <p:tag name="KSO_WM_TAG_VERSION" val="3.0"/>
  <p:tag name="KSO_WM_BEAUTIFY_FLAG" val="#wm#"/>
  <p:tag name="KSO_WM_DIAGRAM_MAX_ITEMCNT" val="2"/>
  <p:tag name="KSO_WM_DIAGRAM_MIN_ITEMCNT" val="2"/>
  <p:tag name="KSO_WM_DIAGRAM_VIRTUALLY_FRAME" val="{&quot;height&quot;:388.55952146515136,&quot;left&quot;:51.97503937007874,&quot;top&quot;:116.53016357421875,&quot;width&quot;:844.452125984252}"/>
  <p:tag name="KSO_WM_DIAGRAM_COLOR_MATCH_VALUE" val="{&quot;shape&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quot;text&quot;:{&quot;fill&quot;:{},&quot;glow&quot;:{},&quot;line&quot;:{},&quot;shadow&quot;:{},&quot;threeD&quot;:{}}}"/>
  <p:tag name="KSO_WM_DIAGRAM_USE_COLOR_VALUE" val="{&quot;color_scheme&quot;:1,&quot;color_type&quot;:1,&quot;theme_color_indexes&quot;:[6,6,6,6,6,6]}"/>
</p:tagLst>
</file>

<file path=ppt/tags/tag155.xml><?xml version="1.0" encoding="utf-8"?>
<p:tagLst xmlns:p="http://schemas.openxmlformats.org/presentationml/2006/main">
  <p:tag name="KSO_WM_BEAUTIFY_FLAG" val="#wm#"/>
  <p:tag name="KSO_WM_TEMPLATE_CATEGORY" val="custom"/>
  <p:tag name="KSO_WM_TEMPLATE_INDEX" val="20235999"/>
  <p:tag name="resource_record_key" val="{&quot;65&quot;:[20235999],&quot;70&quot;:[3322427]}"/>
</p:tagLst>
</file>

<file path=ppt/tags/tag156.xml><?xml version="1.0" encoding="utf-8"?>
<p:tagLst xmlns:p="http://schemas.openxmlformats.org/presentationml/2006/main">
  <p:tag name="resource_record_key" val="{&quot;10&quot;:[4587485,50020852,50037306,21554190],&quot;65&quot;:[20235999],&quot;70&quot;:[3322427]}"/>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41.xml><?xml version="1.0" encoding="utf-8"?>
<p:tagLst xmlns:p="http://schemas.openxmlformats.org/presentationml/2006/main">
  <p:tag name="KSO_WM_UNIT_TYPE" val="i"/>
  <p:tag name="KSO_WM_UNIT_INDEX" val="1"/>
  <p:tag name="KSO_WM_BEAUTIFY_FLAG" val="#wm#"/>
  <p:tag name="KSO_WM_TAG_VERSION" val="3.0"/>
  <p:tag name="KSO_WM_UNIT_ID" val="_3*i*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2.xml><?xml version="1.0" encoding="utf-8"?>
<p:tagLst xmlns:p="http://schemas.openxmlformats.org/presentationml/2006/main">
  <p:tag name="KSO_WM_UNIT_TYPE" val="i"/>
  <p:tag name="KSO_WM_UNIT_INDEX" val="2"/>
  <p:tag name="KSO_WM_BEAUTIFY_FLAG" val="#wm#"/>
  <p:tag name="KSO_WM_TAG_VERSION" val="3.0"/>
  <p:tag name="KSO_WM_UNIT_ID" val="_3*i*2"/>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3.xml><?xml version="1.0" encoding="utf-8"?>
<p:tagLst xmlns:p="http://schemas.openxmlformats.org/presentationml/2006/main">
  <p:tag name="KSO_WM_UNIT_TYPE" val="i"/>
  <p:tag name="KSO_WM_UNIT_INDEX" val="3"/>
  <p:tag name="KSO_WM_BEAUTIFY_FLAG" val="#wm#"/>
  <p:tag name="KSO_WM_TAG_VERSION" val="3.0"/>
  <p:tag name="KSO_WM_UNIT_ID" val="_3*i*3"/>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4.xml><?xml version="1.0" encoding="utf-8"?>
<p:tagLst xmlns:p="http://schemas.openxmlformats.org/presentationml/2006/main">
  <p:tag name="KSO_WM_UNIT_TYPE" val="i"/>
  <p:tag name="KSO_WM_UNIT_INDEX" val="4"/>
  <p:tag name="KSO_WM_BEAUTIFY_FLAG" val="#wm#"/>
  <p:tag name="KSO_WM_TAG_VERSION" val="3.0"/>
  <p:tag name="KSO_WM_UNIT_ID" val="_3*i*4"/>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5.xml><?xml version="1.0" encoding="utf-8"?>
<p:tagLst xmlns:p="http://schemas.openxmlformats.org/presentationml/2006/main">
  <p:tag name="KSO_WM_UNIT_TYPE" val="i"/>
  <p:tag name="KSO_WM_UNIT_INDEX" val="5"/>
  <p:tag name="KSO_WM_BEAUTIFY_FLAG" val="#wm#"/>
  <p:tag name="KSO_WM_TAG_VERSION" val="3.0"/>
  <p:tag name="KSO_WM_UNIT_ID" val="_3*i*5"/>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6.xml><?xml version="1.0" encoding="utf-8"?>
<p:tagLst xmlns:p="http://schemas.openxmlformats.org/presentationml/2006/main">
  <p:tag name="KSO_WM_UNIT_TYPE" val="i"/>
  <p:tag name="KSO_WM_UNIT_INDEX" val="6"/>
  <p:tag name="KSO_WM_BEAUTIFY_FLAG" val="#wm#"/>
  <p:tag name="KSO_WM_TAG_VERSION" val="3.0"/>
  <p:tag name="KSO_WM_UNIT_ID" val="_3*i*6"/>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7.xml><?xml version="1.0" encoding="utf-8"?>
<p:tagLst xmlns:p="http://schemas.openxmlformats.org/presentationml/2006/main">
  <p:tag name="KSO_WM_UNIT_TYPE" val="i"/>
  <p:tag name="KSO_WM_UNIT_INDEX" val="7"/>
  <p:tag name="KSO_WM_BEAUTIFY_FLAG" val="#wm#"/>
  <p:tag name="KSO_WM_TAG_VERSION" val="3.0"/>
  <p:tag name="KSO_WM_UNIT_ID" val="_3*i*7"/>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48.xml><?xml version="1.0" encoding="utf-8"?>
<p:tagLst xmlns:p="http://schemas.openxmlformats.org/presentationml/2006/main">
  <p:tag name="KSO_WM_UNIT_TYPE" val="a"/>
  <p:tag name="KSO_WM_UNIT_INDEX" val="1"/>
  <p:tag name="KSO_WM_BEAUTIFY_FLAG" val="#wm#"/>
  <p:tag name="KSO_WM_TAG_VERSION" val="3.0"/>
  <p:tag name="KSO_WM_UNIT_PRESET_TEXT" val="标题"/>
  <p:tag name="KSO_WM_UNIT_ID" val="_3*a*1"/>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 name="KSO_WM_UNIT_ISCONTENTSTITLE" val="1"/>
  <p:tag name="KSO_WM_UNIT_VALUE" val="3"/>
</p:tagLst>
</file>

<file path=ppt/tags/tag49.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1.xml><?xml version="1.0" encoding="utf-8"?>
<p:tagLst xmlns:p="http://schemas.openxmlformats.org/presentationml/2006/main">
  <p:tag name="KSO_WM_UNIT_ID" val="_3**"/>
  <p:tag name="KSO_WM_BEAUTIFY_FLAG" val="#wm#"/>
  <p:tag name="KSO_WM_TAG_VERSION" val="3.0"/>
  <p:tag name="KSO_WM_UNIT_ISNUMDGMTITLE" val="0"/>
  <p:tag name="KSO_WM_UNIT_NOCLEAR" val="0"/>
  <p:tag name="KSO_WM_UNIT_HIGHLIGHT" val="0"/>
  <p:tag name="KSO_WM_UNIT_COMPATIBLE" val="0"/>
  <p:tag name="KSO_WM_UNIT_DIAGRAM_ISNUMVISUAL" val="0"/>
  <p:tag name="KSO_WM_UNIT_DIAGRAM_ISREFERUNIT" val="0"/>
  <p:tag name="KSO_WM_UNIT_LAYERLEVEL" val="1"/>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7.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58.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_1**"/>
  <p:tag name="KSO_WM_TEMPLATE_CATEGORY" val="custom"/>
  <p:tag name="KSO_WM_TEMPLATE_INDEX" val="20205081"/>
  <p:tag name="KSO_WM_UNIT_LAYERLEVEL" val="1"/>
  <p:tag name="KSO_WM_TAG_VERSION" val="1.0"/>
  <p:tag name="KSO_WM_BEAUTIFY_FLAG" val="#wm#"/>
</p:tagLst>
</file>

<file path=ppt/tags/tag5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60.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61.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62.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63.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64.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wm#"/>
  <p:tag name="KSO_WM_TEMPLATE_CATEGORY" val="custom"/>
  <p:tag name="KSO_WM_TEMPLATE_INDEX" val="20205081"/>
  <p:tag name="resource_record_key" val="{&quot;10&quot;:[4587485,50020852,50037306,21554190],&quot;65&quot;:[20205081]}"/>
</p:tagLst>
</file>

<file path=ppt/tags/tag76.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77.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62.23590551181102,&quot;top&quot;:130.94653392088176,&quot;width&quot;:813.25338582677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a"/>
  <p:tag name="KSO_WM_UNIT_INDEX" val="1_1_1"/>
  <p:tag name="KSO_WM_UNIT_ID" val="diagram20233329_3*l_h_a*1_1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78.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62.23590551181102,&quot;top&quot;:130.94653392088176,&quot;width&quot;:813.25338582677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f"/>
  <p:tag name="KSO_WM_UNIT_INDEX" val="1_1_1"/>
  <p:tag name="KSO_WM_UNIT_ID" val="diagram20233329_3*l_h_f*1_1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UNIT_TEXT_LAYER_COUNT" val="1"/>
  <p:tag name="KSO_WM_BEAUTIFY_FLAG" val="#wm#"/>
  <p:tag name="KSO_WM_UNIT_PRESET_TEXT" val="单击此处添加文本具体内容，简明扼要地阐述您的内容观点。根据需要可酌情增减文字，以便观者准确地理解您传达的思想。"/>
  <p:tag name="KSO_WM_UNIT_TEXT_FILL_FORE_SCHEMECOLOR_INDEX" val="1"/>
  <p:tag name="KSO_WM_UNIT_TEXT_FILL_TYPE" val="1"/>
  <p:tag name="KSO_WM_UNIT_USESOURCEFORMAT_APPLY" val="1"/>
</p:tagLst>
</file>

<file path=ppt/tags/tag79.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62.23590551181102,&quot;top&quot;:130.94653392088176,&quot;width&quot;:813.25338582677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a"/>
  <p:tag name="KSO_WM_UNIT_INDEX" val="1_2_1"/>
  <p:tag name="KSO_WM_UNIT_ID" val="diagram20233329_3*l_h_a*1_2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80.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62.23590551181102,&quot;top&quot;:130.94653392088176,&quot;width&quot;:813.25338582677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f"/>
  <p:tag name="KSO_WM_UNIT_INDEX" val="1_2_1"/>
  <p:tag name="KSO_WM_UNIT_ID" val="diagram20233329_3*l_h_f*1_2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UNIT_TEXT_LAYER_COUNT" val="1"/>
  <p:tag name="KSO_WM_BEAUTIFY_FLAG" val="#wm#"/>
  <p:tag name="KSO_WM_UNIT_PRESET_TEXT" val="单击此处添加文本具体内容，简明扼要地阐述您的观点。可酌情增减文字，以便观者准确地理解您传达的思想。"/>
  <p:tag name="KSO_WM_UNIT_TEXT_FILL_FORE_SCHEMECOLOR_INDEX" val="1"/>
  <p:tag name="KSO_WM_UNIT_TEXT_FILL_TYPE" val="1"/>
  <p:tag name="KSO_WM_UNIT_USESOURCEFORMAT_APPLY" val="1"/>
</p:tagLst>
</file>

<file path=ppt/tags/tag81.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62.23590551181102,&quot;top&quot;:130.94653392088176,&quot;width&quot;:813.25338582677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a"/>
  <p:tag name="KSO_WM_UNIT_INDEX" val="1_3_1"/>
  <p:tag name="KSO_WM_UNIT_ID" val="diagram20233329_3*l_h_a*1_3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82.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62.23590551181102,&quot;top&quot;:130.94653392088176,&quot;width&quot;:813.25338582677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f"/>
  <p:tag name="KSO_WM_UNIT_INDEX" val="1_3_1"/>
  <p:tag name="KSO_WM_UNIT_ID" val="diagram20233329_3*l_h_f*1_3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UNIT_TEXT_LAYER_COUNT" val="1"/>
  <p:tag name="KSO_WM_BEAUTIFY_FLAG" val="#wm#"/>
  <p:tag name="KSO_WM_UNIT_PRESET_TEXT" val="单击此处添加文本具体内容，简明扼要地阐述您的内容观点。根据需要可酌情增减文字，以便观者准确地理解您传达的思想。"/>
  <p:tag name="KSO_WM_UNIT_TEXT_FILL_FORE_SCHEMECOLOR_INDEX" val="1"/>
  <p:tag name="KSO_WM_UNIT_TEXT_FILL_TYPE" val="1"/>
  <p:tag name="KSO_WM_UNIT_USESOURCEFORMAT_APPLY" val="1"/>
</p:tagLst>
</file>

<file path=ppt/tags/tag83.xml><?xml version="1.0" encoding="utf-8"?>
<p:tagLst xmlns:p="http://schemas.openxmlformats.org/presentationml/2006/main">
  <p:tag name="KSO_WM_UNIT_ISCONTENTSTITLE" val="0"/>
  <p:tag name="KSO_WM_UNIT_ISNUMDGMTITLE" val="0"/>
  <p:tag name="KSO_WM_UNIT_NOCLEAR" val="0"/>
  <p:tag name="KSO_WM_UNIT_VALUE" val="1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62.23590551181102,&quot;top&quot;:130.94653392088176,&quot;width&quot;:813.25338582677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a"/>
  <p:tag name="KSO_WM_UNIT_INDEX" val="1_4_1"/>
  <p:tag name="KSO_WM_UNIT_ID" val="diagram20233329_3*l_h_a*1_4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BEAUTIFY_FLAG" val="#wm#"/>
  <p:tag name="KSO_WM_UNIT_PRESET_TEXT" val="单击添加项标题"/>
  <p:tag name="KSO_WM_UNIT_TEXT_FILL_FORE_SCHEMECOLOR_INDEX" val="1"/>
  <p:tag name="KSO_WM_UNIT_TEXT_FILL_TYPE" val="1"/>
  <p:tag name="KSO_WM_UNIT_USESOURCEFORMAT_APPLY" val="1"/>
</p:tagLst>
</file>

<file path=ppt/tags/tag84.xml><?xml version="1.0" encoding="utf-8"?>
<p:tagLst xmlns:p="http://schemas.openxmlformats.org/presentationml/2006/main">
  <p:tag name="KSO_WM_UNIT_SUBTYPE" val="a"/>
  <p:tag name="KSO_WM_UNIT_NOCLEAR" val="0"/>
  <p:tag name="KSO_WM_UNIT_VALUE" val="60"/>
  <p:tag name="KSO_WM_UNIT_HIGHLIGHT" val="0"/>
  <p:tag name="KSO_WM_UNIT_COMPATIBLE" val="0"/>
  <p:tag name="KSO_WM_UNIT_DIAGRAM_ISNUMVISUAL" val="0"/>
  <p:tag name="KSO_WM_UNIT_DIAGRAM_ISREFERUNIT" val="0"/>
  <p:tag name="KSO_WM_DIAGRAM_GROUP_CODE" val="l1-1"/>
  <p:tag name="KSO_WM_DIAGRAM_VERSION" val="3"/>
  <p:tag name="KSO_WM_DIAGRAM_COLOR_TRICK" val="1"/>
  <p:tag name="KSO_WM_DIAGRAM_COLOR_TEXT_CAN_REMOVE" val="n"/>
  <p:tag name="KSO_WM_DIAGRAM_MAX_ITEMCNT" val="4"/>
  <p:tag name="KSO_WM_DIAGRAM_MIN_ITEMCNT" val="2"/>
  <p:tag name="KSO_WM_DIAGRAM_VIRTUALLY_FRAME" val="{&quot;height&quot;:435.95346607911824,&quot;left&quot;:62.23590551181102,&quot;top&quot;:130.94653392088176,&quot;width&quot;:813.2533858267715}"/>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15000000596046448,&quot;colorType&quot;:1,&quot;foreColorIndex&quot;:13,&quot;transparency&quot;:0},&quot;type&quot;:1},&quot;glow&quot;:{&quot;colorType&quot;:0},&quot;line&quot;:{&quot;type&quot;:0},&quot;shadow&quot;:{&quot;colorType&quot;:0},&quot;threeD&quot;:{&quot;curvedSurface&quot;:{&quot;brightness&quot;:0,&quot;colorType&quot;:2,&quot;rgb&quot;:&quot;#000000&quot;},&quot;depth&quot;:{&quot;colorType&quot;:0}}}}"/>
  <p:tag name="KSO_WM_UNIT_TYPE" val="l_h_f"/>
  <p:tag name="KSO_WM_UNIT_INDEX" val="1_4_1"/>
  <p:tag name="KSO_WM_UNIT_ID" val="diagram20233329_3*l_h_f*1_4_1"/>
  <p:tag name="KSO_WM_TEMPLATE_CATEGORY" val="diagram"/>
  <p:tag name="KSO_WM_TEMPLATE_INDEX" val="20233329"/>
  <p:tag name="KSO_WM_UNIT_LAYERLEVEL" val="1_1_1"/>
  <p:tag name="KSO_WM_TAG_VERSION" val="3.0"/>
  <p:tag name="KSO_WM_UNIT_TEXT_FILL_FORE_SCHEMECOLOR_INDEX_BRIGHTNESS" val="0.15"/>
  <p:tag name="KSO_WM_UNIT_TEXT_TYPE" val="1"/>
  <p:tag name="KSO_WM_UNIT_TEXT_LAYER_COUNT" val="1"/>
  <p:tag name="KSO_WM_BEAUTIFY_FLAG" val="#wm#"/>
  <p:tag name="KSO_WM_UNIT_PRESET_TEXT" val="单击此处添加文本具体内容，简明扼要地阐述您的观点。可酌情增减文字，以便观者准确地理解您传达的思想。"/>
  <p:tag name="KSO_WM_UNIT_TEXT_FILL_FORE_SCHEMECOLOR_INDEX" val="1"/>
  <p:tag name="KSO_WM_UNIT_TEXT_FILL_TYPE" val="1"/>
  <p:tag name="KSO_WM_UNIT_USESOURCEFORMAT_APPLY" val="1"/>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90.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ags/tag95.xml><?xml version="1.0" encoding="utf-8"?>
<p:tagLst xmlns:p="http://schemas.openxmlformats.org/presentationml/2006/main">
  <p:tag name="KSO_WM_UNIT_ISCONTENTSTITLE" val="0"/>
  <p:tag name="KSO_WM_UNIT_ISNUMDGMTITLE" val="0"/>
  <p:tag name="KSO_WM_UNIT_NOCLEAR" val="0"/>
  <p:tag name="KSO_WM_UNIT_HIGHLIGHT" val="0"/>
  <p:tag name="KSO_WM_UNIT_COMPATIBLE" val="0"/>
  <p:tag name="KSO_WM_UNIT_DIAGRAM_ISNUMVISUAL" val="0"/>
  <p:tag name="KSO_WM_UNIT_DIAGRAM_ISREFERUNIT" val="0"/>
  <p:tag name="KSO_WM_DIAGRAM_GROUP_CODE" val="l1-1"/>
  <p:tag name="KSO_WM_UNIT_TYPE" val="a"/>
  <p:tag name="KSO_WM_UNIT_INDEX" val="1"/>
  <p:tag name="KSO_WM_UNIT_ID" val="diagram20233329_3*a*1"/>
  <p:tag name="KSO_WM_TEMPLATE_CATEGORY" val="diagram"/>
  <p:tag name="KSO_WM_TEMPLATE_INDEX" val="20233329"/>
  <p:tag name="KSO_WM_UNIT_LAYERLEVEL" val="1"/>
  <p:tag name="KSO_WM_TAG_VERSION" val="3.0"/>
  <p:tag name="KSO_WM_BEAUTIFY_FLAG" val="#wm#"/>
  <p:tag name="KSO_WM_UNIT_VALUE" val="29"/>
  <p:tag name="KSO_WM_UNIT_TEXT_TYPE" val="1"/>
  <p:tag name="KSO_WM_UNIT_PRESET_TEXT" val="单击此处添加标题"/>
  <p:tag name="KSO_WM_UNIT_TEXT_FILL_FORE_SCHEMECOLOR_INDEX" val="13"/>
  <p:tag name="KSO_WM_UNIT_TEXT_FILL_TYPE" val="1"/>
  <p:tag name="KSO_WM_UNIT_USESOURCEFORMAT_APPLY" val="1"/>
</p:tagLst>
</file>

<file path=ppt/tags/tag96.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143_4*l_h_a*1_1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5"/>
  <p:tag name="KSO_WM_DIAGRAM_MIN_ITEMCNT" val="2"/>
  <p:tag name="KSO_WM_DIAGRAM_VIRTUALLY_FRAME" val="{&quot;height&quot;:371.6,&quot;left&quot;:56.64015748031496,&quot;top&quot;:125.9,&quot;width&quot;:859.75984251968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VALUE" val="26"/>
  <p:tag name="KSO_WM_UNIT_TEXT_TYPE" val="1"/>
  <p:tag name="KSO_WM_UNIT_PRESET_TEXT" val="单击此处添加标题"/>
  <p:tag name="KSO_WM_UNIT_FILL_TYPE" val="3"/>
  <p:tag name="KSO_WM_UNIT_TEXT_FILL_FORE_SCHEMECOLOR_INDEX" val="1"/>
  <p:tag name="KSO_WM_UNIT_TEXT_FILL_TYPE" val="1"/>
  <p:tag name="KSO_WM_UNIT_USESOURCEFORMAT_APPLY" val="1"/>
</p:tagLst>
</file>

<file path=ppt/tags/tag97.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2_1"/>
  <p:tag name="KSO_WM_UNIT_ID" val="diagram20233143_4*l_h_a*1_2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5"/>
  <p:tag name="KSO_WM_DIAGRAM_MIN_ITEMCNT" val="2"/>
  <p:tag name="KSO_WM_DIAGRAM_VIRTUALLY_FRAME" val="{&quot;height&quot;:371.6,&quot;left&quot;:56.64015748031496,&quot;top&quot;:125.9,&quot;width&quot;:859.75984251968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VALUE" val="26"/>
  <p:tag name="KSO_WM_UNIT_TEXT_TYPE" val="1"/>
  <p:tag name="KSO_WM_UNIT_PRESET_TEXT" val="单击此处添加标题"/>
  <p:tag name="KSO_WM_UNIT_FILL_TYPE" val="3"/>
  <p:tag name="KSO_WM_UNIT_TEXT_FILL_FORE_SCHEMECOLOR_INDEX" val="1"/>
  <p:tag name="KSO_WM_UNIT_TEXT_FILL_TYPE" val="1"/>
  <p:tag name="KSO_WM_UNIT_USESOURCEFORMAT_APPLY" val="1"/>
</p:tagLst>
</file>

<file path=ppt/tags/tag98.xml><?xml version="1.0" encoding="utf-8"?>
<p:tagLst xmlns:p="http://schemas.openxmlformats.org/presentationml/2006/main">
  <p:tag name="KSO_WM_UNIT_HIGHLIGHT" val="0"/>
  <p:tag name="KSO_WM_UNIT_COMPATIBLE" val="0"/>
  <p:tag name="KSO_WM_UNIT_DIAGRAM_ISNUMVISUAL" val="0"/>
  <p:tag name="KSO_WM_UNIT_DIAGRAM_ISREFERUNIT" val="0"/>
  <p:tag name="KSO_WM_DIAGRAM_GROUP_CODE" val="l1-1"/>
  <p:tag name="KSO_WM_UNIT_TYPE" val="l_h_a"/>
  <p:tag name="KSO_WM_UNIT_INDEX" val="1_1_1"/>
  <p:tag name="KSO_WM_UNIT_ID" val="diagram20233143_4*l_h_a*1_1_1"/>
  <p:tag name="KSO_WM_TEMPLATE_CATEGORY" val="diagram"/>
  <p:tag name="KSO_WM_TEMPLATE_INDEX" val="20233143"/>
  <p:tag name="KSO_WM_UNIT_LAYERLEVEL" val="1_1_1"/>
  <p:tag name="KSO_WM_TAG_VERSION" val="3.0"/>
  <p:tag name="KSO_WM_DIAGRAM_VERSION" val="3"/>
  <p:tag name="KSO_WM_DIAGRAM_COLOR_TRICK" val="1"/>
  <p:tag name="KSO_WM_DIAGRAM_COLOR_TEXT_CAN_REMOVE" val="n"/>
  <p:tag name="KSO_WM_UNIT_ISCONTENTSTITLE" val="0"/>
  <p:tag name="KSO_WM_UNIT_ISNUMDGMTITLE" val="0"/>
  <p:tag name="KSO_WM_UNIT_NOCLEAR" val="0"/>
  <p:tag name="KSO_WM_DIAGRAM_MAX_ITEMCNT" val="5"/>
  <p:tag name="KSO_WM_DIAGRAM_MIN_ITEMCNT" val="2"/>
  <p:tag name="KSO_WM_DIAGRAM_VIRTUALLY_FRAME" val="{&quot;height&quot;:371.6,&quot;left&quot;:56.64015748031496,&quot;top&quot;:125.9,&quot;width&quot;:859.7598425196851}"/>
  <p:tag name="KSO_WM_DIAGRAM_COLOR_MATCH_VALUE" val="{&quot;shape&quot;:{&quot;fill&quot;:{&quot;type&quot;:0},&quot;glow&quot;:{&quot;colorType&quot;:0},&quot;line&quot;:{&quot;type&quot;:0},&quot;shadow&quot;:{&quot;colorType&quot;:0},&quot;threeD&quot;:{&quot;curvedSurface&quot;:{&quot;brightness&quot;:0,&quot;colorType&quot;:2,&quot;rgb&quot;:&quot;#000000&quot;},&quot;depth&quot;:{&quot;colorType&quot;:0}}},&quot;text&quot;:{&quot;fill&quot;:{&quot;solid&quot;:{&quot;brightness&quot;:0,&quot;colorType&quot;:1,&quot;foreColorIndex&quot;:5,&quot;transparency&quot;:0},&quot;type&quot;:1},&quot;glow&quot;:{&quot;colorType&quot;:0},&quot;line&quot;:{&quot;type&quot;:0},&quot;shadow&quot;:{&quot;colorType&quot;:0},&quot;threeD&quot;:{&quot;curvedSurface&quot;:{&quot;brightness&quot;:0,&quot;colorType&quot;:2,&quot;rgb&quot;:&quot;#000000&quot;},&quot;depth&quot;:{&quot;colorType&quot;:0}}}}"/>
  <p:tag name="KSO_WM_DIAGRAM_USE_COLOR_VALUE" val="{&quot;color_scheme&quot;:1,&quot;color_type&quot;:1,&quot;theme_color_indexes&quot;:[]}"/>
  <p:tag name="KSO_WM_UNIT_VALUE" val="26"/>
  <p:tag name="KSO_WM_UNIT_TEXT_TYPE" val="1"/>
  <p:tag name="KSO_WM_UNIT_PRESET_TEXT" val="单击此处添加标题"/>
  <p:tag name="KSO_WM_UNIT_FILL_TYPE" val="3"/>
  <p:tag name="KSO_WM_UNIT_TEXT_FILL_FORE_SCHEMECOLOR_INDEX" val="1"/>
  <p:tag name="KSO_WM_UNIT_TEXT_FILL_TYPE" val="1"/>
  <p:tag name="KSO_WM_UNIT_USESOURCEFORMAT_APPLY" val="1"/>
</p:tagLst>
</file>

<file path=ppt/tags/tag99.xml><?xml version="1.0" encoding="utf-8"?>
<p:tagLst xmlns:p="http://schemas.openxmlformats.org/presentationml/2006/main">
  <p:tag name="KSO_WM_SLIDE_ID" val="diagram20233329_3"/>
  <p:tag name="KSO_WM_TEMPLATE_SUBCATEGORY" val="0"/>
  <p:tag name="KSO_WM_TEMPLATE_MASTER_TYPE" val="0"/>
  <p:tag name="KSO_WM_TEMPLATE_COLOR_TYPE" val="0"/>
  <p:tag name="KSO_WM_SLIDE_TYPE" val="text"/>
  <p:tag name="KSO_WM_SLIDE_SUBTYPE" val="diag"/>
  <p:tag name="KSO_WM_SLIDE_ITEM_CNT" val="4"/>
  <p:tag name="KSO_WM_SLIDE_INDEX" val="3"/>
  <p:tag name="KSO_WM_SLIDE_SIZE" val="792.289*387.858"/>
  <p:tag name="KSO_WM_SLIDE_POSITION" val="83.1354*130.947"/>
  <p:tag name="KSO_WM_DIAGRAM_GROUP_CODE" val="l1-1"/>
  <p:tag name="KSO_WM_SLIDE_DIAGTYPE" val="l"/>
  <p:tag name="KSO_WM_TAG_VERSION" val="3.0"/>
  <p:tag name="KSO_WM_BEAUTIFY_FLAG" val="#wm#"/>
  <p:tag name="KSO_WM_TEMPLATE_CATEGORY" val="diagram"/>
  <p:tag name="KSO_WM_TEMPLATE_INDEX" val="20233329"/>
  <p:tag name="KSO_WM_SLIDE_LAYOUT" val="a_l"/>
  <p:tag name="KSO_WM_SLIDE_LAYOUT_CNT" val="1_1"/>
  <p:tag name="KSO_WM_SLIDE_SOURCE" val="WPPAIGenerateSlide"/>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0</TotalTime>
  <Words>13105</Words>
  <Application>WPS 演示</Application>
  <PresentationFormat>宽屏</PresentationFormat>
  <Paragraphs>782</Paragraphs>
  <Slides>37</Slides>
  <Notes>4</Notes>
  <HiddenSlides>0</HiddenSlides>
  <MMClips>0</MMClips>
  <ScaleCrop>false</ScaleCrop>
  <HeadingPairs>
    <vt:vector size="6" baseType="variant">
      <vt:variant>
        <vt:lpstr>已用的字体</vt:lpstr>
      </vt:variant>
      <vt:variant>
        <vt:i4>22</vt:i4>
      </vt:variant>
      <vt:variant>
        <vt:lpstr>主题</vt:lpstr>
      </vt:variant>
      <vt:variant>
        <vt:i4>1</vt:i4>
      </vt:variant>
      <vt:variant>
        <vt:lpstr>幻灯片标题</vt:lpstr>
      </vt:variant>
      <vt:variant>
        <vt:i4>37</vt:i4>
      </vt:variant>
    </vt:vector>
  </HeadingPairs>
  <TitlesOfParts>
    <vt:vector size="60" baseType="lpstr">
      <vt:lpstr>Arial</vt:lpstr>
      <vt:lpstr>宋体</vt:lpstr>
      <vt:lpstr>Wingdings</vt:lpstr>
      <vt:lpstr>Wingdings</vt:lpstr>
      <vt:lpstr>Calibri</vt:lpstr>
      <vt:lpstr>Segoe UI</vt:lpstr>
      <vt:lpstr>微软雅黑</vt:lpstr>
      <vt:lpstr>Courier New</vt:lpstr>
      <vt:lpstr>Raleway</vt:lpstr>
      <vt:lpstr>Segoe Print</vt:lpstr>
      <vt:lpstr>Calibri</vt:lpstr>
      <vt:lpstr>MS PGothic</vt:lpstr>
      <vt:lpstr>Arial</vt:lpstr>
      <vt:lpstr>Abadi</vt:lpstr>
      <vt:lpstr>Tahoma</vt:lpstr>
      <vt:lpstr>PingFang SC Semibold</vt:lpstr>
      <vt:lpstr>Arial Unicode MS</vt:lpstr>
      <vt:lpstr>黑体</vt:lpstr>
      <vt:lpstr>Verdana</vt:lpstr>
      <vt:lpstr>等线</vt:lpstr>
      <vt:lpstr>Trebuchet MS</vt:lpstr>
      <vt:lpstr>华文新魏</vt:lpstr>
      <vt:lpstr>WPS</vt:lpstr>
      <vt:lpstr>前列腺癌骨转移的骨靶向治疗实践</vt:lpstr>
      <vt:lpstr>我国前列腺癌发病率增长迅速</vt:lpstr>
      <vt:lpstr>我国初诊前列腺癌患者以中晚期为主</vt:lpstr>
      <vt:lpstr>晚期转移性前列腺癌患者预后较差，死亡风险高</vt:lpstr>
      <vt:lpstr>骨转移是晚期前列腺癌常见的转移部位</vt:lpstr>
      <vt:lpstr>发病机制学说：骨代谢动态不平衡</vt:lpstr>
      <vt:lpstr>“RANKL恶性循环”—— 导致骨转移不断恶化、更加难治的根源</vt:lpstr>
      <vt:lpstr>PowerPoint 演示文稿</vt:lpstr>
      <vt:lpstr>PowerPoint 演示文稿</vt:lpstr>
      <vt:lpstr>PowerPoint 演示文稿</vt:lpstr>
      <vt:lpstr>前列腺癌骨转移的诊疗目标</vt:lpstr>
      <vt:lpstr>前列腺癌骨转移的治疗策略</vt:lpstr>
      <vt:lpstr>靶向抑制RANKL ，源头阻击骨相关事件，为前列腺癌患者带来新选择</vt:lpstr>
      <vt:lpstr>地舒单抗高亲和性/特异性结合RANKL，阻止破骨细胞的形成/增殖/存活，强效护骨，减少SREs的发生</vt:lpstr>
      <vt:lpstr>CSCO前列腺癌指南明确推荐地舒单抗用于预防及治疗骨相关事件</vt:lpstr>
      <vt:lpstr>NCCN前列腺癌指南：地舒单抗是抗骨吸收药物治疗的1类首选</vt:lpstr>
      <vt:lpstr>其他国内外指南共识均推荐地舒单抗用于mPC骨转移SRE预防</vt:lpstr>
      <vt:lpstr>地舒单抗与双膦酸盐的主要差异</vt:lpstr>
      <vt:lpstr>地舒单抗大型三期临床试验Study103</vt:lpstr>
      <vt:lpstr>地舒单抗与双膦酸盐相比作用更强效</vt:lpstr>
      <vt:lpstr>并且各亚组分析均显示地舒单抗预防SRE优于唑来膦酸</vt:lpstr>
      <vt:lpstr>PowerPoint 演示文稿</vt:lpstr>
      <vt:lpstr>患者辅助检查——实验室及影像检查</vt:lpstr>
      <vt:lpstr>患者无痛穿刺检查及诊断</vt:lpstr>
      <vt:lpstr>PowerPoint 演示文稿</vt:lpstr>
      <vt:lpstr>PowerPoint 演示文稿</vt:lpstr>
      <vt:lpstr>PowerPoint 演示文稿</vt:lpstr>
      <vt:lpstr>PowerPoint 演示文稿</vt:lpstr>
      <vt:lpstr>PowerPoint 演示文稿</vt:lpstr>
      <vt:lpstr>患者病例小结</vt:lpstr>
      <vt:lpstr>PowerPoint 演示文稿</vt:lpstr>
      <vt:lpstr>PowerPoint 演示文稿</vt:lpstr>
      <vt:lpstr>PowerPoint 演示文稿</vt:lpstr>
      <vt:lpstr>PowerPoint 演示文稿</vt:lpstr>
      <vt:lpstr>患者病例小结</vt:lpstr>
      <vt:lpstr>地舒单抗的安全性管理</vt:lpstr>
      <vt:lpstr>总结</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顾文彪BeYo</cp:lastModifiedBy>
  <cp:revision>166</cp:revision>
  <dcterms:created xsi:type="dcterms:W3CDTF">2019-06-19T02:08:00Z</dcterms:created>
  <dcterms:modified xsi:type="dcterms:W3CDTF">2026-02-28T10:43:42Z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2052-12.1.0.22215</vt:lpwstr>
  </property>
  <property fmtid="{D5CDD505-2E9C-101B-9397-08002B2CF9AE}" pid="3" name="ICV">
    <vt:lpwstr>251596702C954DAF9661E6087269694B_13</vt:lpwstr>
  </property>
</Properties>
</file>