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71" r:id="rId4"/>
    <p:sldId id="272" r:id="rId5"/>
    <p:sldId id="273" r:id="rId6"/>
    <p:sldId id="278" r:id="rId7"/>
    <p:sldId id="277" r:id="rId8"/>
    <p:sldId id="274" r:id="rId9"/>
    <p:sldId id="270" r:id="rId10"/>
    <p:sldId id="280" r:id="rId11"/>
    <p:sldId id="265" r:id="rId12"/>
    <p:sldId id="263" r:id="rId13"/>
    <p:sldId id="260" r:id="rId14"/>
    <p:sldId id="266" r:id="rId15"/>
    <p:sldId id="27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Selma" initials="LS" lastIdx="16" clrIdx="0">
    <p:extLst>
      <p:ext uri="{19B8F6BF-5375-455C-9EA6-DF929625EA0E}">
        <p15:presenceInfo xmlns:p15="http://schemas.microsoft.com/office/powerpoint/2012/main" userId="d340a47b231185bc" providerId="Windows Live"/>
      </p:ext>
    </p:extLst>
  </p:cmAuthor>
  <p:cmAuthor id="2" name="CYN" initials="CYN" lastIdx="8" clrIdx="1">
    <p:extLst>
      <p:ext uri="{19B8F6BF-5375-455C-9EA6-DF929625EA0E}">
        <p15:presenceInfo xmlns:p15="http://schemas.microsoft.com/office/powerpoint/2012/main" userId="CY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34"/>
    <p:restoredTop sz="94966"/>
  </p:normalViewPr>
  <p:slideViewPr>
    <p:cSldViewPr snapToGrid="0">
      <p:cViewPr varScale="1">
        <p:scale>
          <a:sx n="81" d="100"/>
          <a:sy n="81" d="100"/>
        </p:scale>
        <p:origin x="429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FDECF-1918-844C-8C8E-A036166DB9FE}" type="datetimeFigureOut">
              <a:rPr kumimoji="1" lang="zh-CN" altLang="en-US" smtClean="0"/>
              <a:t>2026/3/2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A91AD-CCD9-0143-BF82-DC7FD15207A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850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A91AD-CCD9-0143-BF82-DC7FD15207A1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5968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1B323-1CF6-EACA-639D-EA00535E3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1E3E347-0DAD-4890-D065-7371C03A6F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2703435-8442-1A19-FC7B-EB0E66E88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7576D1-B961-1D21-CD47-51621564A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A91AD-CCD9-0143-BF82-DC7FD15207A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6851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886D8-68BC-1B5F-9CE8-7CECFE188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1DF2E80-18AD-EA90-5441-46C69EB140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1E0EC49-6450-D39E-8471-675A42DB5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9E21FA-B147-E5D2-8CB1-BE9DF5205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A91AD-CCD9-0143-BF82-DC7FD15207A1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3881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186BB-D94C-4B67-CCE6-9DBCF6E19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AABBAC0-BF8A-4A5F-6F54-BC5758A3A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2304BA4-FE92-E582-2FBB-CF60BE1AE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F57B06-A1FB-D655-7EFD-2406F5A029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A91AD-CCD9-0143-BF82-DC7FD15207A1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3237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245D0-3488-70CF-7E43-97A3993A8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7BBA7FD-C6A2-68DC-39BC-AABEF39BEA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3927A5-F5E3-4EB1-C99E-157846099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BD330D-F559-77E6-046E-4C4732A5A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A91AD-CCD9-0143-BF82-DC7FD15207A1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0057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F7496-07F7-B245-AEC9-B4D7905A0A4D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093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F7496-07F7-B245-AEC9-B4D7905A0A4D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8043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F7496-07F7-B245-AEC9-B4D7905A0A4D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8421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F7496-07F7-B245-AEC9-B4D7905A0A4D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213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04F6EC-15ED-3DD4-CBF1-518E51002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D971264-08F2-1E70-37B3-AF6122853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B453A1-0980-5E50-C349-A84D8026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61C2-02EB-7345-8114-7140C429120A}" type="datetimeFigureOut">
              <a:rPr kumimoji="1" lang="zh-CN" altLang="en-US" smtClean="0"/>
              <a:t>2026/3/2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9E287D-957F-7454-C460-50E1A97F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C6A8F8-5B09-34FE-267E-AD432A688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19B0-747B-004E-9EF1-46BE358849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532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561BEE-39DC-FC6D-D889-A917B3AB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F2DAAED-6F88-93A0-59B9-58E4C34FA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65C2FF-3546-393C-BC17-5F4947001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DF9616-311C-B31F-8B6C-348119EA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61C2-02EB-7345-8114-7140C429120A}" type="datetimeFigureOut">
              <a:rPr kumimoji="1" lang="zh-CN" altLang="en-US" smtClean="0"/>
              <a:t>2026/3/2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EF7256-021F-738B-8997-16F65107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4F57CC-E2AB-589F-D08B-C3246673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19B0-747B-004E-9EF1-46BE358849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392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C07179-DFDF-B15F-7349-D5F5C5DF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EBD462A-2296-E84B-8C70-6955C1684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FC1D69-29A7-D5E2-582B-2506EB7B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61C2-02EB-7345-8114-7140C429120A}" type="datetimeFigureOut">
              <a:rPr kumimoji="1" lang="zh-CN" altLang="en-US" smtClean="0"/>
              <a:t>2026/3/2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1A279-86B7-B3F1-A0D7-04EB67F4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2B6433-78D7-4905-385D-10BE5DD0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19B0-747B-004E-9EF1-46BE358849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092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A01A529-6CCE-B80B-231C-64D5D1863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553BBB-E76C-112A-8F59-BB05343AC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827B71-6877-97A7-D1C9-32A137836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61C2-02EB-7345-8114-7140C429120A}" type="datetimeFigureOut">
              <a:rPr kumimoji="1" lang="zh-CN" altLang="en-US" smtClean="0"/>
              <a:t>2026/3/2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F4C491-EC3F-5801-5C12-EEB9EEFD5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CCFAD0-C378-8EE8-ACCD-9B59745A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19B0-747B-004E-9EF1-46BE358849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028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2469A5-E740-EA15-DFE4-A56624330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69429-2853-C2D5-937B-05634000D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B3E1EC-EED1-2CF2-8AE9-4E3026E7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61C2-02EB-7345-8114-7140C429120A}" type="datetimeFigureOut">
              <a:rPr kumimoji="1" lang="zh-CN" altLang="en-US" smtClean="0"/>
              <a:t>2026/3/2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B97481-7765-BA13-ACEC-D233F724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3679B-E689-58BD-6757-C3FC8479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19B0-747B-004E-9EF1-46BE358849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228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B3D9ED-9273-3872-27CE-536CF61F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C325BA-52D0-A9F6-6524-87759E8E9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FBF145-5CFE-AC5C-7ABA-6B7EE342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61C2-02EB-7345-8114-7140C429120A}" type="datetimeFigureOut">
              <a:rPr kumimoji="1" lang="zh-CN" altLang="en-US" smtClean="0"/>
              <a:t>2026/3/2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3634BA-90AC-F39E-2EC8-6C4E8E011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DB6CA-27FD-77AE-F73B-309012C0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19B0-747B-004E-9EF1-46BE358849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105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D6169C-8822-E687-5FC4-2BE5535C3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A0BD86-7F07-EFDD-7564-4B0B1DF97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193FF5-7FCE-F6B7-19F7-D47F1A9B4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045840-DDB6-9FA6-C1C2-4DBE3CE4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61C2-02EB-7345-8114-7140C429120A}" type="datetimeFigureOut">
              <a:rPr kumimoji="1" lang="zh-CN" altLang="en-US" smtClean="0"/>
              <a:t>2026/3/2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515AEA-66DC-9E73-45C2-46307B9D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C8EFCD-D332-9F88-2B8E-96194515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19B0-747B-004E-9EF1-46BE358849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236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932B34-6DE5-660B-DFAE-21256971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E8BEDF-CA4C-1D7C-8272-74A13B9B8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98A81F-756D-5763-609F-2CE4143A9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2D0734-90D0-1A08-DC8F-A0F26D7384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2E1AF74-498A-50F8-6938-F494ACFFE0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F32F99B-4FDC-1EE4-3110-BA531FB5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61C2-02EB-7345-8114-7140C429120A}" type="datetimeFigureOut">
              <a:rPr kumimoji="1" lang="zh-CN" altLang="en-US" smtClean="0"/>
              <a:t>2026/3/2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6A8D10-E2B9-5FA4-ACA8-C589A0AD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86CD1F3-6AFC-1888-592B-3F9630C5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19B0-747B-004E-9EF1-46BE358849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176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B40120-7A6F-8DBA-5CB1-DD7E5BCD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9265"/>
          </a:xfrm>
        </p:spPr>
        <p:txBody>
          <a:bodyPr>
            <a:noAutofit/>
          </a:bodyPr>
          <a:lstStyle>
            <a:lvl1pPr>
              <a:defRPr sz="2800" b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077360-CE41-E841-E910-A33957E8D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61C2-02EB-7345-8114-7140C429120A}" type="datetimeFigureOut">
              <a:rPr kumimoji="1" lang="zh-CN" altLang="en-US" smtClean="0"/>
              <a:t>2026/3/2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574FD56-2FFF-9E9E-967C-B4C5E5AB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8EF306D-6A05-E721-2766-DA6AB19F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19B0-747B-004E-9EF1-46BE358849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94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1959188-0A50-4A1A-A067-13077A3B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61C2-02EB-7345-8114-7140C429120A}" type="datetimeFigureOut">
              <a:rPr kumimoji="1" lang="zh-CN" altLang="en-US" smtClean="0"/>
              <a:t>2026/3/2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B72697-B320-D3F9-78D9-01752BF4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820E25-9A4F-7CFC-0CC8-29387FBE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19B0-747B-004E-9EF1-46BE3588494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346EB36E-DF85-DDE5-8995-504E8C4B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6927"/>
            <a:ext cx="10515600" cy="469265"/>
          </a:xfrm>
        </p:spPr>
        <p:txBody>
          <a:bodyPr>
            <a:noAutofit/>
          </a:bodyPr>
          <a:lstStyle>
            <a:lvl1pPr>
              <a:defRPr sz="2800" b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851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483B0E7-94B8-9369-28CB-6BB17B17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61C2-02EB-7345-8114-7140C429120A}" type="datetimeFigureOut">
              <a:rPr kumimoji="1" lang="zh-CN" altLang="en-US" smtClean="0"/>
              <a:t>2026/3/2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2C8F2B5-1FCD-0397-3842-E2918834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93593D-B7EB-B7DD-F535-DDA32AEE1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19B0-747B-004E-9EF1-46BE3588494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6AD93B75-7E19-457C-9262-F9C01A60E8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0138" y="1758950"/>
            <a:ext cx="10046282" cy="3484382"/>
          </a:xfrm>
        </p:spPr>
        <p:txBody>
          <a:bodyPr/>
          <a:lstStyle>
            <a:lvl1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22918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3B25B7-19E9-929E-2745-FEA4BDFA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44E9C8-C071-3526-ABB2-4B832368A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D3108D-40DD-C2D1-D03B-EEE980E01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02F963-28C1-3C1B-EFF6-D0BCFACB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61C2-02EB-7345-8114-7140C429120A}" type="datetimeFigureOut">
              <a:rPr kumimoji="1" lang="zh-CN" altLang="en-US" smtClean="0"/>
              <a:t>2026/3/2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658BC7-CF69-FBDE-5C64-21350361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D67404-EFCE-0B19-1E1E-B81A674D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19B0-747B-004E-9EF1-46BE358849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122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F99BEC4-E640-FE1F-11D0-52E05B2CF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C358BB-9D3F-EBBE-BF0C-2D2F30218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4E1784-BD98-2B42-59B3-EB10A3F26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1861C2-02EB-7345-8114-7140C429120A}" type="datetimeFigureOut">
              <a:rPr kumimoji="1" lang="zh-CN" altLang="en-US" smtClean="0"/>
              <a:t>2026/3/2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8DDFF2-2AAD-E170-9221-300249FC3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9C0D06-2EDC-7DF3-3711-2B6FA9338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CE19B0-747B-004E-9EF1-46BE358849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80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5F1D48-AA68-4C62-45FD-B0897FE61C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骨转移</a:t>
            </a:r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MDT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门诊路径</a:t>
            </a:r>
          </a:p>
        </p:txBody>
      </p:sp>
    </p:spTree>
    <p:extLst>
      <p:ext uri="{BB962C8B-B14F-4D97-AF65-F5344CB8AC3E}">
        <p14:creationId xmlns:p14="http://schemas.microsoft.com/office/powerpoint/2010/main" val="2599652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B0DF60C-3AE8-9194-C741-8308B9C8B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癌症个案管理的国际经验</a:t>
            </a:r>
          </a:p>
        </p:txBody>
      </p:sp>
    </p:spTree>
    <p:extLst>
      <p:ext uri="{BB962C8B-B14F-4D97-AF65-F5344CB8AC3E}">
        <p14:creationId xmlns:p14="http://schemas.microsoft.com/office/powerpoint/2010/main" val="1185708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4B187E-34AD-B793-C27D-4D224E7D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癌症个案管理的国际经验：丹麦奥胡斯大学医院</a:t>
            </a:r>
          </a:p>
        </p:txBody>
      </p:sp>
      <p:pic>
        <p:nvPicPr>
          <p:cNvPr id="6" name="图片 5" descr="表格&#10;&#10;AI 生成的内容可能不正确。">
            <a:extLst>
              <a:ext uri="{FF2B5EF4-FFF2-40B4-BE49-F238E27FC236}">
                <a16:creationId xmlns:a16="http://schemas.microsoft.com/office/drawing/2014/main" id="{23A89E02-696B-0A8E-86B8-65674D3736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0398" r="89259"/>
          <a:stretch/>
        </p:blipFill>
        <p:spPr>
          <a:xfrm>
            <a:off x="7269646" y="1462293"/>
            <a:ext cx="910258" cy="470464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6CB4559-B589-4809-40C4-A393D7FFF88E}"/>
              </a:ext>
            </a:extLst>
          </p:cNvPr>
          <p:cNvSpPr txBox="1"/>
          <p:nvPr/>
        </p:nvSpPr>
        <p:spPr>
          <a:xfrm>
            <a:off x="8018393" y="1443656"/>
            <a:ext cx="3878746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个案管理师与患者首次接触：</a:t>
            </a:r>
            <a:r>
              <a:rPr lang="zh-CN" alt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关于CM服务的信息和需求评估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4D5CE3B-1954-0758-05E9-2E323364EE51}"/>
              </a:ext>
            </a:extLst>
          </p:cNvPr>
          <p:cNvSpPr txBox="1"/>
          <p:nvPr/>
        </p:nvSpPr>
        <p:spPr>
          <a:xfrm>
            <a:off x="8018393" y="2075987"/>
            <a:ext cx="3948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个案管理师写给患者的全科医生及其他相关人员的电子信件：关于</a:t>
            </a:r>
            <a:r>
              <a:rPr lang="en-US" altLang="zh-CN" dirty="0"/>
              <a:t>CM</a:t>
            </a:r>
            <a:r>
              <a:rPr lang="zh-CN" altLang="en-US" dirty="0"/>
              <a:t>、治疗与护理计划、需求评估及共享护理的信息。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66B0488-A365-1876-7E0B-EDB1BC7765D1}"/>
              </a:ext>
            </a:extLst>
          </p:cNvPr>
          <p:cNvSpPr txBox="1"/>
          <p:nvPr/>
        </p:nvSpPr>
        <p:spPr>
          <a:xfrm>
            <a:off x="8018393" y="3612043"/>
            <a:ext cx="3948320" cy="14031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/>
              <a:t>护理环境和/或治疗计划变更：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个案管理师</a:t>
            </a:r>
            <a:r>
              <a:rPr lang="zh-CN" altLang="en-US" dirty="0"/>
              <a:t>向全科医生及相关医疗专业人员发送电子信函。</a:t>
            </a:r>
            <a:endParaRPr lang="en-US" altLang="zh-CN" dirty="0"/>
          </a:p>
          <a:p>
            <a:pPr>
              <a:lnSpc>
                <a:spcPct val="120000"/>
              </a:lnSpc>
            </a:pP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法定联系人信息（电话卡交接）。</a:t>
            </a:r>
          </a:p>
          <a:p>
            <a:pPr>
              <a:lnSpc>
                <a:spcPct val="120000"/>
              </a:lnSpc>
            </a:pP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结直肠癌的诊断与治疗。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171D779-BC87-0697-502A-B932F2232713}"/>
              </a:ext>
            </a:extLst>
          </p:cNvPr>
          <p:cNvSpPr txBox="1"/>
          <p:nvPr/>
        </p:nvSpPr>
        <p:spPr>
          <a:xfrm>
            <a:off x="8018393" y="2884879"/>
            <a:ext cx="3948320" cy="7383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个案管理师</a:t>
            </a:r>
            <a:r>
              <a:rPr lang="zh-CN" alt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与患者会面，并定期电话联系患者</a:t>
            </a:r>
            <a:r>
              <a:rPr lang="zh-CN" altLang="en-US" dirty="0"/>
              <a:t>，评估其生物-心理-社会福祉和信息水平（定期电话联系在癌症治疗结束四周后结束）。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392E869-F839-3C51-B700-40C63525E3C9}"/>
              </a:ext>
            </a:extLst>
          </p:cNvPr>
          <p:cNvSpPr txBox="1"/>
          <p:nvPr/>
        </p:nvSpPr>
        <p:spPr>
          <a:xfrm>
            <a:off x="8335618" y="5054940"/>
            <a:ext cx="3816626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仅展示计划中的CM活动。没有出现来电咨询等内容。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全科医师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个案管理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健康相关生活质量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2069113-927F-0768-E465-E30277D99EBF}"/>
              </a:ext>
            </a:extLst>
          </p:cNvPr>
          <p:cNvGrpSpPr/>
          <p:nvPr/>
        </p:nvGrpSpPr>
        <p:grpSpPr>
          <a:xfrm>
            <a:off x="570670" y="1270828"/>
            <a:ext cx="6466233" cy="5090215"/>
            <a:chOff x="570670" y="1270828"/>
            <a:chExt cx="6466233" cy="5090215"/>
          </a:xfrm>
        </p:grpSpPr>
        <p:pic>
          <p:nvPicPr>
            <p:cNvPr id="4" name="图片 3" descr="表格&#10;&#10;AI 生成的内容可能不正确。">
              <a:extLst>
                <a:ext uri="{FF2B5EF4-FFF2-40B4-BE49-F238E27FC236}">
                  <a16:creationId xmlns:a16="http://schemas.microsoft.com/office/drawing/2014/main" id="{09CE25D6-1556-2B62-7CEE-DE534E8FF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43845"/>
            <a:stretch/>
          </p:blipFill>
          <p:spPr>
            <a:xfrm>
              <a:off x="570670" y="1270828"/>
              <a:ext cx="6466233" cy="5090215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0AB89E5-BDEE-4C42-E74A-777681B9761C}"/>
                </a:ext>
              </a:extLst>
            </p:cNvPr>
            <p:cNvSpPr txBox="1"/>
            <p:nvPr/>
          </p:nvSpPr>
          <p:spPr>
            <a:xfrm>
              <a:off x="1536425" y="1337323"/>
              <a:ext cx="5401088" cy="9105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根据纳入和排除标准对奥胡斯大学医院P部门的连续结直肠癌患者进行了评估。符合条件的患者会被告知该项目。提交了同意声明和基线问卷的患者被随机分配。</a:t>
              </a: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DBC2EEB3-AA5C-B78F-4E06-571A49E373BE}"/>
              </a:ext>
            </a:extLst>
          </p:cNvPr>
          <p:cNvSpPr txBox="1"/>
          <p:nvPr/>
        </p:nvSpPr>
        <p:spPr>
          <a:xfrm>
            <a:off x="570670" y="6642556"/>
            <a:ext cx="60941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altLang="zh-CN" sz="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Wulff CN, et</a:t>
            </a:r>
            <a:r>
              <a:rPr lang="zh-CN" altLang="en-US" sz="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altLang="zh-CN" sz="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al. </a:t>
            </a:r>
            <a:r>
              <a:rPr lang="en-US" altLang="zh-CN" sz="800" b="0" i="1" u="none" strike="noStrike" dirty="0">
                <a:solidFill>
                  <a:srgbClr val="212121"/>
                </a:solidFill>
                <a:effectLst/>
                <a:latin typeface="BlinkMacSystemFont"/>
              </a:rPr>
              <a:t>Fam </a:t>
            </a:r>
            <a:r>
              <a:rPr lang="en-US" altLang="zh-CN" sz="800" b="0" i="1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Pract</a:t>
            </a:r>
            <a:r>
              <a:rPr lang="en-US" altLang="zh-CN" sz="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. 2013;30(1):5-13. </a:t>
            </a:r>
            <a:endParaRPr kumimoji="1"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53847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106C2-DF54-CE33-793D-30AC9973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癌症个案管理的国际经验：瑞士癌症</a:t>
            </a:r>
            <a:r>
              <a:rPr lang="zh-CN" altLang="en-US" b="1" i="0" u="none" strike="noStrike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个案管理的程序和内容</a:t>
            </a:r>
            <a:endParaRPr kumimoji="1" lang="zh-CN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DCDAE82-57F2-68F4-1BD5-4B28619D7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51170"/>
              </p:ext>
            </p:extLst>
          </p:nvPr>
        </p:nvGraphicFramePr>
        <p:xfrm>
          <a:off x="1315563" y="1204063"/>
          <a:ext cx="9724144" cy="4933948"/>
        </p:xfrm>
        <a:graphic>
          <a:graphicData uri="http://schemas.openxmlformats.org/drawingml/2006/table">
            <a:tbl>
              <a:tblPr/>
              <a:tblGrid>
                <a:gridCol w="2551881">
                  <a:extLst>
                    <a:ext uri="{9D8B030D-6E8A-4147-A177-3AD203B41FA5}">
                      <a16:colId xmlns:a16="http://schemas.microsoft.com/office/drawing/2014/main" val="649679341"/>
                    </a:ext>
                  </a:extLst>
                </a:gridCol>
                <a:gridCol w="3514663">
                  <a:extLst>
                    <a:ext uri="{9D8B030D-6E8A-4147-A177-3AD203B41FA5}">
                      <a16:colId xmlns:a16="http://schemas.microsoft.com/office/drawing/2014/main" val="153880262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164513254"/>
                    </a:ext>
                  </a:extLst>
                </a:gridCol>
              </a:tblGrid>
              <a:tr h="331297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流程</a:t>
                      </a:r>
                    </a:p>
                  </a:txBody>
                  <a:tcPr marL="120129" marR="120129" marT="80086" marB="8008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方法</a:t>
                      </a:r>
                    </a:p>
                  </a:txBody>
                  <a:tcPr marL="120129" marR="120129" marT="80086" marB="8008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内容</a:t>
                      </a:r>
                    </a:p>
                  </a:txBody>
                  <a:tcPr marL="120129" marR="120129" marT="80086" marB="8008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850936"/>
                  </a:ext>
                </a:extLst>
              </a:tr>
              <a:tr h="1206897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3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首次咨询</a:t>
                      </a:r>
                    </a:p>
                  </a:txBody>
                  <a:tcPr marL="120129" marR="120129" marT="80086" marB="8008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3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需求评估：</a:t>
                      </a: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依据标准化流程（个案管理控制系统 </a:t>
                      </a:r>
                      <a:r>
                        <a:rPr lang="en-US" altLang="zh-CN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 </a:t>
                      </a: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自我管理）设定目标 </a:t>
                      </a:r>
                      <a:r>
                        <a:rPr lang="en-US" altLang="zh-CN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 </a:t>
                      </a: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措施；</a:t>
                      </a:r>
                      <a:endParaRPr lang="en-US" altLang="zh-CN" sz="1300" b="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提供门诊康复相关信息；</a:t>
                      </a:r>
                      <a:endParaRPr lang="en-US" altLang="zh-CN" sz="1300" b="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3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方法：</a:t>
                      </a: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动机咨询、资源导向、共情行为</a:t>
                      </a:r>
                    </a:p>
                  </a:txBody>
                  <a:tcPr marL="120129" marR="120129" marT="80086" marB="8008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3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了解患者，建立关系，临床记录整体情况：症状、治疗副作用、心理社会状况与困扰、生活质量受损情况。</a:t>
                      </a:r>
                      <a:endParaRPr lang="en-US" altLang="zh-CN" sz="1300" b="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若患者有需求：</a:t>
                      </a:r>
                      <a:r>
                        <a:rPr lang="zh-CN" altLang="en-US" sz="13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说明所提供的康复服务、在遇到疑问或问题时的联系人信息</a:t>
                      </a:r>
                    </a:p>
                  </a:txBody>
                  <a:tcPr marL="120129" marR="120129" marT="80086" marB="8008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538571"/>
                  </a:ext>
                </a:extLst>
              </a:tr>
              <a:tr h="1426424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3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第二次咨询</a:t>
                      </a:r>
                      <a:endParaRPr lang="en-US" altLang="zh-CN" sz="1300" b="1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3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第三次咨询</a:t>
                      </a:r>
                    </a:p>
                  </a:txBody>
                  <a:tcPr marL="120129" marR="120129" marT="80086" marB="8008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咨询 </a:t>
                      </a:r>
                      <a:r>
                        <a:rPr lang="en-US" altLang="zh-CN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 </a:t>
                      </a: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指导；</a:t>
                      </a:r>
                      <a:endParaRPr lang="en-US" altLang="zh-CN" sz="1300" b="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基于目标和措施的引导；</a:t>
                      </a:r>
                      <a:endParaRPr lang="en-US" altLang="zh-CN" sz="1300" b="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方法同上；</a:t>
                      </a:r>
                      <a:endParaRPr lang="en-US" altLang="zh-CN" sz="1300" b="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“明确任务 </a:t>
                      </a:r>
                      <a:r>
                        <a:rPr lang="en-US" altLang="zh-CN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 </a:t>
                      </a: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需求”</a:t>
                      </a:r>
                    </a:p>
                  </a:txBody>
                  <a:tcPr marL="120129" marR="120129" marT="80086" marB="8008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3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与患者共同制定 “方案”。</a:t>
                      </a:r>
                      <a:endParaRPr lang="en-US" altLang="zh-CN" sz="1300" b="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3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咨询：处理症状等问题。安排治疗师、服务项目</a:t>
                      </a: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，若患者无法自行安排，通过全科医生 </a:t>
                      </a:r>
                      <a:r>
                        <a:rPr lang="en-US" altLang="zh-CN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 </a:t>
                      </a: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肿瘤医生协调：物理治疗、营养建议、心理肿瘤医生。如有疑问和问题，联系相关人员。</a:t>
                      </a:r>
                    </a:p>
                  </a:txBody>
                  <a:tcPr marL="120129" marR="120129" marT="80086" marB="8008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256813"/>
                  </a:ext>
                </a:extLst>
              </a:tr>
              <a:tr h="98737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3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电话随访：</a:t>
                      </a: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前 </a:t>
                      </a:r>
                      <a:r>
                        <a:rPr lang="en-US" altLang="zh-CN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 </a:t>
                      </a: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个月每月至少 </a:t>
                      </a:r>
                      <a:r>
                        <a:rPr lang="en-US" altLang="zh-CN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 </a:t>
                      </a: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次，每次约</a:t>
                      </a:r>
                      <a:r>
                        <a:rPr lang="en-US" altLang="zh-CN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30</a:t>
                      </a: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分钟，之后按需减少次数；工作时间内可按需安排康复教练</a:t>
                      </a:r>
                    </a:p>
                  </a:txBody>
                  <a:tcPr marL="120129" marR="120129" marT="80086" marB="8008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评估、可能制定新目标、规划；</a:t>
                      </a:r>
                      <a:endParaRPr lang="en-US" altLang="zh-CN" sz="1300" b="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方法同上</a:t>
                      </a:r>
                    </a:p>
                  </a:txBody>
                  <a:tcPr marL="120129" marR="120129" marT="80086" marB="8008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总结结果，可以总结患者、全科医生 </a:t>
                      </a:r>
                      <a:r>
                        <a:rPr lang="en-US" altLang="zh-CN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 </a:t>
                      </a: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肿瘤医生汇总治疗师的报告。</a:t>
                      </a:r>
                      <a:r>
                        <a:rPr lang="zh-CN" altLang="en-US" sz="13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提供咨询以鼓励患者进行自我管理。</a:t>
                      </a: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如有疑问和问题，联系相关人员。</a:t>
                      </a:r>
                    </a:p>
                  </a:txBody>
                  <a:tcPr marL="120129" marR="120129" marT="80086" marB="8008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578506"/>
                  </a:ext>
                </a:extLst>
              </a:tr>
              <a:tr h="32878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3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第四次咨询</a:t>
                      </a:r>
                    </a:p>
                  </a:txBody>
                  <a:tcPr marL="120129" marR="120129" marT="80086" marB="8008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300" b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评估</a:t>
                      </a:r>
                    </a:p>
                  </a:txBody>
                  <a:tcPr marL="120129" marR="120129" marT="80086" marB="8008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CN" altLang="en-US" sz="13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总结访谈</a:t>
                      </a:r>
                    </a:p>
                  </a:txBody>
                  <a:tcPr marL="120129" marR="120129" marT="80086" marB="8008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43650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8E0D8867-318C-F9C7-47A7-ED8C77F983B3}"/>
              </a:ext>
            </a:extLst>
          </p:cNvPr>
          <p:cNvSpPr txBox="1"/>
          <p:nvPr/>
        </p:nvSpPr>
        <p:spPr>
          <a:xfrm>
            <a:off x="468071" y="6600669"/>
            <a:ext cx="60941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CN" sz="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Bachmann-Mettler I, et</a:t>
            </a:r>
            <a:r>
              <a:rPr lang="zh-CN" altLang="en-US" sz="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altLang="zh-CN" sz="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al. </a:t>
            </a:r>
            <a:r>
              <a:rPr lang="en-US" altLang="zh-CN" sz="800" b="0" i="1" u="none" strike="noStrike" dirty="0">
                <a:solidFill>
                  <a:srgbClr val="212121"/>
                </a:solidFill>
                <a:effectLst/>
                <a:latin typeface="BlinkMacSystemFont"/>
              </a:rPr>
              <a:t>Trials</a:t>
            </a:r>
            <a:r>
              <a:rPr lang="en-US" altLang="zh-CN" sz="8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. 2011;12:103. Published 2011 Apr 28. </a:t>
            </a:r>
            <a:endParaRPr kumimoji="1"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1445308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F6AE1-8283-9245-C094-A0C8440E8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癌症个案管理的国际经验：台湾省某医疗中心个案管理措施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0A342AB-7120-AF5A-CBC9-D1E231744267}"/>
              </a:ext>
            </a:extLst>
          </p:cNvPr>
          <p:cNvSpPr txBox="1"/>
          <p:nvPr/>
        </p:nvSpPr>
        <p:spPr>
          <a:xfrm>
            <a:off x="838201" y="1246442"/>
            <a:ext cx="10515599" cy="4899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zh-CN" altLang="en-US" sz="15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个案管理服务从癌症确诊后开始。医生将新确诊癌症患者的信息告知个案管理师，个案管理师需在</a:t>
            </a:r>
            <a:r>
              <a:rPr lang="en-US" altLang="zh-CN" sz="15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24</a:t>
            </a:r>
            <a:r>
              <a:rPr lang="zh-CN" altLang="en-US" sz="15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小时内</a:t>
            </a:r>
            <a:r>
              <a:rPr lang="zh-CN" altLang="en-US" sz="1500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与患者面对面接触，介绍自身角色</a:t>
            </a:r>
            <a:r>
              <a:rPr lang="zh-CN" altLang="en-US" sz="15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，并提供</a:t>
            </a:r>
            <a:r>
              <a:rPr lang="en-US" altLang="zh-CN" sz="15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24</a:t>
            </a:r>
            <a:r>
              <a:rPr lang="zh-CN" altLang="en-US" sz="15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小时</a:t>
            </a:r>
            <a:r>
              <a:rPr lang="zh-CN" altLang="en-US" sz="1500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电话咨询服务</a:t>
            </a:r>
            <a:r>
              <a:rPr lang="zh-CN" altLang="en-US" sz="15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，解答患者疑问。</a:t>
            </a:r>
            <a:r>
              <a:rPr lang="zh-CN" altLang="en-US" sz="1500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首次接触后，个案管理师使用癌症专用记录表进行深入数据收集，评估患者个体疾病信息、自我护理能力以及照顾者的能力和支持系统。</a:t>
            </a:r>
            <a:r>
              <a:rPr lang="zh-CN" altLang="en-US" sz="15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同时，</a:t>
            </a:r>
            <a:r>
              <a:rPr lang="zh-CN" altLang="en-US" sz="1500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根据患者个体需求和障碍，推荐合适的医疗资源。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护理个案管理多学科团队整合了医生、放射科医生、个案管理师、护士、营养师、物理治疗师、药剂师、呼吸治疗师、社会工作者、居家护理护士和临终关怀护理专家的专业知识，定期召开会议，讨论治疗方向、评估治疗效果并提供进一步建议。</a:t>
            </a:r>
            <a:endParaRPr lang="en-US" altLang="zh-CN" sz="1500" b="0" i="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b="1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制定治疗计划前</a:t>
            </a:r>
            <a:r>
              <a:rPr lang="zh-CN" altLang="en-US" sz="15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，个案管理师</a:t>
            </a:r>
            <a:r>
              <a:rPr lang="zh-CN" altLang="en-US" sz="1500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协助患者及其家属了解疾病和治疗的基本知识，促进与多学科团队的沟通</a:t>
            </a:r>
            <a:r>
              <a:rPr lang="zh-CN" altLang="en-US" sz="15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，帮助患者为可能面临的困难做好准备。</a:t>
            </a:r>
            <a:endParaRPr lang="en-US" altLang="zh-CN" sz="1500" b="0" i="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b="1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治疗期间</a:t>
            </a:r>
            <a:r>
              <a:rPr lang="zh-CN" altLang="en-US" sz="15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，个案管理师</a:t>
            </a:r>
            <a:r>
              <a:rPr lang="zh-CN" altLang="en-US" sz="1500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协调癌症护理系统，安排跨学科预约，监测治疗效果和可能的并发症，提供疾病护理和副作用管理的教育培训，给予情感支持</a:t>
            </a:r>
            <a:r>
              <a:rPr lang="zh-CN" altLang="en-US" sz="15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，并提高患者的治疗依从性以确保治疗完整性。</a:t>
            </a:r>
            <a:r>
              <a:rPr lang="zh-CN" altLang="en-US" sz="1500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患者每次住院期间，个案管理师都会进行探视</a:t>
            </a:r>
            <a:r>
              <a:rPr lang="zh-CN" altLang="en-US" sz="15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，了解患者情况和需求，评估是否需要进一步的转诊或资源支持。</a:t>
            </a:r>
            <a:endParaRPr lang="en-US" altLang="zh-CN" sz="1500" b="0" i="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b="1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患者出院前</a:t>
            </a:r>
            <a:r>
              <a:rPr lang="zh-CN" altLang="en-US" sz="15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，个案管理师与患者及其家属</a:t>
            </a:r>
            <a:r>
              <a:rPr lang="zh-CN" altLang="en-US" sz="1500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讨论后续治疗和随访计划，评估患者的自我护理能力和家庭环境</a:t>
            </a:r>
            <a:r>
              <a:rPr lang="zh-CN" altLang="en-US" sz="15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，并提供</a:t>
            </a:r>
            <a:r>
              <a:rPr lang="en-US" altLang="zh-CN" sz="15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24</a:t>
            </a:r>
            <a:r>
              <a:rPr lang="zh-CN" altLang="en-US" sz="15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小时电话咨询服务，以应对可能出现的困难。</a:t>
            </a:r>
            <a:endParaRPr lang="zh-CN" alt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E43681E-1E38-3041-F491-3CEF9A2E2B29}"/>
              </a:ext>
            </a:extLst>
          </p:cNvPr>
          <p:cNvSpPr txBox="1"/>
          <p:nvPr/>
        </p:nvSpPr>
        <p:spPr>
          <a:xfrm>
            <a:off x="504593" y="6557528"/>
            <a:ext cx="60941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kumimoji="1" lang="en-US" altLang="zh-CN" sz="800" dirty="0"/>
              <a:t>Chen YC, et</a:t>
            </a:r>
            <a:r>
              <a:rPr kumimoji="1" lang="zh-CN" altLang="en-US" sz="800" dirty="0"/>
              <a:t> </a:t>
            </a:r>
            <a:r>
              <a:rPr kumimoji="1" lang="en-US" altLang="zh-CN" sz="800" dirty="0"/>
              <a:t>al. BMC Health Serv Res. 2013 May 31;13:202. </a:t>
            </a:r>
            <a:endParaRPr kumimoji="1"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1867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F9A95F-CDE7-4014-3616-4F8847E6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3407" cy="507037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癌症患者护理个案管理（</a:t>
            </a:r>
            <a:r>
              <a:rPr kumimoji="1" lang="en-US" altLang="zh-CN" dirty="0"/>
              <a:t>CM</a:t>
            </a:r>
            <a:r>
              <a:rPr kumimoji="1" lang="zh-CN" altLang="en-US" dirty="0"/>
              <a:t>）干预的特点、组成部分及执行策略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C9E415A-E0FE-D175-1C27-1C485393F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18" y="1802571"/>
            <a:ext cx="6180373" cy="386273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45BB07C-AAF4-608E-698F-EF5C7386C467}"/>
              </a:ext>
            </a:extLst>
          </p:cNvPr>
          <p:cNvSpPr txBox="1"/>
          <p:nvPr/>
        </p:nvSpPr>
        <p:spPr>
          <a:xfrm>
            <a:off x="6199525" y="1705063"/>
            <a:ext cx="5247861" cy="3932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美国病例管理学会（</a:t>
            </a:r>
            <a:r>
              <a:rPr lang="en-US" altLang="zh-CN" sz="14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CMSA</a:t>
            </a:r>
            <a:r>
              <a:rPr lang="zh-CN" altLang="en-US" sz="14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）将个案管理（</a:t>
            </a:r>
            <a:r>
              <a:rPr lang="en-US" altLang="zh-CN" sz="14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CM</a:t>
            </a:r>
            <a:r>
              <a:rPr lang="zh-CN" altLang="en-US" sz="14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）定义为 “一种协作过程，通过评估、规划、促进、护理协调、评价和倡导，结合沟通与可用资源，为个人和家庭提供全面的健康需求相关服务与选择，以实现高质量、具成本效益的结局”。根据该定义，</a:t>
            </a:r>
            <a:r>
              <a:rPr lang="en-US" altLang="zh-CN" sz="14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CM</a:t>
            </a:r>
            <a:r>
              <a:rPr lang="zh-CN" altLang="en-US" sz="14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旨在有效利用资源，提升治疗质量、患者护理服务水平和患者生活质量，同时降低相关医疗成本。</a:t>
            </a:r>
            <a:endParaRPr lang="en-US" altLang="zh-CN" sz="1400" b="0" i="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1B1B1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一项</a:t>
            </a:r>
            <a:r>
              <a:rPr lang="zh-CN" altLang="en-US" sz="1400" b="0" i="0" u="none" strike="noStrike" dirty="0">
                <a:solidFill>
                  <a:srgbClr val="1B1B1B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伞状综述通过总结多项</a:t>
            </a:r>
            <a:r>
              <a:rPr lang="en-US" altLang="zh-CN" sz="1400" b="0" i="0" u="none" strike="noStrike" dirty="0">
                <a:solidFill>
                  <a:srgbClr val="1B1B1B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CM</a:t>
            </a:r>
            <a:r>
              <a:rPr lang="zh-CN" altLang="en-US" sz="1400" b="0" i="0" u="none" strike="noStrike" dirty="0">
                <a:solidFill>
                  <a:srgbClr val="1B1B1B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相关综述中的描述，</a:t>
            </a:r>
            <a:r>
              <a:rPr lang="zh-CN" altLang="en-US" sz="1400" dirty="0">
                <a:solidFill>
                  <a:srgbClr val="1B1B1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总结了</a:t>
            </a:r>
            <a:r>
              <a:rPr lang="zh-CN" altLang="en-US" sz="1400" b="0" i="0" u="none" strike="noStrike" dirty="0">
                <a:solidFill>
                  <a:srgbClr val="1B1B1B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癌症患者</a:t>
            </a:r>
            <a:r>
              <a:rPr lang="en-US" altLang="zh-CN" sz="1400" b="0" i="0" u="none" strike="noStrike" dirty="0">
                <a:solidFill>
                  <a:srgbClr val="1B1B1B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CM</a:t>
            </a:r>
            <a:r>
              <a:rPr lang="zh-CN" altLang="en-US" sz="1400" b="0" i="0" u="none" strike="noStrike" dirty="0">
                <a:solidFill>
                  <a:srgbClr val="1B1B1B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干预措施的特征、组成部分和实施策略。与 </a:t>
            </a:r>
            <a:r>
              <a:rPr lang="en-US" altLang="zh-CN" sz="1400" b="0" i="0" u="none" strike="noStrike" dirty="0">
                <a:solidFill>
                  <a:srgbClr val="1B1B1B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CMSA </a:t>
            </a:r>
            <a:r>
              <a:rPr lang="zh-CN" altLang="en-US" sz="1400" b="0" i="0" u="none" strike="noStrike" dirty="0">
                <a:solidFill>
                  <a:srgbClr val="1B1B1B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定义的组成部分一致，</a:t>
            </a:r>
            <a:r>
              <a:rPr lang="zh-CN" altLang="en-US" sz="1400" b="1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所有 </a:t>
            </a:r>
            <a:r>
              <a:rPr lang="en-US" altLang="zh-CN" sz="1400" b="1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CM </a:t>
            </a:r>
            <a:r>
              <a:rPr lang="zh-CN" altLang="en-US" sz="1400" b="1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干预措施均包括患者评估、支持服务（如信息支持、情感支持）、通过教育、咨询以及面对面、电话或在线指导进行的护理协调和定期随访。</a:t>
            </a:r>
            <a:r>
              <a:rPr lang="zh-CN" altLang="en-US" sz="1400" b="0" i="0" u="none" strike="noStrike" dirty="0">
                <a:solidFill>
                  <a:srgbClr val="1B1B1B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姑息治疗</a:t>
            </a:r>
            <a:r>
              <a:rPr lang="zh-CN" altLang="en-US" sz="1400" dirty="0">
                <a:solidFill>
                  <a:srgbClr val="1B1B1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  <a:r>
              <a:rPr lang="zh-CN" altLang="en-US" sz="1400" b="0" i="0" u="none" strike="noStrike" dirty="0">
                <a:solidFill>
                  <a:srgbClr val="1B1B1B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癌症患者</a:t>
            </a:r>
            <a:r>
              <a:rPr lang="en-US" altLang="zh-CN" sz="1400" b="0" i="0" u="none" strike="noStrike" dirty="0">
                <a:solidFill>
                  <a:srgbClr val="1B1B1B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CM</a:t>
            </a:r>
            <a:r>
              <a:rPr lang="zh-CN" altLang="en-US" sz="1400" b="0" i="0" u="none" strike="noStrike" dirty="0">
                <a:solidFill>
                  <a:srgbClr val="1B1B1B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干预措施的一个关键组成部分。</a:t>
            </a:r>
            <a:endParaRPr lang="zh-CN" alt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E83ADEB-EA4B-53E1-3B4E-23F60F91CE98}"/>
              </a:ext>
            </a:extLst>
          </p:cNvPr>
          <p:cNvSpPr txBox="1"/>
          <p:nvPr/>
        </p:nvSpPr>
        <p:spPr>
          <a:xfrm>
            <a:off x="537818" y="6535977"/>
            <a:ext cx="743530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Wang N, et</a:t>
            </a:r>
            <a:r>
              <a:rPr lang="zh-CN" altLang="en-US" sz="800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 </a:t>
            </a:r>
            <a:r>
              <a:rPr lang="en-US" altLang="zh-CN" sz="800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al. BMC Health Serv Res. 2022 Oct 14;22(1):1247. </a:t>
            </a:r>
            <a:endParaRPr lang="zh-CN" altLang="en-US" sz="800" dirty="0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CEDC7BE8-E15E-18C6-5058-BBE72577355E}"/>
              </a:ext>
            </a:extLst>
          </p:cNvPr>
          <p:cNvSpPr/>
          <p:nvPr/>
        </p:nvSpPr>
        <p:spPr>
          <a:xfrm>
            <a:off x="2118732" y="1867492"/>
            <a:ext cx="2687444" cy="164514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组成</a:t>
            </a:r>
            <a:endParaRPr lang="en-US" altLang="zh-CN" sz="12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需求评估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支持性服务:信息、情绪、症状管理、转诊等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姑息治疗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护理协调</a:t>
            </a:r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2DEC2713-5ADE-F565-9D41-9732968D1D2C}"/>
              </a:ext>
            </a:extLst>
          </p:cNvPr>
          <p:cNvSpPr/>
          <p:nvPr/>
        </p:nvSpPr>
        <p:spPr>
          <a:xfrm>
            <a:off x="744614" y="4127173"/>
            <a:ext cx="1888354" cy="148070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zh-CN" altLang="en-US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特征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连续的</a:t>
            </a:r>
            <a:endParaRPr kumimoji="1"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全面的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以患者为中心</a:t>
            </a:r>
            <a:endParaRPr kumimoji="1"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多学科合作</a:t>
            </a: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5D4A7523-AD02-992D-8C86-415D2DE57DB6}"/>
              </a:ext>
            </a:extLst>
          </p:cNvPr>
          <p:cNvSpPr/>
          <p:nvPr/>
        </p:nvSpPr>
        <p:spPr>
          <a:xfrm>
            <a:off x="4368207" y="4127173"/>
            <a:ext cx="1888354" cy="143111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执行策略</a:t>
            </a:r>
            <a:endParaRPr lang="en-US" altLang="zh-CN" sz="12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教育/培训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会议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咨询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辅导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E78FF3B-B24E-866E-D495-1138CF5991C8}"/>
              </a:ext>
            </a:extLst>
          </p:cNvPr>
          <p:cNvGrpSpPr/>
          <p:nvPr/>
        </p:nvGrpSpPr>
        <p:grpSpPr>
          <a:xfrm>
            <a:off x="2560705" y="3577555"/>
            <a:ext cx="1888354" cy="1407040"/>
            <a:chOff x="2550195" y="3577555"/>
            <a:chExt cx="1888354" cy="1407040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FE3FED4-5A45-F85A-5862-8C262B7BE2BD}"/>
                </a:ext>
              </a:extLst>
            </p:cNvPr>
            <p:cNvSpPr/>
            <p:nvPr/>
          </p:nvSpPr>
          <p:spPr>
            <a:xfrm>
              <a:off x="2717281" y="3577555"/>
              <a:ext cx="1553636" cy="14070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F113985-EEC3-6045-9FF1-63A9690AB463}"/>
                </a:ext>
              </a:extLst>
            </p:cNvPr>
            <p:cNvSpPr txBox="1"/>
            <p:nvPr/>
          </p:nvSpPr>
          <p:spPr>
            <a:xfrm>
              <a:off x="2550195" y="3843758"/>
              <a:ext cx="1888354" cy="784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zh-CN" altLang="en-US" sz="18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癌症患者</a:t>
              </a:r>
              <a:endParaRPr kumimoji="1" lang="en-US" altLang="zh-CN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kumimoji="1" lang="zh-CN" altLang="en-US" sz="18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的个案管理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8225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6618E2-8F27-8BBF-DA0E-4C73188EE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基于个案管理国际经验的小结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0C6F42C-F46D-EF36-70AA-468F4B6C3F23}"/>
              </a:ext>
            </a:extLst>
          </p:cNvPr>
          <p:cNvSpPr txBox="1"/>
          <p:nvPr/>
        </p:nvSpPr>
        <p:spPr>
          <a:xfrm>
            <a:off x="1364567" y="1181687"/>
            <a:ext cx="244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首次接触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2D6799D-1B30-117D-F727-9A478F7F4B48}"/>
              </a:ext>
            </a:extLst>
          </p:cNvPr>
          <p:cNvSpPr txBox="1"/>
          <p:nvPr/>
        </p:nvSpPr>
        <p:spPr>
          <a:xfrm>
            <a:off x="5015132" y="1181687"/>
            <a:ext cx="244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治疗期间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F7B2BE9-C53B-552A-8B3D-863371EC179B}"/>
              </a:ext>
            </a:extLst>
          </p:cNvPr>
          <p:cNvSpPr txBox="1"/>
          <p:nvPr/>
        </p:nvSpPr>
        <p:spPr>
          <a:xfrm>
            <a:off x="8881998" y="1181687"/>
            <a:ext cx="188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治疗结束后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81955B5-517A-00FC-A3B6-77EEDC44D4BD}"/>
              </a:ext>
            </a:extLst>
          </p:cNvPr>
          <p:cNvGrpSpPr/>
          <p:nvPr/>
        </p:nvGrpSpPr>
        <p:grpSpPr>
          <a:xfrm>
            <a:off x="711591" y="2081198"/>
            <a:ext cx="10924155" cy="3612143"/>
            <a:chOff x="838200" y="2038994"/>
            <a:chExt cx="10924155" cy="3612143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FF05B11-775E-A81E-3746-61A62F958286}"/>
                </a:ext>
              </a:extLst>
            </p:cNvPr>
            <p:cNvSpPr/>
            <p:nvPr/>
          </p:nvSpPr>
          <p:spPr>
            <a:xfrm>
              <a:off x="838200" y="2038994"/>
              <a:ext cx="3761936" cy="3609184"/>
            </a:xfrm>
            <a:prstGeom prst="rect">
              <a:avLst/>
            </a:prstGeom>
            <a:solidFill>
              <a:srgbClr val="DCEAF7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21168DF-3D68-4527-DBB0-762DC26DEECE}"/>
                </a:ext>
              </a:extLst>
            </p:cNvPr>
            <p:cNvSpPr/>
            <p:nvPr/>
          </p:nvSpPr>
          <p:spPr>
            <a:xfrm>
              <a:off x="4705656" y="2038994"/>
              <a:ext cx="3608350" cy="3609184"/>
            </a:xfrm>
            <a:prstGeom prst="rect">
              <a:avLst/>
            </a:prstGeom>
            <a:solidFill>
              <a:srgbClr val="DCEAF7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A6E2B66-05C8-377A-2F76-E0535662FBC5}"/>
                </a:ext>
              </a:extLst>
            </p:cNvPr>
            <p:cNvSpPr/>
            <p:nvPr/>
          </p:nvSpPr>
          <p:spPr>
            <a:xfrm>
              <a:off x="8419526" y="2038994"/>
              <a:ext cx="3342829" cy="3609184"/>
            </a:xfrm>
            <a:prstGeom prst="rect">
              <a:avLst/>
            </a:prstGeom>
            <a:solidFill>
              <a:srgbClr val="DCEAF7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56BD681-50A0-55A2-CE93-0B2DB86679EC}"/>
                </a:ext>
              </a:extLst>
            </p:cNvPr>
            <p:cNvSpPr txBox="1"/>
            <p:nvPr/>
          </p:nvSpPr>
          <p:spPr>
            <a:xfrm>
              <a:off x="838200" y="2038994"/>
              <a:ext cx="3603093" cy="351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kumimoji="1" lang="zh-CN" altLang="en-US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与患者面谈，自我介绍，建立关系</a:t>
              </a:r>
              <a:endParaRPr kumimoji="1" lang="en-US" altLang="zh-CN" sz="15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kumimoji="1" lang="zh-CN" altLang="en-US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收集患者信息，包括：疾病信息（症状、治疗副作用等）、心理状况、家庭状况等</a:t>
              </a:r>
              <a:endParaRPr kumimoji="1" lang="en-US" altLang="zh-CN" sz="15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500" b="0" i="0" dirty="0"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协助患者及其家属了解疾病和治疗的基本知识</a:t>
              </a:r>
              <a:endParaRPr lang="en-US" altLang="zh-CN" sz="15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kumimoji="1" lang="zh-CN" altLang="en-US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评估患者的需求和障碍</a:t>
              </a:r>
              <a:endParaRPr kumimoji="1" lang="en-US" altLang="zh-CN" sz="15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kumimoji="1" lang="zh-CN" altLang="en-US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说明骨转移</a:t>
              </a:r>
              <a:r>
                <a:rPr kumimoji="1" lang="en-US" altLang="zh-CN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MDT</a:t>
              </a:r>
              <a:r>
                <a:rPr kumimoji="1" lang="zh-CN" altLang="en-US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门诊所提供的服务内容</a:t>
              </a:r>
              <a:endParaRPr kumimoji="1" lang="en-US" altLang="zh-CN" sz="15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kumimoji="1" lang="zh-CN" altLang="en-US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提供联系方式</a:t>
              </a:r>
              <a:r>
                <a:rPr kumimoji="1" lang="en-US" altLang="zh-CN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/</a:t>
              </a:r>
              <a:r>
                <a:rPr kumimoji="1" lang="zh-CN" altLang="en-US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咨询渠道</a:t>
              </a:r>
              <a:endParaRPr kumimoji="1" lang="en-US" altLang="zh-CN" sz="15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B095EFE-8555-EEF9-D54C-C266DD4ECDA5}"/>
                </a:ext>
              </a:extLst>
            </p:cNvPr>
            <p:cNvSpPr txBox="1"/>
            <p:nvPr/>
          </p:nvSpPr>
          <p:spPr>
            <a:xfrm>
              <a:off x="4286549" y="2038994"/>
              <a:ext cx="4027457" cy="361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kumimoji="1" sz="1600"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marL="800100" lvl="1" indent="-342900">
                <a:lnSpc>
                  <a:spcPct val="140000"/>
                </a:lnSpc>
                <a:buFont typeface="+mj-lt"/>
                <a:buAutoNum type="arabicPeriod"/>
              </a:pPr>
              <a:r>
                <a:rPr lang="zh-CN" altLang="en-US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协助患者与院内</a:t>
              </a:r>
              <a:r>
                <a:rPr lang="en-US" altLang="zh-CN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MDT</a:t>
              </a:r>
              <a:r>
                <a:rPr lang="zh-CN" altLang="en-US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团队的沟通</a:t>
              </a:r>
              <a:endParaRPr lang="en-US" altLang="zh-CN" sz="15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800100" lvl="1" indent="-342900">
                <a:lnSpc>
                  <a:spcPct val="140000"/>
                </a:lnSpc>
                <a:buFont typeface="+mj-lt"/>
                <a:buAutoNum type="arabicPeriod"/>
              </a:pPr>
              <a:r>
                <a:rPr lang="zh-CN" altLang="en-US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定期电话随访；患者每次住院</a:t>
              </a:r>
              <a:r>
                <a:rPr lang="en-US" altLang="zh-CN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/</a:t>
              </a:r>
              <a:r>
                <a:rPr lang="zh-CN" altLang="en-US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门诊期间进行探视、面谈</a:t>
              </a:r>
              <a:endParaRPr lang="en-US" altLang="zh-CN" sz="15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800100" lvl="1" indent="-342900">
                <a:lnSpc>
                  <a:spcPct val="140000"/>
                </a:lnSpc>
                <a:buFont typeface="+mj-lt"/>
                <a:buAutoNum type="arabicPeriod"/>
              </a:pPr>
              <a:r>
                <a:rPr lang="zh-CN" altLang="en-US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监测治疗效果和并发症，提供疾病护理和副作用管理的教育培训</a:t>
              </a:r>
              <a:endParaRPr lang="en-US" altLang="zh-CN" sz="15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800100" lvl="1" indent="-342900">
                <a:lnSpc>
                  <a:spcPct val="140000"/>
                </a:lnSpc>
                <a:buFont typeface="+mj-lt"/>
                <a:buAutoNum type="arabicPeriod"/>
              </a:pPr>
              <a:r>
                <a:rPr lang="zh-CN" altLang="en-US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协调院内资源，协助患者预约门诊、检查</a:t>
              </a:r>
              <a:endParaRPr lang="en-US" altLang="zh-CN" sz="15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800100" lvl="1" indent="-342900">
                <a:lnSpc>
                  <a:spcPct val="140000"/>
                </a:lnSpc>
                <a:buFont typeface="+mj-lt"/>
                <a:buAutoNum type="arabicPeriod"/>
              </a:pPr>
              <a:r>
                <a:rPr lang="zh-CN" altLang="en-US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给予情感支持，并提高患者的治疗依从性以确保治疗完整性</a:t>
              </a:r>
              <a:endParaRPr lang="en-US" altLang="zh-CN" sz="15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800100" lvl="1" indent="-342900">
                <a:lnSpc>
                  <a:spcPct val="140000"/>
                </a:lnSpc>
                <a:buFont typeface="+mj-lt"/>
                <a:buAutoNum type="arabicPeriod"/>
              </a:pPr>
              <a:r>
                <a:rPr lang="zh-CN" altLang="en-US" sz="15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了解患者情况和需求，评估是否需要进一步的转诊或资源支持</a:t>
              </a:r>
              <a:endParaRPr lang="en-US" altLang="zh-CN" sz="15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ACC19DC-305F-E9E6-EB21-B4C9944823C5}"/>
                </a:ext>
              </a:extLst>
            </p:cNvPr>
            <p:cNvSpPr txBox="1"/>
            <p:nvPr/>
          </p:nvSpPr>
          <p:spPr>
            <a:xfrm>
              <a:off x="8419526" y="2038994"/>
              <a:ext cx="3244353" cy="2129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kumimoji="1" sz="1600"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  <a:lvl2pPr marL="800100" lvl="1" indent="-342900">
                <a:lnSpc>
                  <a:spcPct val="130000"/>
                </a:lnSpc>
                <a:buFont typeface="+mj-lt"/>
                <a:buAutoNum type="arabicPeriod"/>
                <a:defRPr sz="1600"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2pPr>
            </a:lstStyle>
            <a:p>
              <a:pPr marL="342900" indent="-342900">
                <a:buFont typeface="+mj-lt"/>
                <a:buAutoNum type="arabicPeriod"/>
              </a:pPr>
              <a:r>
                <a:rPr lang="zh-CN" altLang="en-US" sz="1500" dirty="0"/>
                <a:t>与患者及其家属讨论后续治疗和随访计划</a:t>
              </a:r>
              <a:endParaRPr lang="en-US" altLang="zh-CN" sz="1500" dirty="0"/>
            </a:p>
            <a:p>
              <a:pPr marL="342900" indent="-342900">
                <a:buFont typeface="+mj-lt"/>
                <a:buAutoNum type="arabicPeriod"/>
              </a:pPr>
              <a:r>
                <a:rPr lang="zh-CN" altLang="en-US" sz="1500" dirty="0"/>
                <a:t>评估患者的自我护理能力和家庭环境，提供培训，鼓励患者进行自我管理</a:t>
              </a:r>
              <a:endParaRPr lang="en-US" altLang="zh-CN" sz="1500" dirty="0"/>
            </a:p>
            <a:p>
              <a:pPr marL="342900" indent="-342900">
                <a:buFont typeface="+mj-lt"/>
                <a:buAutoNum type="arabicPeriod"/>
              </a:pPr>
              <a:r>
                <a:rPr lang="zh-CN" altLang="en-US" sz="1500" dirty="0"/>
                <a:t>总结本次个案管理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F10BCBEE-211D-3781-E09F-53D2321261F6}"/>
              </a:ext>
            </a:extLst>
          </p:cNvPr>
          <p:cNvSpPr txBox="1"/>
          <p:nvPr/>
        </p:nvSpPr>
        <p:spPr>
          <a:xfrm>
            <a:off x="711590" y="1601901"/>
            <a:ext cx="10825679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基本内容：</a:t>
            </a:r>
            <a:endParaRPr kumimoji="1" lang="en-US" altLang="zh-CN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83848AB-62ED-273E-83FB-929F5F46DC43}"/>
              </a:ext>
            </a:extLst>
          </p:cNvPr>
          <p:cNvGrpSpPr/>
          <p:nvPr/>
        </p:nvGrpSpPr>
        <p:grpSpPr>
          <a:xfrm>
            <a:off x="1744479" y="1556397"/>
            <a:ext cx="1693146" cy="98466"/>
            <a:chOff x="6420385" y="2907791"/>
            <a:chExt cx="4174085" cy="85280"/>
          </a:xfrm>
        </p:grpSpPr>
        <p:cxnSp>
          <p:nvCxnSpPr>
            <p:cNvPr id="21" name="Google Shape;1308;p12">
              <a:extLst>
                <a:ext uri="{FF2B5EF4-FFF2-40B4-BE49-F238E27FC236}">
                  <a16:creationId xmlns:a16="http://schemas.microsoft.com/office/drawing/2014/main" id="{A55066BE-1D26-463E-03EA-4A71FD718DC3}"/>
                </a:ext>
              </a:extLst>
            </p:cNvPr>
            <p:cNvCxnSpPr/>
            <p:nvPr/>
          </p:nvCxnSpPr>
          <p:spPr>
            <a:xfrm>
              <a:off x="6436312" y="2950431"/>
              <a:ext cx="4158158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" name="Google Shape;1309;p12">
              <a:extLst>
                <a:ext uri="{FF2B5EF4-FFF2-40B4-BE49-F238E27FC236}">
                  <a16:creationId xmlns:a16="http://schemas.microsoft.com/office/drawing/2014/main" id="{8785E831-F0DD-4B8E-52FA-BAF95C699152}"/>
                </a:ext>
              </a:extLst>
            </p:cNvPr>
            <p:cNvSpPr/>
            <p:nvPr/>
          </p:nvSpPr>
          <p:spPr>
            <a:xfrm>
              <a:off x="6420385" y="2907791"/>
              <a:ext cx="605966" cy="85280"/>
            </a:xfrm>
            <a:prstGeom prst="parallelogram">
              <a:avLst>
                <a:gd name="adj" fmla="val 25000"/>
              </a:avLst>
            </a:prstGeom>
            <a:solidFill>
              <a:srgbClr val="002F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2267B27-61A7-4E36-E424-FFDCB3F5B8B8}"/>
              </a:ext>
            </a:extLst>
          </p:cNvPr>
          <p:cNvGrpSpPr/>
          <p:nvPr/>
        </p:nvGrpSpPr>
        <p:grpSpPr>
          <a:xfrm>
            <a:off x="5315841" y="1554609"/>
            <a:ext cx="1693146" cy="98466"/>
            <a:chOff x="6420385" y="2907791"/>
            <a:chExt cx="4174085" cy="85280"/>
          </a:xfrm>
        </p:grpSpPr>
        <p:cxnSp>
          <p:nvCxnSpPr>
            <p:cNvPr id="24" name="Google Shape;1308;p12">
              <a:extLst>
                <a:ext uri="{FF2B5EF4-FFF2-40B4-BE49-F238E27FC236}">
                  <a16:creationId xmlns:a16="http://schemas.microsoft.com/office/drawing/2014/main" id="{2A069127-0CF3-F03C-3887-0CFCBB89C2E8}"/>
                </a:ext>
              </a:extLst>
            </p:cNvPr>
            <p:cNvCxnSpPr/>
            <p:nvPr/>
          </p:nvCxnSpPr>
          <p:spPr>
            <a:xfrm>
              <a:off x="6436312" y="2950431"/>
              <a:ext cx="4158158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" name="Google Shape;1309;p12">
              <a:extLst>
                <a:ext uri="{FF2B5EF4-FFF2-40B4-BE49-F238E27FC236}">
                  <a16:creationId xmlns:a16="http://schemas.microsoft.com/office/drawing/2014/main" id="{46D8E6FC-B5B5-49E1-126F-1C324CA69843}"/>
                </a:ext>
              </a:extLst>
            </p:cNvPr>
            <p:cNvSpPr/>
            <p:nvPr/>
          </p:nvSpPr>
          <p:spPr>
            <a:xfrm>
              <a:off x="6420385" y="2907791"/>
              <a:ext cx="605966" cy="85280"/>
            </a:xfrm>
            <a:prstGeom prst="parallelogram">
              <a:avLst>
                <a:gd name="adj" fmla="val 25000"/>
              </a:avLst>
            </a:prstGeom>
            <a:solidFill>
              <a:srgbClr val="002F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9E9CF8D-F2BE-2F1C-2939-0B2B56D7FCDF}"/>
              </a:ext>
            </a:extLst>
          </p:cNvPr>
          <p:cNvGrpSpPr/>
          <p:nvPr/>
        </p:nvGrpSpPr>
        <p:grpSpPr>
          <a:xfrm>
            <a:off x="8901271" y="1554609"/>
            <a:ext cx="1693146" cy="98466"/>
            <a:chOff x="6420385" y="2907791"/>
            <a:chExt cx="4174085" cy="85280"/>
          </a:xfrm>
        </p:grpSpPr>
        <p:cxnSp>
          <p:nvCxnSpPr>
            <p:cNvPr id="27" name="Google Shape;1308;p12">
              <a:extLst>
                <a:ext uri="{FF2B5EF4-FFF2-40B4-BE49-F238E27FC236}">
                  <a16:creationId xmlns:a16="http://schemas.microsoft.com/office/drawing/2014/main" id="{A86E8622-6764-5509-5116-84566A4A21EB}"/>
                </a:ext>
              </a:extLst>
            </p:cNvPr>
            <p:cNvCxnSpPr/>
            <p:nvPr/>
          </p:nvCxnSpPr>
          <p:spPr>
            <a:xfrm>
              <a:off x="6436312" y="2950431"/>
              <a:ext cx="4158158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" name="Google Shape;1309;p12">
              <a:extLst>
                <a:ext uri="{FF2B5EF4-FFF2-40B4-BE49-F238E27FC236}">
                  <a16:creationId xmlns:a16="http://schemas.microsoft.com/office/drawing/2014/main" id="{6080D6CD-6330-676B-C9BC-47AEF7093C10}"/>
                </a:ext>
              </a:extLst>
            </p:cNvPr>
            <p:cNvSpPr/>
            <p:nvPr/>
          </p:nvSpPr>
          <p:spPr>
            <a:xfrm>
              <a:off x="6420385" y="2907791"/>
              <a:ext cx="605966" cy="85280"/>
            </a:xfrm>
            <a:prstGeom prst="parallelogram">
              <a:avLst>
                <a:gd name="adj" fmla="val 25000"/>
              </a:avLst>
            </a:prstGeom>
            <a:solidFill>
              <a:srgbClr val="002F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67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578C1-FE5D-5C14-3E68-EC4978E08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骨转移</a:t>
            </a:r>
            <a:r>
              <a:rPr kumimoji="1" lang="en-US" altLang="zh-CN" dirty="0"/>
              <a:t>MDT</a:t>
            </a:r>
            <a:r>
              <a:rPr kumimoji="1" lang="zh-CN" altLang="en-US" dirty="0"/>
              <a:t>门诊</a:t>
            </a:r>
            <a:r>
              <a:rPr kumimoji="1" lang="en-US" altLang="zh-CN" dirty="0"/>
              <a:t>-</a:t>
            </a:r>
            <a:r>
              <a:rPr kumimoji="1" lang="zh-CN" altLang="en-US" dirty="0"/>
              <a:t>诊疗路径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61AFC09-9B12-0E10-DE90-63FBB31537D5}"/>
              </a:ext>
            </a:extLst>
          </p:cNvPr>
          <p:cNvSpPr txBox="1"/>
          <p:nvPr/>
        </p:nvSpPr>
        <p:spPr>
          <a:xfrm>
            <a:off x="838200" y="6205831"/>
            <a:ext cx="7672552" cy="954107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王欣欣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王晓杰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中国研究型医院 （中英文） 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2025, 12(4):52-58.</a:t>
            </a:r>
            <a:endParaRPr lang="en-US" altLang="zh-CN" sz="700" dirty="0">
              <a:solidFill>
                <a:srgbClr val="14141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王睆琳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等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华西医学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2024, 39(10):1636-1640. </a:t>
            </a:r>
          </a:p>
          <a:p>
            <a:pPr marL="228600" indent="-228600">
              <a:buFont typeface="+mj-lt"/>
              <a:buAutoNum type="arabicPeriod"/>
            </a:pP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娄艳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等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中国医院管理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2023, 43(5):54-57.</a:t>
            </a:r>
            <a:endParaRPr lang="en-US" altLang="zh-CN" sz="700" dirty="0">
              <a:solidFill>
                <a:srgbClr val="14141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中国肺癌骨转移临床诊疗指南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(2024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版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).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中国胸心血管外科临床杂志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,2024</a:t>
            </a:r>
            <a:r>
              <a:rPr lang="en-US" altLang="zh-CN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31(5</a:t>
            </a:r>
            <a:r>
              <a:rPr lang="en-US" altLang="zh-CN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):643-653.</a:t>
            </a:r>
          </a:p>
          <a:p>
            <a:pPr marL="228600" indent="-228600">
              <a:buFont typeface="+mj-lt"/>
              <a:buAutoNum type="arabicPeriod"/>
            </a:pPr>
            <a:endParaRPr lang="en-US" altLang="zh-CN" sz="700" dirty="0">
              <a:solidFill>
                <a:srgbClr val="14141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endParaRPr lang="en-US" altLang="zh-CN" sz="700" dirty="0">
              <a:solidFill>
                <a:srgbClr val="14141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endParaRPr lang="en-US" altLang="zh-CN" sz="700" dirty="0">
              <a:solidFill>
                <a:srgbClr val="14141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endParaRPr lang="en-US" altLang="zh-CN" sz="700" dirty="0">
              <a:solidFill>
                <a:srgbClr val="14141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乳腺癌骨转移临床诊疗专家共识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[J].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中国肿瘤临床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2022</a:t>
            </a:r>
            <a:r>
              <a:rPr lang="en-US" altLang="zh-CN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,49(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13):660-669.</a:t>
            </a:r>
          </a:p>
          <a:p>
            <a:pPr marL="228600" indent="-228600">
              <a:buFont typeface="+mj-lt"/>
              <a:buAutoNum type="arabicPeriod"/>
            </a:pP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谢苗荣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华西医学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2024, 39(1):1-5. </a:t>
            </a:r>
          </a:p>
          <a:p>
            <a:pPr marL="228600" indent="-228600">
              <a:buFont typeface="+mj-lt"/>
              <a:buAutoNum type="arabicPeriod"/>
            </a:pP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张庆玉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等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医院管理论坛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2024, 41(12):51-54.</a:t>
            </a:r>
          </a:p>
        </p:txBody>
      </p:sp>
      <p:pic>
        <p:nvPicPr>
          <p:cNvPr id="11" name="图片 10" descr="图示&#10;&#10;AI 生成的内容可能不正确。">
            <a:extLst>
              <a:ext uri="{FF2B5EF4-FFF2-40B4-BE49-F238E27FC236}">
                <a16:creationId xmlns:a16="http://schemas.microsoft.com/office/drawing/2014/main" id="{6D9E0AC4-0254-9D82-4649-7F33B16FA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40" y="834390"/>
            <a:ext cx="7492527" cy="543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5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055482-9A69-46A0-B33F-76C26880B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骨转移</a:t>
            </a:r>
            <a:r>
              <a:rPr kumimoji="1" lang="en-US" altLang="zh-CN" dirty="0"/>
              <a:t>MDT</a:t>
            </a:r>
            <a:r>
              <a:rPr kumimoji="1" lang="zh-CN" altLang="en-US" dirty="0"/>
              <a:t>门诊</a:t>
            </a:r>
            <a:r>
              <a:rPr kumimoji="1" lang="en-US" altLang="zh-CN" dirty="0"/>
              <a:t>-</a:t>
            </a:r>
            <a:r>
              <a:rPr kumimoji="1" lang="zh-CN" altLang="en-US" dirty="0"/>
              <a:t>诊疗模式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A866E5E-9D48-00AD-EE21-73669EDCCC16}"/>
              </a:ext>
            </a:extLst>
          </p:cNvPr>
          <p:cNvSpPr txBox="1"/>
          <p:nvPr/>
        </p:nvSpPr>
        <p:spPr>
          <a:xfrm>
            <a:off x="1139090" y="1494711"/>
            <a:ext cx="10214710" cy="471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固定专家模式</a:t>
            </a:r>
            <a:r>
              <a:rPr kumimoji="1" lang="en-US" altLang="zh-CN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</a:p>
          <a:p>
            <a:pPr lvl="1">
              <a:lnSpc>
                <a:spcPct val="150000"/>
              </a:lnSpc>
            </a:pPr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即出诊时间、出诊地点、专家团队相对固定。 “固定”模式有助于保障诊疗过程的专业性和连续性，也促使医患之间建立起信任关系，有助于对患者的追踪随访</a:t>
            </a:r>
            <a:endParaRPr kumimoji="1"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机动组建模式</a:t>
            </a:r>
            <a:r>
              <a:rPr kumimoji="1" lang="en-US" altLang="zh-CN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kumimoji="1"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专家团队由核心成员和扩展成员两部分组成。核心成员人员相对固定，主要包括骨科、肿瘤科、影像科、核医学科的专家；扩展成员则是针对病情复杂或诊断不明的患者，根据实际需求邀请专家（包括但不仅限于本单位），包括病理科、放疗科、血液科、疼痛科等科室专家。此模式机动性较强，能更好地满足患者的个性化需求，但对医院各科专业水平及医院组织和管理能力有一定要求</a:t>
            </a:r>
            <a:endParaRPr kumimoji="1"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线上</a:t>
            </a:r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线下相融合模式</a:t>
            </a:r>
            <a:r>
              <a:rPr kumimoji="1" lang="en-US" altLang="zh-CN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</a:p>
          <a:p>
            <a:pPr lvl="1">
              <a:lnSpc>
                <a:spcPct val="150000"/>
              </a:lnSpc>
            </a:pPr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由患者所在院区的专家线下讨论，其他院区或院外专家线上讨论，为患者制定规范化的综合诊疗方案，使患者无须辗转于多个院区和多个科室。该模式可突破跨院区专家的时空限制，提升患者就诊效率，改善患者的就医体验</a:t>
            </a:r>
            <a:endParaRPr kumimoji="1"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endParaRPr kumimoji="1"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4606B1-B426-0B69-1DC6-5219D3A701A9}"/>
              </a:ext>
            </a:extLst>
          </p:cNvPr>
          <p:cNvSpPr txBox="1"/>
          <p:nvPr/>
        </p:nvSpPr>
        <p:spPr>
          <a:xfrm>
            <a:off x="838200" y="6338986"/>
            <a:ext cx="7672552" cy="307777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王欣欣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王晓杰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中国研究型医院 （中英文） 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2025, 12(4):52-58.</a:t>
            </a:r>
            <a:endParaRPr lang="en-US" altLang="zh-CN" sz="700" dirty="0">
              <a:solidFill>
                <a:srgbClr val="14141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谷佳伟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等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中华医院管理杂志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2025, 41(03):186-190.</a:t>
            </a:r>
          </a:p>
          <a:p>
            <a:pPr marL="228600" indent="-228600">
              <a:buFont typeface="+mj-lt"/>
              <a:buAutoNum type="arabicPeriod"/>
            </a:pPr>
            <a:endParaRPr lang="en-US" altLang="zh-CN" sz="700" dirty="0">
              <a:solidFill>
                <a:srgbClr val="14141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endParaRPr lang="en-US" altLang="zh-CN" sz="700" dirty="0">
              <a:solidFill>
                <a:srgbClr val="14141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227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38689-6CA1-4AFC-CF19-6AA7B8CB4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6A2BCA-3F3F-6FDA-2962-538194F3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骨转移</a:t>
            </a:r>
            <a:r>
              <a:rPr kumimoji="1" lang="en-US" altLang="zh-CN" dirty="0"/>
              <a:t>MDT</a:t>
            </a:r>
            <a:r>
              <a:rPr kumimoji="1" lang="zh-CN" altLang="en-US" dirty="0"/>
              <a:t>门诊</a:t>
            </a:r>
            <a:r>
              <a:rPr kumimoji="1" lang="en-US" altLang="zh-CN" dirty="0"/>
              <a:t>-</a:t>
            </a:r>
            <a:r>
              <a:rPr kumimoji="1" lang="zh-CN" altLang="en-US" dirty="0"/>
              <a:t>组织结构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成员要求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E0CCDB3-E15F-7E00-B1A2-188534E01381}"/>
              </a:ext>
            </a:extLst>
          </p:cNvPr>
          <p:cNvSpPr txBox="1"/>
          <p:nvPr/>
        </p:nvSpPr>
        <p:spPr>
          <a:xfrm>
            <a:off x="636900" y="6385153"/>
            <a:ext cx="6094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CN" altLang="en-US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娄艳</a:t>
            </a:r>
            <a:r>
              <a:rPr lang="en-US" altLang="zh-CN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等</a:t>
            </a:r>
            <a:r>
              <a:rPr lang="en-US" altLang="zh-CN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中国医院管理</a:t>
            </a:r>
            <a:r>
              <a:rPr lang="en-US" altLang="zh-CN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2023, 43(5):54-57.</a:t>
            </a:r>
          </a:p>
          <a:p>
            <a:pPr marL="228600" indent="-228600">
              <a:buFont typeface="+mj-lt"/>
              <a:buAutoNum type="arabicPeriod"/>
            </a:pP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妇科恶性肿瘤多学科诊疗中国专家共识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(2022</a:t>
            </a: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年版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)[J].</a:t>
            </a: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中国癌症杂志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2022</a:t>
            </a: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32(8)</a:t>
            </a: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747-756.</a:t>
            </a:r>
          </a:p>
          <a:p>
            <a:pPr marL="228600" indent="-228600">
              <a:buFont typeface="+mj-lt"/>
              <a:buAutoNum type="arabicPeriod"/>
            </a:pP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蒋向玲，等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中国实用护理杂志，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2016</a:t>
            </a: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32(08):561-565. </a:t>
            </a:r>
          </a:p>
          <a:p>
            <a:pPr marL="228600" indent="-228600">
              <a:buFont typeface="+mj-lt"/>
              <a:buAutoNum type="arabicPeriod"/>
            </a:pPr>
            <a:endParaRPr lang="en-US" altLang="zh-CN" sz="800" dirty="0">
              <a:solidFill>
                <a:srgbClr val="14141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endParaRPr lang="en-US" altLang="zh-CN" sz="800" dirty="0">
              <a:solidFill>
                <a:srgbClr val="14141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51D0FA8-8217-D914-B7CB-E1EF6AF40C18}"/>
              </a:ext>
            </a:extLst>
          </p:cNvPr>
          <p:cNvSpPr txBox="1"/>
          <p:nvPr/>
        </p:nvSpPr>
        <p:spPr>
          <a:xfrm>
            <a:off x="1136152" y="1346299"/>
            <a:ext cx="10141448" cy="452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组织结构</a:t>
            </a:r>
            <a:r>
              <a:rPr kumimoji="1" lang="en-US" altLang="zh-CN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kumimoji="1" lang="zh-CN" altLang="en-US" b="1" baseline="30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骨转移MDT团队由团队牵头专家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主席、参与专家、团队秘书、个案管理师组成，成员来自骨科、肿瘤科、影像科、病理科、放疗科、核医学科、血液科、疼痛科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麻醉或重症监护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、中西医结合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康复理疗科、心理咨询等科室。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成员基本要求</a:t>
            </a:r>
            <a:r>
              <a:rPr kumimoji="1" lang="en-US" altLang="zh-CN" sz="16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1-3</a:t>
            </a:r>
            <a:endParaRPr kumimoji="1" lang="en-US" altLang="zh-CN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牵头专家要求能够横向把握多学科知识，整合医学研究经验，具备足够的权威性和号召力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参与专家应具备副主任医师及以上资格，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具有丰富的专业知识和临床经验，</a:t>
            </a:r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具备团队精神，尊重同行发言，善于合作、学习，能够及时掌握本领域的最新进展和诊疗指南，在临床及科研方面拥有较高水准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如果相应学科尚不具备以上级别医师或人力资源有限时，应推荐本学科的高年资主治医师暂行替代，并督促相应学科落实核心团队成员的培养</a:t>
            </a:r>
            <a:endParaRPr kumimoji="1"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个案管理师应取得护士执业证书且在肿瘤专科工作</a:t>
            </a:r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年以上，具有骨转移专业知识与技能，掌握个案管理知识与技能，具有一定的语言表达、组织管理以及文献检索阅读能力</a:t>
            </a:r>
          </a:p>
        </p:txBody>
      </p:sp>
    </p:spTree>
    <p:extLst>
      <p:ext uri="{BB962C8B-B14F-4D97-AF65-F5344CB8AC3E}">
        <p14:creationId xmlns:p14="http://schemas.microsoft.com/office/powerpoint/2010/main" val="145642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3FD0A-6252-46C0-7914-EE8A7C989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2C8BFFD-7A66-EABB-0E0E-C4D078108196}"/>
              </a:ext>
            </a:extLst>
          </p:cNvPr>
          <p:cNvSpPr/>
          <p:nvPr/>
        </p:nvSpPr>
        <p:spPr>
          <a:xfrm>
            <a:off x="1229941" y="3216165"/>
            <a:ext cx="9869077" cy="2790867"/>
          </a:xfrm>
          <a:prstGeom prst="rect">
            <a:avLst/>
          </a:prstGeom>
          <a:solidFill>
            <a:srgbClr val="DCEAF7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ABDE5B5-1966-BA14-1A00-D5C730E5E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骨转移</a:t>
            </a:r>
            <a:r>
              <a:rPr kumimoji="1" lang="en-US" altLang="zh-CN" dirty="0"/>
              <a:t>MDT</a:t>
            </a:r>
            <a:r>
              <a:rPr kumimoji="1" lang="zh-CN" altLang="en-US" dirty="0"/>
              <a:t>门诊</a:t>
            </a:r>
            <a:r>
              <a:rPr kumimoji="1" lang="en-US" altLang="zh-CN" dirty="0"/>
              <a:t>-</a:t>
            </a:r>
            <a:r>
              <a:rPr kumimoji="1" lang="zh-CN" altLang="en-US" dirty="0"/>
              <a:t>诊疗流程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ECDCE92-D2A2-52AC-FCEF-98AB891766C6}"/>
              </a:ext>
            </a:extLst>
          </p:cNvPr>
          <p:cNvSpPr txBox="1"/>
          <p:nvPr/>
        </p:nvSpPr>
        <p:spPr>
          <a:xfrm>
            <a:off x="1164770" y="1322041"/>
            <a:ext cx="9862457" cy="198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骨转移MDT门诊的基本环节包括</a:t>
            </a:r>
            <a:r>
              <a:rPr lang="en-US" altLang="zh-CN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1-3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患者筛选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完善检查：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患者先至相应科室专科门诊就诊，接诊医生负责对患者的病情进行筛查判断，完善相关辅助检查，书写诊疗病历。若患者符合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MDT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门诊的就诊条件，再为患者确认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MDT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门诊的时间，预约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MDT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门诊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34F9A8F-F28A-8686-75CC-A003CDE6F378}"/>
              </a:ext>
            </a:extLst>
          </p:cNvPr>
          <p:cNvSpPr txBox="1"/>
          <p:nvPr/>
        </p:nvSpPr>
        <p:spPr>
          <a:xfrm>
            <a:off x="616352" y="6205119"/>
            <a:ext cx="6094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CN" altLang="en-US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谢苗荣</a:t>
            </a:r>
            <a:r>
              <a:rPr lang="en-US" altLang="zh-CN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华西医学</a:t>
            </a:r>
            <a:r>
              <a:rPr lang="en-US" altLang="zh-CN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2024, 39(1):1-5. </a:t>
            </a:r>
          </a:p>
          <a:p>
            <a:pPr marL="228600" indent="-228600">
              <a:buFont typeface="+mj-lt"/>
              <a:buAutoNum type="arabicPeriod"/>
            </a:pPr>
            <a:r>
              <a:rPr lang="zh-CN" altLang="en-US" sz="800" b="0" i="0" u="none" strike="noStrike" dirty="0">
                <a:solidFill>
                  <a:srgbClr val="222222"/>
                </a:solidFill>
                <a:effectLst/>
                <a:latin typeface="PingFangSC-Regular" panose="020B0400000000000000" pitchFamily="34" charset="-122"/>
                <a:ea typeface="PingFangSC-Regular" panose="020B0400000000000000" pitchFamily="34" charset="-122"/>
              </a:rPr>
              <a:t>陆秉</a:t>
            </a:r>
            <a:r>
              <a:rPr lang="en-US" altLang="zh-CN" sz="800" b="0" i="0" u="none" strike="noStrike" dirty="0">
                <a:solidFill>
                  <a:srgbClr val="222222"/>
                </a:solidFill>
                <a:effectLst/>
                <a:latin typeface="PingFangSC-Regular" panose="020B0400000000000000" pitchFamily="34" charset="-122"/>
                <a:ea typeface="PingFangSC-Regular" panose="020B0400000000000000" pitchFamily="34" charset="-122"/>
              </a:rPr>
              <a:t>,</a:t>
            </a:r>
            <a:r>
              <a:rPr lang="zh-CN" altLang="en-US" sz="800" b="0" i="0" u="none" strike="noStrike" dirty="0">
                <a:solidFill>
                  <a:srgbClr val="222222"/>
                </a:solidFill>
                <a:effectLst/>
                <a:latin typeface="PingFangSC-Regular" panose="020B0400000000000000" pitchFamily="34" charset="-122"/>
                <a:ea typeface="PingFangSC-Regular" panose="020B0400000000000000" pitchFamily="34" charset="-122"/>
              </a:rPr>
              <a:t>等</a:t>
            </a:r>
            <a:r>
              <a:rPr lang="en-US" altLang="zh-CN" sz="800" b="0" i="0" u="none" strike="noStrike" dirty="0">
                <a:solidFill>
                  <a:srgbClr val="222222"/>
                </a:solidFill>
                <a:effectLst/>
                <a:latin typeface="PingFangSC-Regular" panose="020B0400000000000000" pitchFamily="34" charset="-122"/>
                <a:ea typeface="PingFangSC-Regular" panose="020B0400000000000000" pitchFamily="34" charset="-122"/>
              </a:rPr>
              <a:t>.</a:t>
            </a:r>
            <a:r>
              <a:rPr lang="zh-CN" altLang="en-US" sz="800" b="0" i="0" u="none" strike="noStrike" dirty="0">
                <a:solidFill>
                  <a:srgbClr val="222222"/>
                </a:solidFill>
                <a:effectLst/>
                <a:latin typeface="PingFangSC-Regular" panose="020B0400000000000000" pitchFamily="34" charset="-122"/>
                <a:ea typeface="PingFangSC-Regular" panose="020B0400000000000000" pitchFamily="34" charset="-122"/>
              </a:rPr>
              <a:t> 现代医院管理</a:t>
            </a:r>
            <a:r>
              <a:rPr lang="en-US" altLang="zh-CN" sz="800" b="0" i="0" u="none" strike="noStrike" dirty="0">
                <a:solidFill>
                  <a:srgbClr val="222222"/>
                </a:solidFill>
                <a:effectLst/>
                <a:latin typeface="PingFangSC-Regular" panose="020B0400000000000000" pitchFamily="34" charset="-122"/>
                <a:ea typeface="PingFangSC-Regular" panose="020B0400000000000000" pitchFamily="34" charset="-122"/>
              </a:rPr>
              <a:t>, 2016, 14(1):67-83.</a:t>
            </a:r>
            <a:endParaRPr lang="en-US" altLang="zh-CN" sz="800" dirty="0">
              <a:solidFill>
                <a:srgbClr val="14141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娄艳</a:t>
            </a:r>
            <a:r>
              <a:rPr lang="en-US" altLang="zh-CN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等</a:t>
            </a:r>
            <a:r>
              <a:rPr lang="en-US" altLang="zh-CN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中国医院管理</a:t>
            </a:r>
            <a:r>
              <a:rPr lang="en-US" altLang="zh-CN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2023, 43(5):54-57.</a:t>
            </a:r>
          </a:p>
          <a:p>
            <a:pPr marL="228600" indent="-228600">
              <a:buFont typeface="+mj-lt"/>
              <a:buAutoNum type="arabicPeriod"/>
            </a:pP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妇科恶性肿瘤多学科诊疗中国专家共识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(2022</a:t>
            </a: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年版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)[J].</a:t>
            </a: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中国癌症杂志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2022</a:t>
            </a: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32(8)</a:t>
            </a: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747-756.</a:t>
            </a:r>
          </a:p>
          <a:p>
            <a:endParaRPr lang="en-US" altLang="zh-CN" sz="800" dirty="0">
              <a:solidFill>
                <a:srgbClr val="14141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40D1269-FA38-370D-9CAA-C2EA0F8D1C44}"/>
              </a:ext>
            </a:extLst>
          </p:cNvPr>
          <p:cNvSpPr txBox="1"/>
          <p:nvPr/>
        </p:nvSpPr>
        <p:spPr>
          <a:xfrm>
            <a:off x="1475013" y="3504129"/>
            <a:ext cx="9241972" cy="2141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MDT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门诊的就诊条件</a:t>
            </a:r>
            <a:r>
              <a:rPr lang="en-US" altLang="zh-CN" sz="16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en-US" altLang="zh-CN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难以明确诊断的患者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出现病理性骨折、脊髓压迫、高钙血症等骨相关事件的患者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治疗方案难以抉择的复杂病例 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如多发骨转移、合并其他器官转移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需要综合治疗 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手术、放疗、化疗、靶向治疗等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的患者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治疗效果不佳或疾病进展的患者</a:t>
            </a:r>
          </a:p>
        </p:txBody>
      </p:sp>
    </p:spTree>
    <p:extLst>
      <p:ext uri="{BB962C8B-B14F-4D97-AF65-F5344CB8AC3E}">
        <p14:creationId xmlns:p14="http://schemas.microsoft.com/office/powerpoint/2010/main" val="392870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248DE-7E4A-CA3D-F3D2-B65C72CF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FE9CC-A523-1EEF-BE00-EFD2C6460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骨转移</a:t>
            </a:r>
            <a:r>
              <a:rPr kumimoji="1" lang="en-US" altLang="zh-CN" dirty="0"/>
              <a:t>MDT</a:t>
            </a:r>
            <a:r>
              <a:rPr kumimoji="1" lang="zh-CN" altLang="en-US" dirty="0"/>
              <a:t>门诊</a:t>
            </a:r>
            <a:r>
              <a:rPr kumimoji="1" lang="en-US" altLang="zh-CN" dirty="0"/>
              <a:t>-</a:t>
            </a:r>
            <a:r>
              <a:rPr kumimoji="1" lang="zh-CN" altLang="en-US" dirty="0"/>
              <a:t>诊疗流程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8E1559-3551-BA66-0D56-5124EE8C81D7}"/>
              </a:ext>
            </a:extLst>
          </p:cNvPr>
          <p:cNvSpPr txBox="1"/>
          <p:nvPr/>
        </p:nvSpPr>
        <p:spPr>
          <a:xfrm>
            <a:off x="1164771" y="1311520"/>
            <a:ext cx="9862457" cy="1202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骨转移MDT门诊的基本环节包括</a:t>
            </a:r>
            <a:r>
              <a:rPr lang="en-US" altLang="zh-CN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1-4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病例资料的准备：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在MDT会议之前，患者需要完成必要的实验室、影像学及病理学等检查，病例资料由团队秘书汇总并整理，确保核心资料的准确性及完整性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E11D392-4725-584B-71A8-9AD8E66529CA}"/>
              </a:ext>
            </a:extLst>
          </p:cNvPr>
          <p:cNvSpPr txBox="1"/>
          <p:nvPr/>
        </p:nvSpPr>
        <p:spPr>
          <a:xfrm>
            <a:off x="658393" y="6382885"/>
            <a:ext cx="609407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谢苗荣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华西医学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2024, 39(1):1-5. </a:t>
            </a:r>
          </a:p>
          <a:p>
            <a:pPr marL="228600" indent="-228600">
              <a:buFont typeface="+mj-lt"/>
              <a:buAutoNum type="arabicPeriod"/>
            </a:pPr>
            <a:r>
              <a:rPr lang="zh-CN" altLang="en-US" sz="700" b="0" i="0" u="none" strike="noStrike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陆秉</a:t>
            </a:r>
            <a:r>
              <a:rPr lang="en-US" altLang="zh-CN" sz="700" b="0" i="0" u="none" strike="noStrike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700" b="0" i="0" u="none" strike="noStrike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等</a:t>
            </a:r>
            <a:r>
              <a:rPr lang="en-US" altLang="zh-CN" sz="700" b="0" i="0" u="none" strike="noStrike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sz="700" b="0" i="0" u="none" strike="noStrike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现代医院管理</a:t>
            </a:r>
            <a:r>
              <a:rPr lang="en-US" altLang="zh-CN" sz="700" b="0" i="0" u="none" strike="noStrike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2016, 14(1):67-83.</a:t>
            </a:r>
            <a:endParaRPr lang="en-US" altLang="zh-CN" sz="700" dirty="0">
              <a:solidFill>
                <a:srgbClr val="14141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娄艳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等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中国医院管理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2023, 43(5):54-57.</a:t>
            </a:r>
          </a:p>
          <a:p>
            <a:pPr marL="228600" indent="-228600">
              <a:buFont typeface="+mj-lt"/>
              <a:buAutoNum type="arabicPeriod"/>
            </a:pPr>
            <a:r>
              <a:rPr lang="zh-CN" altLang="en-US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妇科恶性肿瘤多学科诊疗中国专家共识</a:t>
            </a:r>
            <a:r>
              <a:rPr lang="en-US" altLang="zh-CN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(2022</a:t>
            </a:r>
            <a:r>
              <a:rPr lang="zh-CN" altLang="en-US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年版</a:t>
            </a:r>
            <a:r>
              <a:rPr lang="en-US" altLang="zh-CN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)[J].</a:t>
            </a:r>
            <a:r>
              <a:rPr lang="zh-CN" altLang="en-US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中国癌症杂志</a:t>
            </a:r>
            <a:r>
              <a:rPr lang="en-US" altLang="zh-CN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2022</a:t>
            </a:r>
            <a:r>
              <a:rPr lang="zh-CN" altLang="en-US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32(8)</a:t>
            </a:r>
            <a:r>
              <a:rPr lang="zh-CN" altLang="en-US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747-756.</a:t>
            </a:r>
          </a:p>
          <a:p>
            <a:pPr marL="228600" indent="-228600">
              <a:buFont typeface="+mj-lt"/>
              <a:buAutoNum type="arabicPeriod"/>
            </a:pPr>
            <a:endParaRPr lang="en-US" altLang="zh-CN" sz="700" dirty="0">
              <a:solidFill>
                <a:srgbClr val="14141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3E222F8-1742-7B1A-4EC1-779F83A03A6A}"/>
              </a:ext>
            </a:extLst>
          </p:cNvPr>
          <p:cNvSpPr/>
          <p:nvPr/>
        </p:nvSpPr>
        <p:spPr>
          <a:xfrm>
            <a:off x="1229941" y="2618242"/>
            <a:ext cx="9869077" cy="3579142"/>
          </a:xfrm>
          <a:prstGeom prst="rect">
            <a:avLst/>
          </a:prstGeom>
          <a:solidFill>
            <a:srgbClr val="DCEAF7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08409BD-E4E6-B440-2794-EEA5CD91C8B5}"/>
              </a:ext>
            </a:extLst>
          </p:cNvPr>
          <p:cNvSpPr txBox="1"/>
          <p:nvPr/>
        </p:nvSpPr>
        <p:spPr>
          <a:xfrm>
            <a:off x="1418897" y="2734897"/>
            <a:ext cx="9543162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500"/>
              </a:spcBef>
            </a:pPr>
            <a:r>
              <a:rPr lang="zh-CN" altLang="en-US" sz="14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一、病例核心资料收集与整理</a:t>
            </a:r>
            <a:endParaRPr lang="en-US" altLang="zh-CN" sz="1400" b="1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>
              <a:spcBef>
                <a:spcPts val="15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sz="140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患者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病史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基本信息、既往病史、现病史（原发肿瘤确诊时间、病理类型、分期、既往治疗方案及疗效评估）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zh-CN" altLang="en-US" sz="14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骨转移相关诊断资料：影像学检查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骨转移灶活检报告（明确病理类型、分子分型）、原发肿瘤病理报告、实验室检查（血钙、骨代谢标志物、基因检测结果等）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zh-CN" altLang="en-US" sz="14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骨转移相关临床评估：症状评估：骨痛发作情况（部位、程度、发作时间、频率、持续时间等）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是否合并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SREs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（病理性骨折、脊髓压迫、高钙血症等）、药物使用情况（骨改良药物、镇痛药物）、合并症与并发症（其他器官转移情况、基础疾病、心理状态评估）</a:t>
            </a:r>
          </a:p>
          <a:p>
            <a:pPr algn="l">
              <a:spcBef>
                <a:spcPts val="900"/>
              </a:spcBef>
            </a:pPr>
            <a:r>
              <a:rPr lang="zh-CN" altLang="en-US" sz="14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二、组织</a:t>
            </a:r>
            <a:r>
              <a:rPr lang="en-US" altLang="zh-CN" sz="14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MDT</a:t>
            </a:r>
            <a:r>
              <a:rPr lang="zh-CN" altLang="en-US" sz="14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会议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14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秘书根据病例情况，在首席专家指导下确定与会专家</a:t>
            </a:r>
            <a:endParaRPr lang="en-US" altLang="zh-CN" sz="14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确保</a:t>
            </a:r>
            <a:r>
              <a:rPr lang="en-US" altLang="zh-CN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MDT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会议会议室及设备（电脑、投影等）的可用性</a:t>
            </a:r>
            <a:endParaRPr lang="en-US" altLang="zh-CN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14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提前至少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天通知专家会议时间、地点（线下 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/ 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线上）、病例讨论顺序，同步发送完整病例资料</a:t>
            </a:r>
            <a:endParaRPr lang="en-US" altLang="zh-CN" sz="14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047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1F186-59DA-9828-C071-D90C321ED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D0ABEB-3044-5A85-DA65-FC5B92B6D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骨转移</a:t>
            </a:r>
            <a:r>
              <a:rPr kumimoji="1" lang="en-US" altLang="zh-CN" dirty="0"/>
              <a:t>MDT</a:t>
            </a:r>
            <a:r>
              <a:rPr kumimoji="1" lang="zh-CN" altLang="en-US" dirty="0"/>
              <a:t>门诊</a:t>
            </a:r>
            <a:r>
              <a:rPr kumimoji="1" lang="en-US" altLang="zh-CN" dirty="0"/>
              <a:t>-</a:t>
            </a:r>
            <a:r>
              <a:rPr kumimoji="1" lang="zh-CN" altLang="en-US" dirty="0"/>
              <a:t>诊疗流程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65CC80C-8755-F6B4-A345-AA722760692A}"/>
              </a:ext>
            </a:extLst>
          </p:cNvPr>
          <p:cNvSpPr txBox="1"/>
          <p:nvPr/>
        </p:nvSpPr>
        <p:spPr>
          <a:xfrm>
            <a:off x="838200" y="964897"/>
            <a:ext cx="10880834" cy="194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骨转移MDT门诊的基本环节包括</a:t>
            </a:r>
            <a:r>
              <a:rPr lang="en-US" altLang="zh-CN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1-3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DT会议讨论：由团队牵头专家主持，秘书负责报告病例并记录，经团队专家详细询问患者病史、查阅检验和影像学资料、认真进行体格检查后，分析患者病情并提出讨论意见。牵头专家综合专家们的意见作出诊疗决策，团队秘书向患者及其家属详细解释诊疗方案，在征得患者意见后，为患者制定个性化的最佳诊治方案。如患者需住院进一步诊治，由牵头专家根据讨论意见决定收入相应专科住院治疗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61933EC-66DF-6463-4079-AC3EB12CE00E}"/>
              </a:ext>
            </a:extLst>
          </p:cNvPr>
          <p:cNvSpPr txBox="1"/>
          <p:nvPr/>
        </p:nvSpPr>
        <p:spPr>
          <a:xfrm>
            <a:off x="616352" y="6344620"/>
            <a:ext cx="10051648" cy="954107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谢苗荣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华西医学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2024, 39(1):1-5. </a:t>
            </a:r>
          </a:p>
          <a:p>
            <a:pPr marL="228600" indent="-228600">
              <a:buFont typeface="+mj-lt"/>
              <a:buAutoNum type="arabicPeriod"/>
            </a:pPr>
            <a:r>
              <a:rPr lang="zh-CN" altLang="en-US" sz="700" b="0" i="0" u="none" strike="noStrike" dirty="0">
                <a:solidFill>
                  <a:srgbClr val="222222"/>
                </a:solidFill>
                <a:effectLst/>
                <a:latin typeface="PingFangSC-Regular" panose="020B0400000000000000" pitchFamily="34" charset="-122"/>
                <a:ea typeface="PingFangSC-Regular" panose="020B0400000000000000" pitchFamily="34" charset="-122"/>
              </a:rPr>
              <a:t>陆秉</a:t>
            </a:r>
            <a:r>
              <a:rPr lang="en-US" altLang="zh-CN" sz="700" b="0" i="0" u="none" strike="noStrike" dirty="0">
                <a:solidFill>
                  <a:srgbClr val="222222"/>
                </a:solidFill>
                <a:effectLst/>
                <a:latin typeface="PingFangSC-Regular" panose="020B0400000000000000" pitchFamily="34" charset="-122"/>
                <a:ea typeface="PingFangSC-Regular" panose="020B0400000000000000" pitchFamily="34" charset="-122"/>
              </a:rPr>
              <a:t>,</a:t>
            </a:r>
            <a:r>
              <a:rPr lang="zh-CN" altLang="en-US" sz="700" b="0" i="0" u="none" strike="noStrike" dirty="0">
                <a:solidFill>
                  <a:srgbClr val="222222"/>
                </a:solidFill>
                <a:effectLst/>
                <a:latin typeface="PingFangSC-Regular" panose="020B0400000000000000" pitchFamily="34" charset="-122"/>
                <a:ea typeface="PingFangSC-Regular" panose="020B0400000000000000" pitchFamily="34" charset="-122"/>
              </a:rPr>
              <a:t>等</a:t>
            </a:r>
            <a:r>
              <a:rPr lang="en-US" altLang="zh-CN" sz="700" b="0" i="0" u="none" strike="noStrike" dirty="0">
                <a:solidFill>
                  <a:srgbClr val="222222"/>
                </a:solidFill>
                <a:effectLst/>
                <a:latin typeface="PingFangSC-Regular" panose="020B0400000000000000" pitchFamily="34" charset="-122"/>
                <a:ea typeface="PingFangSC-Regular" panose="020B0400000000000000" pitchFamily="34" charset="-122"/>
              </a:rPr>
              <a:t>.</a:t>
            </a:r>
            <a:r>
              <a:rPr lang="zh-CN" altLang="en-US" sz="700" b="0" i="0" u="none" strike="noStrike" dirty="0">
                <a:solidFill>
                  <a:srgbClr val="222222"/>
                </a:solidFill>
                <a:effectLst/>
                <a:latin typeface="PingFangSC-Regular" panose="020B0400000000000000" pitchFamily="34" charset="-122"/>
                <a:ea typeface="PingFangSC-Regular" panose="020B0400000000000000" pitchFamily="34" charset="-122"/>
              </a:rPr>
              <a:t> 现代医院管理</a:t>
            </a:r>
            <a:r>
              <a:rPr lang="en-US" altLang="zh-CN" sz="700" b="0" i="0" u="none" strike="noStrike" dirty="0">
                <a:solidFill>
                  <a:srgbClr val="222222"/>
                </a:solidFill>
                <a:effectLst/>
                <a:latin typeface="PingFangSC-Regular" panose="020B0400000000000000" pitchFamily="34" charset="-122"/>
                <a:ea typeface="PingFangSC-Regular" panose="020B0400000000000000" pitchFamily="34" charset="-122"/>
              </a:rPr>
              <a:t>, 2016, 14(1):67-83.</a:t>
            </a:r>
            <a:endParaRPr lang="en-US" altLang="zh-CN" sz="700" dirty="0">
              <a:solidFill>
                <a:srgbClr val="14141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娄艳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等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中国医院管理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2023, 43(5):54-57.</a:t>
            </a:r>
          </a:p>
          <a:p>
            <a:pPr marL="228600" indent="-228600">
              <a:buFont typeface="+mj-lt"/>
              <a:buAutoNum type="arabicPeriod"/>
            </a:pPr>
            <a:endParaRPr lang="en-US" altLang="zh-CN" sz="700" dirty="0">
              <a:solidFill>
                <a:srgbClr val="14141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endParaRPr lang="en-US" altLang="zh-CN" sz="700" dirty="0">
              <a:solidFill>
                <a:srgbClr val="14141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endParaRPr lang="en-US" altLang="zh-CN" sz="700" dirty="0">
              <a:solidFill>
                <a:srgbClr val="14141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endParaRPr lang="en-US" altLang="zh-CN" sz="700" dirty="0">
              <a:solidFill>
                <a:srgbClr val="14141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endParaRPr lang="en-US" altLang="zh-CN" sz="700" dirty="0">
              <a:solidFill>
                <a:srgbClr val="14141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妇科恶性肿瘤多学科诊疗中国专家共识</a:t>
            </a:r>
            <a:r>
              <a:rPr lang="en-US" altLang="zh-CN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(2022</a:t>
            </a:r>
            <a:r>
              <a:rPr lang="zh-CN" altLang="en-US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年版</a:t>
            </a:r>
            <a:r>
              <a:rPr lang="en-US" altLang="zh-CN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)[J].</a:t>
            </a:r>
            <a:r>
              <a:rPr lang="zh-CN" altLang="en-US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中国癌症杂志</a:t>
            </a:r>
            <a:r>
              <a:rPr lang="en-US" altLang="zh-CN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2022</a:t>
            </a:r>
            <a:r>
              <a:rPr lang="zh-CN" altLang="en-US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32(8)</a:t>
            </a:r>
            <a:r>
              <a:rPr lang="zh-CN" altLang="en-US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7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747-756.</a:t>
            </a:r>
          </a:p>
          <a:p>
            <a:pPr marL="228600" indent="-228600">
              <a:buFont typeface="+mj-lt"/>
              <a:buAutoNum type="arabicPeriod"/>
            </a:pP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中国肺癌骨转移临床诊疗指南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(2024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版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).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中国胸心血管外科临床杂志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,2024,31(5):643-653.</a:t>
            </a:r>
          </a:p>
          <a:p>
            <a:pPr marL="228600" indent="-228600">
              <a:buFont typeface="+mj-lt"/>
              <a:buAutoNum type="arabicPeriod"/>
            </a:pP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乳腺癌骨转移临床诊疗专家共识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[J].</a:t>
            </a:r>
            <a:r>
              <a:rPr lang="zh-CN" altLang="en-US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中国肿瘤临床</a:t>
            </a:r>
            <a:r>
              <a:rPr lang="en-US" altLang="zh-CN" sz="7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2022,49(13):660-669.</a:t>
            </a:r>
          </a:p>
          <a:p>
            <a:pPr marL="228600" indent="-228600">
              <a:buFont typeface="+mj-lt"/>
              <a:buAutoNum type="arabicPeriod"/>
            </a:pPr>
            <a:endParaRPr lang="en-US" altLang="zh-CN" sz="700" dirty="0">
              <a:solidFill>
                <a:srgbClr val="14141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endParaRPr lang="en-US" altLang="zh-CN" sz="700" dirty="0">
              <a:solidFill>
                <a:srgbClr val="14141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322AF4E-4CA5-1FD0-75A6-DCB5151E1C81}"/>
              </a:ext>
            </a:extLst>
          </p:cNvPr>
          <p:cNvSpPr/>
          <p:nvPr/>
        </p:nvSpPr>
        <p:spPr>
          <a:xfrm>
            <a:off x="838200" y="3142592"/>
            <a:ext cx="10670628" cy="3022345"/>
          </a:xfrm>
          <a:prstGeom prst="rect">
            <a:avLst/>
          </a:prstGeom>
          <a:solidFill>
            <a:srgbClr val="DCEAF7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01F7B9A-C090-329C-5606-C54B7B7AE860}"/>
              </a:ext>
            </a:extLst>
          </p:cNvPr>
          <p:cNvSpPr txBox="1"/>
          <p:nvPr/>
        </p:nvSpPr>
        <p:spPr>
          <a:xfrm>
            <a:off x="1001110" y="3586926"/>
            <a:ext cx="10344808" cy="2471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15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诊断与鉴别诊断：结合骨扫描、</a:t>
            </a:r>
            <a:r>
              <a:rPr lang="en-US" altLang="zh-CN" sz="15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CT/MRI</a:t>
            </a:r>
            <a:r>
              <a:rPr lang="zh-CN" altLang="en-US" sz="15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sz="15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PET-CT</a:t>
            </a:r>
            <a:r>
              <a:rPr lang="zh-CN" altLang="en-US" sz="15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等影像学检查，明确骨转移部位、侵犯范围；评估是否合并高钙血症、脊髓压迫等骨相关事件（</a:t>
            </a:r>
            <a:r>
              <a:rPr lang="en-US" altLang="zh-CN" sz="15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SREs</a:t>
            </a:r>
            <a:r>
              <a:rPr lang="zh-CN" altLang="en-US" sz="15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），排查非骨肿瘤导致的骨痛</a:t>
            </a:r>
          </a:p>
          <a:p>
            <a:pPr algn="l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15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治疗方案制定：综合肿瘤类型、患者体能及需求，评估各种治疗手段对该患者的适应证、禁忌证、预期疗效、可能的并发症和风险，根据指南推荐选择合适的治疗模式和最优的诊疗方案。局部治疗方面，评估病理性骨折风险，决定是否手术固定、消融或放疗（含剂量分割方案）。规范使用骨改良药物预防</a:t>
            </a:r>
            <a:r>
              <a:rPr lang="en-US" altLang="zh-CN" sz="15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SREs</a:t>
            </a:r>
            <a:r>
              <a:rPr lang="zh-CN" altLang="en-US" sz="15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zh-CN" altLang="en-US" sz="15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按三阶梯原则联合镇痛药物缓解骨痛</a:t>
            </a:r>
          </a:p>
          <a:p>
            <a:pPr algn="l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15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康复与随访规划：明确随访频率（结合病情稳定度调整），通过肿瘤标志物、影像检查等监测病情；提供营养支持与心理干预，平衡医疗费用与患者焦虑情绪，确保治疗连续性，及时调整方案应对病情进展或不良反应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34227F3-C196-F39D-F281-76AF16E8B705}"/>
              </a:ext>
            </a:extLst>
          </p:cNvPr>
          <p:cNvSpPr txBox="1"/>
          <p:nvPr/>
        </p:nvSpPr>
        <p:spPr>
          <a:xfrm>
            <a:off x="1001110" y="323975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骨转移</a:t>
            </a:r>
            <a:r>
              <a:rPr lang="en-US" altLang="zh-CN" sz="1600" b="1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MDT</a:t>
            </a:r>
            <a:r>
              <a:rPr lang="zh-CN" altLang="en-US" sz="1600" b="1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的讨论路线</a:t>
            </a:r>
            <a:r>
              <a:rPr lang="en-US" altLang="zh-CN" sz="1600" b="1" i="0" baseline="300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4-6</a:t>
            </a:r>
            <a:endParaRPr lang="zh-CN" altLang="en-US" sz="1600" b="1" baseline="30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270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B171D-5AA6-E79E-1D9D-3AAAC68E3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E693381-27FA-ADC7-CD56-E382B18EFCEF}"/>
              </a:ext>
            </a:extLst>
          </p:cNvPr>
          <p:cNvSpPr/>
          <p:nvPr/>
        </p:nvSpPr>
        <p:spPr>
          <a:xfrm>
            <a:off x="1229941" y="2611058"/>
            <a:ext cx="9869077" cy="3227810"/>
          </a:xfrm>
          <a:prstGeom prst="rect">
            <a:avLst/>
          </a:prstGeom>
          <a:solidFill>
            <a:srgbClr val="DCEAF7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A3FACE8-2BE2-1EAC-FE61-603E5A8B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骨转移</a:t>
            </a:r>
            <a:r>
              <a:rPr kumimoji="1" lang="en-US" altLang="zh-CN" dirty="0"/>
              <a:t>MDT</a:t>
            </a:r>
            <a:r>
              <a:rPr kumimoji="1" lang="zh-CN" altLang="en-US" dirty="0"/>
              <a:t>门诊</a:t>
            </a:r>
            <a:r>
              <a:rPr kumimoji="1" lang="en-US" altLang="zh-CN" dirty="0"/>
              <a:t>-</a:t>
            </a:r>
            <a:r>
              <a:rPr kumimoji="1" lang="zh-CN" altLang="en-US" dirty="0"/>
              <a:t>诊疗流程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CCF44EA-51BE-BB77-9B45-A0AD4C122696}"/>
              </a:ext>
            </a:extLst>
          </p:cNvPr>
          <p:cNvSpPr txBox="1"/>
          <p:nvPr/>
        </p:nvSpPr>
        <p:spPr>
          <a:xfrm>
            <a:off x="1164771" y="1101598"/>
            <a:ext cx="9862457" cy="1202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骨转移MDT门诊的基本环节包括</a:t>
            </a:r>
            <a:r>
              <a:rPr lang="en-US" altLang="zh-CN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1-3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监督和执行：要保证MDT会议所做的决定能够执行到位，使MDT的作用得到真正发挥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5.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随访：通过随访了解患者病情转归，用PDCA循环等方法对MDT工作进行持续改进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B9BFC3D-83D7-E71B-CBD3-83258FABF03D}"/>
              </a:ext>
            </a:extLst>
          </p:cNvPr>
          <p:cNvSpPr txBox="1"/>
          <p:nvPr/>
        </p:nvSpPr>
        <p:spPr>
          <a:xfrm>
            <a:off x="1390121" y="2672843"/>
            <a:ext cx="9414513" cy="3003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MDT会议后的执行与随访</a:t>
            </a:r>
            <a:r>
              <a:rPr lang="en-US" altLang="zh-CN" sz="16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endParaRPr lang="zh-CN" altLang="en-US" sz="1600" b="1" baseline="30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(1)患者及家属会谈：会议结束后由团队秘书负责向患者和家属说明MDT的意见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(2)方案实施及修订：在获得患者及家属的明确知情同意后，严格执行治疗计划，期间如出现治疗效果不佳、疾病进展、2级以上不良反应时，需重新评估是否需要再次进行MDT讨论，并及时更新治疗方案，以上情况均需记录于MDT情况表中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(3) 随访跟踪 ：个案管理师定期对患者进行随访。根据患者病情变化和诊治需求，开展MDT患者健康教育活动。对每例MDT患者需建立完整、标准化的病历档案，有条件的单位可建立数据库，定期对数据进行分析和总结，逐步提高MDT水平和科研水平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EC3B000-BB21-6278-56D3-91A90C5B2040}"/>
              </a:ext>
            </a:extLst>
          </p:cNvPr>
          <p:cNvSpPr txBox="1"/>
          <p:nvPr/>
        </p:nvSpPr>
        <p:spPr>
          <a:xfrm>
            <a:off x="616352" y="6205119"/>
            <a:ext cx="6094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CN" altLang="en-US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谢苗荣</a:t>
            </a:r>
            <a:r>
              <a:rPr lang="en-US" altLang="zh-CN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华西医学</a:t>
            </a:r>
            <a:r>
              <a:rPr lang="en-US" altLang="zh-CN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2024, 39(1):1-5. </a:t>
            </a:r>
          </a:p>
          <a:p>
            <a:pPr marL="228600" indent="-228600">
              <a:buFont typeface="+mj-lt"/>
              <a:buAutoNum type="arabicPeriod"/>
            </a:pPr>
            <a:r>
              <a:rPr lang="zh-CN" altLang="en-US" sz="800" b="0" i="0" u="none" strike="noStrike" dirty="0">
                <a:solidFill>
                  <a:srgbClr val="222222"/>
                </a:solidFill>
                <a:effectLst/>
                <a:latin typeface="PingFangSC-Regular" panose="020B0400000000000000" pitchFamily="34" charset="-122"/>
                <a:ea typeface="PingFangSC-Regular" panose="020B0400000000000000" pitchFamily="34" charset="-122"/>
              </a:rPr>
              <a:t>陆秉</a:t>
            </a:r>
            <a:r>
              <a:rPr lang="en-US" altLang="zh-CN" sz="800" b="0" i="0" u="none" strike="noStrike" dirty="0">
                <a:solidFill>
                  <a:srgbClr val="222222"/>
                </a:solidFill>
                <a:effectLst/>
                <a:latin typeface="PingFangSC-Regular" panose="020B0400000000000000" pitchFamily="34" charset="-122"/>
                <a:ea typeface="PingFangSC-Regular" panose="020B0400000000000000" pitchFamily="34" charset="-122"/>
              </a:rPr>
              <a:t>,</a:t>
            </a:r>
            <a:r>
              <a:rPr lang="zh-CN" altLang="en-US" sz="800" b="0" i="0" u="none" strike="noStrike" dirty="0">
                <a:solidFill>
                  <a:srgbClr val="222222"/>
                </a:solidFill>
                <a:effectLst/>
                <a:latin typeface="PingFangSC-Regular" panose="020B0400000000000000" pitchFamily="34" charset="-122"/>
                <a:ea typeface="PingFangSC-Regular" panose="020B0400000000000000" pitchFamily="34" charset="-122"/>
              </a:rPr>
              <a:t>等</a:t>
            </a:r>
            <a:r>
              <a:rPr lang="en-US" altLang="zh-CN" sz="800" b="0" i="0" u="none" strike="noStrike" dirty="0">
                <a:solidFill>
                  <a:srgbClr val="222222"/>
                </a:solidFill>
                <a:effectLst/>
                <a:latin typeface="PingFangSC-Regular" panose="020B0400000000000000" pitchFamily="34" charset="-122"/>
                <a:ea typeface="PingFangSC-Regular" panose="020B0400000000000000" pitchFamily="34" charset="-122"/>
              </a:rPr>
              <a:t>.</a:t>
            </a:r>
            <a:r>
              <a:rPr lang="zh-CN" altLang="en-US" sz="800" b="0" i="0" u="none" strike="noStrike" dirty="0">
                <a:solidFill>
                  <a:srgbClr val="222222"/>
                </a:solidFill>
                <a:effectLst/>
                <a:latin typeface="PingFangSC-Regular" panose="020B0400000000000000" pitchFamily="34" charset="-122"/>
                <a:ea typeface="PingFangSC-Regular" panose="020B0400000000000000" pitchFamily="34" charset="-122"/>
              </a:rPr>
              <a:t> 现代医院管理</a:t>
            </a:r>
            <a:r>
              <a:rPr lang="en-US" altLang="zh-CN" sz="800" b="0" i="0" u="none" strike="noStrike" dirty="0">
                <a:solidFill>
                  <a:srgbClr val="222222"/>
                </a:solidFill>
                <a:effectLst/>
                <a:latin typeface="PingFangSC-Regular" panose="020B0400000000000000" pitchFamily="34" charset="-122"/>
                <a:ea typeface="PingFangSC-Regular" panose="020B0400000000000000" pitchFamily="34" charset="-122"/>
              </a:rPr>
              <a:t>, 2016, 14(1):67-83.</a:t>
            </a:r>
            <a:endParaRPr lang="en-US" altLang="zh-CN" sz="800" dirty="0">
              <a:solidFill>
                <a:srgbClr val="14141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娄艳</a:t>
            </a:r>
            <a:r>
              <a:rPr lang="en-US" altLang="zh-CN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等</a:t>
            </a:r>
            <a:r>
              <a:rPr lang="en-US" altLang="zh-CN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中国医院管理</a:t>
            </a:r>
            <a:r>
              <a:rPr lang="en-US" altLang="zh-CN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2023, 43(5):54-57.</a:t>
            </a:r>
          </a:p>
          <a:p>
            <a:pPr marL="228600" indent="-228600">
              <a:buFont typeface="+mj-lt"/>
              <a:buAutoNum type="arabicPeriod"/>
            </a:pP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妇科恶性肿瘤多学科诊疗中国专家共识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(2022</a:t>
            </a: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年版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)[J].</a:t>
            </a: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中国癌症杂志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2022</a:t>
            </a: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32(8)</a:t>
            </a: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747-756.</a:t>
            </a:r>
          </a:p>
          <a:p>
            <a:endParaRPr lang="en-US" altLang="zh-CN" sz="800" dirty="0">
              <a:solidFill>
                <a:srgbClr val="14141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238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83B298-FA3E-CA0F-55CE-B463E160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骨转移</a:t>
            </a:r>
            <a:r>
              <a:rPr kumimoji="1" lang="en-US" altLang="zh-CN" dirty="0"/>
              <a:t>MDT</a:t>
            </a:r>
            <a:r>
              <a:rPr kumimoji="1" lang="zh-CN" altLang="en-US" dirty="0"/>
              <a:t>门诊</a:t>
            </a:r>
            <a:r>
              <a:rPr kumimoji="1" lang="en-US" altLang="zh-CN" dirty="0"/>
              <a:t>-</a:t>
            </a:r>
            <a:r>
              <a:rPr kumimoji="1" lang="zh-CN" altLang="en-US" dirty="0"/>
              <a:t>质量控制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F4B8289-4D62-4824-729D-791F976510F6}"/>
              </a:ext>
            </a:extLst>
          </p:cNvPr>
          <p:cNvSpPr txBox="1"/>
          <p:nvPr/>
        </p:nvSpPr>
        <p:spPr>
          <a:xfrm>
            <a:off x="838200" y="1999531"/>
            <a:ext cx="5121166" cy="3372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MDT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门诊的规范化和标准化非常重要</a:t>
            </a:r>
            <a:r>
              <a:rPr lang="en-US" altLang="zh-CN" sz="16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endParaRPr lang="en-US" altLang="zh-CN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①要制定各个环节的工作内容，门诊MDT质控应涵盖MDT的基本环节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②要制定明确的工作要求和质控标准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③要规范各个环节的工作记录。在质控中，记录具有特殊的意义，它是分析和改进质量的参考数据，也是质量符合规定要求的证据，同时可为MDT的统计评价、绩效考核提供准确的数据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④要有专人定期检查评估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6416300-CDD4-4556-34D0-024DC55AFF46}"/>
              </a:ext>
            </a:extLst>
          </p:cNvPr>
          <p:cNvSpPr txBox="1"/>
          <p:nvPr/>
        </p:nvSpPr>
        <p:spPr>
          <a:xfrm>
            <a:off x="616352" y="6516824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CN" altLang="en-US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谢苗荣</a:t>
            </a:r>
            <a:r>
              <a:rPr lang="en-US" altLang="zh-CN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华西医学</a:t>
            </a:r>
            <a:r>
              <a:rPr lang="en-US" altLang="zh-CN" sz="800" dirty="0">
                <a:solidFill>
                  <a:srgbClr val="14141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2024, 39(1):1-5. </a:t>
            </a:r>
          </a:p>
          <a:p>
            <a:pPr marL="228600" indent="-228600">
              <a:buFont typeface="+mj-lt"/>
              <a:buAutoNum type="arabicPeriod"/>
            </a:pP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妇科恶性肿瘤多学科诊疗中国专家共识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(2022</a:t>
            </a: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年版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)[J].</a:t>
            </a: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中国癌症杂志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2022</a:t>
            </a: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32(8)</a:t>
            </a:r>
            <a:r>
              <a:rPr lang="zh-CN" altLang="en-US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800" dirty="0">
                <a:solidFill>
                  <a:srgbClr val="14141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747-756.</a:t>
            </a:r>
          </a:p>
          <a:p>
            <a:pPr marL="228600" indent="-228600">
              <a:buFont typeface="+mj-lt"/>
              <a:buAutoNum type="arabicPeriod"/>
            </a:pPr>
            <a:endParaRPr lang="en-US" altLang="zh-CN" sz="800" dirty="0">
              <a:solidFill>
                <a:srgbClr val="14141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矩形标注 6">
            <a:extLst>
              <a:ext uri="{FF2B5EF4-FFF2-40B4-BE49-F238E27FC236}">
                <a16:creationId xmlns:a16="http://schemas.microsoft.com/office/drawing/2014/main" id="{F726DFF1-D920-B33A-88DD-97AF3EAC5AD3}"/>
              </a:ext>
            </a:extLst>
          </p:cNvPr>
          <p:cNvSpPr/>
          <p:nvPr/>
        </p:nvSpPr>
        <p:spPr>
          <a:xfrm>
            <a:off x="6232636" y="2354317"/>
            <a:ext cx="4897819" cy="3017997"/>
          </a:xfrm>
          <a:prstGeom prst="wedgeRectCallout">
            <a:avLst>
              <a:gd name="adj1" fmla="val -33494"/>
              <a:gd name="adj2" fmla="val 64241"/>
            </a:avLst>
          </a:prstGeom>
          <a:solidFill>
            <a:srgbClr val="DCEAF7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C76A37A-77F2-E2D2-921C-52B0F1C207EA}"/>
              </a:ext>
            </a:extLst>
          </p:cNvPr>
          <p:cNvSpPr txBox="1"/>
          <p:nvPr/>
        </p:nvSpPr>
        <p:spPr>
          <a:xfrm>
            <a:off x="6455976" y="1873799"/>
            <a:ext cx="4025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骨转移</a:t>
            </a:r>
            <a:r>
              <a:rPr kumimoji="1"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MDT</a:t>
            </a:r>
            <a:r>
              <a:rPr kumimoji="1"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门诊质量评估指标应包括</a:t>
            </a:r>
            <a:r>
              <a:rPr kumimoji="1" lang="en-US" altLang="zh-CN" sz="16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C19B7EB-43CB-EC89-D796-1E934C41142E}"/>
              </a:ext>
            </a:extLst>
          </p:cNvPr>
          <p:cNvSpPr txBox="1"/>
          <p:nvPr/>
        </p:nvSpPr>
        <p:spPr>
          <a:xfrm>
            <a:off x="6455976" y="2471238"/>
            <a:ext cx="4356541" cy="263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MDT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运行情况指标：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MDT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病例数量与占比、MDT方案执行情况、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MDT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病例数据库的建立和完善情况、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MDT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模式的多元化水平等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诊疗规范性指标：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病理诊断、影像学检查、放疗、手术等规范性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骨转移疗效指标：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骨相关事件发生率、疼痛缓解率、患者生活质量评分变化等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卫生经济学指标：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次均门诊费用、治疗总费用等</a:t>
            </a:r>
          </a:p>
        </p:txBody>
      </p:sp>
    </p:spTree>
    <p:extLst>
      <p:ext uri="{BB962C8B-B14F-4D97-AF65-F5344CB8AC3E}">
        <p14:creationId xmlns:p14="http://schemas.microsoft.com/office/powerpoint/2010/main" val="3215931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5837</TotalTime>
  <Words>3505</Words>
  <Application>Microsoft Office PowerPoint</Application>
  <PresentationFormat>宽屏</PresentationFormat>
  <Paragraphs>203</Paragraphs>
  <Slides>15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BlinkMacSystemFont</vt:lpstr>
      <vt:lpstr>PingFangSC-Regular</vt:lpstr>
      <vt:lpstr>Roboto Mono Web</vt:lpstr>
      <vt:lpstr>等线</vt:lpstr>
      <vt:lpstr>等线 Light</vt:lpstr>
      <vt:lpstr>Microsoft Yahei</vt:lpstr>
      <vt:lpstr>Microsoft Yahei</vt:lpstr>
      <vt:lpstr>Arial</vt:lpstr>
      <vt:lpstr>Cambria</vt:lpstr>
      <vt:lpstr>Wingdings</vt:lpstr>
      <vt:lpstr>Office 主题​​</vt:lpstr>
      <vt:lpstr>骨转移MDT门诊路径</vt:lpstr>
      <vt:lpstr>骨转移MDT门诊-诊疗路径</vt:lpstr>
      <vt:lpstr>骨转移MDT门诊-诊疗模式</vt:lpstr>
      <vt:lpstr>骨转移MDT门诊-组织结构&amp;成员要求</vt:lpstr>
      <vt:lpstr>骨转移MDT门诊-诊疗流程</vt:lpstr>
      <vt:lpstr>骨转移MDT门诊-诊疗流程</vt:lpstr>
      <vt:lpstr>骨转移MDT门诊-诊疗流程</vt:lpstr>
      <vt:lpstr>骨转移MDT门诊-诊疗流程</vt:lpstr>
      <vt:lpstr>骨转移MDT门诊-质量控制</vt:lpstr>
      <vt:lpstr>癌症个案管理的国际经验</vt:lpstr>
      <vt:lpstr>癌症个案管理的国际经验：丹麦奥胡斯大学医院</vt:lpstr>
      <vt:lpstr>癌症个案管理的国际经验：瑞士癌症个案管理的程序和内容</vt:lpstr>
      <vt:lpstr>癌症个案管理的国际经验：台湾省某医疗中心个案管理措施</vt:lpstr>
      <vt:lpstr>癌症患者护理个案管理（CM）干预的特点、组成部分及执行策略</vt:lpstr>
      <vt:lpstr>基于个案管理国际经验的小结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顾文彪</dc:creator>
  <cp:lastModifiedBy>雪君 洪</cp:lastModifiedBy>
  <cp:revision>95</cp:revision>
  <cp:lastPrinted>2025-11-03T07:44:55Z</cp:lastPrinted>
  <dcterms:created xsi:type="dcterms:W3CDTF">2025-11-03T01:44:25Z</dcterms:created>
  <dcterms:modified xsi:type="dcterms:W3CDTF">2026-03-02T02:28:27Z</dcterms:modified>
</cp:coreProperties>
</file>