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ags/tag4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ags/tag43.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tags/tag49.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tags/tag50.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tags/tag5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ags/tag97.xml" ContentType="application/vnd.openxmlformats-officedocument.presentationml.tags+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xml" ContentType="application/vnd.openxmlformats-officedocument.presentationml.notesSlide+xml"/>
  <Override PartName="/ppt/tags/tag104.xml" ContentType="application/vnd.openxmlformats-officedocument.presentationml.tags+xml"/>
  <Override PartName="/ppt/notesSlides/notesSlide6.xml" ContentType="application/vnd.openxmlformats-officedocument.presentationml.notesSlide+xml"/>
  <Override PartName="/ppt/tags/tag105.xml" ContentType="application/vnd.openxmlformats-officedocument.presentationml.tags+xml"/>
  <Override PartName="/ppt/notesSlides/notesSlide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tags/tag109.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0.xml" ContentType="application/vnd.openxmlformats-officedocument.presentationml.notesSlide+xml"/>
  <Override PartName="/ppt/tags/tag115.xml" ContentType="application/vnd.openxmlformats-officedocument.presentationml.tags+xml"/>
  <Override PartName="/ppt/notesSlides/notesSlide11.xml" ContentType="application/vnd.openxmlformats-officedocument.presentationml.notesSlide+xml"/>
  <Override PartName="/ppt/tags/tag116.xml" ContentType="application/vnd.openxmlformats-officedocument.presentationml.tags+xml"/>
  <Override PartName="/ppt/notesSlides/notesSlide12.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tags/tag123.xml" ContentType="application/vnd.openxmlformats-officedocument.presentationml.tags+xml"/>
  <Override PartName="/ppt/notesSlides/notesSlide14.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5.xml" ContentType="application/vnd.openxmlformats-officedocument.presentationml.notesSlide+xml"/>
  <Override PartName="/ppt/tags/tag129.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3" r:id="rId2"/>
    <p:sldMasterId id="2147483672" r:id="rId3"/>
    <p:sldMasterId id="2147483691" r:id="rId4"/>
    <p:sldMasterId id="2147483701" r:id="rId5"/>
    <p:sldMasterId id="2147483707" r:id="rId6"/>
    <p:sldMasterId id="2147483712" r:id="rId7"/>
    <p:sldMasterId id="2147483717" r:id="rId8"/>
    <p:sldMasterId id="2147483723" r:id="rId9"/>
    <p:sldMasterId id="2147483728" r:id="rId10"/>
    <p:sldMasterId id="2147483738" r:id="rId11"/>
    <p:sldMasterId id="2147483743" r:id="rId12"/>
  </p:sldMasterIdLst>
  <p:notesMasterIdLst>
    <p:notesMasterId r:id="rId44"/>
  </p:notesMasterIdLst>
  <p:sldIdLst>
    <p:sldId id="16671560" r:id="rId13"/>
    <p:sldId id="16671552" r:id="rId14"/>
    <p:sldId id="16671547" r:id="rId15"/>
    <p:sldId id="16671548" r:id="rId16"/>
    <p:sldId id="16671549" r:id="rId17"/>
    <p:sldId id="16671517" r:id="rId18"/>
    <p:sldId id="16671542" r:id="rId19"/>
    <p:sldId id="16671513" r:id="rId20"/>
    <p:sldId id="16671544" r:id="rId21"/>
    <p:sldId id="15001325" r:id="rId22"/>
    <p:sldId id="16671550" r:id="rId23"/>
    <p:sldId id="16671530" r:id="rId24"/>
    <p:sldId id="15001327" r:id="rId25"/>
    <p:sldId id="16671545" r:id="rId26"/>
    <p:sldId id="16671534" r:id="rId27"/>
    <p:sldId id="16671556" r:id="rId28"/>
    <p:sldId id="16671520" r:id="rId29"/>
    <p:sldId id="15001333" r:id="rId30"/>
    <p:sldId id="16671536" r:id="rId31"/>
    <p:sldId id="16671555" r:id="rId32"/>
    <p:sldId id="15001328" r:id="rId33"/>
    <p:sldId id="16671537" r:id="rId34"/>
    <p:sldId id="16671538" r:id="rId35"/>
    <p:sldId id="15001336" r:id="rId36"/>
    <p:sldId id="16671554" r:id="rId37"/>
    <p:sldId id="16671533" r:id="rId38"/>
    <p:sldId id="15001329" r:id="rId39"/>
    <p:sldId id="16671532" r:id="rId40"/>
    <p:sldId id="16671522" r:id="rId41"/>
    <p:sldId id="16671559" r:id="rId42"/>
    <p:sldId id="15001341" r:id="rId43"/>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6272323-F6E8-4770-B749-8FDA503422C0}">
          <p14:sldIdLst>
            <p14:sldId id="16671560"/>
          </p14:sldIdLst>
        </p14:section>
        <p14:section name="无症状骨转移" id="{3AFB2C2E-7252-4919-8EE7-719DE6A7C251}">
          <p14:sldIdLst>
            <p14:sldId id="16671552"/>
            <p14:sldId id="16671547"/>
            <p14:sldId id="16671548"/>
            <p14:sldId id="16671549"/>
            <p14:sldId id="16671517"/>
            <p14:sldId id="16671542"/>
            <p14:sldId id="16671513"/>
            <p14:sldId id="16671544"/>
            <p14:sldId id="15001325"/>
          </p14:sldIdLst>
        </p14:section>
        <p14:section name="原发灶±放疗够不够？" id="{216C8DB0-CAC9-4124-A4E4-5055B4B7131E}">
          <p14:sldIdLst>
            <p14:sldId id="16671550"/>
            <p14:sldId id="16671530"/>
            <p14:sldId id="15001327"/>
            <p14:sldId id="16671545"/>
            <p14:sldId id="16671534"/>
            <p14:sldId id="16671556"/>
            <p14:sldId id="16671520"/>
            <p14:sldId id="15001333"/>
            <p14:sldId id="16671536"/>
          </p14:sldIdLst>
        </p14:section>
        <p14:section name="原发灶±放疗为什么不够？" id="{4D622527-6C56-4DB5-BA0C-7C21520F6B5F}">
          <p14:sldIdLst>
            <p14:sldId id="16671555"/>
            <p14:sldId id="15001328"/>
            <p14:sldId id="16671537"/>
            <p14:sldId id="16671538"/>
            <p14:sldId id="15001336"/>
          </p14:sldIdLst>
        </p14:section>
        <p14:section name="联合BTA带来全身获益" id="{A845491B-45BC-4409-BF60-72E8AECD0E4A}">
          <p14:sldIdLst>
            <p14:sldId id="16671554"/>
            <p14:sldId id="16671533"/>
            <p14:sldId id="15001329"/>
            <p14:sldId id="16671532"/>
            <p14:sldId id="16671522"/>
            <p14:sldId id="16671559"/>
            <p14:sldId id="15001341"/>
          </p14:sldIdLst>
        </p14:section>
        <p14:section name="无标题节" id="{48A11BBB-4422-47F1-92B2-43D1E2C78C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42F"/>
    <a:srgbClr val="155289"/>
    <a:srgbClr val="FDEFEA"/>
    <a:srgbClr val="FAC08F"/>
    <a:srgbClr val="000000"/>
    <a:srgbClr val="E7D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8" autoAdjust="0"/>
    <p:restoredTop sz="88235" autoAdjust="0"/>
  </p:normalViewPr>
  <p:slideViewPr>
    <p:cSldViewPr snapToGrid="0">
      <p:cViewPr varScale="1">
        <p:scale>
          <a:sx n="75" d="100"/>
          <a:sy n="75" d="100"/>
        </p:scale>
        <p:origin x="660" y="33"/>
      </p:cViewPr>
      <p:guideLst/>
    </p:cSldViewPr>
  </p:slideViewPr>
  <p:notesTextViewPr>
    <p:cViewPr>
      <p:scale>
        <a:sx n="66" d="100"/>
        <a:sy n="66" d="100"/>
      </p:scale>
      <p:origin x="0" y="0"/>
    </p:cViewPr>
  </p:notesTextViewPr>
  <p:sorterViewPr>
    <p:cViewPr>
      <p:scale>
        <a:sx n="57" d="100"/>
        <a:sy n="57" d="100"/>
      </p:scale>
      <p:origin x="0" y="-28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Binary_Worksheet.xlsb"/><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Binary_Worksheet2.xlsb"/><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化疗</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chemeClr val="bg1">
                      <a:lumMod val="75000"/>
                    </a:schemeClr>
                  </a:gs>
                  <a:gs pos="100000">
                    <a:schemeClr val="bg1">
                      <a:lumMod val="95000"/>
                    </a:schemeClr>
                  </a:gs>
                </a:gsLst>
                <a:lin ang="5400000" scaled="0"/>
              </a:gradFill>
              <a:ln>
                <a:noFill/>
              </a:ln>
              <a:effectLst/>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FFDB-477B-84EF-348FD6BF2BCE}"/>
              </c:ext>
            </c:extLst>
          </c:dPt>
          <c:dPt>
            <c:idx val="1"/>
            <c:invertIfNegative val="0"/>
            <c:bubble3D val="0"/>
            <c:spPr>
              <a:gradFill>
                <a:gsLst>
                  <a:gs pos="0">
                    <a:schemeClr val="accent2">
                      <a:lumMod val="40000"/>
                      <a:lumOff val="60000"/>
                    </a:schemeClr>
                  </a:gs>
                  <a:gs pos="100000">
                    <a:schemeClr val="bg1">
                      <a:lumMod val="95000"/>
                    </a:schemeClr>
                  </a:gs>
                </a:gsLst>
                <a:lin ang="5400000" scaled="0"/>
              </a:gradFill>
              <a:ln>
                <a:noFill/>
              </a:ln>
              <a:effectLst/>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FFDB-477B-84EF-348FD6BF2BCE}"/>
              </c:ext>
            </c:extLst>
          </c:dPt>
          <c:dLbls>
            <c:dLbl>
              <c:idx val="0"/>
              <c:numFmt formatCode="0%" sourceLinked="0"/>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1-FFDB-477B-84EF-348FD6BF2BCE}"/>
                </c:ext>
              </c:extLst>
            </c:dLbl>
            <c:dLbl>
              <c:idx val="1"/>
              <c:numFmt formatCode="0%" sourceLinked="0"/>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3-FFDB-477B-84EF-348FD6BF2BC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Sheet1!$A$2:$A$4</c:f>
              <c:strCache>
                <c:ptCount val="3"/>
                <c:pt idx="0">
                  <c:v>2000s</c:v>
                </c:pt>
                <c:pt idx="1">
                  <c:v>2010s</c:v>
                </c:pt>
                <c:pt idx="2">
                  <c:v>2020s</c:v>
                </c:pt>
              </c:strCache>
            </c:strRef>
          </c:cat>
          <c:val>
            <c:numRef>
              <c:f>Sheet1!$B$2:$B$4</c:f>
              <c:numCache>
                <c:formatCode>0.0%</c:formatCode>
                <c:ptCount val="3"/>
                <c:pt idx="0">
                  <c:v>0.8</c:v>
                </c:pt>
                <c:pt idx="1">
                  <c:v>0.56999999999999995</c:v>
                </c:pt>
                <c:pt idx="2">
                  <c:v>0.5</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4-FFDB-477B-84EF-348FD6BF2BCE}"/>
            </c:ext>
          </c:extLst>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zh-CN"/>
          </a:p>
        </c:txPr>
        <c:crossAx val="322712144"/>
        <c:crosses val="autoZero"/>
        <c:auto val="0"/>
        <c:lblAlgn val="ctr"/>
        <c:lblOffset val="100"/>
        <c:noMultiLvlLbl val="0"/>
      </c:catAx>
      <c:valAx>
        <c:axId val="322712144"/>
        <c:scaling>
          <c:orientation val="minMax"/>
          <c:max val="1"/>
        </c:scaling>
        <c:delete val="0"/>
        <c:axPos val="l"/>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smtId="4294967295">
                <a:solidFill>
                  <a:schemeClr val="tx1">
                    <a:lumMod val="65000"/>
                    <a:lumOff val="35000"/>
                  </a:schemeClr>
                </a:solidFill>
                <a:latin typeface="+mn-lt"/>
                <a:ea typeface="+mn-ea"/>
                <a:cs typeface="+mn-cs"/>
              </a:defRPr>
            </a:pPr>
            <a:endParaRPr lang="zh-CN"/>
          </a:p>
        </c:txPr>
        <c:crossAx val="322683824"/>
        <c:crosses val="autoZero"/>
        <c:crossBetween val="between"/>
        <c:majorUnit val="0.2"/>
      </c:valAx>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化疗</c:v>
                </c:pt>
              </c:strCache>
            </c:strRef>
          </c:tx>
          <c:spPr>
            <a:gradFill>
              <a:gsLst>
                <a:gs pos="0">
                  <a:schemeClr val="bg1">
                    <a:lumMod val="75000"/>
                  </a:schemeClr>
                </a:gs>
                <a:gs pos="100000">
                  <a:schemeClr val="bg1">
                    <a:lumMod val="95000"/>
                  </a:schemeClr>
                </a:gs>
              </a:gsLst>
              <a:lin ang="5400000" scaled="0"/>
            </a:gradFill>
            <a:ln>
              <a:noFill/>
            </a:ln>
            <a:effectLst/>
          </c:spPr>
          <c:invertIfNegative val="0"/>
          <c:dPt>
            <c:idx val="1"/>
            <c:invertIfNegative val="0"/>
            <c:bubble3D val="0"/>
            <c:spPr>
              <a:gradFill>
                <a:gsLst>
                  <a:gs pos="0">
                    <a:schemeClr val="accent1">
                      <a:lumMod val="40000"/>
                      <a:lumOff val="60000"/>
                    </a:schemeClr>
                  </a:gs>
                  <a:gs pos="100000">
                    <a:schemeClr val="bg1">
                      <a:lumMod val="95000"/>
                    </a:schemeClr>
                  </a:gs>
                </a:gsLst>
                <a:lin ang="5400000" scaled="0"/>
              </a:gradFill>
              <a:ln>
                <a:noFill/>
              </a:ln>
              <a:effectLst/>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7BA7-494B-92FA-EB2F3E005B9A}"/>
              </c:ext>
            </c:extLst>
          </c:dPt>
          <c:dPt>
            <c:idx val="2"/>
            <c:invertIfNegative val="0"/>
            <c:bubble3D val="0"/>
            <c:spPr>
              <a:gradFill>
                <a:gsLst>
                  <a:gs pos="0">
                    <a:srgbClr val="F26649"/>
                  </a:gs>
                  <a:gs pos="100000">
                    <a:srgbClr val="FDEAE3"/>
                  </a:gs>
                </a:gsLst>
                <a:lin ang="5400000" scaled="0"/>
              </a:gradFill>
              <a:ln>
                <a:noFill/>
              </a:ln>
              <a:effectLst/>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7BA7-494B-92FA-EB2F3E005B9A}"/>
              </c:ext>
            </c:extLst>
          </c:dPt>
          <c:dLbls>
            <c:dLbl>
              <c:idx val="0"/>
              <c:numFmt formatCode="0%" sourceLinked="0"/>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4-7BA7-494B-92FA-EB2F3E005B9A}"/>
                </c:ext>
              </c:extLst>
            </c:dLbl>
            <c:dLbl>
              <c:idx val="1"/>
              <c:numFmt formatCode="0%" sourceLinked="0"/>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extLst>
                <c:ext xmlns:c16="http://schemas.microsoft.com/office/drawing/2014/chart" uri="{C3380CC4-5D6E-409C-BE32-E72D297353CC}">
                  <c16:uniqueId val="{00000001-7BA7-494B-92FA-EB2F3E005B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Sheet1!$A$2:$A$4</c:f>
              <c:strCache>
                <c:ptCount val="3"/>
                <c:pt idx="0">
                  <c:v>2000s</c:v>
                </c:pt>
                <c:pt idx="1">
                  <c:v>2010s</c:v>
                </c:pt>
                <c:pt idx="2">
                  <c:v>2020s</c:v>
                </c:pt>
              </c:strCache>
            </c:strRef>
          </c:cat>
          <c:val>
            <c:numRef>
              <c:f>Sheet1!$B$2:$B$4</c:f>
              <c:numCache>
                <c:formatCode>0.0%</c:formatCode>
                <c:ptCount val="3"/>
                <c:pt idx="0">
                  <c:v>0.25</c:v>
                </c:pt>
                <c:pt idx="1">
                  <c:v>0.4</c:v>
                </c:pt>
                <c:pt idx="2">
                  <c:v>0.5</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7BA7-494B-92FA-EB2F3E005B9A}"/>
            </c:ext>
          </c:extLst>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zh-CN"/>
          </a:p>
        </c:txPr>
        <c:crossAx val="322712144"/>
        <c:crosses val="autoZero"/>
        <c:auto val="0"/>
        <c:lblAlgn val="ctr"/>
        <c:lblOffset val="100"/>
        <c:noMultiLvlLbl val="0"/>
      </c:catAx>
      <c:valAx>
        <c:axId val="322712144"/>
        <c:scaling>
          <c:orientation val="minMax"/>
          <c:max val="0.60000000000000009"/>
        </c:scaling>
        <c:delete val="0"/>
        <c:axPos val="l"/>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smtId="4294967295">
                <a:solidFill>
                  <a:schemeClr val="tx1">
                    <a:lumMod val="65000"/>
                    <a:lumOff val="35000"/>
                  </a:schemeClr>
                </a:solidFill>
                <a:latin typeface="+mn-lt"/>
                <a:ea typeface="+mn-ea"/>
                <a:cs typeface="+mn-cs"/>
              </a:defRPr>
            </a:pPr>
            <a:endParaRPr lang="zh-CN"/>
          </a:p>
        </c:txPr>
        <c:crossAx val="322683824"/>
        <c:crosses val="autoZero"/>
        <c:crossBetween val="between"/>
        <c:majorUnit val="0.2"/>
      </c:valAx>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1229946524064E-2"/>
          <c:y val="3.65939479239972E-2"/>
          <c:w val="0.97775401069518697"/>
          <c:h val="0.92681210415200599"/>
        </c:manualLayout>
      </c:layout>
      <c:barChart>
        <c:barDir val="bar"/>
        <c:grouping val="stacked"/>
        <c:varyColors val="0"/>
        <c:ser>
          <c:idx val="0"/>
          <c:order val="0"/>
          <c:spPr>
            <a:solidFill>
              <a:schemeClr val="accent4"/>
            </a:solidFill>
            <a:ln>
              <a:noFill/>
            </a:ln>
          </c:spPr>
          <c:invertIfNegative val="0"/>
          <c:val>
            <c:numRef>
              <c:f>Sheet1!$A$1:$C$1</c:f>
              <c:numCache>
                <c:formatCode>General</c:formatCode>
                <c:ptCount val="3"/>
                <c:pt idx="0">
                  <c:v>32.459548567080901</c:v>
                </c:pt>
                <c:pt idx="1">
                  <c:v>12.459548567080899</c:v>
                </c:pt>
                <c:pt idx="2">
                  <c:v>4.4595485670809003</c:v>
                </c:pt>
              </c:numCache>
            </c:numRef>
          </c:val>
          <c:extLst>
            <c:ext xmlns:c16="http://schemas.microsoft.com/office/drawing/2014/chart" uri="{C3380CC4-5D6E-409C-BE32-E72D297353CC}">
              <c16:uniqueId val="{00000000-AC60-4053-BF11-6CC079EE9810}"/>
            </c:ext>
          </c:extLst>
        </c:ser>
        <c:dLbls>
          <c:showLegendKey val="0"/>
          <c:showVal val="0"/>
          <c:showCatName val="0"/>
          <c:showSerName val="0"/>
          <c:showPercent val="0"/>
          <c:showBubbleSize val="0"/>
        </c:dLbls>
        <c:gapWidth val="80"/>
        <c:overlap val="100"/>
        <c:axId val="10886415"/>
        <c:axId val="1"/>
      </c:barChart>
      <c:catAx>
        <c:axId val="10886415"/>
        <c:scaling>
          <c:orientation val="maxMin"/>
        </c:scaling>
        <c:delete val="0"/>
        <c:axPos val="l"/>
        <c:majorGridlines>
          <c:spPr>
            <a:ln w="9525" cap="flat" cmpd="sng" algn="ctr">
              <a:noFill/>
              <a:prstDash val="solid"/>
              <a:round/>
            </a:ln>
          </c:spPr>
        </c:majorGridlines>
        <c:majorTickMark val="none"/>
        <c:minorTickMark val="none"/>
        <c:tickLblPos val="none"/>
        <c:spPr>
          <a:ln w="9525" cap="flat"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
        <c:crosses val="min"/>
        <c:auto val="0"/>
        <c:lblAlgn val="ctr"/>
        <c:lblOffset val="100"/>
        <c:noMultiLvlLbl val="0"/>
      </c:catAx>
      <c:valAx>
        <c:axId val="1"/>
        <c:scaling>
          <c:orientation val="minMax"/>
          <c:max val="32.459548567080901"/>
          <c:min val="0"/>
        </c:scaling>
        <c:delete val="1"/>
        <c:axPos val="t"/>
        <c:numFmt formatCode="General" sourceLinked="1"/>
        <c:majorTickMark val="out"/>
        <c:minorTickMark val="none"/>
        <c:tickLblPos val="nextTo"/>
        <c:crossAx val="10886415"/>
        <c:crosses val="min"/>
        <c:crossBetween val="between"/>
      </c:valAx>
    </c:plotArea>
    <c:plotVisOnly val="0"/>
    <c:dispBlanksAs val="gap"/>
    <c:showDLblsOverMax val="1"/>
    <c:extLst>
      <c:ext uri="{0b15fc19-7d7d-44ad-8c2d-2c3a37ce22c3}">
        <chartProps xmlns="https://web.wps.cn/et/2018/main" chartId="{a8c533ff-7efb-41f6-98bb-04b50e6c84ed}"/>
      </c:ext>
    </c:extLst>
  </c:chart>
  <c:txPr>
    <a:bodyPr/>
    <a:lstStyle/>
    <a:p>
      <a:pPr>
        <a:defRPr lang="zh-CN"/>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983804076966E-2"/>
          <c:y val="7.0510599290020196E-2"/>
          <c:w val="0.97775401069518697"/>
          <c:h val="0.92681210415200599"/>
        </c:manualLayout>
      </c:layout>
      <c:barChart>
        <c:barDir val="bar"/>
        <c:grouping val="stacked"/>
        <c:varyColors val="0"/>
        <c:ser>
          <c:idx val="0"/>
          <c:order val="0"/>
          <c:spPr>
            <a:solidFill>
              <a:schemeClr val="accent4"/>
            </a:solidFill>
            <a:ln>
              <a:noFill/>
            </a:ln>
          </c:spPr>
          <c:invertIfNegative val="0"/>
          <c:dPt>
            <c:idx val="1"/>
            <c:invertIfNegative val="0"/>
            <c:bubble3D val="0"/>
            <c:spPr>
              <a:solidFill>
                <a:srgbClr val="FAC08F"/>
              </a:solidFill>
              <a:ln>
                <a:noFill/>
              </a:ln>
            </c:spPr>
            <c:extLst>
              <c:ext xmlns:c16="http://schemas.microsoft.com/office/drawing/2014/chart" uri="{C3380CC4-5D6E-409C-BE32-E72D297353CC}">
                <c16:uniqueId val="{00000001-06F0-4C13-963C-C31B019CEA26}"/>
              </c:ext>
            </c:extLst>
          </c:dPt>
          <c:val>
            <c:numRef>
              <c:f>Sheet1!$A$1:$B$1</c:f>
              <c:numCache>
                <c:formatCode>General</c:formatCode>
                <c:ptCount val="2"/>
                <c:pt idx="0">
                  <c:v>32.459548567080901</c:v>
                </c:pt>
                <c:pt idx="1">
                  <c:v>8.4856708090000001</c:v>
                </c:pt>
              </c:numCache>
            </c:numRef>
          </c:val>
          <c:extLst>
            <c:ext xmlns:c16="http://schemas.microsoft.com/office/drawing/2014/chart" uri="{C3380CC4-5D6E-409C-BE32-E72D297353CC}">
              <c16:uniqueId val="{00000002-06F0-4C13-963C-C31B019CEA26}"/>
            </c:ext>
          </c:extLst>
        </c:ser>
        <c:dLbls>
          <c:showLegendKey val="0"/>
          <c:showVal val="0"/>
          <c:showCatName val="0"/>
          <c:showSerName val="0"/>
          <c:showPercent val="0"/>
          <c:showBubbleSize val="0"/>
        </c:dLbls>
        <c:gapWidth val="80"/>
        <c:overlap val="100"/>
        <c:axId val="10886415"/>
        <c:axId val="1"/>
      </c:barChart>
      <c:catAx>
        <c:axId val="10886415"/>
        <c:scaling>
          <c:orientation val="maxMin"/>
        </c:scaling>
        <c:delete val="0"/>
        <c:axPos val="l"/>
        <c:majorGridlines>
          <c:spPr>
            <a:ln w="9525" cap="flat" cmpd="sng" algn="ctr">
              <a:noFill/>
              <a:prstDash val="solid"/>
              <a:round/>
            </a:ln>
          </c:spPr>
        </c:majorGridlines>
        <c:majorTickMark val="none"/>
        <c:minorTickMark val="none"/>
        <c:tickLblPos val="none"/>
        <c:spPr>
          <a:ln w="9525" cap="flat"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
        <c:crosses val="min"/>
        <c:auto val="0"/>
        <c:lblAlgn val="ctr"/>
        <c:lblOffset val="100"/>
        <c:noMultiLvlLbl val="0"/>
      </c:catAx>
      <c:valAx>
        <c:axId val="1"/>
        <c:scaling>
          <c:orientation val="minMax"/>
          <c:max val="32.459548567080901"/>
          <c:min val="0"/>
        </c:scaling>
        <c:delete val="1"/>
        <c:axPos val="t"/>
        <c:numFmt formatCode="General" sourceLinked="1"/>
        <c:majorTickMark val="out"/>
        <c:minorTickMark val="none"/>
        <c:tickLblPos val="nextTo"/>
        <c:crossAx val="10886415"/>
        <c:crosses val="min"/>
        <c:crossBetween val="between"/>
      </c:valAx>
    </c:plotArea>
    <c:plotVisOnly val="0"/>
    <c:dispBlanksAs val="gap"/>
    <c:showDLblsOverMax val="1"/>
    <c:extLst>
      <c:ext uri="{0b15fc19-7d7d-44ad-8c2d-2c3a37ce22c3}">
        <chartProps xmlns="https://web.wps.cn/et/2018/main" chartId="{fa958fa3-2703-4b77-a7f6-ca9b073e787f}"/>
      </c:ext>
    </c:extLst>
  </c:chart>
  <c:txPr>
    <a:bodyPr/>
    <a:lstStyle/>
    <a:p>
      <a:pPr>
        <a:defRPr lang="zh-CN"/>
      </a:pPr>
      <a:endParaRPr lang="zh-CN"/>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未使用BTA</c:v>
                </c:pt>
              </c:strCache>
            </c:strRef>
          </c:tx>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c:spPr>
          <c:invertIfNegative val="0"/>
          <c:dPt>
            <c:idx val="0"/>
            <c:invertIfNegative val="0"/>
            <c:bubble3D val="0"/>
            <c: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c:spPr>
            <c:extLst>
              <c:ext xmlns:c16="http://schemas.microsoft.com/office/drawing/2014/chart" uri="{C3380CC4-5D6E-409C-BE32-E72D297353CC}">
                <c16:uniqueId val="{00000000-0A22-40DC-B577-E562BF08544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基线骨痛患者
（n=140）</c:v>
                </c:pt>
                <c:pt idx="1">
                  <c:v>基线无骨痛患者
（n=51)</c:v>
                </c:pt>
              </c:strCache>
            </c:strRef>
          </c:cat>
          <c:val>
            <c:numRef>
              <c:f>Sheet1!$B$2:$B$3</c:f>
              <c:numCache>
                <c:formatCode>0%</c:formatCode>
                <c:ptCount val="2"/>
                <c:pt idx="0">
                  <c:v>0.49</c:v>
                </c:pt>
                <c:pt idx="1">
                  <c:v>0.49</c:v>
                </c:pt>
              </c:numCache>
            </c:numRef>
          </c:val>
          <c:extLst>
            <c:ext xmlns:c16="http://schemas.microsoft.com/office/drawing/2014/chart" uri="{C3380CC4-5D6E-409C-BE32-E72D297353CC}">
              <c16:uniqueId val="{00000000-EEE0-49E7-8B47-7ABE0494FF08}"/>
            </c:ext>
          </c:extLst>
        </c:ser>
        <c:dLbls>
          <c:showLegendKey val="0"/>
          <c:showVal val="0"/>
          <c:showCatName val="0"/>
          <c:showSerName val="0"/>
          <c:showPercent val="0"/>
          <c:showBubbleSize val="0"/>
        </c:dLbls>
        <c:gapWidth val="219"/>
        <c:overlap val="-27"/>
        <c:axId val="525511519"/>
        <c:axId val="525508159"/>
      </c:barChart>
      <c:catAx>
        <c:axId val="52551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80000"/>
              </a:lnSpc>
              <a:defRPr sz="1197" b="0" i="0" u="none" strike="noStrike" kern="1200" baseline="0">
                <a:solidFill>
                  <a:schemeClr val="tx1">
                    <a:lumMod val="65000"/>
                    <a:lumOff val="35000"/>
                  </a:schemeClr>
                </a:solidFill>
                <a:latin typeface="+mn-lt"/>
                <a:ea typeface="+mn-ea"/>
                <a:cs typeface="+mn-cs"/>
              </a:defRPr>
            </a:pPr>
            <a:endParaRPr lang="zh-CN"/>
          </a:p>
        </c:txPr>
        <c:crossAx val="525508159"/>
        <c:crosses val="autoZero"/>
        <c:auto val="1"/>
        <c:lblAlgn val="ctr"/>
        <c:lblOffset val="100"/>
        <c:noMultiLvlLbl val="0"/>
      </c:catAx>
      <c:valAx>
        <c:axId val="525508159"/>
        <c:scaling>
          <c:orientation val="minMax"/>
          <c:max val="0.60000000000000009"/>
          <c:min val="0"/>
        </c:scaling>
        <c:delete val="0"/>
        <c:axPos val="l"/>
        <c:numFmt formatCode="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25511519"/>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6192137314325865"/>
          <c:y val="2.6167528500971496E-2"/>
        </c:manualLayout>
      </c:layout>
      <c:overlay val="0"/>
      <c:spPr>
        <a:noFill/>
        <a:ln>
          <a:noFill/>
        </a:ln>
        <a:effectLst/>
      </c:spPr>
      <c:txPr>
        <a:bodyPr rot="0" spcFirstLastPara="1" vertOverflow="ellipsis" vert="horz" wrap="square" anchor="ctr" anchorCtr="1"/>
        <a:lstStyle/>
        <a:p>
          <a:pPr>
            <a:defRPr lang="zh-CN" sz="144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5166554119219894"/>
          <c:y val="0.16250069539691883"/>
          <c:w val="0.78063941830238026"/>
          <c:h val="0.6877846405536252"/>
        </c:manualLayout>
      </c:layout>
      <c:barChart>
        <c:barDir val="col"/>
        <c:grouping val="clustered"/>
        <c:varyColors val="0"/>
        <c:ser>
          <c:idx val="0"/>
          <c:order val="0"/>
          <c:tx>
            <c:strRef>
              <c:f>Sheet1!$A$4</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A768-4491-BAAD-70B74B97A363}"/>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A768-4491-BAAD-70B74B97A363}"/>
              </c:ext>
            </c:extLst>
          </c:dPt>
          <c:dLbls>
            <c:numFmt formatCode="0%" sourceLinked="0"/>
            <c:spPr>
              <a:noFill/>
              <a:ln>
                <a:noFill/>
              </a:ln>
              <a:effectLst/>
            </c:spPr>
            <c:txPr>
              <a:bodyPr rot="0" spcFirstLastPara="1" vertOverflow="ellipsis" vert="horz" wrap="square" anchor="ctr" anchorCtr="1"/>
              <a:lstStyle/>
              <a:p>
                <a:pPr>
                  <a:defRPr lang="zh-CN" sz="1400" b="1"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无骨转移患者</c:v>
                </c:pt>
                <c:pt idx="1">
                  <c:v>骨转移患者</c:v>
                </c:pt>
              </c:strCache>
            </c:strRef>
          </c:cat>
          <c:val>
            <c:numRef>
              <c:f>Sheet1!$B$4:$C$4</c:f>
              <c:numCache>
                <c:formatCode>0.0%</c:formatCode>
                <c:ptCount val="2"/>
                <c:pt idx="0">
                  <c:v>0.71</c:v>
                </c:pt>
                <c:pt idx="1">
                  <c:v>0.56000000000000005</c:v>
                </c:pt>
              </c:numCache>
            </c:numRef>
          </c:val>
          <c:extLst>
            <c:ext xmlns:c16="http://schemas.microsoft.com/office/drawing/2014/chart" uri="{C3380CC4-5D6E-409C-BE32-E72D297353CC}">
              <c16:uniqueId val="{00000004-A768-4491-BAAD-70B74B97A363}"/>
            </c:ext>
          </c:extLst>
        </c:ser>
        <c:dLbls>
          <c:showLegendKey val="0"/>
          <c:showVal val="0"/>
          <c:showCatName val="0"/>
          <c:showSerName val="0"/>
          <c:showPercent val="0"/>
          <c:showBubbleSize val="0"/>
        </c:dLbls>
        <c:gapWidth val="150"/>
        <c:overlap val="-30"/>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75000000000000011"/>
          <c:min val="0.4"/>
        </c:scaling>
        <c:delete val="0"/>
        <c:axPos val="l"/>
        <c:numFmt formatCode="0%" sourceLinked="0"/>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5000000000000002"/>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sz="1200"/>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37634826411405"/>
          <c:y val="3.0735101341131402E-2"/>
        </c:manualLayout>
      </c:layout>
      <c:overlay val="0"/>
      <c:spPr>
        <a:noFill/>
        <a:ln>
          <a:noFill/>
        </a:ln>
        <a:effectLst/>
      </c:spPr>
      <c:txPr>
        <a:bodyPr rot="0" spcFirstLastPara="1" vertOverflow="ellipsis" vert="horz" wrap="square" anchor="ctr" anchorCtr="1"/>
        <a:lstStyle/>
        <a:p>
          <a:pPr>
            <a:defRPr lang="zh-CN" sz="11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Sheet1!$A$5</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E415-4D2C-BE8A-07866336C2F4}"/>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E415-4D2C-BE8A-07866336C2F4}"/>
              </c:ext>
            </c:extLst>
          </c:dPt>
          <c:dPt>
            <c:idx val="2"/>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5-E415-4D2C-BE8A-07866336C2F4}"/>
              </c:ext>
            </c:extLst>
          </c:dPt>
          <c:dPt>
            <c:idx val="3"/>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7-E415-4D2C-BE8A-07866336C2F4}"/>
              </c:ext>
            </c:extLst>
          </c:dPt>
          <c:dLbls>
            <c:spPr>
              <a:noFill/>
              <a:ln>
                <a:noFill/>
              </a:ln>
              <a:effectLst/>
            </c:spPr>
            <c:txPr>
              <a:bodyPr rot="0" spcFirstLastPara="1" vertOverflow="ellipsis" vert="horz" wrap="square" anchor="ctr" anchorCtr="1"/>
              <a:lstStyle/>
              <a:p>
                <a:pPr>
                  <a:defRPr lang="zh-CN" sz="105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Sheet1!$B$3:$E$4</c:f>
              <c:multiLvlStrCache>
                <c:ptCount val="4"/>
                <c:lvl>
                  <c:pt idx="0">
                    <c:v>BoM-</c:v>
                  </c:pt>
                  <c:pt idx="1">
                    <c:v>BoM+</c:v>
                  </c:pt>
                  <c:pt idx="2">
                    <c:v>BoM-</c:v>
                  </c:pt>
                  <c:pt idx="3">
                    <c:v>BoM+</c:v>
                  </c:pt>
                </c:lvl>
                <c:lvl>
                  <c:pt idx="0">
                    <c:v>非鳞癌</c:v>
                  </c:pt>
                  <c:pt idx="2">
                    <c:v>鳞癌</c:v>
                  </c:pt>
                </c:lvl>
              </c:multiLvlStrCache>
            </c:multiLvlStrRef>
          </c:cat>
          <c:val>
            <c:numRef>
              <c:f>Sheet1!$B$5:$E$5</c:f>
              <c:numCache>
                <c:formatCode>0%</c:formatCode>
                <c:ptCount val="4"/>
                <c:pt idx="0">
                  <c:v>0.23</c:v>
                </c:pt>
                <c:pt idx="1">
                  <c:v>0.12</c:v>
                </c:pt>
                <c:pt idx="2">
                  <c:v>0.22</c:v>
                </c:pt>
                <c:pt idx="3">
                  <c:v>0.13</c:v>
                </c:pt>
              </c:numCache>
            </c:numRef>
          </c:val>
          <c:extLst>
            <c:ext xmlns:c16="http://schemas.microsoft.com/office/drawing/2014/chart" uri="{C3380CC4-5D6E-409C-BE32-E72D297353CC}">
              <c16:uniqueId val="{00000008-E415-4D2C-BE8A-07866336C2F4}"/>
            </c:ext>
          </c:extLst>
        </c:ser>
        <c:dLbls>
          <c:showLegendKey val="0"/>
          <c:showVal val="0"/>
          <c:showCatName val="0"/>
          <c:showSerName val="0"/>
          <c:showPercent val="0"/>
          <c:showBubbleSize val="0"/>
        </c:dLbls>
        <c:gapWidth val="100"/>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50000"/>
              </a:lnSpc>
              <a:defRPr lang="zh-CN" sz="9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25"/>
          <c:min val="0"/>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7918cd6a-506c-43a2-ac99-8e2244702d27}"/>
      </c:ext>
    </c:extLst>
  </c:chart>
  <c:spPr>
    <a:noFill/>
    <a:ln>
      <a:noFill/>
    </a:ln>
    <a:effectLst/>
  </c:spPr>
  <c:txPr>
    <a:bodyPr/>
    <a:lstStyle/>
    <a:p>
      <a:pPr>
        <a:defRPr lang="zh-CN" sz="1200"/>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lang="zh-CN" sz="11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Sheet1!$A$4</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9A6E-452E-A521-74C3755A29BA}"/>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9A6E-452E-A521-74C3755A29BA}"/>
              </c:ext>
            </c:extLst>
          </c:dPt>
          <c:dLbls>
            <c:numFmt formatCode="0%" sourceLinked="0"/>
            <c:spPr>
              <a:noFill/>
              <a:ln>
                <a:noFill/>
              </a:ln>
              <a:effectLst/>
            </c:spPr>
            <c:txPr>
              <a:bodyPr rot="0" spcFirstLastPara="1" vertOverflow="ellipsis" vert="horz" wrap="square" anchor="ctr" anchorCtr="1"/>
              <a:lstStyle/>
              <a:p>
                <a:pPr>
                  <a:defRPr lang="zh-CN" sz="105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BoM-</c:v>
                </c:pt>
                <c:pt idx="1">
                  <c:v>BoM+</c:v>
                </c:pt>
              </c:strCache>
            </c:strRef>
          </c:cat>
          <c:val>
            <c:numRef>
              <c:f>Sheet1!$B$4:$C$4</c:f>
              <c:numCache>
                <c:formatCode>0%</c:formatCode>
                <c:ptCount val="2"/>
                <c:pt idx="0">
                  <c:v>0.47</c:v>
                </c:pt>
                <c:pt idx="1">
                  <c:v>0.28000000000000003</c:v>
                </c:pt>
              </c:numCache>
            </c:numRef>
          </c:val>
          <c:extLst>
            <c:ext xmlns:c16="http://schemas.microsoft.com/office/drawing/2014/chart" uri="{C3380CC4-5D6E-409C-BE32-E72D297353CC}">
              <c16:uniqueId val="{00000004-9A6E-452E-A521-74C3755A29BA}"/>
            </c:ext>
          </c:extLst>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5"/>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sz="1100"/>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806490097828699"/>
          <c:y val="4.5539654251257299E-2"/>
          <c:w val="0.75678358387019795"/>
          <c:h val="0.69343292618964902"/>
        </c:manualLayout>
      </c:layout>
      <c:barChart>
        <c:barDir val="col"/>
        <c:grouping val="clustered"/>
        <c:varyColors val="0"/>
        <c:ser>
          <c:idx val="0"/>
          <c:order val="0"/>
          <c:tx>
            <c:strRef>
              <c:f>Sheet1!$B$1</c:f>
              <c:strCache>
                <c:ptCount val="1"/>
                <c:pt idx="0">
                  <c:v>D+ICI</c:v>
                </c:pt>
              </c:strCache>
            </c:strRef>
          </c:tx>
          <c:spPr>
            <a:gradFill>
              <a:gsLst>
                <a:gs pos="0">
                  <a:srgbClr val="F26649"/>
                </a:gs>
                <a:gs pos="100000">
                  <a:srgbClr val="FDEAE3"/>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ORR</c:v>
                </c:pt>
                <c:pt idx="1">
                  <c:v>DCR</c:v>
                </c:pt>
              </c:strCache>
            </c:strRef>
          </c:cat>
          <c:val>
            <c:numRef>
              <c:f>Sheet1!$B$2:$B$3</c:f>
              <c:numCache>
                <c:formatCode>0.0%</c:formatCode>
                <c:ptCount val="2"/>
                <c:pt idx="0">
                  <c:v>0.40400000000000003</c:v>
                </c:pt>
                <c:pt idx="1">
                  <c:v>0.67300000000000004</c:v>
                </c:pt>
              </c:numCache>
            </c:numRef>
          </c:val>
          <c:extLst>
            <c:ext xmlns:c16="http://schemas.microsoft.com/office/drawing/2014/chart" uri="{C3380CC4-5D6E-409C-BE32-E72D297353CC}">
              <c16:uniqueId val="{00000000-575C-4DD9-88FB-2153B3358001}"/>
            </c:ext>
          </c:extLst>
        </c:ser>
        <c:ser>
          <c:idx val="1"/>
          <c:order val="1"/>
          <c:tx>
            <c:strRef>
              <c:f>Sheet1!$C$1</c:f>
              <c:strCache>
                <c:ptCount val="1"/>
                <c:pt idx="0">
                  <c:v>Non-D+ICI</c:v>
                </c:pt>
              </c:strCache>
            </c:strRef>
          </c:tx>
          <c:spPr>
            <a:gradFill>
              <a:gsLst>
                <a:gs pos="0">
                  <a:schemeClr val="bg1">
                    <a:lumMod val="75000"/>
                  </a:schemeClr>
                </a:gs>
                <a:gs pos="100000">
                  <a:schemeClr val="bg1">
                    <a:lumMod val="95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ORR</c:v>
                </c:pt>
                <c:pt idx="1">
                  <c:v>DCR</c:v>
                </c:pt>
              </c:strCache>
            </c:strRef>
          </c:cat>
          <c:val>
            <c:numRef>
              <c:f>Sheet1!$C$2:$C$3</c:f>
              <c:numCache>
                <c:formatCode>0.0%</c:formatCode>
                <c:ptCount val="2"/>
                <c:pt idx="0">
                  <c:v>0.20499999999999999</c:v>
                </c:pt>
                <c:pt idx="1">
                  <c:v>0.38700000000000001</c:v>
                </c:pt>
              </c:numCache>
            </c:numRef>
          </c:val>
          <c:extLst>
            <c:ext xmlns:c16="http://schemas.microsoft.com/office/drawing/2014/chart" uri="{C3380CC4-5D6E-409C-BE32-E72D297353CC}">
              <c16:uniqueId val="{00000001-575C-4DD9-88FB-2153B3358001}"/>
            </c:ext>
          </c:extLst>
        </c:ser>
        <c:dLbls>
          <c:showLegendKey val="0"/>
          <c:showVal val="0"/>
          <c:showCatName val="0"/>
          <c:showSerName val="0"/>
          <c:showPercent val="0"/>
          <c:showBubbleSize val="0"/>
        </c:dLbls>
        <c:gapWidth val="154"/>
        <c:overlap val="-17"/>
        <c:axId val="1410719568"/>
        <c:axId val="1920118944"/>
      </c:barChart>
      <c:catAx>
        <c:axId val="141071956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1195" b="1" i="0" u="none" strike="noStrike" kern="1200" baseline="0">
                <a:solidFill>
                  <a:schemeClr val="tx1">
                    <a:lumMod val="75000"/>
                    <a:lumOff val="25000"/>
                  </a:schemeClr>
                </a:solidFill>
                <a:latin typeface="+mn-lt"/>
                <a:ea typeface="+mn-ea"/>
                <a:cs typeface="+mn-cs"/>
              </a:defRPr>
            </a:pPr>
            <a:endParaRPr lang="zh-CN"/>
          </a:p>
        </c:txPr>
        <c:crossAx val="1920118944"/>
        <c:crosses val="autoZero"/>
        <c:auto val="1"/>
        <c:lblAlgn val="ctr"/>
        <c:lblOffset val="100"/>
        <c:noMultiLvlLbl val="0"/>
      </c:catAx>
      <c:valAx>
        <c:axId val="1920118944"/>
        <c:scaling>
          <c:orientation val="minMax"/>
          <c:max val="0.8"/>
        </c:scaling>
        <c:delete val="0"/>
        <c:axPos val="l"/>
        <c:numFmt formatCode="0.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lang="zh-CN" sz="1000" b="0" i="0" u="none" strike="noStrike" kern="1200" baseline="0">
                <a:solidFill>
                  <a:schemeClr val="tx1">
                    <a:lumMod val="75000"/>
                    <a:lumOff val="25000"/>
                  </a:schemeClr>
                </a:solidFill>
                <a:latin typeface="+mn-lt"/>
                <a:ea typeface="+mn-ea"/>
                <a:cs typeface="+mn-cs"/>
              </a:defRPr>
            </a:pPr>
            <a:endParaRPr lang="zh-CN"/>
          </a:p>
        </c:txPr>
        <c:crossAx val="1410719568"/>
        <c:crosses val="autoZero"/>
        <c:crossBetween val="between"/>
        <c:majorUnit val="0.4"/>
      </c:valAx>
      <c:spPr>
        <a:noFill/>
        <a:ln>
          <a:noFill/>
        </a:ln>
        <a:effectLst/>
      </c:spPr>
    </c:plotArea>
    <c:legend>
      <c:legendPos val="r"/>
      <c:layout>
        <c:manualLayout>
          <c:xMode val="edge"/>
          <c:yMode val="edge"/>
          <c:x val="0.21969696969697"/>
          <c:y val="0"/>
          <c:w val="0.26030478708606197"/>
          <c:h val="0.116492991199528"/>
        </c:manualLayout>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f5cf74d3-9e2d-4996-9014-82d90b1760c4}"/>
      </c:ext>
    </c:extLst>
  </c:chart>
  <c:spPr>
    <a:noFill/>
    <a:ln>
      <a:noFill/>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20FBB-AF44-2A42-B19F-BB74114CA8A8}" type="datetimeFigureOut">
              <a:rPr kumimoji="1" lang="zh-CN" altLang="en-US" smtClean="0"/>
              <a:t>2026/3/2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3C4E8-F3D8-5643-AA48-88775EABBBC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18</a:t>
            </a:fld>
            <a:endParaRPr kumimoji="1" lang="zh-CN" altLang="en-US"/>
          </a:p>
        </p:txBody>
      </p:sp>
    </p:spTree>
    <p:extLst>
      <p:ext uri="{BB962C8B-B14F-4D97-AF65-F5344CB8AC3E}">
        <p14:creationId xmlns:p14="http://schemas.microsoft.com/office/powerpoint/2010/main" val="159587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19</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21</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26</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B3C4E8-F3D8-5643-AA48-88775EABBBC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29</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0424-4C68-4C35-D806-502D4AB65D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510466C-7C41-6F9B-A669-096049CBB05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D55FF17-E5CC-D96B-F5F2-90C7B24CE32C}"/>
              </a:ext>
            </a:extLst>
          </p:cNvPr>
          <p:cNvSpPr>
            <a:spLocks noGrp="1"/>
          </p:cNvSpPr>
          <p:nvPr>
            <p:ph type="body" idx="1"/>
          </p:nvPr>
        </p:nvSpPr>
        <p:spPr/>
        <p:txBody>
          <a:bodyPr/>
          <a:lstStyle/>
          <a:p>
            <a:pPr marL="173038" indent="-173038">
              <a:lnSpc>
                <a:spcPct val="150000"/>
              </a:lnSpc>
              <a:buFont typeface="Arial" panose="020B0604020202020204" pitchFamily="34" charset="0"/>
              <a:buChar char="•"/>
            </a:pPr>
            <a:endParaRPr lang="en-US" dirty="0"/>
          </a:p>
        </p:txBody>
      </p:sp>
      <p:sp>
        <p:nvSpPr>
          <p:cNvPr id="4" name="灯片编号占位符 3">
            <a:extLst>
              <a:ext uri="{FF2B5EF4-FFF2-40B4-BE49-F238E27FC236}">
                <a16:creationId xmlns:a16="http://schemas.microsoft.com/office/drawing/2014/main" id="{332224BA-D36B-8713-96F3-36A1D87CB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extLst>
      <p:ext uri="{BB962C8B-B14F-4D97-AF65-F5344CB8AC3E}">
        <p14:creationId xmlns:p14="http://schemas.microsoft.com/office/powerpoint/2010/main" val="388206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a:t>
            </a:fld>
            <a:endParaRPr kumimoji="1" lang="zh-CN" altLang="en-US"/>
          </a:p>
        </p:txBody>
      </p:sp>
    </p:spTree>
    <p:extLst>
      <p:ext uri="{BB962C8B-B14F-4D97-AF65-F5344CB8AC3E}">
        <p14:creationId xmlns:p14="http://schemas.microsoft.com/office/powerpoint/2010/main" val="279116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4</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9</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3038" indent="-173038">
              <a:lnSpc>
                <a:spcPct val="150000"/>
              </a:lnSpc>
              <a:buFont typeface="Arial" panose="020B0604020202020204" pitchFamily="34" charset="0"/>
              <a:buChar cha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C303-4715-B6DD-7380-4708DC0DA9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C37D78-DAFB-D18C-9906-231D04FF4A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9B9BFB-6DB8-70DA-6D42-C6B1B290699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623AFCC6-B89D-F24F-31AE-27A4EF46C85A}"/>
              </a:ext>
            </a:extLst>
          </p:cNvPr>
          <p:cNvSpPr>
            <a:spLocks noGrp="1"/>
          </p:cNvSpPr>
          <p:nvPr>
            <p:ph type="sldNum" sz="quarter" idx="5"/>
          </p:nvPr>
        </p:nvSpPr>
        <p:spPr/>
        <p:txBody>
          <a:bodyPr/>
          <a:lstStyle/>
          <a:p>
            <a:fld id="{39B3C4E8-F3D8-5643-AA48-88775EABBBCB}" type="slidenum">
              <a:rPr kumimoji="1" lang="zh-CN" altLang="en-US" smtClean="0"/>
              <a:t>11</a:t>
            </a:fld>
            <a:endParaRPr kumimoji="1" lang="zh-CN" altLang="en-US"/>
          </a:p>
        </p:txBody>
      </p:sp>
    </p:spTree>
    <p:extLst>
      <p:ext uri="{BB962C8B-B14F-4D97-AF65-F5344CB8AC3E}">
        <p14:creationId xmlns:p14="http://schemas.microsoft.com/office/powerpoint/2010/main" val="224930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12</a:t>
            </a:fld>
            <a:endParaRPr kumimoji="1" lang="zh-CN" altLang="en-US"/>
          </a:p>
        </p:txBody>
      </p:sp>
    </p:spTree>
    <p:extLst>
      <p:ext uri="{BB962C8B-B14F-4D97-AF65-F5344CB8AC3E}">
        <p14:creationId xmlns:p14="http://schemas.microsoft.com/office/powerpoint/2010/main" val="232774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16</a:t>
            </a:fld>
            <a:endParaRPr kumimoji="1" lang="zh-CN" altLang="en-US"/>
          </a:p>
        </p:txBody>
      </p:sp>
    </p:spTree>
    <p:extLst>
      <p:ext uri="{BB962C8B-B14F-4D97-AF65-F5344CB8AC3E}">
        <p14:creationId xmlns:p14="http://schemas.microsoft.com/office/powerpoint/2010/main" val="137289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8.bin"/><Relationship Id="rId5" Type="http://schemas.openxmlformats.org/officeDocument/2006/relationships/slideMaster" Target="../slideMasters/slideMaster4.xml"/><Relationship Id="rId4" Type="http://schemas.openxmlformats.org/officeDocument/2006/relationships/tags" Target="../tags/tag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emf"/><Relationship Id="rId5" Type="http://schemas.openxmlformats.org/officeDocument/2006/relationships/oleObject" Target="../embeddings/oleObject9.bin"/><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9.xml"/><Relationship Id="rId7" Type="http://schemas.openxmlformats.org/officeDocument/2006/relationships/oleObject" Target="../embeddings/oleObject10.bin"/><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11" Type="http://schemas.openxmlformats.org/officeDocument/2006/relationships/image" Target="../media/image5.png"/><Relationship Id="rId5" Type="http://schemas.openxmlformats.org/officeDocument/2006/relationships/tags" Target="../tags/tag21.xml"/><Relationship Id="rId10" Type="http://schemas.openxmlformats.org/officeDocument/2006/relationships/image" Target="../media/image8.png"/><Relationship Id="rId4" Type="http://schemas.openxmlformats.org/officeDocument/2006/relationships/tags" Target="../tags/tag20.xml"/><Relationship Id="rId9"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emf"/><Relationship Id="rId5" Type="http://schemas.openxmlformats.org/officeDocument/2006/relationships/oleObject" Target="../embeddings/oleObject11.bin"/><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7.xml"/><Relationship Id="rId7" Type="http://schemas.openxmlformats.org/officeDocument/2006/relationships/oleObject" Target="../embeddings/oleObject12.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4.xml"/><Relationship Id="rId11" Type="http://schemas.openxmlformats.org/officeDocument/2006/relationships/image" Target="../media/image5.png"/><Relationship Id="rId5" Type="http://schemas.openxmlformats.org/officeDocument/2006/relationships/tags" Target="../tags/tag29.xml"/><Relationship Id="rId10" Type="http://schemas.openxmlformats.org/officeDocument/2006/relationships/image" Target="../media/image8.png"/><Relationship Id="rId4" Type="http://schemas.openxmlformats.org/officeDocument/2006/relationships/tags" Target="../tags/tag28.xml"/><Relationship Id="rId9"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39.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0.xml"/><Relationship Id="rId1" Type="http://schemas.openxmlformats.org/officeDocument/2006/relationships/tags" Target="../tags/tag45.xml"/><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9" name="Content Placeholder 8"/>
          <p:cNvSpPr>
            <a:spLocks noGrp="1"/>
          </p:cNvSpPr>
          <p:nvPr>
            <p:ph sz="quarter" idx="18"/>
          </p:nvPr>
        </p:nvSpPr>
        <p:spPr>
          <a:xfrm>
            <a:off x="479425" y="1819275"/>
            <a:ext cx="10882313" cy="4057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13"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4"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 graphic">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387798"/>
          </a:xfrm>
        </p:spPr>
        <p:txBody>
          <a:bodyPr/>
          <a:lstStyle>
            <a:lvl1pPr>
              <a:defRPr sz="2800">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1" y="1713178"/>
            <a:ext cx="10985780" cy="4169411"/>
          </a:xfrm>
        </p:spPr>
        <p:txBody>
          <a:bodyPr/>
          <a:lstStyle>
            <a:lvl1pPr marL="234315" marR="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sz="2000">
                <a:solidFill>
                  <a:schemeClr val="tx1"/>
                </a:solidFill>
              </a:defRPr>
            </a:lvl1pPr>
            <a:lvl2pPr marL="534670" marR="0"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2pPr>
            <a:lvl3pPr marL="73152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3pPr>
            <a:lvl4pPr marL="109728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4pPr>
            <a:lvl5pPr marL="1487805" marR="0"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5pPr>
          </a:lstStyle>
          <a:p>
            <a:pPr marL="234315" marR="0" lvl="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a:pPr>
            <a:r>
              <a:rPr kumimoji="0" lang="en-US" sz="2335"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Edit Master text styles</a:t>
            </a:r>
          </a:p>
          <a:p>
            <a:pPr marL="534670" marR="0" lvl="1"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20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Second level</a:t>
            </a:r>
          </a:p>
          <a:p>
            <a:pPr marL="731520" marR="0" lvl="2"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8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Third level</a:t>
            </a:r>
          </a:p>
          <a:p>
            <a:pPr marL="1097280" marR="0" lvl="3"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5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Fourth level</a:t>
            </a:r>
          </a:p>
          <a:p>
            <a:pPr marL="1487805" marR="0" lvl="4"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3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ln>
        </p:spPr>
        <p:txBody>
          <a:bodyPr vert="horz" wrap="square" lIns="0" tIns="0" rIns="0" bIns="0" numCol="1" anchor="t" anchorCtr="0" compatLnSpc="1">
            <a:spAutoFit/>
          </a:bodyPr>
          <a:lstStyle>
            <a:lvl1pPr marL="0" indent="0">
              <a:buNone/>
              <a:defRPr lang="en-US" sz="2335">
                <a:solidFill>
                  <a:schemeClr val="accent3"/>
                </a:solidFill>
                <a:latin typeface="Verdana" panose="020B0604030504040204" charset="0"/>
                <a:ea typeface="Verdana" panose="020B0604030504040204" charset="0"/>
                <a:cs typeface="Verdana" panose="020B0604030504040204" charset="0"/>
                <a:sym typeface="Arial" panose="020B0604020202020204" pitchFamily="34"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Tx/>
              <a:buFont typeface="Arial" panose="020B0604020202020204" pitchFamily="34" charset="0"/>
              <a:buNone/>
            </a:pPr>
            <a:r>
              <a:rPr lang="en-US"/>
              <a:t>Edit Master text styles</a:t>
            </a:r>
          </a:p>
        </p:txBody>
      </p:sp>
      <p:sp>
        <p:nvSpPr>
          <p:cNvPr id="11"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t>‹#›</a:t>
            </a:fld>
            <a:endParaRPr lang="en-US"/>
          </a:p>
        </p:txBody>
      </p:sp>
      <p:sp>
        <p:nvSpPr>
          <p:cNvPr id="6" name="Text Placeholder 5"/>
          <p:cNvSpPr>
            <a:spLocks noGrp="1"/>
          </p:cNvSpPr>
          <p:nvPr>
            <p:ph type="body" sz="quarter" idx="16"/>
          </p:nvPr>
        </p:nvSpPr>
        <p:spPr>
          <a:xfrm>
            <a:off x="601663" y="5937584"/>
            <a:ext cx="6430962" cy="354013"/>
          </a:xfrm>
        </p:spPr>
        <p:txBody>
          <a:bodyPr anchor="b" anchorCtr="0"/>
          <a:lstStyle>
            <a:lvl1pPr marL="0" indent="0">
              <a:buNone/>
              <a:defRPr sz="700"/>
            </a:lvl1pPr>
            <a:lvl2pPr>
              <a:defRPr sz="700"/>
            </a:lvl2pPr>
            <a:lvl3pPr>
              <a:defRPr sz="700"/>
            </a:lvl3pPr>
            <a:lvl4pPr>
              <a:defRPr sz="700"/>
            </a:lvl4pPr>
            <a:lvl5pPr>
              <a:defRPr sz="700"/>
            </a:lvl5pPr>
          </a:lstStyle>
          <a:p>
            <a:pPr lvl="0"/>
            <a:r>
              <a:rPr lang="en-US"/>
              <a:t>Click to edit Master text styles</a:t>
            </a:r>
            <a:endParaRPr lang="en-GB"/>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86BF3DF2-812C-4C56-BFFE-8037B802C7D6}" type="slidenum">
              <a:rPr lang="zh-CN" altLang="zh-CN"/>
              <a:t>‹#›</a:t>
            </a:fld>
            <a:endParaRPr lang="zh-CN"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p:nvPr>
        </p:nvSpPr>
        <p:spPr>
          <a:xfrm>
            <a:off x="431371" y="260649"/>
            <a:ext cx="11328829" cy="1008983"/>
          </a:xfrm>
          <a:prstGeom prst="rect">
            <a:avLst/>
          </a:prstGeom>
        </p:spPr>
        <p:txBody>
          <a:bodyPr anchor="ctr"/>
          <a:lstStyle>
            <a:lvl1pPr marL="0" algn="ctr" defTabSz="914400" rtl="0" eaLnBrk="1" latinLnBrk="0" hangingPunct="1">
              <a:spcBef>
                <a:spcPct val="0"/>
              </a:spcBef>
              <a:buNone/>
              <a:defRPr lang="en-GB" sz="2800" b="1" kern="1200" cap="all" baseline="0" noProof="0">
                <a:solidFill>
                  <a:srgbClr val="012E57"/>
                </a:solidFill>
                <a:latin typeface="微软雅黑" panose="020B0503020204020204" charset="-122"/>
                <a:ea typeface="微软雅黑" panose="020B0503020204020204" charset="-122"/>
                <a:cs typeface="+mj-cs"/>
              </a:defRPr>
            </a:lvl1pPr>
          </a:lstStyle>
          <a:p>
            <a:r>
              <a:rPr lang="en-GB" noProof="0"/>
              <a:t>Click to edit Master 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2413" y="372637"/>
            <a:ext cx="4493538" cy="480131"/>
          </a:xfrm>
          <a:prstGeom prst="rect">
            <a:avLst/>
          </a:prstGeom>
        </p:spPr>
        <p:txBody>
          <a:bodyPr wrap="none">
            <a:spAutoFit/>
          </a:bodyPr>
          <a:lstStyle>
            <a:lvl1pPr>
              <a:defRPr lang="zh-CN" altLang="en-US" sz="2800" b="1">
                <a:solidFill>
                  <a:schemeClr val="tx1">
                    <a:lumMod val="75000"/>
                    <a:lumOff val="25000"/>
                  </a:schemeClr>
                </a:solidFill>
                <a:latin typeface="Arial" panose="020B0604020202020204"/>
                <a:ea typeface="微软雅黑" panose="020B0503020204020204" charset="-122"/>
                <a:cs typeface="Open Sans" panose="020B0606030504020204" pitchFamily="34" charset="0"/>
              </a:defRPr>
            </a:lvl1pPr>
          </a:lstStyle>
          <a:p>
            <a:pPr marL="0" lvl="0" algn="ctr" defTabSz="822325"/>
            <a:r>
              <a:rPr kumimoji="1" lang="zh-CN" altLang="en-US"/>
              <a:t>单击此处编辑母版标题样式</a:t>
            </a:r>
          </a:p>
        </p:txBody>
      </p:sp>
      <p:sp>
        <p:nvSpPr>
          <p:cNvPr id="8" name="页脚占位符 4"/>
          <p:cNvSpPr>
            <a:spLocks noGrp="1"/>
          </p:cNvSpPr>
          <p:nvPr>
            <p:ph type="ftr" sz="quarter" idx="11"/>
          </p:nvPr>
        </p:nvSpPr>
        <p:spPr>
          <a:xfrm>
            <a:off x="529281" y="6331637"/>
            <a:ext cx="6958914" cy="365125"/>
          </a:xfrm>
          <a:prstGeom prst="rect">
            <a:avLst/>
          </a:prstGeom>
        </p:spPr>
        <p:txBody>
          <a:bodyPr tIns="0" rIns="0" bIns="0" anchor="b" anchorCtr="0"/>
          <a:lstStyle>
            <a:lvl1pPr algn="l">
              <a:defRPr sz="800">
                <a:solidFill>
                  <a:schemeClr val="bg1">
                    <a:lumMod val="50000"/>
                  </a:schemeClr>
                </a:solidFill>
              </a:defRPr>
            </a:lvl1pPr>
          </a:lstStyle>
          <a:p>
            <a:endParaRPr kumimoji="1"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1111">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11"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0"/>
            <a:ext cx="12203039" cy="6858000"/>
          </a:xfrm>
          <a:prstGeom prst="rect">
            <a:avLst/>
          </a:prstGeom>
          <a:gradFill>
            <a:gsLst>
              <a:gs pos="0">
                <a:schemeClr val="bg1"/>
              </a:gs>
              <a:gs pos="100000">
                <a:schemeClr val="accent2">
                  <a:lumMod val="20000"/>
                  <a:lumOff val="80000"/>
                  <a:alpha val="2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78511" y="235396"/>
            <a:ext cx="759190" cy="623616"/>
            <a:chOff x="178511" y="235396"/>
            <a:chExt cx="759190" cy="623616"/>
          </a:xfrm>
        </p:grpSpPr>
        <p:sp>
          <p:nvSpPr>
            <p:cNvPr id="5" name="圆: 空心 3"/>
            <p:cNvSpPr/>
            <p:nvPr/>
          </p:nvSpPr>
          <p:spPr>
            <a:xfrm>
              <a:off x="178511" y="306252"/>
              <a:ext cx="552760" cy="552760"/>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 空心 4"/>
            <p:cNvSpPr/>
            <p:nvPr/>
          </p:nvSpPr>
          <p:spPr>
            <a:xfrm>
              <a:off x="702745" y="235396"/>
              <a:ext cx="234956" cy="234957"/>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p:cNvSpPr>
            <a:spLocks noGrp="1"/>
          </p:cNvSpPr>
          <p:nvPr>
            <p:ph type="title"/>
          </p:nvPr>
        </p:nvSpPr>
        <p:spPr>
          <a:xfrm>
            <a:off x="838200" y="461673"/>
            <a:ext cx="9476705" cy="452432"/>
          </a:xfrm>
        </p:spPr>
        <p:txBody>
          <a:bodyPr vert="horz" wrap="square">
            <a:spAutoFit/>
          </a:bodyPr>
          <a:lstStyle>
            <a:lvl1pPr>
              <a:defRPr sz="2600">
                <a:gradFill>
                  <a:gsLst>
                    <a:gs pos="100000">
                      <a:schemeClr val="accent1"/>
                    </a:gs>
                    <a:gs pos="0">
                      <a:schemeClr val="accent2"/>
                    </a:gs>
                  </a:gsLst>
                  <a:lin ang="5400000" scaled="0"/>
                </a:gradFill>
              </a:defRPr>
            </a:lvl1pPr>
          </a:lstStyle>
          <a:p>
            <a:r>
              <a:rPr lang="zh-CN" altLang="en-US"/>
              <a:t>单击此处编辑母版标题样式</a:t>
            </a:r>
          </a:p>
        </p:txBody>
      </p:sp>
      <p:grpSp>
        <p:nvGrpSpPr>
          <p:cNvPr id="8" name="组合 7"/>
          <p:cNvGrpSpPr/>
          <p:nvPr userDrawn="1"/>
        </p:nvGrpSpPr>
        <p:grpSpPr>
          <a:xfrm>
            <a:off x="0" y="6763731"/>
            <a:ext cx="12192000" cy="103851"/>
            <a:chOff x="8439149" y="6763731"/>
            <a:chExt cx="2655111" cy="103851"/>
          </a:xfrm>
        </p:grpSpPr>
        <p:sp>
          <p:nvSpPr>
            <p:cNvPr id="9" name="矩形 11"/>
            <p:cNvSpPr/>
            <p:nvPr userDrawn="1"/>
          </p:nvSpPr>
          <p:spPr>
            <a:xfrm flipH="1" flipV="1">
              <a:off x="8439149" y="6763731"/>
              <a:ext cx="2655111" cy="762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0" name="任意多边形 5"/>
            <p:cNvSpPr/>
            <p:nvPr userDrawn="1"/>
          </p:nvSpPr>
          <p:spPr>
            <a:xfrm flipH="1" flipV="1">
              <a:off x="8439149" y="6791324"/>
              <a:ext cx="2655111" cy="76258"/>
            </a:xfrm>
            <a:prstGeom prst="rect">
              <a:avLst/>
            </a:prstGeom>
            <a:gradFill>
              <a:gsLst>
                <a:gs pos="0">
                  <a:schemeClr val="accent2"/>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gr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6"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7"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8"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9" name="Content Placeholder 8"/>
          <p:cNvSpPr>
            <a:spLocks noGrp="1"/>
          </p:cNvSpPr>
          <p:nvPr>
            <p:ph sz="quarter" idx="18"/>
          </p:nvPr>
        </p:nvSpPr>
        <p:spPr>
          <a:xfrm>
            <a:off x="479425" y="1819275"/>
            <a:ext cx="10882313" cy="4057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13"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4"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ub, graphic">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387798"/>
          </a:xfrm>
        </p:spPr>
        <p:txBody>
          <a:bodyPr/>
          <a:lstStyle>
            <a:lvl1pPr>
              <a:defRPr sz="2800">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1" y="1713178"/>
            <a:ext cx="10985780" cy="4169411"/>
          </a:xfrm>
        </p:spPr>
        <p:txBody>
          <a:bodyPr/>
          <a:lstStyle>
            <a:lvl1pPr marL="234315" marR="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sz="2000">
                <a:solidFill>
                  <a:schemeClr val="tx1"/>
                </a:solidFill>
              </a:defRPr>
            </a:lvl1pPr>
            <a:lvl2pPr marL="534670" marR="0"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2pPr>
            <a:lvl3pPr marL="73152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3pPr>
            <a:lvl4pPr marL="109728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4pPr>
            <a:lvl5pPr marL="1487805" marR="0"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5pPr>
          </a:lstStyle>
          <a:p>
            <a:pPr marL="234315" marR="0" lvl="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a:pPr>
            <a:r>
              <a:rPr kumimoji="0" lang="en-US" sz="2335"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Edit Master text styles</a:t>
            </a:r>
          </a:p>
          <a:p>
            <a:pPr marL="534670" marR="0" lvl="1"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20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Second level</a:t>
            </a:r>
          </a:p>
          <a:p>
            <a:pPr marL="731520" marR="0" lvl="2"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8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Third level</a:t>
            </a:r>
          </a:p>
          <a:p>
            <a:pPr marL="1097280" marR="0" lvl="3"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5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Fourth level</a:t>
            </a:r>
          </a:p>
          <a:p>
            <a:pPr marL="1487805" marR="0" lvl="4"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3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ln>
        </p:spPr>
        <p:txBody>
          <a:bodyPr vert="horz" wrap="square" lIns="0" tIns="0" rIns="0" bIns="0" numCol="1" anchor="t" anchorCtr="0" compatLnSpc="1">
            <a:spAutoFit/>
          </a:bodyPr>
          <a:lstStyle>
            <a:lvl1pPr marL="0" indent="0">
              <a:buNone/>
              <a:defRPr lang="en-US" sz="2335">
                <a:solidFill>
                  <a:schemeClr val="accent3"/>
                </a:solidFill>
                <a:latin typeface="Verdana" panose="020B0604030504040204" charset="0"/>
                <a:ea typeface="Verdana" panose="020B0604030504040204" charset="0"/>
                <a:cs typeface="Verdana" panose="020B0604030504040204" charset="0"/>
                <a:sym typeface="Arial" panose="020B0604020202020204" pitchFamily="34"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Tx/>
              <a:buFont typeface="Arial" panose="020B0604020202020204" pitchFamily="34" charset="0"/>
              <a:buNone/>
            </a:pPr>
            <a:r>
              <a:rPr lang="en-US"/>
              <a:t>Edit Master text styles</a:t>
            </a:r>
          </a:p>
        </p:txBody>
      </p:sp>
      <p:sp>
        <p:nvSpPr>
          <p:cNvPr id="11"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t>‹#›</a:t>
            </a:fld>
            <a:endParaRPr lang="en-US"/>
          </a:p>
        </p:txBody>
      </p:sp>
      <p:sp>
        <p:nvSpPr>
          <p:cNvPr id="6" name="Text Placeholder 5"/>
          <p:cNvSpPr>
            <a:spLocks noGrp="1"/>
          </p:cNvSpPr>
          <p:nvPr>
            <p:ph type="body" sz="quarter" idx="16"/>
          </p:nvPr>
        </p:nvSpPr>
        <p:spPr>
          <a:xfrm>
            <a:off x="601663" y="5937584"/>
            <a:ext cx="6430962" cy="354013"/>
          </a:xfrm>
        </p:spPr>
        <p:txBody>
          <a:bodyPr anchor="b" anchorCtr="0"/>
          <a:lstStyle>
            <a:lvl1pPr marL="0" indent="0">
              <a:buNone/>
              <a:defRPr sz="700"/>
            </a:lvl1pPr>
            <a:lvl2pPr>
              <a:defRPr sz="700"/>
            </a:lvl2pPr>
            <a:lvl3pPr>
              <a:defRPr sz="700"/>
            </a:lvl3pPr>
            <a:lvl4pPr>
              <a:defRPr sz="700"/>
            </a:lvl4pPr>
            <a:lvl5pPr>
              <a:defRPr sz="700"/>
            </a:lvl5pPr>
          </a:lstStyle>
          <a:p>
            <a:pPr lvl="0"/>
            <a:r>
              <a:rPr lang="en-US"/>
              <a:t>Click to edit Master text styles</a:t>
            </a:r>
            <a:endParaRPr lang="en-GB"/>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86BF3DF2-812C-4C56-BFFE-8037B802C7D6}" type="slidenum">
              <a:rPr lang="zh-CN" altLang="zh-CN"/>
              <a:t>‹#›</a:t>
            </a:fld>
            <a:endParaRPr lang="zh-CN" altLang="zh-CN"/>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p:nvPr>
        </p:nvSpPr>
        <p:spPr>
          <a:xfrm>
            <a:off x="431371" y="260649"/>
            <a:ext cx="11328829" cy="1008983"/>
          </a:xfrm>
          <a:prstGeom prst="rect">
            <a:avLst/>
          </a:prstGeom>
        </p:spPr>
        <p:txBody>
          <a:bodyPr anchor="ctr"/>
          <a:lstStyle>
            <a:lvl1pPr marL="0" algn="ctr" defTabSz="914400" rtl="0" eaLnBrk="1" latinLnBrk="0" hangingPunct="1">
              <a:spcBef>
                <a:spcPct val="0"/>
              </a:spcBef>
              <a:buNone/>
              <a:defRPr lang="en-GB" sz="2800" b="1" kern="1200" cap="all" baseline="0" noProof="0">
                <a:solidFill>
                  <a:srgbClr val="012E57"/>
                </a:solidFill>
                <a:latin typeface="微软雅黑" panose="020B0503020204020204" charset="-122"/>
                <a:ea typeface="微软雅黑" panose="020B0503020204020204" charset="-122"/>
                <a:cs typeface="+mj-cs"/>
              </a:defRPr>
            </a:lvl1pPr>
          </a:lstStyle>
          <a:p>
            <a:r>
              <a:rPr lang="en-GB" noProof="0"/>
              <a:t>Click to edit Master title style</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2413" y="372637"/>
            <a:ext cx="4493538" cy="480131"/>
          </a:xfrm>
          <a:prstGeom prst="rect">
            <a:avLst/>
          </a:prstGeom>
        </p:spPr>
        <p:txBody>
          <a:bodyPr wrap="none">
            <a:spAutoFit/>
          </a:bodyPr>
          <a:lstStyle>
            <a:lvl1pPr>
              <a:defRPr lang="zh-CN" altLang="en-US" sz="2800" b="1">
                <a:solidFill>
                  <a:schemeClr val="tx1">
                    <a:lumMod val="75000"/>
                    <a:lumOff val="25000"/>
                  </a:schemeClr>
                </a:solidFill>
                <a:latin typeface="Arial" panose="020B0604020202020204"/>
                <a:ea typeface="微软雅黑" panose="020B0503020204020204" charset="-122"/>
                <a:cs typeface="Open Sans" panose="020B0606030504020204" pitchFamily="34" charset="0"/>
              </a:defRPr>
            </a:lvl1pPr>
          </a:lstStyle>
          <a:p>
            <a:pPr marL="0" lvl="0" algn="ctr" defTabSz="822325"/>
            <a:r>
              <a:rPr kumimoji="1" lang="zh-CN" altLang="en-US"/>
              <a:t>单击此处编辑母版标题样式</a:t>
            </a:r>
          </a:p>
        </p:txBody>
      </p:sp>
      <p:sp>
        <p:nvSpPr>
          <p:cNvPr id="8" name="页脚占位符 4"/>
          <p:cNvSpPr>
            <a:spLocks noGrp="1"/>
          </p:cNvSpPr>
          <p:nvPr>
            <p:ph type="ftr" sz="quarter" idx="11"/>
          </p:nvPr>
        </p:nvSpPr>
        <p:spPr>
          <a:xfrm>
            <a:off x="529281" y="6331637"/>
            <a:ext cx="6958914" cy="365125"/>
          </a:xfrm>
          <a:prstGeom prst="rect">
            <a:avLst/>
          </a:prstGeom>
        </p:spPr>
        <p:txBody>
          <a:bodyPr tIns="0" rIns="0" bIns="0" anchor="b" anchorCtr="0"/>
          <a:lstStyle>
            <a:lvl1pPr algn="l">
              <a:defRPr sz="800">
                <a:solidFill>
                  <a:schemeClr val="bg1">
                    <a:lumMod val="50000"/>
                  </a:schemeClr>
                </a:solidFill>
              </a:defRPr>
            </a:lvl1pPr>
          </a:lstStyle>
          <a:p>
            <a:endParaRPr kumimoji="1"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2" name="对象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1111">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11"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0"/>
            <a:ext cx="12203039" cy="6858000"/>
          </a:xfrm>
          <a:prstGeom prst="rect">
            <a:avLst/>
          </a:prstGeom>
          <a:gradFill>
            <a:gsLst>
              <a:gs pos="0">
                <a:schemeClr val="bg1"/>
              </a:gs>
              <a:gs pos="100000">
                <a:schemeClr val="accent2">
                  <a:lumMod val="20000"/>
                  <a:lumOff val="80000"/>
                  <a:alpha val="2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78511" y="235396"/>
            <a:ext cx="759190" cy="623616"/>
            <a:chOff x="178511" y="235396"/>
            <a:chExt cx="759190" cy="623616"/>
          </a:xfrm>
        </p:grpSpPr>
        <p:sp>
          <p:nvSpPr>
            <p:cNvPr id="5" name="圆: 空心 3"/>
            <p:cNvSpPr/>
            <p:nvPr/>
          </p:nvSpPr>
          <p:spPr>
            <a:xfrm>
              <a:off x="178511" y="306252"/>
              <a:ext cx="552760" cy="552760"/>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 空心 4"/>
            <p:cNvSpPr/>
            <p:nvPr/>
          </p:nvSpPr>
          <p:spPr>
            <a:xfrm>
              <a:off x="702745" y="235396"/>
              <a:ext cx="234956" cy="234957"/>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p:cNvSpPr>
            <a:spLocks noGrp="1"/>
          </p:cNvSpPr>
          <p:nvPr>
            <p:ph type="title"/>
          </p:nvPr>
        </p:nvSpPr>
        <p:spPr>
          <a:xfrm>
            <a:off x="838200" y="461673"/>
            <a:ext cx="9476705" cy="452432"/>
          </a:xfrm>
        </p:spPr>
        <p:txBody>
          <a:bodyPr vert="horz" wrap="square">
            <a:spAutoFit/>
          </a:bodyPr>
          <a:lstStyle>
            <a:lvl1pPr>
              <a:defRPr sz="2600">
                <a:gradFill>
                  <a:gsLst>
                    <a:gs pos="100000">
                      <a:schemeClr val="accent1"/>
                    </a:gs>
                    <a:gs pos="0">
                      <a:schemeClr val="accent2"/>
                    </a:gs>
                  </a:gsLst>
                  <a:lin ang="5400000" scaled="0"/>
                </a:gradFill>
              </a:defRPr>
            </a:lvl1pPr>
          </a:lstStyle>
          <a:p>
            <a:r>
              <a:rPr lang="zh-CN" altLang="en-US"/>
              <a:t>单击此处编辑母版标题样式</a:t>
            </a:r>
          </a:p>
        </p:txBody>
      </p:sp>
      <p:grpSp>
        <p:nvGrpSpPr>
          <p:cNvPr id="8" name="组合 7"/>
          <p:cNvGrpSpPr/>
          <p:nvPr userDrawn="1"/>
        </p:nvGrpSpPr>
        <p:grpSpPr>
          <a:xfrm>
            <a:off x="0" y="6763731"/>
            <a:ext cx="12192000" cy="103851"/>
            <a:chOff x="8439149" y="6763731"/>
            <a:chExt cx="2655111" cy="103851"/>
          </a:xfrm>
        </p:grpSpPr>
        <p:sp>
          <p:nvSpPr>
            <p:cNvPr id="9" name="矩形 11"/>
            <p:cNvSpPr/>
            <p:nvPr userDrawn="1"/>
          </p:nvSpPr>
          <p:spPr>
            <a:xfrm flipH="1" flipV="1">
              <a:off x="8439149" y="6763731"/>
              <a:ext cx="2655111" cy="762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0" name="任意多边形 5"/>
            <p:cNvSpPr/>
            <p:nvPr userDrawn="1"/>
          </p:nvSpPr>
          <p:spPr>
            <a:xfrm flipH="1" flipV="1">
              <a:off x="8439149" y="6791324"/>
              <a:ext cx="2655111" cy="76258"/>
            </a:xfrm>
            <a:prstGeom prst="rect">
              <a:avLst/>
            </a:prstGeom>
            <a:gradFill>
              <a:gsLst>
                <a:gs pos="0">
                  <a:schemeClr val="accent2"/>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grpSp>
    </p:spTree>
    <p:extLst>
      <p:ext uri="{BB962C8B-B14F-4D97-AF65-F5344CB8AC3E}">
        <p14:creationId xmlns:p14="http://schemas.microsoft.com/office/powerpoint/2010/main" val="5833571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优选">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6" imgW="9525" imgH="9525" progId="TCLayout.ActiveDocument.1">
                  <p:embed/>
                </p:oleObj>
              </mc:Choice>
              <mc:Fallback>
                <p:oleObj name="think-cell 幻灯片" r:id="rId6" imgW="9525" imgH="9525" progId="TCLayout.ActiveDocument.1">
                  <p:embed/>
                  <p:pic>
                    <p:nvPicPr>
                      <p:cNvPr id="3"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4" name="图片 9" descr="/Users/gududeguanggaoren/Library/Containers/com.kingsoft.wpsoffice.mac/Data/tmp/photoeditapp/20240407181554/temp.pngtemp"/>
          <p:cNvPicPr>
            <a:picLocks noChangeAspect="1" noChangeArrowheads="1"/>
          </p:cNvPicPr>
          <p:nvPr userDrawn="1">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4"/>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sp>
        <p:nvSpPr>
          <p:cNvPr id="11" name="矩形 10"/>
          <p:cNvSpPr/>
          <p:nvPr userDrawn="1"/>
        </p:nvSpPr>
        <p:spPr>
          <a:xfrm>
            <a:off x="12292641" y="1630393"/>
            <a:ext cx="1069676" cy="37956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242,102,73</a:t>
            </a:r>
          </a:p>
          <a:p>
            <a:pPr algn="ctr"/>
            <a:r>
              <a:rPr lang="zh-CN" altLang="en-US" sz="1200" b="1" dirty="0">
                <a:latin typeface="微软雅黑" panose="020B0503020204020204" charset="-122"/>
                <a:ea typeface="微软雅黑" panose="020B0503020204020204" charset="-122"/>
              </a:rPr>
              <a:t>（标题）</a:t>
            </a:r>
          </a:p>
        </p:txBody>
      </p:sp>
      <p:sp>
        <p:nvSpPr>
          <p:cNvPr id="12" name="矩形 11"/>
          <p:cNvSpPr/>
          <p:nvPr userDrawn="1"/>
        </p:nvSpPr>
        <p:spPr>
          <a:xfrm>
            <a:off x="12292641" y="1174631"/>
            <a:ext cx="1069676" cy="379562"/>
          </a:xfrm>
          <a:prstGeom prst="rect">
            <a:avLst/>
          </a:prstGeom>
          <a:solidFill>
            <a:srgbClr val="EB2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235,37,20</a:t>
            </a:r>
          </a:p>
          <a:p>
            <a:pPr algn="ctr"/>
            <a:r>
              <a:rPr lang="zh-CN" altLang="en-US" sz="1200" b="1" dirty="0">
                <a:latin typeface="微软雅黑" panose="020B0503020204020204" charset="-122"/>
                <a:ea typeface="微软雅黑" panose="020B0503020204020204" charset="-122"/>
              </a:rPr>
              <a:t>（</a:t>
            </a:r>
            <a:r>
              <a:rPr lang="en-US" altLang="zh-CN" sz="1200" b="1" dirty="0">
                <a:latin typeface="微软雅黑" panose="020B0503020204020204" charset="-122"/>
                <a:ea typeface="微软雅黑" panose="020B0503020204020204" charset="-122"/>
              </a:rPr>
              <a:t>logo</a:t>
            </a:r>
            <a:r>
              <a:rPr lang="zh-CN" altLang="en-US" sz="1200" b="1" dirty="0">
                <a:latin typeface="微软雅黑" panose="020B0503020204020204" charset="-122"/>
                <a:ea typeface="微软雅黑" panose="020B0503020204020204" charset="-122"/>
              </a:rPr>
              <a:t>）</a:t>
            </a:r>
          </a:p>
        </p:txBody>
      </p:sp>
      <p:grpSp>
        <p:nvGrpSpPr>
          <p:cNvPr id="6" name="组合 5"/>
          <p:cNvGrpSpPr/>
          <p:nvPr userDrawn="1"/>
        </p:nvGrpSpPr>
        <p:grpSpPr>
          <a:xfrm>
            <a:off x="724393" y="382879"/>
            <a:ext cx="465138" cy="433388"/>
            <a:chOff x="959925" y="285894"/>
            <a:chExt cx="465138" cy="433388"/>
          </a:xfrm>
        </p:grpSpPr>
        <p:sp>
          <p:nvSpPr>
            <p:cNvPr id="9" name="圆角矩形 18"/>
            <p:cNvSpPr/>
            <p:nvPr userDrawn="1">
              <p:custDataLst>
                <p:tags r:id="rId3"/>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0" name="圆角矩形 19"/>
            <p:cNvSpPr/>
            <p:nvPr userDrawn="1">
              <p:custDataLst>
                <p:tags r:id="rId4"/>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
        <p:nvSpPr>
          <p:cNvPr id="13"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优选">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9525" imgH="9525" progId="TCLayout.ActiveDocument.1">
                  <p:embed/>
                </p:oleObj>
              </mc:Choice>
              <mc:Fallback>
                <p:oleObj name="think-cell 幻灯片" r:id="rId5" imgW="9525" imgH="9525" progId="TCLayout.ActiveDocument.1">
                  <p:embed/>
                  <p:pic>
                    <p:nvPicPr>
                      <p:cNvPr id="3"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sp>
        <p:nvSpPr>
          <p:cNvPr id="11" name="矩形 10"/>
          <p:cNvSpPr/>
          <p:nvPr userDrawn="1"/>
        </p:nvSpPr>
        <p:spPr>
          <a:xfrm>
            <a:off x="12292641" y="1630393"/>
            <a:ext cx="1069676" cy="37956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242,102,73</a:t>
            </a:r>
          </a:p>
          <a:p>
            <a:pPr algn="ctr"/>
            <a:r>
              <a:rPr lang="zh-CN" altLang="en-US" sz="1200" b="1" dirty="0">
                <a:latin typeface="微软雅黑" panose="020B0503020204020204" charset="-122"/>
                <a:ea typeface="微软雅黑" panose="020B0503020204020204" charset="-122"/>
              </a:rPr>
              <a:t>（标题）</a:t>
            </a:r>
          </a:p>
        </p:txBody>
      </p:sp>
      <p:sp>
        <p:nvSpPr>
          <p:cNvPr id="12" name="矩形 11"/>
          <p:cNvSpPr/>
          <p:nvPr userDrawn="1"/>
        </p:nvSpPr>
        <p:spPr>
          <a:xfrm>
            <a:off x="12292641" y="1174631"/>
            <a:ext cx="1069676" cy="379562"/>
          </a:xfrm>
          <a:prstGeom prst="rect">
            <a:avLst/>
          </a:prstGeom>
          <a:solidFill>
            <a:srgbClr val="EB2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235,37,20</a:t>
            </a:r>
          </a:p>
          <a:p>
            <a:pPr algn="ctr"/>
            <a:r>
              <a:rPr lang="zh-CN" altLang="en-US" sz="1200" b="1" dirty="0">
                <a:latin typeface="微软雅黑" panose="020B0503020204020204" charset="-122"/>
                <a:ea typeface="微软雅黑" panose="020B0503020204020204" charset="-122"/>
              </a:rPr>
              <a:t>（</a:t>
            </a:r>
            <a:r>
              <a:rPr lang="en-US" altLang="zh-CN" sz="1200" b="1" dirty="0">
                <a:latin typeface="微软雅黑" panose="020B0503020204020204" charset="-122"/>
                <a:ea typeface="微软雅黑" panose="020B0503020204020204" charset="-122"/>
              </a:rPr>
              <a:t>logo</a:t>
            </a:r>
            <a:r>
              <a:rPr lang="zh-CN" altLang="en-US" sz="1200" b="1" dirty="0">
                <a:latin typeface="微软雅黑" panose="020B0503020204020204" charset="-122"/>
                <a:ea typeface="微软雅黑" panose="020B0503020204020204" charset="-122"/>
              </a:rPr>
              <a:t>）</a:t>
            </a:r>
          </a:p>
        </p:txBody>
      </p:sp>
      <p:sp>
        <p:nvSpPr>
          <p:cNvPr id="9"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grpSp>
        <p:nvGrpSpPr>
          <p:cNvPr id="5" name="组合 4"/>
          <p:cNvGrpSpPr/>
          <p:nvPr userDrawn="1"/>
        </p:nvGrpSpPr>
        <p:grpSpPr>
          <a:xfrm>
            <a:off x="7999409" y="3176"/>
            <a:ext cx="3363916" cy="205443"/>
            <a:chOff x="640807" y="0"/>
            <a:chExt cx="3363916" cy="302712"/>
          </a:xfrm>
        </p:grpSpPr>
        <p:sp>
          <p:nvSpPr>
            <p:cNvPr id="6" name="五边形 3"/>
            <p:cNvSpPr/>
            <p:nvPr/>
          </p:nvSpPr>
          <p:spPr>
            <a:xfrm>
              <a:off x="640807" y="0"/>
              <a:ext cx="1177174" cy="302712"/>
            </a:xfrm>
            <a:prstGeom prst="homePlate">
              <a:avLst/>
            </a:prstGeom>
            <a:solidFill>
              <a:srgbClr val="EB2514"/>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8" name="燕尾形 9"/>
            <p:cNvSpPr/>
            <p:nvPr/>
          </p:nvSpPr>
          <p:spPr>
            <a:xfrm>
              <a:off x="1734178"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0"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13" name="组合 12"/>
          <p:cNvGrpSpPr/>
          <p:nvPr userDrawn="1"/>
        </p:nvGrpSpPr>
        <p:grpSpPr>
          <a:xfrm>
            <a:off x="724393" y="382879"/>
            <a:ext cx="465138" cy="433388"/>
            <a:chOff x="959925" y="285894"/>
            <a:chExt cx="465138" cy="433388"/>
          </a:xfrm>
        </p:grpSpPr>
        <p:sp>
          <p:nvSpPr>
            <p:cNvPr id="14" name="圆角矩形 18"/>
            <p:cNvSpPr/>
            <p:nvPr userDrawn="1">
              <p:custDataLst>
                <p:tags r:id="rId2"/>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5" name="圆角矩形 19"/>
            <p:cNvSpPr/>
            <p:nvPr userDrawn="1">
              <p:custDataLst>
                <p:tags r:id="rId3"/>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11"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5" name="Picture 7"/>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80650" y="196850"/>
            <a:ext cx="16859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4"/>
          </p:nvPr>
        </p:nvSpPr>
        <p:spPr>
          <a:xfrm>
            <a:off x="614380"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
        <p:nvSpPr>
          <p:cNvPr id="12" name="标题 1"/>
          <p:cNvSpPr>
            <a:spLocks noGrp="1"/>
          </p:cNvSpPr>
          <p:nvPr>
            <p:ph type="title"/>
          </p:nvPr>
        </p:nvSpPr>
        <p:spPr>
          <a:xfrm>
            <a:off x="1922046" y="290165"/>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grpSp>
        <p:nvGrpSpPr>
          <p:cNvPr id="8" name="组合 7"/>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EB2513"/>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20" name="组合 19"/>
          <p:cNvGrpSpPr/>
          <p:nvPr userDrawn="1"/>
        </p:nvGrpSpPr>
        <p:grpSpPr>
          <a:xfrm>
            <a:off x="724393" y="382879"/>
            <a:ext cx="465138" cy="433388"/>
            <a:chOff x="959925" y="285894"/>
            <a:chExt cx="465138" cy="433388"/>
          </a:xfrm>
        </p:grpSpPr>
        <p:sp>
          <p:nvSpPr>
            <p:cNvPr id="21" name="圆角矩形 18"/>
            <p:cNvSpPr/>
            <p:nvPr userDrawn="1">
              <p:custDataLst>
                <p:tags r:id="rId4"/>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22" name="圆角矩形 19"/>
            <p:cNvSpPr/>
            <p:nvPr userDrawn="1">
              <p:custDataLst>
                <p:tags r:id="rId5"/>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715" imgH="5715" progId="TCLayout.ActiveDocument.1">
                  <p:embed/>
                </p:oleObj>
              </mc:Choice>
              <mc:Fallback>
                <p:oleObj name="think-cell 幻灯片" r:id="rId5" imgW="5715" imgH="5715" progId="TCLayout.ActiveDocument.1">
                  <p:embed/>
                  <p:pic>
                    <p:nvPicPr>
                      <p:cNvPr id="11"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2566" y="1587"/>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grpSp>
        <p:nvGrpSpPr>
          <p:cNvPr id="7" name="组合 6"/>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EB2513"/>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sp>
        <p:nvSpPr>
          <p:cNvPr id="15" name="椭圆 14"/>
          <p:cNvSpPr/>
          <p:nvPr userDrawn="1"/>
        </p:nvSpPr>
        <p:spPr>
          <a:xfrm>
            <a:off x="587375" y="366736"/>
            <a:ext cx="1580174" cy="1580174"/>
          </a:xfrm>
          <a:prstGeom prst="ellipse">
            <a:avLst/>
          </a:prstGeom>
          <a:pattFill prst="dotGrid">
            <a:fgClr>
              <a:srgbClr val="FAC090"/>
            </a:fgClr>
            <a:bgClr>
              <a:srgbClr val="FDEBDA"/>
            </a:bgClr>
          </a:pattFill>
          <a:ln>
            <a:solidFill>
              <a:srgbClr val="F7B5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2727960" y="514350"/>
            <a:ext cx="8747760" cy="1432560"/>
          </a:xfrm>
          <a:prstGeom prst="rect">
            <a:avLst/>
          </a:prstGeom>
          <a:noFill/>
          <a:ln>
            <a:solidFill>
              <a:srgbClr val="FAC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矩形 16"/>
          <p:cNvSpPr/>
          <p:nvPr userDrawn="1"/>
        </p:nvSpPr>
        <p:spPr>
          <a:xfrm>
            <a:off x="2527801" y="358648"/>
            <a:ext cx="400050" cy="400050"/>
          </a:xfrm>
          <a:prstGeom prst="rect">
            <a:avLst/>
          </a:prstGeom>
          <a:solidFill>
            <a:srgbClr val="FFF8F0"/>
          </a:solidFill>
          <a:ln>
            <a:noFill/>
          </a:ln>
          <a:effectLst/>
        </p:spPr>
        <p:style>
          <a:lnRef idx="1">
            <a:schemeClr val="accent1"/>
          </a:lnRef>
          <a:fillRef idx="3">
            <a:schemeClr val="accent1"/>
          </a:fillRef>
          <a:effectRef idx="2">
            <a:schemeClr val="accent1"/>
          </a:effectRef>
          <a:fontRef idx="minor">
            <a:schemeClr val="lt1"/>
          </a:fontRef>
        </p:style>
        <p:txBody>
          <a:bodyPr lIns="144000" tIns="468000" rIns="144000" bIns="108000" rtlCol="0" anchor="ctr" anchorCtr="0"/>
          <a:lstStyle/>
          <a:p>
            <a:pPr algn="ctr">
              <a:spcBef>
                <a:spcPts val="600"/>
              </a:spcBef>
            </a:pPr>
            <a:r>
              <a:rPr lang="en-US" altLang="zh-CN" sz="6600" dirty="0">
                <a:solidFill>
                  <a:srgbClr val="F89646"/>
                </a:solidFill>
                <a:latin typeface="Arial" panose="020B0604020202020204" pitchFamily="34" charset="0"/>
                <a:ea typeface="微软雅黑" panose="020B0503020204020204" charset="-122"/>
                <a:cs typeface="Arial" panose="020B0604020202020204" pitchFamily="34" charset="0"/>
              </a:rPr>
              <a:t>“</a:t>
            </a:r>
            <a:endParaRPr lang="zh-CN" altLang="en-US" sz="6600" dirty="0">
              <a:solidFill>
                <a:srgbClr val="F89646"/>
              </a:solidFill>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userDrawn="1"/>
        </p:nvSpPr>
        <p:spPr>
          <a:xfrm rot="10800000">
            <a:off x="11241088" y="1737053"/>
            <a:ext cx="400050" cy="400050"/>
          </a:xfrm>
          <a:prstGeom prst="rect">
            <a:avLst/>
          </a:prstGeom>
          <a:solidFill>
            <a:srgbClr val="FFF8F0"/>
          </a:solidFill>
          <a:ln>
            <a:noFill/>
          </a:ln>
          <a:effectLst/>
        </p:spPr>
        <p:style>
          <a:lnRef idx="1">
            <a:schemeClr val="accent1"/>
          </a:lnRef>
          <a:fillRef idx="3">
            <a:schemeClr val="accent1"/>
          </a:fillRef>
          <a:effectRef idx="2">
            <a:schemeClr val="accent1"/>
          </a:effectRef>
          <a:fontRef idx="minor">
            <a:schemeClr val="lt1"/>
          </a:fontRef>
        </p:style>
        <p:txBody>
          <a:bodyPr lIns="144000" tIns="468000" rIns="144000" bIns="108000" rtlCol="0" anchor="ctr" anchorCtr="0"/>
          <a:lstStyle/>
          <a:p>
            <a:pPr algn="ctr">
              <a:spcBef>
                <a:spcPts val="600"/>
              </a:spcBef>
            </a:pPr>
            <a:r>
              <a:rPr lang="en-US" altLang="zh-CN" sz="6600" dirty="0">
                <a:solidFill>
                  <a:srgbClr val="F89646"/>
                </a:solidFill>
                <a:latin typeface="Arial" panose="020B0604020202020204" pitchFamily="34" charset="0"/>
                <a:ea typeface="微软雅黑" panose="020B0503020204020204" charset="-122"/>
                <a:cs typeface="Arial" panose="020B0604020202020204" pitchFamily="34" charset="0"/>
              </a:rPr>
              <a:t>“</a:t>
            </a:r>
            <a:endParaRPr lang="zh-CN" altLang="en-US" sz="6600" dirty="0">
              <a:solidFill>
                <a:srgbClr val="F89646"/>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11"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5" name="Picture 7"/>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80650" y="196850"/>
            <a:ext cx="16859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
        <p:nvSpPr>
          <p:cNvPr id="12" name="标题 1"/>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grpSp>
        <p:nvGrpSpPr>
          <p:cNvPr id="8" name="组合 7"/>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EB2513"/>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17" name="组合 16"/>
          <p:cNvGrpSpPr/>
          <p:nvPr userDrawn="1"/>
        </p:nvGrpSpPr>
        <p:grpSpPr>
          <a:xfrm>
            <a:off x="724393" y="382879"/>
            <a:ext cx="465138" cy="433388"/>
            <a:chOff x="959925" y="285894"/>
            <a:chExt cx="465138" cy="433388"/>
          </a:xfrm>
        </p:grpSpPr>
        <p:sp>
          <p:nvSpPr>
            <p:cNvPr id="18" name="圆角矩形 18"/>
            <p:cNvSpPr/>
            <p:nvPr userDrawn="1">
              <p:custDataLst>
                <p:tags r:id="rId4"/>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9" name="圆角矩形 19"/>
            <p:cNvSpPr/>
            <p:nvPr userDrawn="1">
              <p:custDataLst>
                <p:tags r:id="rId5"/>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幻灯片" r:id="rId3" imgW="6824345" imgH="8853805" progId="TCLayout.ActiveDocument.1">
                  <p:embed/>
                </p:oleObj>
              </mc:Choice>
              <mc:Fallback>
                <p:oleObj name="think-cell 幻灯片" r:id="rId3" imgW="6824345" imgH="8853805" progId="TCLayout.ActiveDocument.1">
                  <p:embed/>
                  <p:pic>
                    <p:nvPicPr>
                      <p:cNvPr id="7" name="think-cell data - do not delete" hidden="1"/>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内容占位符 9"/>
          <p:cNvSpPr>
            <a:spLocks noGrp="1"/>
          </p:cNvSpPr>
          <p:nvPr>
            <p:ph sz="quarter" idx="10"/>
          </p:nvPr>
        </p:nvSpPr>
        <p:spPr>
          <a:xfrm>
            <a:off x="2133600" y="2600325"/>
            <a:ext cx="7832725" cy="1708150"/>
          </a:xfrm>
        </p:spPr>
        <p:txBody>
          <a:bodyPr>
            <a:normAutofit/>
          </a:bodyPr>
          <a:lstStyle>
            <a:lvl1pPr marL="0" indent="0" algn="ctr">
              <a:buNone/>
              <a:defRPr sz="4400" b="1">
                <a:solidFill>
                  <a:srgbClr val="EB603B"/>
                </a:solidFill>
              </a:defRPr>
            </a:lvl1pPr>
          </a:lstStyle>
          <a:p>
            <a:pPr lvl="0"/>
            <a:endParaRPr kumimoji="1"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t>2026/3/2</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9" descr="/Users/gududeguanggaoren/Library/Containers/com.kingsoft.wpsoffice.mac/Data/tmp/photoeditapp/20240407181554/temp.pngte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363653" y="1393372"/>
            <a:ext cx="2829490" cy="3577772"/>
            <a:chOff x="747869" y="772456"/>
            <a:chExt cx="3304318" cy="4255377"/>
          </a:xfrm>
        </p:grpSpPr>
        <p:grpSp>
          <p:nvGrpSpPr>
            <p:cNvPr id="3" name="组合 2"/>
            <p:cNvGrpSpPr/>
            <p:nvPr/>
          </p:nvGrpSpPr>
          <p:grpSpPr>
            <a:xfrm>
              <a:off x="1106008" y="1904437"/>
              <a:ext cx="1682493" cy="2848358"/>
              <a:chOff x="872671" y="2236491"/>
              <a:chExt cx="1682493" cy="2848358"/>
            </a:xfrm>
          </p:grpSpPr>
          <p:sp>
            <p:nvSpPr>
              <p:cNvPr id="5" name="矩形: 圆角 4"/>
              <p:cNvSpPr/>
              <p:nvPr/>
            </p:nvSpPr>
            <p:spPr>
              <a:xfrm rot="1790047">
                <a:off x="2458946" y="2236491"/>
                <a:ext cx="45719" cy="534419"/>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 name="矩形: 圆角 5"/>
              <p:cNvSpPr/>
              <p:nvPr/>
            </p:nvSpPr>
            <p:spPr>
              <a:xfrm rot="1790047">
                <a:off x="2509445" y="2408863"/>
                <a:ext cx="45719" cy="515793"/>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 name="文本框 6"/>
              <p:cNvSpPr txBox="1"/>
              <p:nvPr/>
            </p:nvSpPr>
            <p:spPr>
              <a:xfrm>
                <a:off x="872671" y="3566847"/>
                <a:ext cx="14768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rPr>
                  <a:t>CONTENTS</a:t>
                </a:r>
                <a:endParaRPr kumimoji="0" lang="zh-CN" altLang="en-US"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endParaRPr>
              </a:p>
            </p:txBody>
          </p:sp>
          <p:sp>
            <p:nvSpPr>
              <p:cNvPr id="8" name="椭圆 7"/>
              <p:cNvSpPr/>
              <p:nvPr/>
            </p:nvSpPr>
            <p:spPr>
              <a:xfrm rot="7579999">
                <a:off x="1033376" y="4308193"/>
                <a:ext cx="682968" cy="682968"/>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椭圆 12"/>
              <p:cNvSpPr/>
              <p:nvPr/>
            </p:nvSpPr>
            <p:spPr>
              <a:xfrm rot="9839313">
                <a:off x="1453175" y="4751995"/>
                <a:ext cx="332854" cy="332854"/>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pic>
          <p:nvPicPr>
            <p:cNvPr id="4" name="图片 3"/>
            <p:cNvPicPr>
              <a:picLocks noChangeAspect="1"/>
            </p:cNvPicPr>
            <p:nvPr/>
          </p:nvPicPr>
          <p:blipFill>
            <a:blip r:embed="rId2"/>
            <a:stretch>
              <a:fillRect/>
            </a:stretch>
          </p:blipFill>
          <p:spPr>
            <a:xfrm>
              <a:off x="747869" y="772456"/>
              <a:ext cx="3304318" cy="4255377"/>
            </a:xfrm>
            <a:prstGeom prst="rect">
              <a:avLst/>
            </a:prstGeom>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4442453"/>
            <a:ext cx="12192000" cy="2409825"/>
          </a:xfrm>
          <a:prstGeom prst="rect">
            <a:avLst/>
          </a:prstGeom>
          <a:gradFill flip="none" rotWithShape="1">
            <a:gsLst>
              <a:gs pos="0">
                <a:schemeClr val="accent1">
                  <a:lumMod val="5000"/>
                  <a:lumOff val="95000"/>
                  <a:alpha val="0"/>
                </a:schemeClr>
              </a:gs>
              <a:gs pos="100000">
                <a:schemeClr val="bg1">
                  <a:alpha val="5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l">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600">
                <a:solidFill>
                  <a:schemeClr val="bg1">
                    <a:lumMod val="50000"/>
                  </a:schemeClr>
                </a:solidFill>
                <a:latin typeface="+mj-lt"/>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363653" y="1393372"/>
            <a:ext cx="2829490" cy="3577772"/>
            <a:chOff x="747869" y="772456"/>
            <a:chExt cx="3304318" cy="4255377"/>
          </a:xfrm>
        </p:grpSpPr>
        <p:grpSp>
          <p:nvGrpSpPr>
            <p:cNvPr id="3" name="组合 2"/>
            <p:cNvGrpSpPr/>
            <p:nvPr/>
          </p:nvGrpSpPr>
          <p:grpSpPr>
            <a:xfrm>
              <a:off x="1106008" y="1904437"/>
              <a:ext cx="1682493" cy="2848358"/>
              <a:chOff x="872671" y="2236491"/>
              <a:chExt cx="1682493" cy="2848358"/>
            </a:xfrm>
          </p:grpSpPr>
          <p:sp>
            <p:nvSpPr>
              <p:cNvPr id="5" name="矩形: 圆角 4"/>
              <p:cNvSpPr/>
              <p:nvPr/>
            </p:nvSpPr>
            <p:spPr>
              <a:xfrm rot="1790047">
                <a:off x="2458946" y="2236491"/>
                <a:ext cx="45719" cy="534419"/>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 name="矩形: 圆角 5"/>
              <p:cNvSpPr/>
              <p:nvPr/>
            </p:nvSpPr>
            <p:spPr>
              <a:xfrm rot="1790047">
                <a:off x="2509445" y="2408863"/>
                <a:ext cx="45719" cy="515793"/>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 name="文本框 6"/>
              <p:cNvSpPr txBox="1"/>
              <p:nvPr/>
            </p:nvSpPr>
            <p:spPr>
              <a:xfrm>
                <a:off x="872671" y="3566847"/>
                <a:ext cx="14768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rPr>
                  <a:t>CONTENTS</a:t>
                </a:r>
                <a:endParaRPr kumimoji="0" lang="zh-CN" altLang="en-US"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endParaRPr>
              </a:p>
            </p:txBody>
          </p:sp>
          <p:sp>
            <p:nvSpPr>
              <p:cNvPr id="8" name="椭圆 7"/>
              <p:cNvSpPr/>
              <p:nvPr/>
            </p:nvSpPr>
            <p:spPr>
              <a:xfrm rot="7579999">
                <a:off x="1033376" y="4308193"/>
                <a:ext cx="682968" cy="682968"/>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椭圆 12"/>
              <p:cNvSpPr/>
              <p:nvPr/>
            </p:nvSpPr>
            <p:spPr>
              <a:xfrm rot="9839313">
                <a:off x="1453175" y="4751995"/>
                <a:ext cx="332854" cy="332854"/>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pic>
          <p:nvPicPr>
            <p:cNvPr id="4" name="图片 3"/>
            <p:cNvPicPr>
              <a:picLocks noChangeAspect="1"/>
            </p:cNvPicPr>
            <p:nvPr/>
          </p:nvPicPr>
          <p:blipFill>
            <a:blip r:embed="rId2"/>
            <a:stretch>
              <a:fillRect/>
            </a:stretch>
          </p:blipFill>
          <p:spPr>
            <a:xfrm>
              <a:off x="747869" y="772456"/>
              <a:ext cx="3304318" cy="4255377"/>
            </a:xfrm>
            <a:prstGeom prst="rect">
              <a:avLst/>
            </a:prstGeom>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2"/>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2"/>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lvl1pPr>
              <a:defRPr baseline="0">
                <a:latin typeface="Arial" panose="020B0604020202020204" pitchFamily="34" charset="0"/>
              </a:defRPr>
            </a:lvl1pPr>
          </a:lstStyle>
          <a:p>
            <a:fld id="{5D4F04DD-0075-47BC-96DC-A308F93250B2}" type="slidenum">
              <a:rPr lang="zh-CN" altLang="en-US" smtClean="0"/>
              <a:t>‹#›</a:t>
            </a:fld>
            <a:endParaRPr lang="zh-CN" altLang="en-US"/>
          </a:p>
        </p:txBody>
      </p:sp>
      <p:sp>
        <p:nvSpPr>
          <p:cNvPr id="4" name="标题 4"/>
          <p:cNvSpPr>
            <a:spLocks noGrp="1"/>
          </p:cNvSpPr>
          <p:nvPr>
            <p:ph type="title"/>
          </p:nvPr>
        </p:nvSpPr>
        <p:spPr>
          <a:xfrm>
            <a:off x="838200" y="2448362"/>
            <a:ext cx="10515600" cy="752038"/>
          </a:xfrm>
          <a:prstGeom prst="rect">
            <a:avLst/>
          </a:prstGeom>
        </p:spPr>
        <p:txBody>
          <a:bodyPr anchor="ctr" anchorCtr="0"/>
          <a:lstStyle>
            <a:lvl1pPr algn="ctr">
              <a:defRPr sz="4000" b="1"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8" name="文本占位符 7"/>
          <p:cNvSpPr>
            <a:spLocks noGrp="1"/>
          </p:cNvSpPr>
          <p:nvPr>
            <p:ph type="body" sz="quarter" idx="11"/>
          </p:nvPr>
        </p:nvSpPr>
        <p:spPr>
          <a:xfrm>
            <a:off x="2906833" y="4563117"/>
            <a:ext cx="6378333" cy="605644"/>
          </a:xfrm>
          <a:prstGeom prst="rect">
            <a:avLst/>
          </a:prstGeom>
        </p:spPr>
        <p:txBody>
          <a:bodyPr/>
          <a:lstStyle>
            <a:lvl1pPr marL="0" indent="0" algn="ctr">
              <a:buNone/>
              <a:defRPr sz="1800" baseline="0">
                <a:latin typeface="Arial" panose="020B0604020202020204" pitchFamily="34" charset="0"/>
              </a:defRPr>
            </a:lvl1pPr>
          </a:lstStyle>
          <a:p>
            <a:pPr lvl="0"/>
            <a:r>
              <a:rPr lang="zh-CN" altLang="en-US"/>
              <a:t>单击此处编辑母版文本样式</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2966124"/>
            <a:ext cx="10515600" cy="925752"/>
          </a:xfrm>
          <a:prstGeom prst="rect">
            <a:avLst/>
          </a:prstGeom>
        </p:spPr>
        <p:txBody>
          <a:bodyPr anchor="ctr" anchorCtr="0"/>
          <a:lstStyle>
            <a:lvl1pPr>
              <a:defRPr sz="4000" baseline="0">
                <a:latin typeface="Arial" panose="020B0604020202020204" pitchFamily="34" charset="0"/>
              </a:defRPr>
            </a:lvl1pPr>
          </a:lstStyle>
          <a:p>
            <a:r>
              <a:rPr lang="zh-CN" altLang="en-US"/>
              <a:t>单击此处编辑母版标题样式</a:t>
            </a:r>
          </a:p>
        </p:txBody>
      </p:sp>
      <p:sp>
        <p:nvSpPr>
          <p:cNvPr id="3" name="灯片编号占位符 2"/>
          <p:cNvSpPr>
            <a:spLocks noGrp="1"/>
          </p:cNvSpPr>
          <p:nvPr>
            <p:ph type="sldNum" sz="quarter" idx="10"/>
          </p:nvPr>
        </p:nvSpPr>
        <p:spPr/>
        <p:txBody>
          <a:bodyPr/>
          <a:lstStyle/>
          <a:p>
            <a:fld id="{5D4F04DD-0075-47BC-96DC-A308F93250B2}"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lvl1pPr>
              <a:defRPr baseline="0"/>
            </a:lvl1pPr>
          </a:lstStyle>
          <a:p>
            <a:fld id="{5D4F04DD-0075-47BC-96DC-A308F93250B2}"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p:cNvSpPr/>
          <p:nvPr userDrawn="1"/>
        </p:nvSpPr>
        <p:spPr>
          <a:xfrm>
            <a:off x="0" y="0"/>
            <a:ext cx="2533650" cy="6858000"/>
          </a:xfrm>
          <a:prstGeom prst="rect">
            <a:avLst/>
          </a:prstGeom>
          <a:solidFill>
            <a:srgbClr val="FCE1D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a:spLocks noGrp="1"/>
          </p:cNvSpPr>
          <p:nvPr>
            <p:ph type="title"/>
          </p:nvPr>
        </p:nvSpPr>
        <p:spPr>
          <a:xfrm>
            <a:off x="3086099" y="317810"/>
            <a:ext cx="8647129" cy="585134"/>
          </a:xfrm>
          <a:prstGeom prst="rect">
            <a:avLst/>
          </a:prstGeom>
        </p:spPr>
        <p:txBody>
          <a:bodyPr/>
          <a:lstStyle>
            <a:lvl1pPr algn="l">
              <a:defRPr sz="2800" b="1" baseline="0">
                <a:latin typeface="Arial" panose="020B0604020202020204" pitchFamily="34" charset="0"/>
                <a:ea typeface="微软雅黑" panose="020B0503020204020204" charset="-122"/>
              </a:defRPr>
            </a:lvl1pPr>
          </a:lstStyle>
          <a:p>
            <a:r>
              <a:rPr lang="zh-CN" altLang="en-US" dirty="0"/>
              <a:t>单击此处编辑母版标题样式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6"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a:xfrm>
            <a:off x="9448800" y="6570369"/>
            <a:ext cx="2743200" cy="287631"/>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
        <p:nvSpPr>
          <p:cNvPr id="5" name="标题 4"/>
          <p:cNvSpPr>
            <a:spLocks noGrp="1"/>
          </p:cNvSpPr>
          <p:nvPr>
            <p:ph type="title"/>
          </p:nvPr>
        </p:nvSpPr>
        <p:spPr>
          <a:xfrm>
            <a:off x="496800" y="149925"/>
            <a:ext cx="10515600" cy="727200"/>
          </a:xfrm>
          <a:prstGeom prst="rect">
            <a:avLst/>
          </a:prstGeom>
        </p:spPr>
        <p:txBody>
          <a:bodyPr vert="horz" anchor="ctr" anchorCtr="0"/>
          <a:lstStyle>
            <a:lvl1pPr algn="l">
              <a:lnSpc>
                <a:spcPct val="100000"/>
              </a:lnSpc>
              <a:defRPr sz="2800" b="1" baseline="0">
                <a:solidFill>
                  <a:srgbClr val="F26649"/>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7" name="文本占位符 8"/>
          <p:cNvSpPr>
            <a:spLocks noGrp="1"/>
          </p:cNvSpPr>
          <p:nvPr>
            <p:ph type="body" sz="quarter" idx="14"/>
          </p:nvPr>
        </p:nvSpPr>
        <p:spPr>
          <a:xfrm>
            <a:off x="496800" y="6516000"/>
            <a:ext cx="11878408" cy="304426"/>
          </a:xfrm>
          <a:prstGeom prst="rect">
            <a:avLst/>
          </a:prstGeom>
        </p:spPr>
        <p:txBody>
          <a:bodyPr anchor="b" anchorCtr="0"/>
          <a:lstStyle>
            <a:lvl1pPr marL="0" indent="0">
              <a:lnSpc>
                <a:spcPct val="100000"/>
              </a:lnSpc>
              <a:spcAft>
                <a:spcPts val="0"/>
              </a:spcAft>
              <a:buNone/>
              <a:defRPr sz="700" baseline="0">
                <a:solidFill>
                  <a:schemeClr val="bg1">
                    <a:lumMod val="50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cxnSp>
        <p:nvCxnSpPr>
          <p:cNvPr id="9" name="直接连接符 8"/>
          <p:cNvCxnSpPr/>
          <p:nvPr userDrawn="1"/>
        </p:nvCxnSpPr>
        <p:spPr>
          <a:xfrm>
            <a:off x="0" y="992358"/>
            <a:ext cx="12132000" cy="0"/>
          </a:xfrm>
          <a:prstGeom prst="line">
            <a:avLst/>
          </a:prstGeom>
          <a:ln w="38100">
            <a:gradFill flip="none" rotWithShape="1">
              <a:gsLst>
                <a:gs pos="0">
                  <a:srgbClr val="F26649"/>
                </a:gs>
                <a:gs pos="100000">
                  <a:srgbClr val="F2664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3" name="灯片编号占位符 3"/>
          <p:cNvSpPr>
            <a:spLocks noGrp="1"/>
          </p:cNvSpPr>
          <p:nvPr>
            <p:ph type="sldNum" sz="quarter" idx="12"/>
          </p:nvPr>
        </p:nvSpPr>
        <p:spPr>
          <a:xfrm>
            <a:off x="9448800" y="6570369"/>
            <a:ext cx="2743200" cy="287631"/>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
        <p:nvSpPr>
          <p:cNvPr id="4" name="标题 4"/>
          <p:cNvSpPr>
            <a:spLocks noGrp="1"/>
          </p:cNvSpPr>
          <p:nvPr>
            <p:ph type="title"/>
          </p:nvPr>
        </p:nvSpPr>
        <p:spPr>
          <a:xfrm>
            <a:off x="205023" y="317810"/>
            <a:ext cx="11781954" cy="585134"/>
          </a:xfrm>
          <a:prstGeom prst="rect">
            <a:avLst/>
          </a:prstGeom>
        </p:spPr>
        <p:txBody>
          <a:bodyPr/>
          <a:lstStyle>
            <a:lvl1pPr algn="ctr">
              <a:defRPr sz="2800" b="1" baseline="0">
                <a:latin typeface="Arial" panose="020B0604020202020204" pitchFamily="34" charset="0"/>
                <a:ea typeface="微软雅黑" panose="020B0503020204020204" charset="-122"/>
              </a:defRPr>
            </a:lvl1pPr>
          </a:lstStyle>
          <a:p>
            <a:r>
              <a:rPr lang="zh-CN" altLang="en-US" dirty="0"/>
              <a:t>单击此处编辑母版标题样式</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grpSp>
        <p:nvGrpSpPr>
          <p:cNvPr id="5" name="组合 4"/>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6"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矩形 8"/>
          <p:cNvSpPr/>
          <p:nvPr userDrawn="1"/>
        </p:nvSpPr>
        <p:spPr>
          <a:xfrm>
            <a:off x="-10160" y="6489065"/>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1286688" y="7510423"/>
            <a:ext cx="2700000" cy="316800"/>
          </a:xfrm>
        </p:spPr>
        <p:txBody>
          <a:bodyPr/>
          <a:lstStyle/>
          <a:p>
            <a:fld id="{760FBDFE-C587-4B4C-A407-44438C67B59E}" type="datetimeFigureOut">
              <a:rPr lang="zh-CN" altLang="en-US" smtClean="0"/>
              <a:t>2026/3/2</a:t>
            </a:fld>
            <a:endParaRPr lang="zh-CN" altLang="en-US"/>
          </a:p>
        </p:txBody>
      </p:sp>
      <p:sp>
        <p:nvSpPr>
          <p:cNvPr id="3" name="页脚占位符 2"/>
          <p:cNvSpPr>
            <a:spLocks noGrp="1"/>
          </p:cNvSpPr>
          <p:nvPr>
            <p:ph type="ftr" sz="quarter" idx="11"/>
            <p:custDataLst>
              <p:tags r:id="rId2"/>
            </p:custDataLst>
          </p:nvPr>
        </p:nvSpPr>
        <p:spPr>
          <a:xfrm>
            <a:off x="4790688" y="7510423"/>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4.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oleObject" Target="../embeddings/oleObject24.bin"/><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ags" Target="../tags/tag44.xml"/><Relationship Id="rId5" Type="http://schemas.openxmlformats.org/officeDocument/2006/relationships/slideLayout" Target="../slideLayouts/slideLayout77.xml"/><Relationship Id="rId10" Type="http://schemas.openxmlformats.org/officeDocument/2006/relationships/theme" Target="../theme/theme10.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84.xml"/><Relationship Id="rId7" Type="http://schemas.openxmlformats.org/officeDocument/2006/relationships/oleObject" Target="../embeddings/oleObject26.bin"/><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ags" Target="../tags/tag49.xml"/><Relationship Id="rId5" Type="http://schemas.openxmlformats.org/officeDocument/2006/relationships/theme" Target="../theme/theme11.xml"/><Relationship Id="rId4"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88.xml"/><Relationship Id="rId7" Type="http://schemas.openxmlformats.org/officeDocument/2006/relationships/oleObject" Target="../embeddings/oleObject27.bin"/><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ags" Target="../tags/tag50.xml"/><Relationship Id="rId5" Type="http://schemas.openxmlformats.org/officeDocument/2006/relationships/theme" Target="../theme/theme12.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oleObject" Target="../embeddings/oleObject4.bin"/><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ags" Target="../tags/tag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ags" Target="../tags/tag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4.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oleObject" Target="../embeddings/oleObject6.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oleObject" Target="../embeddings/oleObject7.bin"/><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ags" Target="../tags/tag9.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53.xml"/><Relationship Id="rId7" Type="http://schemas.openxmlformats.org/officeDocument/2006/relationships/tags" Target="../tags/tag3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oleObject" Target="../embeddings/oleObject18.bin"/><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ags" Target="../tags/tag38.xml"/><Relationship Id="rId5" Type="http://schemas.openxmlformats.org/officeDocument/2006/relationships/theme" Target="../theme/theme6.xml"/><Relationship Id="rId10" Type="http://schemas.openxmlformats.org/officeDocument/2006/relationships/image" Target="../media/image13.png"/><Relationship Id="rId4" Type="http://schemas.openxmlformats.org/officeDocument/2006/relationships/slideLayout" Target="../slideLayouts/slideLayout59.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62.xml"/><Relationship Id="rId7" Type="http://schemas.openxmlformats.org/officeDocument/2006/relationships/oleObject" Target="../embeddings/oleObject21.bin"/><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ags" Target="../tags/tag41.xml"/><Relationship Id="rId5" Type="http://schemas.openxmlformats.org/officeDocument/2006/relationships/theme" Target="../theme/theme7.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66.xml"/><Relationship Id="rId7" Type="http://schemas.openxmlformats.org/officeDocument/2006/relationships/tags" Target="../tags/tag4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8.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71.xml"/><Relationship Id="rId7" Type="http://schemas.openxmlformats.org/officeDocument/2006/relationships/oleObject" Target="../embeddings/oleObject23.bin"/><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ags" Target="../tags/tag43.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7"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2" imgW="5080" imgH="5080" progId="TCLayout.ActiveDocument.1">
                  <p:embed/>
                </p:oleObj>
              </mc:Choice>
              <mc:Fallback>
                <p:oleObj name="think-cell 幻灯片" r:id="rId12" imgW="5080" imgH="5080" progId="TCLayout.ActiveDocument.1">
                  <p:embed/>
                  <p:pic>
                    <p:nvPicPr>
                      <p:cNvPr id="5" name="对象 4"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灯片编号占位符 3"/>
          <p:cNvSpPr>
            <a:spLocks noGrp="1"/>
          </p:cNvSpPr>
          <p:nvPr>
            <p:ph type="sldNum" sz="quarter" idx="4"/>
          </p:nvPr>
        </p:nvSpPr>
        <p:spPr>
          <a:xfrm>
            <a:off x="9440174" y="6527379"/>
            <a:ext cx="2743200" cy="365125"/>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sldNum="0" hdr="0" ftr="0" dt="0"/>
  <p:txStyles>
    <p:titleStyle>
      <a:lvl1pPr algn="ctr" defTabSz="914400" rtl="0" eaLnBrk="1" latinLnBrk="0" hangingPunct="1">
        <a:lnSpc>
          <a:spcPct val="100000"/>
        </a:lnSpc>
        <a:spcBef>
          <a:spcPct val="0"/>
        </a:spcBef>
        <a:buNone/>
        <a:defRPr sz="2400" b="1" kern="1200" baseline="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baseline="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120000"/>
        </a:lnSpc>
        <a:spcBef>
          <a:spcPts val="0"/>
        </a:spcBef>
        <a:spcAft>
          <a:spcPts val="300"/>
        </a:spcAft>
        <a:buFont typeface="Wingdings" panose="05000000000000000000" pitchFamily="2" charset="2"/>
        <a:buChar char="ü"/>
        <a:defRPr sz="1400" kern="1200" baseline="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0"/>
        </a:spcBef>
        <a:spcAft>
          <a:spcPts val="300"/>
        </a:spcAft>
        <a:buFont typeface="Wingdings" panose="05000000000000000000" pitchFamily="2" charset="2"/>
        <a:buChar char="Ø"/>
        <a:defRPr sz="1200" kern="1200" baseline="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6A212E2-5696-8BC9-5751-7DC56185AF76}"/>
              </a:ext>
            </a:extLst>
          </p:cNvPr>
          <p:cNvGraphicFramePr>
            <a:graphicFrameLocks noChangeAspect="1"/>
          </p:cNvGraphicFramePr>
          <p:nvPr userDrawn="1">
            <p:custDataLst>
              <p:tags r:id="rId6"/>
            </p:custDataLst>
            <p:extLst>
              <p:ext uri="{D42A27DB-BD31-4B8C-83A1-F6EECF244321}">
                <p14:modId xmlns:p14="http://schemas.microsoft.com/office/powerpoint/2010/main" val="1943931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2" name="think-cell data - do not delete" hidden="1">
                        <a:extLst>
                          <a:ext uri="{FF2B5EF4-FFF2-40B4-BE49-F238E27FC236}">
                            <a16:creationId xmlns:a16="http://schemas.microsoft.com/office/drawing/2014/main" id="{A6A212E2-5696-8BC9-5751-7DC56185AF7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C8B9280-9B3F-E240-8E69-5FBD282DF49F}"/>
              </a:ext>
            </a:extLst>
          </p:cNvPr>
          <p:cNvGraphicFramePr>
            <a:graphicFrameLocks noChangeAspect="1"/>
          </p:cNvGraphicFramePr>
          <p:nvPr userDrawn="1">
            <p:custDataLst>
              <p:tags r:id="rId6"/>
            </p:custDataLst>
            <p:extLst>
              <p:ext uri="{D42A27DB-BD31-4B8C-83A1-F6EECF244321}">
                <p14:modId xmlns:p14="http://schemas.microsoft.com/office/powerpoint/2010/main" val="171068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2" name="think-cell data - do not delete" hidden="1">
                        <a:extLst>
                          <a:ext uri="{FF2B5EF4-FFF2-40B4-BE49-F238E27FC236}">
                            <a16:creationId xmlns:a16="http://schemas.microsoft.com/office/drawing/2014/main" id="{EC8B9280-9B3F-E240-8E69-5FBD282DF49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20"/>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幻灯片" r:id="rId21" imgW="7772400" imgH="10058400" progId="TCLayout.ActiveDocument.1">
                  <p:embed/>
                </p:oleObj>
              </mc:Choice>
              <mc:Fallback>
                <p:oleObj name="think-cell 幻灯片" r:id="rId21" imgW="7772400" imgH="10058400" progId="TCLayout.ActiveDocument.1">
                  <p:embed/>
                  <p:pic>
                    <p:nvPicPr>
                      <p:cNvPr id="6" name="think-cell data - do not delete" hidden="1"/>
                      <p:cNvPicPr/>
                      <p:nvPr/>
                    </p:nvPicPr>
                    <p:blipFill>
                      <a:blip r:embed="rId22"/>
                      <a:stretch>
                        <a:fillRect/>
                      </a:stretch>
                    </p:blipFill>
                    <p:spPr>
                      <a:xfrm>
                        <a:off x="1588" y="1588"/>
                        <a:ext cx="1227" cy="1588"/>
                      </a:xfrm>
                      <a:prstGeom prst="rect">
                        <a:avLst/>
                      </a:prstGeom>
                    </p:spPr>
                  </p:pic>
                </p:oleObj>
              </mc:Fallback>
            </mc:AlternateContent>
          </a:graphicData>
        </a:graphic>
      </p:graphicFrame>
      <p:sp>
        <p:nvSpPr>
          <p:cNvPr id="3" name="标题占位符 1"/>
          <p:cNvSpPr>
            <a:spLocks noGrp="1"/>
          </p:cNvSpPr>
          <p:nvPr>
            <p:ph type="title"/>
          </p:nvPr>
        </p:nvSpPr>
        <p:spPr>
          <a:xfrm>
            <a:off x="838200" y="365126"/>
            <a:ext cx="10515600" cy="645528"/>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4090B369-7666-4102-82FE-AFC08ACF9C41}" type="datetimeFigureOut">
              <a:rPr lang="zh-CN" altLang="en-US" smtClean="0"/>
              <a:t>2026/3/2</a:t>
            </a:fld>
            <a:endParaRPr lang="zh-CN" altLang="en-US"/>
          </a:p>
        </p:txBody>
      </p:sp>
      <p:sp>
        <p:nvSpPr>
          <p:cNvPr id="7" name="文本框 6"/>
          <p:cNvSpPr txBox="1"/>
          <p:nvPr userDrawn="1"/>
        </p:nvSpPr>
        <p:spPr>
          <a:xfrm>
            <a:off x="7642860" y="6483347"/>
            <a:ext cx="4548120" cy="18466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a:solidFill>
                  <a:schemeClr val="tx1">
                    <a:lumMod val="75000"/>
                    <a:lumOff val="25000"/>
                  </a:schemeClr>
                </a:solidFill>
                <a:effectLst/>
                <a:latin typeface="Arial" panose="020B0604020202020204" pitchFamily="34" charset="0"/>
                <a:ea typeface="微软雅黑" panose="020B0503020204020204" charset="-122"/>
              </a:rPr>
              <a:t>本材料仅供医疗卫生专业人士参考。</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ransition/>
  <p:txStyles>
    <p:titleStyle>
      <a:lvl1pPr algn="l" defTabSz="914400" rtl="0" eaLnBrk="1" latinLnBrk="0" hangingPunct="1">
        <a:lnSpc>
          <a:spcPct val="90000"/>
        </a:lnSpc>
        <a:spcBef>
          <a:spcPct val="0"/>
        </a:spcBef>
        <a:buNone/>
        <a:defRPr sz="2800" b="1" kern="1200">
          <a:solidFill>
            <a:srgbClr val="00206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5B00BE-9697-ED28-9726-201E03F6B952}"/>
              </a:ext>
            </a:extLst>
          </p:cNvPr>
          <p:cNvGraphicFramePr>
            <a:graphicFrameLocks noChangeAspect="1"/>
          </p:cNvGraphicFramePr>
          <p:nvPr userDrawn="1">
            <p:custDataLst>
              <p:tags r:id="rId21"/>
            </p:custDataLst>
            <p:extLst>
              <p:ext uri="{D42A27DB-BD31-4B8C-83A1-F6EECF244321}">
                <p14:modId xmlns:p14="http://schemas.microsoft.com/office/powerpoint/2010/main" val="3752370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22" imgW="512" imgH="514" progId="TCLayout.ActiveDocument.1">
                  <p:embed/>
                </p:oleObj>
              </mc:Choice>
              <mc:Fallback>
                <p:oleObj name="think-cell 幻灯片" r:id="rId22" imgW="512" imgH="514" progId="TCLayout.ActiveDocument.1">
                  <p:embed/>
                  <p:pic>
                    <p:nvPicPr>
                      <p:cNvPr id="2" name="think-cell data - do not delete" hidden="1">
                        <a:extLst>
                          <a:ext uri="{FF2B5EF4-FFF2-40B4-BE49-F238E27FC236}">
                            <a16:creationId xmlns:a16="http://schemas.microsoft.com/office/drawing/2014/main" id="{D85B00BE-9697-ED28-9726-201E03F6B952}"/>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6"/>
            <a:ext cx="10515600" cy="645528"/>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4090B369-7666-4102-82FE-AFC08ACF9C41}" type="datetimeFigureOut">
              <a:rPr lang="zh-CN" altLang="en-US" smtClean="0"/>
              <a:t>2026/3/2</a:t>
            </a:fld>
            <a:endParaRPr lang="zh-CN" altLang="en-US"/>
          </a:p>
        </p:txBody>
      </p:sp>
      <p:sp>
        <p:nvSpPr>
          <p:cNvPr id="7" name="文本框 6"/>
          <p:cNvSpPr txBox="1"/>
          <p:nvPr userDrawn="1"/>
        </p:nvSpPr>
        <p:spPr>
          <a:xfrm>
            <a:off x="7642860" y="6483347"/>
            <a:ext cx="4548120" cy="18466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a:solidFill>
                  <a:schemeClr val="tx1">
                    <a:lumMod val="75000"/>
                    <a:lumOff val="25000"/>
                  </a:schemeClr>
                </a:solidFill>
                <a:effectLst/>
                <a:latin typeface="Arial" panose="020B0604020202020204" pitchFamily="34" charset="0"/>
                <a:ea typeface="微软雅黑" panose="020B0503020204020204" charset="-122"/>
              </a:rPr>
              <a:t>本材料仅供医疗卫生专业人士参考。</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748" r:id="rId19"/>
  </p:sldLayoutIdLst>
  <p:transition/>
  <p:txStyles>
    <p:titleStyle>
      <a:lvl1pPr algn="l" defTabSz="914400" rtl="0" eaLnBrk="1" latinLnBrk="0" hangingPunct="1">
        <a:lnSpc>
          <a:spcPct val="90000"/>
        </a:lnSpc>
        <a:spcBef>
          <a:spcPct val="0"/>
        </a:spcBef>
        <a:buNone/>
        <a:defRPr sz="2800" b="1" kern="1200">
          <a:solidFill>
            <a:srgbClr val="00206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2" imgW="5715" imgH="5715" progId="TCLayout.ActiveDocument.1">
                  <p:embed/>
                </p:oleObj>
              </mc:Choice>
              <mc:Fallback>
                <p:oleObj name="think-cell 幻灯片" r:id="rId12" imgW="5715" imgH="5715" progId="TCLayout.ActiveDocument.1">
                  <p:embed/>
                  <p:pic>
                    <p:nvPicPr>
                      <p:cNvPr id="8" name="think-cell data - do not delete"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a:t>Click to edit Master title style</a:t>
            </a:r>
            <a:endParaRPr lang="en-US"/>
          </a:p>
        </p:txBody>
      </p:sp>
      <p:sp>
        <p:nvSpPr>
          <p:cNvPr id="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fld id="{7A56DD26-32A4-2A43-990A-6F7E5E73786E}" type="datetimeFigureOut">
              <a:rPr lang="en-US" smtClean="0"/>
              <a:t>3/2/2026</a:t>
            </a:fld>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fld id="{186AF604-6CBA-6F4A-A6F6-26E48A4D0EE4}" type="slidenum">
              <a:rPr lang="en-US" smtClean="0"/>
              <a:t>‹#›</a:t>
            </a:fld>
            <a:endParaRPr lang="en-US"/>
          </a:p>
        </p:txBody>
      </p:sp>
      <p:pic>
        <p:nvPicPr>
          <p:cNvPr id="9" name="图片 9" descr="/Users/gududeguanggaoren/Library/Containers/com.kingsoft.wpsoffice.mac/Data/tmp/photoeditapp/20240407181554/temp.pngtem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xStyles>
    <p:titleStyle>
      <a:lvl1pPr algn="ctr" defTabSz="457200" rtl="0" eaLnBrk="1" latinLnBrk="0" hangingPunct="1">
        <a:spcBef>
          <a:spcPct val="0"/>
        </a:spcBef>
        <a:buNone/>
        <a:defRPr sz="4400" kern="1200">
          <a:solidFill>
            <a:schemeClr val="tx1"/>
          </a:solidFill>
          <a:latin typeface="微软雅黑" panose="020B0503020204020204" charset="-122"/>
          <a:ea typeface="微软雅黑" panose="020B0503020204020204" charset="-122"/>
          <a:cs typeface="+mj-cs"/>
          <a:sym typeface="微软雅黑" panose="020B0503020204020204" charset="-122"/>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7"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8" name="文本框 7"/>
          <p:cNvSpPr txBox="1"/>
          <p:nvPr userDrawn="1"/>
        </p:nvSpPr>
        <p:spPr>
          <a:xfrm>
            <a:off x="7643659" y="660771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7"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10" name="文本框 9"/>
          <p:cNvSpPr txBox="1">
            <a:spLocks noChangeArrowheads="1"/>
          </p:cNvSpPr>
          <p:nvPr userDrawn="1"/>
        </p:nvSpPr>
        <p:spPr bwMode="auto">
          <a:xfrm>
            <a:off x="8334375" y="6580188"/>
            <a:ext cx="38576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700" b="0" i="1" u="none" strike="noStrike" kern="1200" cap="none" spc="0" normalizeH="0" baseline="0" noProof="0" dirty="0">
                <a:ln>
                  <a:noFill/>
                </a:ln>
                <a:solidFill>
                  <a:srgbClr val="44546A"/>
                </a:solidFill>
                <a:effectLst/>
                <a:uLnTx/>
                <a:uFillTx/>
                <a:latin typeface="微软雅黑" panose="020B0503020204020204" charset="-122"/>
                <a:ea typeface="微软雅黑" panose="020B0503020204020204" charset="-122"/>
                <a:cs typeface="+mn-cs"/>
              </a:rPr>
              <a:t>本材料仅供医疗卫生专业人士参考</a:t>
            </a:r>
          </a:p>
        </p:txBody>
      </p:sp>
      <p:grpSp>
        <p:nvGrpSpPr>
          <p:cNvPr id="8" name="组合 7"/>
          <p:cNvGrpSpPr/>
          <p:nvPr userDrawn="1"/>
        </p:nvGrpSpPr>
        <p:grpSpPr>
          <a:xfrm>
            <a:off x="10837983" y="140186"/>
            <a:ext cx="1373991" cy="458125"/>
            <a:chOff x="10386705" y="140186"/>
            <a:chExt cx="1825269" cy="608593"/>
          </a:xfrm>
        </p:grpSpPr>
        <p:pic>
          <p:nvPicPr>
            <p:cNvPr id="9" name="Picture 7" descr="A close up of a logo&#10;&#10;Description automatically generated"/>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1" name="图片 10"/>
            <p:cNvPicPr>
              <a:picLocks noChangeAspect="1"/>
            </p:cNvPicPr>
            <p:nvPr userDrawn="1"/>
          </p:nvPicPr>
          <p:blipFill>
            <a:blip r:embed="rId10"/>
            <a:stretch>
              <a:fillRect/>
            </a:stretch>
          </p:blipFill>
          <p:spPr>
            <a:xfrm>
              <a:off x="10386705" y="140186"/>
              <a:ext cx="1754529" cy="224939"/>
            </a:xfrm>
            <a:prstGeom prst="rect">
              <a:avLst/>
            </a:prstGeom>
          </p:spPr>
        </p:pic>
      </p:gr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C4496A4-CAED-64FF-954E-1D3C313E2F33}"/>
              </a:ext>
            </a:extLst>
          </p:cNvPr>
          <p:cNvGraphicFramePr>
            <a:graphicFrameLocks noChangeAspect="1"/>
          </p:cNvGraphicFramePr>
          <p:nvPr userDrawn="1">
            <p:custDataLst>
              <p:tags r:id="rId6"/>
            </p:custDataLst>
            <p:extLst>
              <p:ext uri="{D42A27DB-BD31-4B8C-83A1-F6EECF244321}">
                <p14:modId xmlns:p14="http://schemas.microsoft.com/office/powerpoint/2010/main" val="1145769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2" name="think-cell data - do not delete" hidden="1">
                        <a:extLst>
                          <a:ext uri="{FF2B5EF4-FFF2-40B4-BE49-F238E27FC236}">
                            <a16:creationId xmlns:a16="http://schemas.microsoft.com/office/drawing/2014/main" id="{8C4496A4-CAED-64FF-954E-1D3C313E2F3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89E7BBE-FD64-D283-561B-23AAFDC4113C}"/>
              </a:ext>
            </a:extLst>
          </p:cNvPr>
          <p:cNvGraphicFramePr>
            <a:graphicFrameLocks noChangeAspect="1"/>
          </p:cNvGraphicFramePr>
          <p:nvPr userDrawn="1">
            <p:custDataLst>
              <p:tags r:id="rId7"/>
            </p:custDataLst>
            <p:extLst>
              <p:ext uri="{D42A27DB-BD31-4B8C-83A1-F6EECF244321}">
                <p14:modId xmlns:p14="http://schemas.microsoft.com/office/powerpoint/2010/main" val="1656980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12" imgH="514" progId="TCLayout.ActiveDocument.1">
                  <p:embed/>
                </p:oleObj>
              </mc:Choice>
              <mc:Fallback>
                <p:oleObj name="think-cell 幻灯片" r:id="rId8" imgW="512" imgH="514" progId="TCLayout.ActiveDocument.1">
                  <p:embed/>
                  <p:pic>
                    <p:nvPicPr>
                      <p:cNvPr id="2" name="think-cell data - do not delete" hidden="1">
                        <a:extLst>
                          <a:ext uri="{FF2B5EF4-FFF2-40B4-BE49-F238E27FC236}">
                            <a16:creationId xmlns:a16="http://schemas.microsoft.com/office/drawing/2014/main" id="{689E7BBE-FD64-D283-561B-23AAFDC4113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8" name="文本框 7"/>
          <p:cNvSpPr txBox="1"/>
          <p:nvPr userDrawn="1"/>
        </p:nvSpPr>
        <p:spPr>
          <a:xfrm>
            <a:off x="7643659" y="660771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9D994E1-A022-C355-041C-7693729EFF4A}"/>
              </a:ext>
            </a:extLst>
          </p:cNvPr>
          <p:cNvGraphicFramePr>
            <a:graphicFrameLocks noChangeAspect="1"/>
          </p:cNvGraphicFramePr>
          <p:nvPr userDrawn="1">
            <p:custDataLst>
              <p:tags r:id="rId6"/>
            </p:custDataLst>
            <p:extLst>
              <p:ext uri="{D42A27DB-BD31-4B8C-83A1-F6EECF244321}">
                <p14:modId xmlns:p14="http://schemas.microsoft.com/office/powerpoint/2010/main" val="4123504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2" name="think-cell data - do not delete" hidden="1">
                        <a:extLst>
                          <a:ext uri="{FF2B5EF4-FFF2-40B4-BE49-F238E27FC236}">
                            <a16:creationId xmlns:a16="http://schemas.microsoft.com/office/drawing/2014/main" id="{D9D994E1-A022-C355-041C-7693729EFF4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101.xml"/><Relationship Id="rId7" Type="http://schemas.openxmlformats.org/officeDocument/2006/relationships/notesSlide" Target="../notesSlides/notesSlide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22.xml"/><Relationship Id="rId11" Type="http://schemas.openxmlformats.org/officeDocument/2006/relationships/image" Target="../media/image26.png"/><Relationship Id="rId5" Type="http://schemas.openxmlformats.org/officeDocument/2006/relationships/tags" Target="../tags/tag103.xml"/><Relationship Id="rId10" Type="http://schemas.openxmlformats.org/officeDocument/2006/relationships/image" Target="../media/image24.png"/><Relationship Id="rId4" Type="http://schemas.openxmlformats.org/officeDocument/2006/relationships/tags" Target="../tags/tag102.xml"/><Relationship Id="rId9"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tags" Target="../tags/tag104.xml"/><Relationship Id="rId6" Type="http://schemas.openxmlformats.org/officeDocument/2006/relationships/image" Target="../media/image15.png"/><Relationship Id="rId5" Type="http://schemas.openxmlformats.org/officeDocument/2006/relationships/image" Target="../media/image4.emf"/><Relationship Id="rId10" Type="http://schemas.openxmlformats.org/officeDocument/2006/relationships/image" Target="../media/image23.png"/><Relationship Id="rId4" Type="http://schemas.openxmlformats.org/officeDocument/2006/relationships/oleObject" Target="../embeddings/oleObject37.bin"/><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22.xml"/><Relationship Id="rId1" Type="http://schemas.openxmlformats.org/officeDocument/2006/relationships/tags" Target="../tags/tag105.xml"/><Relationship Id="rId6" Type="http://schemas.openxmlformats.org/officeDocument/2006/relationships/image" Target="../media/image50.jpeg"/><Relationship Id="rId5" Type="http://schemas.openxmlformats.org/officeDocument/2006/relationships/image" Target="../media/image4.emf"/><Relationship Id="rId4" Type="http://schemas.openxmlformats.org/officeDocument/2006/relationships/oleObject" Target="../embeddings/oleObject38.bin"/><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08.xml"/><Relationship Id="rId7" Type="http://schemas.openxmlformats.org/officeDocument/2006/relationships/image" Target="../media/image53.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emf"/><Relationship Id="rId5" Type="http://schemas.openxmlformats.org/officeDocument/2006/relationships/oleObject" Target="../embeddings/oleObject39.bin"/><Relationship Id="rId4" Type="http://schemas.openxmlformats.org/officeDocument/2006/relationships/slideLayout" Target="../slideLayouts/slideLayout22.xml"/><Relationship Id="rId9"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8.xml"/><Relationship Id="rId7" Type="http://schemas.openxmlformats.org/officeDocument/2006/relationships/chart" Target="../charts/chart8.xml"/><Relationship Id="rId2" Type="http://schemas.openxmlformats.org/officeDocument/2006/relationships/slideLayout" Target="../slideLayouts/slideLayout22.xml"/><Relationship Id="rId1" Type="http://schemas.openxmlformats.org/officeDocument/2006/relationships/tags" Target="../tags/tag109.xml"/><Relationship Id="rId6" Type="http://schemas.openxmlformats.org/officeDocument/2006/relationships/chart" Target="../charts/chart7.xml"/><Relationship Id="rId5" Type="http://schemas.openxmlformats.org/officeDocument/2006/relationships/image" Target="../media/image4.emf"/><Relationship Id="rId4" Type="http://schemas.openxmlformats.org/officeDocument/2006/relationships/oleObject" Target="../embeddings/oleObject40.bin"/><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slideLayout" Target="../slideLayouts/slideLayout22.xml"/><Relationship Id="rId7" Type="http://schemas.openxmlformats.org/officeDocument/2006/relationships/image" Target="../media/image57.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oleObject" Target="../embeddings/oleObject4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22.xml"/><Relationship Id="rId1" Type="http://schemas.openxmlformats.org/officeDocument/2006/relationships/tags" Target="../tags/tag112.xml"/><Relationship Id="rId6" Type="http://schemas.openxmlformats.org/officeDocument/2006/relationships/image" Target="../media/image59.png"/><Relationship Id="rId5" Type="http://schemas.openxmlformats.org/officeDocument/2006/relationships/image" Target="../media/image4.emf"/><Relationship Id="rId4" Type="http://schemas.openxmlformats.org/officeDocument/2006/relationships/oleObject" Target="../embeddings/oleObject4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3.bin"/><Relationship Id="rId7" Type="http://schemas.openxmlformats.org/officeDocument/2006/relationships/image" Target="../media/image62.png"/><Relationship Id="rId2" Type="http://schemas.openxmlformats.org/officeDocument/2006/relationships/slideLayout" Target="../slideLayouts/slideLayout22.xml"/><Relationship Id="rId1" Type="http://schemas.openxmlformats.org/officeDocument/2006/relationships/tags" Target="../tags/tag1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10.xml"/><Relationship Id="rId7" Type="http://schemas.openxmlformats.org/officeDocument/2006/relationships/image" Target="../media/image64.png"/><Relationship Id="rId2" Type="http://schemas.openxmlformats.org/officeDocument/2006/relationships/slideLayout" Target="../slideLayouts/slideLayout22.xml"/><Relationship Id="rId1" Type="http://schemas.openxmlformats.org/officeDocument/2006/relationships/tags" Target="../tags/tag114.xml"/><Relationship Id="rId6" Type="http://schemas.openxmlformats.org/officeDocument/2006/relationships/image" Target="../media/image63.png"/><Relationship Id="rId5" Type="http://schemas.openxmlformats.org/officeDocument/2006/relationships/image" Target="../media/image4.emf"/><Relationship Id="rId10" Type="http://schemas.openxmlformats.org/officeDocument/2006/relationships/image" Target="../media/image67.svg"/><Relationship Id="rId4" Type="http://schemas.openxmlformats.org/officeDocument/2006/relationships/oleObject" Target="../embeddings/oleObject44.bin"/><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1.xml"/><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slideLayout" Target="../slideLayouts/slideLayout22.xml"/><Relationship Id="rId1" Type="http://schemas.openxmlformats.org/officeDocument/2006/relationships/tags" Target="../tags/tag11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4.emf"/><Relationship Id="rId10" Type="http://schemas.openxmlformats.org/officeDocument/2006/relationships/image" Target="../media/image72.png"/><Relationship Id="rId4" Type="http://schemas.openxmlformats.org/officeDocument/2006/relationships/oleObject" Target="../embeddings/oleObject45.bin"/><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41.xml"/><Relationship Id="rId1" Type="http://schemas.openxmlformats.org/officeDocument/2006/relationships/tags" Target="../tags/tag51.xml"/><Relationship Id="rId6" Type="http://schemas.openxmlformats.org/officeDocument/2006/relationships/image" Target="../media/image21.png"/><Relationship Id="rId5" Type="http://schemas.openxmlformats.org/officeDocument/2006/relationships/image" Target="../media/image4.emf"/><Relationship Id="rId10" Type="http://schemas.openxmlformats.org/officeDocument/2006/relationships/chart" Target="../charts/chart2.xml"/><Relationship Id="rId4" Type="http://schemas.openxmlformats.org/officeDocument/2006/relationships/oleObject" Target="../embeddings/oleObject28.bin"/><Relationship Id="rId9"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2.xml"/><Relationship Id="rId7" Type="http://schemas.openxmlformats.org/officeDocument/2006/relationships/image" Target="../media/image77.png"/><Relationship Id="rId2" Type="http://schemas.openxmlformats.org/officeDocument/2006/relationships/slideLayout" Target="../slideLayouts/slideLayout22.xml"/><Relationship Id="rId1" Type="http://schemas.openxmlformats.org/officeDocument/2006/relationships/tags" Target="../tags/tag116.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oleObject" Target="../embeddings/oleObject46.bin"/><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oleObject" Target="../embeddings/oleObject47.bin"/><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slideLayout" Target="../slideLayouts/slideLayout22.xml"/><Relationship Id="rId1" Type="http://schemas.openxmlformats.org/officeDocument/2006/relationships/tags" Target="../tags/tag11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4.emf"/><Relationship Id="rId9" Type="http://schemas.openxmlformats.org/officeDocument/2006/relationships/image" Target="../media/image84.svg"/><Relationship Id="rId1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8.bin"/><Relationship Id="rId7" Type="http://schemas.openxmlformats.org/officeDocument/2006/relationships/image" Target="../media/image77.png"/><Relationship Id="rId2" Type="http://schemas.openxmlformats.org/officeDocument/2006/relationships/slideLayout" Target="../slideLayouts/slideLayout22.xml"/><Relationship Id="rId1" Type="http://schemas.openxmlformats.org/officeDocument/2006/relationships/tags" Target="../tags/tag118.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2.xml"/><Relationship Id="rId1" Type="http://schemas.openxmlformats.org/officeDocument/2006/relationships/tags" Target="../tags/tag1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98.svg"/><Relationship Id="rId3" Type="http://schemas.openxmlformats.org/officeDocument/2006/relationships/notesSlide" Target="../notesSlides/notesSlide13.xml"/><Relationship Id="rId7" Type="http://schemas.openxmlformats.org/officeDocument/2006/relationships/image" Target="../media/image96.svg"/><Relationship Id="rId12" Type="http://schemas.openxmlformats.org/officeDocument/2006/relationships/image" Target="../media/image97.png"/><Relationship Id="rId2" Type="http://schemas.openxmlformats.org/officeDocument/2006/relationships/slideLayout" Target="../slideLayouts/slideLayout22.xml"/><Relationship Id="rId1" Type="http://schemas.openxmlformats.org/officeDocument/2006/relationships/tags" Target="../tags/tag120.xml"/><Relationship Id="rId6" Type="http://schemas.openxmlformats.org/officeDocument/2006/relationships/image" Target="../media/image95.png"/><Relationship Id="rId11" Type="http://schemas.openxmlformats.org/officeDocument/2006/relationships/image" Target="../media/image67.svg"/><Relationship Id="rId5" Type="http://schemas.openxmlformats.org/officeDocument/2006/relationships/image" Target="../media/image4.emf"/><Relationship Id="rId10" Type="http://schemas.openxmlformats.org/officeDocument/2006/relationships/image" Target="../media/image66.png"/><Relationship Id="rId4" Type="http://schemas.openxmlformats.org/officeDocument/2006/relationships/oleObject" Target="../embeddings/oleObject50.bin"/><Relationship Id="rId9" Type="http://schemas.openxmlformats.org/officeDocument/2006/relationships/image" Target="../media/image65.sv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2.xml"/><Relationship Id="rId1" Type="http://schemas.openxmlformats.org/officeDocument/2006/relationships/tags" Target="../tags/tag12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102.png"/><Relationship Id="rId2" Type="http://schemas.openxmlformats.org/officeDocument/2006/relationships/slideLayout" Target="../slideLayouts/slideLayout22.xml"/><Relationship Id="rId1" Type="http://schemas.openxmlformats.org/officeDocument/2006/relationships/tags" Target="../tags/tag122.xml"/><Relationship Id="rId6" Type="http://schemas.openxmlformats.org/officeDocument/2006/relationships/image" Target="../media/image101.png"/><Relationship Id="rId5" Type="http://schemas.openxmlformats.org/officeDocument/2006/relationships/chart" Target="../charts/chart9.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4.xml"/><Relationship Id="rId7" Type="http://schemas.openxmlformats.org/officeDocument/2006/relationships/image" Target="../media/image104.png"/><Relationship Id="rId2" Type="http://schemas.openxmlformats.org/officeDocument/2006/relationships/slideLayout" Target="../slideLayouts/slideLayout22.xml"/><Relationship Id="rId1" Type="http://schemas.openxmlformats.org/officeDocument/2006/relationships/tags" Target="../tags/tag123.xml"/><Relationship Id="rId6" Type="http://schemas.openxmlformats.org/officeDocument/2006/relationships/image" Target="../media/image103.png"/><Relationship Id="rId5" Type="http://schemas.openxmlformats.org/officeDocument/2006/relationships/image" Target="../media/image4.emf"/><Relationship Id="rId4" Type="http://schemas.openxmlformats.org/officeDocument/2006/relationships/oleObject" Target="../embeddings/oleObject53.bin"/></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54.xml"/><Relationship Id="rId7" Type="http://schemas.openxmlformats.org/officeDocument/2006/relationships/image" Target="../media/image2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emf"/><Relationship Id="rId5" Type="http://schemas.openxmlformats.org/officeDocument/2006/relationships/oleObject" Target="../embeddings/oleObject29.bin"/><Relationship Id="rId10" Type="http://schemas.openxmlformats.org/officeDocument/2006/relationships/image" Target="../media/image27.png"/><Relationship Id="rId4" Type="http://schemas.openxmlformats.org/officeDocument/2006/relationships/slideLayout" Target="../slideLayouts/slideLayout41.xml"/><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126.xml"/><Relationship Id="rId7" Type="http://schemas.openxmlformats.org/officeDocument/2006/relationships/notesSlide" Target="../notesSlides/notesSlide15.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Layout" Target="../slideLayouts/slideLayout22.xml"/><Relationship Id="rId11" Type="http://schemas.openxmlformats.org/officeDocument/2006/relationships/image" Target="../media/image26.png"/><Relationship Id="rId5" Type="http://schemas.openxmlformats.org/officeDocument/2006/relationships/tags" Target="../tags/tag128.xml"/><Relationship Id="rId10" Type="http://schemas.openxmlformats.org/officeDocument/2006/relationships/image" Target="../media/image24.png"/><Relationship Id="rId4" Type="http://schemas.openxmlformats.org/officeDocument/2006/relationships/tags" Target="../tags/tag127.xml"/><Relationship Id="rId9"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129.xml"/><Relationship Id="rId6" Type="http://schemas.openxmlformats.org/officeDocument/2006/relationships/image" Target="../media/image106.png"/><Relationship Id="rId5" Type="http://schemas.openxmlformats.org/officeDocument/2006/relationships/image" Target="../media/image4.emf"/><Relationship Id="rId4" Type="http://schemas.openxmlformats.org/officeDocument/2006/relationships/oleObject" Target="../embeddings/oleObject54.bin"/></Relationships>
</file>

<file path=ppt/slides/_rels/slide4.xml.rels><?xml version="1.0" encoding="UTF-8" standalone="yes"?>
<Relationships xmlns="http://schemas.openxmlformats.org/package/2006/relationships"><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9" Type="http://schemas.openxmlformats.org/officeDocument/2006/relationships/chart" Target="../charts/chart4.xml"/><Relationship Id="rId21" Type="http://schemas.openxmlformats.org/officeDocument/2006/relationships/tags" Target="../tags/tag75.xml"/><Relationship Id="rId34" Type="http://schemas.openxmlformats.org/officeDocument/2006/relationships/image" Target="../media/image4.emf"/><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33" Type="http://schemas.openxmlformats.org/officeDocument/2006/relationships/oleObject" Target="../embeddings/oleObject30.bin"/><Relationship Id="rId38" Type="http://schemas.openxmlformats.org/officeDocument/2006/relationships/image" Target="../media/image30.png"/><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tags" Target="../tags/tag83.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32" Type="http://schemas.openxmlformats.org/officeDocument/2006/relationships/notesSlide" Target="../notesSlides/notesSlide3.xml"/><Relationship Id="rId37" Type="http://schemas.openxmlformats.org/officeDocument/2006/relationships/image" Target="../media/image29.svg"/><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tags" Target="../tags/tag82.xml"/><Relationship Id="rId36" Type="http://schemas.openxmlformats.org/officeDocument/2006/relationships/image" Target="../media/image28.png"/><Relationship Id="rId10" Type="http://schemas.openxmlformats.org/officeDocument/2006/relationships/tags" Target="../tags/tag64.xml"/><Relationship Id="rId19" Type="http://schemas.openxmlformats.org/officeDocument/2006/relationships/tags" Target="../tags/tag73.xml"/><Relationship Id="rId31" Type="http://schemas.openxmlformats.org/officeDocument/2006/relationships/slideLayout" Target="../slideLayouts/slideLayout41.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tags" Target="../tags/tag84.xml"/><Relationship Id="rId35" Type="http://schemas.openxmlformats.org/officeDocument/2006/relationships/chart" Target="../charts/chart3.xml"/><Relationship Id="rId8" Type="http://schemas.openxmlformats.org/officeDocument/2006/relationships/tags" Target="../tags/tag62.xml"/><Relationship Id="rId3" Type="http://schemas.openxmlformats.org/officeDocument/2006/relationships/tags" Target="../tags/tag57.xml"/></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oleObject" Target="../embeddings/oleObject31.bin"/><Relationship Id="rId7" Type="http://schemas.openxmlformats.org/officeDocument/2006/relationships/image" Target="../media/image33.png"/><Relationship Id="rId2" Type="http://schemas.openxmlformats.org/officeDocument/2006/relationships/slideLayout" Target="../slideLayouts/slideLayout41.xml"/><Relationship Id="rId1" Type="http://schemas.openxmlformats.org/officeDocument/2006/relationships/tags" Target="../tags/tag85.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4.emf"/><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21.png"/><Relationship Id="rId18" Type="http://schemas.openxmlformats.org/officeDocument/2006/relationships/image" Target="../media/image40.png"/><Relationship Id="rId3" Type="http://schemas.openxmlformats.org/officeDocument/2006/relationships/tags" Target="../tags/tag88.xml"/><Relationship Id="rId21" Type="http://schemas.openxmlformats.org/officeDocument/2006/relationships/image" Target="../media/image43.emf"/><Relationship Id="rId7" Type="http://schemas.openxmlformats.org/officeDocument/2006/relationships/tags" Target="../tags/tag92.xml"/><Relationship Id="rId12" Type="http://schemas.openxmlformats.org/officeDocument/2006/relationships/image" Target="../media/image4.emf"/><Relationship Id="rId17" Type="http://schemas.openxmlformats.org/officeDocument/2006/relationships/image" Target="../media/image39.png"/><Relationship Id="rId2" Type="http://schemas.openxmlformats.org/officeDocument/2006/relationships/tags" Target="../tags/tag87.xml"/><Relationship Id="rId16" Type="http://schemas.openxmlformats.org/officeDocument/2006/relationships/image" Target="../media/image38.png"/><Relationship Id="rId20" Type="http://schemas.openxmlformats.org/officeDocument/2006/relationships/image" Target="../media/image42.emf"/><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oleObject" Target="../embeddings/oleObject32.bin"/><Relationship Id="rId24" Type="http://schemas.openxmlformats.org/officeDocument/2006/relationships/image" Target="../media/image46.png"/><Relationship Id="rId5" Type="http://schemas.openxmlformats.org/officeDocument/2006/relationships/tags" Target="../tags/tag90.xml"/><Relationship Id="rId15" Type="http://schemas.openxmlformats.org/officeDocument/2006/relationships/image" Target="../media/image37.png"/><Relationship Id="rId23" Type="http://schemas.openxmlformats.org/officeDocument/2006/relationships/image" Target="../media/image45.emf"/><Relationship Id="rId10" Type="http://schemas.openxmlformats.org/officeDocument/2006/relationships/slideLayout" Target="../slideLayouts/slideLayout22.xml"/><Relationship Id="rId19" Type="http://schemas.openxmlformats.org/officeDocument/2006/relationships/image" Target="../media/image41.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22.png"/><Relationship Id="rId22"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chart" Target="../charts/chart5.xml"/><Relationship Id="rId5" Type="http://schemas.openxmlformats.org/officeDocument/2006/relationships/image" Target="../media/image4.emf"/><Relationship Id="rId4" Type="http://schemas.openxmlformats.org/officeDocument/2006/relationships/oleObject" Target="../embeddings/oleObject33.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2.xml"/><Relationship Id="rId1" Type="http://schemas.openxmlformats.org/officeDocument/2006/relationships/tags" Target="../tags/tag9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98.xml"/><Relationship Id="rId5" Type="http://schemas.openxmlformats.org/officeDocument/2006/relationships/image" Target="../media/image4.emf"/><Relationship Id="rId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黑暗中的灯光&#10;&#10;中度可信度描述已自动生成"/>
          <p:cNvPicPr>
            <a:picLocks noChangeAspect="1"/>
          </p:cNvPicPr>
          <p:nvPr/>
        </p:nvPicPr>
        <p:blipFill>
          <a:blip r:embed="rId3">
            <a:alphaModFix amt="30000"/>
            <a:duotone>
              <a:schemeClr val="accent1">
                <a:shade val="45000"/>
                <a:satMod val="135000"/>
              </a:schemeClr>
              <a:prstClr val="white"/>
            </a:duotone>
          </a:blip>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0" name="任意多边形: 形状 9"/>
          <p:cNvSpPr/>
          <p:nvPr/>
        </p:nvSpPr>
        <p:spPr>
          <a:xfrm rot="21357386">
            <a:off x="-206236" y="-450210"/>
            <a:ext cx="12603842" cy="6816942"/>
          </a:xfrm>
          <a:custGeom>
            <a:avLst/>
            <a:gdLst>
              <a:gd name="connsiteX0" fmla="*/ 419986 w 12581636"/>
              <a:gd name="connsiteY0" fmla="*/ 0 h 6816942"/>
              <a:gd name="connsiteX1" fmla="*/ 12581636 w 12581636"/>
              <a:gd name="connsiteY1" fmla="*/ 859718 h 6816942"/>
              <a:gd name="connsiteX2" fmla="*/ 12269537 w 12581636"/>
              <a:gd name="connsiteY2" fmla="*/ 5274696 h 6816942"/>
              <a:gd name="connsiteX3" fmla="*/ 12150451 w 12581636"/>
              <a:gd name="connsiteY3" fmla="*/ 5342561 h 6816942"/>
              <a:gd name="connsiteX4" fmla="*/ 5402426 w 12581636"/>
              <a:gd name="connsiteY4" fmla="*/ 6816942 h 6816942"/>
              <a:gd name="connsiteX5" fmla="*/ 305435 w 12581636"/>
              <a:gd name="connsiteY5" fmla="*/ 6048371 h 6816942"/>
              <a:gd name="connsiteX6" fmla="*/ 0 w 12581636"/>
              <a:gd name="connsiteY6" fmla="*/ 5941151 h 68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1636" h="6816942">
                <a:moveTo>
                  <a:pt x="419986" y="0"/>
                </a:moveTo>
                <a:lnTo>
                  <a:pt x="12581636" y="859718"/>
                </a:lnTo>
                <a:lnTo>
                  <a:pt x="12269537" y="5274696"/>
                </a:lnTo>
                <a:lnTo>
                  <a:pt x="12150451" y="5342561"/>
                </a:lnTo>
                <a:cubicBezTo>
                  <a:pt x="10482833" y="6248304"/>
                  <a:pt x="8077150" y="6816942"/>
                  <a:pt x="5402426" y="6816942"/>
                </a:cubicBezTo>
                <a:cubicBezTo>
                  <a:pt x="3514385" y="6816942"/>
                  <a:pt x="1760400" y="6533607"/>
                  <a:pt x="305435" y="6048371"/>
                </a:cubicBezTo>
                <a:lnTo>
                  <a:pt x="0" y="5941151"/>
                </a:lnTo>
                <a:close/>
              </a:path>
            </a:pathLst>
          </a:custGeom>
          <a:gradFill>
            <a:gsLst>
              <a:gs pos="52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rPr>
              <a:t>0</a:t>
            </a: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11" name="任意多边形: 形状 10"/>
          <p:cNvSpPr/>
          <p:nvPr/>
        </p:nvSpPr>
        <p:spPr>
          <a:xfrm>
            <a:off x="0" y="-128464"/>
            <a:ext cx="12192000" cy="6474500"/>
          </a:xfrm>
          <a:custGeom>
            <a:avLst/>
            <a:gdLst>
              <a:gd name="connsiteX0" fmla="*/ 0 w 12192000"/>
              <a:gd name="connsiteY0" fmla="*/ 0 h 6474500"/>
              <a:gd name="connsiteX1" fmla="*/ 12192000 w 12192000"/>
              <a:gd name="connsiteY1" fmla="*/ 0 h 6474500"/>
              <a:gd name="connsiteX2" fmla="*/ 12192000 w 12192000"/>
              <a:gd name="connsiteY2" fmla="*/ 3658561 h 6474500"/>
              <a:gd name="connsiteX3" fmla="*/ 11993988 w 12192000"/>
              <a:gd name="connsiteY3" fmla="*/ 3820920 h 6474500"/>
              <a:gd name="connsiteX4" fmla="*/ 5220760 w 12192000"/>
              <a:gd name="connsiteY4" fmla="*/ 6328968 h 6474500"/>
              <a:gd name="connsiteX5" fmla="*/ 67603 w 12192000"/>
              <a:gd name="connsiteY5" fmla="*/ 6206518 h 6474500"/>
              <a:gd name="connsiteX6" fmla="*/ 0 w 12192000"/>
              <a:gd name="connsiteY6" fmla="*/ 6191989 h 64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474500">
                <a:moveTo>
                  <a:pt x="0" y="0"/>
                </a:moveTo>
                <a:lnTo>
                  <a:pt x="12192000" y="0"/>
                </a:lnTo>
                <a:lnTo>
                  <a:pt x="12192000" y="3658561"/>
                </a:lnTo>
                <a:lnTo>
                  <a:pt x="11993988" y="3820920"/>
                </a:lnTo>
                <a:cubicBezTo>
                  <a:pt x="10460758" y="5023133"/>
                  <a:pt x="8030404" y="5973341"/>
                  <a:pt x="5220760" y="6328968"/>
                </a:cubicBezTo>
                <a:cubicBezTo>
                  <a:pt x="3347664" y="6566052"/>
                  <a:pt x="1571983" y="6505211"/>
                  <a:pt x="67603" y="6206518"/>
                </a:cubicBezTo>
                <a:lnTo>
                  <a:pt x="0" y="6191989"/>
                </a:lnTo>
                <a:close/>
              </a:path>
            </a:pathLst>
          </a:custGeom>
          <a:gradFill>
            <a:gsLst>
              <a:gs pos="0">
                <a:schemeClr val="accent1"/>
              </a:gs>
              <a:gs pos="10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pic>
        <p:nvPicPr>
          <p:cNvPr id="389" name="图片 388" descr="形状, 圆圈&#10;&#10;描述已自动生成"/>
          <p:cNvPicPr>
            <a:picLocks noChangeAspect="1"/>
          </p:cNvPicPr>
          <p:nvPr/>
        </p:nvPicPr>
        <p:blipFill>
          <a:blip r:embed="rId4">
            <a:alphaModFix amt="13000"/>
            <a:lum bright="70000" contrast="-70000"/>
            <a:extLst>
              <a:ext uri="{28A0092B-C50C-407E-A947-70E740481C1C}">
                <a14:useLocalDpi xmlns:a14="http://schemas.microsoft.com/office/drawing/2010/main" val="0"/>
              </a:ext>
            </a:extLst>
          </a:blip>
          <a:srcRect l="28603" b="11541"/>
          <a:stretch>
            <a:fillRect/>
          </a:stretch>
        </p:blipFill>
        <p:spPr>
          <a:xfrm>
            <a:off x="0" y="1319576"/>
            <a:ext cx="3993384" cy="4947686"/>
          </a:xfrm>
          <a:custGeom>
            <a:avLst/>
            <a:gdLst>
              <a:gd name="connsiteX0" fmla="*/ 0 w 3993384"/>
              <a:gd name="connsiteY0" fmla="*/ 0 h 4947686"/>
              <a:gd name="connsiteX1" fmla="*/ 3993384 w 3993384"/>
              <a:gd name="connsiteY1" fmla="*/ 0 h 4947686"/>
              <a:gd name="connsiteX2" fmla="*/ 3993384 w 3993384"/>
              <a:gd name="connsiteY2" fmla="*/ 4947686 h 4947686"/>
              <a:gd name="connsiteX3" fmla="*/ 319698 w 3993384"/>
              <a:gd name="connsiteY3" fmla="*/ 4947686 h 4947686"/>
              <a:gd name="connsiteX4" fmla="*/ 0 w 3993384"/>
              <a:gd name="connsiteY4" fmla="*/ 4627988 h 494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384" h="4947686">
                <a:moveTo>
                  <a:pt x="0" y="0"/>
                </a:moveTo>
                <a:lnTo>
                  <a:pt x="3993384" y="0"/>
                </a:lnTo>
                <a:lnTo>
                  <a:pt x="3993384" y="4947686"/>
                </a:lnTo>
                <a:lnTo>
                  <a:pt x="319698" y="4947686"/>
                </a:lnTo>
                <a:cubicBezTo>
                  <a:pt x="143134" y="4947686"/>
                  <a:pt x="0" y="4804552"/>
                  <a:pt x="0" y="4627988"/>
                </a:cubicBezTo>
                <a:close/>
              </a:path>
            </a:pathLst>
          </a:custGeom>
        </p:spPr>
      </p:pic>
      <p:pic>
        <p:nvPicPr>
          <p:cNvPr id="8" name="Picture 5"/>
          <p:cNvPicPr>
            <a:picLocks noChangeAspect="1"/>
          </p:cNvPicPr>
          <p:nvPr/>
        </p:nvPicPr>
        <p:blipFill>
          <a:blip r:embed="rId5"/>
          <a:stretch>
            <a:fillRect/>
          </a:stretch>
        </p:blipFill>
        <p:spPr>
          <a:xfrm>
            <a:off x="2236846" y="-128464"/>
            <a:ext cx="9967854" cy="6474501"/>
          </a:xfrm>
          <a:prstGeom prst="rect">
            <a:avLst/>
          </a:prstGeom>
        </p:spPr>
      </p:pic>
      <p:pic>
        <p:nvPicPr>
          <p:cNvPr id="23" name="图片 22" descr="天空中有许多云&#10;&#10;描述已自动生成"/>
          <p:cNvPicPr>
            <a:picLocks noChangeAspect="1"/>
          </p:cNvPicPr>
          <p:nvPr/>
        </p:nvPicPr>
        <p:blipFill>
          <a:blip r:embed="rId6">
            <a:alphaModFix amt="40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7175" r="6791" b="12594"/>
          <a:stretch>
            <a:fillRect/>
          </a:stretch>
        </p:blipFill>
        <p:spPr>
          <a:xfrm rot="1411536">
            <a:off x="-1039340" y="4926350"/>
            <a:ext cx="8897438" cy="3328676"/>
          </a:xfrm>
          <a:prstGeom prst="rect">
            <a:avLst/>
          </a:prstGeom>
        </p:spPr>
      </p:pic>
      <p:pic>
        <p:nvPicPr>
          <p:cNvPr id="24" name="图片 23" descr="图片包含 游戏机, 食物, 蛋糕&#10;&#10;描述已自动生成"/>
          <p:cNvPicPr>
            <a:picLocks noChangeAspect="1"/>
          </p:cNvPicPr>
          <p:nvPr/>
        </p:nvPicPr>
        <p:blipFill>
          <a:blip r:embed="rId8">
            <a:alphaModFix amt="50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r="32920" b="28562"/>
          <a:stretch>
            <a:fillRect/>
          </a:stretch>
        </p:blipFill>
        <p:spPr>
          <a:xfrm rot="348992">
            <a:off x="4259463" y="4174482"/>
            <a:ext cx="8178421" cy="3148682"/>
          </a:xfrm>
          <a:prstGeom prst="rect">
            <a:avLst/>
          </a:prstGeom>
        </p:spPr>
      </p:pic>
      <p:grpSp>
        <p:nvGrpSpPr>
          <p:cNvPr id="42" name="组合 41"/>
          <p:cNvGrpSpPr/>
          <p:nvPr/>
        </p:nvGrpSpPr>
        <p:grpSpPr>
          <a:xfrm>
            <a:off x="698176" y="4701293"/>
            <a:ext cx="1177247" cy="794102"/>
            <a:chOff x="782181" y="4958353"/>
            <a:chExt cx="1177247" cy="794102"/>
          </a:xfrm>
        </p:grpSpPr>
        <p:sp>
          <p:nvSpPr>
            <p:cNvPr id="7" name="十字形 6"/>
            <p:cNvSpPr/>
            <p:nvPr/>
          </p:nvSpPr>
          <p:spPr>
            <a:xfrm>
              <a:off x="782181" y="4958353"/>
              <a:ext cx="862614" cy="794102"/>
            </a:xfrm>
            <a:prstGeom prst="plus">
              <a:avLst>
                <a:gd name="adj" fmla="val 37621"/>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2" name="十字形 11"/>
            <p:cNvSpPr/>
            <p:nvPr/>
          </p:nvSpPr>
          <p:spPr>
            <a:xfrm>
              <a:off x="1663919" y="5013840"/>
              <a:ext cx="295509" cy="272038"/>
            </a:xfrm>
            <a:prstGeom prst="plus">
              <a:avLst>
                <a:gd name="adj" fmla="val 37621"/>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pic>
        <p:nvPicPr>
          <p:cNvPr id="47" name="图片 46"/>
          <p:cNvPicPr>
            <a:picLocks noChangeAspect="1"/>
          </p:cNvPicPr>
          <p:nvPr/>
        </p:nvPicPr>
        <p:blipFill>
          <a:blip r:embed="rId10">
            <a:duotone>
              <a:schemeClr val="bg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rot="20119626" flipH="1" flipV="1">
            <a:off x="7979763" y="3956300"/>
            <a:ext cx="3923021" cy="1986044"/>
          </a:xfrm>
          <a:prstGeom prst="rect">
            <a:avLst/>
          </a:prstGeom>
        </p:spPr>
      </p:pic>
      <p:sp>
        <p:nvSpPr>
          <p:cNvPr id="6" name="文本框 5"/>
          <p:cNvSpPr txBox="1"/>
          <p:nvPr/>
        </p:nvSpPr>
        <p:spPr>
          <a:xfrm>
            <a:off x="594813" y="2577590"/>
            <a:ext cx="11002374" cy="1323439"/>
          </a:xfrm>
          <a:prstGeom prst="rect">
            <a:avLst/>
          </a:prstGeom>
          <a:noFill/>
        </p:spPr>
        <p:txBody>
          <a:bodyPr wrap="square">
            <a:spAutoFit/>
          </a:bodyPr>
          <a:lstStyle/>
          <a:p>
            <a:pPr algn="ctr"/>
            <a:r>
              <a:rPr lang="zh-CN" altLang="en-US"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长生存时代</a:t>
            </a:r>
            <a:endParaRPr lang="en-US" altLang="zh-CN"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a:p>
            <a:pPr algn="ctr"/>
            <a:r>
              <a:rPr lang="zh-CN" altLang="en-US"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肺癌骨转移风险与</a:t>
            </a:r>
            <a:r>
              <a:rPr lang="en-US" altLang="zh-CN"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BTA</a:t>
            </a:r>
            <a:r>
              <a:rPr lang="zh-CN" altLang="en-US"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治疗获益的“新思考”</a:t>
            </a:r>
            <a:endParaRPr lang="en-US" altLang="zh-CN"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p:txBody>
      </p:sp>
      <p:sp>
        <p:nvSpPr>
          <p:cNvPr id="390" name="New shape"/>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391"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392"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extLst>
              <p:ext uri="{D42A27DB-BD31-4B8C-83A1-F6EECF244321}">
                <p14:modId xmlns:p14="http://schemas.microsoft.com/office/powerpoint/2010/main" val="4181261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080" imgH="5080" progId="TCLayout.ActiveDocument.1">
                  <p:embed/>
                </p:oleObj>
              </mc:Choice>
              <mc:Fallback>
                <p:oleObj name="think-cell 幻灯片" r:id="rId8" imgW="5080" imgH="5080" progId="TCLayout.ActiveDocument.1">
                  <p:embed/>
                  <p:pic>
                    <p:nvPicPr>
                      <p:cNvPr id="3"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7" name="矩形: 圆角 6"/>
          <p:cNvSpPr/>
          <p:nvPr/>
        </p:nvSpPr>
        <p:spPr>
          <a:xfrm>
            <a:off x="516000" y="874567"/>
            <a:ext cx="11160000" cy="5239505"/>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nvGrpSpPr>
          <p:cNvPr id="75" name="组合 74"/>
          <p:cNvGrpSpPr/>
          <p:nvPr/>
        </p:nvGrpSpPr>
        <p:grpSpPr>
          <a:xfrm>
            <a:off x="2041667" y="462382"/>
            <a:ext cx="8108666" cy="802150"/>
            <a:chOff x="1108412" y="1780120"/>
            <a:chExt cx="4302280" cy="572934"/>
          </a:xfrm>
        </p:grpSpPr>
        <p:grpSp>
          <p:nvGrpSpPr>
            <p:cNvPr id="76" name="组合 75"/>
            <p:cNvGrpSpPr/>
            <p:nvPr/>
          </p:nvGrpSpPr>
          <p:grpSpPr>
            <a:xfrm>
              <a:off x="4420824" y="1780120"/>
              <a:ext cx="509090" cy="294402"/>
              <a:chOff x="2290830" y="1542404"/>
              <a:chExt cx="275987" cy="155641"/>
            </a:xfrm>
          </p:grpSpPr>
          <p:sp>
            <p:nvSpPr>
              <p:cNvPr id="82" name="平行四边形 81"/>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83" name="平行四边形 82"/>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grpSp>
        <p:sp>
          <p:nvSpPr>
            <p:cNvPr id="77"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8" name="文本框 77"/>
            <p:cNvSpPr txBox="1"/>
            <p:nvPr/>
          </p:nvSpPr>
          <p:spPr>
            <a:xfrm>
              <a:off x="1275353" y="1899614"/>
              <a:ext cx="3935112" cy="373709"/>
            </a:xfrm>
            <a:prstGeom prst="rect">
              <a:avLst/>
            </a:prstGeom>
            <a:noFill/>
          </p:spPr>
          <p:txBody>
            <a:bodyPr wrap="square" anchor="t">
              <a:spAutoFit/>
            </a:bodyPr>
            <a:lstStyle/>
            <a:p>
              <a:pPr algn="ctr" defTabSz="457200"/>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骨骼视角：科学认识 </a:t>
              </a:r>
              <a:r>
                <a:rPr lang="zh-CN" altLang="en-US" sz="28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无症状 </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骨转移</a:t>
              </a:r>
            </a:p>
          </p:txBody>
        </p:sp>
        <p:grpSp>
          <p:nvGrpSpPr>
            <p:cNvPr id="79" name="组合 78"/>
            <p:cNvGrpSpPr/>
            <p:nvPr/>
          </p:nvGrpSpPr>
          <p:grpSpPr>
            <a:xfrm>
              <a:off x="1316029" y="1840776"/>
              <a:ext cx="509090" cy="512278"/>
              <a:chOff x="7436314" y="2544951"/>
              <a:chExt cx="509090" cy="294402"/>
            </a:xfrm>
          </p:grpSpPr>
          <p:sp>
            <p:nvSpPr>
              <p:cNvPr id="80" name="平行四边形 7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1" name="平行四边形 8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13" name="文本框 12"/>
          <p:cNvSpPr txBox="1"/>
          <p:nvPr/>
        </p:nvSpPr>
        <p:spPr>
          <a:xfrm>
            <a:off x="633714" y="6381617"/>
            <a:ext cx="9516620" cy="508383"/>
          </a:xfrm>
          <a:prstGeom prst="rect">
            <a:avLst/>
          </a:prstGeom>
          <a:noFill/>
        </p:spPr>
        <p:txBody>
          <a:bodyPr wrap="square" numCol="2">
            <a:no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600" dirty="0">
                <a:solidFill>
                  <a:prstClr val="black">
                    <a:lumMod val="50000"/>
                    <a:lumOff val="50000"/>
                  </a:prstClr>
                </a:solidFill>
                <a:latin typeface="+mn-ea"/>
              </a:rPr>
              <a:t>Zhen, G., et al. Bone Res 10, 44 (2022). </a:t>
            </a:r>
          </a:p>
          <a:p>
            <a:pPr marL="228600" indent="-228600">
              <a:lnSpc>
                <a:spcPct val="90000"/>
              </a:lnSpc>
              <a:buFont typeface="+mj-lt"/>
              <a:buAutoNum type="arabicPeriod"/>
            </a:pPr>
            <a:r>
              <a:rPr lang="en-US" altLang="zh-CN" sz="600" dirty="0">
                <a:solidFill>
                  <a:prstClr val="black">
                    <a:lumMod val="50000"/>
                    <a:lumOff val="50000"/>
                  </a:prstClr>
                </a:solidFill>
                <a:latin typeface="+mn-ea"/>
              </a:rPr>
              <a:t>Van den Brande, Ruben, et al.  Life 14.8 (2024): 988.</a:t>
            </a:r>
          </a:p>
          <a:p>
            <a:pPr marL="228600" indent="-228600">
              <a:lnSpc>
                <a:spcPct val="90000"/>
              </a:lnSpc>
              <a:buFont typeface="+mj-lt"/>
              <a:buAutoNum type="arabicPeriod"/>
            </a:pPr>
            <a:r>
              <a:rPr lang="en-US" altLang="zh-CN" sz="600" dirty="0">
                <a:solidFill>
                  <a:schemeClr val="bg1">
                    <a:lumMod val="50000"/>
                  </a:schemeClr>
                </a:solidFill>
                <a:latin typeface="Arial" panose="020B0604020202020204" pitchFamily="34" charset="0"/>
                <a:cs typeface="Arial" panose="020B0604020202020204" pitchFamily="34" charset="0"/>
              </a:rPr>
              <a:t>Saad, Fred, and James Eastham. Urology 76.5 (2010): 1175-1181.</a:t>
            </a:r>
            <a:endParaRPr lang="en-US" altLang="zh-CN" sz="600" dirty="0">
              <a:solidFill>
                <a:prstClr val="black">
                  <a:lumMod val="50000"/>
                  <a:lumOff val="50000"/>
                </a:prstClr>
              </a:solidFill>
              <a:latin typeface="+mn-ea"/>
            </a:endParaRPr>
          </a:p>
          <a:p>
            <a:pPr marL="228600" indent="-228600">
              <a:lnSpc>
                <a:spcPct val="90000"/>
              </a:lnSpc>
              <a:buFont typeface="+mj-lt"/>
              <a:buAutoNum type="arabicPeriod"/>
            </a:pPr>
            <a:r>
              <a:rPr kumimoji="0" lang="en-US" altLang="zh-CN" sz="6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Brouns</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AJWM, van </a:t>
            </a:r>
            <a:r>
              <a:rPr kumimoji="0" lang="en-US" altLang="zh-CN" sz="6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Veelen</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A, Veerman GDM, </a:t>
            </a:r>
            <a:r>
              <a:rPr kumimoji="0" lang="en-US" altLang="zh-CN" sz="6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Steendam</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C, Dursun S, van der Leest C, Croes S, </a:t>
            </a:r>
            <a:r>
              <a:rPr kumimoji="0" lang="en-US" altLang="zh-CN" sz="6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Dingemans</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AC, Hendriks LEL. JTO Clin Res Rep. 2023 Apr 3;4(5):100513. </a:t>
            </a:r>
          </a:p>
          <a:p>
            <a:pPr marL="228600" indent="-228600">
              <a:lnSpc>
                <a:spcPct val="90000"/>
              </a:lnSpc>
              <a:buFont typeface="+mj-lt"/>
              <a:buAutoNum type="arabicPeriod"/>
            </a:pP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Sakamoto Y, Nakata E, Hamada M, Katayama Y, Sugihara S, Ozaki T. </a:t>
            </a:r>
            <a:r>
              <a:rPr kumimoji="0" lang="en-US" altLang="zh-CN" sz="600" b="0"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Cureus</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2025 Oct 31;17(10):e95808.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Coleman, Robert, et al. "Bone health in cancer: ESMO clinical practice guidelines." Annals of oncology 31.12 (2020): 1650-1663.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a:t>
            </a:r>
            <a:r>
              <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江泽飞、牛晓辉、王洁等，恶性肿瘤骨转移临床诊疗专家共识，中南大学出版社，</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ISBN</a:t>
            </a:r>
            <a:r>
              <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9787548748151</a:t>
            </a:r>
            <a:endPar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endParaRPr>
          </a:p>
        </p:txBody>
      </p:sp>
      <p:grpSp>
        <p:nvGrpSpPr>
          <p:cNvPr id="12" name="组合 11">
            <a:extLst>
              <a:ext uri="{FF2B5EF4-FFF2-40B4-BE49-F238E27FC236}">
                <a16:creationId xmlns:a16="http://schemas.microsoft.com/office/drawing/2014/main" id="{6B5295E6-778D-443C-8E3E-DD49A451882F}"/>
              </a:ext>
            </a:extLst>
          </p:cNvPr>
          <p:cNvGrpSpPr/>
          <p:nvPr/>
        </p:nvGrpSpPr>
        <p:grpSpPr>
          <a:xfrm>
            <a:off x="7280476" y="1480157"/>
            <a:ext cx="4251417" cy="4382164"/>
            <a:chOff x="7281619" y="1859153"/>
            <a:chExt cx="4028202" cy="4299787"/>
          </a:xfrm>
        </p:grpSpPr>
        <p:sp>
          <p:nvSpPr>
            <p:cNvPr id="18" name="矩形: 圆角 4"/>
            <p:cNvSpPr/>
            <p:nvPr>
              <p:custDataLst>
                <p:tags r:id="rId4"/>
              </p:custDataLst>
            </p:nvPr>
          </p:nvSpPr>
          <p:spPr>
            <a:xfrm>
              <a:off x="7281619" y="1859153"/>
              <a:ext cx="4028202" cy="4299787"/>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rIns="144000" bIns="612000" rtlCol="0" anchor="ctr"/>
            <a:lstStyle/>
            <a:p>
              <a:pPr marL="176213" indent="-176213">
                <a:lnSpc>
                  <a:spcPct val="110000"/>
                </a:lnSpc>
                <a:spcBef>
                  <a:spcPts val="1200"/>
                </a:spcBef>
                <a:spcAft>
                  <a:spcPts val="1200"/>
                </a:spcAft>
                <a:buFont typeface="Arial" panose="020B0604020202020204" pitchFamily="34" charset="0"/>
                <a:buChar char="•"/>
              </a:pP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charset="-122"/>
                <a:cs typeface="+mn-cs"/>
              </a:endParaRPr>
            </a:p>
          </p:txBody>
        </p:sp>
        <p:sp>
          <p:nvSpPr>
            <p:cNvPr id="35" name="矩形: 圆角 64">
              <a:extLst>
                <a:ext uri="{FF2B5EF4-FFF2-40B4-BE49-F238E27FC236}">
                  <a16:creationId xmlns:a16="http://schemas.microsoft.com/office/drawing/2014/main" id="{2DA223BA-B429-3A00-ACC3-E009A0D11659}"/>
                </a:ext>
              </a:extLst>
            </p:cNvPr>
            <p:cNvSpPr/>
            <p:nvPr>
              <p:custDataLst>
                <p:tags r:id="rId5"/>
              </p:custDataLst>
            </p:nvPr>
          </p:nvSpPr>
          <p:spPr>
            <a:xfrm>
              <a:off x="7460475" y="1978121"/>
              <a:ext cx="3672478" cy="1957778"/>
            </a:xfrm>
            <a:prstGeom prst="roundRect">
              <a:avLst>
                <a:gd name="adj" fmla="val 8002"/>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540000" rtlCol="0" anchor="ctr"/>
            <a:lstStyle/>
            <a:p>
              <a:pPr marL="176213" lvl="0" indent="-176213">
                <a:lnSpc>
                  <a:spcPct val="110000"/>
                </a:lnSpc>
                <a:spcBef>
                  <a:spcPts val="1200"/>
                </a:spcBef>
                <a:spcAft>
                  <a:spcPts val="1200"/>
                </a:spcAft>
                <a:buFont typeface="Arial" panose="020B0604020202020204" pitchFamily="34" charset="0"/>
                <a:buChar char="•"/>
              </a:pPr>
              <a:r>
                <a:rPr lang="zh-CN" altLang="zh-CN" sz="2000" b="1" kern="100" dirty="0">
                  <a:solidFill>
                    <a:schemeClr val="accent1"/>
                  </a:solidFill>
                  <a:ea typeface="微软雅黑" panose="020B0503020204020204" charset="-122"/>
                  <a:cs typeface="微软雅黑" panose="020B0503020204020204" charset="-122"/>
                </a:rPr>
                <a:t>指南</a:t>
              </a:r>
              <a:r>
                <a:rPr lang="zh-CN" altLang="en-US" sz="2000" b="1" kern="100" dirty="0">
                  <a:solidFill>
                    <a:schemeClr val="accent1"/>
                  </a:solidFill>
                  <a:ea typeface="微软雅黑" panose="020B0503020204020204" charset="-122"/>
                  <a:cs typeface="微软雅黑" panose="020B0503020204020204" charset="-122"/>
                </a:rPr>
                <a:t>、共识均推荐患者</a:t>
              </a:r>
              <a:r>
                <a:rPr lang="zh-CN" altLang="zh-CN" sz="2000" b="1" kern="100" dirty="0">
                  <a:solidFill>
                    <a:schemeClr val="accent1"/>
                  </a:solidFill>
                  <a:ea typeface="微软雅黑" panose="020B0503020204020204" charset="-122"/>
                  <a:cs typeface="微软雅黑" panose="020B0503020204020204" charset="-122"/>
                </a:rPr>
                <a:t>确诊</a:t>
              </a:r>
              <a:r>
                <a:rPr lang="en-US" altLang="zh-CN" sz="2000" b="1" kern="100" dirty="0">
                  <a:solidFill>
                    <a:schemeClr val="accent1"/>
                  </a:solidFill>
                  <a:ea typeface="微软雅黑" panose="020B0503020204020204" charset="-122"/>
                  <a:cs typeface="微软雅黑" panose="020B0503020204020204" charset="-122"/>
                </a:rPr>
                <a:t>  </a:t>
              </a:r>
              <a:r>
                <a:rPr lang="zh-CN" altLang="zh-CN" sz="2000" b="1" kern="100" dirty="0">
                  <a:solidFill>
                    <a:schemeClr val="accent1"/>
                  </a:solidFill>
                  <a:ea typeface="微软雅黑" panose="020B0503020204020204" charset="-122"/>
                  <a:cs typeface="微软雅黑" panose="020B0503020204020204" charset="-122"/>
                </a:rPr>
                <a:t>骨转移后应立刻使用</a:t>
              </a:r>
              <a:r>
                <a:rPr lang="en-US" altLang="zh-CN" sz="2000" b="1" kern="100" dirty="0">
                  <a:solidFill>
                    <a:schemeClr val="accent1"/>
                  </a:solidFill>
                  <a:ea typeface="微软雅黑" panose="020B0503020204020204" charset="-122"/>
                  <a:cs typeface="微软雅黑" panose="020B0503020204020204" charset="-122"/>
                </a:rPr>
                <a:t>BTA</a:t>
              </a:r>
              <a:r>
                <a:rPr lang="zh-CN" altLang="zh-CN" sz="2000" b="1" kern="100" dirty="0">
                  <a:solidFill>
                    <a:schemeClr val="accent1"/>
                  </a:solidFill>
                  <a:ea typeface="微软雅黑" panose="020B0503020204020204" charset="-122"/>
                  <a:cs typeface="微软雅黑" panose="020B0503020204020204" charset="-122"/>
                </a:rPr>
                <a:t>，</a:t>
              </a:r>
              <a:r>
                <a:rPr lang="en-US" altLang="zh-CN" sz="2000" b="1" kern="100" dirty="0">
                  <a:solidFill>
                    <a:schemeClr val="accent1"/>
                  </a:solidFill>
                  <a:ea typeface="微软雅黑" panose="020B0503020204020204" charset="-122"/>
                  <a:cs typeface="微软雅黑" panose="020B0503020204020204" charset="-122"/>
                </a:rPr>
                <a:t>  </a:t>
              </a:r>
              <a:r>
                <a:rPr lang="zh-CN" altLang="zh-CN" sz="2000" b="1" kern="100" dirty="0">
                  <a:solidFill>
                    <a:schemeClr val="accent1"/>
                  </a:solidFill>
                  <a:ea typeface="微软雅黑" panose="020B0503020204020204" charset="-122"/>
                  <a:cs typeface="微软雅黑" panose="020B0503020204020204" charset="-122"/>
                </a:rPr>
                <a:t>而非</a:t>
              </a:r>
              <a:r>
                <a:rPr lang="zh-CN" altLang="en-US" sz="2000" b="1" kern="100" dirty="0">
                  <a:solidFill>
                    <a:schemeClr val="accent1"/>
                  </a:solidFill>
                  <a:ea typeface="微软雅黑" panose="020B0503020204020204" charset="-122"/>
                  <a:cs typeface="微软雅黑" panose="020B0503020204020204" charset="-122"/>
                </a:rPr>
                <a:t>根据症状区别对待</a:t>
              </a:r>
              <a:r>
                <a:rPr lang="en-US" altLang="zh-CN" sz="1400" kern="100" baseline="80000" dirty="0">
                  <a:solidFill>
                    <a:schemeClr val="accent1"/>
                  </a:solidFill>
                  <a:ea typeface="微软雅黑" panose="020B0503020204020204" charset="-122"/>
                  <a:cs typeface="微软雅黑" panose="020B0503020204020204" charset="-122"/>
                </a:rPr>
                <a:t>6,7</a:t>
              </a:r>
              <a:endParaRPr lang="zh-CN" altLang="en-US" sz="2000" baseline="80000" dirty="0">
                <a:solidFill>
                  <a:prstClr val="white"/>
                </a:solidFill>
                <a:ea typeface="微软雅黑" panose="020B0503020204020204" charset="-122"/>
              </a:endParaRPr>
            </a:p>
          </p:txBody>
        </p:sp>
        <p:grpSp>
          <p:nvGrpSpPr>
            <p:cNvPr id="37" name="组合 36">
              <a:extLst>
                <a:ext uri="{FF2B5EF4-FFF2-40B4-BE49-F238E27FC236}">
                  <a16:creationId xmlns:a16="http://schemas.microsoft.com/office/drawing/2014/main" id="{0B4DAAA2-AFB5-8D1D-AD48-4936096F1750}"/>
                </a:ext>
              </a:extLst>
            </p:cNvPr>
            <p:cNvGrpSpPr/>
            <p:nvPr/>
          </p:nvGrpSpPr>
          <p:grpSpPr>
            <a:xfrm>
              <a:off x="7650135" y="3500935"/>
              <a:ext cx="3382570" cy="2485068"/>
              <a:chOff x="8114155" y="3035282"/>
              <a:chExt cx="2685192" cy="2085615"/>
            </a:xfrm>
          </p:grpSpPr>
          <p:pic>
            <p:nvPicPr>
              <p:cNvPr id="38" name="图片 37">
                <a:extLst>
                  <a:ext uri="{FF2B5EF4-FFF2-40B4-BE49-F238E27FC236}">
                    <a16:creationId xmlns:a16="http://schemas.microsoft.com/office/drawing/2014/main" id="{6D5B516C-3177-DABA-2E2F-E6AA19B46724}"/>
                  </a:ext>
                </a:extLst>
              </p:cNvPr>
              <p:cNvPicPr>
                <a:picLocks noChangeAspect="1"/>
              </p:cNvPicPr>
              <p:nvPr/>
            </p:nvPicPr>
            <p:blipFill>
              <a:blip r:embed="rId10"/>
              <a:stretch>
                <a:fillRect/>
              </a:stretch>
            </p:blipFill>
            <p:spPr>
              <a:xfrm>
                <a:off x="8114155" y="3035282"/>
                <a:ext cx="1391163" cy="2085614"/>
              </a:xfrm>
              <a:prstGeom prst="rect">
                <a:avLst/>
              </a:prstGeom>
              <a:effectLst>
                <a:outerShdw blurRad="50800" dist="38100" dir="2700000" algn="tl" rotWithShape="0">
                  <a:prstClr val="black">
                    <a:alpha val="40000"/>
                  </a:prstClr>
                </a:outerShdw>
              </a:effectLst>
            </p:spPr>
          </p:pic>
          <p:pic>
            <p:nvPicPr>
              <p:cNvPr id="39" name="图片 38">
                <a:extLst>
                  <a:ext uri="{FF2B5EF4-FFF2-40B4-BE49-F238E27FC236}">
                    <a16:creationId xmlns:a16="http://schemas.microsoft.com/office/drawing/2014/main" id="{6F3738DA-A15F-E6DC-6C6E-A3618691CB8A}"/>
                  </a:ext>
                </a:extLst>
              </p:cNvPr>
              <p:cNvPicPr>
                <a:picLocks noChangeAspect="1"/>
              </p:cNvPicPr>
              <p:nvPr/>
            </p:nvPicPr>
            <p:blipFill>
              <a:blip r:embed="rId11"/>
              <a:srcRect t="3748"/>
              <a:stretch/>
            </p:blipFill>
            <p:spPr>
              <a:xfrm>
                <a:off x="9354468" y="3035283"/>
                <a:ext cx="1444879" cy="2085614"/>
              </a:xfrm>
              <a:prstGeom prst="rect">
                <a:avLst/>
              </a:prstGeom>
              <a:effectLst>
                <a:outerShdw blurRad="50800" dist="38100" dir="2700000" algn="tl" rotWithShape="0">
                  <a:prstClr val="black">
                    <a:alpha val="40000"/>
                  </a:prstClr>
                </a:outerShdw>
              </a:effectLst>
            </p:spPr>
          </p:pic>
        </p:grpSp>
      </p:grpSp>
      <p:sp>
        <p:nvSpPr>
          <p:cNvPr id="5" name="矩形: 圆角 64">
            <a:extLst>
              <a:ext uri="{FF2B5EF4-FFF2-40B4-BE49-F238E27FC236}">
                <a16:creationId xmlns:a16="http://schemas.microsoft.com/office/drawing/2014/main" id="{66203125-B45B-18F4-01F3-8DD90F93C9C3}"/>
              </a:ext>
            </a:extLst>
          </p:cNvPr>
          <p:cNvSpPr/>
          <p:nvPr>
            <p:custDataLst>
              <p:tags r:id="rId2"/>
            </p:custDataLst>
          </p:nvPr>
        </p:nvSpPr>
        <p:spPr>
          <a:xfrm>
            <a:off x="799358" y="1650495"/>
            <a:ext cx="5940000" cy="540000"/>
          </a:xfrm>
          <a:prstGeom prst="roundRect">
            <a:avLst>
              <a:gd name="adj" fmla="val 22417"/>
            </a:avLst>
          </a:prstGeom>
          <a:gradFill>
            <a:gsLst>
              <a:gs pos="0">
                <a:schemeClr val="accent2">
                  <a:lumMod val="20000"/>
                  <a:lumOff val="80000"/>
                  <a:alpha val="50000"/>
                </a:schemeClr>
              </a:gs>
              <a:gs pos="100000">
                <a:srgbClr val="FAC08F">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b="1" dirty="0">
                <a:solidFill>
                  <a:schemeClr val="accent1"/>
                </a:solidFill>
                <a:latin typeface="+mj-ea"/>
                <a:ea typeface="+mj-ea"/>
                <a:cs typeface="Arial" panose="020B0604020202020204" pitchFamily="34" charset="0"/>
              </a:rPr>
              <a:t>无症状骨转移风险同样有风险</a:t>
            </a:r>
            <a:endParaRPr lang="en-US" altLang="zh-CN" sz="2000" b="1" dirty="0">
              <a:solidFill>
                <a:schemeClr val="accent1"/>
              </a:solidFill>
              <a:latin typeface="+mj-ea"/>
              <a:ea typeface="+mj-ea"/>
              <a:cs typeface="Arial" panose="020B0604020202020204" pitchFamily="34" charset="0"/>
            </a:endParaRPr>
          </a:p>
        </p:txBody>
      </p:sp>
      <p:sp>
        <p:nvSpPr>
          <p:cNvPr id="9" name="文本框 8">
            <a:extLst>
              <a:ext uri="{FF2B5EF4-FFF2-40B4-BE49-F238E27FC236}">
                <a16:creationId xmlns:a16="http://schemas.microsoft.com/office/drawing/2014/main" id="{F1BFCC54-D2B1-F26F-B9EB-1179555CC67B}"/>
              </a:ext>
            </a:extLst>
          </p:cNvPr>
          <p:cNvSpPr txBox="1"/>
          <p:nvPr/>
        </p:nvSpPr>
        <p:spPr>
          <a:xfrm>
            <a:off x="952578" y="2251855"/>
            <a:ext cx="5869552" cy="889090"/>
          </a:xfrm>
          <a:prstGeom prst="rect">
            <a:avLst/>
          </a:prstGeom>
          <a:noFill/>
        </p:spPr>
        <p:txBody>
          <a:bodyPr wrap="square">
            <a:spAutoFit/>
          </a:bodyPr>
          <a:lstStyle/>
          <a:p>
            <a:pPr marL="173038" indent="-173038">
              <a:lnSpc>
                <a:spcPct val="200000"/>
              </a:lnSpc>
              <a:buFont typeface="Arial" panose="020B0604020202020204" pitchFamily="34" charset="0"/>
              <a:buChar char="•"/>
            </a:pP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骨转移的症状具有</a:t>
            </a:r>
            <a:r>
              <a:rPr lang="zh-CN" altLang="en-US" sz="1400" b="1" kern="100" dirty="0">
                <a:solidFill>
                  <a:schemeClr val="accent1"/>
                </a:solidFill>
                <a:latin typeface="微软雅黑" panose="020B0503020204020204" charset="-122"/>
                <a:ea typeface="微软雅黑" panose="020B0503020204020204" charset="-122"/>
                <a:cs typeface="微软雅黑" panose="020B0503020204020204" charset="-122"/>
              </a:rPr>
              <a:t>天然的滞后性，</a:t>
            </a:r>
            <a:r>
              <a:rPr lang="en-US" altLang="zh-CN" sz="1400" b="1" kern="100" dirty="0">
                <a:solidFill>
                  <a:schemeClr val="accent1"/>
                </a:solidFill>
                <a:latin typeface="微软雅黑" panose="020B0503020204020204" charset="-122"/>
                <a:ea typeface="微软雅黑" panose="020B0503020204020204" charset="-122"/>
                <a:cs typeface="微软雅黑" panose="020B0503020204020204" charset="-122"/>
              </a:rPr>
              <a:t>SRE</a:t>
            </a: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才是骨骼风险的准确体现</a:t>
            </a:r>
            <a:r>
              <a:rPr lang="en-US" altLang="zh-CN" sz="1400" kern="100" baseline="300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1,2</a:t>
            </a:r>
          </a:p>
          <a:p>
            <a:pPr marL="173038" indent="-173038">
              <a:lnSpc>
                <a:spcPct val="200000"/>
              </a:lnSpc>
              <a:buFont typeface="Arial" panose="020B0604020202020204" pitchFamily="34" charset="0"/>
              <a:buChar char="•"/>
            </a:pPr>
            <a:r>
              <a:rPr lang="zh-CN" altLang="en-US" sz="1400" b="1" kern="100" dirty="0">
                <a:solidFill>
                  <a:schemeClr val="accent1"/>
                </a:solidFill>
                <a:latin typeface="微软雅黑" panose="020B0503020204020204" charset="-122"/>
                <a:ea typeface="微软雅黑" panose="020B0503020204020204" charset="-122"/>
                <a:cs typeface="微软雅黑" panose="020B0503020204020204" charset="-122"/>
              </a:rPr>
              <a:t>无症状≠无破坏≠无风险，无症状同样有</a:t>
            </a:r>
            <a:r>
              <a:rPr lang="en-US" altLang="zh-CN" sz="1400" b="1" kern="100" dirty="0">
                <a:solidFill>
                  <a:schemeClr val="accent1"/>
                </a:solidFill>
                <a:latin typeface="微软雅黑" panose="020B0503020204020204" charset="-122"/>
                <a:ea typeface="微软雅黑" panose="020B0503020204020204" charset="-122"/>
                <a:cs typeface="微软雅黑" panose="020B0503020204020204" charset="-122"/>
              </a:rPr>
              <a:t>SRE</a:t>
            </a:r>
            <a:r>
              <a:rPr lang="zh-CN" altLang="en-US" sz="1400" b="1" kern="100" dirty="0">
                <a:solidFill>
                  <a:schemeClr val="accent1"/>
                </a:solidFill>
                <a:latin typeface="微软雅黑" panose="020B0503020204020204" charset="-122"/>
                <a:ea typeface="微软雅黑" panose="020B0503020204020204" charset="-122"/>
                <a:cs typeface="微软雅黑" panose="020B0503020204020204" charset="-122"/>
              </a:rPr>
              <a:t>风险</a:t>
            </a:r>
            <a:r>
              <a:rPr lang="en-US" altLang="zh-CN" sz="1400" b="1" kern="100" baseline="30000" dirty="0">
                <a:solidFill>
                  <a:schemeClr val="accent1"/>
                </a:solidFill>
                <a:latin typeface="微软雅黑" panose="020B0503020204020204" charset="-122"/>
                <a:ea typeface="微软雅黑" panose="020B0503020204020204" charset="-122"/>
                <a:cs typeface="微软雅黑" panose="020B0503020204020204" charset="-122"/>
              </a:rPr>
              <a:t>3</a:t>
            </a:r>
            <a:endParaRPr lang="en-US" altLang="zh-CN" sz="1400" b="1" kern="100"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箭头: 右 10">
            <a:extLst>
              <a:ext uri="{FF2B5EF4-FFF2-40B4-BE49-F238E27FC236}">
                <a16:creationId xmlns:a16="http://schemas.microsoft.com/office/drawing/2014/main" id="{DE49FD29-BC1E-9EAF-0D81-6320227AD017}"/>
              </a:ext>
            </a:extLst>
          </p:cNvPr>
          <p:cNvSpPr/>
          <p:nvPr/>
        </p:nvSpPr>
        <p:spPr>
          <a:xfrm>
            <a:off x="6772711" y="2468313"/>
            <a:ext cx="663179" cy="2412717"/>
          </a:xfrm>
          <a:prstGeom prst="rightArrow">
            <a:avLst>
              <a:gd name="adj1" fmla="val 73027"/>
              <a:gd name="adj2" fmla="val 50000"/>
            </a:avLst>
          </a:prstGeom>
          <a:gradFill flip="none" rotWithShape="1">
            <a:gsLst>
              <a:gs pos="0">
                <a:schemeClr val="accent1">
                  <a:lumMod val="5000"/>
                  <a:lumOff val="95000"/>
                  <a:alpha val="0"/>
                </a:scheme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矩形: 圆角 64">
            <a:extLst>
              <a:ext uri="{FF2B5EF4-FFF2-40B4-BE49-F238E27FC236}">
                <a16:creationId xmlns:a16="http://schemas.microsoft.com/office/drawing/2014/main" id="{CB697B67-FF49-17A3-A404-6DF560DA6E29}"/>
              </a:ext>
            </a:extLst>
          </p:cNvPr>
          <p:cNvSpPr/>
          <p:nvPr>
            <p:custDataLst>
              <p:tags r:id="rId3"/>
            </p:custDataLst>
          </p:nvPr>
        </p:nvSpPr>
        <p:spPr>
          <a:xfrm>
            <a:off x="799358" y="3637371"/>
            <a:ext cx="5940000" cy="540000"/>
          </a:xfrm>
          <a:prstGeom prst="roundRect">
            <a:avLst>
              <a:gd name="adj" fmla="val 22417"/>
            </a:avLst>
          </a:prstGeom>
          <a:gradFill>
            <a:gsLst>
              <a:gs pos="0">
                <a:schemeClr val="accent2">
                  <a:lumMod val="20000"/>
                  <a:lumOff val="80000"/>
                  <a:alpha val="50000"/>
                </a:schemeClr>
              </a:gs>
              <a:gs pos="100000">
                <a:srgbClr val="FAC08F">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b="1" dirty="0">
                <a:solidFill>
                  <a:schemeClr val="accent1"/>
                </a:solidFill>
                <a:latin typeface="+mj-ea"/>
                <a:cs typeface="Arial" panose="020B0604020202020204" pitchFamily="34" charset="0"/>
              </a:rPr>
              <a:t>无症状骨转移同样需要</a:t>
            </a:r>
            <a:r>
              <a:rPr lang="en-US" altLang="zh-CN" sz="2000" b="1" dirty="0">
                <a:solidFill>
                  <a:schemeClr val="accent1"/>
                </a:solidFill>
                <a:latin typeface="+mj-ea"/>
                <a:cs typeface="Arial" panose="020B0604020202020204" pitchFamily="34" charset="0"/>
              </a:rPr>
              <a:t>BTA</a:t>
            </a:r>
            <a:endParaRPr lang="zh-CN" altLang="en-US" sz="2000" b="1" dirty="0">
              <a:solidFill>
                <a:schemeClr val="accent1"/>
              </a:solidFill>
              <a:latin typeface="+mj-ea"/>
              <a:cs typeface="Arial" panose="020B0604020202020204" pitchFamily="34" charset="0"/>
            </a:endParaRPr>
          </a:p>
        </p:txBody>
      </p:sp>
      <p:sp>
        <p:nvSpPr>
          <p:cNvPr id="19" name="文本框 18">
            <a:extLst>
              <a:ext uri="{FF2B5EF4-FFF2-40B4-BE49-F238E27FC236}">
                <a16:creationId xmlns:a16="http://schemas.microsoft.com/office/drawing/2014/main" id="{F0BE2FA9-5386-A04A-8B51-39A6AB1DE5E0}"/>
              </a:ext>
            </a:extLst>
          </p:cNvPr>
          <p:cNvSpPr txBox="1"/>
          <p:nvPr/>
        </p:nvSpPr>
        <p:spPr>
          <a:xfrm>
            <a:off x="952578" y="4207839"/>
            <a:ext cx="5869552" cy="1319977"/>
          </a:xfrm>
          <a:prstGeom prst="rect">
            <a:avLst/>
          </a:prstGeom>
          <a:noFill/>
        </p:spPr>
        <p:txBody>
          <a:bodyPr wrap="square">
            <a:spAutoFit/>
          </a:bodyPr>
          <a:lstStyle/>
          <a:p>
            <a:pPr marL="173038" indent="-173038">
              <a:lnSpc>
                <a:spcPct val="200000"/>
              </a:lnSpc>
              <a:buFont typeface="Arial" panose="020B0604020202020204" pitchFamily="34" charset="0"/>
              <a:buChar char="•"/>
            </a:pP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无症状骨转移患者</a:t>
            </a:r>
            <a:r>
              <a:rPr lang="en-US" altLang="zh-CN"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SRE</a:t>
            </a: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同样高发，联合地舒单抗</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降低</a:t>
            </a:r>
            <a:r>
              <a:rPr lang="en-US" altLang="zh-CN" sz="1400" b="1" kern="100" dirty="0">
                <a:solidFill>
                  <a:srgbClr val="EC642F"/>
                </a:solidFill>
                <a:latin typeface="微软雅黑" panose="020B0503020204020204" charset="-122"/>
                <a:ea typeface="微软雅黑" panose="020B0503020204020204" charset="-122"/>
                <a:cs typeface="微软雅黑" panose="020B0503020204020204" charset="-122"/>
              </a:rPr>
              <a:t>SRE</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风险</a:t>
            </a:r>
            <a:r>
              <a:rPr lang="en-US" altLang="zh-CN" sz="1400" b="1" kern="100" baseline="30000" dirty="0">
                <a:solidFill>
                  <a:srgbClr val="EC642F"/>
                </a:solidFill>
                <a:latin typeface="微软雅黑" panose="020B0503020204020204" charset="-122"/>
                <a:ea typeface="微软雅黑" panose="020B0503020204020204" charset="-122"/>
                <a:cs typeface="微软雅黑" panose="020B0503020204020204" charset="-122"/>
              </a:rPr>
              <a:t>3</a:t>
            </a:r>
            <a:endParaRPr lang="en-US" altLang="zh-CN" sz="1400" b="1" kern="100" dirty="0">
              <a:solidFill>
                <a:srgbClr val="EC642F"/>
              </a:solidFill>
              <a:latin typeface="微软雅黑" panose="020B0503020204020204" charset="-122"/>
              <a:ea typeface="微软雅黑" panose="020B0503020204020204" charset="-122"/>
              <a:cs typeface="微软雅黑" panose="020B0503020204020204" charset="-122"/>
            </a:endParaRPr>
          </a:p>
          <a:p>
            <a:pPr marL="173038" indent="-173038">
              <a:lnSpc>
                <a:spcPct val="200000"/>
              </a:lnSpc>
              <a:buFont typeface="Arial" panose="020B0604020202020204" pitchFamily="34" charset="0"/>
              <a:buChar char="•"/>
            </a:pP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肺癌骨转移的</a:t>
            </a:r>
            <a:r>
              <a:rPr lang="en-US" altLang="zh-CN"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SRE</a:t>
            </a: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发生率高、发生快，</a:t>
            </a:r>
            <a:r>
              <a:rPr kumimoji="1" lang="zh-CN" altLang="en-US" sz="1400" b="1" dirty="0">
                <a:solidFill>
                  <a:schemeClr val="accent1"/>
                </a:solidFill>
              </a:rPr>
              <a:t>疾病复发阶段的肺癌骨转移风险陡增、</a:t>
            </a:r>
            <a:r>
              <a:rPr kumimoji="1" lang="en-US" altLang="zh-CN" sz="1400" b="1" dirty="0">
                <a:solidFill>
                  <a:schemeClr val="accent1"/>
                </a:solidFill>
              </a:rPr>
              <a:t>SRE</a:t>
            </a:r>
            <a:r>
              <a:rPr kumimoji="1" lang="zh-CN" altLang="en-US" sz="1400" b="1" dirty="0">
                <a:solidFill>
                  <a:schemeClr val="accent1"/>
                </a:solidFill>
              </a:rPr>
              <a:t>发生率升高</a:t>
            </a:r>
            <a:r>
              <a:rPr kumimoji="1" lang="en-US" altLang="zh-CN" sz="1400" b="1" baseline="30000" dirty="0">
                <a:solidFill>
                  <a:schemeClr val="accent1"/>
                </a:solidFill>
              </a:rPr>
              <a:t>4,5</a:t>
            </a:r>
            <a:r>
              <a:rPr kumimoji="1" lang="zh-CN" altLang="en-US" sz="1400" b="1" dirty="0">
                <a:solidFill>
                  <a:schemeClr val="accent1"/>
                </a:solidFill>
              </a:rPr>
              <a:t>，无症状同样需要立刻骨保护</a:t>
            </a:r>
            <a:r>
              <a:rPr kumimoji="1" lang="en-US" altLang="zh-CN" sz="1400" b="1" baseline="30000" dirty="0">
                <a:solidFill>
                  <a:schemeClr val="accent1"/>
                </a:solidFill>
              </a:rPr>
              <a:t>6,7</a:t>
            </a:r>
            <a:endParaRPr lang="zh-CN" altLang="en-US" sz="1400" b="1" kern="100"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2" name="组合 1">
            <a:extLst>
              <a:ext uri="{FF2B5EF4-FFF2-40B4-BE49-F238E27FC236}">
                <a16:creationId xmlns:a16="http://schemas.microsoft.com/office/drawing/2014/main" id="{EB6CE38C-2DFA-467E-010D-E048BD6AD81D}"/>
              </a:ext>
            </a:extLst>
          </p:cNvPr>
          <p:cNvGrpSpPr/>
          <p:nvPr/>
        </p:nvGrpSpPr>
        <p:grpSpPr>
          <a:xfrm>
            <a:off x="10919294" y="-3"/>
            <a:ext cx="1159601" cy="246882"/>
            <a:chOff x="10345658" y="-3"/>
            <a:chExt cx="1285867" cy="246882"/>
          </a:xfrm>
        </p:grpSpPr>
        <p:sp>
          <p:nvSpPr>
            <p:cNvPr id="15" name="矩形: 圆顶角 14">
              <a:extLst>
                <a:ext uri="{FF2B5EF4-FFF2-40B4-BE49-F238E27FC236}">
                  <a16:creationId xmlns:a16="http://schemas.microsoft.com/office/drawing/2014/main" id="{6FADA7B4-E63E-BEC0-B67B-85A8B27A88CE}"/>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6" name="文本框 15">
              <a:extLst>
                <a:ext uri="{FF2B5EF4-FFF2-40B4-BE49-F238E27FC236}">
                  <a16:creationId xmlns:a16="http://schemas.microsoft.com/office/drawing/2014/main" id="{1D1628A6-9A55-D777-9B18-024ACD9DDBD7}"/>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291F-4E16-92DC-89A1-76B5AF65C40F}"/>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95FA78D-ED1A-E3DA-5C97-AD11497EED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080" imgH="5080" progId="TCLayout.ActiveDocument.1">
                  <p:embed/>
                </p:oleObj>
              </mc:Choice>
              <mc:Fallback>
                <p:oleObj name="think-cell 幻灯片" r:id="rId4" imgW="5080" imgH="5080" progId="TCLayout.ActiveDocument.1">
                  <p:embed/>
                  <p:pic>
                    <p:nvPicPr>
                      <p:cNvPr id="13" name="think-cell data - do not delete" hidden="1">
                        <a:extLst>
                          <a:ext uri="{FF2B5EF4-FFF2-40B4-BE49-F238E27FC236}">
                            <a16:creationId xmlns:a16="http://schemas.microsoft.com/office/drawing/2014/main" id="{C95FA78D-ED1A-E3DA-5C97-AD11497EED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图片 31" descr="黑暗中的灯光&#10;&#10;中度可信度描述已自动生成">
            <a:extLst>
              <a:ext uri="{FF2B5EF4-FFF2-40B4-BE49-F238E27FC236}">
                <a16:creationId xmlns:a16="http://schemas.microsoft.com/office/drawing/2014/main" id="{88D493C7-9EA9-F03B-2233-552A35553918}"/>
              </a:ext>
            </a:extLst>
          </p:cNvPr>
          <p:cNvPicPr>
            <a:picLocks noChangeAspect="1"/>
          </p:cNvPicPr>
          <p:nvPr/>
        </p:nvPicPr>
        <p:blipFill>
          <a:blip r:embed="rId6">
            <a:alphaModFix amt="20000"/>
            <a:duotone>
              <a:schemeClr val="accent1">
                <a:shade val="45000"/>
                <a:satMod val="135000"/>
              </a:schemeClr>
              <a:prstClr val="white"/>
            </a:duotone>
          </a:blip>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a:extLst>
              <a:ext uri="{FF2B5EF4-FFF2-40B4-BE49-F238E27FC236}">
                <a16:creationId xmlns:a16="http://schemas.microsoft.com/office/drawing/2014/main" id="{49BAFC0F-4B37-7107-39E5-2ECD8959F179}"/>
              </a:ext>
            </a:extLst>
          </p:cNvPr>
          <p:cNvSpPr/>
          <p:nvPr/>
        </p:nvSpPr>
        <p:spPr>
          <a:xfrm>
            <a:off x="178" y="-41968"/>
            <a:ext cx="3461420" cy="6906431"/>
          </a:xfrm>
          <a:prstGeom prst="roundRect">
            <a:avLst>
              <a:gd name="adj" fmla="val 0"/>
            </a:avLst>
          </a:prstGeom>
          <a:gradFill>
            <a:gsLst>
              <a:gs pos="100000">
                <a:schemeClr val="accent2"/>
              </a:gs>
              <a:gs pos="0">
                <a:schemeClr val="accent1"/>
              </a:gs>
            </a:gsLst>
            <a:lin ang="2700000" scaled="0"/>
          </a:gradFill>
          <a:ln>
            <a:noFill/>
          </a:ln>
          <a:effectLst>
            <a:outerShdw blurRad="317500" dist="139700" dir="5400000" sx="101000" sy="101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20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pic>
        <p:nvPicPr>
          <p:cNvPr id="40" name="图片 39" descr="草地上的植物&#10;&#10;描述已自动生成">
            <a:extLst>
              <a:ext uri="{FF2B5EF4-FFF2-40B4-BE49-F238E27FC236}">
                <a16:creationId xmlns:a16="http://schemas.microsoft.com/office/drawing/2014/main" id="{48E6C812-46F3-039C-CD78-934A4AD78BA2}"/>
              </a:ext>
            </a:extLst>
          </p:cNvPr>
          <p:cNvPicPr>
            <a:picLocks noChangeAspect="1"/>
          </p:cNvPicPr>
          <p:nvPr/>
        </p:nvPicPr>
        <p:blipFill>
          <a:blip r:embed="rId7">
            <a:alphaModFix amt="5000"/>
            <a:extLst>
              <a:ext uri="{28A0092B-C50C-407E-A947-70E740481C1C}">
                <a14:useLocalDpi xmlns:a14="http://schemas.microsoft.com/office/drawing/2010/main" val="0"/>
              </a:ext>
            </a:extLst>
          </a:blip>
          <a:srcRect r="90977" b="14589"/>
          <a:stretch>
            <a:fillRect/>
          </a:stretch>
        </p:blipFill>
        <p:spPr>
          <a:xfrm>
            <a:off x="52054" y="-47562"/>
            <a:ext cx="3461420" cy="6937282"/>
          </a:xfrm>
          <a:prstGeom prst="rect">
            <a:avLst/>
          </a:prstGeom>
        </p:spPr>
      </p:pic>
      <p:sp>
        <p:nvSpPr>
          <p:cNvPr id="116" name="New shape">
            <a:extLst>
              <a:ext uri="{FF2B5EF4-FFF2-40B4-BE49-F238E27FC236}">
                <a16:creationId xmlns:a16="http://schemas.microsoft.com/office/drawing/2014/main" id="{3A3B345D-87CB-C3A3-8352-1EB6AF91ED2E}"/>
              </a:ext>
            </a:extLst>
          </p:cNvPr>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117" name="New shape">
            <a:extLst>
              <a:ext uri="{FF2B5EF4-FFF2-40B4-BE49-F238E27FC236}">
                <a16:creationId xmlns:a16="http://schemas.microsoft.com/office/drawing/2014/main" id="{E88E5771-5C95-807D-3A1B-DF4447681260}"/>
              </a:ext>
            </a:extLst>
          </p:cNvPr>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8" name="文本框 7">
            <a:extLst>
              <a:ext uri="{FF2B5EF4-FFF2-40B4-BE49-F238E27FC236}">
                <a16:creationId xmlns:a16="http://schemas.microsoft.com/office/drawing/2014/main" id="{22AAFD46-708F-C2C4-F2C0-55BCB1CA118A}"/>
              </a:ext>
            </a:extLst>
          </p:cNvPr>
          <p:cNvSpPr txBox="1"/>
          <p:nvPr/>
        </p:nvSpPr>
        <p:spPr>
          <a:xfrm>
            <a:off x="273438" y="127000"/>
            <a:ext cx="1210588" cy="707886"/>
          </a:xfrm>
          <a:prstGeom prst="rect">
            <a:avLst/>
          </a:prstGeom>
          <a:noFill/>
        </p:spPr>
        <p:txBody>
          <a:bodyPr wrap="none" rtlCol="0">
            <a:spAutoFit/>
          </a:bodyPr>
          <a:lstStyle/>
          <a:p>
            <a:r>
              <a:rPr kumimoji="1" lang="zh-CN" altLang="en-US" sz="4000" b="1" dirty="0">
                <a:solidFill>
                  <a:schemeClr val="bg1"/>
                </a:solidFill>
              </a:rPr>
              <a:t>目录</a:t>
            </a:r>
          </a:p>
        </p:txBody>
      </p:sp>
      <p:grpSp>
        <p:nvGrpSpPr>
          <p:cNvPr id="22" name="组合 21">
            <a:extLst>
              <a:ext uri="{FF2B5EF4-FFF2-40B4-BE49-F238E27FC236}">
                <a16:creationId xmlns:a16="http://schemas.microsoft.com/office/drawing/2014/main" id="{5D3DCB1D-5888-FF29-D0F1-8618D09503DE}"/>
              </a:ext>
            </a:extLst>
          </p:cNvPr>
          <p:cNvGrpSpPr/>
          <p:nvPr/>
        </p:nvGrpSpPr>
        <p:grpSpPr>
          <a:xfrm>
            <a:off x="1964389" y="669516"/>
            <a:ext cx="9425100" cy="5518968"/>
            <a:chOff x="2415801" y="1122673"/>
            <a:chExt cx="8311101" cy="4866654"/>
          </a:xfrm>
        </p:grpSpPr>
        <p:sp>
          <p:nvSpPr>
            <p:cNvPr id="2" name="矩形: 圆角 1">
              <a:extLst>
                <a:ext uri="{FF2B5EF4-FFF2-40B4-BE49-F238E27FC236}">
                  <a16:creationId xmlns:a16="http://schemas.microsoft.com/office/drawing/2014/main" id="{50A4FB98-40E2-3E74-5F5A-764490410144}"/>
                </a:ext>
              </a:extLst>
            </p:cNvPr>
            <p:cNvSpPr/>
            <p:nvPr/>
          </p:nvSpPr>
          <p:spPr>
            <a:xfrm>
              <a:off x="2415801" y="1130924"/>
              <a:ext cx="8311101" cy="4858403"/>
            </a:xfrm>
            <a:prstGeom prst="roundRect">
              <a:avLst>
                <a:gd name="adj" fmla="val 4074"/>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sz="1400" b="1">
                <a:solidFill>
                  <a:srgbClr val="878786"/>
                </a:solidFill>
                <a:effectLst>
                  <a:outerShdw blurRad="38100" dist="38100" dir="2700000" algn="tl">
                    <a:srgbClr val="000000">
                      <a:alpha val="43137"/>
                    </a:srgbClr>
                  </a:outerShdw>
                </a:effectLst>
                <a:ea typeface="微软雅黑" panose="020B0503020204020204" pitchFamily="34" charset="-122"/>
                <a:sym typeface="微软雅黑" panose="020B0503020204020204" charset="-122"/>
              </a:endParaRPr>
            </a:p>
          </p:txBody>
        </p:sp>
        <p:cxnSp>
          <p:nvCxnSpPr>
            <p:cNvPr id="4" name="直接连接符 80">
              <a:extLst>
                <a:ext uri="{FF2B5EF4-FFF2-40B4-BE49-F238E27FC236}">
                  <a16:creationId xmlns:a16="http://schemas.microsoft.com/office/drawing/2014/main" id="{A0323C65-E15C-6AC2-717E-D93C94BFA5E9}"/>
                </a:ext>
              </a:extLst>
            </p:cNvPr>
            <p:cNvCxnSpPr>
              <a:cxnSpLocks/>
            </p:cNvCxnSpPr>
            <p:nvPr/>
          </p:nvCxnSpPr>
          <p:spPr>
            <a:xfrm flipH="1">
              <a:off x="2789112" y="3579100"/>
              <a:ext cx="7563467" cy="0"/>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7521FF6A-455F-5906-62F4-FA236E99F949}"/>
                </a:ext>
              </a:extLst>
            </p:cNvPr>
            <p:cNvGrpSpPr/>
            <p:nvPr/>
          </p:nvGrpSpPr>
          <p:grpSpPr>
            <a:xfrm rot="20181062">
              <a:off x="3943236" y="1720285"/>
              <a:ext cx="896783" cy="1341352"/>
              <a:chOff x="3631066" y="2494931"/>
              <a:chExt cx="1217236" cy="1858988"/>
            </a:xfrm>
          </p:grpSpPr>
          <p:pic>
            <p:nvPicPr>
              <p:cNvPr id="6" name="图片 5">
                <a:extLst>
                  <a:ext uri="{FF2B5EF4-FFF2-40B4-BE49-F238E27FC236}">
                    <a16:creationId xmlns:a16="http://schemas.microsoft.com/office/drawing/2014/main" id="{13DB8B17-E65F-BD15-87C7-45F24C60E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245" y="2494931"/>
                <a:ext cx="494481" cy="1858988"/>
              </a:xfrm>
              <a:prstGeom prst="rect">
                <a:avLst/>
              </a:prstGeom>
            </p:spPr>
          </p:pic>
          <p:pic>
            <p:nvPicPr>
              <p:cNvPr id="7" name="图片 6">
                <a:extLst>
                  <a:ext uri="{FF2B5EF4-FFF2-40B4-BE49-F238E27FC236}">
                    <a16:creationId xmlns:a16="http://schemas.microsoft.com/office/drawing/2014/main" id="{1658DF07-CB1C-1BA0-2613-55885AFA96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066" y="2813269"/>
                <a:ext cx="1217236" cy="1231460"/>
              </a:xfrm>
              <a:prstGeom prst="rect">
                <a:avLst/>
              </a:prstGeom>
            </p:spPr>
          </p:pic>
        </p:grpSp>
        <p:pic>
          <p:nvPicPr>
            <p:cNvPr id="9" name="图片 8" descr="全身视觉k">
              <a:extLst>
                <a:ext uri="{FF2B5EF4-FFF2-40B4-BE49-F238E27FC236}">
                  <a16:creationId xmlns:a16="http://schemas.microsoft.com/office/drawing/2014/main" id="{2A8F511B-8328-0373-3D0C-8F6EB03D310F}"/>
                </a:ext>
              </a:extLst>
            </p:cNvPr>
            <p:cNvPicPr>
              <a:picLocks noChangeAspect="1"/>
            </p:cNvPicPr>
            <p:nvPr/>
          </p:nvPicPr>
          <p:blipFill>
            <a:blip r:embed="rId10"/>
            <a:srcRect l="25445"/>
            <a:stretch/>
          </p:blipFill>
          <p:spPr>
            <a:xfrm>
              <a:off x="3928615" y="3678995"/>
              <a:ext cx="1094524" cy="1934404"/>
            </a:xfrm>
            <a:prstGeom prst="rect">
              <a:avLst/>
            </a:prstGeom>
          </p:spPr>
        </p:pic>
        <p:sp>
          <p:nvSpPr>
            <p:cNvPr id="10" name="文本框 9">
              <a:extLst>
                <a:ext uri="{FF2B5EF4-FFF2-40B4-BE49-F238E27FC236}">
                  <a16:creationId xmlns:a16="http://schemas.microsoft.com/office/drawing/2014/main" id="{34A08C2B-2EEE-A706-AADB-E229528BC19E}"/>
                </a:ext>
              </a:extLst>
            </p:cNvPr>
            <p:cNvSpPr txBox="1"/>
            <p:nvPr/>
          </p:nvSpPr>
          <p:spPr>
            <a:xfrm>
              <a:off x="5209006" y="1691635"/>
              <a:ext cx="4359437" cy="1422413"/>
            </a:xfrm>
            <a:prstGeom prst="rect">
              <a:avLst/>
            </a:prstGeom>
            <a:noFill/>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Arial"/>
                </a:rPr>
                <a:t>骨转移 </a:t>
              </a:r>
              <a:r>
                <a:rPr kumimoji="0" lang="zh-CN" altLang="en-US" sz="32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Arial"/>
                </a:rPr>
                <a:t>无症状 </a:t>
              </a:r>
              <a:r>
                <a:rPr kumimoji="0" lang="zh-CN" altLang="en-US" sz="24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Arial"/>
                </a:rPr>
                <a:t>比例</a:t>
              </a:r>
              <a:r>
                <a:rPr lang="zh-CN" altLang="en-US" sz="2400" b="1" dirty="0">
                  <a:solidFill>
                    <a:srgbClr val="EC642F"/>
                  </a:solidFill>
                  <a:latin typeface="微软雅黑" panose="020B0503020204020204" charset="-122"/>
                  <a:ea typeface="微软雅黑" panose="020B0503020204020204" charset="-122"/>
                  <a:cs typeface="Arial"/>
                </a:rPr>
                <a:t>升高</a:t>
              </a:r>
              <a:endParaRPr kumimoji="0" lang="en-US" altLang="zh-CN" sz="24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a:rPr>
                <a:t>无症状骨转移对骨骼的风险？</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a:rPr>
                <a:t>BTA</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a:rPr>
                <a:t>治疗的获益？</a:t>
              </a:r>
            </a:p>
          </p:txBody>
        </p:sp>
        <p:sp>
          <p:nvSpPr>
            <p:cNvPr id="11" name="等腰三角形 10">
              <a:extLst>
                <a:ext uri="{FF2B5EF4-FFF2-40B4-BE49-F238E27FC236}">
                  <a16:creationId xmlns:a16="http://schemas.microsoft.com/office/drawing/2014/main" id="{52176E63-9C52-F079-2740-79948B2B0549}"/>
                </a:ext>
              </a:extLst>
            </p:cNvPr>
            <p:cNvSpPr/>
            <p:nvPr/>
          </p:nvSpPr>
          <p:spPr>
            <a:xfrm rot="5400000">
              <a:off x="9385415" y="4556320"/>
              <a:ext cx="1392770" cy="541557"/>
            </a:xfrm>
            <a:prstGeom prst="triangl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 name="组合 11">
              <a:extLst>
                <a:ext uri="{FF2B5EF4-FFF2-40B4-BE49-F238E27FC236}">
                  <a16:creationId xmlns:a16="http://schemas.microsoft.com/office/drawing/2014/main" id="{6109EEFD-ACC2-888A-3731-EBE6CBA79D60}"/>
                </a:ext>
              </a:extLst>
            </p:cNvPr>
            <p:cNvGrpSpPr/>
            <p:nvPr/>
          </p:nvGrpSpPr>
          <p:grpSpPr>
            <a:xfrm>
              <a:off x="8906440" y="1122673"/>
              <a:ext cx="1635381" cy="591308"/>
              <a:chOff x="9517093" y="2379354"/>
              <a:chExt cx="1635381" cy="743661"/>
            </a:xfrm>
          </p:grpSpPr>
          <p:sp>
            <p:nvSpPr>
              <p:cNvPr id="15" name="平行四边形 14">
                <a:extLst>
                  <a:ext uri="{FF2B5EF4-FFF2-40B4-BE49-F238E27FC236}">
                    <a16:creationId xmlns:a16="http://schemas.microsoft.com/office/drawing/2014/main" id="{FA51B2B3-0B1A-2A0B-F28D-A3AEFEB09B57}"/>
                  </a:ext>
                </a:extLst>
              </p:cNvPr>
              <p:cNvSpPr/>
              <p:nvPr/>
            </p:nvSpPr>
            <p:spPr>
              <a:xfrm>
                <a:off x="9517093" y="2379354"/>
                <a:ext cx="1132551" cy="743661"/>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16" name="平行四边形 15">
                <a:extLst>
                  <a:ext uri="{FF2B5EF4-FFF2-40B4-BE49-F238E27FC236}">
                    <a16:creationId xmlns:a16="http://schemas.microsoft.com/office/drawing/2014/main" id="{6573A244-C827-CA63-FA5E-6B3B9B4A2544}"/>
                  </a:ext>
                </a:extLst>
              </p:cNvPr>
              <p:cNvSpPr/>
              <p:nvPr/>
            </p:nvSpPr>
            <p:spPr>
              <a:xfrm>
                <a:off x="10019923" y="2379354"/>
                <a:ext cx="1132551" cy="743661"/>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grpSp>
        <p:sp>
          <p:nvSpPr>
            <p:cNvPr id="19" name="矩形: 圆角 76">
              <a:extLst>
                <a:ext uri="{FF2B5EF4-FFF2-40B4-BE49-F238E27FC236}">
                  <a16:creationId xmlns:a16="http://schemas.microsoft.com/office/drawing/2014/main" id="{E514CA19-D8E2-F337-7D1C-BD95B4357225}"/>
                </a:ext>
              </a:extLst>
            </p:cNvPr>
            <p:cNvSpPr/>
            <p:nvPr/>
          </p:nvSpPr>
          <p:spPr>
            <a:xfrm rot="5400000">
              <a:off x="2414894" y="2204131"/>
              <a:ext cx="1681202" cy="54172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骨骼视角</a:t>
              </a:r>
            </a:p>
          </p:txBody>
        </p:sp>
        <p:sp>
          <p:nvSpPr>
            <p:cNvPr id="20" name="矩形: 圆角 76">
              <a:extLst>
                <a:ext uri="{FF2B5EF4-FFF2-40B4-BE49-F238E27FC236}">
                  <a16:creationId xmlns:a16="http://schemas.microsoft.com/office/drawing/2014/main" id="{61512BD3-10EB-B58C-BE3A-9C77AC439012}"/>
                </a:ext>
              </a:extLst>
            </p:cNvPr>
            <p:cNvSpPr/>
            <p:nvPr/>
          </p:nvSpPr>
          <p:spPr>
            <a:xfrm rot="5400000">
              <a:off x="2414894" y="4477640"/>
              <a:ext cx="1681200" cy="54172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全身视角</a:t>
              </a:r>
            </a:p>
          </p:txBody>
        </p:sp>
        <p:sp>
          <p:nvSpPr>
            <p:cNvPr id="21" name="文本框 20">
              <a:extLst>
                <a:ext uri="{FF2B5EF4-FFF2-40B4-BE49-F238E27FC236}">
                  <a16:creationId xmlns:a16="http://schemas.microsoft.com/office/drawing/2014/main" id="{3D293268-2DAE-8CBD-5D41-512AF55FDC37}"/>
                </a:ext>
              </a:extLst>
            </p:cNvPr>
            <p:cNvSpPr txBox="1"/>
            <p:nvPr/>
          </p:nvSpPr>
          <p:spPr>
            <a:xfrm>
              <a:off x="5209006" y="3934991"/>
              <a:ext cx="4364501" cy="1422413"/>
            </a:xfrm>
            <a:prstGeom prst="rect">
              <a:avLst/>
            </a:prstGeom>
            <a:noFill/>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400" b="1" dirty="0">
                  <a:solidFill>
                    <a:srgbClr val="EC642F"/>
                  </a:solidFill>
                  <a:latin typeface="微软雅黑" panose="020B0503020204020204" charset="-122"/>
                  <a:ea typeface="微软雅黑" panose="020B0503020204020204" charset="-122"/>
                </a:rPr>
                <a:t>肿瘤患者生存 </a:t>
              </a:r>
              <a:r>
                <a:rPr lang="zh-CN" altLang="en-US" sz="3200" b="1" dirty="0">
                  <a:solidFill>
                    <a:srgbClr val="EC642F"/>
                  </a:solidFill>
                  <a:latin typeface="微软雅黑" panose="020B0503020204020204" charset="-122"/>
                  <a:ea typeface="微软雅黑" panose="020B0503020204020204" charset="-122"/>
                </a:rPr>
                <a:t>不断延长</a:t>
              </a:r>
              <a:endParaRPr lang="en-US" altLang="zh-CN" sz="2400" b="1" dirty="0">
                <a:solidFill>
                  <a:srgbClr val="EC642F"/>
                </a:solidFill>
                <a:latin typeface="微软雅黑" panose="020B0503020204020204" charset="-122"/>
                <a:ea typeface="微软雅黑" panose="020B0503020204020204" charset="-122"/>
              </a:endParaRPr>
            </a:p>
            <a:p>
              <a:pPr marL="285750" lvl="0" indent="-285750">
                <a:lnSpc>
                  <a:spcPct val="150000"/>
                </a:lnSpc>
                <a:buFont typeface="Arial" panose="020B0604020202020204" pitchFamily="34" charset="0"/>
                <a:buChar char="•"/>
                <a:defRPr/>
              </a:pPr>
              <a:r>
                <a:rPr lang="zh-CN" altLang="en-US" dirty="0">
                  <a:solidFill>
                    <a:schemeClr val="tx1">
                      <a:lumMod val="75000"/>
                      <a:lumOff val="25000"/>
                    </a:schemeClr>
                  </a:solidFill>
                  <a:latin typeface="微软雅黑" panose="020B0503020204020204" charset="-122"/>
                  <a:ea typeface="微软雅黑" panose="020B0503020204020204" charset="-122"/>
                </a:rPr>
                <a:t>除了骨骼，骨转移对生存的风险？</a:t>
              </a:r>
              <a:endParaRPr lang="en-US" altLang="zh-CN" dirty="0">
                <a:solidFill>
                  <a:schemeClr val="tx1">
                    <a:lumMod val="75000"/>
                    <a:lumOff val="25000"/>
                  </a:schemeClr>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微软雅黑" panose="020B0503020204020204" charset="-122"/>
                  <a:ea typeface="微软雅黑" panose="020B0503020204020204" charset="-122"/>
                </a:rPr>
                <a:t>BTA</a:t>
              </a:r>
              <a:r>
                <a:rPr lang="zh-CN" altLang="en-US" dirty="0">
                  <a:solidFill>
                    <a:schemeClr val="tx1">
                      <a:lumMod val="75000"/>
                      <a:lumOff val="25000"/>
                    </a:schemeClr>
                  </a:solidFill>
                  <a:latin typeface="微软雅黑" panose="020B0503020204020204" charset="-122"/>
                  <a:ea typeface="微软雅黑" panose="020B0503020204020204" charset="-122"/>
                </a:rPr>
                <a:t>治疗的获益？</a:t>
              </a:r>
            </a:p>
          </p:txBody>
        </p:sp>
      </p:grpSp>
      <p:grpSp>
        <p:nvGrpSpPr>
          <p:cNvPr id="23" name="组合 22">
            <a:extLst>
              <a:ext uri="{FF2B5EF4-FFF2-40B4-BE49-F238E27FC236}">
                <a16:creationId xmlns:a16="http://schemas.microsoft.com/office/drawing/2014/main" id="{E80BA61E-9C5D-25E3-B154-3812A8EC564A}"/>
              </a:ext>
            </a:extLst>
          </p:cNvPr>
          <p:cNvGrpSpPr/>
          <p:nvPr/>
        </p:nvGrpSpPr>
        <p:grpSpPr>
          <a:xfrm>
            <a:off x="10919294" y="-3"/>
            <a:ext cx="1159601" cy="246882"/>
            <a:chOff x="10345658" y="-3"/>
            <a:chExt cx="1285867" cy="246882"/>
          </a:xfrm>
        </p:grpSpPr>
        <p:sp>
          <p:nvSpPr>
            <p:cNvPr id="24" name="矩形: 圆顶角 23">
              <a:extLst>
                <a:ext uri="{FF2B5EF4-FFF2-40B4-BE49-F238E27FC236}">
                  <a16:creationId xmlns:a16="http://schemas.microsoft.com/office/drawing/2014/main" id="{531D912E-1355-FEE0-9DE1-1A525615FC29}"/>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25" name="文本框 24">
              <a:extLst>
                <a:ext uri="{FF2B5EF4-FFF2-40B4-BE49-F238E27FC236}">
                  <a16:creationId xmlns:a16="http://schemas.microsoft.com/office/drawing/2014/main" id="{C93D65C6-D8BF-4739-6551-10CFDB808DF6}"/>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grpSp>
        <p:nvGrpSpPr>
          <p:cNvPr id="14" name="组合 13">
            <a:extLst>
              <a:ext uri="{FF2B5EF4-FFF2-40B4-BE49-F238E27FC236}">
                <a16:creationId xmlns:a16="http://schemas.microsoft.com/office/drawing/2014/main" id="{C92C076D-FD9A-7E65-42F0-85863C4E295E}"/>
              </a:ext>
            </a:extLst>
          </p:cNvPr>
          <p:cNvGrpSpPr/>
          <p:nvPr/>
        </p:nvGrpSpPr>
        <p:grpSpPr>
          <a:xfrm>
            <a:off x="9705904" y="-4828"/>
            <a:ext cx="1159601" cy="246882"/>
            <a:chOff x="10345658" y="-3"/>
            <a:chExt cx="1285867" cy="246882"/>
          </a:xfrm>
        </p:grpSpPr>
        <p:sp>
          <p:nvSpPr>
            <p:cNvPr id="17" name="矩形: 圆顶角 16">
              <a:extLst>
                <a:ext uri="{FF2B5EF4-FFF2-40B4-BE49-F238E27FC236}">
                  <a16:creationId xmlns:a16="http://schemas.microsoft.com/office/drawing/2014/main" id="{5C71E012-7A4F-D2DA-8477-87177380A070}"/>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8" name="文本框 17">
              <a:extLst>
                <a:ext uri="{FF2B5EF4-FFF2-40B4-BE49-F238E27FC236}">
                  <a16:creationId xmlns:a16="http://schemas.microsoft.com/office/drawing/2014/main" id="{AB29A18B-6FAA-74AA-DCDE-2A6C0C15759C}"/>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24283071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63DC806-7F3F-7461-4EAD-DD4F5FAC4F4D}"/>
              </a:ext>
            </a:extLst>
          </p:cNvPr>
          <p:cNvGraphicFramePr>
            <a:graphicFrameLocks noChangeAspect="1"/>
          </p:cNvGraphicFramePr>
          <p:nvPr>
            <p:custDataLst>
              <p:tags r:id="rId1"/>
            </p:custDataLst>
            <p:extLst>
              <p:ext uri="{D42A27DB-BD31-4B8C-83A1-F6EECF244321}">
                <p14:modId xmlns:p14="http://schemas.microsoft.com/office/powerpoint/2010/main" val="22654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5" name="think-cell data - do not delete" hidden="1">
                        <a:extLst>
                          <a:ext uri="{FF2B5EF4-FFF2-40B4-BE49-F238E27FC236}">
                            <a16:creationId xmlns:a16="http://schemas.microsoft.com/office/drawing/2014/main" id="{E63DC806-7F3F-7461-4EAD-DD4F5FAC4F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026" name="Picture 2" descr="图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391" y="2423935"/>
            <a:ext cx="3098610" cy="2463907"/>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7"/>
          <a:srcRect b="21794"/>
          <a:stretch/>
        </p:blipFill>
        <p:spPr>
          <a:xfrm>
            <a:off x="1835833" y="2423935"/>
            <a:ext cx="3098610" cy="2463907"/>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p:spPr>
      </p:pic>
      <p:pic>
        <p:nvPicPr>
          <p:cNvPr id="1032" name="Picture 8"/>
          <p:cNvPicPr>
            <a:picLocks noChangeAspect="1" noChangeArrowheads="1"/>
          </p:cNvPicPr>
          <p:nvPr/>
        </p:nvPicPr>
        <p:blipFill>
          <a:blip r:embed="rId8"/>
          <a:srcRect t="27210" b="27210"/>
          <a:stretch/>
        </p:blipFill>
        <p:spPr bwMode="auto">
          <a:xfrm>
            <a:off x="8510905" y="2423935"/>
            <a:ext cx="2980690" cy="2463908"/>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a:extLst>
            <a:ext uri="{909E8E84-426E-40DD-AFC4-6F175D3DCCD1}">
              <a14:hiddenFill xmlns:a14="http://schemas.microsoft.com/office/drawing/2010/main">
                <a:solidFill>
                  <a:srgbClr val="FFFFFF"/>
                </a:solidFill>
              </a14:hiddenFill>
            </a:ext>
          </a:extLst>
        </p:spPr>
      </p:pic>
      <p:sp>
        <p:nvSpPr>
          <p:cNvPr id="77" name="矩形: 圆角 76"/>
          <p:cNvSpPr/>
          <p:nvPr/>
        </p:nvSpPr>
        <p:spPr>
          <a:xfrm>
            <a:off x="1835785" y="1588088"/>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靶向治疗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矩形: 圆角 76"/>
          <p:cNvSpPr/>
          <p:nvPr/>
        </p:nvSpPr>
        <p:spPr>
          <a:xfrm>
            <a:off x="5205095" y="1588088"/>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免疫治疗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2</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矩形: 圆角 76"/>
          <p:cNvSpPr/>
          <p:nvPr/>
        </p:nvSpPr>
        <p:spPr>
          <a:xfrm>
            <a:off x="8431530" y="1588088"/>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3</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4" name="KSO_Shape"/>
          <p:cNvSpPr/>
          <p:nvPr/>
        </p:nvSpPr>
        <p:spPr bwMode="auto">
          <a:xfrm rot="10800000">
            <a:off x="2324749" y="2190401"/>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6" name="KSO_Shape"/>
          <p:cNvSpPr/>
          <p:nvPr/>
        </p:nvSpPr>
        <p:spPr bwMode="auto">
          <a:xfrm rot="10800000">
            <a:off x="5668659" y="2190401"/>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7" name="KSO_Shape"/>
          <p:cNvSpPr/>
          <p:nvPr/>
        </p:nvSpPr>
        <p:spPr bwMode="auto">
          <a:xfrm rot="10800000">
            <a:off x="8935734" y="2190401"/>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pic>
        <p:nvPicPr>
          <p:cNvPr id="2" name="图片 1" descr="全身视觉k">
            <a:extLst>
              <a:ext uri="{FF2B5EF4-FFF2-40B4-BE49-F238E27FC236}">
                <a16:creationId xmlns:a16="http://schemas.microsoft.com/office/drawing/2014/main" id="{CB5985E4-AA90-4AA4-708E-BAB8F560B1A3}"/>
              </a:ext>
            </a:extLst>
          </p:cNvPr>
          <p:cNvPicPr>
            <a:picLocks noChangeAspect="1"/>
          </p:cNvPicPr>
          <p:nvPr/>
        </p:nvPicPr>
        <p:blipFill>
          <a:blip r:embed="rId9"/>
          <a:srcRect l="33284"/>
          <a:stretch/>
        </p:blipFill>
        <p:spPr>
          <a:xfrm>
            <a:off x="0" y="1588088"/>
            <a:ext cx="1938424" cy="3908909"/>
          </a:xfrm>
          <a:prstGeom prst="rect">
            <a:avLst/>
          </a:prstGeom>
        </p:spPr>
      </p:pic>
      <p:sp>
        <p:nvSpPr>
          <p:cNvPr id="4" name="标题 1">
            <a:extLst>
              <a:ext uri="{FF2B5EF4-FFF2-40B4-BE49-F238E27FC236}">
                <a16:creationId xmlns:a16="http://schemas.microsoft.com/office/drawing/2014/main" id="{AC8A2A88-BFF9-6FC9-0083-A846EDC77FBB}"/>
              </a:ext>
            </a:extLst>
          </p:cNvPr>
          <p:cNvSpPr>
            <a:spLocks noGrp="1"/>
          </p:cNvSpPr>
          <p:nvPr>
            <p:ph type="title"/>
          </p:nvPr>
        </p:nvSpPr>
        <p:spPr>
          <a:xfrm>
            <a:off x="838200" y="281625"/>
            <a:ext cx="11069320" cy="812530"/>
          </a:xfrm>
        </p:spPr>
        <p:txBody>
          <a:bodyPr vert="horz"/>
          <a:lstStyle/>
          <a:p>
            <a:r>
              <a:rPr lang="en-US" altLang="zh-CN" dirty="0"/>
              <a:t>Q</a:t>
            </a:r>
            <a:r>
              <a:rPr lang="zh-CN" altLang="en-US" dirty="0"/>
              <a:t>：长生存时代的骨转移是否还有其他风险？</a:t>
            </a:r>
            <a:br>
              <a:rPr lang="en-US" altLang="zh-CN" dirty="0"/>
            </a:br>
            <a:r>
              <a:rPr lang="en-US" altLang="zh-CN" dirty="0"/>
              <a:t>A</a:t>
            </a:r>
            <a:r>
              <a:rPr lang="zh-CN" altLang="en-US" dirty="0"/>
              <a:t>：存在骨转移意味着生存大幅受损，骨转移是多种疗法的不良预后因素</a:t>
            </a:r>
            <a:endParaRPr lang="en-US" altLang="zh-CN" dirty="0">
              <a:highlight>
                <a:srgbClr val="FFFF00"/>
              </a:highlight>
            </a:endParaRPr>
          </a:p>
        </p:txBody>
      </p:sp>
      <p:sp>
        <p:nvSpPr>
          <p:cNvPr id="12" name="文本框 11"/>
          <p:cNvSpPr txBox="1"/>
          <p:nvPr/>
        </p:nvSpPr>
        <p:spPr>
          <a:xfrm>
            <a:off x="514800" y="6411659"/>
            <a:ext cx="10183680" cy="430887"/>
          </a:xfrm>
          <a:prstGeom prst="rect">
            <a:avLst/>
          </a:prstGeom>
          <a:noFill/>
        </p:spPr>
        <p:txBody>
          <a:bodyPr wrap="square">
            <a:spAutoFit/>
          </a:bodyPr>
          <a:lstStyle/>
          <a:p>
            <a:pPr marL="179705" indent="-179705">
              <a:buFont typeface="+mj-lt"/>
              <a:buAutoNum type="arabicPeriod"/>
              <a:defRPr/>
            </a:pPr>
            <a:r>
              <a:rPr lang="en-GB" altLang="zh-CN" sz="700" dirty="0" err="1">
                <a:solidFill>
                  <a:schemeClr val="bg1">
                    <a:lumMod val="50000"/>
                  </a:schemeClr>
                </a:solidFill>
                <a:latin typeface="微软雅黑" panose="020B0503020204020204" charset="-122"/>
                <a:ea typeface="微软雅黑" panose="020B0503020204020204" charset="-122"/>
              </a:rPr>
              <a:t>Ciardiello</a:t>
            </a:r>
            <a:r>
              <a:rPr lang="en-GB" altLang="zh-CN" sz="700" dirty="0">
                <a:solidFill>
                  <a:schemeClr val="bg1">
                    <a:lumMod val="50000"/>
                  </a:schemeClr>
                </a:solidFill>
                <a:latin typeface="微软雅黑" panose="020B0503020204020204" charset="-122"/>
                <a:ea typeface="微软雅黑" panose="020B0503020204020204" charset="-122"/>
              </a:rPr>
              <a:t> F, et al. N Engl J Med. 2008 Mar 13;358(11):1160-74. </a:t>
            </a:r>
            <a:r>
              <a:rPr lang="en-GB" altLang="zh-CN" sz="700" dirty="0" err="1">
                <a:solidFill>
                  <a:schemeClr val="bg1">
                    <a:lumMod val="50000"/>
                  </a:schemeClr>
                </a:solidFill>
                <a:latin typeface="微软雅黑" panose="020B0503020204020204" charset="-122"/>
                <a:ea typeface="微软雅黑" panose="020B0503020204020204" charset="-122"/>
              </a:rPr>
              <a:t>doi</a:t>
            </a:r>
            <a:r>
              <a:rPr lang="en-GB" altLang="zh-CN" sz="700" dirty="0">
                <a:solidFill>
                  <a:schemeClr val="bg1">
                    <a:lumMod val="50000"/>
                  </a:schemeClr>
                </a:solidFill>
                <a:latin typeface="微软雅黑" panose="020B0503020204020204" charset="-122"/>
                <a:ea typeface="微软雅黑" panose="020B0503020204020204" charset="-122"/>
              </a:rPr>
              <a:t>: 10.1056/NEJMra0707704. </a:t>
            </a:r>
          </a:p>
          <a:p>
            <a:pPr marL="179705" indent="-179705">
              <a:buFont typeface="+mj-lt"/>
              <a:buAutoNum type="arabicPeriod"/>
              <a:defRPr/>
            </a:pPr>
            <a:r>
              <a:rPr lang="en-GB" altLang="zh-CN" sz="700" dirty="0">
                <a:solidFill>
                  <a:schemeClr val="bg1">
                    <a:lumMod val="50000"/>
                  </a:schemeClr>
                </a:solidFill>
                <a:latin typeface="微软雅黑" panose="020B0503020204020204" charset="-122"/>
                <a:ea typeface="微软雅黑" panose="020B0503020204020204" charset="-122"/>
              </a:rPr>
              <a:t>Huang L, et al. J </a:t>
            </a:r>
            <a:r>
              <a:rPr lang="en-GB" altLang="zh-CN" sz="700" dirty="0" err="1">
                <a:solidFill>
                  <a:schemeClr val="bg1">
                    <a:lumMod val="50000"/>
                  </a:schemeClr>
                </a:solidFill>
                <a:latin typeface="微软雅黑" panose="020B0503020204020204" charset="-122"/>
                <a:ea typeface="微软雅黑" panose="020B0503020204020204" charset="-122"/>
              </a:rPr>
              <a:t>Hematol</a:t>
            </a:r>
            <a:r>
              <a:rPr lang="en-GB" altLang="zh-CN" sz="700" dirty="0">
                <a:solidFill>
                  <a:schemeClr val="bg1">
                    <a:lumMod val="50000"/>
                  </a:schemeClr>
                </a:solidFill>
                <a:latin typeface="微软雅黑" panose="020B0503020204020204" charset="-122"/>
                <a:ea typeface="微软雅黑" panose="020B0503020204020204" charset="-122"/>
              </a:rPr>
              <a:t> Oncol. 2025 Nov 27;18(1):107. </a:t>
            </a:r>
            <a:r>
              <a:rPr lang="en-GB" altLang="zh-CN" sz="700" dirty="0" err="1">
                <a:solidFill>
                  <a:schemeClr val="bg1">
                    <a:lumMod val="50000"/>
                  </a:schemeClr>
                </a:solidFill>
                <a:latin typeface="微软雅黑" panose="020B0503020204020204" charset="-122"/>
                <a:ea typeface="微软雅黑" panose="020B0503020204020204" charset="-122"/>
              </a:rPr>
              <a:t>doi</a:t>
            </a:r>
            <a:r>
              <a:rPr lang="en-GB" altLang="zh-CN" sz="700" dirty="0">
                <a:solidFill>
                  <a:schemeClr val="bg1">
                    <a:lumMod val="50000"/>
                  </a:schemeClr>
                </a:solidFill>
                <a:latin typeface="微软雅黑" panose="020B0503020204020204" charset="-122"/>
                <a:ea typeface="微软雅黑" panose="020B0503020204020204" charset="-122"/>
              </a:rPr>
              <a:t>: 10.1186/s13045-025-01734-x.</a:t>
            </a:r>
          </a:p>
          <a:p>
            <a:pPr marL="179705" indent="-179705">
              <a:buFont typeface="+mj-lt"/>
              <a:buAutoNum type="arabicPeriod"/>
              <a:defRPr/>
            </a:pPr>
            <a:r>
              <a:rPr lang="en-US" altLang="zh-CN" sz="800" dirty="0">
                <a:solidFill>
                  <a:schemeClr val="bg1">
                    <a:lumMod val="50000"/>
                  </a:schemeClr>
                </a:solidFill>
              </a:rPr>
              <a:t>Omran, </a:t>
            </a:r>
            <a:r>
              <a:rPr lang="en-US" altLang="zh-CN" sz="800" dirty="0" err="1">
                <a:solidFill>
                  <a:schemeClr val="bg1">
                    <a:lumMod val="50000"/>
                  </a:schemeClr>
                </a:solidFill>
              </a:rPr>
              <a:t>Oumaima</a:t>
            </a:r>
            <a:r>
              <a:rPr lang="en-US" altLang="zh-CN" sz="800" dirty="0">
                <a:solidFill>
                  <a:schemeClr val="bg1">
                    <a:lumMod val="50000"/>
                  </a:schemeClr>
                </a:solidFill>
              </a:rPr>
              <a:t>, et al. "Role of radiation therapy in patients with bone metastasis." </a:t>
            </a:r>
            <a:r>
              <a:rPr lang="en-US" altLang="zh-CN" sz="800" i="1" dirty="0">
                <a:solidFill>
                  <a:schemeClr val="bg1">
                    <a:lumMod val="50000"/>
                  </a:schemeClr>
                </a:solidFill>
              </a:rPr>
              <a:t>Bone Sarcomas and Bone Metastases-From Bench to Bedside</a:t>
            </a:r>
            <a:r>
              <a:rPr lang="en-US" altLang="zh-CN" sz="800" dirty="0">
                <a:solidFill>
                  <a:schemeClr val="bg1">
                    <a:lumMod val="50000"/>
                  </a:schemeClr>
                </a:solidFill>
              </a:rPr>
              <a:t>. Academic Press, 2022. 909-920.</a:t>
            </a:r>
            <a:r>
              <a:rPr lang="en-GB" altLang="zh-CN" sz="700" dirty="0">
                <a:solidFill>
                  <a:schemeClr val="bg1">
                    <a:lumMod val="50000"/>
                  </a:schemeClr>
                </a:solidFill>
                <a:latin typeface="微软雅黑" panose="020B0503020204020204" charset="-122"/>
                <a:ea typeface="微软雅黑" panose="020B0503020204020204" charset="-122"/>
              </a:rPr>
              <a:t> </a:t>
            </a:r>
            <a:endParaRPr lang="zh-CN" altLang="en-US" sz="700" dirty="0">
              <a:solidFill>
                <a:schemeClr val="bg1">
                  <a:lumMod val="50000"/>
                </a:schemeClr>
              </a:solidFill>
              <a:latin typeface="微软雅黑" panose="020B0503020204020204" charset="-122"/>
              <a:ea typeface="微软雅黑" panose="020B0503020204020204" charset="-122"/>
            </a:endParaRPr>
          </a:p>
        </p:txBody>
      </p:sp>
      <p:sp>
        <p:nvSpPr>
          <p:cNvPr id="10" name="矩形: 圆角 76">
            <a:extLst>
              <a:ext uri="{FF2B5EF4-FFF2-40B4-BE49-F238E27FC236}">
                <a16:creationId xmlns:a16="http://schemas.microsoft.com/office/drawing/2014/main" id="{7143CE1B-95FA-6884-5F97-37DB51EEF24A}"/>
              </a:ext>
            </a:extLst>
          </p:cNvPr>
          <p:cNvSpPr/>
          <p:nvPr/>
        </p:nvSpPr>
        <p:spPr>
          <a:xfrm>
            <a:off x="3565926" y="5412673"/>
            <a:ext cx="6325539"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治疗骨转移，这些方案疗效如何？</a:t>
            </a:r>
          </a:p>
        </p:txBody>
      </p:sp>
      <p:sp>
        <p:nvSpPr>
          <p:cNvPr id="11" name="KSO_Shape">
            <a:extLst>
              <a:ext uri="{FF2B5EF4-FFF2-40B4-BE49-F238E27FC236}">
                <a16:creationId xmlns:a16="http://schemas.microsoft.com/office/drawing/2014/main" id="{7FDBC254-E39F-AEB7-533D-48F59EF87427}"/>
              </a:ext>
            </a:extLst>
          </p:cNvPr>
          <p:cNvSpPr/>
          <p:nvPr/>
        </p:nvSpPr>
        <p:spPr bwMode="auto">
          <a:xfrm rot="10800000">
            <a:off x="5694620" y="5126681"/>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grpSp>
        <p:nvGrpSpPr>
          <p:cNvPr id="13" name="组合 12">
            <a:extLst>
              <a:ext uri="{FF2B5EF4-FFF2-40B4-BE49-F238E27FC236}">
                <a16:creationId xmlns:a16="http://schemas.microsoft.com/office/drawing/2014/main" id="{BB432CD3-ABBE-B9AA-8E5D-8AC5FE094994}"/>
              </a:ext>
            </a:extLst>
          </p:cNvPr>
          <p:cNvGrpSpPr/>
          <p:nvPr/>
        </p:nvGrpSpPr>
        <p:grpSpPr>
          <a:xfrm>
            <a:off x="10919294" y="-3"/>
            <a:ext cx="1159601" cy="246882"/>
            <a:chOff x="10345658" y="-3"/>
            <a:chExt cx="1285867" cy="246882"/>
          </a:xfrm>
        </p:grpSpPr>
        <p:sp>
          <p:nvSpPr>
            <p:cNvPr id="18" name="矩形: 圆顶角 17">
              <a:extLst>
                <a:ext uri="{FF2B5EF4-FFF2-40B4-BE49-F238E27FC236}">
                  <a16:creationId xmlns:a16="http://schemas.microsoft.com/office/drawing/2014/main" id="{8F5A1922-1FE8-43B2-0990-7E6438FC7EDB}"/>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9" name="文本框 18">
              <a:extLst>
                <a:ext uri="{FF2B5EF4-FFF2-40B4-BE49-F238E27FC236}">
                  <a16:creationId xmlns:a16="http://schemas.microsoft.com/office/drawing/2014/main" id="{D6E29BA5-CE89-86BC-13B2-5374F1844DB0}"/>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B803E104-AF44-DB26-5B73-ECE9835BE541}"/>
              </a:ext>
            </a:extLst>
          </p:cNvPr>
          <p:cNvGraphicFramePr>
            <a:graphicFrameLocks noChangeAspect="1"/>
          </p:cNvGraphicFramePr>
          <p:nvPr>
            <p:custDataLst>
              <p:tags r:id="rId1"/>
            </p:custDataLst>
            <p:extLst>
              <p:ext uri="{D42A27DB-BD31-4B8C-83A1-F6EECF244321}">
                <p14:modId xmlns:p14="http://schemas.microsoft.com/office/powerpoint/2010/main" val="3825654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12" imgH="514" progId="TCLayout.ActiveDocument.1">
                  <p:embed/>
                </p:oleObj>
              </mc:Choice>
              <mc:Fallback>
                <p:oleObj name="think-cell 幻灯片" r:id="rId5" imgW="512" imgH="514" progId="TCLayout.ActiveDocument.1">
                  <p:embed/>
                  <p:pic>
                    <p:nvPicPr>
                      <p:cNvPr id="14" name="think-cell data - do not delete" hidden="1">
                        <a:extLst>
                          <a:ext uri="{FF2B5EF4-FFF2-40B4-BE49-F238E27FC236}">
                            <a16:creationId xmlns:a16="http://schemas.microsoft.com/office/drawing/2014/main" id="{B803E104-AF44-DB26-5B73-ECE9835BE54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矩形: 圆角 1026"/>
          <p:cNvSpPr/>
          <p:nvPr>
            <p:custDataLst>
              <p:tags r:id="rId2"/>
            </p:custDataLst>
          </p:nvPr>
        </p:nvSpPr>
        <p:spPr>
          <a:xfrm>
            <a:off x="8376920" y="1521282"/>
            <a:ext cx="3519170" cy="4779823"/>
          </a:xfrm>
          <a:prstGeom prst="roundRect">
            <a:avLst>
              <a:gd name="adj" fmla="val 2289"/>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b="1" dirty="0">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281624"/>
            <a:ext cx="11057890" cy="812530"/>
          </a:xfrm>
        </p:spPr>
        <p:txBody>
          <a:bodyPr vert="horz"/>
          <a:lstStyle/>
          <a:p>
            <a:r>
              <a:rPr kumimoji="1" lang="zh-CN" altLang="en-US" dirty="0"/>
              <a:t>骨转移是靶向治疗的不良预后因素：</a:t>
            </a:r>
            <a:br>
              <a:rPr kumimoji="1" lang="en-US" altLang="zh-CN" dirty="0"/>
            </a:br>
            <a:r>
              <a:rPr kumimoji="1" lang="zh-CN" altLang="en-US" dirty="0"/>
              <a:t>存在骨转移的患者使用</a:t>
            </a:r>
            <a:r>
              <a:rPr kumimoji="1" lang="en-US" altLang="zh-CN" dirty="0"/>
              <a:t>EGFR-TKI</a:t>
            </a:r>
            <a:r>
              <a:rPr kumimoji="1" lang="zh-CN" altLang="en-US" dirty="0"/>
              <a:t>治疗</a:t>
            </a:r>
            <a:r>
              <a:rPr kumimoji="1" lang="zh-CN" altLang="en-US" dirty="0">
                <a:cs typeface="微软雅黑" panose="020B0503020204020204" charset="-122"/>
              </a:rPr>
              <a:t>，</a:t>
            </a:r>
            <a:r>
              <a:rPr kumimoji="1" lang="en-GB" altLang="zh-CN" dirty="0">
                <a:cs typeface="微软雅黑" panose="020B0503020204020204" charset="-122"/>
              </a:rPr>
              <a:t>PFS</a:t>
            </a:r>
            <a:r>
              <a:rPr kumimoji="1" lang="zh-CN" altLang="en-GB" dirty="0">
                <a:cs typeface="微软雅黑" panose="020B0503020204020204" charset="-122"/>
              </a:rPr>
              <a:t>、</a:t>
            </a:r>
            <a:r>
              <a:rPr kumimoji="1" lang="en-GB" altLang="zh-CN" dirty="0">
                <a:cs typeface="微软雅黑" panose="020B0503020204020204" charset="-122"/>
              </a:rPr>
              <a:t>OS</a:t>
            </a:r>
            <a:r>
              <a:rPr kumimoji="1" lang="zh-CN" altLang="en-US" dirty="0">
                <a:cs typeface="微软雅黑" panose="020B0503020204020204" charset="-122"/>
              </a:rPr>
              <a:t>、</a:t>
            </a:r>
            <a:r>
              <a:rPr kumimoji="1" lang="en-US" altLang="zh-CN" dirty="0">
                <a:cs typeface="微软雅黑" panose="020B0503020204020204" charset="-122"/>
              </a:rPr>
              <a:t>ORR</a:t>
            </a:r>
            <a:r>
              <a:rPr kumimoji="1" lang="zh-CN" altLang="en-US" dirty="0">
                <a:cs typeface="微软雅黑" panose="020B0503020204020204" charset="-122"/>
              </a:rPr>
              <a:t>均大幅缩水</a:t>
            </a:r>
          </a:p>
        </p:txBody>
      </p:sp>
      <p:sp>
        <p:nvSpPr>
          <p:cNvPr id="72" name="矩形: 圆角 1026"/>
          <p:cNvSpPr/>
          <p:nvPr>
            <p:custDataLst>
              <p:tags r:id="rId3"/>
            </p:custDataLst>
          </p:nvPr>
        </p:nvSpPr>
        <p:spPr>
          <a:xfrm>
            <a:off x="334962" y="1521778"/>
            <a:ext cx="7890772" cy="4779823"/>
          </a:xfrm>
          <a:prstGeom prst="roundRect">
            <a:avLst>
              <a:gd name="adj" fmla="val 2289"/>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b="1" dirty="0">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3" name="内容占位符 2"/>
          <p:cNvSpPr txBox="1"/>
          <p:nvPr/>
        </p:nvSpPr>
        <p:spPr>
          <a:xfrm>
            <a:off x="355108" y="6422334"/>
            <a:ext cx="9823281" cy="273720"/>
          </a:xfrm>
          <a:prstGeom prst="rect">
            <a:avLst/>
          </a:prstGeom>
        </p:spPr>
        <p:txBody>
          <a:bodyPr lIns="0" tIns="0" rIns="0" bIns="0" numCol="2"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Chen, Yue-Yun, et al. Journal of Bone Oncology 29 (2021): 100369.</a:t>
            </a:r>
          </a:p>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err="1">
                <a:ln>
                  <a:noFill/>
                </a:ln>
                <a:solidFill>
                  <a:srgbClr val="E7E6E6">
                    <a:lumMod val="50000"/>
                  </a:srgbClr>
                </a:solidFill>
                <a:effectLst/>
                <a:uLnTx/>
                <a:uFillTx/>
                <a:latin typeface="微软雅黑" panose="020B0503020204020204" charset="-122"/>
                <a:ea typeface="微软雅黑" panose="020B0503020204020204" charset="-122"/>
                <a:cs typeface="+mn-cs"/>
              </a:rPr>
              <a:t>Takeyasu</a:t>
            </a: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 Yuki, et al. JTO Clinical and Research Reports 5.2 (2024): 100636.</a:t>
            </a:r>
          </a:p>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err="1">
                <a:ln>
                  <a:noFill/>
                </a:ln>
                <a:solidFill>
                  <a:srgbClr val="E7E6E6">
                    <a:lumMod val="50000"/>
                  </a:srgbClr>
                </a:solidFill>
                <a:effectLst/>
                <a:uLnTx/>
                <a:uFillTx/>
                <a:latin typeface="微软雅黑" panose="020B0503020204020204" charset="-122"/>
                <a:ea typeface="微软雅黑" panose="020B0503020204020204" charset="-122"/>
                <a:cs typeface="+mn-cs"/>
              </a:rPr>
              <a:t>Brouns</a:t>
            </a: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 Anita JWM, et al. JTO Clinical and Research Reports 4.5 (2023): 100513.</a:t>
            </a:r>
          </a:p>
        </p:txBody>
      </p:sp>
      <p:grpSp>
        <p:nvGrpSpPr>
          <p:cNvPr id="112" name="组合 111"/>
          <p:cNvGrpSpPr/>
          <p:nvPr/>
        </p:nvGrpSpPr>
        <p:grpSpPr>
          <a:xfrm>
            <a:off x="717673" y="1970383"/>
            <a:ext cx="7317616" cy="2976221"/>
            <a:chOff x="846976" y="3917045"/>
            <a:chExt cx="7638832" cy="2443056"/>
          </a:xfrm>
        </p:grpSpPr>
        <p:grpSp>
          <p:nvGrpSpPr>
            <p:cNvPr id="113" name="组合 112"/>
            <p:cNvGrpSpPr/>
            <p:nvPr/>
          </p:nvGrpSpPr>
          <p:grpSpPr>
            <a:xfrm>
              <a:off x="4794098" y="4126830"/>
              <a:ext cx="3591837" cy="2094381"/>
              <a:chOff x="730809" y="4240015"/>
              <a:chExt cx="3540192" cy="1770260"/>
            </a:xfrm>
          </p:grpSpPr>
          <p:pic>
            <p:nvPicPr>
              <p:cNvPr id="126" name="图片 125"/>
              <p:cNvPicPr>
                <a:picLocks noChangeAspect="1"/>
              </p:cNvPicPr>
              <p:nvPr/>
            </p:nvPicPr>
            <p:blipFill rotWithShape="1">
              <a:blip r:embed="rId7"/>
              <a:srcRect l="4364" b="54594"/>
              <a:stretch>
                <a:fillRect/>
              </a:stretch>
            </p:blipFill>
            <p:spPr>
              <a:xfrm>
                <a:off x="754694" y="4301856"/>
                <a:ext cx="3362280" cy="1708419"/>
              </a:xfrm>
              <a:prstGeom prst="rect">
                <a:avLst/>
              </a:prstGeom>
            </p:spPr>
          </p:pic>
          <p:sp>
            <p:nvSpPr>
              <p:cNvPr id="127" name="矩形 126"/>
              <p:cNvSpPr/>
              <p:nvPr/>
            </p:nvSpPr>
            <p:spPr>
              <a:xfrm>
                <a:off x="3377118" y="4240015"/>
                <a:ext cx="796000" cy="40538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28" name="组合 127"/>
              <p:cNvGrpSpPr/>
              <p:nvPr/>
            </p:nvGrpSpPr>
            <p:grpSpPr>
              <a:xfrm>
                <a:off x="1041140" y="5260256"/>
                <a:ext cx="2256722" cy="484792"/>
                <a:chOff x="6180209" y="4460360"/>
                <a:chExt cx="1882362" cy="484792"/>
              </a:xfrm>
            </p:grpSpPr>
            <p:sp>
              <p:nvSpPr>
                <p:cNvPr id="131" name="文本框 130"/>
                <p:cNvSpPr txBox="1"/>
                <p:nvPr/>
              </p:nvSpPr>
              <p:spPr>
                <a:xfrm>
                  <a:off x="6906485" y="4460360"/>
                  <a:ext cx="1156086" cy="473398"/>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300"/>
                    </a:spcAft>
                    <a:buClrTx/>
                    <a:buSzTx/>
                    <a:buFontTx/>
                    <a:buNone/>
                    <a:defRPr/>
                  </a:pPr>
                  <a:r>
                    <a:rPr kumimoji="0" lang="en-US" altLang="zh-CN" sz="1000" b="1"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mOS</a:t>
                  </a: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HR   95%CI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66.6</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ref       </a:t>
                  </a:r>
                  <a:r>
                    <a:rPr kumimoji="0" lang="en-US" altLang="zh-CN" sz="1000" b="0"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ref</a:t>
                  </a:r>
                  <a:endPar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rPr>
                    <a:t>37.2</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a:t>
                  </a:r>
                  <a:r>
                    <a:rPr kumimoji="0" lang="en-US" altLang="zh-CN" sz="1000" b="1" i="0"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rPr>
                    <a:t> 2.4   </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1.6-3.6</a:t>
                  </a:r>
                </a:p>
              </p:txBody>
            </p:sp>
            <p:sp>
              <p:nvSpPr>
                <p:cNvPr id="132" name="文本框 131"/>
                <p:cNvSpPr txBox="1"/>
                <p:nvPr/>
              </p:nvSpPr>
              <p:spPr>
                <a:xfrm>
                  <a:off x="6180209" y="4592117"/>
                  <a:ext cx="768738" cy="35303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无骨转移</a:t>
                  </a:r>
                  <a:endPar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骨转移</a:t>
                  </a:r>
                  <a:endParaRPr kumimoji="0" lang="en-US"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129" name="矩形 128"/>
              <p:cNvSpPr/>
              <p:nvPr/>
            </p:nvSpPr>
            <p:spPr>
              <a:xfrm>
                <a:off x="730809" y="4514247"/>
                <a:ext cx="125990" cy="1171202"/>
              </a:xfrm>
              <a:prstGeom prst="rect">
                <a:avLst/>
              </a:prstGeom>
              <a:solidFill>
                <a:sysClr val="window" lastClr="FFFFFF"/>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30" name="矩形 129"/>
              <p:cNvSpPr/>
              <p:nvPr/>
            </p:nvSpPr>
            <p:spPr>
              <a:xfrm>
                <a:off x="3248510" y="5648891"/>
                <a:ext cx="1022491" cy="115051"/>
              </a:xfrm>
              <a:prstGeom prst="rect">
                <a:avLst/>
              </a:prstGeom>
              <a:solidFill>
                <a:sysClr val="window" lastClr="FFFFFF"/>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随访时间（月）</a:t>
                </a:r>
              </a:p>
            </p:txBody>
          </p:sp>
        </p:grpSp>
        <p:sp>
          <p:nvSpPr>
            <p:cNvPr id="115" name="文本框 114"/>
            <p:cNvSpPr txBox="1"/>
            <p:nvPr/>
          </p:nvSpPr>
          <p:spPr>
            <a:xfrm>
              <a:off x="4800290" y="6145850"/>
              <a:ext cx="3685518" cy="165732"/>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250</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突变患者的数据分析（</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112</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例初始骨转移，</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107</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例一线使用奥希替尼）</a:t>
              </a:r>
              <a:endParaRPr kumimoji="0" lang="en-US" sz="700" b="0"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16" name="组合 115"/>
            <p:cNvGrpSpPr/>
            <p:nvPr/>
          </p:nvGrpSpPr>
          <p:grpSpPr>
            <a:xfrm>
              <a:off x="846976" y="4206172"/>
              <a:ext cx="3575384" cy="1909840"/>
              <a:chOff x="4904401" y="2219021"/>
              <a:chExt cx="7063569" cy="4290877"/>
            </a:xfrm>
          </p:grpSpPr>
          <p:grpSp>
            <p:nvGrpSpPr>
              <p:cNvPr id="119" name="组合 118"/>
              <p:cNvGrpSpPr/>
              <p:nvPr/>
            </p:nvGrpSpPr>
            <p:grpSpPr>
              <a:xfrm>
                <a:off x="5221736" y="2219021"/>
                <a:ext cx="6611273" cy="4290877"/>
                <a:chOff x="5221736" y="2219021"/>
                <a:chExt cx="6611273" cy="4290877"/>
              </a:xfrm>
            </p:grpSpPr>
            <p:pic>
              <p:nvPicPr>
                <p:cNvPr id="122" name="图片 121"/>
                <p:cNvPicPr>
                  <a:picLocks noChangeAspect="1"/>
                </p:cNvPicPr>
                <p:nvPr/>
              </p:nvPicPr>
              <p:blipFill>
                <a:blip r:embed="rId8"/>
                <a:stretch>
                  <a:fillRect/>
                </a:stretch>
              </p:blipFill>
              <p:spPr>
                <a:xfrm>
                  <a:off x="5221736" y="2219021"/>
                  <a:ext cx="6611273" cy="4290877"/>
                </a:xfrm>
                <a:prstGeom prst="rect">
                  <a:avLst/>
                </a:prstGeom>
              </p:spPr>
            </p:pic>
            <p:sp>
              <p:nvSpPr>
                <p:cNvPr id="123" name="文本框 122"/>
                <p:cNvSpPr txBox="1"/>
                <p:nvPr/>
              </p:nvSpPr>
              <p:spPr>
                <a:xfrm>
                  <a:off x="5808738" y="5227495"/>
                  <a:ext cx="1841837" cy="614155"/>
                </a:xfrm>
                <a:prstGeom prst="rect">
                  <a:avLst/>
                </a:prstGeom>
                <a:solidFill>
                  <a:sysClr val="window" lastClr="FFFFFF"/>
                </a:solidFill>
              </p:spPr>
              <p:txBody>
                <a:bodyPr wrap="square" rtlCol="0">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无骨转移</a:t>
                  </a:r>
                  <a:endPar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rPr>
                    <a:t>骨转移</a:t>
                  </a:r>
                  <a:endParaRPr kumimoji="0" lang="en-US"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4" name="文本框 123"/>
                <p:cNvSpPr txBox="1"/>
                <p:nvPr/>
              </p:nvSpPr>
              <p:spPr>
                <a:xfrm>
                  <a:off x="7376493" y="4855327"/>
                  <a:ext cx="2440405" cy="301053"/>
                </a:xfrm>
                <a:prstGeom prst="rect">
                  <a:avLst/>
                </a:prstGeom>
                <a:solidFill>
                  <a:sysClr val="window" lastClr="FFFFFF"/>
                </a:solid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mPFS</a:t>
                  </a: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(95% CI)</a:t>
                  </a:r>
                  <a:endParaRPr kumimoji="0" 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endParaRPr>
                </a:p>
              </p:txBody>
            </p:sp>
            <p:sp>
              <p:nvSpPr>
                <p:cNvPr id="125" name="文本框 124"/>
                <p:cNvSpPr txBox="1"/>
                <p:nvPr/>
              </p:nvSpPr>
              <p:spPr>
                <a:xfrm>
                  <a:off x="7571264" y="5201523"/>
                  <a:ext cx="2062544" cy="721843"/>
                </a:xfrm>
                <a:prstGeom prst="rect">
                  <a:avLst/>
                </a:prstGeom>
                <a:solidFill>
                  <a:sysClr val="window" lastClr="FFFFFF"/>
                </a:solid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24.5 (19.9-NR)</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20.3 (13.9-24.1)</a:t>
                  </a:r>
                </a:p>
              </p:txBody>
            </p:sp>
          </p:grpSp>
          <p:sp>
            <p:nvSpPr>
              <p:cNvPr id="120" name="文本框 119"/>
              <p:cNvSpPr txBox="1"/>
              <p:nvPr/>
            </p:nvSpPr>
            <p:spPr>
              <a:xfrm>
                <a:off x="10272829" y="5670720"/>
                <a:ext cx="1695141" cy="50529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时间（月）</a:t>
                </a:r>
              </a:p>
            </p:txBody>
          </p:sp>
          <p:sp>
            <p:nvSpPr>
              <p:cNvPr id="121" name="文本框 120"/>
              <p:cNvSpPr txBox="1"/>
              <p:nvPr/>
            </p:nvSpPr>
            <p:spPr>
              <a:xfrm rot="16200000">
                <a:off x="4215263" y="4294437"/>
                <a:ext cx="1588051" cy="209776"/>
              </a:xfrm>
              <a:prstGeom prst="rect">
                <a:avLst/>
              </a:prstGeom>
              <a:noFill/>
            </p:spPr>
            <p:txBody>
              <a:bodyPr vert="eaVert"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PFS</a:t>
                </a: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117" name="文本框 116"/>
            <p:cNvSpPr txBox="1"/>
            <p:nvPr/>
          </p:nvSpPr>
          <p:spPr>
            <a:xfrm>
              <a:off x="1445967" y="3917045"/>
              <a:ext cx="2501806" cy="23466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PFS - </a:t>
              </a:r>
              <a:r>
                <a:rPr kumimoji="0" lang="zh-CN" altLang="en-US" sz="14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晚期一线奥希替尼</a:t>
              </a:r>
              <a:endParaRPr kumimoji="0" lang="en-US" altLang="zh-CN" sz="105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8" name="文本框 117"/>
            <p:cNvSpPr txBox="1"/>
            <p:nvPr/>
          </p:nvSpPr>
          <p:spPr>
            <a:xfrm>
              <a:off x="1338706" y="6144657"/>
              <a:ext cx="2760328" cy="215444"/>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229</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突变患者的数据分析（</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108</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例初始骨转移）</a:t>
              </a:r>
              <a:endParaRPr kumimoji="0" lang="en-US" sz="700" b="0"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4" name="组合 3"/>
          <p:cNvGrpSpPr/>
          <p:nvPr/>
        </p:nvGrpSpPr>
        <p:grpSpPr>
          <a:xfrm>
            <a:off x="717672" y="1118850"/>
            <a:ext cx="7126809" cy="738517"/>
            <a:chOff x="1007032" y="1780120"/>
            <a:chExt cx="4959175" cy="645961"/>
          </a:xfrm>
        </p:grpSpPr>
        <p:grpSp>
          <p:nvGrpSpPr>
            <p:cNvPr id="5" name="组合 4"/>
            <p:cNvGrpSpPr/>
            <p:nvPr/>
          </p:nvGrpSpPr>
          <p:grpSpPr>
            <a:xfrm>
              <a:off x="4420824" y="1780120"/>
              <a:ext cx="509090" cy="294402"/>
              <a:chOff x="2290830" y="1542404"/>
              <a:chExt cx="275987" cy="155641"/>
            </a:xfrm>
          </p:grpSpPr>
          <p:sp>
            <p:nvSpPr>
              <p:cNvPr id="11" name="平行四边形 10"/>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2" name="平行四边形 1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sp>
          <p:nvSpPr>
            <p:cNvPr id="6" name="任意多边形: 形状 32"/>
            <p:cNvSpPr/>
            <p:nvPr/>
          </p:nvSpPr>
          <p:spPr>
            <a:xfrm flipH="1">
              <a:off x="1007032" y="1840776"/>
              <a:ext cx="4869984" cy="585305"/>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7" name="文本框 6"/>
            <p:cNvSpPr txBox="1"/>
            <p:nvPr/>
          </p:nvSpPr>
          <p:spPr>
            <a:xfrm>
              <a:off x="1132594" y="1878338"/>
              <a:ext cx="4833613" cy="511487"/>
            </a:xfrm>
            <a:prstGeom prst="rect">
              <a:avLst/>
            </a:prstGeom>
            <a:noFill/>
          </p:spPr>
          <p:txBody>
            <a:bodyPr wrap="square" anchor="ctr">
              <a:spAutoFit/>
            </a:bodyPr>
            <a:lstStyle/>
            <a:p>
              <a:pPr algn="ctr" defTabSz="457200">
                <a:defRPr/>
              </a:pP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对比无骨转移患者，</a:t>
              </a:r>
              <a:endParaRPr kumimoji="0" lang="en-US"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a:p>
              <a:pPr algn="ctr" defTabSz="457200">
                <a:defRPr/>
              </a:pP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存在骨转移的患者使用</a:t>
              </a:r>
              <a:r>
                <a:rPr lang="en-GB"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EGFR-TKI</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的</a:t>
              </a: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PFS</a:t>
              </a:r>
              <a:r>
                <a:rPr kumimoji="0" lang="zh-CN" alt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a:t>
              </a: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OS</a:t>
              </a: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均较差</a:t>
              </a:r>
              <a:r>
                <a:rPr kumimoji="0" lang="en-US" altLang="zh-CN" sz="1600" b="1" i="0" u="none" strike="noStrike" kern="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1-3</a:t>
              </a:r>
            </a:p>
          </p:txBody>
        </p:sp>
        <p:grpSp>
          <p:nvGrpSpPr>
            <p:cNvPr id="8" name="组合 7"/>
            <p:cNvGrpSpPr/>
            <p:nvPr/>
          </p:nvGrpSpPr>
          <p:grpSpPr>
            <a:xfrm>
              <a:off x="1316029" y="1840776"/>
              <a:ext cx="509090" cy="512278"/>
              <a:chOff x="7436314" y="2544951"/>
              <a:chExt cx="509090" cy="294402"/>
            </a:xfrm>
          </p:grpSpPr>
          <p:sp>
            <p:nvSpPr>
              <p:cNvPr id="9" name="平行四边形 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0" name="平行四边形 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grpSp>
      <p:graphicFrame>
        <p:nvGraphicFramePr>
          <p:cNvPr id="3" name="图表 2"/>
          <p:cNvGraphicFramePr>
            <a:graphicFrameLocks noChangeAspect="1"/>
          </p:cNvGraphicFramePr>
          <p:nvPr>
            <p:extLst>
              <p:ext uri="{D42A27DB-BD31-4B8C-83A1-F6EECF244321}">
                <p14:modId xmlns:p14="http://schemas.microsoft.com/office/powerpoint/2010/main" val="3314583315"/>
              </p:ext>
            </p:extLst>
          </p:nvPr>
        </p:nvGraphicFramePr>
        <p:xfrm>
          <a:off x="8668468" y="2143582"/>
          <a:ext cx="3001697" cy="2786127"/>
        </p:xfrm>
        <a:graphic>
          <a:graphicData uri="http://schemas.openxmlformats.org/drawingml/2006/chart">
            <c:chart xmlns:c="http://schemas.openxmlformats.org/drawingml/2006/chart" xmlns:r="http://schemas.openxmlformats.org/officeDocument/2006/relationships" r:id="rId9"/>
          </a:graphicData>
        </a:graphic>
      </p:graphicFrame>
      <p:grpSp>
        <p:nvGrpSpPr>
          <p:cNvPr id="25" name="组合 24"/>
          <p:cNvGrpSpPr/>
          <p:nvPr/>
        </p:nvGrpSpPr>
        <p:grpSpPr>
          <a:xfrm>
            <a:off x="8459470" y="1188197"/>
            <a:ext cx="3321685" cy="669290"/>
            <a:chOff x="13002" y="1544"/>
            <a:chExt cx="5231" cy="1054"/>
          </a:xfrm>
        </p:grpSpPr>
        <p:sp>
          <p:nvSpPr>
            <p:cNvPr id="16" name="任意多边形: 形状 32"/>
            <p:cNvSpPr/>
            <p:nvPr/>
          </p:nvSpPr>
          <p:spPr>
            <a:xfrm flipH="1">
              <a:off x="13053" y="1544"/>
              <a:ext cx="5164" cy="1054"/>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7" name="文本框 16"/>
            <p:cNvSpPr txBox="1"/>
            <p:nvPr/>
          </p:nvSpPr>
          <p:spPr>
            <a:xfrm>
              <a:off x="13002" y="1618"/>
              <a:ext cx="5231" cy="921"/>
            </a:xfrm>
            <a:prstGeom prst="rect">
              <a:avLst/>
            </a:prstGeom>
            <a:noFill/>
          </p:spPr>
          <p:txBody>
            <a:bodyPr wrap="square" anchor="ctr">
              <a:spAutoFit/>
            </a:bodyPr>
            <a:lstStyle/>
            <a:p>
              <a:pPr algn="ctr" defTabSz="457200">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存在骨转移意味着</a:t>
              </a:r>
              <a:r>
                <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EGFR-TKI</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治疗</a:t>
              </a:r>
              <a:endPar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ctr" defTabSz="457200">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原发灶的</a:t>
              </a:r>
              <a:r>
                <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ORR</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更低</a:t>
              </a:r>
              <a:r>
                <a:rPr lang="en-US" altLang="zh-CN" sz="1600" b="1" kern="0"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4</a:t>
              </a:r>
              <a:endParaRPr kumimoji="0" lang="en-US" altLang="zh-CN" sz="1600" b="1" i="0" u="none" strike="noStrike" kern="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grpSp>
          <p:nvGrpSpPr>
            <p:cNvPr id="18" name="组合 17"/>
            <p:cNvGrpSpPr/>
            <p:nvPr/>
          </p:nvGrpSpPr>
          <p:grpSpPr>
            <a:xfrm>
              <a:off x="13576" y="1544"/>
              <a:ext cx="862" cy="922"/>
              <a:chOff x="7436314" y="2544951"/>
              <a:chExt cx="509090" cy="294402"/>
            </a:xfrm>
          </p:grpSpPr>
          <p:sp>
            <p:nvSpPr>
              <p:cNvPr id="19" name="平行四边形 1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0" name="平行四边形 1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grpSp>
      <p:sp>
        <p:nvSpPr>
          <p:cNvPr id="24" name="文本框 23"/>
          <p:cNvSpPr txBox="1"/>
          <p:nvPr/>
        </p:nvSpPr>
        <p:spPr>
          <a:xfrm>
            <a:off x="8585781" y="5050938"/>
            <a:ext cx="3185214" cy="1146329"/>
          </a:xfrm>
          <a:prstGeom prst="rect">
            <a:avLst/>
          </a:prstGeom>
          <a:gradFill flip="none" rotWithShape="1">
            <a:gsLst>
              <a:gs pos="0">
                <a:schemeClr val="accent1">
                  <a:lumMod val="5000"/>
                  <a:lumOff val="95000"/>
                  <a:alpha val="20000"/>
                </a:schemeClr>
              </a:gs>
              <a:gs pos="74000">
                <a:schemeClr val="accent1">
                  <a:lumMod val="45000"/>
                  <a:lumOff val="55000"/>
                  <a:alpha val="20000"/>
                </a:schemeClr>
              </a:gs>
              <a:gs pos="83000">
                <a:schemeClr val="accent1">
                  <a:lumMod val="45000"/>
                  <a:lumOff val="55000"/>
                  <a:alpha val="20000"/>
                </a:schemeClr>
              </a:gs>
              <a:gs pos="100000">
                <a:schemeClr val="accent1">
                  <a:lumMod val="30000"/>
                  <a:lumOff val="70000"/>
                  <a:alpha val="20000"/>
                </a:schemeClr>
              </a:gs>
            </a:gsLst>
            <a:lin ang="10800000" scaled="1"/>
            <a:tileRect/>
          </a:gradFill>
        </p:spPr>
        <p:txBody>
          <a:bodyPr wrap="square" anchor="ctr">
            <a:noAutofit/>
          </a:bodyPr>
          <a:lstStyle>
            <a:defPPr>
              <a:defRPr lang="zh-CN"/>
            </a:defPPr>
            <a:lvl1pPr marR="0" lvl="0" indent="0" fontAlgn="auto">
              <a:spcBef>
                <a:spcPts val="300"/>
              </a:spcBef>
              <a:buClrTx/>
              <a:buSzTx/>
              <a:buFontTx/>
              <a:buNone/>
              <a:defRPr kumimoji="0" sz="1400" b="0" i="0" u="none" strike="noStrike" kern="0" cap="none" spc="0" normalizeH="0" baseline="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defRPr>
            </a:lvl1pPr>
          </a:lstStyle>
          <a:p>
            <a:pPr marL="176213" indent="-176213">
              <a:buFont typeface="Arial" panose="020B0604020202020204" pitchFamily="34" charset="0"/>
              <a:buChar char="•"/>
            </a:pPr>
            <a:r>
              <a:rPr lang="zh-CN" altLang="en-US" dirty="0"/>
              <a:t>对于使用</a:t>
            </a:r>
            <a:r>
              <a:rPr lang="en-US" altLang="zh-CN" dirty="0"/>
              <a:t>EGFR-TKI</a:t>
            </a:r>
            <a:r>
              <a:rPr lang="zh-CN" altLang="en-US" dirty="0"/>
              <a:t>的患者，</a:t>
            </a:r>
            <a:r>
              <a:rPr lang="zh-CN" altLang="en-GB" b="1" dirty="0">
                <a:solidFill>
                  <a:srgbClr val="EC642F"/>
                </a:solidFill>
              </a:rPr>
              <a:t>无骨  转移组</a:t>
            </a:r>
            <a:r>
              <a:rPr lang="zh-CN" altLang="en-US" b="1" dirty="0">
                <a:solidFill>
                  <a:srgbClr val="EC642F"/>
                </a:solidFill>
              </a:rPr>
              <a:t>的</a:t>
            </a:r>
            <a:r>
              <a:rPr lang="en-GB" altLang="zh-CN" b="1" dirty="0">
                <a:solidFill>
                  <a:srgbClr val="EC642F"/>
                </a:solidFill>
              </a:rPr>
              <a:t>ORR</a:t>
            </a:r>
            <a:r>
              <a:rPr lang="zh-CN" altLang="en-US" b="1" dirty="0">
                <a:solidFill>
                  <a:srgbClr val="EC642F"/>
                </a:solidFill>
              </a:rPr>
              <a:t>显著高于骨转移组   </a:t>
            </a:r>
            <a:r>
              <a:rPr lang="zh-CN" altLang="en-US" dirty="0"/>
              <a:t>（</a:t>
            </a:r>
            <a:r>
              <a:rPr lang="en-US" altLang="zh-CN" dirty="0"/>
              <a:t>71% </a:t>
            </a:r>
            <a:r>
              <a:rPr lang="en-GB" altLang="zh-CN" dirty="0"/>
              <a:t>vs 56%</a:t>
            </a:r>
            <a:r>
              <a:rPr lang="zh-CN" altLang="en-GB" dirty="0"/>
              <a:t>，</a:t>
            </a:r>
            <a:r>
              <a:rPr lang="en-GB" altLang="zh-CN" dirty="0"/>
              <a:t>P=0.046</a:t>
            </a:r>
            <a:r>
              <a:rPr lang="zh-CN" altLang="en-US" dirty="0"/>
              <a:t>）</a:t>
            </a:r>
          </a:p>
        </p:txBody>
      </p:sp>
      <p:sp>
        <p:nvSpPr>
          <p:cNvPr id="26" name="文本框 25"/>
          <p:cNvSpPr txBox="1"/>
          <p:nvPr/>
        </p:nvSpPr>
        <p:spPr>
          <a:xfrm>
            <a:off x="4197796" y="6542313"/>
            <a:ext cx="7709093" cy="215444"/>
          </a:xfrm>
          <a:prstGeom prst="rect">
            <a:avLst/>
          </a:prstGeom>
          <a:noFill/>
        </p:spPr>
        <p:txBody>
          <a:bodyPr wrap="square">
            <a:spAutoFit/>
          </a:bodyPr>
          <a:lstStyle/>
          <a:p>
            <a:pPr algn="l"/>
            <a:r>
              <a:rPr lang="en-GB" altLang="zh-CN" sz="800" i="0" dirty="0">
                <a:solidFill>
                  <a:schemeClr val="bg1">
                    <a:lumMod val="50000"/>
                  </a:schemeClr>
                </a:solidFill>
                <a:effectLst/>
                <a:latin typeface="微软雅黑" panose="020B0503020204020204" charset="-122"/>
                <a:ea typeface="微软雅黑" panose="020B0503020204020204" charset="-122"/>
              </a:rPr>
              <a:t>4. Kan Jiang, Gen Lin, </a:t>
            </a:r>
            <a:r>
              <a:rPr lang="en-GB" altLang="zh-CN" sz="800" i="0" dirty="0" err="1">
                <a:solidFill>
                  <a:schemeClr val="bg1">
                    <a:lumMod val="50000"/>
                  </a:schemeClr>
                </a:solidFill>
                <a:effectLst/>
                <a:latin typeface="微软雅黑" panose="020B0503020204020204" charset="-122"/>
                <a:ea typeface="微软雅黑" panose="020B0503020204020204" charset="-122"/>
              </a:rPr>
              <a:t>Xinlong</a:t>
            </a:r>
            <a:r>
              <a:rPr lang="en-GB" altLang="zh-CN" sz="800" i="0" dirty="0">
                <a:solidFill>
                  <a:schemeClr val="bg1">
                    <a:lumMod val="50000"/>
                  </a:schemeClr>
                </a:solidFill>
                <a:effectLst/>
                <a:latin typeface="微软雅黑" panose="020B0503020204020204" charset="-122"/>
                <a:ea typeface="微软雅黑" panose="020B0503020204020204" charset="-122"/>
              </a:rPr>
              <a:t> Zheng, and Feng Long</a:t>
            </a:r>
            <a:r>
              <a:rPr lang="en-GB" altLang="zh-CN" sz="800" dirty="0">
                <a:solidFill>
                  <a:schemeClr val="bg1">
                    <a:lumMod val="50000"/>
                  </a:schemeClr>
                </a:solidFill>
                <a:latin typeface="微软雅黑" panose="020B0503020204020204" charset="-122"/>
                <a:ea typeface="微软雅黑" panose="020B0503020204020204" charset="-122"/>
              </a:rPr>
              <a:t>,</a:t>
            </a:r>
            <a:r>
              <a:rPr lang="en-GB" altLang="zh-CN" sz="800" i="0" dirty="0">
                <a:solidFill>
                  <a:schemeClr val="bg1">
                    <a:lumMod val="50000"/>
                  </a:schemeClr>
                </a:solidFill>
                <a:effectLst/>
                <a:latin typeface="微软雅黑" panose="020B0503020204020204" charset="-122"/>
                <a:ea typeface="微软雅黑" panose="020B0503020204020204" charset="-122"/>
              </a:rPr>
              <a:t> 2022 ASCO</a:t>
            </a:r>
            <a:r>
              <a:rPr lang="en-GB" altLang="zh-CN" sz="800" dirty="0">
                <a:solidFill>
                  <a:schemeClr val="bg1">
                    <a:lumMod val="50000"/>
                  </a:schemeClr>
                </a:solidFill>
                <a:latin typeface="微软雅黑" panose="020B0503020204020204" charset="-122"/>
                <a:ea typeface="微软雅黑" panose="020B0503020204020204" charset="-122"/>
              </a:rPr>
              <a:t>, e21085</a:t>
            </a:r>
            <a:endParaRPr lang="en-GB" altLang="zh-CN" sz="800" i="0" dirty="0">
              <a:solidFill>
                <a:schemeClr val="bg1">
                  <a:lumMod val="50000"/>
                </a:schemeClr>
              </a:solidFill>
              <a:effectLst/>
              <a:latin typeface="微软雅黑" panose="020B0503020204020204" charset="-122"/>
              <a:ea typeface="微软雅黑" panose="020B0503020204020204" charset="-122"/>
            </a:endParaRPr>
          </a:p>
        </p:txBody>
      </p:sp>
      <p:sp>
        <p:nvSpPr>
          <p:cNvPr id="15" name="文本框 14"/>
          <p:cNvSpPr txBox="1"/>
          <p:nvPr/>
        </p:nvSpPr>
        <p:spPr>
          <a:xfrm>
            <a:off x="4965860" y="1971133"/>
            <a:ext cx="2521462"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 - </a:t>
            </a:r>
            <a:r>
              <a:rPr kumimoji="0" lang="zh-CN" altLang="en-US" sz="14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从晚期疾病确诊开始</a:t>
            </a:r>
            <a:endParaRPr kumimoji="0" lang="en-US" altLang="zh-CN" sz="14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（包含一线 </a:t>
            </a: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&amp; </a:t>
            </a: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后线奥希替尼治疗）</a:t>
            </a:r>
            <a:endPar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nvSpPr>
        <p:spPr>
          <a:xfrm>
            <a:off x="717672" y="5050938"/>
            <a:ext cx="7126809" cy="1146329"/>
          </a:xfrm>
          <a:prstGeom prst="rect">
            <a:avLst/>
          </a:prstGeom>
          <a:gradFill flip="none" rotWithShape="1">
            <a:gsLst>
              <a:gs pos="0">
                <a:schemeClr val="accent1">
                  <a:lumMod val="5000"/>
                  <a:lumOff val="95000"/>
                  <a:alpha val="20000"/>
                </a:schemeClr>
              </a:gs>
              <a:gs pos="74000">
                <a:schemeClr val="accent1">
                  <a:lumMod val="45000"/>
                  <a:lumOff val="55000"/>
                  <a:alpha val="20000"/>
                </a:schemeClr>
              </a:gs>
              <a:gs pos="83000">
                <a:schemeClr val="accent1">
                  <a:lumMod val="45000"/>
                  <a:lumOff val="55000"/>
                  <a:alpha val="20000"/>
                </a:schemeClr>
              </a:gs>
              <a:gs pos="100000">
                <a:schemeClr val="accent1">
                  <a:lumMod val="30000"/>
                  <a:lumOff val="70000"/>
                  <a:alpha val="20000"/>
                </a:schemeClr>
              </a:gs>
            </a:gsLst>
            <a:lin ang="10800000" scaled="1"/>
            <a:tileRect/>
          </a:gradFill>
        </p:spPr>
        <p:txBody>
          <a:bodyPr wrap="square" lIns="216000" anchor="ctr">
            <a:noAutofit/>
          </a:bodyPr>
          <a:lstStyle/>
          <a:p>
            <a:pPr marL="0" marR="0" lvl="0" indent="0" defTabSz="914400" eaLnBrk="1" fontAlgn="auto" latinLnBrk="0" hangingPunct="1">
              <a:buClrTx/>
              <a:buSzTx/>
              <a:buFontTx/>
              <a:buNone/>
              <a:defRPr/>
            </a:pPr>
            <a:r>
              <a:rPr kumimoji="0" lang="zh-CN" altLang="en-US" sz="1600" b="1" i="0" u="none" strike="noStrike" kern="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对于存在骨转移的患者：</a:t>
            </a:r>
            <a:endParaRPr kumimoji="0" lang="en-US" altLang="zh-CN" sz="1600" b="1" i="0" u="none" strike="noStrike" kern="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auto" latinLnBrk="0" hangingPunct="1">
              <a:buClrTx/>
              <a:buSzTx/>
              <a:buFont typeface="Arial" panose="020B0604020202020204" pitchFamily="34" charset="0"/>
              <a:buChar char="•"/>
              <a:defRPr/>
            </a:pP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奥希替尼治疗的 </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PFS</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大幅缩短，</a:t>
            </a: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中位</a:t>
            </a:r>
            <a:r>
              <a:rPr kumimoji="0" lang="en-US" altLang="zh-CN"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仅为无骨转移患者的 </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60%</a:t>
            </a:r>
            <a:endParaRPr kumimoji="0" lang="en-US" altLang="zh-CN"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auto" latinLnBrk="0" hangingPunct="1">
              <a:buClrTx/>
              <a:buSzTx/>
              <a:buFont typeface="Arial" panose="020B0604020202020204" pitchFamily="34" charset="0"/>
              <a:buChar char="•"/>
              <a:defRPr/>
            </a:pP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奥希替尼治疗后，</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骨转移</a:t>
            </a: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患者的死亡风险较无骨转移患者 </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翻倍</a:t>
            </a:r>
            <a:endParaRPr kumimoji="0" lang="en-US" altLang="zh-CN" sz="1600" b="0"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22" name="组合 21">
            <a:extLst>
              <a:ext uri="{FF2B5EF4-FFF2-40B4-BE49-F238E27FC236}">
                <a16:creationId xmlns:a16="http://schemas.microsoft.com/office/drawing/2014/main" id="{3EE5DC36-4E95-B4E0-E7EE-48F16BB71455}"/>
              </a:ext>
            </a:extLst>
          </p:cNvPr>
          <p:cNvGrpSpPr/>
          <p:nvPr/>
        </p:nvGrpSpPr>
        <p:grpSpPr>
          <a:xfrm>
            <a:off x="10919294" y="-3"/>
            <a:ext cx="1159601" cy="246882"/>
            <a:chOff x="10345658" y="-3"/>
            <a:chExt cx="1285867" cy="246882"/>
          </a:xfrm>
        </p:grpSpPr>
        <p:sp>
          <p:nvSpPr>
            <p:cNvPr id="23" name="矩形: 圆顶角 22">
              <a:extLst>
                <a:ext uri="{FF2B5EF4-FFF2-40B4-BE49-F238E27FC236}">
                  <a16:creationId xmlns:a16="http://schemas.microsoft.com/office/drawing/2014/main" id="{7C0CD546-1332-D53C-005F-3ECF306762BD}"/>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27" name="文本框 26">
              <a:extLst>
                <a:ext uri="{FF2B5EF4-FFF2-40B4-BE49-F238E27FC236}">
                  <a16:creationId xmlns:a16="http://schemas.microsoft.com/office/drawing/2014/main" id="{6956156D-4F8D-40A4-8DED-8DE6E9DC3393}"/>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grpSp>
        <p:nvGrpSpPr>
          <p:cNvPr id="21" name="组合 20">
            <a:extLst>
              <a:ext uri="{FF2B5EF4-FFF2-40B4-BE49-F238E27FC236}">
                <a16:creationId xmlns:a16="http://schemas.microsoft.com/office/drawing/2014/main" id="{A426CEAC-E165-A2FE-E2DD-08BA71E3D817}"/>
              </a:ext>
            </a:extLst>
          </p:cNvPr>
          <p:cNvGrpSpPr/>
          <p:nvPr/>
        </p:nvGrpSpPr>
        <p:grpSpPr>
          <a:xfrm>
            <a:off x="10485483" y="2806122"/>
            <a:ext cx="776181" cy="660148"/>
            <a:chOff x="10501184" y="2947644"/>
            <a:chExt cx="989489" cy="790575"/>
          </a:xfrm>
        </p:grpSpPr>
        <p:sp>
          <p:nvSpPr>
            <p:cNvPr id="28" name="downward-arrow-curve_1094">
              <a:extLst>
                <a:ext uri="{FF2B5EF4-FFF2-40B4-BE49-F238E27FC236}">
                  <a16:creationId xmlns:a16="http://schemas.microsoft.com/office/drawing/2014/main" id="{AA9075D3-1865-C10F-3B3E-76E34D4F6CCD}"/>
                </a:ext>
              </a:extLst>
            </p:cNvPr>
            <p:cNvSpPr/>
            <p:nvPr/>
          </p:nvSpPr>
          <p:spPr>
            <a:xfrm rot="5400000">
              <a:off x="10600641" y="2898644"/>
              <a:ext cx="790575" cy="888575"/>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a:gsLst>
                <a:gs pos="0">
                  <a:schemeClr val="accent1">
                    <a:alpha val="0"/>
                  </a:schemeClr>
                </a:gs>
                <a:gs pos="100000">
                  <a:schemeClr val="accent1"/>
                </a:gs>
              </a:gsLst>
              <a:lin ang="16200000" scaled="1"/>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9" name="文本框 63">
              <a:extLst>
                <a:ext uri="{FF2B5EF4-FFF2-40B4-BE49-F238E27FC236}">
                  <a16:creationId xmlns:a16="http://schemas.microsoft.com/office/drawing/2014/main" id="{9461D00B-9186-C8E4-EA39-419767C793A3}"/>
                </a:ext>
              </a:extLst>
            </p:cNvPr>
            <p:cNvSpPr txBox="1"/>
            <p:nvPr/>
          </p:nvSpPr>
          <p:spPr>
            <a:xfrm>
              <a:off x="10501184" y="3279506"/>
              <a:ext cx="989489" cy="368585"/>
            </a:xfrm>
            <a:prstGeom prst="rect">
              <a:avLst/>
            </a:prstGeom>
            <a:noFill/>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a:t>
              </a:r>
            </a:p>
          </p:txBody>
        </p: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矩形: 圆角 364"/>
          <p:cNvSpPr/>
          <p:nvPr/>
        </p:nvSpPr>
        <p:spPr>
          <a:xfrm>
            <a:off x="516255" y="1476375"/>
            <a:ext cx="5300345" cy="4581525"/>
          </a:xfrm>
          <a:prstGeom prst="roundRect">
            <a:avLst>
              <a:gd name="adj" fmla="val 1683"/>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945377" y="1207467"/>
            <a:ext cx="4559994" cy="553998"/>
            <a:chOff x="904372" y="1195892"/>
            <a:chExt cx="4559994" cy="553998"/>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195892"/>
              <a:ext cx="4031180" cy="553998"/>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前瞻性</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与</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回顾性研究均显示：骨转移者使用</a:t>
              </a:r>
              <a:endPar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免疫治疗的</a:t>
              </a:r>
              <a:r>
                <a:rPr lang="en-US" altLang="zh-CN" sz="1500" b="1" kern="0" noProof="0" dirty="0" err="1">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mOS</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较无骨转移者大幅缩短</a:t>
              </a:r>
              <a:r>
                <a:rPr lang="en-US" altLang="zh-CN" sz="15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1,2</a:t>
              </a:r>
              <a:endPar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02" name="矩形: 圆角 401"/>
          <p:cNvSpPr/>
          <p:nvPr/>
        </p:nvSpPr>
        <p:spPr>
          <a:xfrm>
            <a:off x="5936615" y="1476375"/>
            <a:ext cx="5739765" cy="4581525"/>
          </a:xfrm>
          <a:prstGeom prst="roundRect">
            <a:avLst>
              <a:gd name="adj" fmla="val 1178"/>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6393182" y="1207923"/>
            <a:ext cx="4969760"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4" name="文本框 403"/>
            <p:cNvSpPr txBox="1"/>
            <p:nvPr/>
          </p:nvSpPr>
          <p:spPr>
            <a:xfrm>
              <a:off x="6867993" y="1311309"/>
              <a:ext cx="4279274" cy="32316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骨转移患者“骨外病灶”免疫治疗</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缓解率大幅缩水</a:t>
              </a:r>
              <a:r>
                <a:rPr lang="en-US" altLang="zh-CN" sz="15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3,4</a:t>
              </a:r>
              <a:endPar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aphicFrame>
        <p:nvGraphicFramePr>
          <p:cNvPr id="16" name="think-cell data - do not delete" hidden="1"/>
          <p:cNvGraphicFramePr>
            <a:graphicFrameLocks noChangeAspect="1"/>
          </p:cNvGraphicFramePr>
          <p:nvPr>
            <p:custDataLst>
              <p:tags r:id="rId1"/>
            </p:custDataLst>
            <p:extLst>
              <p:ext uri="{D42A27DB-BD31-4B8C-83A1-F6EECF244321}">
                <p14:modId xmlns:p14="http://schemas.microsoft.com/office/powerpoint/2010/main" val="65234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080" imgH="5080" progId="TCLayout.ActiveDocument.1">
                  <p:embed/>
                </p:oleObj>
              </mc:Choice>
              <mc:Fallback>
                <p:oleObj name="think-cell 幻灯片" r:id="rId4" imgW="5080" imgH="5080" progId="TCLayout.ActiveDocument.1">
                  <p:embed/>
                  <p:pic>
                    <p:nvPicPr>
                      <p:cNvPr id="16"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8" name="New shape"/>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79"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grpSp>
        <p:nvGrpSpPr>
          <p:cNvPr id="126" name="组合 125"/>
          <p:cNvGrpSpPr/>
          <p:nvPr/>
        </p:nvGrpSpPr>
        <p:grpSpPr>
          <a:xfrm>
            <a:off x="5936602" y="1963169"/>
            <a:ext cx="5610095" cy="3253990"/>
            <a:chOff x="6977043" y="1808502"/>
            <a:chExt cx="4627038" cy="3084031"/>
          </a:xfrm>
        </p:grpSpPr>
        <p:sp>
          <p:nvSpPr>
            <p:cNvPr id="128" name="矩形: 圆角 127"/>
            <p:cNvSpPr/>
            <p:nvPr/>
          </p:nvSpPr>
          <p:spPr>
            <a:xfrm>
              <a:off x="7133238" y="1809367"/>
              <a:ext cx="1886985" cy="519558"/>
            </a:xfrm>
            <a:prstGeom prst="roundRect">
              <a:avLst/>
            </a:prstGeom>
            <a:solidFill>
              <a:srgbClr val="FDEFEA"/>
            </a:solidFill>
            <a:ln w="3175" cap="flat" cmpd="sng" algn="ctr">
              <a:noFill/>
              <a:prstDash val="solid"/>
              <a:miter lim="800000"/>
            </a:ln>
            <a:effectLst/>
          </p:spPr>
          <p:txBody>
            <a:bodyPr tIns="108000" bIns="108000" rtlCol="0" anchor="ctr" anchorCtr="0"/>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免疫单药治疗晚期后线</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 </a:t>
              </a: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N=1959</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graphicFrame>
          <p:nvGraphicFramePr>
            <p:cNvPr id="129" name="图表 128"/>
            <p:cNvGraphicFramePr/>
            <p:nvPr>
              <p:extLst>
                <p:ext uri="{D42A27DB-BD31-4B8C-83A1-F6EECF244321}">
                  <p14:modId xmlns:p14="http://schemas.microsoft.com/office/powerpoint/2010/main" val="3464399384"/>
                </p:ext>
              </p:extLst>
            </p:nvPr>
          </p:nvGraphicFramePr>
          <p:xfrm>
            <a:off x="6977043" y="2376698"/>
            <a:ext cx="2213227" cy="2515835"/>
          </p:xfrm>
          <a:graphic>
            <a:graphicData uri="http://schemas.openxmlformats.org/drawingml/2006/chart">
              <c:chart xmlns:c="http://schemas.openxmlformats.org/drawingml/2006/chart" xmlns:r="http://schemas.openxmlformats.org/officeDocument/2006/relationships" r:id="rId6"/>
            </a:graphicData>
          </a:graphic>
        </p:graphicFrame>
        <p:sp>
          <p:nvSpPr>
            <p:cNvPr id="130" name="矩形: 圆角 129"/>
            <p:cNvSpPr/>
            <p:nvPr/>
          </p:nvSpPr>
          <p:spPr>
            <a:xfrm>
              <a:off x="9596690" y="1808502"/>
              <a:ext cx="1886985" cy="519558"/>
            </a:xfrm>
            <a:prstGeom prst="roundRect">
              <a:avLst/>
            </a:prstGeom>
            <a:solidFill>
              <a:srgbClr val="FDEFEA"/>
            </a:solidFill>
            <a:ln w="3175" cap="flat" cmpd="sng" algn="ctr">
              <a:noFill/>
              <a:prstDash val="solid"/>
              <a:miter lim="800000"/>
            </a:ln>
            <a:effectLst/>
          </p:spPr>
          <p:txBody>
            <a:bodyPr tIns="108000" bIns="108000" rtlCol="0" anchor="ctr" anchorCtr="0"/>
            <a:lstStyle/>
            <a:p>
              <a:pPr algn="ctr"/>
              <a:r>
                <a:rPr lang="zh-CN" altLang="en-US" sz="1000" kern="0" dirty="0">
                  <a:solidFill>
                    <a:prstClr val="black">
                      <a:lumMod val="75000"/>
                      <a:lumOff val="25000"/>
                    </a:prstClr>
                  </a:solidFill>
                  <a:latin typeface="微软雅黑" panose="020B0503020204020204" charset="-122"/>
                  <a:ea typeface="微软雅黑" panose="020B0503020204020204" charset="-122"/>
                </a:rPr>
                <a:t>免疫联合化疗（单免</a:t>
              </a:r>
              <a:r>
                <a:rPr lang="en-US" altLang="zh-CN" sz="1000" kern="0" dirty="0">
                  <a:solidFill>
                    <a:prstClr val="black">
                      <a:lumMod val="75000"/>
                      <a:lumOff val="25000"/>
                    </a:prstClr>
                  </a:solidFill>
                  <a:latin typeface="微软雅黑" panose="020B0503020204020204" charset="-122"/>
                  <a:ea typeface="微软雅黑" panose="020B0503020204020204" charset="-122"/>
                </a:rPr>
                <a:t>/</a:t>
              </a:r>
              <a:r>
                <a:rPr lang="zh-CN" altLang="en-US" sz="1000" kern="0" dirty="0">
                  <a:solidFill>
                    <a:prstClr val="black">
                      <a:lumMod val="75000"/>
                      <a:lumOff val="25000"/>
                    </a:prstClr>
                  </a:solidFill>
                  <a:latin typeface="微软雅黑" panose="020B0503020204020204" charset="-122"/>
                  <a:ea typeface="微软雅黑" panose="020B0503020204020204" charset="-122"/>
                </a:rPr>
                <a:t>双免）</a:t>
              </a:r>
              <a:endParaRPr lang="en-US" altLang="zh-CN" sz="1000" kern="0" dirty="0">
                <a:solidFill>
                  <a:prstClr val="black">
                    <a:lumMod val="75000"/>
                    <a:lumOff val="25000"/>
                  </a:prstClr>
                </a:solidFill>
                <a:latin typeface="微软雅黑" panose="020B0503020204020204" charset="-122"/>
                <a:ea typeface="微软雅黑" panose="020B0503020204020204" charset="-122"/>
              </a:endParaRPr>
            </a:p>
            <a:p>
              <a:pPr algn="ctr"/>
              <a:r>
                <a:rPr lang="zh-CN" altLang="en-US" sz="1000" b="1" kern="0" dirty="0">
                  <a:solidFill>
                    <a:prstClr val="black">
                      <a:lumMod val="75000"/>
                      <a:lumOff val="25000"/>
                    </a:prstClr>
                  </a:solidFill>
                  <a:latin typeface="微软雅黑" panose="020B0503020204020204" charset="-122"/>
                  <a:ea typeface="微软雅黑" panose="020B0503020204020204" charset="-122"/>
                </a:rPr>
                <a:t>一线治疗</a:t>
              </a:r>
              <a:r>
                <a:rPr lang="zh-CN" altLang="en-US" sz="1000" kern="0" dirty="0">
                  <a:solidFill>
                    <a:prstClr val="black">
                      <a:lumMod val="75000"/>
                      <a:lumOff val="25000"/>
                    </a:prstClr>
                  </a:solidFill>
                  <a:latin typeface="微软雅黑" panose="020B0503020204020204" charset="-122"/>
                  <a:ea typeface="微软雅黑" panose="020B0503020204020204" charset="-122"/>
                </a:rPr>
                <a:t>晚期</a:t>
              </a:r>
              <a:r>
                <a:rPr lang="en-US" altLang="zh-CN" sz="1000" kern="0" dirty="0">
                  <a:solidFill>
                    <a:prstClr val="black">
                      <a:lumMod val="75000"/>
                      <a:lumOff val="25000"/>
                    </a:prstClr>
                  </a:solidFill>
                  <a:latin typeface="微软雅黑" panose="020B0503020204020204" charset="-122"/>
                  <a:ea typeface="微软雅黑" panose="020B0503020204020204" charset="-122"/>
                </a:rPr>
                <a:t>NSCLC (N=122)</a:t>
              </a:r>
            </a:p>
          </p:txBody>
        </p:sp>
        <p:graphicFrame>
          <p:nvGraphicFramePr>
            <p:cNvPr id="131" name="图表 130"/>
            <p:cNvGraphicFramePr/>
            <p:nvPr>
              <p:extLst>
                <p:ext uri="{D42A27DB-BD31-4B8C-83A1-F6EECF244321}">
                  <p14:modId xmlns:p14="http://schemas.microsoft.com/office/powerpoint/2010/main" val="3325995341"/>
                </p:ext>
              </p:extLst>
            </p:nvPr>
          </p:nvGraphicFramePr>
          <p:xfrm>
            <a:off x="9522328" y="2376700"/>
            <a:ext cx="2081753" cy="2423308"/>
          </p:xfrm>
          <a:graphic>
            <a:graphicData uri="http://schemas.openxmlformats.org/drawingml/2006/chart">
              <c:chart xmlns:c="http://schemas.openxmlformats.org/drawingml/2006/chart" xmlns:r="http://schemas.openxmlformats.org/officeDocument/2006/relationships" r:id="rId7"/>
            </a:graphicData>
          </a:graphic>
        </p:graphicFrame>
        <p:cxnSp>
          <p:nvCxnSpPr>
            <p:cNvPr id="132" name="直接连接符 29"/>
            <p:cNvCxnSpPr/>
            <p:nvPr/>
          </p:nvCxnSpPr>
          <p:spPr>
            <a:xfrm>
              <a:off x="9344660" y="1826895"/>
              <a:ext cx="0" cy="3018155"/>
            </a:xfrm>
            <a:prstGeom prst="line">
              <a:avLst/>
            </a:prstGeom>
            <a:noFill/>
            <a:ln w="9525" cap="flat" cmpd="sng" algn="ctr">
              <a:gradFill>
                <a:gsLst>
                  <a:gs pos="0">
                    <a:srgbClr val="F26649">
                      <a:alpha val="0"/>
                    </a:srgbClr>
                  </a:gs>
                  <a:gs pos="98000">
                    <a:srgbClr val="F26649">
                      <a:alpha val="0"/>
                    </a:srgbClr>
                  </a:gs>
                  <a:gs pos="55000">
                    <a:srgbClr val="F26649"/>
                  </a:gs>
                </a:gsLst>
                <a:lin ang="16200000" scaled="1"/>
              </a:gradFill>
              <a:prstDash val="solid"/>
              <a:miter lim="800000"/>
            </a:ln>
            <a:effectLst/>
          </p:spPr>
        </p:cxnSp>
      </p:grpSp>
      <p:grpSp>
        <p:nvGrpSpPr>
          <p:cNvPr id="119" name="组合 118">
            <a:extLst>
              <a:ext uri="{FF2B5EF4-FFF2-40B4-BE49-F238E27FC236}">
                <a16:creationId xmlns:a16="http://schemas.microsoft.com/office/drawing/2014/main" id="{9F17E998-0046-B7A4-C92E-45A450E0A83C}"/>
              </a:ext>
            </a:extLst>
          </p:cNvPr>
          <p:cNvGrpSpPr/>
          <p:nvPr/>
        </p:nvGrpSpPr>
        <p:grpSpPr>
          <a:xfrm>
            <a:off x="6796060" y="2965185"/>
            <a:ext cx="1751422" cy="642608"/>
            <a:chOff x="6796060" y="3063504"/>
            <a:chExt cx="1751422" cy="642608"/>
          </a:xfrm>
        </p:grpSpPr>
        <p:sp>
          <p:nvSpPr>
            <p:cNvPr id="134" name="downward-arrow-curve_1094"/>
            <p:cNvSpPr/>
            <p:nvPr/>
          </p:nvSpPr>
          <p:spPr>
            <a:xfrm rot="5400000">
              <a:off x="6820781" y="3074072"/>
              <a:ext cx="642608" cy="621472"/>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a:gsLst>
                <a:gs pos="0">
                  <a:schemeClr val="accent1">
                    <a:alpha val="0"/>
                  </a:schemeClr>
                </a:gs>
                <a:gs pos="100000">
                  <a:schemeClr val="accent1"/>
                </a:gs>
              </a:gsLst>
              <a:lin ang="16200000" scaled="1"/>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5" name="文本框 63"/>
            <p:cNvSpPr txBox="1"/>
            <p:nvPr/>
          </p:nvSpPr>
          <p:spPr>
            <a:xfrm>
              <a:off x="6796060" y="3344554"/>
              <a:ext cx="692052" cy="276999"/>
            </a:xfrm>
            <a:prstGeom prst="rect">
              <a:avLst/>
            </a:prstGeom>
            <a:noFill/>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-50%</a:t>
              </a:r>
            </a:p>
          </p:txBody>
        </p:sp>
        <p:sp>
          <p:nvSpPr>
            <p:cNvPr id="137" name="downward-arrow-curve_1094"/>
            <p:cNvSpPr/>
            <p:nvPr/>
          </p:nvSpPr>
          <p:spPr>
            <a:xfrm rot="5400000">
              <a:off x="7880151" y="3074072"/>
              <a:ext cx="642608" cy="621472"/>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a:gsLst>
                <a:gs pos="0">
                  <a:schemeClr val="accent1">
                    <a:alpha val="0"/>
                  </a:schemeClr>
                </a:gs>
                <a:gs pos="100000">
                  <a:schemeClr val="accent1"/>
                </a:gs>
              </a:gsLst>
              <a:lin ang="16200000" scaled="1"/>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8" name="文本框 63"/>
            <p:cNvSpPr txBox="1"/>
            <p:nvPr/>
          </p:nvSpPr>
          <p:spPr>
            <a:xfrm>
              <a:off x="7855430" y="3344554"/>
              <a:ext cx="692052" cy="276999"/>
            </a:xfrm>
            <a:prstGeom prst="rect">
              <a:avLst/>
            </a:prstGeom>
            <a:noFill/>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-40%</a:t>
              </a:r>
            </a:p>
          </p:txBody>
        </p:sp>
      </p:grpSp>
      <p:grpSp>
        <p:nvGrpSpPr>
          <p:cNvPr id="118" name="组合 117">
            <a:extLst>
              <a:ext uri="{FF2B5EF4-FFF2-40B4-BE49-F238E27FC236}">
                <a16:creationId xmlns:a16="http://schemas.microsoft.com/office/drawing/2014/main" id="{138CF4D9-E47B-56F7-7FD4-23DA73A05E47}"/>
              </a:ext>
            </a:extLst>
          </p:cNvPr>
          <p:cNvGrpSpPr/>
          <p:nvPr/>
        </p:nvGrpSpPr>
        <p:grpSpPr>
          <a:xfrm>
            <a:off x="10529754" y="2947645"/>
            <a:ext cx="776181" cy="660148"/>
            <a:chOff x="10501184" y="2947644"/>
            <a:chExt cx="989489" cy="790575"/>
          </a:xfrm>
        </p:grpSpPr>
        <p:sp>
          <p:nvSpPr>
            <p:cNvPr id="140" name="downward-arrow-curve_1094"/>
            <p:cNvSpPr/>
            <p:nvPr/>
          </p:nvSpPr>
          <p:spPr>
            <a:xfrm rot="5400000">
              <a:off x="10600641" y="2898644"/>
              <a:ext cx="790575" cy="888575"/>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a:gsLst>
                <a:gs pos="0">
                  <a:schemeClr val="accent1">
                    <a:alpha val="0"/>
                  </a:schemeClr>
                </a:gs>
                <a:gs pos="100000">
                  <a:schemeClr val="accent1"/>
                </a:gs>
              </a:gsLst>
              <a:lin ang="16200000" scaled="1"/>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1" name="文本框 63"/>
            <p:cNvSpPr txBox="1"/>
            <p:nvPr/>
          </p:nvSpPr>
          <p:spPr>
            <a:xfrm>
              <a:off x="10501184" y="3294522"/>
              <a:ext cx="989489" cy="338554"/>
            </a:xfrm>
            <a:prstGeom prst="rect">
              <a:avLst/>
            </a:prstGeom>
            <a:noFill/>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-40%</a:t>
              </a:r>
            </a:p>
          </p:txBody>
        </p:sp>
      </p:grpSp>
      <p:sp>
        <p:nvSpPr>
          <p:cNvPr id="146" name="圆角矩形 145"/>
          <p:cNvSpPr/>
          <p:nvPr/>
        </p:nvSpPr>
        <p:spPr>
          <a:xfrm flipH="1">
            <a:off x="3280469" y="1964083"/>
            <a:ext cx="2295118" cy="553085"/>
          </a:xfrm>
          <a:prstGeom prst="roundRect">
            <a:avLst>
              <a:gd name="adj" fmla="val 15473"/>
            </a:avLst>
          </a:prstGeom>
          <a:solidFill>
            <a:srgbClr val="FDEFE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免疫单药</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免疫联合治疗晚期</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a:t>
            </a:r>
          </a:p>
          <a:p>
            <a:pPr algn="ctr" defTabSz="457200">
              <a:defRPr/>
            </a:pPr>
            <a:r>
              <a:rPr lang="zh-CN" altLang="en-US" sz="10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的回顾性研究</a:t>
            </a:r>
            <a:r>
              <a:rPr lang="en-US" altLang="zh-CN" sz="10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 (N=204)</a:t>
            </a:r>
          </a:p>
        </p:txBody>
      </p:sp>
      <p:sp>
        <p:nvSpPr>
          <p:cNvPr id="147" name="圆角矩形 25"/>
          <p:cNvSpPr/>
          <p:nvPr/>
        </p:nvSpPr>
        <p:spPr>
          <a:xfrm flipH="1">
            <a:off x="683750" y="1964083"/>
            <a:ext cx="2512998" cy="553085"/>
          </a:xfrm>
          <a:prstGeom prst="roundRect">
            <a:avLst>
              <a:gd name="adj" fmla="val 15473"/>
            </a:avLst>
          </a:prstGeom>
          <a:solidFill>
            <a:schemeClr val="accent1">
              <a:alpha val="10000"/>
            </a:schemeClr>
          </a:solidFill>
          <a:ln w="25400" cap="flat" cmpd="sng" algn="ctr">
            <a:noFill/>
            <a:prstDash val="solid"/>
          </a:ln>
          <a:effectLst/>
        </p:spPr>
        <p:txBody>
          <a:bodyPr rtlCol="0" anchor="ctr"/>
          <a:lstStyle/>
          <a:p>
            <a:pPr lvl="0" algn="ctr" defTabSz="457200">
              <a:defRPr/>
            </a:pPr>
            <a:r>
              <a:rPr lang="zh-CN" altLang="en-US" sz="1000" kern="0" dirty="0">
                <a:solidFill>
                  <a:prstClr val="black">
                    <a:lumMod val="75000"/>
                    <a:lumOff val="25000"/>
                  </a:prstClr>
                </a:solidFill>
                <a:latin typeface="微软雅黑" panose="020B0503020204020204" charset="-122"/>
                <a:ea typeface="微软雅黑" panose="020B0503020204020204" charset="-122"/>
              </a:rPr>
              <a:t>双免</a:t>
            </a:r>
            <a:r>
              <a:rPr lang="en-US" altLang="zh-CN" sz="1000" kern="0" dirty="0">
                <a:solidFill>
                  <a:prstClr val="black">
                    <a:lumMod val="75000"/>
                    <a:lumOff val="25000"/>
                  </a:prstClr>
                </a:solidFill>
                <a:latin typeface="微软雅黑" panose="020B0503020204020204" charset="-122"/>
                <a:ea typeface="微软雅黑" panose="020B0503020204020204" charset="-122"/>
              </a:rPr>
              <a:t>±</a:t>
            </a:r>
            <a:r>
              <a:rPr lang="zh-CN" altLang="en-US" sz="1000" kern="0" dirty="0">
                <a:solidFill>
                  <a:prstClr val="black">
                    <a:lumMod val="75000"/>
                    <a:lumOff val="25000"/>
                  </a:prstClr>
                </a:solidFill>
                <a:latin typeface="微软雅黑" panose="020B0503020204020204" charset="-122"/>
                <a:ea typeface="微软雅黑" panose="020B0503020204020204" charset="-122"/>
              </a:rPr>
              <a:t>化疗的前瞻性研究：</a:t>
            </a:r>
            <a:endParaRPr lang="en-US" altLang="zh-CN" sz="1000" kern="0" dirty="0">
              <a:solidFill>
                <a:prstClr val="black">
                  <a:lumMod val="75000"/>
                  <a:lumOff val="25000"/>
                </a:prstClr>
              </a:solidFill>
              <a:latin typeface="微软雅黑" panose="020B0503020204020204" charset="-122"/>
              <a:ea typeface="微软雅黑" panose="020B0503020204020204" charset="-122"/>
            </a:endParaRPr>
          </a:p>
          <a:p>
            <a:pPr lvl="0" algn="ctr" defTabSz="457200">
              <a:defRPr/>
            </a:pPr>
            <a:r>
              <a:rPr lang="en-US" altLang="zh-CN" sz="1000" kern="0" dirty="0">
                <a:solidFill>
                  <a:prstClr val="black">
                    <a:lumMod val="75000"/>
                    <a:lumOff val="25000"/>
                  </a:prstClr>
                </a:solidFill>
                <a:latin typeface="微软雅黑" panose="020B0503020204020204" charset="-122"/>
                <a:ea typeface="微软雅黑" panose="020B0503020204020204" charset="-122"/>
              </a:rPr>
              <a:t>CCTG BR.34</a:t>
            </a:r>
            <a:r>
              <a:rPr lang="zh-CN" altLang="en-US" sz="1000" kern="0" dirty="0">
                <a:solidFill>
                  <a:prstClr val="black">
                    <a:lumMod val="75000"/>
                    <a:lumOff val="25000"/>
                  </a:prstClr>
                </a:solidFill>
                <a:latin typeface="微软雅黑" panose="020B0503020204020204" charset="-122"/>
                <a:ea typeface="微软雅黑" panose="020B0503020204020204" charset="-122"/>
              </a:rPr>
              <a:t>研究（</a:t>
            </a:r>
            <a:r>
              <a:rPr lang="en-US" altLang="zh-CN" sz="1000" kern="0" dirty="0">
                <a:solidFill>
                  <a:prstClr val="black">
                    <a:lumMod val="75000"/>
                    <a:lumOff val="25000"/>
                  </a:prstClr>
                </a:solidFill>
                <a:latin typeface="微软雅黑" panose="020B0503020204020204" charset="-122"/>
                <a:ea typeface="微软雅黑" panose="020B0503020204020204" charset="-122"/>
              </a:rPr>
              <a:t>N=301</a:t>
            </a:r>
            <a:r>
              <a:rPr lang="zh-CN" altLang="en-US" sz="1000" kern="0" dirty="0">
                <a:solidFill>
                  <a:prstClr val="black">
                    <a:lumMod val="75000"/>
                    <a:lumOff val="25000"/>
                  </a:prstClr>
                </a:solidFill>
                <a:latin typeface="微软雅黑" panose="020B0503020204020204" charset="-122"/>
                <a:ea typeface="微软雅黑" panose="020B0503020204020204" charset="-122"/>
              </a:rPr>
              <a:t>）</a:t>
            </a:r>
          </a:p>
        </p:txBody>
      </p:sp>
      <p:sp>
        <p:nvSpPr>
          <p:cNvPr id="184" name="矩形 183"/>
          <p:cNvSpPr/>
          <p:nvPr/>
        </p:nvSpPr>
        <p:spPr>
          <a:xfrm>
            <a:off x="3331876" y="3259849"/>
            <a:ext cx="130636" cy="1028180"/>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0" name="矩形 189"/>
          <p:cNvSpPr/>
          <p:nvPr/>
        </p:nvSpPr>
        <p:spPr>
          <a:xfrm>
            <a:off x="4942042" y="5110703"/>
            <a:ext cx="691627" cy="272132"/>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4" name="矩形 193"/>
          <p:cNvSpPr/>
          <p:nvPr/>
        </p:nvSpPr>
        <p:spPr>
          <a:xfrm>
            <a:off x="3761106" y="5698817"/>
            <a:ext cx="1460500" cy="163490"/>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7" name="文本占位符 3"/>
          <p:cNvSpPr txBox="1"/>
          <p:nvPr/>
        </p:nvSpPr>
        <p:spPr>
          <a:xfrm>
            <a:off x="514800" y="6382216"/>
            <a:ext cx="11878408" cy="304426"/>
          </a:xfrm>
          <a:prstGeom prst="rect">
            <a:avLst/>
          </a:prstGeom>
        </p:spPr>
        <p:txBody>
          <a:bodyPr anchor="b" anchorCtr="0"/>
          <a:lstStyle>
            <a:lvl1pPr marL="0" indent="0" algn="l" defTabSz="914400" rtl="0" eaLnBrk="1" latinLnBrk="0" hangingPunct="1">
              <a:lnSpc>
                <a:spcPct val="100000"/>
              </a:lnSpc>
              <a:spcBef>
                <a:spcPts val="0"/>
              </a:spcBef>
              <a:spcAft>
                <a:spcPts val="0"/>
              </a:spcAft>
              <a:buFont typeface="Arial" panose="020B0604020202020204" pitchFamily="34" charset="0"/>
              <a:buNone/>
              <a:defRPr sz="700" kern="1200" baseline="0">
                <a:solidFill>
                  <a:schemeClr val="bg1">
                    <a:lumMod val="50000"/>
                  </a:schemeClr>
                </a:solidFill>
                <a:latin typeface="Arial" panose="020B0604020202020204" pitchFamily="34" charset="0"/>
                <a:ea typeface="微软雅黑" panose="020B0503020204020204" charset="-122"/>
                <a:cs typeface="+mn-cs"/>
              </a:defRPr>
            </a:lvl1pPr>
            <a:lvl2pPr marL="685800" indent="-228600" algn="l" defTabSz="914400" rtl="0" eaLnBrk="1" latinLnBrk="0" hangingPunct="1">
              <a:lnSpc>
                <a:spcPct val="120000"/>
              </a:lnSpc>
              <a:spcBef>
                <a:spcPts val="0"/>
              </a:spcBef>
              <a:spcAft>
                <a:spcPts val="300"/>
              </a:spcAft>
              <a:buFont typeface="Wingdings" panose="05000000000000000000" pitchFamily="2" charset="2"/>
              <a:buChar char="ü"/>
              <a:defRPr sz="1400" kern="1200" baseline="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0"/>
              </a:spcBef>
              <a:spcAft>
                <a:spcPts val="300"/>
              </a:spcAft>
              <a:buFont typeface="Wingdings" panose="05000000000000000000" pitchFamily="2" charset="2"/>
              <a:buChar char="Ø"/>
              <a:defRPr sz="1200" kern="1200" baseline="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r>
              <a:rPr lang="it-IT" altLang="zh-CN" dirty="0"/>
              <a:t>Charyguly Annageldiyev et al. JCO Oncology Advances. Volume 1, e2400017(2024).</a:t>
            </a:r>
            <a:endParaRPr lang="fr-FR" altLang="zh-TW" dirty="0">
              <a:latin typeface="微软雅黑"/>
              <a:ea typeface="微软雅黑"/>
              <a:cs typeface="+mn-ea"/>
              <a:sym typeface="+mn-lt"/>
            </a:endParaRPr>
          </a:p>
          <a:p>
            <a:pPr marL="228600" indent="-228600">
              <a:buFont typeface="+mj-lt"/>
              <a:buAutoNum type="arabicPeriod"/>
            </a:pPr>
            <a:r>
              <a:rPr lang="fr-FR" altLang="zh-TW" dirty="0">
                <a:latin typeface="微软雅黑"/>
                <a:ea typeface="微软雅黑"/>
                <a:cs typeface="+mn-ea"/>
                <a:sym typeface="+mn-lt"/>
              </a:rPr>
              <a:t>Li X, et al. Thorac Cancer. 2020;11(10):2812-2819</a:t>
            </a:r>
            <a:endParaRPr lang="en-US" altLang="zh-TW" sz="800" dirty="0">
              <a:latin typeface="微软雅黑" panose="020B0503020204020204" charset="-122"/>
              <a:ea typeface="微软雅黑"/>
              <a:cs typeface="Arial" panose="020B0604020202020204" pitchFamily="34" charset="0"/>
              <a:sym typeface="+mn-lt"/>
            </a:endParaRPr>
          </a:p>
          <a:p>
            <a:pPr marL="228600" indent="-228600">
              <a:buFont typeface="+mj-lt"/>
              <a:buAutoNum type="arabicPeriod"/>
            </a:pPr>
            <a:r>
              <a:rPr lang="fr-FR" altLang="zh-TW" dirty="0">
                <a:latin typeface="微软雅黑"/>
                <a:ea typeface="微软雅黑"/>
                <a:cs typeface="+mn-ea"/>
                <a:sym typeface="+mn-lt"/>
              </a:rPr>
              <a:t>Landi L, et al. J Immunother Cancer. 2019;7(1):316.</a:t>
            </a:r>
          </a:p>
          <a:p>
            <a:pPr marL="228600" indent="-228600">
              <a:buFont typeface="+mj-lt"/>
              <a:buAutoNum type="arabicPeriod"/>
            </a:pPr>
            <a:r>
              <a:rPr lang="fr-FR" altLang="zh-TW" dirty="0">
                <a:latin typeface="微软雅黑"/>
                <a:ea typeface="微软雅黑"/>
                <a:cs typeface="+mn-ea"/>
                <a:sym typeface="+mn-lt"/>
              </a:rPr>
              <a:t>Zhu YJ, et al. Lung Cancer. 2022 Apr;166:189-196. </a:t>
            </a:r>
          </a:p>
        </p:txBody>
      </p:sp>
      <p:sp>
        <p:nvSpPr>
          <p:cNvPr id="2" name="标题 1">
            <a:extLst>
              <a:ext uri="{FF2B5EF4-FFF2-40B4-BE49-F238E27FC236}">
                <a16:creationId xmlns:a16="http://schemas.microsoft.com/office/drawing/2014/main" id="{252D9B6C-A38E-7F31-E93A-80BC326C7F06}"/>
              </a:ext>
            </a:extLst>
          </p:cNvPr>
          <p:cNvSpPr txBox="1">
            <a:spLocks/>
          </p:cNvSpPr>
          <p:nvPr/>
        </p:nvSpPr>
        <p:spPr>
          <a:xfrm>
            <a:off x="838200" y="281624"/>
            <a:ext cx="11057890" cy="8125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600" b="1" kern="1200">
                <a:gradFill>
                  <a:gsLst>
                    <a:gs pos="100000">
                      <a:schemeClr val="accent1"/>
                    </a:gs>
                    <a:gs pos="0">
                      <a:schemeClr val="accent2"/>
                    </a:gs>
                  </a:gsLst>
                  <a:lin ang="5400000" scaled="0"/>
                </a:gradFill>
                <a:latin typeface="微软雅黑" panose="020B0503020204020204" charset="-122"/>
                <a:ea typeface="微软雅黑" panose="020B0503020204020204" charset="-122"/>
                <a:cs typeface="+mj-cs"/>
              </a:defRPr>
            </a:lvl1pPr>
          </a:lstStyle>
          <a:p>
            <a:r>
              <a:rPr kumimoji="1" lang="zh-CN" altLang="en-US" sz="2600" b="1" i="0" u="none" strike="noStrike" kern="1200" cap="none" spc="0" normalizeH="0" baseline="0" noProof="0" dirty="0">
                <a:ln>
                  <a:noFill/>
                </a:ln>
                <a:gradFill>
                  <a:gsLst>
                    <a:gs pos="100000">
                      <a:srgbClr val="EC642F"/>
                    </a:gs>
                    <a:gs pos="0">
                      <a:srgbClr val="F8734A"/>
                    </a:gs>
                  </a:gsLst>
                  <a:lin ang="5400000" scaled="0"/>
                </a:gradFill>
                <a:effectLst/>
                <a:uLnTx/>
                <a:uFillTx/>
                <a:latin typeface="微软雅黑" panose="020B0503020204020204" charset="-122"/>
                <a:ea typeface="微软雅黑" panose="020B0503020204020204" charset="-122"/>
                <a:cs typeface="Arial"/>
              </a:rPr>
              <a:t>骨转移是免疫治疗的不良预后因素：</a:t>
            </a:r>
            <a:endParaRPr kumimoji="1" lang="en-US" altLang="zh-CN" sz="2600" b="1" i="0" u="none" strike="noStrike" kern="1200" cap="none" spc="0" normalizeH="0" baseline="0" noProof="0" dirty="0">
              <a:ln>
                <a:noFill/>
              </a:ln>
              <a:gradFill>
                <a:gsLst>
                  <a:gs pos="100000">
                    <a:srgbClr val="EC642F"/>
                  </a:gs>
                  <a:gs pos="0">
                    <a:srgbClr val="F8734A"/>
                  </a:gs>
                </a:gsLst>
                <a:lin ang="5400000" scaled="0"/>
              </a:gradFill>
              <a:effectLst/>
              <a:uLnTx/>
              <a:uFillTx/>
              <a:latin typeface="微软雅黑" panose="020B0503020204020204" charset="-122"/>
              <a:ea typeface="微软雅黑" panose="020B0503020204020204" charset="-122"/>
              <a:cs typeface="Arial"/>
            </a:endParaRPr>
          </a:p>
          <a:p>
            <a:r>
              <a:rPr kumimoji="1" lang="zh-CN" altLang="en-US" dirty="0">
                <a:cs typeface="微软雅黑" panose="020B0503020204020204" charset="-122"/>
              </a:rPr>
              <a:t>存在骨转移的患者使用免疫治疗，</a:t>
            </a:r>
            <a:r>
              <a:rPr kumimoji="1" lang="en-GB" altLang="zh-CN" dirty="0">
                <a:cs typeface="微软雅黑" panose="020B0503020204020204" charset="-122"/>
              </a:rPr>
              <a:t>OS</a:t>
            </a:r>
            <a:r>
              <a:rPr kumimoji="1" lang="zh-CN" altLang="en-US" dirty="0">
                <a:cs typeface="微软雅黑" panose="020B0503020204020204" charset="-122"/>
              </a:rPr>
              <a:t>、</a:t>
            </a:r>
            <a:r>
              <a:rPr kumimoji="1" lang="en-US" altLang="zh-CN" dirty="0">
                <a:cs typeface="微软雅黑" panose="020B0503020204020204" charset="-122"/>
              </a:rPr>
              <a:t>ORR</a:t>
            </a:r>
            <a:r>
              <a:rPr kumimoji="1" lang="zh-CN" altLang="en-US" dirty="0">
                <a:cs typeface="微软雅黑" panose="020B0503020204020204" charset="-122"/>
              </a:rPr>
              <a:t>大幅缩水</a:t>
            </a:r>
            <a:r>
              <a:rPr kumimoji="1" lang="en-US" altLang="zh-CN" dirty="0">
                <a:cs typeface="微软雅黑" panose="020B0503020204020204" charset="-122"/>
              </a:rPr>
              <a:t>~50%</a:t>
            </a:r>
            <a:endParaRPr kumimoji="1" lang="zh-CN" altLang="en-US" dirty="0">
              <a:cs typeface="微软雅黑" panose="020B0503020204020204" charset="-122"/>
            </a:endParaRPr>
          </a:p>
        </p:txBody>
      </p:sp>
      <p:grpSp>
        <p:nvGrpSpPr>
          <p:cNvPr id="81" name="组合 80">
            <a:extLst>
              <a:ext uri="{FF2B5EF4-FFF2-40B4-BE49-F238E27FC236}">
                <a16:creationId xmlns:a16="http://schemas.microsoft.com/office/drawing/2014/main" id="{D928B820-705A-8725-46C5-5E385B93D818}"/>
              </a:ext>
            </a:extLst>
          </p:cNvPr>
          <p:cNvGrpSpPr/>
          <p:nvPr/>
        </p:nvGrpSpPr>
        <p:grpSpPr>
          <a:xfrm>
            <a:off x="650145" y="5255079"/>
            <a:ext cx="2759391" cy="686114"/>
            <a:chOff x="524408" y="5371786"/>
            <a:chExt cx="5519855" cy="686114"/>
          </a:xfrm>
        </p:grpSpPr>
        <p:sp>
          <p:nvSpPr>
            <p:cNvPr id="82" name="矩形 81">
              <a:extLst>
                <a:ext uri="{FF2B5EF4-FFF2-40B4-BE49-F238E27FC236}">
                  <a16:creationId xmlns:a16="http://schemas.microsoft.com/office/drawing/2014/main" id="{D837E0BE-2E83-F02F-46B5-7814FCE306D2}"/>
                </a:ext>
              </a:extLst>
            </p:cNvPr>
            <p:cNvSpPr/>
            <p:nvPr/>
          </p:nvSpPr>
          <p:spPr>
            <a:xfrm>
              <a:off x="524408" y="5371786"/>
              <a:ext cx="5519855" cy="686114"/>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83" name="文本框 82">
              <a:extLst>
                <a:ext uri="{FF2B5EF4-FFF2-40B4-BE49-F238E27FC236}">
                  <a16:creationId xmlns:a16="http://schemas.microsoft.com/office/drawing/2014/main" id="{9AF0498F-628F-478A-7DD2-11D9139CA90D}"/>
                </a:ext>
              </a:extLst>
            </p:cNvPr>
            <p:cNvSpPr txBox="1"/>
            <p:nvPr/>
          </p:nvSpPr>
          <p:spPr>
            <a:xfrm>
              <a:off x="648820" y="5427959"/>
              <a:ext cx="5287129" cy="553998"/>
            </a:xfrm>
            <a:prstGeom prst="rect">
              <a:avLst/>
            </a:prstGeom>
            <a:noFill/>
          </p:spPr>
          <p:txBody>
            <a:bodyPr wrap="square" rtlCol="0" anchor="ctr">
              <a:spAutoFit/>
            </a:bodyPr>
            <a:lstStyle/>
            <a:p>
              <a:r>
                <a:rPr lang="en-GB" altLang="zh-CN" sz="600" dirty="0">
                  <a:solidFill>
                    <a:schemeClr val="bg1">
                      <a:lumMod val="50000"/>
                    </a:schemeClr>
                  </a:solidFill>
                </a:rPr>
                <a:t>CCTG BR.34</a:t>
              </a:r>
              <a:r>
                <a:rPr lang="zh-CN" altLang="en-US" sz="600" dirty="0">
                  <a:solidFill>
                    <a:schemeClr val="bg1">
                      <a:lumMod val="50000"/>
                    </a:schemeClr>
                  </a:solidFill>
                </a:rPr>
                <a:t>研究：</a:t>
              </a:r>
              <a:r>
                <a:rPr lang="zh-CN" altLang="en-GB" sz="600" dirty="0">
                  <a:solidFill>
                    <a:schemeClr val="bg1">
                      <a:lumMod val="50000"/>
                    </a:schemeClr>
                  </a:solidFill>
                </a:rPr>
                <a:t>一项</a:t>
              </a:r>
              <a:r>
                <a:rPr lang="zh-CN" altLang="en-US" sz="600" dirty="0">
                  <a:solidFill>
                    <a:schemeClr val="bg1">
                      <a:lumMod val="50000"/>
                    </a:schemeClr>
                  </a:solidFill>
                </a:rPr>
                <a:t>多中心、前瞻性、随机研究，比较了接受一线度伐利尤单抗加 </a:t>
              </a:r>
              <a:r>
                <a:rPr lang="en-GB" altLang="zh-CN" sz="600" dirty="0" err="1">
                  <a:solidFill>
                    <a:schemeClr val="bg1">
                      <a:lumMod val="50000"/>
                    </a:schemeClr>
                  </a:solidFill>
                </a:rPr>
                <a:t>tremelimumab</a:t>
              </a:r>
              <a:r>
                <a:rPr lang="zh-CN" altLang="en-GB" sz="600" dirty="0">
                  <a:solidFill>
                    <a:schemeClr val="bg1">
                      <a:lumMod val="50000"/>
                    </a:schemeClr>
                  </a:solidFill>
                </a:rPr>
                <a:t>（</a:t>
              </a:r>
              <a:r>
                <a:rPr lang="en-GB" altLang="zh-CN" sz="600" dirty="0">
                  <a:solidFill>
                    <a:schemeClr val="bg1">
                      <a:lumMod val="50000"/>
                    </a:schemeClr>
                  </a:solidFill>
                </a:rPr>
                <a:t>D+T</a:t>
              </a:r>
              <a:r>
                <a:rPr lang="zh-CN" altLang="en-GB" sz="600" dirty="0">
                  <a:solidFill>
                    <a:schemeClr val="bg1">
                      <a:lumMod val="50000"/>
                    </a:schemeClr>
                  </a:solidFill>
                </a:rPr>
                <a:t>）</a:t>
              </a:r>
              <a:r>
                <a:rPr lang="zh-CN" altLang="en-US" sz="600" dirty="0">
                  <a:solidFill>
                    <a:schemeClr val="bg1">
                      <a:lumMod val="50000"/>
                    </a:schemeClr>
                  </a:solidFill>
                </a:rPr>
                <a:t>联合或不联合铂类双重化疗的晚期</a:t>
              </a:r>
              <a:r>
                <a:rPr lang="en-GB" altLang="zh-CN" sz="600" dirty="0">
                  <a:solidFill>
                    <a:schemeClr val="bg1">
                      <a:lumMod val="50000"/>
                    </a:schemeClr>
                  </a:solidFill>
                </a:rPr>
                <a:t>NSCLC</a:t>
              </a:r>
              <a:r>
                <a:rPr lang="zh-CN" altLang="en-US" sz="600" dirty="0">
                  <a:solidFill>
                    <a:schemeClr val="bg1">
                      <a:lumMod val="50000"/>
                    </a:schemeClr>
                  </a:solidFill>
                </a:rPr>
                <a:t>患者的</a:t>
              </a:r>
              <a:r>
                <a:rPr lang="en-GB" altLang="zh-CN" sz="600" dirty="0">
                  <a:solidFill>
                    <a:schemeClr val="bg1">
                      <a:lumMod val="50000"/>
                    </a:schemeClr>
                  </a:solidFill>
                </a:rPr>
                <a:t>OS</a:t>
              </a:r>
              <a:r>
                <a:rPr lang="zh-CN" altLang="en-US" sz="600" dirty="0">
                  <a:solidFill>
                    <a:schemeClr val="bg1">
                      <a:lumMod val="50000"/>
                    </a:schemeClr>
                  </a:solidFill>
                </a:rPr>
                <a:t>。</a:t>
              </a:r>
              <a:r>
                <a:rPr lang="en-US" altLang="zh-CN" sz="600" dirty="0">
                  <a:solidFill>
                    <a:schemeClr val="bg1">
                      <a:lumMod val="50000"/>
                    </a:schemeClr>
                  </a:solidFill>
                </a:rPr>
                <a:t>301</a:t>
              </a:r>
              <a:r>
                <a:rPr lang="zh-CN" altLang="en-US" sz="600" dirty="0">
                  <a:solidFill>
                    <a:schemeClr val="bg1">
                      <a:lumMod val="50000"/>
                    </a:schemeClr>
                  </a:solidFill>
                </a:rPr>
                <a:t>例患者被随机分组至</a:t>
              </a:r>
              <a:r>
                <a:rPr lang="en-US" altLang="zh-CN" sz="600" dirty="0">
                  <a:solidFill>
                    <a:schemeClr val="bg1">
                      <a:lumMod val="50000"/>
                    </a:schemeClr>
                  </a:solidFill>
                </a:rPr>
                <a:t>DT</a:t>
              </a:r>
              <a:r>
                <a:rPr lang="zh-CN" altLang="en-US" sz="600" dirty="0">
                  <a:solidFill>
                    <a:schemeClr val="bg1">
                      <a:lumMod val="50000"/>
                    </a:schemeClr>
                  </a:solidFill>
                </a:rPr>
                <a:t>或</a:t>
              </a:r>
              <a:r>
                <a:rPr lang="en-US" altLang="zh-CN" sz="600" dirty="0">
                  <a:solidFill>
                    <a:schemeClr val="bg1">
                      <a:lumMod val="50000"/>
                    </a:schemeClr>
                  </a:solidFill>
                </a:rPr>
                <a:t>DT</a:t>
              </a:r>
              <a:r>
                <a:rPr lang="en-GB" altLang="zh-CN" sz="600" dirty="0">
                  <a:solidFill>
                    <a:schemeClr val="bg1">
                      <a:lumMod val="50000"/>
                    </a:schemeClr>
                  </a:solidFill>
                </a:rPr>
                <a:t>+CT</a:t>
              </a:r>
              <a:r>
                <a:rPr lang="zh-CN" altLang="en-GB" sz="600" dirty="0">
                  <a:solidFill>
                    <a:schemeClr val="bg1">
                      <a:lumMod val="50000"/>
                    </a:schemeClr>
                  </a:solidFill>
                </a:rPr>
                <a:t>（</a:t>
              </a:r>
              <a:r>
                <a:rPr lang="zh-CN" altLang="en-US" sz="600" dirty="0">
                  <a:solidFill>
                    <a:schemeClr val="bg1">
                      <a:lumMod val="50000"/>
                    </a:schemeClr>
                  </a:solidFill>
                </a:rPr>
                <a:t>含铂双药化疗），之后分别接受</a:t>
              </a:r>
              <a:r>
                <a:rPr lang="en-US" altLang="zh-CN" sz="600" dirty="0">
                  <a:solidFill>
                    <a:schemeClr val="bg1">
                      <a:lumMod val="50000"/>
                    </a:schemeClr>
                  </a:solidFill>
                </a:rPr>
                <a:t>D</a:t>
              </a:r>
              <a:r>
                <a:rPr lang="zh-CN" altLang="en-US" sz="600" dirty="0">
                  <a:solidFill>
                    <a:schemeClr val="bg1">
                      <a:lumMod val="50000"/>
                    </a:schemeClr>
                  </a:solidFill>
                </a:rPr>
                <a:t>维持及</a:t>
              </a:r>
              <a:r>
                <a:rPr lang="en-GB" altLang="zh-CN" sz="600" dirty="0">
                  <a:solidFill>
                    <a:schemeClr val="bg1">
                      <a:lumMod val="50000"/>
                    </a:schemeClr>
                  </a:solidFill>
                </a:rPr>
                <a:t>D +</a:t>
              </a:r>
              <a:r>
                <a:rPr lang="zh-CN" altLang="en-US" sz="600" dirty="0">
                  <a:solidFill>
                    <a:schemeClr val="bg1">
                      <a:lumMod val="50000"/>
                    </a:schemeClr>
                  </a:solidFill>
                </a:rPr>
                <a:t>培美曲塞（非鳞状）维持治疗直至疾病进展。主要研究终点是</a:t>
              </a:r>
              <a:r>
                <a:rPr lang="en-GB" altLang="zh-CN" sz="600" dirty="0">
                  <a:solidFill>
                    <a:schemeClr val="bg1">
                      <a:lumMod val="50000"/>
                    </a:schemeClr>
                  </a:solidFill>
                </a:rPr>
                <a:t>OS</a:t>
              </a:r>
              <a:r>
                <a:rPr lang="zh-CN" altLang="en-GB" sz="600" dirty="0">
                  <a:solidFill>
                    <a:schemeClr val="bg1">
                      <a:lumMod val="50000"/>
                    </a:schemeClr>
                  </a:solidFill>
                </a:rPr>
                <a:t>，</a:t>
              </a:r>
              <a:r>
                <a:rPr lang="zh-CN" altLang="en-US" sz="600" dirty="0">
                  <a:solidFill>
                    <a:schemeClr val="bg1">
                      <a:lumMod val="50000"/>
                    </a:schemeClr>
                  </a:solidFill>
                </a:rPr>
                <a:t>次要研究终点包括</a:t>
              </a:r>
              <a:r>
                <a:rPr lang="en-GB" altLang="zh-CN" sz="600" dirty="0">
                  <a:solidFill>
                    <a:schemeClr val="bg1">
                      <a:lumMod val="50000"/>
                    </a:schemeClr>
                  </a:solidFill>
                </a:rPr>
                <a:t>PFS</a:t>
              </a:r>
              <a:r>
                <a:rPr lang="zh-CN" altLang="en-US" sz="600" dirty="0">
                  <a:solidFill>
                    <a:schemeClr val="bg1">
                      <a:lumMod val="50000"/>
                    </a:schemeClr>
                  </a:solidFill>
                </a:rPr>
                <a:t>、</a:t>
              </a:r>
              <a:r>
                <a:rPr lang="en-GB" altLang="zh-CN" sz="600" dirty="0">
                  <a:solidFill>
                    <a:schemeClr val="bg1">
                      <a:lumMod val="50000"/>
                    </a:schemeClr>
                  </a:solidFill>
                </a:rPr>
                <a:t>ORR</a:t>
              </a:r>
              <a:r>
                <a:rPr lang="zh-CN" altLang="en-US" sz="600" dirty="0">
                  <a:solidFill>
                    <a:schemeClr val="bg1">
                      <a:lumMod val="50000"/>
                    </a:schemeClr>
                  </a:solidFill>
                </a:rPr>
                <a:t>和不良事件。</a:t>
              </a:r>
            </a:p>
          </p:txBody>
        </p:sp>
      </p:grpSp>
      <p:grpSp>
        <p:nvGrpSpPr>
          <p:cNvPr id="84" name="组合 83">
            <a:extLst>
              <a:ext uri="{FF2B5EF4-FFF2-40B4-BE49-F238E27FC236}">
                <a16:creationId xmlns:a16="http://schemas.microsoft.com/office/drawing/2014/main" id="{43DFBC4D-88A2-0977-F02C-2835959C7790}"/>
              </a:ext>
            </a:extLst>
          </p:cNvPr>
          <p:cNvGrpSpPr/>
          <p:nvPr/>
        </p:nvGrpSpPr>
        <p:grpSpPr>
          <a:xfrm>
            <a:off x="3529552" y="5255079"/>
            <a:ext cx="2104117" cy="686114"/>
            <a:chOff x="524408" y="5371786"/>
            <a:chExt cx="5519855" cy="686114"/>
          </a:xfrm>
        </p:grpSpPr>
        <p:sp>
          <p:nvSpPr>
            <p:cNvPr id="85" name="矩形 84">
              <a:extLst>
                <a:ext uri="{FF2B5EF4-FFF2-40B4-BE49-F238E27FC236}">
                  <a16:creationId xmlns:a16="http://schemas.microsoft.com/office/drawing/2014/main" id="{D8FC3F52-5698-59EE-E24F-3EA72CE596C6}"/>
                </a:ext>
              </a:extLst>
            </p:cNvPr>
            <p:cNvSpPr/>
            <p:nvPr/>
          </p:nvSpPr>
          <p:spPr>
            <a:xfrm>
              <a:off x="524408" y="5371786"/>
              <a:ext cx="5519855" cy="686114"/>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86" name="文本框 85">
              <a:extLst>
                <a:ext uri="{FF2B5EF4-FFF2-40B4-BE49-F238E27FC236}">
                  <a16:creationId xmlns:a16="http://schemas.microsoft.com/office/drawing/2014/main" id="{8109718A-37DF-0493-8DC6-10FCA00192F8}"/>
                </a:ext>
              </a:extLst>
            </p:cNvPr>
            <p:cNvSpPr txBox="1"/>
            <p:nvPr/>
          </p:nvSpPr>
          <p:spPr>
            <a:xfrm>
              <a:off x="648821" y="5520292"/>
              <a:ext cx="5287129" cy="369332"/>
            </a:xfrm>
            <a:prstGeom prst="rect">
              <a:avLst/>
            </a:prstGeom>
            <a:noFill/>
          </p:spPr>
          <p:txBody>
            <a:bodyPr wrap="square" rtlCol="0" anchor="ctr">
              <a:spAutoFit/>
            </a:bodyPr>
            <a:lstStyle/>
            <a:p>
              <a:r>
                <a:rPr lang="zh-CN" altLang="en-US" sz="600" dirty="0">
                  <a:solidFill>
                    <a:schemeClr val="bg1">
                      <a:lumMod val="50000"/>
                    </a:schemeClr>
                  </a:solidFill>
                </a:rPr>
                <a:t>一项来自中国的回顾性研究，纳入</a:t>
              </a:r>
              <a:r>
                <a:rPr lang="en-US" altLang="zh-CN" sz="600" dirty="0">
                  <a:solidFill>
                    <a:schemeClr val="bg1">
                      <a:lumMod val="50000"/>
                    </a:schemeClr>
                  </a:solidFill>
                </a:rPr>
                <a:t>204</a:t>
              </a:r>
              <a:r>
                <a:rPr lang="zh-CN" altLang="en-US" sz="600" dirty="0">
                  <a:solidFill>
                    <a:schemeClr val="bg1">
                      <a:lumMod val="50000"/>
                    </a:schemeClr>
                  </a:solidFill>
                </a:rPr>
                <a:t>例晚期</a:t>
              </a:r>
              <a:r>
                <a:rPr lang="en-US" altLang="zh-CN" sz="600" dirty="0">
                  <a:solidFill>
                    <a:schemeClr val="bg1">
                      <a:lumMod val="50000"/>
                    </a:schemeClr>
                  </a:solidFill>
                </a:rPr>
                <a:t>NSCLC</a:t>
              </a:r>
              <a:r>
                <a:rPr lang="zh-CN" altLang="en-US" sz="600" dirty="0">
                  <a:solidFill>
                    <a:schemeClr val="bg1">
                      <a:lumMod val="50000"/>
                    </a:schemeClr>
                  </a:solidFill>
                </a:rPr>
                <a:t>患者，其中</a:t>
              </a:r>
              <a:r>
                <a:rPr lang="en-US" altLang="zh-CN" sz="600" dirty="0">
                  <a:solidFill>
                    <a:schemeClr val="bg1">
                      <a:lumMod val="50000"/>
                    </a:schemeClr>
                  </a:solidFill>
                </a:rPr>
                <a:t>103</a:t>
              </a:r>
              <a:r>
                <a:rPr lang="zh-CN" altLang="en-US" sz="600" dirty="0">
                  <a:solidFill>
                    <a:schemeClr val="bg1">
                      <a:lumMod val="50000"/>
                    </a:schemeClr>
                  </a:solidFill>
                </a:rPr>
                <a:t>例接受</a:t>
              </a:r>
              <a:r>
                <a:rPr lang="en-US" altLang="zh-CN" sz="600" dirty="0">
                  <a:solidFill>
                    <a:schemeClr val="bg1">
                      <a:lumMod val="50000"/>
                    </a:schemeClr>
                  </a:solidFill>
                </a:rPr>
                <a:t>ICI</a:t>
              </a:r>
              <a:r>
                <a:rPr lang="zh-CN" altLang="en-US" sz="600" dirty="0">
                  <a:solidFill>
                    <a:schemeClr val="bg1">
                      <a:lumMod val="50000"/>
                    </a:schemeClr>
                  </a:solidFill>
                </a:rPr>
                <a:t>单药治疗，</a:t>
              </a:r>
              <a:r>
                <a:rPr lang="en-US" altLang="zh-CN" sz="600" dirty="0">
                  <a:solidFill>
                    <a:schemeClr val="bg1">
                      <a:lumMod val="50000"/>
                    </a:schemeClr>
                  </a:solidFill>
                </a:rPr>
                <a:t>101</a:t>
              </a:r>
              <a:r>
                <a:rPr lang="zh-CN" altLang="en-US" sz="600" dirty="0">
                  <a:solidFill>
                    <a:schemeClr val="bg1">
                      <a:lumMod val="50000"/>
                    </a:schemeClr>
                  </a:solidFill>
                </a:rPr>
                <a:t>例接受</a:t>
              </a:r>
              <a:r>
                <a:rPr lang="en-US" altLang="zh-CN" sz="600" dirty="0">
                  <a:solidFill>
                    <a:schemeClr val="bg1">
                      <a:lumMod val="50000"/>
                    </a:schemeClr>
                  </a:solidFill>
                </a:rPr>
                <a:t>ICI</a:t>
              </a:r>
              <a:r>
                <a:rPr lang="zh-CN" altLang="en-US" sz="600" dirty="0">
                  <a:solidFill>
                    <a:schemeClr val="bg1">
                      <a:lumMod val="50000"/>
                    </a:schemeClr>
                  </a:solidFill>
                </a:rPr>
                <a:t>联合化疗或抗血管生成治疗</a:t>
              </a:r>
              <a:endParaRPr lang="en-US" altLang="zh-CN" sz="600" dirty="0">
                <a:solidFill>
                  <a:schemeClr val="bg1">
                    <a:lumMod val="50000"/>
                  </a:schemeClr>
                </a:solidFill>
              </a:endParaRPr>
            </a:p>
          </p:txBody>
        </p:sp>
      </p:grpSp>
      <p:grpSp>
        <p:nvGrpSpPr>
          <p:cNvPr id="112" name="组合 111">
            <a:extLst>
              <a:ext uri="{FF2B5EF4-FFF2-40B4-BE49-F238E27FC236}">
                <a16:creationId xmlns:a16="http://schemas.microsoft.com/office/drawing/2014/main" id="{63B6A663-490F-B486-D9A7-4759FF2AADDF}"/>
              </a:ext>
            </a:extLst>
          </p:cNvPr>
          <p:cNvGrpSpPr/>
          <p:nvPr/>
        </p:nvGrpSpPr>
        <p:grpSpPr>
          <a:xfrm>
            <a:off x="6068722" y="5393000"/>
            <a:ext cx="2738513" cy="548193"/>
            <a:chOff x="4709076" y="5565460"/>
            <a:chExt cx="5528326" cy="482636"/>
          </a:xfrm>
        </p:grpSpPr>
        <p:sp>
          <p:nvSpPr>
            <p:cNvPr id="113" name="矩形 112">
              <a:extLst>
                <a:ext uri="{FF2B5EF4-FFF2-40B4-BE49-F238E27FC236}">
                  <a16:creationId xmlns:a16="http://schemas.microsoft.com/office/drawing/2014/main" id="{6F844501-D386-D79E-8AB1-85A3B762A7DF}"/>
                </a:ext>
              </a:extLst>
            </p:cNvPr>
            <p:cNvSpPr/>
            <p:nvPr/>
          </p:nvSpPr>
          <p:spPr>
            <a:xfrm>
              <a:off x="4717547" y="5565460"/>
              <a:ext cx="5519855" cy="482636"/>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4" name="文本框 113">
              <a:extLst>
                <a:ext uri="{FF2B5EF4-FFF2-40B4-BE49-F238E27FC236}">
                  <a16:creationId xmlns:a16="http://schemas.microsoft.com/office/drawing/2014/main" id="{33CF9A67-BEBB-9D72-B6F6-E984C3676F9F}"/>
                </a:ext>
              </a:extLst>
            </p:cNvPr>
            <p:cNvSpPr txBox="1"/>
            <p:nvPr/>
          </p:nvSpPr>
          <p:spPr>
            <a:xfrm>
              <a:off x="4709076" y="5661602"/>
              <a:ext cx="5356226" cy="290350"/>
            </a:xfrm>
            <a:prstGeom prst="rect">
              <a:avLst/>
            </a:prstGeom>
            <a:noFill/>
          </p:spPr>
          <p:txBody>
            <a:bodyPr wrap="square" rtlCol="0" anchor="ctr">
              <a:spAutoFit/>
            </a:bodyPr>
            <a:lstStyle/>
            <a:p>
              <a:pPr>
                <a:lnSpc>
                  <a:spcPct val="120000"/>
                </a:lnSpc>
              </a:pPr>
              <a:r>
                <a:rPr lang="zh-CN" altLang="en-US" sz="600" dirty="0">
                  <a:solidFill>
                    <a:schemeClr val="bg1">
                      <a:lumMod val="50000"/>
                    </a:schemeClr>
                  </a:solidFill>
                </a:rPr>
                <a:t>一项意大利回顾性多中心研究，纳入两个队列的晚期</a:t>
              </a:r>
              <a:r>
                <a:rPr lang="en-US" altLang="zh-CN" sz="600" dirty="0">
                  <a:solidFill>
                    <a:schemeClr val="bg1">
                      <a:lumMod val="50000"/>
                    </a:schemeClr>
                  </a:solidFill>
                </a:rPr>
                <a:t>NSCLC</a:t>
              </a:r>
              <a:r>
                <a:rPr lang="zh-CN" altLang="en-US" sz="600" dirty="0">
                  <a:solidFill>
                    <a:schemeClr val="bg1">
                      <a:lumMod val="50000"/>
                    </a:schemeClr>
                  </a:solidFill>
                </a:rPr>
                <a:t>患者（非鳞癌 </a:t>
              </a:r>
              <a:r>
                <a:rPr lang="en-US" altLang="zh-CN" sz="600" dirty="0">
                  <a:solidFill>
                    <a:schemeClr val="bg1">
                      <a:lumMod val="50000"/>
                    </a:schemeClr>
                  </a:solidFill>
                </a:rPr>
                <a:t>N=1588</a:t>
              </a:r>
              <a:r>
                <a:rPr lang="zh-CN" altLang="en-US" sz="600" dirty="0">
                  <a:solidFill>
                    <a:schemeClr val="bg1">
                      <a:lumMod val="50000"/>
                    </a:schemeClr>
                  </a:solidFill>
                </a:rPr>
                <a:t>；鳞癌 </a:t>
              </a:r>
              <a:r>
                <a:rPr lang="en-US" altLang="zh-CN" sz="600" dirty="0">
                  <a:solidFill>
                    <a:schemeClr val="bg1">
                      <a:lumMod val="50000"/>
                    </a:schemeClr>
                  </a:solidFill>
                </a:rPr>
                <a:t>N=371</a:t>
              </a:r>
              <a:r>
                <a:rPr lang="zh-CN" altLang="en-US" sz="600" dirty="0">
                  <a:solidFill>
                    <a:schemeClr val="bg1">
                      <a:lumMod val="50000"/>
                    </a:schemeClr>
                  </a:solidFill>
                </a:rPr>
                <a:t>），均接受纳武利尤单抗治疗，通过回顾性分析评估骨转移对免疫治疗疗效的影响。</a:t>
              </a:r>
            </a:p>
          </p:txBody>
        </p:sp>
      </p:grpSp>
      <p:grpSp>
        <p:nvGrpSpPr>
          <p:cNvPr id="115" name="组合 114">
            <a:extLst>
              <a:ext uri="{FF2B5EF4-FFF2-40B4-BE49-F238E27FC236}">
                <a16:creationId xmlns:a16="http://schemas.microsoft.com/office/drawing/2014/main" id="{9D9AF39D-CF28-9C45-15FD-206E0173F2DB}"/>
              </a:ext>
            </a:extLst>
          </p:cNvPr>
          <p:cNvGrpSpPr/>
          <p:nvPr/>
        </p:nvGrpSpPr>
        <p:grpSpPr>
          <a:xfrm>
            <a:off x="8943537" y="5381626"/>
            <a:ext cx="2536123" cy="559567"/>
            <a:chOff x="4709076" y="5565460"/>
            <a:chExt cx="5528326" cy="482636"/>
          </a:xfrm>
        </p:grpSpPr>
        <p:sp>
          <p:nvSpPr>
            <p:cNvPr id="116" name="矩形 115">
              <a:extLst>
                <a:ext uri="{FF2B5EF4-FFF2-40B4-BE49-F238E27FC236}">
                  <a16:creationId xmlns:a16="http://schemas.microsoft.com/office/drawing/2014/main" id="{C43D4C2D-56FC-AE68-34C0-73DAD6288161}"/>
                </a:ext>
              </a:extLst>
            </p:cNvPr>
            <p:cNvSpPr/>
            <p:nvPr/>
          </p:nvSpPr>
          <p:spPr>
            <a:xfrm>
              <a:off x="4717547" y="5565460"/>
              <a:ext cx="5519855" cy="482636"/>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7" name="文本框 116">
              <a:extLst>
                <a:ext uri="{FF2B5EF4-FFF2-40B4-BE49-F238E27FC236}">
                  <a16:creationId xmlns:a16="http://schemas.microsoft.com/office/drawing/2014/main" id="{8525E6C1-3CA4-EB4B-F37A-8B8763AD5646}"/>
                </a:ext>
              </a:extLst>
            </p:cNvPr>
            <p:cNvSpPr txBox="1"/>
            <p:nvPr/>
          </p:nvSpPr>
          <p:spPr>
            <a:xfrm>
              <a:off x="4709076" y="5579891"/>
              <a:ext cx="5356226" cy="453775"/>
            </a:xfrm>
            <a:prstGeom prst="rect">
              <a:avLst/>
            </a:prstGeom>
            <a:noFill/>
          </p:spPr>
          <p:txBody>
            <a:bodyPr wrap="square" rtlCol="0" anchor="ctr">
              <a:spAutoFit/>
            </a:bodyPr>
            <a:lstStyle/>
            <a:p>
              <a:pPr>
                <a:lnSpc>
                  <a:spcPct val="120000"/>
                </a:lnSpc>
              </a:pPr>
              <a:r>
                <a:rPr lang="zh-CN" altLang="en-US" sz="600" dirty="0">
                  <a:solidFill>
                    <a:schemeClr val="bg1">
                      <a:lumMod val="50000"/>
                    </a:schemeClr>
                  </a:solidFill>
                </a:rPr>
                <a:t>一项中国回顾性研究，纳入</a:t>
              </a:r>
              <a:r>
                <a:rPr lang="en-US" altLang="zh-CN" sz="600" dirty="0">
                  <a:solidFill>
                    <a:schemeClr val="bg1">
                      <a:lumMod val="50000"/>
                    </a:schemeClr>
                  </a:solidFill>
                </a:rPr>
                <a:t>144</a:t>
              </a:r>
              <a:r>
                <a:rPr lang="zh-CN" altLang="en-US" sz="600" dirty="0">
                  <a:solidFill>
                    <a:schemeClr val="bg1">
                      <a:lumMod val="50000"/>
                    </a:schemeClr>
                  </a:solidFill>
                </a:rPr>
                <a:t>例</a:t>
              </a:r>
              <a:r>
                <a:rPr lang="en-US" altLang="zh-CN" sz="600" dirty="0">
                  <a:solidFill>
                    <a:schemeClr val="bg1">
                      <a:lumMod val="50000"/>
                    </a:schemeClr>
                  </a:solidFill>
                </a:rPr>
                <a:t>NSCLC</a:t>
              </a:r>
              <a:r>
                <a:rPr lang="zh-CN" altLang="en-US" sz="600" dirty="0">
                  <a:solidFill>
                    <a:schemeClr val="bg1">
                      <a:lumMod val="50000"/>
                    </a:schemeClr>
                  </a:solidFill>
                </a:rPr>
                <a:t>患者，接受免疫检查点抑制剂</a:t>
              </a:r>
              <a:r>
                <a:rPr lang="en-US" altLang="zh-CN" sz="600" dirty="0">
                  <a:solidFill>
                    <a:schemeClr val="bg1">
                      <a:lumMod val="50000"/>
                    </a:schemeClr>
                  </a:solidFill>
                </a:rPr>
                <a:t>(</a:t>
              </a:r>
              <a:r>
                <a:rPr lang="zh-CN" altLang="en-US" sz="600" dirty="0">
                  <a:solidFill>
                    <a:schemeClr val="bg1">
                      <a:lumMod val="50000"/>
                    </a:schemeClr>
                  </a:solidFill>
                </a:rPr>
                <a:t>包括帕博利珠单抗、纳武利尤单抗、信迪利单抗、卡瑞利珠单抗、特瑞普利单抗、替雷利珠单抗，另有</a:t>
              </a:r>
              <a:r>
                <a:rPr lang="en-US" altLang="zh-CN" sz="600" dirty="0">
                  <a:solidFill>
                    <a:schemeClr val="bg1">
                      <a:lumMod val="50000"/>
                    </a:schemeClr>
                  </a:solidFill>
                </a:rPr>
                <a:t>5</a:t>
              </a:r>
              <a:r>
                <a:rPr lang="zh-CN" altLang="en-US" sz="600" dirty="0">
                  <a:solidFill>
                    <a:schemeClr val="bg1">
                      <a:lumMod val="50000"/>
                    </a:schemeClr>
                  </a:solidFill>
                </a:rPr>
                <a:t>例接受两种</a:t>
              </a:r>
              <a:r>
                <a:rPr lang="en-US" altLang="zh-CN" sz="600" dirty="0">
                  <a:solidFill>
                    <a:schemeClr val="bg1">
                      <a:lumMod val="50000"/>
                    </a:schemeClr>
                  </a:solidFill>
                </a:rPr>
                <a:t>ICI)±</a:t>
              </a:r>
              <a:r>
                <a:rPr lang="zh-CN" altLang="en-US" sz="600" dirty="0">
                  <a:solidFill>
                    <a:schemeClr val="bg1">
                      <a:lumMod val="50000"/>
                    </a:schemeClr>
                  </a:solidFill>
                </a:rPr>
                <a:t>化疗 </a:t>
              </a:r>
              <a:r>
                <a:rPr lang="en-US" altLang="zh-CN" sz="600" dirty="0">
                  <a:solidFill>
                    <a:schemeClr val="bg1">
                      <a:lumMod val="50000"/>
                    </a:schemeClr>
                  </a:solidFill>
                </a:rPr>
                <a:t>/ </a:t>
              </a:r>
              <a:r>
                <a:rPr lang="zh-CN" altLang="en-US" sz="600" dirty="0">
                  <a:solidFill>
                    <a:schemeClr val="bg1">
                      <a:lumMod val="50000"/>
                    </a:schemeClr>
                  </a:solidFill>
                </a:rPr>
                <a:t>抗血管生成治疗，旨在分析骨转移等临床特征与临床结局的相关性。</a:t>
              </a:r>
            </a:p>
          </p:txBody>
        </p:sp>
      </p:grpSp>
      <p:grpSp>
        <p:nvGrpSpPr>
          <p:cNvPr id="37" name="组合 36">
            <a:extLst>
              <a:ext uri="{FF2B5EF4-FFF2-40B4-BE49-F238E27FC236}">
                <a16:creationId xmlns:a16="http://schemas.microsoft.com/office/drawing/2014/main" id="{6DB0B1A4-21E2-FABD-78E4-AA195221CB6E}"/>
              </a:ext>
            </a:extLst>
          </p:cNvPr>
          <p:cNvGrpSpPr/>
          <p:nvPr/>
        </p:nvGrpSpPr>
        <p:grpSpPr>
          <a:xfrm>
            <a:off x="3266850" y="2713375"/>
            <a:ext cx="2323563" cy="2373428"/>
            <a:chOff x="3392099" y="2713375"/>
            <a:chExt cx="2104118" cy="2373428"/>
          </a:xfrm>
        </p:grpSpPr>
        <p:pic>
          <p:nvPicPr>
            <p:cNvPr id="73" name="图片 72">
              <a:extLst>
                <a:ext uri="{FF2B5EF4-FFF2-40B4-BE49-F238E27FC236}">
                  <a16:creationId xmlns:a16="http://schemas.microsoft.com/office/drawing/2014/main" id="{EA92EEC9-D75B-CF77-C105-60C57AB70DF3}"/>
                </a:ext>
              </a:extLst>
            </p:cNvPr>
            <p:cNvPicPr>
              <a:picLocks noChangeAspect="1"/>
            </p:cNvPicPr>
            <p:nvPr/>
          </p:nvPicPr>
          <p:blipFill>
            <a:blip r:embed="rId8"/>
            <a:srcRect r="1056"/>
            <a:stretch/>
          </p:blipFill>
          <p:spPr>
            <a:xfrm>
              <a:off x="3392099" y="2713375"/>
              <a:ext cx="2104118" cy="2373428"/>
            </a:xfrm>
            <a:prstGeom prst="rect">
              <a:avLst/>
            </a:prstGeom>
          </p:spPr>
        </p:pic>
        <p:sp>
          <p:nvSpPr>
            <p:cNvPr id="8" name="矩形 7">
              <a:extLst>
                <a:ext uri="{FF2B5EF4-FFF2-40B4-BE49-F238E27FC236}">
                  <a16:creationId xmlns:a16="http://schemas.microsoft.com/office/drawing/2014/main" id="{4095590B-57BF-36E6-0BA0-E7D3C6D2FEA0}"/>
                </a:ext>
              </a:extLst>
            </p:cNvPr>
            <p:cNvSpPr/>
            <p:nvPr/>
          </p:nvSpPr>
          <p:spPr>
            <a:xfrm>
              <a:off x="5369779" y="4683517"/>
              <a:ext cx="126438" cy="146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组合 11">
            <a:extLst>
              <a:ext uri="{FF2B5EF4-FFF2-40B4-BE49-F238E27FC236}">
                <a16:creationId xmlns:a16="http://schemas.microsoft.com/office/drawing/2014/main" id="{4BCB2149-2EF8-C2D3-FAC5-59AABFF4EBBF}"/>
              </a:ext>
            </a:extLst>
          </p:cNvPr>
          <p:cNvGrpSpPr/>
          <p:nvPr/>
        </p:nvGrpSpPr>
        <p:grpSpPr>
          <a:xfrm>
            <a:off x="576029" y="2698919"/>
            <a:ext cx="2780781" cy="2333657"/>
            <a:chOff x="576029" y="2627687"/>
            <a:chExt cx="2780781" cy="2087585"/>
          </a:xfrm>
        </p:grpSpPr>
        <p:grpSp>
          <p:nvGrpSpPr>
            <p:cNvPr id="22" name="组合 21">
              <a:extLst>
                <a:ext uri="{FF2B5EF4-FFF2-40B4-BE49-F238E27FC236}">
                  <a16:creationId xmlns:a16="http://schemas.microsoft.com/office/drawing/2014/main" id="{12E89D1F-88EE-6B0D-6A59-245F609D1C1D}"/>
                </a:ext>
              </a:extLst>
            </p:cNvPr>
            <p:cNvGrpSpPr/>
            <p:nvPr/>
          </p:nvGrpSpPr>
          <p:grpSpPr>
            <a:xfrm>
              <a:off x="1536735" y="2627687"/>
              <a:ext cx="1231859" cy="200060"/>
              <a:chOff x="1536735" y="2668734"/>
              <a:chExt cx="1231859" cy="200060"/>
            </a:xfrm>
          </p:grpSpPr>
          <p:cxnSp>
            <p:nvCxnSpPr>
              <p:cNvPr id="32" name="直接连接符 31">
                <a:extLst>
                  <a:ext uri="{FF2B5EF4-FFF2-40B4-BE49-F238E27FC236}">
                    <a16:creationId xmlns:a16="http://schemas.microsoft.com/office/drawing/2014/main" id="{26865E82-EBA0-BD6F-EC4B-D1ADFCA77DF0}"/>
                  </a:ext>
                </a:extLst>
              </p:cNvPr>
              <p:cNvCxnSpPr/>
              <p:nvPr/>
            </p:nvCxnSpPr>
            <p:spPr>
              <a:xfrm>
                <a:off x="1536735" y="2761120"/>
                <a:ext cx="99631" cy="0"/>
              </a:xfrm>
              <a:prstGeom prst="line">
                <a:avLst/>
              </a:prstGeom>
              <a:ln w="19050">
                <a:solidFill>
                  <a:srgbClr val="2ABBBD"/>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F98769D5-A124-59BA-12B9-EDDE7406B6F4}"/>
                  </a:ext>
                </a:extLst>
              </p:cNvPr>
              <p:cNvSpPr txBox="1"/>
              <p:nvPr/>
            </p:nvSpPr>
            <p:spPr>
              <a:xfrm>
                <a:off x="1592757" y="2668739"/>
                <a:ext cx="615654" cy="200055"/>
              </a:xfrm>
              <a:prstGeom prst="rect">
                <a:avLst/>
              </a:prstGeom>
              <a:noFill/>
            </p:spPr>
            <p:txBody>
              <a:bodyPr wrap="square">
                <a:spAutoFit/>
              </a:bodyPr>
              <a:lstStyle/>
              <a:p>
                <a:r>
                  <a:rPr lang="zh-CN" altLang="en-US" sz="700" dirty="0"/>
                  <a:t>无骨转移</a:t>
                </a:r>
              </a:p>
            </p:txBody>
          </p:sp>
          <p:cxnSp>
            <p:nvCxnSpPr>
              <p:cNvPr id="34" name="直接连接符 33">
                <a:extLst>
                  <a:ext uri="{FF2B5EF4-FFF2-40B4-BE49-F238E27FC236}">
                    <a16:creationId xmlns:a16="http://schemas.microsoft.com/office/drawing/2014/main" id="{44451C51-8A68-5AB2-AF3E-C66EAC7FB22D}"/>
                  </a:ext>
                </a:extLst>
              </p:cNvPr>
              <p:cNvCxnSpPr/>
              <p:nvPr/>
            </p:nvCxnSpPr>
            <p:spPr>
              <a:xfrm>
                <a:off x="2100175" y="2760599"/>
                <a:ext cx="99631" cy="0"/>
              </a:xfrm>
              <a:prstGeom prst="line">
                <a:avLst/>
              </a:prstGeom>
              <a:ln w="19050">
                <a:solidFill>
                  <a:srgbClr val="F2796D"/>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9BF431A3-F23D-5A53-D462-D10128FA0AEA}"/>
                  </a:ext>
                </a:extLst>
              </p:cNvPr>
              <p:cNvSpPr txBox="1"/>
              <p:nvPr/>
            </p:nvSpPr>
            <p:spPr>
              <a:xfrm>
                <a:off x="2152938" y="2668734"/>
                <a:ext cx="615656" cy="200055"/>
              </a:xfrm>
              <a:prstGeom prst="rect">
                <a:avLst/>
              </a:prstGeom>
              <a:noFill/>
            </p:spPr>
            <p:txBody>
              <a:bodyPr wrap="square">
                <a:spAutoFit/>
              </a:bodyPr>
              <a:lstStyle/>
              <a:p>
                <a:r>
                  <a:rPr lang="zh-CN" altLang="en-US" sz="700" dirty="0"/>
                  <a:t>有骨转移</a:t>
                </a:r>
              </a:p>
            </p:txBody>
          </p:sp>
        </p:grpSp>
        <p:grpSp>
          <p:nvGrpSpPr>
            <p:cNvPr id="24" name="组合 23">
              <a:extLst>
                <a:ext uri="{FF2B5EF4-FFF2-40B4-BE49-F238E27FC236}">
                  <a16:creationId xmlns:a16="http://schemas.microsoft.com/office/drawing/2014/main" id="{0724EFFC-B911-02B9-A559-C76ADF119D91}"/>
                </a:ext>
              </a:extLst>
            </p:cNvPr>
            <p:cNvGrpSpPr/>
            <p:nvPr/>
          </p:nvGrpSpPr>
          <p:grpSpPr>
            <a:xfrm>
              <a:off x="576029" y="2781327"/>
              <a:ext cx="2780781" cy="1933945"/>
              <a:chOff x="576029" y="2781327"/>
              <a:chExt cx="3090019" cy="1933945"/>
            </a:xfrm>
          </p:grpSpPr>
          <p:pic>
            <p:nvPicPr>
              <p:cNvPr id="28" name="图片 27">
                <a:extLst>
                  <a:ext uri="{FF2B5EF4-FFF2-40B4-BE49-F238E27FC236}">
                    <a16:creationId xmlns:a16="http://schemas.microsoft.com/office/drawing/2014/main" id="{816EF5F6-A0E7-AD0B-A276-E92BE2742F41}"/>
                  </a:ext>
                </a:extLst>
              </p:cNvPr>
              <p:cNvPicPr>
                <a:picLocks noChangeAspect="1"/>
              </p:cNvPicPr>
              <p:nvPr/>
            </p:nvPicPr>
            <p:blipFill>
              <a:blip r:embed="rId9"/>
              <a:srcRect l="5623" t="14827" r="6611" b="8166"/>
              <a:stretch/>
            </p:blipFill>
            <p:spPr>
              <a:xfrm>
                <a:off x="748573" y="2781327"/>
                <a:ext cx="2713089" cy="1933945"/>
              </a:xfrm>
              <a:prstGeom prst="rect">
                <a:avLst/>
              </a:prstGeom>
            </p:spPr>
          </p:pic>
          <p:sp>
            <p:nvSpPr>
              <p:cNvPr id="29" name="文本框 28">
                <a:extLst>
                  <a:ext uri="{FF2B5EF4-FFF2-40B4-BE49-F238E27FC236}">
                    <a16:creationId xmlns:a16="http://schemas.microsoft.com/office/drawing/2014/main" id="{87593E85-F3C2-0782-CDEB-A3405F16E044}"/>
                  </a:ext>
                </a:extLst>
              </p:cNvPr>
              <p:cNvSpPr txBox="1"/>
              <p:nvPr/>
            </p:nvSpPr>
            <p:spPr>
              <a:xfrm rot="16200000">
                <a:off x="332433" y="3546799"/>
                <a:ext cx="702636" cy="215443"/>
              </a:xfrm>
              <a:prstGeom prst="rect">
                <a:avLst/>
              </a:prstGeom>
              <a:noFill/>
            </p:spPr>
            <p:txBody>
              <a:bodyPr vert="horz" wrap="square" lIns="91440" tIns="45720" rIns="91440" bIns="45720" rtlCol="0" anchor="ctr">
                <a:spAutoFit/>
              </a:bodyPr>
              <a:lstStyle/>
              <a:p>
                <a:pPr algn="ctr"/>
                <a:r>
                  <a:rPr lang="zh-CN" altLang="en-US" sz="800">
                    <a:solidFill>
                      <a:schemeClr val="tx1">
                        <a:lumMod val="75000"/>
                        <a:lumOff val="25000"/>
                      </a:schemeClr>
                    </a:solidFill>
                    <a:latin typeface="Arial" panose="020B0604020202020204" pitchFamily="34" charset="0"/>
                    <a:cs typeface="微软雅黑" panose="020B0503020204020204" pitchFamily="34" charset="-122"/>
                    <a:sym typeface="Arial" panose="020B0604020202020204" pitchFamily="34" charset="0"/>
                  </a:rPr>
                  <a:t>总生存（</a:t>
                </a:r>
                <a:r>
                  <a:rPr lang="en-US" altLang="zh-CN" sz="800">
                    <a:solidFill>
                      <a:schemeClr val="tx1">
                        <a:lumMod val="75000"/>
                        <a:lumOff val="25000"/>
                      </a:schemeClr>
                    </a:solidFill>
                    <a:latin typeface="Arial" panose="020B0604020202020204" pitchFamily="34" charset="0"/>
                    <a:cs typeface="微软雅黑" panose="020B0503020204020204" pitchFamily="34" charset="-122"/>
                    <a:sym typeface="Arial" panose="020B0604020202020204" pitchFamily="34" charset="0"/>
                  </a:rPr>
                  <a:t>%</a:t>
                </a:r>
                <a:r>
                  <a:rPr lang="zh-CN" altLang="en-US" sz="800">
                    <a:solidFill>
                      <a:schemeClr val="tx1">
                        <a:lumMod val="75000"/>
                        <a:lumOff val="25000"/>
                      </a:schemeClr>
                    </a:solidFill>
                    <a:latin typeface="Arial" panose="020B0604020202020204" pitchFamily="34" charset="0"/>
                    <a:cs typeface="微软雅黑" panose="020B0503020204020204" pitchFamily="34" charset="-122"/>
                    <a:sym typeface="Arial" panose="020B0604020202020204" pitchFamily="34" charset="0"/>
                  </a:rPr>
                  <a:t>）</a:t>
                </a:r>
              </a:p>
            </p:txBody>
          </p:sp>
          <p:sp>
            <p:nvSpPr>
              <p:cNvPr id="31" name="矩形 30">
                <a:extLst>
                  <a:ext uri="{FF2B5EF4-FFF2-40B4-BE49-F238E27FC236}">
                    <a16:creationId xmlns:a16="http://schemas.microsoft.com/office/drawing/2014/main" id="{1CE39FC6-4E51-766D-090D-108F49561724}"/>
                  </a:ext>
                </a:extLst>
              </p:cNvPr>
              <p:cNvSpPr/>
              <p:nvPr/>
            </p:nvSpPr>
            <p:spPr>
              <a:xfrm>
                <a:off x="1862938" y="2966659"/>
                <a:ext cx="1803110" cy="333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25" name="文本框 24">
              <a:extLst>
                <a:ext uri="{FF2B5EF4-FFF2-40B4-BE49-F238E27FC236}">
                  <a16:creationId xmlns:a16="http://schemas.microsoft.com/office/drawing/2014/main" id="{6C751AF7-3147-638C-0CB5-FAD8D595642B}"/>
                </a:ext>
              </a:extLst>
            </p:cNvPr>
            <p:cNvSpPr txBox="1"/>
            <p:nvPr/>
          </p:nvSpPr>
          <p:spPr>
            <a:xfrm>
              <a:off x="1437891" y="2827542"/>
              <a:ext cx="1551952" cy="471924"/>
            </a:xfrm>
            <a:prstGeom prst="rect">
              <a:avLst/>
            </a:prstGeom>
            <a:noFill/>
          </p:spPr>
          <p:txBody>
            <a:bodyPr wrap="square" rtlCol="0">
              <a:spAutoFit/>
            </a:bodyPr>
            <a:lstStyle/>
            <a:p>
              <a:pPr algn="r">
                <a:spcBef>
                  <a:spcPts val="100"/>
                </a:spcBef>
              </a:pPr>
              <a:r>
                <a:rPr lang="en-US" altLang="zh-CN" sz="900" b="1" dirty="0" err="1"/>
                <a:t>mOS</a:t>
              </a:r>
              <a:r>
                <a:rPr lang="zh-CN" altLang="en-US" sz="900" b="1" dirty="0"/>
                <a:t>：</a:t>
              </a:r>
              <a:r>
                <a:rPr lang="en-US" altLang="zh-CN" sz="900" b="1" dirty="0">
                  <a:solidFill>
                    <a:srgbClr val="2ABBBD"/>
                  </a:solidFill>
                </a:rPr>
                <a:t>18.7m</a:t>
              </a:r>
              <a:r>
                <a:rPr lang="en-US" altLang="zh-CN" sz="900" b="1" dirty="0"/>
                <a:t> vs. </a:t>
              </a:r>
              <a:r>
                <a:rPr lang="en-US" altLang="zh-CN" sz="900" b="1" dirty="0">
                  <a:solidFill>
                    <a:srgbClr val="F2796D"/>
                  </a:solidFill>
                </a:rPr>
                <a:t>10.9m</a:t>
              </a:r>
            </a:p>
            <a:p>
              <a:pPr algn="r">
                <a:spcBef>
                  <a:spcPts val="100"/>
                </a:spcBef>
              </a:pPr>
              <a:r>
                <a:rPr lang="pl-PL" altLang="zh-CN" sz="700" dirty="0"/>
                <a:t>HR</a:t>
              </a:r>
              <a:r>
                <a:rPr lang="en-US" altLang="zh-CN" sz="700" dirty="0"/>
                <a:t> </a:t>
              </a:r>
              <a:r>
                <a:rPr lang="pl-PL" altLang="zh-CN" sz="700" dirty="0"/>
                <a:t>1.68 [95% CI, 1.23</a:t>
              </a:r>
              <a:r>
                <a:rPr lang="en-US" altLang="zh-CN" sz="700" dirty="0"/>
                <a:t>-</a:t>
              </a:r>
              <a:r>
                <a:rPr lang="pl-PL" altLang="zh-CN" sz="700" dirty="0"/>
                <a:t>2.30], </a:t>
              </a:r>
              <a:endParaRPr lang="en-US" altLang="zh-CN" sz="700" dirty="0"/>
            </a:p>
            <a:p>
              <a:pPr algn="r">
                <a:spcBef>
                  <a:spcPts val="100"/>
                </a:spcBef>
              </a:pPr>
              <a:r>
                <a:rPr lang="pl-PL" altLang="zh-CN" sz="700" i="1" dirty="0"/>
                <a:t>P = .001</a:t>
              </a:r>
              <a:endParaRPr lang="zh-CN" altLang="en-US" sz="700" i="1" dirty="0"/>
            </a:p>
          </p:txBody>
        </p:sp>
        <p:sp>
          <p:nvSpPr>
            <p:cNvPr id="26" name="downward-arrow-curve_1094">
              <a:extLst>
                <a:ext uri="{FF2B5EF4-FFF2-40B4-BE49-F238E27FC236}">
                  <a16:creationId xmlns:a16="http://schemas.microsoft.com/office/drawing/2014/main" id="{AB3BE837-9D36-48BA-19DA-EFC3D33ACDD3}"/>
                </a:ext>
              </a:extLst>
            </p:cNvPr>
            <p:cNvSpPr/>
            <p:nvPr/>
          </p:nvSpPr>
          <p:spPr>
            <a:xfrm rot="5400000">
              <a:off x="1181482" y="3571497"/>
              <a:ext cx="774210" cy="684338"/>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27" name="文本框 63">
              <a:extLst>
                <a:ext uri="{FF2B5EF4-FFF2-40B4-BE49-F238E27FC236}">
                  <a16:creationId xmlns:a16="http://schemas.microsoft.com/office/drawing/2014/main" id="{543EBF7A-9D70-6717-0118-5ABC22447B2C}"/>
                </a:ext>
              </a:extLst>
            </p:cNvPr>
            <p:cNvSpPr txBox="1"/>
            <p:nvPr/>
          </p:nvSpPr>
          <p:spPr>
            <a:xfrm>
              <a:off x="1187563" y="3878144"/>
              <a:ext cx="762057" cy="307777"/>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pitchFamily="34" charset="-122"/>
                  <a:sym typeface="Arial" panose="020B0604020202020204" pitchFamily="34" charset="0"/>
                </a:rPr>
                <a:t>-40%</a:t>
              </a:r>
            </a:p>
          </p:txBody>
        </p:sp>
      </p:grpSp>
      <p:sp>
        <p:nvSpPr>
          <p:cNvPr id="38" name="矩形 37">
            <a:extLst>
              <a:ext uri="{FF2B5EF4-FFF2-40B4-BE49-F238E27FC236}">
                <a16:creationId xmlns:a16="http://schemas.microsoft.com/office/drawing/2014/main" id="{F12B7800-EA7A-1782-EC6B-698C1D38C1DF}"/>
              </a:ext>
            </a:extLst>
          </p:cNvPr>
          <p:cNvSpPr/>
          <p:nvPr/>
        </p:nvSpPr>
        <p:spPr>
          <a:xfrm>
            <a:off x="5361020" y="4630287"/>
            <a:ext cx="388391" cy="199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800" dirty="0">
                <a:solidFill>
                  <a:sysClr val="windowText" lastClr="000000"/>
                </a:solidFill>
              </a:rPr>
              <a:t>时间</a:t>
            </a:r>
            <a:endParaRPr lang="en-US" altLang="zh-CN" sz="800" dirty="0">
              <a:solidFill>
                <a:sysClr val="windowText" lastClr="000000"/>
              </a:solidFill>
            </a:endParaRPr>
          </a:p>
          <a:p>
            <a:r>
              <a:rPr lang="en-US" altLang="zh-CN" sz="800" dirty="0">
                <a:solidFill>
                  <a:sysClr val="windowText" lastClr="000000"/>
                </a:solidFill>
              </a:rPr>
              <a:t>(</a:t>
            </a:r>
            <a:r>
              <a:rPr lang="zh-CN" altLang="en-US" sz="800" dirty="0">
                <a:solidFill>
                  <a:sysClr val="windowText" lastClr="000000"/>
                </a:solidFill>
              </a:rPr>
              <a:t>月</a:t>
            </a:r>
            <a:r>
              <a:rPr lang="en-US" altLang="zh-CN" sz="800" dirty="0">
                <a:solidFill>
                  <a:sysClr val="windowText" lastClr="000000"/>
                </a:solidFill>
              </a:rPr>
              <a:t>)</a:t>
            </a:r>
            <a:endParaRPr lang="zh-CN" altLang="en-US" sz="800" dirty="0">
              <a:solidFill>
                <a:sysClr val="windowText" lastClr="000000"/>
              </a:solidFill>
            </a:endParaRPr>
          </a:p>
        </p:txBody>
      </p:sp>
      <p:sp>
        <p:nvSpPr>
          <p:cNvPr id="39" name="矩形 38">
            <a:extLst>
              <a:ext uri="{FF2B5EF4-FFF2-40B4-BE49-F238E27FC236}">
                <a16:creationId xmlns:a16="http://schemas.microsoft.com/office/drawing/2014/main" id="{058A127B-B725-935D-950E-B120D0FBFCA1}"/>
              </a:ext>
            </a:extLst>
          </p:cNvPr>
          <p:cNvSpPr/>
          <p:nvPr/>
        </p:nvSpPr>
        <p:spPr>
          <a:xfrm>
            <a:off x="2843170" y="4630287"/>
            <a:ext cx="388391" cy="199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800" dirty="0">
                <a:solidFill>
                  <a:sysClr val="windowText" lastClr="000000"/>
                </a:solidFill>
              </a:rPr>
              <a:t>时间</a:t>
            </a:r>
            <a:endParaRPr lang="en-US" altLang="zh-CN" sz="800" dirty="0">
              <a:solidFill>
                <a:sysClr val="windowText" lastClr="000000"/>
              </a:solidFill>
            </a:endParaRPr>
          </a:p>
          <a:p>
            <a:r>
              <a:rPr lang="en-US" altLang="zh-CN" sz="800" dirty="0">
                <a:solidFill>
                  <a:sysClr val="windowText" lastClr="000000"/>
                </a:solidFill>
              </a:rPr>
              <a:t>(</a:t>
            </a:r>
            <a:r>
              <a:rPr lang="zh-CN" altLang="en-US" sz="800" dirty="0">
                <a:solidFill>
                  <a:sysClr val="windowText" lastClr="000000"/>
                </a:solidFill>
              </a:rPr>
              <a:t>月</a:t>
            </a:r>
            <a:r>
              <a:rPr lang="en-US" altLang="zh-CN" sz="800" dirty="0">
                <a:solidFill>
                  <a:sysClr val="windowText" lastClr="000000"/>
                </a:solidFill>
              </a:rPr>
              <a:t>)</a:t>
            </a:r>
            <a:endParaRPr lang="zh-CN" altLang="en-US" sz="800" dirty="0">
              <a:solidFill>
                <a:sysClr val="windowText" lastClr="000000"/>
              </a:solidFill>
            </a:endParaRPr>
          </a:p>
        </p:txBody>
      </p:sp>
      <p:grpSp>
        <p:nvGrpSpPr>
          <p:cNvPr id="7" name="组合 6">
            <a:extLst>
              <a:ext uri="{FF2B5EF4-FFF2-40B4-BE49-F238E27FC236}">
                <a16:creationId xmlns:a16="http://schemas.microsoft.com/office/drawing/2014/main" id="{DC501275-C03D-E78F-1186-1FEA816B146A}"/>
              </a:ext>
            </a:extLst>
          </p:cNvPr>
          <p:cNvGrpSpPr/>
          <p:nvPr/>
        </p:nvGrpSpPr>
        <p:grpSpPr>
          <a:xfrm>
            <a:off x="10919294" y="-3"/>
            <a:ext cx="1159601" cy="246882"/>
            <a:chOff x="10345658" y="-3"/>
            <a:chExt cx="1285867" cy="246882"/>
          </a:xfrm>
        </p:grpSpPr>
        <p:sp>
          <p:nvSpPr>
            <p:cNvPr id="9" name="矩形: 圆顶角 8">
              <a:extLst>
                <a:ext uri="{FF2B5EF4-FFF2-40B4-BE49-F238E27FC236}">
                  <a16:creationId xmlns:a16="http://schemas.microsoft.com/office/drawing/2014/main" id="{D0EAA5A7-86C6-FEB5-BC73-1F6B1B56AB2A}"/>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0" name="文本框 9">
              <a:extLst>
                <a:ext uri="{FF2B5EF4-FFF2-40B4-BE49-F238E27FC236}">
                  <a16:creationId xmlns:a16="http://schemas.microsoft.com/office/drawing/2014/main" id="{74EE0FFB-4A03-C9D8-CBFB-52850EEBB13E}"/>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D81B4C0-33C8-5696-41C4-3B8C569514AD}"/>
              </a:ext>
            </a:extLst>
          </p:cNvPr>
          <p:cNvGraphicFramePr>
            <a:graphicFrameLocks noChangeAspect="1"/>
          </p:cNvGraphicFramePr>
          <p:nvPr>
            <p:custDataLst>
              <p:tags r:id="rId1"/>
            </p:custDataLst>
            <p:extLst>
              <p:ext uri="{D42A27DB-BD31-4B8C-83A1-F6EECF244321}">
                <p14:modId xmlns:p14="http://schemas.microsoft.com/office/powerpoint/2010/main" val="108787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10" name="think-cell data - do not delete" hidden="1">
                        <a:extLst>
                          <a:ext uri="{FF2B5EF4-FFF2-40B4-BE49-F238E27FC236}">
                            <a16:creationId xmlns:a16="http://schemas.microsoft.com/office/drawing/2014/main" id="{9D81B4C0-33C8-5696-41C4-3B8C569514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36" name="组合 35">
            <a:extLst>
              <a:ext uri="{FF2B5EF4-FFF2-40B4-BE49-F238E27FC236}">
                <a16:creationId xmlns:a16="http://schemas.microsoft.com/office/drawing/2014/main" id="{723E198D-F360-3693-3DFF-D2EE5918C309}"/>
              </a:ext>
            </a:extLst>
          </p:cNvPr>
          <p:cNvGrpSpPr/>
          <p:nvPr/>
        </p:nvGrpSpPr>
        <p:grpSpPr>
          <a:xfrm>
            <a:off x="6628915" y="2319430"/>
            <a:ext cx="4492234" cy="2912335"/>
            <a:chOff x="5477510" y="2422525"/>
            <a:chExt cx="5678170" cy="2809240"/>
          </a:xfrm>
        </p:grpSpPr>
        <p:sp>
          <p:nvSpPr>
            <p:cNvPr id="12" name="剪去单角的矩形 4"/>
            <p:cNvSpPr/>
            <p:nvPr/>
          </p:nvSpPr>
          <p:spPr>
            <a:xfrm>
              <a:off x="5477510" y="2422525"/>
              <a:ext cx="5678170" cy="2809240"/>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3" name="文本框 12"/>
            <p:cNvSpPr txBox="1"/>
            <p:nvPr/>
          </p:nvSpPr>
          <p:spPr>
            <a:xfrm>
              <a:off x="6789411" y="2840195"/>
              <a:ext cx="3349764" cy="1926142"/>
            </a:xfrm>
            <a:prstGeom prst="rect">
              <a:avLst/>
            </a:prstGeom>
            <a:noFill/>
          </p:spPr>
          <p:txBody>
            <a:bodyPr wrap="square">
              <a:spAutoFit/>
            </a:bodyPr>
            <a:lstStyle/>
            <a:p>
              <a:pPr marL="457200" indent="-457200">
                <a:lnSpc>
                  <a:spcPct val="150000"/>
                </a:lnSpc>
                <a:spcAft>
                  <a:spcPts val="1200"/>
                </a:spcAft>
                <a:buFont typeface="Arial" panose="020B0604020202020204" pitchFamily="34" charset="0"/>
                <a:buChar char="•"/>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控制症状？</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a:p>
              <a:pPr marL="457200" indent="-457200">
                <a:lnSpc>
                  <a:spcPct val="150000"/>
                </a:lnSpc>
                <a:spcAft>
                  <a:spcPts val="1200"/>
                </a:spcAft>
                <a:buFont typeface="Arial" panose="020B0604020202020204" pitchFamily="34" charset="0"/>
                <a:buChar char="•"/>
                <a:defRPr/>
              </a:pPr>
              <a:r>
                <a:rPr lang="zh-CN" altLang="en-US" sz="24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杀伤肿瘤？</a:t>
              </a:r>
              <a:endParaRPr lang="en-US" altLang="zh-CN" sz="24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a:p>
              <a:pPr marL="457200" indent="-457200">
                <a:lnSpc>
                  <a:spcPct val="150000"/>
                </a:lnSpc>
                <a:spcAft>
                  <a:spcPts val="1200"/>
                </a:spcAft>
                <a:buFont typeface="Arial" panose="020B0604020202020204" pitchFamily="34" charset="0"/>
                <a:buChar char="•"/>
                <a:defRPr/>
              </a:pPr>
              <a:r>
                <a:rPr lang="zh-CN" altLang="en-US" sz="24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延长生存？</a:t>
              </a:r>
              <a:endParaRPr lang="en-US" altLang="zh-CN" sz="2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p:txBody>
        </p:sp>
      </p:grpSp>
      <p:grpSp>
        <p:nvGrpSpPr>
          <p:cNvPr id="37" name="组合 36">
            <a:extLst>
              <a:ext uri="{FF2B5EF4-FFF2-40B4-BE49-F238E27FC236}">
                <a16:creationId xmlns:a16="http://schemas.microsoft.com/office/drawing/2014/main" id="{FF4BD2A1-B42D-2ED3-5CE7-971DBC903EC7}"/>
              </a:ext>
            </a:extLst>
          </p:cNvPr>
          <p:cNvGrpSpPr/>
          <p:nvPr/>
        </p:nvGrpSpPr>
        <p:grpSpPr>
          <a:xfrm>
            <a:off x="1961394" y="1624000"/>
            <a:ext cx="4423503" cy="541655"/>
            <a:chOff x="1830735" y="1804340"/>
            <a:chExt cx="3651918" cy="541655"/>
          </a:xfrm>
        </p:grpSpPr>
        <p:sp>
          <p:nvSpPr>
            <p:cNvPr id="77" name="矩形: 圆角 76"/>
            <p:cNvSpPr/>
            <p:nvPr/>
          </p:nvSpPr>
          <p:spPr>
            <a:xfrm>
              <a:off x="1830735" y="1804340"/>
              <a:ext cx="1800000" cy="541655"/>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靶向治疗</a:t>
              </a:r>
            </a:p>
          </p:txBody>
        </p:sp>
        <p:sp>
          <p:nvSpPr>
            <p:cNvPr id="11" name="矩形: 圆角 76"/>
            <p:cNvSpPr/>
            <p:nvPr/>
          </p:nvSpPr>
          <p:spPr>
            <a:xfrm>
              <a:off x="3682653" y="1804340"/>
              <a:ext cx="1800000" cy="541655"/>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免疫治疗</a:t>
              </a:r>
            </a:p>
          </p:txBody>
        </p:sp>
      </p:grpSp>
      <p:sp>
        <p:nvSpPr>
          <p:cNvPr id="14" name="矩形: 圆角 76"/>
          <p:cNvSpPr/>
          <p:nvPr/>
        </p:nvSpPr>
        <p:spPr>
          <a:xfrm>
            <a:off x="6580719" y="1624000"/>
            <a:ext cx="4540429"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放疗</a:t>
            </a:r>
          </a:p>
        </p:txBody>
      </p:sp>
      <p:pic>
        <p:nvPicPr>
          <p:cNvPr id="2" name="图片 1" descr="全身视觉k">
            <a:extLst>
              <a:ext uri="{FF2B5EF4-FFF2-40B4-BE49-F238E27FC236}">
                <a16:creationId xmlns:a16="http://schemas.microsoft.com/office/drawing/2014/main" id="{B0F9E32B-D7AA-4E7C-D3A1-94DD8C46B741}"/>
              </a:ext>
            </a:extLst>
          </p:cNvPr>
          <p:cNvPicPr>
            <a:picLocks noChangeAspect="1"/>
          </p:cNvPicPr>
          <p:nvPr/>
        </p:nvPicPr>
        <p:blipFill>
          <a:blip r:embed="rId6"/>
          <a:stretch>
            <a:fillRect/>
          </a:stretch>
        </p:blipFill>
        <p:spPr>
          <a:xfrm>
            <a:off x="-826171" y="1588088"/>
            <a:ext cx="2905472" cy="3908909"/>
          </a:xfrm>
          <a:prstGeom prst="rect">
            <a:avLst/>
          </a:prstGeom>
        </p:spPr>
      </p:pic>
      <p:sp>
        <p:nvSpPr>
          <p:cNvPr id="8" name="标题 1">
            <a:extLst>
              <a:ext uri="{FF2B5EF4-FFF2-40B4-BE49-F238E27FC236}">
                <a16:creationId xmlns:a16="http://schemas.microsoft.com/office/drawing/2014/main" id="{0FC2DB2B-5541-D047-48C8-E445FF1D6D23}"/>
              </a:ext>
            </a:extLst>
          </p:cNvPr>
          <p:cNvSpPr>
            <a:spLocks noGrp="1"/>
          </p:cNvSpPr>
          <p:nvPr>
            <p:ph type="title"/>
          </p:nvPr>
        </p:nvSpPr>
        <p:spPr>
          <a:xfrm>
            <a:off x="838200" y="447823"/>
            <a:ext cx="10837863" cy="480131"/>
          </a:xfrm>
        </p:spPr>
        <p:txBody>
          <a:bodyPr vert="horz"/>
          <a:lstStyle/>
          <a:p>
            <a:r>
              <a:rPr kumimoji="1" lang="zh-CN" altLang="en-US" sz="2800" dirty="0">
                <a:solidFill>
                  <a:schemeClr val="accent1"/>
                </a:solidFill>
              </a:rPr>
              <a:t>骨转移仍是靶向、免疫治疗的不良预后因素，骨放疗能否带来突破？</a:t>
            </a:r>
          </a:p>
        </p:txBody>
      </p:sp>
      <p:grpSp>
        <p:nvGrpSpPr>
          <p:cNvPr id="38" name="组合 37">
            <a:extLst>
              <a:ext uri="{FF2B5EF4-FFF2-40B4-BE49-F238E27FC236}">
                <a16:creationId xmlns:a16="http://schemas.microsoft.com/office/drawing/2014/main" id="{40AA91F0-A09C-A708-4AE3-D5B712262A3C}"/>
              </a:ext>
            </a:extLst>
          </p:cNvPr>
          <p:cNvGrpSpPr/>
          <p:nvPr/>
        </p:nvGrpSpPr>
        <p:grpSpPr>
          <a:xfrm>
            <a:off x="1963073" y="2319430"/>
            <a:ext cx="4423503" cy="2912335"/>
            <a:chOff x="1835187" y="2422525"/>
            <a:chExt cx="4423503" cy="3151002"/>
          </a:xfrm>
        </p:grpSpPr>
        <p:sp>
          <p:nvSpPr>
            <p:cNvPr id="25" name="矩形: 圆角 2"/>
            <p:cNvSpPr/>
            <p:nvPr>
              <p:custDataLst>
                <p:tags r:id="rId2"/>
              </p:custDataLst>
            </p:nvPr>
          </p:nvSpPr>
          <p:spPr>
            <a:xfrm>
              <a:off x="1835187" y="2422525"/>
              <a:ext cx="4423503" cy="315100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5" name="文本框 34"/>
            <p:cNvSpPr txBox="1"/>
            <p:nvPr/>
          </p:nvSpPr>
          <p:spPr>
            <a:xfrm>
              <a:off x="2020482" y="2973586"/>
              <a:ext cx="4052911" cy="1995315"/>
            </a:xfrm>
            <a:prstGeom prst="rect">
              <a:avLst/>
            </a:prstGeom>
            <a:noFill/>
            <a:ln>
              <a:noFill/>
            </a:ln>
            <a:effectLst/>
          </p:spPr>
          <p:txBody>
            <a:bodyPr wrap="square" lIns="144000" rtlCol="0" anchor="ctr">
              <a:noAutofit/>
            </a:bodyPr>
            <a:lstStyle/>
            <a:p>
              <a:pPr marL="342900" indent="-342900">
                <a:spcAft>
                  <a:spcPts val="1800"/>
                </a:spcAft>
                <a:buFont typeface="Arial" panose="020B0604020202020204" pitchFamily="34" charset="0"/>
                <a:buChar char="•"/>
              </a:pPr>
              <a:r>
                <a:rPr lang="zh-CN" altLang="en-US" sz="2200" b="1" dirty="0">
                  <a:solidFill>
                    <a:schemeClr val="tx1">
                      <a:lumMod val="75000"/>
                      <a:lumOff val="25000"/>
                    </a:schemeClr>
                  </a:solidFill>
                  <a:latin typeface="微软雅黑" panose="020B0503020204020204" charset="-122"/>
                  <a:ea typeface="微软雅黑" panose="020B0503020204020204" charset="-122"/>
                </a:rPr>
                <a:t>骨转移是靶向、免疫治疗的不良预后因素</a:t>
              </a:r>
              <a:endParaRPr lang="en-US" altLang="zh-CN" sz="2200" b="1" dirty="0">
                <a:solidFill>
                  <a:schemeClr val="tx1">
                    <a:lumMod val="75000"/>
                    <a:lumOff val="25000"/>
                  </a:schemeClr>
                </a:solidFill>
                <a:latin typeface="微软雅黑" panose="020B0503020204020204" charset="-122"/>
                <a:ea typeface="微软雅黑" panose="020B0503020204020204" charset="-122"/>
              </a:endParaRPr>
            </a:p>
            <a:p>
              <a:pPr marL="342900" indent="-342900">
                <a:buFont typeface="Arial" panose="020B0604020202020204" pitchFamily="34" charset="0"/>
                <a:buChar char="•"/>
              </a:pPr>
              <a:r>
                <a:rPr lang="zh-CN" altLang="en-US" sz="2000" b="1" dirty="0">
                  <a:solidFill>
                    <a:schemeClr val="tx1">
                      <a:lumMod val="75000"/>
                      <a:lumOff val="25000"/>
                    </a:schemeClr>
                  </a:solidFill>
                  <a:latin typeface="微软雅黑" panose="020B0503020204020204" charset="-122"/>
                  <a:ea typeface="微软雅黑" panose="020B0503020204020204" charset="-122"/>
                </a:rPr>
                <a:t>存在骨转移意味着靶向、免疫 治疗</a:t>
              </a:r>
              <a:r>
                <a:rPr lang="en-US" altLang="zh-CN" sz="2000" b="1" dirty="0">
                  <a:solidFill>
                    <a:schemeClr val="tx1">
                      <a:lumMod val="75000"/>
                      <a:lumOff val="25000"/>
                    </a:schemeClr>
                  </a:solidFill>
                  <a:latin typeface="微软雅黑" panose="020B0503020204020204" charset="-122"/>
                  <a:ea typeface="微软雅黑" panose="020B0503020204020204" charset="-122"/>
                </a:rPr>
                <a:t>PFS</a:t>
              </a:r>
              <a:r>
                <a:rPr lang="zh-CN" altLang="en-US" sz="2000" b="1" dirty="0">
                  <a:solidFill>
                    <a:schemeClr val="tx1">
                      <a:lumMod val="75000"/>
                      <a:lumOff val="25000"/>
                    </a:schemeClr>
                  </a:solidFill>
                  <a:latin typeface="微软雅黑" panose="020B0503020204020204" charset="-122"/>
                  <a:ea typeface="微软雅黑" panose="020B0503020204020204" charset="-122"/>
                </a:rPr>
                <a:t>、</a:t>
              </a:r>
              <a:r>
                <a:rPr lang="en-US" altLang="zh-CN" sz="2000" b="1" dirty="0">
                  <a:solidFill>
                    <a:schemeClr val="tx1">
                      <a:lumMod val="75000"/>
                      <a:lumOff val="25000"/>
                    </a:schemeClr>
                  </a:solidFill>
                  <a:latin typeface="微软雅黑" panose="020B0503020204020204" charset="-122"/>
                  <a:ea typeface="微软雅黑" panose="020B0503020204020204" charset="-122"/>
                </a:rPr>
                <a:t>OS</a:t>
              </a:r>
              <a:r>
                <a:rPr lang="zh-CN" altLang="en-US" sz="2000" b="1" dirty="0">
                  <a:solidFill>
                    <a:schemeClr val="tx1">
                      <a:lumMod val="75000"/>
                      <a:lumOff val="25000"/>
                    </a:schemeClr>
                  </a:solidFill>
                  <a:latin typeface="微软雅黑" panose="020B0503020204020204" charset="-122"/>
                  <a:ea typeface="微软雅黑" panose="020B0503020204020204" charset="-122"/>
                </a:rPr>
                <a:t>、</a:t>
              </a:r>
              <a:r>
                <a:rPr lang="en-US" altLang="zh-CN" sz="2000" b="1" dirty="0">
                  <a:solidFill>
                    <a:schemeClr val="tx1">
                      <a:lumMod val="75000"/>
                      <a:lumOff val="25000"/>
                    </a:schemeClr>
                  </a:solidFill>
                  <a:latin typeface="微软雅黑" panose="020B0503020204020204" charset="-122"/>
                  <a:ea typeface="微软雅黑" panose="020B0503020204020204" charset="-122"/>
                </a:rPr>
                <a:t>ORR</a:t>
              </a:r>
              <a:r>
                <a:rPr lang="zh-CN" altLang="en-US" sz="2000" b="1" dirty="0">
                  <a:solidFill>
                    <a:schemeClr val="tx1">
                      <a:lumMod val="75000"/>
                      <a:lumOff val="25000"/>
                    </a:schemeClr>
                  </a:solidFill>
                  <a:latin typeface="微软雅黑" panose="020B0503020204020204" charset="-122"/>
                  <a:ea typeface="微软雅黑" panose="020B0503020204020204" charset="-122"/>
                </a:rPr>
                <a:t>大幅缩水，全身获益受损</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39" name="组合 38">
            <a:extLst>
              <a:ext uri="{FF2B5EF4-FFF2-40B4-BE49-F238E27FC236}">
                <a16:creationId xmlns:a16="http://schemas.microsoft.com/office/drawing/2014/main" id="{F7C4F218-A669-C681-AE5D-8CB33A34319F}"/>
              </a:ext>
            </a:extLst>
          </p:cNvPr>
          <p:cNvGrpSpPr/>
          <p:nvPr/>
        </p:nvGrpSpPr>
        <p:grpSpPr>
          <a:xfrm>
            <a:off x="5299572" y="4738441"/>
            <a:ext cx="1208173" cy="1155688"/>
            <a:chOff x="7807" y="4428"/>
            <a:chExt cx="2371" cy="2268"/>
          </a:xfrm>
        </p:grpSpPr>
        <p:pic>
          <p:nvPicPr>
            <p:cNvPr id="40" name="图片 36" descr="印章2">
              <a:extLst>
                <a:ext uri="{FF2B5EF4-FFF2-40B4-BE49-F238E27FC236}">
                  <a16:creationId xmlns:a16="http://schemas.microsoft.com/office/drawing/2014/main" id="{AE090B24-3154-25B3-6A3E-DF9006E1EA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7" y="4428"/>
              <a:ext cx="2268" cy="2268"/>
            </a:xfrm>
            <a:prstGeom prst="rect">
              <a:avLst/>
            </a:prstGeom>
          </p:spPr>
        </p:pic>
        <p:sp>
          <p:nvSpPr>
            <p:cNvPr id="41" name="文本框 40">
              <a:extLst>
                <a:ext uri="{FF2B5EF4-FFF2-40B4-BE49-F238E27FC236}">
                  <a16:creationId xmlns:a16="http://schemas.microsoft.com/office/drawing/2014/main" id="{7849EAC9-CC08-A0B1-B198-7391E834BFF4}"/>
                </a:ext>
              </a:extLst>
            </p:cNvPr>
            <p:cNvSpPr txBox="1"/>
            <p:nvPr/>
          </p:nvSpPr>
          <p:spPr>
            <a:xfrm>
              <a:off x="7807" y="5119"/>
              <a:ext cx="2371" cy="906"/>
            </a:xfrm>
            <a:prstGeom prst="rect">
              <a:avLst/>
            </a:prstGeom>
            <a:noFill/>
          </p:spPr>
          <p:txBody>
            <a:bodyPr wrap="square" rtlCol="0" anchor="ctr">
              <a:spAutoFit/>
            </a:bodyPr>
            <a:lstStyle/>
            <a:p>
              <a:pPr algn="ctr"/>
              <a:r>
                <a:rPr lang="en-US" altLang="zh-CN" sz="2400" b="1" dirty="0">
                  <a:solidFill>
                    <a:schemeClr val="accent1"/>
                  </a:solidFill>
                </a:rPr>
                <a:t>NO!</a:t>
              </a:r>
            </a:p>
          </p:txBody>
        </p:sp>
      </p:grpSp>
      <p:grpSp>
        <p:nvGrpSpPr>
          <p:cNvPr id="4" name="组合 3">
            <a:extLst>
              <a:ext uri="{FF2B5EF4-FFF2-40B4-BE49-F238E27FC236}">
                <a16:creationId xmlns:a16="http://schemas.microsoft.com/office/drawing/2014/main" id="{DD765D50-719F-9412-EAC8-887BA940414B}"/>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D3D04B86-297E-B9F8-4C66-1D5DD1F1B6CA}"/>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6E9743F7-BC92-DEDA-4FFF-598D029AEA44}"/>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B5705F85-505F-B9F5-9FC6-6413E42484FC}"/>
              </a:ext>
            </a:extLst>
          </p:cNvPr>
          <p:cNvGraphicFramePr>
            <a:graphicFrameLocks noChangeAspect="1"/>
          </p:cNvGraphicFramePr>
          <p:nvPr>
            <p:custDataLst>
              <p:tags r:id="rId1"/>
            </p:custDataLst>
            <p:extLst>
              <p:ext uri="{D42A27DB-BD31-4B8C-83A1-F6EECF244321}">
                <p14:modId xmlns:p14="http://schemas.microsoft.com/office/powerpoint/2010/main" val="2119443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19" name="think-cell data - do not delete" hidden="1">
                        <a:extLst>
                          <a:ext uri="{FF2B5EF4-FFF2-40B4-BE49-F238E27FC236}">
                            <a16:creationId xmlns:a16="http://schemas.microsoft.com/office/drawing/2014/main" id="{B5705F85-505F-B9F5-9FC6-6413E42484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a:extLst>
              <a:ext uri="{FF2B5EF4-FFF2-40B4-BE49-F238E27FC236}">
                <a16:creationId xmlns:a16="http://schemas.microsoft.com/office/drawing/2014/main" id="{45129D8A-AE31-6E0B-CA2D-89EBC425ACC2}"/>
              </a:ext>
            </a:extLst>
          </p:cNvPr>
          <p:cNvSpPr>
            <a:spLocks noGrp="1"/>
          </p:cNvSpPr>
          <p:nvPr>
            <p:ph type="title"/>
          </p:nvPr>
        </p:nvSpPr>
        <p:spPr>
          <a:xfrm>
            <a:off x="838200" y="447824"/>
            <a:ext cx="10153454" cy="480131"/>
          </a:xfrm>
        </p:spPr>
        <p:txBody>
          <a:bodyPr vert="horz"/>
          <a:lstStyle/>
          <a:p>
            <a:r>
              <a:rPr lang="zh-CN" altLang="en-US" sz="2800" dirty="0"/>
              <a:t>指南推荐骨放疗主要用于缓解骨转移疾病症状、改善生活质量</a:t>
            </a:r>
            <a:endParaRPr lang="en-US" sz="2800" dirty="0"/>
          </a:p>
        </p:txBody>
      </p:sp>
      <p:sp>
        <p:nvSpPr>
          <p:cNvPr id="22" name="文本占位符 3">
            <a:extLst>
              <a:ext uri="{FF2B5EF4-FFF2-40B4-BE49-F238E27FC236}">
                <a16:creationId xmlns:a16="http://schemas.microsoft.com/office/drawing/2014/main" id="{39233225-1296-D0A6-96EE-56FADDB17F47}"/>
              </a:ext>
            </a:extLst>
          </p:cNvPr>
          <p:cNvSpPr txBox="1"/>
          <p:nvPr/>
        </p:nvSpPr>
        <p:spPr>
          <a:xfrm>
            <a:off x="514800" y="6461887"/>
            <a:ext cx="11878408" cy="304426"/>
          </a:xfrm>
          <a:prstGeom prst="rect">
            <a:avLst/>
          </a:prstGeom>
        </p:spPr>
        <p:txBody>
          <a:bodyPr anchor="b" anchorCtr="0"/>
          <a:lstStyle>
            <a:lvl1pPr marL="0" indent="0" algn="l" defTabSz="914400" rtl="0" eaLnBrk="1" latinLnBrk="0" hangingPunct="1">
              <a:lnSpc>
                <a:spcPct val="100000"/>
              </a:lnSpc>
              <a:spcBef>
                <a:spcPts val="0"/>
              </a:spcBef>
              <a:spcAft>
                <a:spcPts val="0"/>
              </a:spcAft>
              <a:buFont typeface="Arial" panose="020B0604020202020204" pitchFamily="34" charset="0"/>
              <a:buNone/>
              <a:defRPr sz="700" kern="1200" baseline="0">
                <a:solidFill>
                  <a:schemeClr val="bg1">
                    <a:lumMod val="50000"/>
                  </a:schemeClr>
                </a:solidFill>
                <a:latin typeface="Arial" panose="020B0604020202020204" pitchFamily="34" charset="0"/>
                <a:ea typeface="微软雅黑" panose="020B0503020204020204" charset="-122"/>
                <a:cs typeface="+mn-cs"/>
              </a:defRPr>
            </a:lvl1pPr>
            <a:lvl2pPr marL="685800" indent="-228600" algn="l" defTabSz="914400" rtl="0" eaLnBrk="1" latinLnBrk="0" hangingPunct="1">
              <a:lnSpc>
                <a:spcPct val="120000"/>
              </a:lnSpc>
              <a:spcBef>
                <a:spcPts val="0"/>
              </a:spcBef>
              <a:spcAft>
                <a:spcPts val="300"/>
              </a:spcAft>
              <a:buFont typeface="Wingdings" panose="05000000000000000000" pitchFamily="2" charset="2"/>
              <a:buChar char="ü"/>
              <a:defRPr sz="1400" kern="1200" baseline="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0"/>
              </a:spcBef>
              <a:spcAft>
                <a:spcPts val="300"/>
              </a:spcAft>
              <a:buFont typeface="Wingdings" panose="05000000000000000000" pitchFamily="2" charset="2"/>
              <a:buChar char="Ø"/>
              <a:defRPr sz="1200" kern="1200" baseline="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r>
              <a:rPr lang="en-US" altLang="zh-CN" sz="800" dirty="0">
                <a:latin typeface="微软雅黑" panose="020B0503020204020204" charset="-122"/>
                <a:cs typeface="Arial" panose="020B0604020202020204" pitchFamily="34" charset="0"/>
              </a:rPr>
              <a:t>Alcorn, Sara, et al. "External beam radiation therapy for palliation of symptomatic bone metastases: an ASTRO clinical practice guideline." Practical radiation oncology 14.5 (2024): 377-397.</a:t>
            </a:r>
          </a:p>
          <a:p>
            <a:pPr marL="228600" indent="-228600">
              <a:buFont typeface="+mj-lt"/>
              <a:buAutoNum type="arabicPeriod"/>
            </a:pPr>
            <a:r>
              <a:rPr lang="en-US" altLang="zh-CN" sz="800" dirty="0">
                <a:cs typeface="Arial" panose="020B0604020202020204" pitchFamily="34" charset="0"/>
              </a:rPr>
              <a:t>Coleman, Robert, et al. "Bone health in cancer: ESMO clinical practice guidelines." Annals of oncology 31.12 (2020): 1650-1663.</a:t>
            </a:r>
          </a:p>
        </p:txBody>
      </p:sp>
      <p:sp>
        <p:nvSpPr>
          <p:cNvPr id="25" name="矩形: 圆角 76">
            <a:extLst>
              <a:ext uri="{FF2B5EF4-FFF2-40B4-BE49-F238E27FC236}">
                <a16:creationId xmlns:a16="http://schemas.microsoft.com/office/drawing/2014/main" id="{74B1EBBD-191F-91F9-7853-4A3A2C534220}"/>
              </a:ext>
            </a:extLst>
          </p:cNvPr>
          <p:cNvSpPr/>
          <p:nvPr/>
        </p:nvSpPr>
        <p:spPr>
          <a:xfrm>
            <a:off x="514800" y="5469478"/>
            <a:ext cx="11187866"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除了缓解症状，骨放疗能否骨转移患者带来更多获益？</a:t>
            </a:r>
          </a:p>
        </p:txBody>
      </p:sp>
      <p:sp>
        <p:nvSpPr>
          <p:cNvPr id="26" name="KSO_Shape">
            <a:extLst>
              <a:ext uri="{FF2B5EF4-FFF2-40B4-BE49-F238E27FC236}">
                <a16:creationId xmlns:a16="http://schemas.microsoft.com/office/drawing/2014/main" id="{2A80799F-52EC-17EF-14A7-CA45B54D68B0}"/>
              </a:ext>
            </a:extLst>
          </p:cNvPr>
          <p:cNvSpPr/>
          <p:nvPr/>
        </p:nvSpPr>
        <p:spPr bwMode="auto">
          <a:xfrm rot="10800000">
            <a:off x="3766079" y="5152541"/>
            <a:ext cx="4784750"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grpSp>
        <p:nvGrpSpPr>
          <p:cNvPr id="13" name="组合 12">
            <a:extLst>
              <a:ext uri="{FF2B5EF4-FFF2-40B4-BE49-F238E27FC236}">
                <a16:creationId xmlns:a16="http://schemas.microsoft.com/office/drawing/2014/main" id="{D4812846-45CC-615D-1886-4001C4A9B8B0}"/>
              </a:ext>
            </a:extLst>
          </p:cNvPr>
          <p:cNvGrpSpPr/>
          <p:nvPr/>
        </p:nvGrpSpPr>
        <p:grpSpPr>
          <a:xfrm>
            <a:off x="514800" y="1359043"/>
            <a:ext cx="8167948" cy="3679346"/>
            <a:chOff x="688305" y="1238959"/>
            <a:chExt cx="9280933" cy="3759006"/>
          </a:xfrm>
        </p:grpSpPr>
        <p:grpSp>
          <p:nvGrpSpPr>
            <p:cNvPr id="14" name="组合 13">
              <a:extLst>
                <a:ext uri="{FF2B5EF4-FFF2-40B4-BE49-F238E27FC236}">
                  <a16:creationId xmlns:a16="http://schemas.microsoft.com/office/drawing/2014/main" id="{89896411-DC6B-5B46-3A74-B6274DF698E1}"/>
                </a:ext>
              </a:extLst>
            </p:cNvPr>
            <p:cNvGrpSpPr/>
            <p:nvPr/>
          </p:nvGrpSpPr>
          <p:grpSpPr>
            <a:xfrm>
              <a:off x="688305" y="1238959"/>
              <a:ext cx="4492235" cy="3759006"/>
              <a:chOff x="5510522" y="2421348"/>
              <a:chExt cx="5678170" cy="2396518"/>
            </a:xfrm>
          </p:grpSpPr>
          <p:sp>
            <p:nvSpPr>
              <p:cNvPr id="15" name="剪去单角的矩形 4">
                <a:extLst>
                  <a:ext uri="{FF2B5EF4-FFF2-40B4-BE49-F238E27FC236}">
                    <a16:creationId xmlns:a16="http://schemas.microsoft.com/office/drawing/2014/main" id="{B8321608-D3CD-43B5-1074-6CB69650D622}"/>
                  </a:ext>
                </a:extLst>
              </p:cNvPr>
              <p:cNvSpPr/>
              <p:nvPr/>
            </p:nvSpPr>
            <p:spPr>
              <a:xfrm>
                <a:off x="5510522" y="2421348"/>
                <a:ext cx="5678170" cy="2396518"/>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6" name="文本框 15">
                <a:extLst>
                  <a:ext uri="{FF2B5EF4-FFF2-40B4-BE49-F238E27FC236}">
                    <a16:creationId xmlns:a16="http://schemas.microsoft.com/office/drawing/2014/main" id="{A3F0A394-F52E-41B7-A4FF-CFF476F890DA}"/>
                  </a:ext>
                </a:extLst>
              </p:cNvPr>
              <p:cNvSpPr txBox="1"/>
              <p:nvPr/>
            </p:nvSpPr>
            <p:spPr>
              <a:xfrm>
                <a:off x="5643046" y="2547759"/>
                <a:ext cx="5541440" cy="511194"/>
              </a:xfrm>
              <a:prstGeom prst="rect">
                <a:avLst/>
              </a:prstGeom>
              <a:noFill/>
            </p:spPr>
            <p:txBody>
              <a:bodyPr wrap="square">
                <a:spAutoFit/>
              </a:bodyPr>
              <a:lstStyle/>
              <a:p>
                <a:pPr>
                  <a:spcAft>
                    <a:spcPts val="600"/>
                  </a:spcAf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体外放射治疗缓解症状性</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a:p>
                <a:pPr>
                  <a:spcAft>
                    <a:spcPts val="600"/>
                  </a:spcAf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骨转移：</a:t>
                </a: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ASTRO</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临床实践指南</a:t>
                </a:r>
                <a:r>
                  <a:rPr kumimoji="0" lang="en-US" altLang="zh-CN" sz="20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1</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pic>
          <p:nvPicPr>
            <p:cNvPr id="5" name="图片 4">
              <a:extLst>
                <a:ext uri="{FF2B5EF4-FFF2-40B4-BE49-F238E27FC236}">
                  <a16:creationId xmlns:a16="http://schemas.microsoft.com/office/drawing/2014/main" id="{4A839464-D13F-F863-DD4C-43D6558984C4}"/>
                </a:ext>
              </a:extLst>
            </p:cNvPr>
            <p:cNvPicPr>
              <a:picLocks noChangeAspect="1"/>
            </p:cNvPicPr>
            <p:nvPr/>
          </p:nvPicPr>
          <p:blipFill>
            <a:blip r:embed="rId6"/>
            <a:srcRect b="40608"/>
            <a:stretch/>
          </p:blipFill>
          <p:spPr>
            <a:xfrm>
              <a:off x="1026853" y="2469545"/>
              <a:ext cx="3961707" cy="2317881"/>
            </a:xfrm>
            <a:prstGeom prst="rect">
              <a:avLst/>
            </a:prstGeom>
            <a:effectLst>
              <a:outerShdw blurRad="50800" dist="38100" dir="2700000" algn="tl" rotWithShape="0">
                <a:prstClr val="black">
                  <a:alpha val="40000"/>
                </a:prstClr>
              </a:outerShdw>
            </a:effectLst>
          </p:spPr>
        </p:pic>
        <p:grpSp>
          <p:nvGrpSpPr>
            <p:cNvPr id="6" name="组合 5">
              <a:extLst>
                <a:ext uri="{FF2B5EF4-FFF2-40B4-BE49-F238E27FC236}">
                  <a16:creationId xmlns:a16="http://schemas.microsoft.com/office/drawing/2014/main" id="{23A2985E-E3A0-1EF1-D2C0-1BA24889E691}"/>
                </a:ext>
              </a:extLst>
            </p:cNvPr>
            <p:cNvGrpSpPr/>
            <p:nvPr/>
          </p:nvGrpSpPr>
          <p:grpSpPr>
            <a:xfrm>
              <a:off x="5327108" y="1238959"/>
              <a:ext cx="4642130" cy="3759006"/>
              <a:chOff x="5510522" y="2421348"/>
              <a:chExt cx="5867637" cy="2396518"/>
            </a:xfrm>
          </p:grpSpPr>
          <p:sp>
            <p:nvSpPr>
              <p:cNvPr id="7" name="剪去单角的矩形 4">
                <a:extLst>
                  <a:ext uri="{FF2B5EF4-FFF2-40B4-BE49-F238E27FC236}">
                    <a16:creationId xmlns:a16="http://schemas.microsoft.com/office/drawing/2014/main" id="{39720D03-0D05-1EB4-0E47-7043CDFEFEE2}"/>
                  </a:ext>
                </a:extLst>
              </p:cNvPr>
              <p:cNvSpPr/>
              <p:nvPr/>
            </p:nvSpPr>
            <p:spPr>
              <a:xfrm>
                <a:off x="5510522" y="2421348"/>
                <a:ext cx="5678170" cy="2396518"/>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 name="文本框 7">
                <a:extLst>
                  <a:ext uri="{FF2B5EF4-FFF2-40B4-BE49-F238E27FC236}">
                    <a16:creationId xmlns:a16="http://schemas.microsoft.com/office/drawing/2014/main" id="{49632433-45C1-ED4F-1540-D632646F7816}"/>
                  </a:ext>
                </a:extLst>
              </p:cNvPr>
              <p:cNvSpPr txBox="1"/>
              <p:nvPr/>
            </p:nvSpPr>
            <p:spPr>
              <a:xfrm>
                <a:off x="5699989" y="2547759"/>
                <a:ext cx="5678170" cy="511194"/>
              </a:xfrm>
              <a:prstGeom prst="rect">
                <a:avLst/>
              </a:prstGeom>
              <a:noFill/>
            </p:spPr>
            <p:txBody>
              <a:bodyPr wrap="square">
                <a:spAutoFit/>
              </a:bodyPr>
              <a:lstStyle/>
              <a:p>
                <a:pPr>
                  <a:spcAft>
                    <a:spcPts val="600"/>
                  </a:spcAft>
                  <a:defRPr/>
                </a:pP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ESMO</a:t>
                </a:r>
              </a:p>
              <a:p>
                <a:pPr>
                  <a:spcAft>
                    <a:spcPts val="600"/>
                  </a:spcAf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肿瘤骨健康临床实践指南</a:t>
                </a:r>
                <a:r>
                  <a:rPr kumimoji="0" lang="en-US" altLang="zh-CN" sz="20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2</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pic>
          <p:nvPicPr>
            <p:cNvPr id="12" name="图片 11">
              <a:extLst>
                <a:ext uri="{FF2B5EF4-FFF2-40B4-BE49-F238E27FC236}">
                  <a16:creationId xmlns:a16="http://schemas.microsoft.com/office/drawing/2014/main" id="{19611CE4-CD50-7B3A-490E-9A2F068923D0}"/>
                </a:ext>
              </a:extLst>
            </p:cNvPr>
            <p:cNvPicPr>
              <a:picLocks noChangeAspect="1"/>
            </p:cNvPicPr>
            <p:nvPr/>
          </p:nvPicPr>
          <p:blipFill>
            <a:blip r:embed="rId7"/>
            <a:srcRect l="2089" r="2177" b="63108"/>
            <a:stretch/>
          </p:blipFill>
          <p:spPr>
            <a:xfrm>
              <a:off x="5457310" y="2471287"/>
              <a:ext cx="4260105" cy="2314398"/>
            </a:xfrm>
            <a:prstGeom prst="rect">
              <a:avLst/>
            </a:prstGeom>
            <a:effectLst>
              <a:outerShdw blurRad="50800" dist="38100" dir="2700000" algn="tl" rotWithShape="0">
                <a:prstClr val="black">
                  <a:alpha val="40000"/>
                </a:prstClr>
              </a:outerShdw>
            </a:effectLst>
          </p:spPr>
        </p:pic>
      </p:grpSp>
      <p:grpSp>
        <p:nvGrpSpPr>
          <p:cNvPr id="30" name="组合 29">
            <a:extLst>
              <a:ext uri="{FF2B5EF4-FFF2-40B4-BE49-F238E27FC236}">
                <a16:creationId xmlns:a16="http://schemas.microsoft.com/office/drawing/2014/main" id="{42AC84BA-0468-4390-0894-4AA5398CFC89}"/>
              </a:ext>
            </a:extLst>
          </p:cNvPr>
          <p:cNvGrpSpPr/>
          <p:nvPr/>
        </p:nvGrpSpPr>
        <p:grpSpPr>
          <a:xfrm>
            <a:off x="8746406" y="1356463"/>
            <a:ext cx="2752688" cy="3679346"/>
            <a:chOff x="8701453" y="1411944"/>
            <a:chExt cx="2752688" cy="3474145"/>
          </a:xfrm>
        </p:grpSpPr>
        <p:grpSp>
          <p:nvGrpSpPr>
            <p:cNvPr id="20" name="组合 19">
              <a:extLst>
                <a:ext uri="{FF2B5EF4-FFF2-40B4-BE49-F238E27FC236}">
                  <a16:creationId xmlns:a16="http://schemas.microsoft.com/office/drawing/2014/main" id="{00B866F2-7F3A-23BF-3449-4195CD96B618}"/>
                </a:ext>
              </a:extLst>
            </p:cNvPr>
            <p:cNvGrpSpPr/>
            <p:nvPr/>
          </p:nvGrpSpPr>
          <p:grpSpPr>
            <a:xfrm>
              <a:off x="8701453" y="1411944"/>
              <a:ext cx="2752688" cy="3474145"/>
              <a:chOff x="5057187" y="2422525"/>
              <a:chExt cx="5678170" cy="2809240"/>
            </a:xfrm>
          </p:grpSpPr>
          <p:sp>
            <p:nvSpPr>
              <p:cNvPr id="21" name="剪去单角的矩形 4">
                <a:extLst>
                  <a:ext uri="{FF2B5EF4-FFF2-40B4-BE49-F238E27FC236}">
                    <a16:creationId xmlns:a16="http://schemas.microsoft.com/office/drawing/2014/main" id="{E9228DED-FF5B-CCE3-6F6D-661AE04C77C6}"/>
                  </a:ext>
                </a:extLst>
              </p:cNvPr>
              <p:cNvSpPr/>
              <p:nvPr/>
            </p:nvSpPr>
            <p:spPr>
              <a:xfrm>
                <a:off x="5057187" y="2422525"/>
                <a:ext cx="5678170" cy="2809240"/>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3" name="文本框 22">
                <a:extLst>
                  <a:ext uri="{FF2B5EF4-FFF2-40B4-BE49-F238E27FC236}">
                    <a16:creationId xmlns:a16="http://schemas.microsoft.com/office/drawing/2014/main" id="{D2F026BF-21AA-68F3-5D1B-7DA954FB6831}"/>
                  </a:ext>
                </a:extLst>
              </p:cNvPr>
              <p:cNvSpPr txBox="1"/>
              <p:nvPr/>
            </p:nvSpPr>
            <p:spPr>
              <a:xfrm>
                <a:off x="6789411" y="2840195"/>
                <a:ext cx="3349764" cy="404003"/>
              </a:xfrm>
              <a:prstGeom prst="rect">
                <a:avLst/>
              </a:prstGeom>
              <a:noFill/>
            </p:spPr>
            <p:txBody>
              <a:bodyPr wrap="square">
                <a:spAutoFit/>
              </a:bodyPr>
              <a:lstStyle/>
              <a:p>
                <a:pPr marL="457200" indent="-457200">
                  <a:lnSpc>
                    <a:spcPct val="150000"/>
                  </a:lnSpc>
                  <a:spcAft>
                    <a:spcPts val="1200"/>
                  </a:spcAft>
                  <a:buFont typeface="Arial" panose="020B0604020202020204" pitchFamily="34" charset="0"/>
                  <a:buChar char="•"/>
                  <a:defRPr/>
                </a:pPr>
                <a:endParaRPr lang="en-US" altLang="zh-CN" sz="2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p:txBody>
          </p:sp>
        </p:grpSp>
        <p:sp>
          <p:nvSpPr>
            <p:cNvPr id="24" name="文本框 23">
              <a:extLst>
                <a:ext uri="{FF2B5EF4-FFF2-40B4-BE49-F238E27FC236}">
                  <a16:creationId xmlns:a16="http://schemas.microsoft.com/office/drawing/2014/main" id="{24EB957D-7CB6-09A7-F16E-048993297157}"/>
                </a:ext>
              </a:extLst>
            </p:cNvPr>
            <p:cNvSpPr txBox="1"/>
            <p:nvPr/>
          </p:nvSpPr>
          <p:spPr>
            <a:xfrm>
              <a:off x="8830595" y="2136902"/>
              <a:ext cx="2527326" cy="1987177"/>
            </a:xfrm>
            <a:prstGeom prst="rect">
              <a:avLst/>
            </a:prstGeom>
            <a:noFill/>
          </p:spPr>
          <p:txBody>
            <a:bodyPr wrap="square">
              <a:spAutoFit/>
            </a:bodyPr>
            <a:lstStyle/>
            <a:p>
              <a:pPr marL="285750" indent="-285750">
                <a:lnSpc>
                  <a:spcPct val="150000"/>
                </a:lnSpc>
                <a:spcBef>
                  <a:spcPts val="1200"/>
                </a:spcBef>
                <a:spcAft>
                  <a:spcPts val="1800"/>
                </a:spcAft>
                <a:buFont typeface="Arial" panose="020B0604020202020204" pitchFamily="34" charset="0"/>
                <a:buChar char="•"/>
                <a:defRPr/>
              </a:pP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骨放疗主要用于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有症状 </a:t>
              </a: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骨转移的   综合干预，</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减轻    </a:t>
              </a:r>
              <a:r>
                <a:rPr lang="zh-CN" altLang="en-US" sz="24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局部</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疼痛</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grpSp>
        <p:nvGrpSpPr>
          <p:cNvPr id="3" name="组合 2">
            <a:extLst>
              <a:ext uri="{FF2B5EF4-FFF2-40B4-BE49-F238E27FC236}">
                <a16:creationId xmlns:a16="http://schemas.microsoft.com/office/drawing/2014/main" id="{C14332F5-09EF-C0E6-3461-996D5B5CB8CB}"/>
              </a:ext>
            </a:extLst>
          </p:cNvPr>
          <p:cNvGrpSpPr/>
          <p:nvPr/>
        </p:nvGrpSpPr>
        <p:grpSpPr>
          <a:xfrm>
            <a:off x="10919294" y="-3"/>
            <a:ext cx="1159601" cy="246882"/>
            <a:chOff x="10345658" y="-3"/>
            <a:chExt cx="1285867" cy="246882"/>
          </a:xfrm>
        </p:grpSpPr>
        <p:sp>
          <p:nvSpPr>
            <p:cNvPr id="4" name="矩形: 圆顶角 3">
              <a:extLst>
                <a:ext uri="{FF2B5EF4-FFF2-40B4-BE49-F238E27FC236}">
                  <a16:creationId xmlns:a16="http://schemas.microsoft.com/office/drawing/2014/main" id="{F847CF9A-D58E-C1DF-C68A-550AFC990E78}"/>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9" name="文本框 8">
              <a:extLst>
                <a:ext uri="{FF2B5EF4-FFF2-40B4-BE49-F238E27FC236}">
                  <a16:creationId xmlns:a16="http://schemas.microsoft.com/office/drawing/2014/main" id="{028F67E7-3A7F-8320-8A71-B7DA97C9E16C}"/>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1875173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49498F-8772-3F36-1C66-6BB8789666D6}"/>
              </a:ext>
            </a:extLst>
          </p:cNvPr>
          <p:cNvGraphicFramePr>
            <a:graphicFrameLocks noChangeAspect="1"/>
          </p:cNvGraphicFramePr>
          <p:nvPr>
            <p:custDataLst>
              <p:tags r:id="rId1"/>
            </p:custDataLst>
            <p:extLst>
              <p:ext uri="{D42A27DB-BD31-4B8C-83A1-F6EECF244321}">
                <p14:modId xmlns:p14="http://schemas.microsoft.com/office/powerpoint/2010/main" val="3235494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5" name="think-cell data - do not delete" hidden="1">
                        <a:extLst>
                          <a:ext uri="{FF2B5EF4-FFF2-40B4-BE49-F238E27FC236}">
                            <a16:creationId xmlns:a16="http://schemas.microsoft.com/office/drawing/2014/main" id="{8549498F-8772-3F36-1C66-6BB8789666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6983728" y="1454964"/>
            <a:ext cx="4904140" cy="5013020"/>
          </a:xfrm>
          <a:prstGeom prst="roundRect">
            <a:avLst>
              <a:gd name="adj" fmla="val 1669"/>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16" name="组合 15"/>
          <p:cNvGrpSpPr/>
          <p:nvPr/>
        </p:nvGrpSpPr>
        <p:grpSpPr>
          <a:xfrm>
            <a:off x="7194830" y="1148645"/>
            <a:ext cx="4458022" cy="584775"/>
            <a:chOff x="6727633" y="1180504"/>
            <a:chExt cx="4559994" cy="584775"/>
          </a:xfrm>
        </p:grpSpPr>
        <p:sp>
          <p:nvSpPr>
            <p:cNvPr id="17" name="任意多边形: 形状 16"/>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文本框 17"/>
            <p:cNvSpPr txBox="1"/>
            <p:nvPr/>
          </p:nvSpPr>
          <p:spPr>
            <a:xfrm>
              <a:off x="6992040" y="1180504"/>
              <a:ext cx="4031180" cy="58477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影响接受</a:t>
              </a:r>
              <a:r>
                <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EGFR-TKI</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治疗骨转移患者</a:t>
              </a:r>
              <a:endPar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endParaRPr>
            </a:p>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总生存的各因素</a:t>
              </a:r>
              <a:r>
                <a:rPr lang="en-US" altLang="zh-CN" sz="1600" b="1" kern="0"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2</a:t>
              </a:r>
              <a:endPar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endParaRPr>
            </a:p>
          </p:txBody>
        </p:sp>
        <p:grpSp>
          <p:nvGrpSpPr>
            <p:cNvPr id="19" name="组合 18"/>
            <p:cNvGrpSpPr/>
            <p:nvPr/>
          </p:nvGrpSpPr>
          <p:grpSpPr>
            <a:xfrm>
              <a:off x="6944524" y="1198793"/>
              <a:ext cx="545082" cy="512278"/>
              <a:chOff x="7436314" y="2544951"/>
              <a:chExt cx="509090" cy="294402"/>
            </a:xfrm>
          </p:grpSpPr>
          <p:sp>
            <p:nvSpPr>
              <p:cNvPr id="20" name="平行四边形 1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平行四边形 2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3" name="矩形: 圆角 5"/>
          <p:cNvSpPr/>
          <p:nvPr/>
        </p:nvSpPr>
        <p:spPr>
          <a:xfrm>
            <a:off x="234315" y="1454964"/>
            <a:ext cx="6676690" cy="5013020"/>
          </a:xfrm>
          <a:prstGeom prst="roundRect">
            <a:avLst>
              <a:gd name="adj" fmla="val 1449"/>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539148" y="1170161"/>
            <a:ext cx="5999480" cy="547917"/>
            <a:chOff x="904372" y="1198793"/>
            <a:chExt cx="4559994" cy="548192"/>
          </a:xfrm>
        </p:grpSpPr>
        <p:sp>
          <p:nvSpPr>
            <p:cNvPr id="9" name="任意多边形: 形状 7"/>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p:nvSpPr>
          <p:spPr>
            <a:xfrm>
              <a:off x="1010106" y="1303530"/>
              <a:ext cx="4348526" cy="338724"/>
            </a:xfrm>
            <a:prstGeom prst="rect">
              <a:avLst/>
            </a:prstGeom>
            <a:noFill/>
          </p:spPr>
          <p:txBody>
            <a:bodyPr wrap="square" anchor="ctr">
              <a:spAutoFit/>
            </a:bodyPr>
            <a:lstStyle/>
            <a:p>
              <a:pPr algn="ctr" defTabSz="457200">
                <a:defRPr/>
              </a:pPr>
              <a:r>
                <a:rPr lang="en-US" altLang="zh-CN"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rPr>
                <a:t>EGFR-TKI</a:t>
              </a:r>
              <a:r>
                <a:rPr lang="zh-CN" altLang="en-US"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rPr>
                <a:t>联合不同部位病灶局部巩固治疗的生存获益</a:t>
              </a:r>
              <a:r>
                <a:rPr lang="en-US" altLang="zh-CN" sz="16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rPr>
                <a:t>1</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endParaRPr>
            </a:p>
          </p:txBody>
        </p:sp>
        <p:grpSp>
          <p:nvGrpSpPr>
            <p:cNvPr id="12" name="组合 11"/>
            <p:cNvGrpSpPr/>
            <p:nvPr/>
          </p:nvGrpSpPr>
          <p:grpSpPr>
            <a:xfrm>
              <a:off x="1121263" y="1198793"/>
              <a:ext cx="545082" cy="512278"/>
              <a:chOff x="7436314" y="2544951"/>
              <a:chExt cx="509090" cy="294402"/>
            </a:xfrm>
          </p:grpSpPr>
          <p:sp>
            <p:nvSpPr>
              <p:cNvPr id="10" name="平行四边形 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平行四边形 13"/>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2" name="标题 1"/>
          <p:cNvSpPr>
            <a:spLocks noGrp="1"/>
          </p:cNvSpPr>
          <p:nvPr>
            <p:ph type="title"/>
          </p:nvPr>
        </p:nvSpPr>
        <p:spPr>
          <a:xfrm>
            <a:off x="838200" y="281624"/>
            <a:ext cx="10814652" cy="812530"/>
          </a:xfrm>
        </p:spPr>
        <p:txBody>
          <a:bodyPr vert="horz"/>
          <a:lstStyle/>
          <a:p>
            <a:r>
              <a:rPr kumimoji="1" lang="zh-CN" altLang="en-US" dirty="0">
                <a:cs typeface="微软雅黑" panose="020B0503020204020204" charset="-122"/>
              </a:rPr>
              <a:t>多项研究提示：与其他部位的局部治疗不同，在</a:t>
            </a:r>
            <a:r>
              <a:rPr kumimoji="1" lang="en-US" altLang="zh-CN" dirty="0">
                <a:cs typeface="微软雅黑" panose="020B0503020204020204" charset="-122"/>
              </a:rPr>
              <a:t>EGFR-TKI</a:t>
            </a:r>
            <a:r>
              <a:rPr kumimoji="1" lang="zh-CN" altLang="en-US" dirty="0">
                <a:cs typeface="微软雅黑" panose="020B0503020204020204" charset="-122"/>
              </a:rPr>
              <a:t>治疗的基础上</a:t>
            </a:r>
            <a:br>
              <a:rPr kumimoji="1" lang="en-US" altLang="zh-CN" dirty="0">
                <a:cs typeface="微软雅黑" panose="020B0503020204020204" charset="-122"/>
              </a:rPr>
            </a:br>
            <a:r>
              <a:rPr kumimoji="1" lang="zh-CN" altLang="en-US" dirty="0">
                <a:cs typeface="微软雅黑" panose="020B0503020204020204" charset="-122"/>
              </a:rPr>
              <a:t>联合以骨放疗为主的局部治疗可能无法改善患者的总生存</a:t>
            </a:r>
          </a:p>
        </p:txBody>
      </p:sp>
      <p:sp>
        <p:nvSpPr>
          <p:cNvPr id="7" name="文本框 6"/>
          <p:cNvSpPr txBox="1"/>
          <p:nvPr/>
        </p:nvSpPr>
        <p:spPr>
          <a:xfrm>
            <a:off x="157398" y="6593238"/>
            <a:ext cx="8580120" cy="215444"/>
          </a:xfrm>
          <a:prstGeom prst="rect">
            <a:avLst/>
          </a:prstGeom>
          <a:noFill/>
        </p:spPr>
        <p:txBody>
          <a:bodyPr wrap="square" anchor="b" anchorCtr="0">
            <a:spAutoFit/>
          </a:bodyPr>
          <a:lstStyle>
            <a:defPPr>
              <a:defRPr lang="zh-CN"/>
            </a:defPPr>
            <a:lvl1pPr marL="228600" marR="0" lvl="0" indent="-228600" fontAlgn="auto">
              <a:lnSpc>
                <a:spcPct val="100000"/>
              </a:lnSpc>
              <a:spcBef>
                <a:spcPts val="0"/>
              </a:spcBef>
              <a:spcAft>
                <a:spcPts val="0"/>
              </a:spcAft>
              <a:buClrTx/>
              <a:buSzTx/>
              <a:buFont typeface="+mj-lt"/>
              <a:buAutoNum type="arabicPeriod"/>
              <a:defRPr kumimoji="1" sz="800" b="0" i="0" u="none" strike="noStrike" cap="none" spc="0" normalizeH="0" baseline="0">
                <a:ln>
                  <a:noFill/>
                </a:ln>
                <a:solidFill>
                  <a:prstClr val="white">
                    <a:lumMod val="50000"/>
                  </a:prstClr>
                </a:solidFill>
                <a:effectLst/>
                <a:uLnTx/>
                <a:uFillTx/>
                <a:latin typeface="+mn-ea"/>
                <a:cs typeface="Arial" panose="020B0604020202020204" pitchFamily="34" charset="0"/>
              </a:defRPr>
            </a:lvl1pPr>
          </a:lstStyle>
          <a:p>
            <a:r>
              <a:rPr lang="en-GB" altLang="zh-CN" dirty="0">
                <a:latin typeface="微软雅黑" panose="020B0503020204020204" charset="-122"/>
                <a:ea typeface="微软雅黑" panose="020B0503020204020204" charset="-122"/>
              </a:rPr>
              <a:t>Xu Q, et al. J </a:t>
            </a:r>
            <a:r>
              <a:rPr lang="en-GB" altLang="zh-CN" dirty="0" err="1">
                <a:latin typeface="微软雅黑" panose="020B0503020204020204" charset="-122"/>
                <a:ea typeface="微软雅黑" panose="020B0503020204020204" charset="-122"/>
              </a:rPr>
              <a:t>Thorac</a:t>
            </a:r>
            <a:r>
              <a:rPr lang="en-GB" altLang="zh-CN" dirty="0">
                <a:latin typeface="微软雅黑" panose="020B0503020204020204" charset="-122"/>
                <a:ea typeface="微软雅黑" panose="020B0503020204020204" charset="-122"/>
              </a:rPr>
              <a:t> Oncol. 2018 Sep;13(9):1383-1392. </a:t>
            </a:r>
            <a:r>
              <a:rPr lang="en-GB" altLang="zh-CN" dirty="0" err="1">
                <a:latin typeface="微软雅黑" panose="020B0503020204020204" charset="-122"/>
                <a:ea typeface="微软雅黑" panose="020B0503020204020204" charset="-122"/>
              </a:rPr>
              <a:t>doi</a:t>
            </a:r>
            <a:r>
              <a:rPr lang="en-GB" altLang="zh-CN" dirty="0">
                <a:latin typeface="微软雅黑" panose="020B0503020204020204" charset="-122"/>
                <a:ea typeface="微软雅黑" panose="020B0503020204020204" charset="-122"/>
              </a:rPr>
              <a:t>: 10.1016/j.jtho.2018.05.019. </a:t>
            </a:r>
            <a:endParaRPr lang="zh-CN" altLang="en-US" dirty="0">
              <a:latin typeface="微软雅黑" panose="020B0503020204020204" charset="-122"/>
              <a:ea typeface="微软雅黑" panose="020B0503020204020204" charset="-122"/>
            </a:endParaRPr>
          </a:p>
        </p:txBody>
      </p:sp>
      <p:sp>
        <p:nvSpPr>
          <p:cNvPr id="6" name="文本框 5"/>
          <p:cNvSpPr txBox="1"/>
          <p:nvPr/>
        </p:nvSpPr>
        <p:spPr>
          <a:xfrm>
            <a:off x="536983" y="4888335"/>
            <a:ext cx="3633912" cy="82840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nchor="ctr">
            <a:noAutofit/>
          </a:bodyPr>
          <a:lstStyle/>
          <a:p>
            <a:pPr marL="174625" marR="0" lvl="0" indent="-174625"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以</a:t>
            </a:r>
            <a:r>
              <a:rPr lang="zh-CN" altLang="en-US" b="1" kern="0" dirty="0">
                <a:solidFill>
                  <a:srgbClr val="EC642F"/>
                </a:solidFill>
                <a:latin typeface="微软雅黑" panose="020B0503020204020204" charset="-122"/>
                <a:ea typeface="微软雅黑" panose="020B0503020204020204" charset="-122"/>
                <a:cs typeface="微软雅黑" panose="020B0503020204020204" charset="-122"/>
              </a:rPr>
              <a:t>放疗</a:t>
            </a: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为主的</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局部巩固治疗</a:t>
            </a:r>
            <a:r>
              <a:rPr lang="zh-CN" altLang="en-US" sz="1600" b="1" kern="0" dirty="0">
                <a:solidFill>
                  <a:srgbClr val="EC642F"/>
                </a:solidFill>
                <a:latin typeface="微软雅黑" panose="020B0503020204020204" charset="-122"/>
                <a:ea typeface="微软雅黑" panose="020B0503020204020204" charset="-122"/>
                <a:cs typeface="微软雅黑" panose="020B0503020204020204" charset="-122"/>
              </a:rPr>
              <a:t>未能</a:t>
            </a:r>
            <a:r>
              <a:rPr kumimoji="0" lang="zh-CN" altLang="en-US" sz="1600" b="1" i="0" u="none" strike="noStrike" kern="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改善 </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使用</a:t>
            </a:r>
            <a:r>
              <a:rPr lang="en-US" altLang="zh-CN" sz="1400" kern="0" dirty="0">
                <a:solidFill>
                  <a:prstClr val="black">
                    <a:lumMod val="75000"/>
                    <a:lumOff val="25000"/>
                  </a:prstClr>
                </a:solidFill>
                <a:latin typeface="微软雅黑" panose="020B0503020204020204" charset="-122"/>
                <a:ea typeface="微软雅黑" panose="020B0503020204020204" charset="-122"/>
              </a:rPr>
              <a:t>EGFR-TKI</a:t>
            </a:r>
            <a:r>
              <a:rPr lang="zh-CN" altLang="en-US" sz="1400" kern="0" dirty="0">
                <a:solidFill>
                  <a:prstClr val="black">
                    <a:lumMod val="75000"/>
                    <a:lumOff val="25000"/>
                  </a:prstClr>
                </a:solidFill>
                <a:latin typeface="微软雅黑" panose="020B0503020204020204" charset="-122"/>
                <a:ea typeface="微软雅黑" panose="020B0503020204020204" charset="-122"/>
              </a:rPr>
              <a:t>骨转移患者的</a:t>
            </a:r>
            <a:r>
              <a:rPr lang="en-US" altLang="zh-CN" sz="1400" kern="0" dirty="0" err="1">
                <a:solidFill>
                  <a:prstClr val="black">
                    <a:lumMod val="75000"/>
                    <a:lumOff val="25000"/>
                  </a:prstClr>
                </a:solidFill>
                <a:latin typeface="微软雅黑" panose="020B0503020204020204" charset="-122"/>
                <a:ea typeface="微软雅黑" panose="020B0503020204020204" charset="-122"/>
              </a:rPr>
              <a:t>mOS</a:t>
            </a:r>
            <a:endParaRPr lang="en-US" altLang="zh-CN" sz="1400" kern="0" dirty="0">
              <a:solidFill>
                <a:prstClr val="black">
                  <a:lumMod val="75000"/>
                  <a:lumOff val="25000"/>
                </a:prstClr>
              </a:solidFill>
              <a:latin typeface="微软雅黑" panose="020B0503020204020204" charset="-122"/>
              <a:ea typeface="微软雅黑" panose="020B0503020204020204" charset="-122"/>
            </a:endParaRPr>
          </a:p>
        </p:txBody>
      </p:sp>
      <p:sp>
        <p:nvSpPr>
          <p:cNvPr id="40" name="文本框 39"/>
          <p:cNvSpPr txBox="1"/>
          <p:nvPr/>
        </p:nvSpPr>
        <p:spPr>
          <a:xfrm>
            <a:off x="460645" y="5898775"/>
            <a:ext cx="3710250" cy="369332"/>
          </a:xfrm>
          <a:prstGeom prst="rect">
            <a:avLst/>
          </a:prstGeom>
          <a:noFill/>
        </p:spPr>
        <p:txBody>
          <a:bodyPr wrap="square" rtlCol="0">
            <a:spAutoFit/>
          </a:bodyPr>
          <a:lstStyle/>
          <a:p>
            <a:pPr algn="just"/>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*回顾性研究，纳入</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2010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年</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10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月至</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2016</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年</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5</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月期间在上海市肺科医院确诊的</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IV</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EGFR</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突变型非小细胞肺癌（</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NSCLC</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患者，所有患者均接受一线</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EGFR-TKI</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治疗。巩固性局部治疗包括放疗、手术或两者联合，超过</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80%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的患者采用了放疗。采用</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Kaplan-Meier</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曲线评估总生存期（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OS</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和无进展生存期（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PFS</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endPar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endParaRPr>
          </a:p>
        </p:txBody>
      </p:sp>
      <p:grpSp>
        <p:nvGrpSpPr>
          <p:cNvPr id="52" name="组合 51"/>
          <p:cNvGrpSpPr/>
          <p:nvPr/>
        </p:nvGrpSpPr>
        <p:grpSpPr>
          <a:xfrm>
            <a:off x="235014" y="2082145"/>
            <a:ext cx="3237744" cy="2727716"/>
            <a:chOff x="235014" y="2082145"/>
            <a:chExt cx="3237744" cy="2727716"/>
          </a:xfrm>
        </p:grpSpPr>
        <p:pic>
          <p:nvPicPr>
            <p:cNvPr id="28" name="图片 27"/>
            <p:cNvPicPr>
              <a:picLocks noChangeAspect="1"/>
            </p:cNvPicPr>
            <p:nvPr/>
          </p:nvPicPr>
          <p:blipFill>
            <a:blip r:embed="rId5"/>
            <a:stretch>
              <a:fillRect/>
            </a:stretch>
          </p:blipFill>
          <p:spPr>
            <a:xfrm>
              <a:off x="776839" y="2094202"/>
              <a:ext cx="2695919" cy="2522442"/>
            </a:xfrm>
            <a:prstGeom prst="rect">
              <a:avLst/>
            </a:prstGeom>
          </p:spPr>
        </p:pic>
        <p:sp>
          <p:nvSpPr>
            <p:cNvPr id="13" name="矩形 12"/>
            <p:cNvSpPr/>
            <p:nvPr/>
          </p:nvSpPr>
          <p:spPr>
            <a:xfrm>
              <a:off x="1838721" y="4103202"/>
              <a:ext cx="836755" cy="119167"/>
            </a:xfrm>
            <a:prstGeom prst="rect">
              <a:avLst/>
            </a:prstGeom>
            <a:solidFill>
              <a:sysClr val="window" lastClr="FFFFFF"/>
            </a:solidFill>
            <a:ln w="12700" cap="flat" cmpd="sng" algn="ctr">
              <a:noFill/>
              <a:prstDash val="solid"/>
              <a:miter lim="800000"/>
            </a:ln>
            <a:effectLst/>
          </p:spPr>
          <p:txBody>
            <a:bodyPr rtlCol="0" anchor="ctr"/>
            <a:lstStyle/>
            <a:p>
              <a:pPr marR="0" lvl="0" algn="ctr" defTabSz="914400" eaLnBrk="1" fontAlgn="auto" latinLnBrk="0" hangingPunct="1">
                <a:lnSpc>
                  <a:spcPct val="100000"/>
                </a:lnSpc>
                <a:spcBef>
                  <a:spcPts val="0"/>
                </a:spcBef>
                <a:spcAft>
                  <a:spcPts val="0"/>
                </a:spcAft>
                <a:buClrTx/>
                <a:buSzTx/>
                <a:defRPr/>
              </a:pPr>
              <a:r>
                <a:rPr kumimoji="1" lang="zh-CN" altLang="en-US" sz="9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时间（月）</a:t>
              </a:r>
            </a:p>
          </p:txBody>
        </p:sp>
        <p:sp>
          <p:nvSpPr>
            <p:cNvPr id="23" name="矩形 22"/>
            <p:cNvSpPr/>
            <p:nvPr/>
          </p:nvSpPr>
          <p:spPr>
            <a:xfrm rot="16200000">
              <a:off x="151101" y="2786788"/>
              <a:ext cx="1517515" cy="21964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总生存期，</a:t>
              </a:r>
              <a:r>
                <a:rPr kumimoji="1" lang="en-US" altLang="zh-CN" sz="105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p>
          </p:txBody>
        </p:sp>
        <p:sp>
          <p:nvSpPr>
            <p:cNvPr id="25" name="文本框 24"/>
            <p:cNvSpPr txBox="1"/>
            <p:nvPr/>
          </p:nvSpPr>
          <p:spPr>
            <a:xfrm>
              <a:off x="2315770" y="2520082"/>
              <a:ext cx="1156988" cy="33855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接受</a:t>
              </a:r>
              <a:r>
                <a:rPr kumimoji="1" lang="zh-CN" altLang="en-US" sz="800" kern="0" dirty="0">
                  <a:solidFill>
                    <a:prstClr val="black">
                      <a:lumMod val="75000"/>
                      <a:lumOff val="25000"/>
                    </a:prstClr>
                  </a:solidFill>
                  <a:latin typeface="微软雅黑" panose="020B0503020204020204" charset="-122"/>
                  <a:ea typeface="微软雅黑" panose="020B0503020204020204" charset="-122"/>
                </a:rPr>
                <a:t>局部巩固治疗</a:t>
              </a:r>
              <a:endParaRPr kumimoji="1" lang="en-US" altLang="zh-CN"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未接受</a:t>
              </a:r>
              <a:r>
                <a:rPr kumimoji="1" lang="zh-CN" altLang="en-US" sz="800" kern="0" dirty="0">
                  <a:solidFill>
                    <a:prstClr val="black">
                      <a:lumMod val="75000"/>
                      <a:lumOff val="25000"/>
                    </a:prstClr>
                  </a:solidFill>
                  <a:latin typeface="微软雅黑" panose="020B0503020204020204" charset="-122"/>
                  <a:ea typeface="微软雅黑" panose="020B0503020204020204" charset="-122"/>
                </a:rPr>
                <a:t>局部巩固治疗</a:t>
              </a:r>
              <a:endPar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29" name="文本框 28"/>
            <p:cNvSpPr txBox="1"/>
            <p:nvPr/>
          </p:nvSpPr>
          <p:spPr>
            <a:xfrm>
              <a:off x="2353105" y="2349385"/>
              <a:ext cx="1082317" cy="1936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en-US" altLang="zh-CN" sz="800" b="0" i="0" u="none" strike="noStrike" kern="0" cap="none" spc="0" normalizeH="0" baseline="0" noProof="0" dirty="0" err="1">
                  <a:ln>
                    <a:noFill/>
                  </a:ln>
                  <a:solidFill>
                    <a:prstClr val="black">
                      <a:lumMod val="75000"/>
                      <a:lumOff val="25000"/>
                    </a:prstClr>
                  </a:solidFill>
                  <a:effectLst/>
                  <a:uLnTx/>
                  <a:uFillTx/>
                  <a:latin typeface="微软雅黑" panose="020B0503020204020204" charset="-122"/>
                  <a:ea typeface="微软雅黑" panose="020B0503020204020204" charset="-122"/>
                </a:rPr>
                <a:t>mOS</a:t>
              </a:r>
              <a:r>
                <a:rPr kumimoji="1" lang="en-US" altLang="zh-CN"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 95%CI</a:t>
              </a:r>
              <a:endPar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30" name="文本框 29"/>
            <p:cNvSpPr txBox="1"/>
            <p:nvPr/>
          </p:nvSpPr>
          <p:spPr>
            <a:xfrm>
              <a:off x="1996440" y="2082145"/>
              <a:ext cx="1324117"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骨转移</a:t>
              </a:r>
            </a:p>
          </p:txBody>
        </p:sp>
        <p:sp>
          <p:nvSpPr>
            <p:cNvPr id="31" name="文本框 30"/>
            <p:cNvSpPr txBox="1"/>
            <p:nvPr/>
          </p:nvSpPr>
          <p:spPr>
            <a:xfrm>
              <a:off x="235014" y="4058185"/>
              <a:ext cx="986622" cy="55803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1" lang="en-US" altLang="zh-CN"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50000"/>
                </a:lnSpc>
                <a:spcBef>
                  <a:spcPts val="0"/>
                </a:spcBef>
                <a:spcAft>
                  <a:spcPts val="0"/>
                </a:spcAft>
                <a:buClrTx/>
                <a:buSzTx/>
                <a:buFontTx/>
                <a:buNone/>
                <a:defRPr/>
              </a:pPr>
              <a:r>
                <a:rPr kumimoji="1" lang="zh-CN" altLang="en-US"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接受局部巩固治疗</a:t>
              </a:r>
              <a:endParaRPr kumimoji="1" lang="en-US" altLang="zh-CN"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50000"/>
                </a:lnSpc>
                <a:spcBef>
                  <a:spcPts val="0"/>
                </a:spcBef>
                <a:spcAft>
                  <a:spcPts val="0"/>
                </a:spcAft>
                <a:buClrTx/>
                <a:buSzTx/>
                <a:buFontTx/>
                <a:buNone/>
                <a:defRPr/>
              </a:pPr>
              <a:r>
                <a:rPr kumimoji="1" lang="zh-CN" altLang="en-US"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未接受局部巩固治疗</a:t>
              </a:r>
            </a:p>
          </p:txBody>
        </p:sp>
        <p:sp>
          <p:nvSpPr>
            <p:cNvPr id="45" name="文本框 44"/>
            <p:cNvSpPr txBox="1"/>
            <p:nvPr/>
          </p:nvSpPr>
          <p:spPr>
            <a:xfrm>
              <a:off x="235014" y="4609806"/>
              <a:ext cx="2363982" cy="200055"/>
            </a:xfrm>
            <a:prstGeom prst="rect">
              <a:avLst/>
            </a:prstGeom>
            <a:noFill/>
          </p:spPr>
          <p:txBody>
            <a:bodyPr wrap="square" rtlCol="0">
              <a:spAutoFit/>
            </a:bodyPr>
            <a:lstStyle/>
            <a:p>
              <a:r>
                <a:rPr kumimoji="1" lang="zh-CN" altLang="en-US" sz="700" dirty="0">
                  <a:latin typeface="微软雅黑" panose="020B0503020204020204" charset="-122"/>
                  <a:ea typeface="微软雅黑" panose="020B0503020204020204" charset="-122"/>
                  <a:cs typeface="微软雅黑" panose="020B0503020204020204" charset="-122"/>
                </a:rPr>
                <a:t>注：骨转移约</a:t>
              </a:r>
              <a:r>
                <a:rPr kumimoji="1" lang="en-US" altLang="zh-CN" sz="700" dirty="0">
                  <a:latin typeface="微软雅黑" panose="020B0503020204020204" charset="-122"/>
                  <a:ea typeface="微软雅黑" panose="020B0503020204020204" charset="-122"/>
                  <a:cs typeface="微软雅黑" panose="020B0503020204020204" charset="-122"/>
                </a:rPr>
                <a:t>83%</a:t>
              </a:r>
              <a:r>
                <a:rPr kumimoji="1" lang="zh-CN" altLang="en-US" sz="700" dirty="0">
                  <a:latin typeface="微软雅黑" panose="020B0503020204020204" charset="-122"/>
                  <a:ea typeface="微软雅黑" panose="020B0503020204020204" charset="-122"/>
                  <a:cs typeface="微软雅黑" panose="020B0503020204020204" charset="-122"/>
                </a:rPr>
                <a:t>的患者仅接受放疗</a:t>
              </a:r>
            </a:p>
          </p:txBody>
        </p:sp>
      </p:grpSp>
      <p:grpSp>
        <p:nvGrpSpPr>
          <p:cNvPr id="22" name="组合 21">
            <a:extLst>
              <a:ext uri="{FF2B5EF4-FFF2-40B4-BE49-F238E27FC236}">
                <a16:creationId xmlns:a16="http://schemas.microsoft.com/office/drawing/2014/main" id="{7C0252E5-B029-01B0-65CA-24435308B1F4}"/>
              </a:ext>
            </a:extLst>
          </p:cNvPr>
          <p:cNvGrpSpPr/>
          <p:nvPr/>
        </p:nvGrpSpPr>
        <p:grpSpPr>
          <a:xfrm>
            <a:off x="4013809" y="1833728"/>
            <a:ext cx="1950614" cy="4426400"/>
            <a:chOff x="3869815" y="1560927"/>
            <a:chExt cx="2085508" cy="5024174"/>
          </a:xfrm>
        </p:grpSpPr>
        <p:pic>
          <p:nvPicPr>
            <p:cNvPr id="46" name="图片 45"/>
            <p:cNvPicPr>
              <a:picLocks noChangeAspect="1"/>
            </p:cNvPicPr>
            <p:nvPr/>
          </p:nvPicPr>
          <p:blipFill>
            <a:blip r:embed="rId6"/>
            <a:srcRect r="49043"/>
            <a:stretch>
              <a:fillRect/>
            </a:stretch>
          </p:blipFill>
          <p:spPr>
            <a:xfrm>
              <a:off x="3869815" y="1560927"/>
              <a:ext cx="2070350" cy="1739978"/>
            </a:xfrm>
            <a:prstGeom prst="rect">
              <a:avLst/>
            </a:prstGeom>
          </p:spPr>
        </p:pic>
        <p:pic>
          <p:nvPicPr>
            <p:cNvPr id="47" name="图片 46"/>
            <p:cNvPicPr>
              <a:picLocks noChangeAspect="1"/>
            </p:cNvPicPr>
            <p:nvPr/>
          </p:nvPicPr>
          <p:blipFill>
            <a:blip r:embed="rId7"/>
            <a:stretch>
              <a:fillRect/>
            </a:stretch>
          </p:blipFill>
          <p:spPr>
            <a:xfrm>
              <a:off x="3976591" y="5077229"/>
              <a:ext cx="1978732" cy="1507872"/>
            </a:xfrm>
            <a:prstGeom prst="rect">
              <a:avLst/>
            </a:prstGeom>
          </p:spPr>
        </p:pic>
        <p:pic>
          <p:nvPicPr>
            <p:cNvPr id="48" name="图片 47"/>
            <p:cNvPicPr>
              <a:picLocks noChangeAspect="1"/>
            </p:cNvPicPr>
            <p:nvPr/>
          </p:nvPicPr>
          <p:blipFill>
            <a:blip r:embed="rId6"/>
            <a:srcRect l="50690"/>
            <a:stretch>
              <a:fillRect/>
            </a:stretch>
          </p:blipFill>
          <p:spPr>
            <a:xfrm>
              <a:off x="3978254" y="3319078"/>
              <a:ext cx="1977068" cy="1739978"/>
            </a:xfrm>
            <a:prstGeom prst="rect">
              <a:avLst/>
            </a:prstGeom>
          </p:spPr>
        </p:pic>
      </p:grpSp>
      <p:sp>
        <p:nvSpPr>
          <p:cNvPr id="49" name="文本框 48"/>
          <p:cNvSpPr txBox="1"/>
          <p:nvPr/>
        </p:nvSpPr>
        <p:spPr>
          <a:xfrm>
            <a:off x="5909220" y="2082144"/>
            <a:ext cx="962838"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原发肿瘤</a:t>
            </a:r>
          </a:p>
        </p:txBody>
      </p:sp>
      <p:sp>
        <p:nvSpPr>
          <p:cNvPr id="50" name="文本框 49"/>
          <p:cNvSpPr txBox="1"/>
          <p:nvPr/>
        </p:nvSpPr>
        <p:spPr>
          <a:xfrm>
            <a:off x="5916131" y="3630755"/>
            <a:ext cx="955928"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脑转移</a:t>
            </a:r>
          </a:p>
        </p:txBody>
      </p:sp>
      <p:sp>
        <p:nvSpPr>
          <p:cNvPr id="51" name="文本框 50"/>
          <p:cNvSpPr txBox="1"/>
          <p:nvPr/>
        </p:nvSpPr>
        <p:spPr>
          <a:xfrm>
            <a:off x="5906304" y="5045354"/>
            <a:ext cx="955929"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kern="0" dirty="0">
                <a:solidFill>
                  <a:prstClr val="black">
                    <a:lumMod val="75000"/>
                    <a:lumOff val="25000"/>
                  </a:prstClr>
                </a:solidFill>
                <a:latin typeface="微软雅黑" panose="020B0503020204020204" charset="-122"/>
                <a:ea typeface="微软雅黑" panose="020B0503020204020204" charset="-122"/>
              </a:rPr>
              <a:t>肾上腺转移</a:t>
            </a:r>
            <a:endPar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74" name="文本框 73"/>
          <p:cNvSpPr txBox="1"/>
          <p:nvPr/>
        </p:nvSpPr>
        <p:spPr>
          <a:xfrm>
            <a:off x="7302679" y="6047045"/>
            <a:ext cx="4181118" cy="338554"/>
          </a:xfrm>
          <a:prstGeom prst="rect">
            <a:avLst/>
          </a:prstGeom>
          <a:noFill/>
        </p:spPr>
        <p:txBody>
          <a:bodyPr wrap="square">
            <a:spAutoFit/>
          </a:bodyPr>
          <a:lstStyle/>
          <a:p>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*根据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Cox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比例风险回归模型对骨转移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EGFR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突变肺癌患者的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OS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临床病理预后因素进行单变量和多变量分析</a:t>
            </a:r>
          </a:p>
        </p:txBody>
      </p:sp>
      <p:sp>
        <p:nvSpPr>
          <p:cNvPr id="76" name="文本框 75"/>
          <p:cNvSpPr txBox="1"/>
          <p:nvPr/>
        </p:nvSpPr>
        <p:spPr>
          <a:xfrm>
            <a:off x="7361837" y="4715965"/>
            <a:ext cx="4358450" cy="1173148"/>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lIns="180000" anchor="ctr">
            <a:no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b="0" i="0" dirty="0">
                <a:solidFill>
                  <a:srgbClr val="1B1B1B"/>
                </a:solidFill>
                <a:effectLst/>
                <a:latin typeface="微软雅黑" panose="020B0503020204020204" charset="-122"/>
                <a:ea typeface="微软雅黑" panose="020B0503020204020204" charset="-122"/>
              </a:rPr>
              <a:t>单因素分析显示，骨转移灶放疗</a:t>
            </a:r>
            <a:r>
              <a:rPr lang="zh-CN" altLang="en-US" sz="1400" b="1" i="0" dirty="0">
                <a:solidFill>
                  <a:srgbClr val="EC642F"/>
                </a:solidFill>
                <a:effectLst/>
                <a:latin typeface="微软雅黑" panose="020B0503020204020204" charset="-122"/>
                <a:ea typeface="微软雅黑" panose="020B0503020204020204" charset="-122"/>
              </a:rPr>
              <a:t>未能显著改善   </a:t>
            </a:r>
            <a:r>
              <a:rPr lang="zh-CN" altLang="en-US" sz="1400" b="0" i="0" dirty="0">
                <a:solidFill>
                  <a:srgbClr val="1B1B1B"/>
                </a:solidFill>
                <a:effectLst/>
                <a:latin typeface="微软雅黑" panose="020B0503020204020204" charset="-122"/>
                <a:ea typeface="微软雅黑" panose="020B0503020204020204" charset="-122"/>
              </a:rPr>
              <a:t>使用</a:t>
            </a:r>
            <a:r>
              <a:rPr lang="en-US" altLang="zh-CN" sz="1400" b="0" i="0" dirty="0">
                <a:solidFill>
                  <a:srgbClr val="1B1B1B"/>
                </a:solidFill>
                <a:effectLst/>
                <a:latin typeface="微软雅黑" panose="020B0503020204020204" charset="-122"/>
                <a:ea typeface="微软雅黑" panose="020B0503020204020204" charset="-122"/>
              </a:rPr>
              <a:t>EGFR-TKI</a:t>
            </a:r>
            <a:r>
              <a:rPr lang="zh-CN" altLang="en-US" sz="1400" dirty="0">
                <a:solidFill>
                  <a:srgbClr val="1B1B1B"/>
                </a:solidFill>
                <a:latin typeface="微软雅黑" panose="020B0503020204020204" charset="-122"/>
                <a:ea typeface="微软雅黑" panose="020B0503020204020204" charset="-122"/>
              </a:rPr>
              <a:t>骨转移患者的生存</a:t>
            </a:r>
            <a:endParaRPr lang="en-US" altLang="zh-CN" sz="1400" b="1" kern="0" dirty="0">
              <a:solidFill>
                <a:srgbClr val="EB613B"/>
              </a:solidFill>
              <a:latin typeface="微软雅黑" panose="020B0503020204020204" charset="-122"/>
              <a:ea typeface="微软雅黑" panose="020B0503020204020204" charset="-122"/>
            </a:endParaRPr>
          </a:p>
        </p:txBody>
      </p:sp>
      <p:sp>
        <p:nvSpPr>
          <p:cNvPr id="79" name="文本框 78"/>
          <p:cNvSpPr txBox="1"/>
          <p:nvPr/>
        </p:nvSpPr>
        <p:spPr>
          <a:xfrm>
            <a:off x="4982027" y="6467985"/>
            <a:ext cx="3404327" cy="369332"/>
          </a:xfrm>
          <a:prstGeom prst="rect">
            <a:avLst/>
          </a:prstGeom>
          <a:noFill/>
        </p:spPr>
        <p:txBody>
          <a:bodyPr wrap="square">
            <a:spAutoFit/>
          </a:bodyPr>
          <a:lstStyle/>
          <a:p>
            <a:r>
              <a:rPr kumimoji="1" lang="en-GB" altLang="zh-CN" sz="8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2. </a:t>
            </a:r>
            <a:r>
              <a:rPr kumimoji="1" lang="en-GB" altLang="zh-CN" sz="8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Laganà</a:t>
            </a:r>
            <a:r>
              <a:rPr kumimoji="1" lang="en-GB" altLang="zh-CN" sz="8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M., et al. Frontiers in oncology, 10, 588862</a:t>
            </a:r>
            <a:r>
              <a:rPr kumimoji="1" lang="en-GB" altLang="zh-CN" sz="800" dirty="0">
                <a:solidFill>
                  <a:srgbClr val="1B1B1B"/>
                </a:solidFill>
                <a:latin typeface="微软雅黑" panose="020B0503020204020204" charset="-122"/>
                <a:ea typeface="微软雅黑" panose="020B0503020204020204" charset="-122"/>
                <a:cs typeface="Arial" panose="020B0604020202020204" pitchFamily="34" charset="0"/>
              </a:rPr>
              <a:t>.</a:t>
            </a:r>
            <a:r>
              <a:rPr lang="en-GB" altLang="zh-CN" b="0" i="0" dirty="0">
                <a:solidFill>
                  <a:srgbClr val="1B1B1B"/>
                </a:solidFill>
                <a:effectLst/>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p:txBody>
      </p:sp>
      <p:sp>
        <p:nvSpPr>
          <p:cNvPr id="44" name="矩形: 圆顶角 43"/>
          <p:cNvSpPr/>
          <p:nvPr/>
        </p:nvSpPr>
        <p:spPr>
          <a:xfrm>
            <a:off x="7367270" y="1955918"/>
            <a:ext cx="4342765" cy="530860"/>
          </a:xfrm>
          <a:prstGeom prst="round2SameRect">
            <a:avLst>
              <a:gd name="adj1" fmla="val 6048"/>
              <a:gd name="adj2" fmla="val 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graphicFrame>
        <p:nvGraphicFramePr>
          <p:cNvPr id="75" name="表格 74"/>
          <p:cNvGraphicFramePr>
            <a:graphicFrameLocks noGrp="1"/>
          </p:cNvGraphicFramePr>
          <p:nvPr>
            <p:extLst>
              <p:ext uri="{D42A27DB-BD31-4B8C-83A1-F6EECF244321}">
                <p14:modId xmlns:p14="http://schemas.microsoft.com/office/powerpoint/2010/main" val="2042168717"/>
              </p:ext>
            </p:extLst>
          </p:nvPr>
        </p:nvGraphicFramePr>
        <p:xfrm>
          <a:off x="7361837" y="1975715"/>
          <a:ext cx="4342765" cy="2640507"/>
        </p:xfrm>
        <a:graphic>
          <a:graphicData uri="http://schemas.openxmlformats.org/drawingml/2006/table">
            <a:tbl>
              <a:tblPr firstRow="1" bandRow="1">
                <a:tableStyleId>{5C22544A-7EE6-4342-B048-85BDC9FD1C3A}</a:tableStyleId>
              </a:tblPr>
              <a:tblGrid>
                <a:gridCol w="1507181">
                  <a:extLst>
                    <a:ext uri="{9D8B030D-6E8A-4147-A177-3AD203B41FA5}">
                      <a16:colId xmlns:a16="http://schemas.microsoft.com/office/drawing/2014/main" val="20000"/>
                    </a:ext>
                  </a:extLst>
                </a:gridCol>
                <a:gridCol w="691542">
                  <a:extLst>
                    <a:ext uri="{9D8B030D-6E8A-4147-A177-3AD203B41FA5}">
                      <a16:colId xmlns:a16="http://schemas.microsoft.com/office/drawing/2014/main" val="20001"/>
                    </a:ext>
                  </a:extLst>
                </a:gridCol>
                <a:gridCol w="1387825">
                  <a:extLst>
                    <a:ext uri="{9D8B030D-6E8A-4147-A177-3AD203B41FA5}">
                      <a16:colId xmlns:a16="http://schemas.microsoft.com/office/drawing/2014/main" val="20002"/>
                    </a:ext>
                  </a:extLst>
                </a:gridCol>
                <a:gridCol w="756217">
                  <a:extLst>
                    <a:ext uri="{9D8B030D-6E8A-4147-A177-3AD203B41FA5}">
                      <a16:colId xmlns:a16="http://schemas.microsoft.com/office/drawing/2014/main" val="20003"/>
                    </a:ext>
                  </a:extLst>
                </a:gridCol>
              </a:tblGrid>
              <a:tr h="477685">
                <a:tc>
                  <a:txBody>
                    <a:bodyPr/>
                    <a:lstStyle/>
                    <a:p>
                      <a:pPr algn="ctr"/>
                      <a:r>
                        <a:rPr lang="zh-CN" altLang="en-US" sz="1400" dirty="0">
                          <a:solidFill>
                            <a:schemeClr val="bg1"/>
                          </a:solidFill>
                        </a:rPr>
                        <a:t>总生存期</a:t>
                      </a:r>
                      <a:endParaRPr lang="zh-CN" altLang="en-US" sz="1400" dirty="0">
                        <a:solidFill>
                          <a:schemeClr val="bg1"/>
                        </a:solidFill>
                        <a:latin typeface="微软雅黑" panose="020B0503020204020204" charset="-122"/>
                        <a:ea typeface="微软雅黑" panose="020B0503020204020204" charset="-122"/>
                      </a:endParaRPr>
                    </a:p>
                  </a:txBody>
                  <a:tcPr anchor="ctr"/>
                </a:tc>
                <a:tc gridSpan="3">
                  <a:txBody>
                    <a:bodyPr/>
                    <a:lstStyle/>
                    <a:p>
                      <a:pPr algn="ctr"/>
                      <a:r>
                        <a:rPr lang="zh-CN" altLang="en-US" sz="1400" b="1" dirty="0">
                          <a:solidFill>
                            <a:schemeClr val="bg1"/>
                          </a:solidFill>
                        </a:rPr>
                        <a:t>单变量分析</a:t>
                      </a:r>
                      <a:endParaRPr lang="zh-CN" altLang="en-US" sz="1400" b="1" dirty="0">
                        <a:solidFill>
                          <a:schemeClr val="bg1"/>
                        </a:solidFill>
                        <a:latin typeface="微软雅黑" panose="020B0503020204020204" charset="-122"/>
                        <a:ea typeface="微软雅黑" panose="020B0503020204020204" charset="-122"/>
                      </a:endParaRPr>
                    </a:p>
                  </a:txBody>
                  <a:tcPr anchor="ct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0"/>
                  </a:ext>
                </a:extLst>
              </a:tr>
              <a:tr h="324882">
                <a:tc>
                  <a:txBody>
                    <a:bodyPr/>
                    <a:lstStyle/>
                    <a:p>
                      <a:pPr algn="ct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400" b="1" dirty="0"/>
                        <a:t>HR</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400" b="1" dirty="0"/>
                        <a:t>95%CI </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400" b="1" dirty="0"/>
                        <a:t>P</a:t>
                      </a:r>
                      <a:endParaRPr lang="zh-CN" altLang="en-US" sz="1400" b="1"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1"/>
                  </a:ext>
                </a:extLst>
              </a:tr>
              <a:tr h="602210">
                <a:tc>
                  <a:txBody>
                    <a:bodyPr/>
                    <a:lstStyle/>
                    <a:p>
                      <a:pPr algn="ctr"/>
                      <a:r>
                        <a:rPr lang="zh-CN" altLang="en-US" sz="1400" b="1" dirty="0"/>
                        <a:t>骨放疗</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100" b="1" dirty="0"/>
                        <a:t>1.105</a:t>
                      </a:r>
                      <a:endParaRPr lang="zh-CN" altLang="en-US" sz="1100" b="1" dirty="0">
                        <a:latin typeface="微软雅黑" panose="020B0503020204020204" charset="-122"/>
                        <a:ea typeface="微软雅黑" panose="020B0503020204020204" charset="-122"/>
                      </a:endParaRPr>
                    </a:p>
                  </a:txBody>
                  <a:tcPr anchor="ctr"/>
                </a:tc>
                <a:tc>
                  <a:txBody>
                    <a:bodyPr/>
                    <a:lstStyle/>
                    <a:p>
                      <a:pPr algn="ctr"/>
                      <a:r>
                        <a:rPr lang="en-US" altLang="zh-CN" sz="1100" b="1" kern="1200" dirty="0">
                          <a:solidFill>
                            <a:schemeClr val="dk1"/>
                          </a:solidFill>
                          <a:effectLst/>
                        </a:rPr>
                        <a:t>0.794–1.537</a:t>
                      </a:r>
                      <a:endParaRPr lang="zh-CN" altLang="en-US" sz="1100" b="1" dirty="0">
                        <a:latin typeface="微软雅黑" panose="020B0503020204020204" charset="-122"/>
                        <a:ea typeface="微软雅黑" panose="020B0503020204020204" charset="-122"/>
                      </a:endParaRPr>
                    </a:p>
                  </a:txBody>
                  <a:tcPr anchor="ctr"/>
                </a:tc>
                <a:tc>
                  <a:txBody>
                    <a:bodyPr/>
                    <a:lstStyle/>
                    <a:p>
                      <a:pPr algn="ctr"/>
                      <a:r>
                        <a:rPr lang="en-US" altLang="zh-CN" sz="1100" b="1" dirty="0"/>
                        <a:t>0.554</a:t>
                      </a:r>
                      <a:endParaRPr lang="zh-CN" altLang="en-US" sz="1100" b="1"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2"/>
                  </a:ext>
                </a:extLst>
              </a:tr>
              <a:tr h="633520">
                <a:tc>
                  <a:txBody>
                    <a:bodyPr/>
                    <a:lstStyle/>
                    <a:p>
                      <a:pPr algn="ctr"/>
                      <a:r>
                        <a:rPr lang="zh-CN" altLang="en-US" sz="1400" dirty="0"/>
                        <a:t>肾上腺转移</a:t>
                      </a: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100" dirty="0"/>
                        <a:t>1.102</a:t>
                      </a:r>
                      <a:endParaRPr lang="zh-CN" altLang="en-US" sz="1100" dirty="0">
                        <a:latin typeface="微软雅黑" panose="020B0503020204020204" charset="-122"/>
                        <a:ea typeface="微软雅黑" panose="020B050302020402020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rPr>
                        <a:t>0.711–1.708</a:t>
                      </a:r>
                    </a:p>
                    <a:p>
                      <a:pPr algn="ctr"/>
                      <a:endParaRPr lang="zh-CN" altLang="en-US" sz="1100" dirty="0">
                        <a:latin typeface="微软雅黑" panose="020B0503020204020204" charset="-122"/>
                        <a:ea typeface="微软雅黑" panose="020B0503020204020204" charset="-122"/>
                      </a:endParaRPr>
                    </a:p>
                  </a:txBody>
                  <a:tcPr anchor="ctr"/>
                </a:tc>
                <a:tc>
                  <a:txBody>
                    <a:bodyPr/>
                    <a:lstStyle/>
                    <a:p>
                      <a:pPr algn="ctr"/>
                      <a:r>
                        <a:rPr lang="en-US" altLang="zh-CN" sz="1100" dirty="0"/>
                        <a:t>0.664</a:t>
                      </a:r>
                      <a:endParaRPr lang="zh-CN" altLang="en-US" sz="11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3630784807"/>
                  </a:ext>
                </a:extLst>
              </a:tr>
              <a:tr h="602210">
                <a:tc>
                  <a:txBody>
                    <a:bodyPr/>
                    <a:lstStyle/>
                    <a:p>
                      <a:pPr algn="ctr"/>
                      <a:r>
                        <a:rPr lang="zh-CN" altLang="en-US" sz="1400" dirty="0"/>
                        <a:t>高钙血症</a:t>
                      </a: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100" dirty="0"/>
                        <a:t>1.164</a:t>
                      </a:r>
                      <a:endParaRPr lang="zh-CN" altLang="en-US" sz="1100" dirty="0">
                        <a:latin typeface="微软雅黑" panose="020B0503020204020204" charset="-122"/>
                        <a:ea typeface="微软雅黑" panose="020B050302020402020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rPr>
                        <a:t>0.430–3.150</a:t>
                      </a:r>
                    </a:p>
                  </a:txBody>
                  <a:tcPr anchor="ctr"/>
                </a:tc>
                <a:tc>
                  <a:txBody>
                    <a:bodyPr/>
                    <a:lstStyle/>
                    <a:p>
                      <a:pPr algn="ctr"/>
                      <a:r>
                        <a:rPr lang="en-US" altLang="zh-CN" sz="1100" dirty="0"/>
                        <a:t>0.764</a:t>
                      </a:r>
                      <a:endParaRPr lang="zh-CN" altLang="en-US" sz="11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4139300375"/>
                  </a:ext>
                </a:extLst>
              </a:tr>
            </a:tbl>
          </a:graphicData>
        </a:graphic>
      </p:graphicFrame>
      <p:sp>
        <p:nvSpPr>
          <p:cNvPr id="24" name="Rectangle 2">
            <a:extLst>
              <a:ext uri="{FF2B5EF4-FFF2-40B4-BE49-F238E27FC236}">
                <a16:creationId xmlns:a16="http://schemas.microsoft.com/office/drawing/2014/main" id="{4952C425-3B54-4AF0-A016-5BC205D38D36}"/>
              </a:ext>
            </a:extLst>
          </p:cNvPr>
          <p:cNvSpPr>
            <a:spLocks noChangeArrowheads="1"/>
          </p:cNvSpPr>
          <p:nvPr/>
        </p:nvSpPr>
        <p:spPr bwMode="auto">
          <a:xfrm>
            <a:off x="3297238" y="3829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6" name="tick_327698">
            <a:extLst>
              <a:ext uri="{FF2B5EF4-FFF2-40B4-BE49-F238E27FC236}">
                <a16:creationId xmlns:a16="http://schemas.microsoft.com/office/drawing/2014/main" id="{AB7D2A96-DE4A-664D-E4F0-7DA1E89DE4EA}"/>
              </a:ext>
            </a:extLst>
          </p:cNvPr>
          <p:cNvSpPr/>
          <p:nvPr/>
        </p:nvSpPr>
        <p:spPr>
          <a:xfrm>
            <a:off x="6168744" y="2393211"/>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ck_327698">
            <a:extLst>
              <a:ext uri="{FF2B5EF4-FFF2-40B4-BE49-F238E27FC236}">
                <a16:creationId xmlns:a16="http://schemas.microsoft.com/office/drawing/2014/main" id="{2E3E2F70-7D17-3989-287A-0FE362341DE2}"/>
              </a:ext>
            </a:extLst>
          </p:cNvPr>
          <p:cNvSpPr/>
          <p:nvPr/>
        </p:nvSpPr>
        <p:spPr>
          <a:xfrm>
            <a:off x="6168744" y="3970381"/>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ck_327698">
            <a:extLst>
              <a:ext uri="{FF2B5EF4-FFF2-40B4-BE49-F238E27FC236}">
                <a16:creationId xmlns:a16="http://schemas.microsoft.com/office/drawing/2014/main" id="{DE670E39-E7A0-DEA4-1290-2D58FACF316D}"/>
              </a:ext>
            </a:extLst>
          </p:cNvPr>
          <p:cNvSpPr/>
          <p:nvPr/>
        </p:nvSpPr>
        <p:spPr>
          <a:xfrm>
            <a:off x="6168744" y="5395507"/>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confont-1069-818095">
            <a:extLst>
              <a:ext uri="{FF2B5EF4-FFF2-40B4-BE49-F238E27FC236}">
                <a16:creationId xmlns:a16="http://schemas.microsoft.com/office/drawing/2014/main" id="{CB7FF0F6-69AC-D711-41C1-616139B1AEE7}"/>
              </a:ext>
            </a:extLst>
          </p:cNvPr>
          <p:cNvSpPr/>
          <p:nvPr/>
        </p:nvSpPr>
        <p:spPr>
          <a:xfrm>
            <a:off x="3068387" y="1933688"/>
            <a:ext cx="565553" cy="565553"/>
          </a:xfrm>
          <a:custGeom>
            <a:avLst/>
            <a:gdLst>
              <a:gd name="T0" fmla="*/ 6222 w 12444"/>
              <a:gd name="T1" fmla="*/ 12444 h 12444"/>
              <a:gd name="T2" fmla="*/ 0 w 12444"/>
              <a:gd name="T3" fmla="*/ 6222 h 12444"/>
              <a:gd name="T4" fmla="*/ 6222 w 12444"/>
              <a:gd name="T5" fmla="*/ 0 h 12444"/>
              <a:gd name="T6" fmla="*/ 12444 w 12444"/>
              <a:gd name="T7" fmla="*/ 6222 h 12444"/>
              <a:gd name="T8" fmla="*/ 6222 w 12444"/>
              <a:gd name="T9" fmla="*/ 12444 h 12444"/>
              <a:gd name="T10" fmla="*/ 8572 w 12444"/>
              <a:gd name="T11" fmla="*/ 4429 h 12444"/>
              <a:gd name="T12" fmla="*/ 8572 w 12444"/>
              <a:gd name="T13" fmla="*/ 3879 h 12444"/>
              <a:gd name="T14" fmla="*/ 8021 w 12444"/>
              <a:gd name="T15" fmla="*/ 3879 h 12444"/>
              <a:gd name="T16" fmla="*/ 6095 w 12444"/>
              <a:gd name="T17" fmla="*/ 5805 h 12444"/>
              <a:gd name="T18" fmla="*/ 4169 w 12444"/>
              <a:gd name="T19" fmla="*/ 3879 h 12444"/>
              <a:gd name="T20" fmla="*/ 3619 w 12444"/>
              <a:gd name="T21" fmla="*/ 3879 h 12444"/>
              <a:gd name="T22" fmla="*/ 3619 w 12444"/>
              <a:gd name="T23" fmla="*/ 4429 h 12444"/>
              <a:gd name="T24" fmla="*/ 5545 w 12444"/>
              <a:gd name="T25" fmla="*/ 6355 h 12444"/>
              <a:gd name="T26" fmla="*/ 3619 w 12444"/>
              <a:gd name="T27" fmla="*/ 8281 h 12444"/>
              <a:gd name="T28" fmla="*/ 3619 w 12444"/>
              <a:gd name="T29" fmla="*/ 8831 h 12444"/>
              <a:gd name="T30" fmla="*/ 4169 w 12444"/>
              <a:gd name="T31" fmla="*/ 8831 h 12444"/>
              <a:gd name="T32" fmla="*/ 6095 w 12444"/>
              <a:gd name="T33" fmla="*/ 6905 h 12444"/>
              <a:gd name="T34" fmla="*/ 8021 w 12444"/>
              <a:gd name="T35" fmla="*/ 8831 h 12444"/>
              <a:gd name="T36" fmla="*/ 8572 w 12444"/>
              <a:gd name="T37" fmla="*/ 8831 h 12444"/>
              <a:gd name="T38" fmla="*/ 8572 w 12444"/>
              <a:gd name="T39" fmla="*/ 8281 h 12444"/>
              <a:gd name="T40" fmla="*/ 6646 w 12444"/>
              <a:gd name="T41" fmla="*/ 6355 h 12444"/>
              <a:gd name="T42" fmla="*/ 8572 w 12444"/>
              <a:gd name="T43" fmla="*/ 4429 h 1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44" h="12444">
                <a:moveTo>
                  <a:pt x="6222" y="12444"/>
                </a:moveTo>
                <a:cubicBezTo>
                  <a:pt x="2785" y="12444"/>
                  <a:pt x="0" y="9658"/>
                  <a:pt x="0" y="6222"/>
                </a:cubicBezTo>
                <a:cubicBezTo>
                  <a:pt x="0" y="2785"/>
                  <a:pt x="2785" y="0"/>
                  <a:pt x="6222" y="0"/>
                </a:cubicBezTo>
                <a:cubicBezTo>
                  <a:pt x="9658" y="0"/>
                  <a:pt x="12444" y="2785"/>
                  <a:pt x="12444" y="6222"/>
                </a:cubicBezTo>
                <a:cubicBezTo>
                  <a:pt x="12444" y="9658"/>
                  <a:pt x="9658" y="12444"/>
                  <a:pt x="6222" y="12444"/>
                </a:cubicBezTo>
                <a:close/>
                <a:moveTo>
                  <a:pt x="8572" y="4429"/>
                </a:moveTo>
                <a:cubicBezTo>
                  <a:pt x="8724" y="4277"/>
                  <a:pt x="8724" y="4030"/>
                  <a:pt x="8572" y="3879"/>
                </a:cubicBezTo>
                <a:cubicBezTo>
                  <a:pt x="8420" y="3727"/>
                  <a:pt x="8173" y="3727"/>
                  <a:pt x="8021" y="3879"/>
                </a:cubicBezTo>
                <a:lnTo>
                  <a:pt x="6095" y="5805"/>
                </a:lnTo>
                <a:lnTo>
                  <a:pt x="4169" y="3879"/>
                </a:lnTo>
                <a:cubicBezTo>
                  <a:pt x="4017" y="3727"/>
                  <a:pt x="3771" y="3727"/>
                  <a:pt x="3619" y="3879"/>
                </a:cubicBezTo>
                <a:cubicBezTo>
                  <a:pt x="3467" y="4031"/>
                  <a:pt x="3467" y="4277"/>
                  <a:pt x="3619" y="4429"/>
                </a:cubicBezTo>
                <a:lnTo>
                  <a:pt x="5545" y="6355"/>
                </a:lnTo>
                <a:lnTo>
                  <a:pt x="3619" y="8281"/>
                </a:lnTo>
                <a:cubicBezTo>
                  <a:pt x="3467" y="8433"/>
                  <a:pt x="3467" y="8679"/>
                  <a:pt x="3619" y="8831"/>
                </a:cubicBezTo>
                <a:cubicBezTo>
                  <a:pt x="3771" y="8983"/>
                  <a:pt x="4017" y="8983"/>
                  <a:pt x="4169" y="8831"/>
                </a:cubicBezTo>
                <a:lnTo>
                  <a:pt x="6095" y="6905"/>
                </a:lnTo>
                <a:lnTo>
                  <a:pt x="8021" y="8831"/>
                </a:lnTo>
                <a:cubicBezTo>
                  <a:pt x="8173" y="8983"/>
                  <a:pt x="8420" y="8983"/>
                  <a:pt x="8572" y="8831"/>
                </a:cubicBezTo>
                <a:cubicBezTo>
                  <a:pt x="8724" y="8679"/>
                  <a:pt x="8724" y="8432"/>
                  <a:pt x="8572" y="8281"/>
                </a:cubicBezTo>
                <a:lnTo>
                  <a:pt x="6646" y="6355"/>
                </a:lnTo>
                <a:lnTo>
                  <a:pt x="8572" y="44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组合 7">
            <a:extLst>
              <a:ext uri="{FF2B5EF4-FFF2-40B4-BE49-F238E27FC236}">
                <a16:creationId xmlns:a16="http://schemas.microsoft.com/office/drawing/2014/main" id="{1B521B31-9085-B842-9BD9-F35F091A9779}"/>
              </a:ext>
            </a:extLst>
          </p:cNvPr>
          <p:cNvGrpSpPr/>
          <p:nvPr/>
        </p:nvGrpSpPr>
        <p:grpSpPr>
          <a:xfrm>
            <a:off x="10919294" y="-3"/>
            <a:ext cx="1159601" cy="246882"/>
            <a:chOff x="10345658" y="-3"/>
            <a:chExt cx="1285867" cy="246882"/>
          </a:xfrm>
        </p:grpSpPr>
        <p:sp>
          <p:nvSpPr>
            <p:cNvPr id="34" name="矩形: 圆顶角 33">
              <a:extLst>
                <a:ext uri="{FF2B5EF4-FFF2-40B4-BE49-F238E27FC236}">
                  <a16:creationId xmlns:a16="http://schemas.microsoft.com/office/drawing/2014/main" id="{63EE4D78-BB78-0007-56D9-309EA90771F9}"/>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35" name="文本框 34">
              <a:extLst>
                <a:ext uri="{FF2B5EF4-FFF2-40B4-BE49-F238E27FC236}">
                  <a16:creationId xmlns:a16="http://schemas.microsoft.com/office/drawing/2014/main" id="{EBD209A3-63B3-AF11-03A4-63E832845FF9}"/>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03916AD-34D7-49D2-1779-2DA9F4DC112D}"/>
              </a:ext>
            </a:extLst>
          </p:cNvPr>
          <p:cNvGraphicFramePr>
            <a:graphicFrameLocks noChangeAspect="1"/>
          </p:cNvGraphicFramePr>
          <p:nvPr>
            <p:custDataLst>
              <p:tags r:id="rId1"/>
            </p:custDataLst>
            <p:extLst>
              <p:ext uri="{D42A27DB-BD31-4B8C-83A1-F6EECF244321}">
                <p14:modId xmlns:p14="http://schemas.microsoft.com/office/powerpoint/2010/main" val="1610838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5" name="think-cell data - do not delete" hidden="1">
                        <a:extLst>
                          <a:ext uri="{FF2B5EF4-FFF2-40B4-BE49-F238E27FC236}">
                            <a16:creationId xmlns:a16="http://schemas.microsoft.com/office/drawing/2014/main" id="{703916AD-34D7-49D2-1779-2DA9F4DC11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0783570" cy="812530"/>
          </a:xfrm>
        </p:spPr>
        <p:txBody>
          <a:bodyPr vert="horz"/>
          <a:lstStyle/>
          <a:p>
            <a:r>
              <a:rPr kumimoji="1" lang="zh-CN" altLang="en-US" dirty="0">
                <a:cs typeface="微软雅黑" panose="020B0503020204020204" charset="-122"/>
              </a:rPr>
              <a:t>在免疫治疗的基础上联合以姑息性为主的骨放疗可能同样无法改善</a:t>
            </a:r>
            <a:br>
              <a:rPr kumimoji="1" lang="en-US" altLang="zh-CN" dirty="0">
                <a:cs typeface="微软雅黑" panose="020B0503020204020204" charset="-122"/>
              </a:rPr>
            </a:br>
            <a:r>
              <a:rPr kumimoji="1" lang="zh-CN" altLang="en-US" dirty="0">
                <a:cs typeface="微软雅黑" panose="020B0503020204020204" charset="-122"/>
              </a:rPr>
              <a:t>晚期</a:t>
            </a:r>
            <a:r>
              <a:rPr kumimoji="1" lang="en-US" altLang="zh-CN" dirty="0">
                <a:cs typeface="微软雅黑" panose="020B0503020204020204" charset="-122"/>
              </a:rPr>
              <a:t>NSCLC</a:t>
            </a:r>
            <a:r>
              <a:rPr kumimoji="1" lang="zh-CN" altLang="en-US" dirty="0">
                <a:cs typeface="微软雅黑" panose="020B0503020204020204" charset="-122"/>
              </a:rPr>
              <a:t>骨转移患者的生存预后</a:t>
            </a:r>
            <a:endParaRPr kumimoji="1" lang="zh-CN" altLang="en-US" dirty="0">
              <a:latin typeface="Arial" panose="020B0604020202020204" pitchFamily="34" charset="0"/>
              <a:cs typeface="Arial" panose="020B0604020202020204" pitchFamily="34" charset="0"/>
            </a:endParaRPr>
          </a:p>
        </p:txBody>
      </p:sp>
      <p:sp>
        <p:nvSpPr>
          <p:cNvPr id="13" name="文本框 12"/>
          <p:cNvSpPr txBox="1"/>
          <p:nvPr/>
        </p:nvSpPr>
        <p:spPr>
          <a:xfrm>
            <a:off x="509270" y="6277433"/>
            <a:ext cx="11261873" cy="338554"/>
          </a:xfrm>
          <a:prstGeom prst="rect">
            <a:avLst/>
          </a:prstGeom>
          <a:noFill/>
        </p:spPr>
        <p:txBody>
          <a:bodyPr wrap="square">
            <a:spAutoFit/>
          </a:bodyPr>
          <a:lstStyle/>
          <a:p>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*收集从</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2020</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年</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9</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月</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日至</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2023</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年</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5</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月</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30</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日共</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1451</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名接受免疫治疗的非小细胞肺癌患者，为减轻回顾性研究设计中潜在的选择偏倚，采用</a:t>
            </a:r>
            <a:r>
              <a:rPr lang="en-GB"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PSM 1:1</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在免疫治疗前匹配有骨转移和没有骨转移的患者，最终总共有</a:t>
            </a:r>
            <a:r>
              <a:rPr lang="en-US" altLang="zh-CN"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544</a:t>
            </a:r>
            <a:r>
              <a:rPr lang="zh-CN" altLang="en-US" sz="800" kern="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例患者成功纳入分析。患者来自</a:t>
            </a:r>
            <a:r>
              <a:rPr lang="zh-CN" altLang="en-US" sz="800" kern="0" dirty="0">
                <a:solidFill>
                  <a:schemeClr val="bg1">
                    <a:lumMod val="50000"/>
                  </a:schemeClr>
                </a:solidFill>
              </a:rPr>
              <a:t>复旦大学附属肿瘤医院、复旦大学附属中山医院和华中科技大学同济医学院附属同济医院等机构</a:t>
            </a:r>
            <a:endParaRPr lang="en-US" altLang="zh-CN" sz="800" dirty="0">
              <a:solidFill>
                <a:schemeClr val="bg1">
                  <a:lumMod val="50000"/>
                </a:schemeClr>
              </a:solidFill>
            </a:endParaRPr>
          </a:p>
        </p:txBody>
      </p:sp>
      <p:sp>
        <p:nvSpPr>
          <p:cNvPr id="66" name="文本框 65"/>
          <p:cNvSpPr txBox="1"/>
          <p:nvPr/>
        </p:nvSpPr>
        <p:spPr>
          <a:xfrm>
            <a:off x="495827" y="6619671"/>
            <a:ext cx="6096000" cy="198755"/>
          </a:xfrm>
          <a:prstGeom prst="rect">
            <a:avLst/>
          </a:prstGeom>
          <a:noFill/>
        </p:spPr>
        <p:txBody>
          <a:bodyPr wrap="square" anchor="b" anchorCtr="0">
            <a:spAutoFit/>
          </a:bodyPr>
          <a:lstStyle/>
          <a:p>
            <a:pPr marL="228600" indent="-228600">
              <a:buFont typeface="+mj-lt"/>
              <a:buAutoNum type="arabicPeriod"/>
              <a:defRPr/>
            </a:pPr>
            <a:r>
              <a:rPr kumimoji="1" lang="en-US" altLang="zh-CN" sz="700" dirty="0">
                <a:solidFill>
                  <a:prstClr val="white">
                    <a:lumMod val="50000"/>
                  </a:prstClr>
                </a:solidFill>
                <a:latin typeface="Arial" panose="020B0604020202020204" pitchFamily="34" charset="0"/>
                <a:ea typeface="微软雅黑" panose="020B0503020204020204" charset="-122"/>
                <a:cs typeface="Arial" panose="020B0604020202020204" pitchFamily="34" charset="0"/>
              </a:rPr>
              <a:t>Dong H, et al. </a:t>
            </a:r>
            <a:r>
              <a:rPr kumimoji="1" lang="en-US" altLang="zh-CN" sz="700" dirty="0" err="1">
                <a:solidFill>
                  <a:prstClr val="white">
                    <a:lumMod val="50000"/>
                  </a:prstClr>
                </a:solidFill>
                <a:latin typeface="Arial" panose="020B0604020202020204" pitchFamily="34" charset="0"/>
                <a:ea typeface="微软雅黑" panose="020B0503020204020204" charset="-122"/>
                <a:cs typeface="Arial" panose="020B0604020202020204" pitchFamily="34" charset="0"/>
              </a:rPr>
              <a:t>Transl</a:t>
            </a:r>
            <a:r>
              <a:rPr kumimoji="1" lang="en-US" altLang="zh-CN" sz="700" dirty="0">
                <a:solidFill>
                  <a:prstClr val="white">
                    <a:lumMod val="50000"/>
                  </a:prstClr>
                </a:solidFill>
                <a:latin typeface="Arial" panose="020B0604020202020204" pitchFamily="34" charset="0"/>
                <a:ea typeface="微软雅黑" panose="020B0503020204020204" charset="-122"/>
                <a:cs typeface="Arial" panose="020B0604020202020204" pitchFamily="34" charset="0"/>
              </a:rPr>
              <a:t> Lung Cancer Res. 2024 Oct 31;13(10):2603-2616. </a:t>
            </a:r>
          </a:p>
        </p:txBody>
      </p:sp>
      <p:sp>
        <p:nvSpPr>
          <p:cNvPr id="71" name="文本框 70"/>
          <p:cNvSpPr txBox="1"/>
          <p:nvPr/>
        </p:nvSpPr>
        <p:spPr>
          <a:xfrm>
            <a:off x="3826664" y="6591623"/>
            <a:ext cx="6098582" cy="2308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NSCLC</a:t>
            </a:r>
            <a:r>
              <a:rPr kumimoji="0" lang="zh-CN" altLang="en-US" sz="9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：非小细胞肺癌；</a:t>
            </a:r>
            <a:r>
              <a:rPr kumimoji="0" lang="en-US" altLang="zh-CN" sz="900" b="0" i="0" u="none" strike="noStrike" kern="0" cap="none" spc="0" normalizeH="0" baseline="0" noProof="0" dirty="0" err="1">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mPFS</a:t>
            </a:r>
            <a:r>
              <a:rPr kumimoji="0" lang="zh-CN" altLang="en-US" sz="9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：中位无进展生存期； </a:t>
            </a:r>
            <a:r>
              <a:rPr kumimoji="0" lang="en-US" altLang="zh-CN" sz="9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SBRT</a:t>
            </a:r>
            <a:r>
              <a:rPr kumimoji="0" lang="zh-CN" altLang="en-US" sz="900" b="0" i="0" u="none" strike="noStrike" kern="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charset="-122"/>
                <a:cs typeface="Arial" panose="020B0604020202020204" pitchFamily="34" charset="0"/>
              </a:rPr>
              <a:t>：立体定向放射治疗</a:t>
            </a:r>
          </a:p>
        </p:txBody>
      </p:sp>
      <p:grpSp>
        <p:nvGrpSpPr>
          <p:cNvPr id="125" name="组合 124">
            <a:extLst>
              <a:ext uri="{FF2B5EF4-FFF2-40B4-BE49-F238E27FC236}">
                <a16:creationId xmlns:a16="http://schemas.microsoft.com/office/drawing/2014/main" id="{535A474F-739A-707A-C855-8C090E94D4B2}"/>
              </a:ext>
            </a:extLst>
          </p:cNvPr>
          <p:cNvGrpSpPr/>
          <p:nvPr/>
        </p:nvGrpSpPr>
        <p:grpSpPr>
          <a:xfrm>
            <a:off x="7061951" y="1209091"/>
            <a:ext cx="4709192" cy="4861874"/>
            <a:chOff x="7061951" y="1209091"/>
            <a:chExt cx="4709192" cy="4861874"/>
          </a:xfrm>
        </p:grpSpPr>
        <p:sp>
          <p:nvSpPr>
            <p:cNvPr id="402" name="矩形: 圆角 401"/>
            <p:cNvSpPr/>
            <p:nvPr/>
          </p:nvSpPr>
          <p:spPr>
            <a:xfrm>
              <a:off x="7061951" y="1476375"/>
              <a:ext cx="4709192" cy="459459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endParaRPr>
            </a:p>
          </p:txBody>
        </p:sp>
        <p:sp>
          <p:nvSpPr>
            <p:cNvPr id="65" name="文本框 64"/>
            <p:cNvSpPr txBox="1"/>
            <p:nvPr/>
          </p:nvSpPr>
          <p:spPr>
            <a:xfrm>
              <a:off x="7167821" y="5009710"/>
              <a:ext cx="4560162" cy="744311"/>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nchor="ctr">
              <a:noAutofit/>
            </a:bodyPr>
            <a:lstStyle/>
            <a:p>
              <a:pPr marL="176213" marR="0" lvl="0" indent="-176213" defTabSz="914400" eaLnBrk="1" fontAlgn="auto" latinLnBrk="0" hangingPunct="1">
                <a:lnSpc>
                  <a:spcPct val="150000"/>
                </a:lnSpc>
                <a:spcAft>
                  <a:spcPts val="600"/>
                </a:spcAft>
                <a:buClrTx/>
                <a:buSzTx/>
                <a:buFont typeface="Arial" panose="020B0604020202020204" pitchFamily="34" charset="0"/>
                <a:buChar char="•"/>
                <a:tabLst>
                  <a:tab pos="176213" algn="l"/>
                </a:tabLst>
                <a:defRPr/>
              </a:pP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无骨放疗组的</a:t>
              </a:r>
              <a:r>
                <a:rPr kumimoji="0" lang="en-US" altLang="zh-CN"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m</a:t>
              </a: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PFS为8.2个月(95%CI:7.84</a:t>
              </a:r>
              <a:r>
                <a:rPr kumimoji="0" lang="en-US" altLang="zh-CN"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8.63)，骨放疗组为7.2个月(95%CI:5.58-8.88)。</a:t>
              </a:r>
              <a:r>
                <a:rPr kumimoji="0" lang="zh-CN" altLang="en-US"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两组PFS没有显著差异(P=0.68)</a:t>
              </a:r>
              <a:endParaRPr kumimoji="0" lang="en-US" altLang="zh-CN"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22" name="组合 21"/>
            <p:cNvGrpSpPr/>
            <p:nvPr/>
          </p:nvGrpSpPr>
          <p:grpSpPr>
            <a:xfrm>
              <a:off x="7354519" y="1209091"/>
              <a:ext cx="4213405" cy="515465"/>
              <a:chOff x="6727633" y="1198793"/>
              <a:chExt cx="4559994" cy="548192"/>
            </a:xfrm>
          </p:grpSpPr>
          <p:sp>
            <p:nvSpPr>
              <p:cNvPr id="23" name="任意多边形: 形状 2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4" name="文本框 23"/>
              <p:cNvSpPr txBox="1"/>
              <p:nvPr/>
            </p:nvSpPr>
            <p:spPr>
              <a:xfrm>
                <a:off x="6992040" y="1288132"/>
                <a:ext cx="4031180" cy="369517"/>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sym typeface="+mn-ea"/>
                  </a:rPr>
                  <a:t>骨放疗对患者无进展生存期的影响</a:t>
                </a:r>
                <a:endParaRPr lang="zh-CN" altLang="en-US"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25" name="组合 24"/>
              <p:cNvGrpSpPr/>
              <p:nvPr/>
            </p:nvGrpSpPr>
            <p:grpSpPr>
              <a:xfrm>
                <a:off x="6944524" y="1198793"/>
                <a:ext cx="545082" cy="512278"/>
                <a:chOff x="7436314" y="2544951"/>
                <a:chExt cx="509090" cy="294402"/>
              </a:xfrm>
            </p:grpSpPr>
            <p:sp>
              <p:nvSpPr>
                <p:cNvPr id="26" name="平行四边形 2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7" name="平行四边形 2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29" name="组合 28">
              <a:extLst>
                <a:ext uri="{FF2B5EF4-FFF2-40B4-BE49-F238E27FC236}">
                  <a16:creationId xmlns:a16="http://schemas.microsoft.com/office/drawing/2014/main" id="{A9739159-E48F-1692-CB1D-CAB6EE88CF62}"/>
                </a:ext>
              </a:extLst>
            </p:cNvPr>
            <p:cNvGrpSpPr/>
            <p:nvPr/>
          </p:nvGrpSpPr>
          <p:grpSpPr>
            <a:xfrm>
              <a:off x="7265170" y="2058686"/>
              <a:ext cx="4302754" cy="2770792"/>
              <a:chOff x="5728232" y="2041489"/>
              <a:chExt cx="4768252" cy="2724832"/>
            </a:xfrm>
          </p:grpSpPr>
          <p:grpSp>
            <p:nvGrpSpPr>
              <p:cNvPr id="92" name="组合 91"/>
              <p:cNvGrpSpPr/>
              <p:nvPr/>
            </p:nvGrpSpPr>
            <p:grpSpPr>
              <a:xfrm>
                <a:off x="5728232" y="2041489"/>
                <a:ext cx="4768252" cy="2724832"/>
                <a:chOff x="894854" y="1907411"/>
                <a:chExt cx="3229932" cy="2077089"/>
              </a:xfrm>
            </p:grpSpPr>
            <p:grpSp>
              <p:nvGrpSpPr>
                <p:cNvPr id="94" name="组合 93"/>
                <p:cNvGrpSpPr/>
                <p:nvPr/>
              </p:nvGrpSpPr>
              <p:grpSpPr>
                <a:xfrm>
                  <a:off x="948033" y="1907411"/>
                  <a:ext cx="3176753" cy="2077089"/>
                  <a:chOff x="948033" y="1907411"/>
                  <a:chExt cx="3176753" cy="2077089"/>
                </a:xfrm>
              </p:grpSpPr>
              <p:pic>
                <p:nvPicPr>
                  <p:cNvPr id="98" name="图片 97"/>
                  <p:cNvPicPr>
                    <a:picLocks noChangeAspect="1"/>
                  </p:cNvPicPr>
                  <p:nvPr/>
                </p:nvPicPr>
                <p:blipFill>
                  <a:blip r:embed="rId6"/>
                  <a:srcRect l="5830" t="7059" r="51961" b="28407"/>
                  <a:stretch/>
                </p:blipFill>
                <p:spPr>
                  <a:xfrm>
                    <a:off x="948033" y="1951704"/>
                    <a:ext cx="3176753" cy="2032796"/>
                  </a:xfrm>
                  <a:prstGeom prst="rect">
                    <a:avLst/>
                  </a:prstGeom>
                </p:spPr>
              </p:pic>
              <p:sp>
                <p:nvSpPr>
                  <p:cNvPr id="97" name="文本框 96"/>
                  <p:cNvSpPr txBox="1"/>
                  <p:nvPr/>
                </p:nvSpPr>
                <p:spPr>
                  <a:xfrm>
                    <a:off x="2831988" y="1907411"/>
                    <a:ext cx="1255970" cy="401382"/>
                  </a:xfrm>
                  <a:prstGeom prst="rect">
                    <a:avLst/>
                  </a:prstGeom>
                  <a:solidFill>
                    <a:sysClr val="window" lastClr="FFFFFF"/>
                  </a:solidFill>
                </p:spPr>
                <p:txBody>
                  <a:bodyPr wrap="square" rtlCol="0" anchor="ctr">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1" lang="zh-CN" altLang="en-US" sz="10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rPr>
                      <a:t>接受骨放疗</a:t>
                    </a:r>
                    <a:endParaRPr kumimoji="1" lang="en-US" altLang="zh-CN" sz="10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endParaRPr>
                  </a:p>
                  <a:p>
                    <a:pPr marL="0" marR="0" lvl="0" indent="0" defTabSz="914400" eaLnBrk="1" fontAlgn="auto" latinLnBrk="0" hangingPunct="1">
                      <a:lnSpc>
                        <a:spcPct val="150000"/>
                      </a:lnSpc>
                      <a:spcBef>
                        <a:spcPts val="0"/>
                      </a:spcBef>
                      <a:spcAft>
                        <a:spcPts val="0"/>
                      </a:spcAft>
                      <a:buClrTx/>
                      <a:buSzTx/>
                      <a:buFontTx/>
                      <a:buNone/>
                      <a:defRPr/>
                    </a:pPr>
                    <a:r>
                      <a:rPr kumimoji="1" lang="zh-CN" altLang="en-US" sz="100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rPr>
                      <a:t>未接受骨放疗</a:t>
                    </a:r>
                  </a:p>
                </p:txBody>
              </p:sp>
            </p:grpSp>
            <p:sp>
              <p:nvSpPr>
                <p:cNvPr id="95" name="矩形 94"/>
                <p:cNvSpPr/>
                <p:nvPr/>
              </p:nvSpPr>
              <p:spPr>
                <a:xfrm rot="16200000">
                  <a:off x="190133" y="2700398"/>
                  <a:ext cx="1688616" cy="2791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无进展生存率，</a:t>
                  </a:r>
                  <a:r>
                    <a:rPr kumimoji="1" lang="en-US" altLang="zh-CN"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a:t>
                  </a:r>
                </a:p>
              </p:txBody>
            </p:sp>
          </p:grpSp>
          <p:sp>
            <p:nvSpPr>
              <p:cNvPr id="28" name="矩形 27"/>
              <p:cNvSpPr/>
              <p:nvPr/>
            </p:nvSpPr>
            <p:spPr>
              <a:xfrm>
                <a:off x="9635828" y="4094167"/>
                <a:ext cx="860656" cy="36623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mn-cs"/>
                  </a:rPr>
                  <a:t>时间（月）</a:t>
                </a:r>
              </a:p>
            </p:txBody>
          </p:sp>
        </p:grpSp>
      </p:grpSp>
      <p:grpSp>
        <p:nvGrpSpPr>
          <p:cNvPr id="124" name="组合 123">
            <a:extLst>
              <a:ext uri="{FF2B5EF4-FFF2-40B4-BE49-F238E27FC236}">
                <a16:creationId xmlns:a16="http://schemas.microsoft.com/office/drawing/2014/main" id="{576C1FCB-9694-A25A-40AD-2FAFE063C9B8}"/>
              </a:ext>
            </a:extLst>
          </p:cNvPr>
          <p:cNvGrpSpPr/>
          <p:nvPr/>
        </p:nvGrpSpPr>
        <p:grpSpPr>
          <a:xfrm>
            <a:off x="4144642" y="1209091"/>
            <a:ext cx="2827422" cy="4861874"/>
            <a:chOff x="4144642" y="1209091"/>
            <a:chExt cx="2827422" cy="4861874"/>
          </a:xfrm>
        </p:grpSpPr>
        <p:sp>
          <p:nvSpPr>
            <p:cNvPr id="365" name="矩形: 圆角 364"/>
            <p:cNvSpPr/>
            <p:nvPr/>
          </p:nvSpPr>
          <p:spPr>
            <a:xfrm>
              <a:off x="4144642" y="1476375"/>
              <a:ext cx="2827422" cy="459459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19" name="组合 18"/>
            <p:cNvGrpSpPr/>
            <p:nvPr/>
          </p:nvGrpSpPr>
          <p:grpSpPr>
            <a:xfrm>
              <a:off x="4375454" y="1209091"/>
              <a:ext cx="2403723" cy="515465"/>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67" name="文本框 366"/>
              <p:cNvSpPr txBox="1"/>
              <p:nvPr/>
            </p:nvSpPr>
            <p:spPr>
              <a:xfrm>
                <a:off x="1038302" y="1303527"/>
                <a:ext cx="4292136" cy="338724"/>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研究中患者的基本情况</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21" name="组合 20">
              <a:extLst>
                <a:ext uri="{FF2B5EF4-FFF2-40B4-BE49-F238E27FC236}">
                  <a16:creationId xmlns:a16="http://schemas.microsoft.com/office/drawing/2014/main" id="{ADECF621-2CFB-38C2-F31E-F36E0825BC61}"/>
                </a:ext>
              </a:extLst>
            </p:cNvPr>
            <p:cNvGrpSpPr/>
            <p:nvPr/>
          </p:nvGrpSpPr>
          <p:grpSpPr>
            <a:xfrm>
              <a:off x="4441600" y="2269238"/>
              <a:ext cx="2272743" cy="3170175"/>
              <a:chOff x="1273412" y="2179604"/>
              <a:chExt cx="2512008" cy="3170175"/>
            </a:xfrm>
          </p:grpSpPr>
          <p:sp>
            <p:nvSpPr>
              <p:cNvPr id="88" name="文本框 87"/>
              <p:cNvSpPr txBox="1"/>
              <p:nvPr/>
            </p:nvSpPr>
            <p:spPr>
              <a:xfrm>
                <a:off x="1293741" y="2222486"/>
                <a:ext cx="895217" cy="725264"/>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a:ln>
                      <a:noFill/>
                    </a:ln>
                    <a:effectLst/>
                    <a:uLnTx/>
                    <a:uFillTx/>
                    <a:latin typeface="Arial" panose="020B0604020202020204" pitchFamily="34" charset="0"/>
                    <a:ea typeface="微软雅黑" panose="020B0503020204020204" charset="-122"/>
                  </a:rPr>
                  <a:t>姑息性</a:t>
                </a:r>
                <a:endParaRPr kumimoji="1" lang="en-US" altLang="zh-CN" sz="1600" b="1" i="0" u="none" strike="noStrike" kern="0" cap="none" spc="0" normalizeH="0" baseline="0" noProof="0" dirty="0">
                  <a:ln>
                    <a:noFill/>
                  </a:ln>
                  <a:effectLst/>
                  <a:uLnTx/>
                  <a:uFillTx/>
                  <a:latin typeface="Arial" panose="020B0604020202020204" pitchFamily="34" charset="0"/>
                  <a:ea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a:ln>
                      <a:noFill/>
                    </a:ln>
                    <a:effectLst/>
                    <a:uLnTx/>
                    <a:uFillTx/>
                    <a:latin typeface="Arial" panose="020B0604020202020204" pitchFamily="34" charset="0"/>
                    <a:ea typeface="微软雅黑" panose="020B0503020204020204" charset="-122"/>
                  </a:rPr>
                  <a:t>骨放疗</a:t>
                </a:r>
              </a:p>
            </p:txBody>
          </p:sp>
          <p:grpSp>
            <p:nvGrpSpPr>
              <p:cNvPr id="14" name="组合 13">
                <a:extLst>
                  <a:ext uri="{FF2B5EF4-FFF2-40B4-BE49-F238E27FC236}">
                    <a16:creationId xmlns:a16="http://schemas.microsoft.com/office/drawing/2014/main" id="{E8D8ECF5-341E-DA30-2B8D-169623AF0F9D}"/>
                  </a:ext>
                </a:extLst>
              </p:cNvPr>
              <p:cNvGrpSpPr/>
              <p:nvPr/>
            </p:nvGrpSpPr>
            <p:grpSpPr>
              <a:xfrm>
                <a:off x="2122332" y="2179604"/>
                <a:ext cx="1663088" cy="3170175"/>
                <a:chOff x="2122331" y="2179604"/>
                <a:chExt cx="1978531" cy="3170175"/>
              </a:xfrm>
            </p:grpSpPr>
            <p:sp>
              <p:nvSpPr>
                <p:cNvPr id="3" name="矩形: 圆角 55"/>
                <p:cNvSpPr/>
                <p:nvPr/>
              </p:nvSpPr>
              <p:spPr>
                <a:xfrm>
                  <a:off x="2122331" y="2179604"/>
                  <a:ext cx="1956985"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0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 name="文本框 3"/>
                <p:cNvSpPr txBox="1"/>
                <p:nvPr/>
              </p:nvSpPr>
              <p:spPr>
                <a:xfrm>
                  <a:off x="2402849" y="2379095"/>
                  <a:ext cx="1462576"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lang="en-US" altLang="zh-CN" sz="2400" b="1" kern="0" dirty="0">
                      <a:solidFill>
                        <a:srgbClr val="EB613B"/>
                      </a:solidFill>
                      <a:latin typeface="Arial" panose="020B0604020202020204" pitchFamily="34" charset="0"/>
                      <a:ea typeface="微软雅黑" panose="020B0503020204020204" charset="-122"/>
                      <a:cs typeface="Arial" panose="020B0604020202020204" pitchFamily="34" charset="0"/>
                    </a:rPr>
                    <a:t>80</a:t>
                  </a:r>
                  <a:r>
                    <a:rPr kumimoji="0" lang="en-US" altLang="zh-CN" sz="24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a:t>
                  </a:r>
                </a:p>
              </p:txBody>
            </p:sp>
            <p:sp>
              <p:nvSpPr>
                <p:cNvPr id="11" name="矩形: 圆角 55"/>
                <p:cNvSpPr/>
                <p:nvPr/>
              </p:nvSpPr>
              <p:spPr>
                <a:xfrm>
                  <a:off x="2136046" y="3311550"/>
                  <a:ext cx="1957237"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0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2" name="文本框 11"/>
                <p:cNvSpPr txBox="1"/>
                <p:nvPr/>
              </p:nvSpPr>
              <p:spPr>
                <a:xfrm>
                  <a:off x="2402849" y="3534496"/>
                  <a:ext cx="1462576"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kumimoji="0" lang="en-US" altLang="zh-CN" sz="24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65%</a:t>
                  </a:r>
                </a:p>
              </p:txBody>
            </p:sp>
            <p:sp>
              <p:nvSpPr>
                <p:cNvPr id="17" name="矩形: 圆角 55"/>
                <p:cNvSpPr/>
                <p:nvPr/>
              </p:nvSpPr>
              <p:spPr>
                <a:xfrm>
                  <a:off x="2143625" y="4521779"/>
                  <a:ext cx="1957237"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0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8" name="文本框 17"/>
                <p:cNvSpPr txBox="1"/>
                <p:nvPr/>
              </p:nvSpPr>
              <p:spPr>
                <a:xfrm>
                  <a:off x="2402849" y="4710769"/>
                  <a:ext cx="1462576"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lang="en-US" altLang="zh-CN" sz="2400" b="1" kern="0" dirty="0">
                      <a:solidFill>
                        <a:srgbClr val="EB613B"/>
                      </a:solidFill>
                      <a:latin typeface="Arial" panose="020B0604020202020204" pitchFamily="34" charset="0"/>
                      <a:ea typeface="微软雅黑" panose="020B0503020204020204" charset="-122"/>
                      <a:cs typeface="Arial" panose="020B0604020202020204" pitchFamily="34" charset="0"/>
                    </a:rPr>
                    <a:t>40</a:t>
                  </a:r>
                  <a:r>
                    <a:rPr kumimoji="0" lang="en-US" altLang="zh-CN" sz="24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a:t>
                  </a:r>
                </a:p>
              </p:txBody>
            </p:sp>
          </p:grpSp>
          <p:sp>
            <p:nvSpPr>
              <p:cNvPr id="7" name="文本框 6">
                <a:extLst>
                  <a:ext uri="{FF2B5EF4-FFF2-40B4-BE49-F238E27FC236}">
                    <a16:creationId xmlns:a16="http://schemas.microsoft.com/office/drawing/2014/main" id="{333D0AC1-B267-7E4B-3C4F-AA91EF7EAAF9}"/>
                  </a:ext>
                </a:extLst>
              </p:cNvPr>
              <p:cNvSpPr txBox="1"/>
              <p:nvPr/>
            </p:nvSpPr>
            <p:spPr>
              <a:xfrm>
                <a:off x="1273413" y="3361361"/>
                <a:ext cx="895217" cy="725264"/>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kern="0" dirty="0">
                    <a:latin typeface="Arial" panose="020B0604020202020204" pitchFamily="34" charset="0"/>
                    <a:ea typeface="微软雅黑" panose="020B0503020204020204" charset="-122"/>
                  </a:rPr>
                  <a:t>骨痛</a:t>
                </a:r>
                <a:endParaRPr kumimoji="1" lang="zh-CN" altLang="en-US" sz="1600" b="1" i="0" u="none" strike="noStrike" kern="0" cap="none" spc="0" normalizeH="0" baseline="0" noProof="0" dirty="0">
                  <a:ln>
                    <a:noFill/>
                  </a:ln>
                  <a:effectLst/>
                  <a:uLnTx/>
                  <a:uFillTx/>
                  <a:latin typeface="Arial" panose="020B0604020202020204" pitchFamily="34" charset="0"/>
                  <a:ea typeface="微软雅黑" panose="020B0503020204020204" charset="-122"/>
                </a:endParaRPr>
              </a:p>
            </p:txBody>
          </p:sp>
          <p:sp>
            <p:nvSpPr>
              <p:cNvPr id="8" name="文本框 7">
                <a:extLst>
                  <a:ext uri="{FF2B5EF4-FFF2-40B4-BE49-F238E27FC236}">
                    <a16:creationId xmlns:a16="http://schemas.microsoft.com/office/drawing/2014/main" id="{602A45C7-8A0A-943E-56AC-145226C13611}"/>
                  </a:ext>
                </a:extLst>
              </p:cNvPr>
              <p:cNvSpPr txBox="1"/>
              <p:nvPr/>
            </p:nvSpPr>
            <p:spPr>
              <a:xfrm>
                <a:off x="1273412" y="4566967"/>
                <a:ext cx="895217" cy="725264"/>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a:ln>
                      <a:noFill/>
                    </a:ln>
                    <a:effectLst/>
                    <a:uLnTx/>
                    <a:uFillTx/>
                    <a:latin typeface="Arial" panose="020B0604020202020204" pitchFamily="34" charset="0"/>
                    <a:ea typeface="微软雅黑" panose="020B0503020204020204" charset="-122"/>
                  </a:rPr>
                  <a:t>骨</a:t>
                </a:r>
                <a:endParaRPr kumimoji="1" lang="en-US" altLang="zh-CN" sz="1600" b="1" i="0" u="none" strike="noStrike" kern="0" cap="none" spc="0" normalizeH="0" baseline="0" noProof="0" dirty="0">
                  <a:ln>
                    <a:noFill/>
                  </a:ln>
                  <a:effectLst/>
                  <a:uLnTx/>
                  <a:uFillTx/>
                  <a:latin typeface="Arial" panose="020B0604020202020204" pitchFamily="34" charset="0"/>
                  <a:ea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1" i="0" u="none" strike="noStrike" kern="0" cap="none" spc="0" normalizeH="0" baseline="0" noProof="0" dirty="0">
                    <a:ln>
                      <a:noFill/>
                    </a:ln>
                    <a:effectLst/>
                    <a:uLnTx/>
                    <a:uFillTx/>
                    <a:latin typeface="Arial" panose="020B0604020202020204" pitchFamily="34" charset="0"/>
                    <a:ea typeface="微软雅黑" panose="020B0503020204020204" charset="-122"/>
                  </a:rPr>
                  <a:t>寡转移</a:t>
                </a:r>
              </a:p>
            </p:txBody>
          </p:sp>
        </p:grpSp>
      </p:grpSp>
      <p:grpSp>
        <p:nvGrpSpPr>
          <p:cNvPr id="126" name="组合 125">
            <a:extLst>
              <a:ext uri="{FF2B5EF4-FFF2-40B4-BE49-F238E27FC236}">
                <a16:creationId xmlns:a16="http://schemas.microsoft.com/office/drawing/2014/main" id="{98B8BD3A-9987-E8C2-7208-97FF2D2F85E2}"/>
              </a:ext>
            </a:extLst>
          </p:cNvPr>
          <p:cNvGrpSpPr/>
          <p:nvPr/>
        </p:nvGrpSpPr>
        <p:grpSpPr>
          <a:xfrm>
            <a:off x="420858" y="1209091"/>
            <a:ext cx="3606212" cy="4856720"/>
            <a:chOff x="420858" y="1209091"/>
            <a:chExt cx="3606212" cy="4856720"/>
          </a:xfrm>
        </p:grpSpPr>
        <p:sp>
          <p:nvSpPr>
            <p:cNvPr id="109" name="矩形: 圆角 108">
              <a:extLst>
                <a:ext uri="{FF2B5EF4-FFF2-40B4-BE49-F238E27FC236}">
                  <a16:creationId xmlns:a16="http://schemas.microsoft.com/office/drawing/2014/main" id="{467D2CE6-29F0-092B-F3E0-9A69872B8651}"/>
                </a:ext>
              </a:extLst>
            </p:cNvPr>
            <p:cNvSpPr/>
            <p:nvPr/>
          </p:nvSpPr>
          <p:spPr>
            <a:xfrm>
              <a:off x="420858" y="1471221"/>
              <a:ext cx="3606212" cy="459459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110" name="组合 109">
              <a:extLst>
                <a:ext uri="{FF2B5EF4-FFF2-40B4-BE49-F238E27FC236}">
                  <a16:creationId xmlns:a16="http://schemas.microsoft.com/office/drawing/2014/main" id="{7BD22E17-58E3-AF2F-65D8-AC823BFA51A9}"/>
                </a:ext>
              </a:extLst>
            </p:cNvPr>
            <p:cNvGrpSpPr/>
            <p:nvPr/>
          </p:nvGrpSpPr>
          <p:grpSpPr>
            <a:xfrm>
              <a:off x="725835" y="1844129"/>
              <a:ext cx="3014225" cy="4051721"/>
              <a:chOff x="460819" y="1251175"/>
              <a:chExt cx="3365845" cy="4615226"/>
            </a:xfrm>
          </p:grpSpPr>
          <p:sp>
            <p:nvSpPr>
              <p:cNvPr id="52" name="圆角矩形 51"/>
              <p:cNvSpPr/>
              <p:nvPr/>
            </p:nvSpPr>
            <p:spPr>
              <a:xfrm>
                <a:off x="460819" y="1251175"/>
                <a:ext cx="3365845" cy="1034720"/>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lIns="108000" tIns="0" rIns="108000" bIns="0" rtlCol="0" anchor="ctr"/>
              <a:lstStyle/>
              <a:p>
                <a:pPr lvl="0" algn="ctr">
                  <a:spcBef>
                    <a:spcPts val="600"/>
                  </a:spcBef>
                  <a:buClr>
                    <a:srgbClr val="000000"/>
                  </a:buClr>
                  <a:defRPr/>
                </a:pPr>
                <a:r>
                  <a:rPr lang="zh-CN" altLang="en-US" sz="1200" b="1" kern="0" dirty="0">
                    <a:solidFill>
                      <a:prstClr val="black">
                        <a:lumMod val="75000"/>
                        <a:lumOff val="25000"/>
                      </a:prstClr>
                    </a:solidFill>
                    <a:latin typeface="+mj-lt"/>
                    <a:sym typeface="Arial" panose="020B0604020202020204" pitchFamily="34" charset="0"/>
                  </a:rPr>
                  <a:t>关键纳入标准</a:t>
                </a:r>
                <a:endParaRPr lang="en-US" altLang="zh-CN" sz="1200" b="1" kern="0" dirty="0">
                  <a:solidFill>
                    <a:prstClr val="black">
                      <a:lumMod val="75000"/>
                      <a:lumOff val="25000"/>
                    </a:prstClr>
                  </a:solidFill>
                  <a:latin typeface="+mj-lt"/>
                  <a:sym typeface="Arial" panose="020B0604020202020204" pitchFamily="34" charset="0"/>
                </a:endParaRPr>
              </a:p>
              <a:p>
                <a:pPr marL="85725" lvl="0" indent="-85725" algn="ctr">
                  <a:spcBef>
                    <a:spcPts val="600"/>
                  </a:spcBef>
                  <a:buClr>
                    <a:srgbClr val="000000"/>
                  </a:buClr>
                  <a:buFont typeface="Arial" panose="020B0604020202020204" pitchFamily="34" charset="0"/>
                  <a:buChar char="•"/>
                  <a:defRPr/>
                </a:pPr>
                <a:r>
                  <a:rPr lang="en-US" altLang="zh-CN" sz="900" kern="0" dirty="0">
                    <a:solidFill>
                      <a:prstClr val="black">
                        <a:lumMod val="75000"/>
                        <a:lumOff val="25000"/>
                      </a:prstClr>
                    </a:solidFill>
                    <a:latin typeface="+mj-lt"/>
                  </a:rPr>
                  <a:t>2020/9/1~2023/5/30</a:t>
                </a:r>
                <a:r>
                  <a:rPr lang="zh-CN" altLang="en-US" sz="900" kern="0" dirty="0">
                    <a:solidFill>
                      <a:prstClr val="black">
                        <a:lumMod val="75000"/>
                        <a:lumOff val="25000"/>
                      </a:prstClr>
                    </a:solidFill>
                    <a:latin typeface="+mj-lt"/>
                  </a:rPr>
                  <a:t> 来自全国多中心接受          </a:t>
                </a:r>
                <a:r>
                  <a:rPr lang="en-US" altLang="zh-CN" sz="900" kern="0" dirty="0">
                    <a:solidFill>
                      <a:prstClr val="black">
                        <a:lumMod val="75000"/>
                        <a:lumOff val="25000"/>
                      </a:prstClr>
                    </a:solidFill>
                    <a:latin typeface="+mj-lt"/>
                  </a:rPr>
                  <a:t>PD-1/PD-L1 </a:t>
                </a:r>
                <a:r>
                  <a:rPr lang="zh-CN" altLang="en-US" sz="900" kern="0" dirty="0">
                    <a:solidFill>
                      <a:prstClr val="black">
                        <a:lumMod val="75000"/>
                        <a:lumOff val="25000"/>
                      </a:prstClr>
                    </a:solidFill>
                    <a:latin typeface="+mj-lt"/>
                  </a:rPr>
                  <a:t>抑制剂治疗的晚期非小细胞肺癌患者</a:t>
                </a:r>
                <a:r>
                  <a:rPr lang="zh-CN" altLang="it-IT" sz="900" kern="0" dirty="0">
                    <a:solidFill>
                      <a:prstClr val="black">
                        <a:lumMod val="75000"/>
                        <a:lumOff val="25000"/>
                      </a:prstClr>
                    </a:solidFill>
                    <a:latin typeface="+mj-lt"/>
                  </a:rPr>
                  <a:t>（</a:t>
                </a:r>
                <a:r>
                  <a:rPr lang="it-IT" altLang="zh-CN" sz="900" kern="0" dirty="0">
                    <a:solidFill>
                      <a:prstClr val="black">
                        <a:lumMod val="75000"/>
                        <a:lumOff val="25000"/>
                      </a:prstClr>
                    </a:solidFill>
                    <a:latin typeface="+mj-lt"/>
                  </a:rPr>
                  <a:t>n=892</a:t>
                </a:r>
                <a:r>
                  <a:rPr lang="zh-CN" altLang="it-IT" sz="900" kern="0" dirty="0">
                    <a:solidFill>
                      <a:prstClr val="black">
                        <a:lumMod val="75000"/>
                        <a:lumOff val="25000"/>
                      </a:prstClr>
                    </a:solidFill>
                    <a:latin typeface="+mj-lt"/>
                  </a:rPr>
                  <a:t>）</a:t>
                </a:r>
              </a:p>
            </p:txBody>
          </p:sp>
          <p:sp>
            <p:nvSpPr>
              <p:cNvPr id="32" name="圆角矩形 79"/>
              <p:cNvSpPr/>
              <p:nvPr/>
            </p:nvSpPr>
            <p:spPr>
              <a:xfrm>
                <a:off x="621851" y="2504487"/>
                <a:ext cx="1401218" cy="677202"/>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免疫治疗前</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发生骨转移</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r>
                  <a:rPr lang="en-US" altLang="zh-CN" sz="900" b="1" kern="0" dirty="0">
                    <a:solidFill>
                      <a:prstClr val="white"/>
                    </a:solidFill>
                    <a:effectLst>
                      <a:outerShdw blurRad="38100" dist="38100" dir="2700000" algn="tl">
                        <a:srgbClr val="000000">
                          <a:alpha val="43137"/>
                        </a:srgbClr>
                      </a:outerShdw>
                    </a:effectLst>
                    <a:sym typeface="Arial" panose="020B0604020202020204" pitchFamily="34" charset="0"/>
                  </a:rPr>
                  <a:t>n=281</a:t>
                </a: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endParaRPr kumimoji="0" lang="zh-CN" altLang="en-US" sz="1100" b="0" i="0" u="none" strike="noStrike" kern="0" cap="none" spc="0" normalizeH="0" baseline="0" noProof="0" dirty="0">
                  <a:ln>
                    <a:noFill/>
                  </a:ln>
                  <a:solidFill>
                    <a:srgbClr val="FFFFFF"/>
                  </a:solidFill>
                  <a:effectLst/>
                  <a:uLnTx/>
                  <a:uFillTx/>
                  <a:latin typeface="Arial" panose="020B0604020202020204" pitchFamily="34" charset="0"/>
                  <a:sym typeface="Arial" panose="020B0604020202020204" pitchFamily="34" charset="0"/>
                </a:endParaRPr>
              </a:p>
            </p:txBody>
          </p:sp>
          <p:sp>
            <p:nvSpPr>
              <p:cNvPr id="33" name="圆角矩形 79">
                <a:extLst>
                  <a:ext uri="{FF2B5EF4-FFF2-40B4-BE49-F238E27FC236}">
                    <a16:creationId xmlns:a16="http://schemas.microsoft.com/office/drawing/2014/main" id="{F1E909D1-48D5-FF7F-8315-48BC64A92ABB}"/>
                  </a:ext>
                </a:extLst>
              </p:cNvPr>
              <p:cNvSpPr/>
              <p:nvPr/>
            </p:nvSpPr>
            <p:spPr>
              <a:xfrm>
                <a:off x="2251341" y="2517778"/>
                <a:ext cx="1401218" cy="677202"/>
              </a:xfrm>
              <a:prstGeom prst="roundRect">
                <a:avLst>
                  <a:gd name="adj" fmla="val 6759"/>
                </a:avLst>
              </a:prstGeom>
              <a:solidFill>
                <a:schemeClr val="accent4"/>
              </a:solidFill>
              <a:ln w="12700" cap="flat" cmpd="sng" algn="ctr">
                <a:noFill/>
                <a:prstDash val="solid"/>
              </a:ln>
              <a:effectLst/>
            </p:spPr>
            <p:txBody>
              <a:bodyPr rtlCol="0" anchor="ctr"/>
              <a:lstStyle/>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免疫治疗前</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未发生骨转移</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r>
                  <a:rPr lang="en-US" altLang="zh-CN" sz="900" b="1" kern="0" dirty="0">
                    <a:solidFill>
                      <a:prstClr val="white"/>
                    </a:solidFill>
                    <a:effectLst>
                      <a:outerShdw blurRad="38100" dist="38100" dir="2700000" algn="tl">
                        <a:srgbClr val="000000">
                          <a:alpha val="43137"/>
                        </a:srgbClr>
                      </a:outerShdw>
                    </a:effectLst>
                    <a:sym typeface="Arial" panose="020B0604020202020204" pitchFamily="34" charset="0"/>
                  </a:rPr>
                  <a:t>n=611</a:t>
                </a: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endParaRPr lang="en-US" altLang="zh-CN" sz="700" b="1" kern="0" dirty="0">
                  <a:solidFill>
                    <a:prstClr val="white"/>
                  </a:solidFill>
                  <a:effectLst>
                    <a:outerShdw blurRad="38100" dist="38100" dir="2700000" algn="tl">
                      <a:srgbClr val="000000">
                        <a:alpha val="43137"/>
                      </a:srgbClr>
                    </a:outerShdw>
                  </a:effectLst>
                  <a:sym typeface="Arial" panose="020B0604020202020204" pitchFamily="34" charset="0"/>
                </a:endParaRPr>
              </a:p>
            </p:txBody>
          </p:sp>
          <p:grpSp>
            <p:nvGrpSpPr>
              <p:cNvPr id="39" name="组合 38">
                <a:extLst>
                  <a:ext uri="{FF2B5EF4-FFF2-40B4-BE49-F238E27FC236}">
                    <a16:creationId xmlns:a16="http://schemas.microsoft.com/office/drawing/2014/main" id="{ACB3219B-E0CB-9356-691B-AEFD52C70DA1}"/>
                  </a:ext>
                </a:extLst>
              </p:cNvPr>
              <p:cNvGrpSpPr/>
              <p:nvPr/>
            </p:nvGrpSpPr>
            <p:grpSpPr>
              <a:xfrm>
                <a:off x="815371" y="3356557"/>
                <a:ext cx="2611082" cy="928136"/>
                <a:chOff x="838201" y="3295882"/>
                <a:chExt cx="2611082" cy="928136"/>
              </a:xfrm>
            </p:grpSpPr>
            <p:sp>
              <p:nvSpPr>
                <p:cNvPr id="36" name="圆角矩形 51">
                  <a:extLst>
                    <a:ext uri="{FF2B5EF4-FFF2-40B4-BE49-F238E27FC236}">
                      <a16:creationId xmlns:a16="http://schemas.microsoft.com/office/drawing/2014/main" id="{5712D2CF-E246-14C6-969A-AF462D456C29}"/>
                    </a:ext>
                  </a:extLst>
                </p:cNvPr>
                <p:cNvSpPr/>
                <p:nvPr/>
              </p:nvSpPr>
              <p:spPr>
                <a:xfrm>
                  <a:off x="838201" y="3295882"/>
                  <a:ext cx="2611082" cy="928136"/>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lIns="108000" tIns="0" rIns="108000" bIns="0" rtlCol="0" anchor="ctr"/>
                <a:lstStyle/>
                <a:p>
                  <a:pPr lvl="0" algn="ctr">
                    <a:spcBef>
                      <a:spcPts val="600"/>
                    </a:spcBef>
                    <a:buClr>
                      <a:srgbClr val="000000"/>
                    </a:buClr>
                    <a:defRPr/>
                  </a:pPr>
                  <a:endParaRPr lang="zh-CN" altLang="it-IT" sz="900" kern="0" dirty="0">
                    <a:solidFill>
                      <a:prstClr val="black">
                        <a:lumMod val="75000"/>
                        <a:lumOff val="25000"/>
                      </a:prstClr>
                    </a:solidFill>
                    <a:latin typeface="+mj-lt"/>
                  </a:endParaRPr>
                </a:p>
              </p:txBody>
            </p:sp>
            <p:sp>
              <p:nvSpPr>
                <p:cNvPr id="37" name="圆角矩形 67"/>
                <p:cNvSpPr/>
                <p:nvPr/>
              </p:nvSpPr>
              <p:spPr>
                <a:xfrm>
                  <a:off x="1152856" y="3610847"/>
                  <a:ext cx="2207734" cy="497191"/>
                </a:xfrm>
                <a:prstGeom prst="roundRect">
                  <a:avLst>
                    <a:gd name="adj" fmla="val 4381"/>
                  </a:avLst>
                </a:prstGeom>
                <a:noFill/>
                <a:ln w="9525" cap="flat" cmpd="sng" algn="ctr">
                  <a:noFill/>
                  <a:prstDash val="solid"/>
                </a:ln>
                <a:effectLst/>
              </p:spPr>
              <p:txBody>
                <a:bodyPr numCol="2"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1.</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性别</a:t>
                  </a: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2.</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年龄</a:t>
                  </a: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3.</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病理类型</a:t>
                  </a:r>
                  <a:endPar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4.</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免疫治疗线数</a:t>
                  </a:r>
                  <a:endPar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5.</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免疫治疗方案     （单药</a:t>
                  </a:r>
                  <a:r>
                    <a:rPr kumimoji="0" lang="en-US" altLang="zh-CN"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a:t>
                  </a:r>
                  <a:r>
                    <a:rPr kumimoji="0" lang="zh-CN" altLang="en-US" sz="900" b="0"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联合）</a:t>
                  </a:r>
                </a:p>
              </p:txBody>
            </p:sp>
            <p:sp>
              <p:nvSpPr>
                <p:cNvPr id="38" name="文本框 37">
                  <a:extLst>
                    <a:ext uri="{FF2B5EF4-FFF2-40B4-BE49-F238E27FC236}">
                      <a16:creationId xmlns:a16="http://schemas.microsoft.com/office/drawing/2014/main" id="{50E61D16-390D-7113-E30D-0C168D201EB2}"/>
                    </a:ext>
                  </a:extLst>
                </p:cNvPr>
                <p:cNvSpPr txBox="1"/>
                <p:nvPr/>
              </p:nvSpPr>
              <p:spPr>
                <a:xfrm>
                  <a:off x="1212634" y="3344603"/>
                  <a:ext cx="1960238" cy="29799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100" b="1"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PSM1:1</a:t>
                  </a:r>
                  <a:r>
                    <a:rPr kumimoji="0" lang="zh-CN" altLang="en-US" sz="1100" b="1" i="0" u="none" strike="noStrike" kern="0" cap="none" spc="0" normalizeH="0" baseline="0" noProof="0" dirty="0">
                      <a:ln>
                        <a:noFill/>
                      </a:ln>
                      <a:solidFill>
                        <a:prstClr val="black">
                          <a:lumMod val="75000"/>
                          <a:lumOff val="25000"/>
                        </a:prstClr>
                      </a:solidFill>
                      <a:effectLst/>
                      <a:uLnTx/>
                      <a:uFillTx/>
                      <a:sym typeface="Arial" panose="020B0604020202020204" pitchFamily="34" charset="0"/>
                    </a:rPr>
                    <a:t>匹配系数</a:t>
                  </a:r>
                  <a:endParaRPr kumimoji="0" lang="en-US" altLang="zh-CN" sz="1100" b="1" i="0" u="none" strike="noStrike" kern="0" cap="none" spc="0" normalizeH="0" baseline="0" noProof="0" dirty="0">
                    <a:ln>
                      <a:noFill/>
                    </a:ln>
                    <a:solidFill>
                      <a:prstClr val="black">
                        <a:lumMod val="75000"/>
                        <a:lumOff val="25000"/>
                      </a:prstClr>
                    </a:solidFill>
                    <a:effectLst/>
                    <a:uLnTx/>
                    <a:uFillTx/>
                    <a:sym typeface="Arial" panose="020B0604020202020204" pitchFamily="34" charset="0"/>
                  </a:endParaRPr>
                </a:p>
              </p:txBody>
            </p:sp>
          </p:grpSp>
          <p:cxnSp>
            <p:nvCxnSpPr>
              <p:cNvPr id="41" name="连接符: 肘形 40">
                <a:extLst>
                  <a:ext uri="{FF2B5EF4-FFF2-40B4-BE49-F238E27FC236}">
                    <a16:creationId xmlns:a16="http://schemas.microsoft.com/office/drawing/2014/main" id="{C195FDB2-EA2F-2886-049B-386648759540}"/>
                  </a:ext>
                </a:extLst>
              </p:cNvPr>
              <p:cNvCxnSpPr>
                <a:cxnSpLocks/>
                <a:stCxn id="52" idx="2"/>
                <a:endCxn id="32" idx="0"/>
              </p:cNvCxnSpPr>
              <p:nvPr/>
            </p:nvCxnSpPr>
            <p:spPr>
              <a:xfrm rot="5400000">
                <a:off x="1623805" y="1984550"/>
                <a:ext cx="218592" cy="821282"/>
              </a:xfrm>
              <a:prstGeom prst="bentConnector3">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连接符: 肘形 41">
                <a:extLst>
                  <a:ext uri="{FF2B5EF4-FFF2-40B4-BE49-F238E27FC236}">
                    <a16:creationId xmlns:a16="http://schemas.microsoft.com/office/drawing/2014/main" id="{AAA0019F-AF69-E7DD-3845-4A800555F2FF}"/>
                  </a:ext>
                </a:extLst>
              </p:cNvPr>
              <p:cNvCxnSpPr>
                <a:cxnSpLocks/>
                <a:stCxn id="52" idx="2"/>
                <a:endCxn id="33" idx="0"/>
              </p:cNvCxnSpPr>
              <p:nvPr/>
            </p:nvCxnSpPr>
            <p:spPr>
              <a:xfrm rot="16200000" flipH="1">
                <a:off x="2431905" y="1997732"/>
                <a:ext cx="231883" cy="808208"/>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1" name="连接符: 肘形 50">
                <a:extLst>
                  <a:ext uri="{FF2B5EF4-FFF2-40B4-BE49-F238E27FC236}">
                    <a16:creationId xmlns:a16="http://schemas.microsoft.com/office/drawing/2014/main" id="{BEEBC4B4-7DB4-C6DF-E23C-FAE9B0F2248F}"/>
                  </a:ext>
                </a:extLst>
              </p:cNvPr>
              <p:cNvCxnSpPr>
                <a:cxnSpLocks/>
                <a:stCxn id="33" idx="2"/>
                <a:endCxn id="36" idx="0"/>
              </p:cNvCxnSpPr>
              <p:nvPr/>
            </p:nvCxnSpPr>
            <p:spPr>
              <a:xfrm rot="5400000">
                <a:off x="2455643" y="2860249"/>
                <a:ext cx="161577" cy="831038"/>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6" name="连接符: 肘形 55">
                <a:extLst>
                  <a:ext uri="{FF2B5EF4-FFF2-40B4-BE49-F238E27FC236}">
                    <a16:creationId xmlns:a16="http://schemas.microsoft.com/office/drawing/2014/main" id="{EADA2C9E-1908-D7AF-0337-844DC3AC8EE9}"/>
                  </a:ext>
                </a:extLst>
              </p:cNvPr>
              <p:cNvCxnSpPr>
                <a:cxnSpLocks/>
                <a:stCxn id="32" idx="2"/>
                <a:endCxn id="36" idx="0"/>
              </p:cNvCxnSpPr>
              <p:nvPr/>
            </p:nvCxnSpPr>
            <p:spPr>
              <a:xfrm rot="16200000" flipH="1">
                <a:off x="1634252" y="2869897"/>
                <a:ext cx="174868" cy="798452"/>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9" name="圆角矩形 79">
                <a:extLst>
                  <a:ext uri="{FF2B5EF4-FFF2-40B4-BE49-F238E27FC236}">
                    <a16:creationId xmlns:a16="http://schemas.microsoft.com/office/drawing/2014/main" id="{11096F41-07D7-DB73-38A7-ED4544D8D69C}"/>
                  </a:ext>
                </a:extLst>
              </p:cNvPr>
              <p:cNvSpPr/>
              <p:nvPr/>
            </p:nvSpPr>
            <p:spPr>
              <a:xfrm>
                <a:off x="621851" y="4478646"/>
                <a:ext cx="1401218" cy="677202"/>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免疫治疗前</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发生骨转移</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r>
                  <a:rPr lang="en-US" altLang="zh-CN" sz="900" b="1" kern="0" dirty="0">
                    <a:solidFill>
                      <a:prstClr val="white"/>
                    </a:solidFill>
                    <a:effectLst>
                      <a:outerShdw blurRad="38100" dist="38100" dir="2700000" algn="tl">
                        <a:srgbClr val="000000">
                          <a:alpha val="43137"/>
                        </a:srgbClr>
                      </a:outerShdw>
                    </a:effectLst>
                    <a:sym typeface="Arial" panose="020B0604020202020204" pitchFamily="34" charset="0"/>
                  </a:rPr>
                  <a:t>n=272</a:t>
                </a: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endParaRPr lang="en-US" altLang="zh-CN" sz="700" b="1" kern="0" dirty="0">
                  <a:solidFill>
                    <a:prstClr val="white"/>
                  </a:solidFill>
                  <a:effectLst>
                    <a:outerShdw blurRad="38100" dist="38100" dir="2700000" algn="tl">
                      <a:srgbClr val="000000">
                        <a:alpha val="43137"/>
                      </a:srgbClr>
                    </a:outerShdw>
                  </a:effectLst>
                  <a:sym typeface="Arial" panose="020B0604020202020204" pitchFamily="34" charset="0"/>
                </a:endParaRPr>
              </a:p>
            </p:txBody>
          </p:sp>
          <p:sp>
            <p:nvSpPr>
              <p:cNvPr id="60" name="圆角矩形 79">
                <a:extLst>
                  <a:ext uri="{FF2B5EF4-FFF2-40B4-BE49-F238E27FC236}">
                    <a16:creationId xmlns:a16="http://schemas.microsoft.com/office/drawing/2014/main" id="{5E15D921-79AB-BB0B-5437-47C231EEDF59}"/>
                  </a:ext>
                </a:extLst>
              </p:cNvPr>
              <p:cNvSpPr/>
              <p:nvPr/>
            </p:nvSpPr>
            <p:spPr>
              <a:xfrm>
                <a:off x="2251341" y="4491937"/>
                <a:ext cx="1401218" cy="677202"/>
              </a:xfrm>
              <a:prstGeom prst="roundRect">
                <a:avLst>
                  <a:gd name="adj" fmla="val 6759"/>
                </a:avLst>
              </a:prstGeom>
              <a:solidFill>
                <a:schemeClr val="accent4"/>
              </a:solidFill>
              <a:ln w="12700" cap="flat" cmpd="sng" algn="ctr">
                <a:noFill/>
                <a:prstDash val="solid"/>
              </a:ln>
              <a:effectLst/>
            </p:spPr>
            <p:txBody>
              <a:bodyPr rtlCol="0" anchor="ctr"/>
              <a:lstStyle/>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免疫治疗前</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1100" b="1" kern="0" dirty="0">
                    <a:solidFill>
                      <a:prstClr val="white"/>
                    </a:solidFill>
                    <a:effectLst>
                      <a:outerShdw blurRad="38100" dist="38100" dir="2700000" algn="tl">
                        <a:srgbClr val="000000">
                          <a:alpha val="43137"/>
                        </a:srgbClr>
                      </a:outerShdw>
                    </a:effectLst>
                    <a:sym typeface="Arial" panose="020B0604020202020204" pitchFamily="34" charset="0"/>
                  </a:rPr>
                  <a:t>未发生骨转移</a:t>
                </a:r>
                <a:endParaRPr lang="en-US" altLang="zh-CN" sz="1100" b="1" kern="0" dirty="0">
                  <a:solidFill>
                    <a:prstClr val="white"/>
                  </a:solidFill>
                  <a:effectLst>
                    <a:outerShdw blurRad="38100" dist="38100" dir="2700000" algn="tl">
                      <a:srgbClr val="000000">
                        <a:alpha val="43137"/>
                      </a:srgbClr>
                    </a:outerShdw>
                  </a:effectLst>
                  <a:sym typeface="Arial" panose="020B0604020202020204" pitchFamily="34" charset="0"/>
                </a:endParaRPr>
              </a:p>
              <a:p>
                <a:pPr lvl="0" algn="ctr">
                  <a:buClr>
                    <a:srgbClr val="000000"/>
                  </a:buClr>
                  <a:defRPr/>
                </a:pP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r>
                  <a:rPr lang="en-US" altLang="zh-CN" sz="900" b="1" kern="0" dirty="0">
                    <a:solidFill>
                      <a:prstClr val="white"/>
                    </a:solidFill>
                    <a:effectLst>
                      <a:outerShdw blurRad="38100" dist="38100" dir="2700000" algn="tl">
                        <a:srgbClr val="000000">
                          <a:alpha val="43137"/>
                        </a:srgbClr>
                      </a:outerShdw>
                    </a:effectLst>
                    <a:sym typeface="Arial" panose="020B0604020202020204" pitchFamily="34" charset="0"/>
                  </a:rPr>
                  <a:t>n=272</a:t>
                </a:r>
                <a:r>
                  <a:rPr lang="zh-CN" altLang="en-US" sz="900" b="1" kern="0" dirty="0">
                    <a:solidFill>
                      <a:prstClr val="white"/>
                    </a:solidFill>
                    <a:effectLst>
                      <a:outerShdw blurRad="38100" dist="38100" dir="2700000" algn="tl">
                        <a:srgbClr val="000000">
                          <a:alpha val="43137"/>
                        </a:srgbClr>
                      </a:outerShdw>
                    </a:effectLst>
                    <a:sym typeface="Arial" panose="020B0604020202020204" pitchFamily="34" charset="0"/>
                  </a:rPr>
                  <a:t>）</a:t>
                </a:r>
                <a:endParaRPr lang="en-US" altLang="zh-CN" sz="700" b="1" kern="0" dirty="0">
                  <a:solidFill>
                    <a:prstClr val="white"/>
                  </a:solidFill>
                  <a:effectLst>
                    <a:outerShdw blurRad="38100" dist="38100" dir="2700000" algn="tl">
                      <a:srgbClr val="000000">
                        <a:alpha val="43137"/>
                      </a:srgbClr>
                    </a:outerShdw>
                  </a:effectLst>
                  <a:sym typeface="Arial" panose="020B0604020202020204" pitchFamily="34" charset="0"/>
                </a:endParaRPr>
              </a:p>
            </p:txBody>
          </p:sp>
          <p:cxnSp>
            <p:nvCxnSpPr>
              <p:cNvPr id="61" name="连接符: 肘形 60">
                <a:extLst>
                  <a:ext uri="{FF2B5EF4-FFF2-40B4-BE49-F238E27FC236}">
                    <a16:creationId xmlns:a16="http://schemas.microsoft.com/office/drawing/2014/main" id="{112D2DEB-AA59-B4A7-5712-E4D42020413E}"/>
                  </a:ext>
                </a:extLst>
              </p:cNvPr>
              <p:cNvCxnSpPr>
                <a:cxnSpLocks/>
                <a:stCxn id="36" idx="2"/>
                <a:endCxn id="59" idx="0"/>
              </p:cNvCxnSpPr>
              <p:nvPr/>
            </p:nvCxnSpPr>
            <p:spPr>
              <a:xfrm rot="5400000">
                <a:off x="1624710" y="3982443"/>
                <a:ext cx="193953" cy="798452"/>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连接符: 肘形 63">
                <a:extLst>
                  <a:ext uri="{FF2B5EF4-FFF2-40B4-BE49-F238E27FC236}">
                    <a16:creationId xmlns:a16="http://schemas.microsoft.com/office/drawing/2014/main" id="{B6BA2DA8-BA3E-534F-F134-7D3FB442CEC8}"/>
                  </a:ext>
                </a:extLst>
              </p:cNvPr>
              <p:cNvCxnSpPr>
                <a:cxnSpLocks/>
                <a:stCxn id="36" idx="2"/>
                <a:endCxn id="60" idx="0"/>
              </p:cNvCxnSpPr>
              <p:nvPr/>
            </p:nvCxnSpPr>
            <p:spPr>
              <a:xfrm rot="16200000" flipH="1">
                <a:off x="2432809" y="3972796"/>
                <a:ext cx="207244" cy="831038"/>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pic>
            <p:nvPicPr>
              <p:cNvPr id="102" name="图片 19" descr="勾勾"/>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1427" y="1360398"/>
                <a:ext cx="280104" cy="280104"/>
              </a:xfrm>
              <a:prstGeom prst="rect">
                <a:avLst/>
              </a:prstGeom>
            </p:spPr>
          </p:pic>
          <p:sp>
            <p:nvSpPr>
              <p:cNvPr id="105" name="圆角矩形 51">
                <a:extLst>
                  <a:ext uri="{FF2B5EF4-FFF2-40B4-BE49-F238E27FC236}">
                    <a16:creationId xmlns:a16="http://schemas.microsoft.com/office/drawing/2014/main" id="{E563CD0E-2F36-9E13-F346-D1264C575196}"/>
                  </a:ext>
                </a:extLst>
              </p:cNvPr>
              <p:cNvSpPr/>
              <p:nvPr/>
            </p:nvSpPr>
            <p:spPr>
              <a:xfrm>
                <a:off x="460819" y="5263305"/>
                <a:ext cx="3365845" cy="603096"/>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lIns="108000" tIns="0" rIns="108000" bIns="0" rtlCol="0" anchor="ctr"/>
              <a:lstStyle/>
              <a:p>
                <a:pPr lvl="0" algn="ctr">
                  <a:spcBef>
                    <a:spcPts val="600"/>
                  </a:spcBef>
                  <a:buClr>
                    <a:srgbClr val="000000"/>
                  </a:buClr>
                  <a:defRPr/>
                </a:pPr>
                <a:r>
                  <a:rPr lang="zh-CN" altLang="en-US" sz="1100" b="1" kern="0" dirty="0">
                    <a:solidFill>
                      <a:prstClr val="black">
                        <a:lumMod val="75000"/>
                        <a:lumOff val="25000"/>
                      </a:prstClr>
                    </a:solidFill>
                    <a:latin typeface="+mj-lt"/>
                    <a:sym typeface="Arial" panose="020B0604020202020204" pitchFamily="34" charset="0"/>
                  </a:rPr>
                  <a:t>   主要研究终点：</a:t>
                </a:r>
                <a:r>
                  <a:rPr lang="en-US" altLang="zh-CN" sz="1100" kern="0" dirty="0">
                    <a:solidFill>
                      <a:prstClr val="black">
                        <a:lumMod val="75000"/>
                        <a:lumOff val="25000"/>
                      </a:prstClr>
                    </a:solidFill>
                    <a:latin typeface="+mj-lt"/>
                    <a:sym typeface="Arial" panose="020B0604020202020204" pitchFamily="34" charset="0"/>
                  </a:rPr>
                  <a:t>PFS</a:t>
                </a:r>
                <a:r>
                  <a:rPr lang="zh-CN" altLang="en-US" sz="1100" kern="0" dirty="0">
                    <a:solidFill>
                      <a:prstClr val="black">
                        <a:lumMod val="75000"/>
                        <a:lumOff val="25000"/>
                      </a:prstClr>
                    </a:solidFill>
                    <a:latin typeface="+mj-lt"/>
                    <a:sym typeface="Arial" panose="020B0604020202020204" pitchFamily="34" charset="0"/>
                  </a:rPr>
                  <a:t>、</a:t>
                </a:r>
                <a:r>
                  <a:rPr lang="en-US" altLang="zh-CN" sz="1100" kern="0" dirty="0">
                    <a:solidFill>
                      <a:prstClr val="black">
                        <a:lumMod val="75000"/>
                        <a:lumOff val="25000"/>
                      </a:prstClr>
                    </a:solidFill>
                    <a:latin typeface="+mj-lt"/>
                    <a:sym typeface="Arial" panose="020B0604020202020204" pitchFamily="34" charset="0"/>
                  </a:rPr>
                  <a:t>OS</a:t>
                </a:r>
                <a:r>
                  <a:rPr lang="zh-CN" altLang="en-US" sz="1100" kern="0" dirty="0">
                    <a:solidFill>
                      <a:prstClr val="black">
                        <a:lumMod val="75000"/>
                        <a:lumOff val="25000"/>
                      </a:prstClr>
                    </a:solidFill>
                    <a:latin typeface="+mj-lt"/>
                    <a:sym typeface="Arial" panose="020B0604020202020204" pitchFamily="34" charset="0"/>
                  </a:rPr>
                  <a:t>、</a:t>
                </a:r>
                <a:r>
                  <a:rPr lang="en-US" altLang="zh-CN" sz="1100" kern="0" dirty="0">
                    <a:solidFill>
                      <a:prstClr val="black">
                        <a:lumMod val="75000"/>
                        <a:lumOff val="25000"/>
                      </a:prstClr>
                    </a:solidFill>
                    <a:latin typeface="+mj-lt"/>
                    <a:sym typeface="Arial" panose="020B0604020202020204" pitchFamily="34" charset="0"/>
                  </a:rPr>
                  <a:t>ORR</a:t>
                </a:r>
                <a:r>
                  <a:rPr lang="zh-CN" altLang="en-US" sz="1100" kern="0" dirty="0">
                    <a:solidFill>
                      <a:prstClr val="black">
                        <a:lumMod val="75000"/>
                        <a:lumOff val="25000"/>
                      </a:prstClr>
                    </a:solidFill>
                    <a:latin typeface="+mj-lt"/>
                    <a:sym typeface="Arial" panose="020B0604020202020204" pitchFamily="34" charset="0"/>
                  </a:rPr>
                  <a:t>、</a:t>
                </a:r>
                <a:r>
                  <a:rPr lang="en-US" altLang="zh-CN" sz="1100" kern="0" dirty="0">
                    <a:solidFill>
                      <a:prstClr val="black">
                        <a:lumMod val="75000"/>
                        <a:lumOff val="25000"/>
                      </a:prstClr>
                    </a:solidFill>
                    <a:latin typeface="+mj-lt"/>
                    <a:sym typeface="Arial" panose="020B0604020202020204" pitchFamily="34" charset="0"/>
                  </a:rPr>
                  <a:t>DCR</a:t>
                </a:r>
                <a:endParaRPr lang="zh-CN" altLang="it-IT" sz="1100" kern="0" dirty="0">
                  <a:solidFill>
                    <a:prstClr val="black">
                      <a:lumMod val="75000"/>
                      <a:lumOff val="25000"/>
                    </a:prstClr>
                  </a:solidFill>
                  <a:latin typeface="+mj-lt"/>
                </a:endParaRPr>
              </a:p>
            </p:txBody>
          </p:sp>
          <p:pic>
            <p:nvPicPr>
              <p:cNvPr id="108" name="图片 22" descr="医疗点医院位置"/>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270" y="5394021"/>
                <a:ext cx="360000" cy="360000"/>
              </a:xfrm>
              <a:prstGeom prst="rect">
                <a:avLst/>
              </a:prstGeom>
            </p:spPr>
          </p:pic>
        </p:grpSp>
        <p:grpSp>
          <p:nvGrpSpPr>
            <p:cNvPr id="118" name="组合 117">
              <a:extLst>
                <a:ext uri="{FF2B5EF4-FFF2-40B4-BE49-F238E27FC236}">
                  <a16:creationId xmlns:a16="http://schemas.microsoft.com/office/drawing/2014/main" id="{A412486A-F68A-B9ED-BAC0-9BDBB8FB0A96}"/>
                </a:ext>
              </a:extLst>
            </p:cNvPr>
            <p:cNvGrpSpPr/>
            <p:nvPr/>
          </p:nvGrpSpPr>
          <p:grpSpPr>
            <a:xfrm>
              <a:off x="1461614" y="1209091"/>
              <a:ext cx="1560318" cy="515465"/>
              <a:chOff x="904372" y="1198793"/>
              <a:chExt cx="4559994" cy="548192"/>
            </a:xfrm>
          </p:grpSpPr>
          <p:sp>
            <p:nvSpPr>
              <p:cNvPr id="119" name="任意多边形: 形状 118">
                <a:extLst>
                  <a:ext uri="{FF2B5EF4-FFF2-40B4-BE49-F238E27FC236}">
                    <a16:creationId xmlns:a16="http://schemas.microsoft.com/office/drawing/2014/main" id="{A322909E-D59F-9610-8387-14C28A7CC8CA}"/>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20" name="文本框 119">
                <a:extLst>
                  <a:ext uri="{FF2B5EF4-FFF2-40B4-BE49-F238E27FC236}">
                    <a16:creationId xmlns:a16="http://schemas.microsoft.com/office/drawing/2014/main" id="{CC897E12-DBFF-1B3B-4FB2-FD63522D032E}"/>
                  </a:ext>
                </a:extLst>
              </p:cNvPr>
              <p:cNvSpPr txBox="1"/>
              <p:nvPr/>
            </p:nvSpPr>
            <p:spPr>
              <a:xfrm>
                <a:off x="1038302" y="1303527"/>
                <a:ext cx="4292136" cy="338724"/>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研究设计</a:t>
                </a:r>
              </a:p>
            </p:txBody>
          </p:sp>
          <p:grpSp>
            <p:nvGrpSpPr>
              <p:cNvPr id="121" name="组合 120">
                <a:extLst>
                  <a:ext uri="{FF2B5EF4-FFF2-40B4-BE49-F238E27FC236}">
                    <a16:creationId xmlns:a16="http://schemas.microsoft.com/office/drawing/2014/main" id="{85BBA929-A193-B5CC-72AF-591BAD203485}"/>
                  </a:ext>
                </a:extLst>
              </p:cNvPr>
              <p:cNvGrpSpPr/>
              <p:nvPr/>
            </p:nvGrpSpPr>
            <p:grpSpPr>
              <a:xfrm>
                <a:off x="1121263" y="1198793"/>
                <a:ext cx="545082" cy="512278"/>
                <a:chOff x="7436314" y="2544951"/>
                <a:chExt cx="509090" cy="294402"/>
              </a:xfrm>
            </p:grpSpPr>
            <p:sp>
              <p:nvSpPr>
                <p:cNvPr id="122" name="平行四边形 121">
                  <a:extLst>
                    <a:ext uri="{FF2B5EF4-FFF2-40B4-BE49-F238E27FC236}">
                      <a16:creationId xmlns:a16="http://schemas.microsoft.com/office/drawing/2014/main" id="{F84A4155-2F0C-C85B-1105-EFD216652FFD}"/>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23" name="平行四边形 122">
                  <a:extLst>
                    <a:ext uri="{FF2B5EF4-FFF2-40B4-BE49-F238E27FC236}">
                      <a16:creationId xmlns:a16="http://schemas.microsoft.com/office/drawing/2014/main" id="{A6AC7E05-3292-E25C-0CAE-E80C9A99BB95}"/>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grpSp>
        <p:nvGrpSpPr>
          <p:cNvPr id="6" name="组合 5">
            <a:extLst>
              <a:ext uri="{FF2B5EF4-FFF2-40B4-BE49-F238E27FC236}">
                <a16:creationId xmlns:a16="http://schemas.microsoft.com/office/drawing/2014/main" id="{FA998ED7-B4C7-A654-2D06-72D9DCEF8A59}"/>
              </a:ext>
            </a:extLst>
          </p:cNvPr>
          <p:cNvGrpSpPr/>
          <p:nvPr/>
        </p:nvGrpSpPr>
        <p:grpSpPr>
          <a:xfrm>
            <a:off x="10919294" y="-3"/>
            <a:ext cx="1159601" cy="246882"/>
            <a:chOff x="10345658" y="-3"/>
            <a:chExt cx="1285867" cy="246882"/>
          </a:xfrm>
        </p:grpSpPr>
        <p:sp>
          <p:nvSpPr>
            <p:cNvPr id="9" name="矩形: 圆顶角 8">
              <a:extLst>
                <a:ext uri="{FF2B5EF4-FFF2-40B4-BE49-F238E27FC236}">
                  <a16:creationId xmlns:a16="http://schemas.microsoft.com/office/drawing/2014/main" id="{11197520-E49E-5A5B-410C-23B42B81E8C0}"/>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5" name="文本框 14">
              <a:extLst>
                <a:ext uri="{FF2B5EF4-FFF2-40B4-BE49-F238E27FC236}">
                  <a16:creationId xmlns:a16="http://schemas.microsoft.com/office/drawing/2014/main" id="{FD02C1BF-6EAD-5B43-3FC8-2C3545D27565}"/>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3ED40C-B3BE-14D4-09B0-672E79390891}"/>
              </a:ext>
            </a:extLst>
          </p:cNvPr>
          <p:cNvGraphicFramePr>
            <a:graphicFrameLocks noChangeAspect="1"/>
          </p:cNvGraphicFramePr>
          <p:nvPr>
            <p:custDataLst>
              <p:tags r:id="rId1"/>
            </p:custDataLst>
            <p:extLst>
              <p:ext uri="{D42A27DB-BD31-4B8C-83A1-F6EECF244321}">
                <p14:modId xmlns:p14="http://schemas.microsoft.com/office/powerpoint/2010/main" val="1164968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3" name="think-cell data - do not delete" hidden="1">
                        <a:extLst>
                          <a:ext uri="{FF2B5EF4-FFF2-40B4-BE49-F238E27FC236}">
                            <a16:creationId xmlns:a16="http://schemas.microsoft.com/office/drawing/2014/main" id="{3E3ED40C-B3BE-14D4-09B0-672E793908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447824"/>
            <a:ext cx="10933253" cy="480131"/>
          </a:xfrm>
        </p:spPr>
        <p:txBody>
          <a:bodyPr vert="horz"/>
          <a:lstStyle/>
          <a:p>
            <a:r>
              <a:rPr kumimoji="1" lang="zh-CN" altLang="en-US" sz="2800" dirty="0"/>
              <a:t>此外，骨放疗的加入还可能诱导了被照射部位的骨折风险升高</a:t>
            </a:r>
            <a:endParaRPr kumimoji="1" lang="zh-CN" altLang="en-US" sz="2800" dirty="0">
              <a:highlight>
                <a:srgbClr val="FFFF00"/>
              </a:highlight>
            </a:endParaRPr>
          </a:p>
        </p:txBody>
      </p:sp>
      <p:sp>
        <p:nvSpPr>
          <p:cNvPr id="37" name="文本框 36"/>
          <p:cNvSpPr txBox="1"/>
          <p:nvPr/>
        </p:nvSpPr>
        <p:spPr>
          <a:xfrm>
            <a:off x="7168045" y="5043807"/>
            <a:ext cx="4222750" cy="1049655"/>
          </a:xfrm>
          <a:prstGeom prst="rect">
            <a:avLst/>
          </a:prstGeom>
        </p:spPr>
        <p:txBody>
          <a:bodyPr vert="horz" wrap="square" lIns="0" tIns="149860" rIns="0" bIns="0" rtlCol="0">
            <a:noAutofit/>
          </a:bodyPr>
          <a:lstStyle>
            <a:defPPr>
              <a:defRPr lang="zh-CN"/>
            </a:defPPr>
            <a:lvl1pPr algn="ctr">
              <a:lnSpc>
                <a:spcPct val="100000"/>
              </a:lnSpc>
              <a:spcBef>
                <a:spcPts val="1180"/>
              </a:spcBef>
              <a:defRPr sz="1400" spc="-10">
                <a:latin typeface="微软雅黑" panose="020B0503020204020204" charset="-122"/>
                <a:cs typeface="微软雅黑" panose="020B0503020204020204" charset="-122"/>
              </a:defRPr>
            </a:lvl1pPr>
          </a:lstStyle>
          <a:p>
            <a:pPr algn="just">
              <a:lnSpc>
                <a:spcPct val="150000"/>
              </a:lnSpc>
              <a:spcBef>
                <a:spcPts val="0"/>
              </a:spcBef>
            </a:pPr>
            <a:endParaRPr lang="zh-CN" altLang="en-US" sz="2000" b="1" dirty="0">
              <a:solidFill>
                <a:srgbClr val="F26649"/>
              </a:solidFill>
              <a:ea typeface="微软雅黑" panose="020B0503020204020204" charset="-122"/>
            </a:endParaRPr>
          </a:p>
        </p:txBody>
      </p:sp>
      <p:sp>
        <p:nvSpPr>
          <p:cNvPr id="24" name="内容占位符 2">
            <a:extLst>
              <a:ext uri="{FF2B5EF4-FFF2-40B4-BE49-F238E27FC236}">
                <a16:creationId xmlns:a16="http://schemas.microsoft.com/office/drawing/2014/main" id="{E9AE49E0-E624-466F-AE25-FC2F316F244F}"/>
              </a:ext>
            </a:extLst>
          </p:cNvPr>
          <p:cNvSpPr txBox="1"/>
          <p:nvPr/>
        </p:nvSpPr>
        <p:spPr>
          <a:xfrm>
            <a:off x="514800" y="6355196"/>
            <a:ext cx="9736138" cy="461665"/>
          </a:xfrm>
          <a:prstGeom prst="rect">
            <a:avLst/>
          </a:prstGeom>
          <a:noFill/>
        </p:spPr>
        <p:txBody>
          <a:bodyPr wrap="square" anchor="b" anchorCtr="0">
            <a:spAutoFit/>
          </a:bodyPr>
          <a:lstStyle>
            <a:defPPr>
              <a:defRPr lang="zh-CN"/>
            </a:defPPr>
            <a:lvl1pPr marL="228600" indent="-228600">
              <a:buFont typeface="+mj-lt"/>
              <a:buAutoNum type="arabicPeriod"/>
              <a:defRPr sz="700">
                <a:solidFill>
                  <a:prstClr val="white">
                    <a:lumMod val="50000"/>
                  </a:prstClr>
                </a:solidFill>
                <a:latin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 dirty="0">
                <a:latin typeface="微软雅黑" panose="020B0503020204020204" charset="-122"/>
                <a:ea typeface="微软雅黑" panose="020B0503020204020204" charset="-122"/>
              </a:rPr>
              <a:t>Jackett, Kailey N., et al. Cellular &amp; Molecular Biology Letters 30.1 (2025): 97.</a:t>
            </a:r>
          </a:p>
          <a:p>
            <a:r>
              <a:rPr lang="en-US" altLang="zh-CN" sz="600" dirty="0">
                <a:latin typeface="微软雅黑" panose="020B0503020204020204" charset="-122"/>
                <a:ea typeface="微软雅黑" panose="020B0503020204020204" charset="-122"/>
              </a:rPr>
              <a:t>Vargas, Enrique, et al.  Journal of Neurosurgery: Spine 33.6 (2020): 870-876..</a:t>
            </a:r>
          </a:p>
          <a:p>
            <a:r>
              <a:rPr lang="en-US" altLang="zh-CN" sz="600" dirty="0">
                <a:latin typeface="微软雅黑" panose="020B0503020204020204" charset="-122"/>
                <a:ea typeface="微软雅黑" panose="020B0503020204020204" charset="-122"/>
              </a:rPr>
              <a:t>Kita, N., et al.  Clinical and translational radiation oncology, 43, 100683.</a:t>
            </a:r>
          </a:p>
          <a:p>
            <a:r>
              <a:rPr lang="zh-CN" altLang="en-US" sz="600" dirty="0">
                <a:latin typeface="微软雅黑" panose="020B0503020204020204" charset="-122"/>
                <a:ea typeface="微软雅黑" panose="020B0503020204020204" charset="-122"/>
              </a:rPr>
              <a:t>支修益</a:t>
            </a:r>
            <a:r>
              <a:rPr lang="en-US" altLang="zh-CN" sz="600" dirty="0">
                <a:latin typeface="微软雅黑" panose="020B0503020204020204" charset="-122"/>
                <a:ea typeface="微软雅黑" panose="020B0503020204020204" charset="-122"/>
              </a:rPr>
              <a:t>, </a:t>
            </a:r>
            <a:r>
              <a:rPr lang="zh-CN" altLang="en-US" sz="600" dirty="0">
                <a:latin typeface="微软雅黑" panose="020B0503020204020204" charset="-122"/>
                <a:ea typeface="微软雅黑" panose="020B0503020204020204" charset="-122"/>
              </a:rPr>
              <a:t>王洁</a:t>
            </a:r>
            <a:r>
              <a:rPr lang="en-US" altLang="zh-CN" sz="600" dirty="0">
                <a:latin typeface="微软雅黑" panose="020B0503020204020204" charset="-122"/>
                <a:ea typeface="微软雅黑" panose="020B0503020204020204" charset="-122"/>
              </a:rPr>
              <a:t>, </a:t>
            </a:r>
            <a:r>
              <a:rPr lang="zh-CN" altLang="en-US" sz="600" dirty="0">
                <a:latin typeface="微软雅黑" panose="020B0503020204020204" charset="-122"/>
                <a:ea typeface="微软雅黑" panose="020B0503020204020204" charset="-122"/>
              </a:rPr>
              <a:t>刘伦旭</a:t>
            </a:r>
            <a:r>
              <a:rPr lang="en-US" altLang="zh-CN" sz="600" dirty="0">
                <a:latin typeface="微软雅黑" panose="020B0503020204020204" charset="-122"/>
                <a:ea typeface="微软雅黑" panose="020B0503020204020204" charset="-122"/>
              </a:rPr>
              <a:t>, </a:t>
            </a:r>
            <a:r>
              <a:rPr lang="zh-CN" altLang="en-US" sz="600" dirty="0">
                <a:latin typeface="微软雅黑" panose="020B0503020204020204" charset="-122"/>
                <a:ea typeface="微软雅黑" panose="020B0503020204020204" charset="-122"/>
              </a:rPr>
              <a:t>赵军等</a:t>
            </a:r>
            <a:r>
              <a:rPr lang="en-US" altLang="zh-CN" sz="600" dirty="0">
                <a:latin typeface="微软雅黑" panose="020B0503020204020204" charset="-122"/>
                <a:ea typeface="微软雅黑" panose="020B0503020204020204" charset="-122"/>
              </a:rPr>
              <a:t>. </a:t>
            </a:r>
            <a:r>
              <a:rPr lang="zh-CN" altLang="en-US" sz="600" dirty="0">
                <a:latin typeface="微软雅黑" panose="020B0503020204020204" charset="-122"/>
                <a:ea typeface="微软雅黑" panose="020B0503020204020204" charset="-122"/>
              </a:rPr>
              <a:t>中国肺癌骨转移临床诊疗指南（</a:t>
            </a:r>
            <a:r>
              <a:rPr lang="en-US" altLang="zh-CN" sz="600" dirty="0">
                <a:latin typeface="微软雅黑" panose="020B0503020204020204" charset="-122"/>
                <a:ea typeface="微软雅黑" panose="020B0503020204020204" charset="-122"/>
              </a:rPr>
              <a:t>2024</a:t>
            </a:r>
            <a:r>
              <a:rPr lang="zh-CN" altLang="en-US" sz="600" dirty="0">
                <a:latin typeface="微软雅黑" panose="020B0503020204020204" charset="-122"/>
                <a:ea typeface="微软雅黑" panose="020B0503020204020204" charset="-122"/>
              </a:rPr>
              <a:t>版）</a:t>
            </a:r>
            <a:r>
              <a:rPr lang="en-US" altLang="zh-CN" sz="600" dirty="0">
                <a:latin typeface="微软雅黑" panose="020B0503020204020204" charset="-122"/>
                <a:ea typeface="微软雅黑" panose="020B0503020204020204" charset="-122"/>
              </a:rPr>
              <a:t>. </a:t>
            </a:r>
            <a:r>
              <a:rPr lang="zh-CN" altLang="en-US" sz="600" dirty="0">
                <a:latin typeface="微软雅黑" panose="020B0503020204020204" charset="-122"/>
                <a:ea typeface="微软雅黑" panose="020B0503020204020204" charset="-122"/>
              </a:rPr>
              <a:t>中国胸心血管外科临床杂志</a:t>
            </a:r>
            <a:r>
              <a:rPr lang="en-US" altLang="zh-CN" sz="600" dirty="0">
                <a:latin typeface="微软雅黑" panose="020B0503020204020204" charset="-122"/>
                <a:ea typeface="微软雅黑" panose="020B0503020204020204" charset="-122"/>
              </a:rPr>
              <a:t>, 2024, 31(5): 643-654. </a:t>
            </a:r>
          </a:p>
        </p:txBody>
      </p:sp>
      <p:grpSp>
        <p:nvGrpSpPr>
          <p:cNvPr id="29" name="组合 28">
            <a:extLst>
              <a:ext uri="{FF2B5EF4-FFF2-40B4-BE49-F238E27FC236}">
                <a16:creationId xmlns:a16="http://schemas.microsoft.com/office/drawing/2014/main" id="{C31BC190-D12A-A9AF-8C62-3ECD4ADB62BA}"/>
              </a:ext>
            </a:extLst>
          </p:cNvPr>
          <p:cNvGrpSpPr/>
          <p:nvPr/>
        </p:nvGrpSpPr>
        <p:grpSpPr>
          <a:xfrm>
            <a:off x="515938" y="1113861"/>
            <a:ext cx="6196015" cy="5148043"/>
            <a:chOff x="515939" y="1113861"/>
            <a:chExt cx="5626544" cy="5148043"/>
          </a:xfrm>
        </p:grpSpPr>
        <p:sp>
          <p:nvSpPr>
            <p:cNvPr id="365" name="矩形: 圆角 364"/>
            <p:cNvSpPr/>
            <p:nvPr/>
          </p:nvSpPr>
          <p:spPr>
            <a:xfrm>
              <a:off x="515939" y="1388646"/>
              <a:ext cx="5626544" cy="4873258"/>
            </a:xfrm>
            <a:prstGeom prst="roundRect">
              <a:avLst>
                <a:gd name="adj" fmla="val 2103"/>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3" name="圆角矩形 34">
              <a:extLst>
                <a:ext uri="{FF2B5EF4-FFF2-40B4-BE49-F238E27FC236}">
                  <a16:creationId xmlns:a16="http://schemas.microsoft.com/office/drawing/2014/main" id="{754CA53A-7AFB-B7F4-59C4-6C0AC82D2110}"/>
                </a:ext>
              </a:extLst>
            </p:cNvPr>
            <p:cNvSpPr/>
            <p:nvPr/>
          </p:nvSpPr>
          <p:spPr>
            <a:xfrm>
              <a:off x="3174673" y="1911165"/>
              <a:ext cx="2835850" cy="4061824"/>
            </a:xfrm>
            <a:prstGeom prst="roundRect">
              <a:avLst>
                <a:gd name="adj" fmla="val 6018"/>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lIns="108000" tIns="360000" rIns="108000" bIns="0" rtlCol="0" anchor="ctr"/>
            <a:lstStyle/>
            <a:p>
              <a:pPr marL="171450" indent="-171450">
                <a:spcBef>
                  <a:spcPts val="1200"/>
                </a:spcBef>
                <a:spcAft>
                  <a:spcPts val="1200"/>
                </a:spcAft>
                <a:buFont typeface="Arial" panose="020B0604020202020204" pitchFamily="34" charset="0"/>
                <a:buChar char="•"/>
              </a:pPr>
              <a:r>
                <a:rPr lang="zh-CN" altLang="en-US" sz="1400" dirty="0"/>
                <a:t>骨放疗后，高达</a:t>
              </a:r>
              <a:r>
                <a:rPr lang="en-US" altLang="zh-CN" b="1" dirty="0">
                  <a:solidFill>
                    <a:srgbClr val="EC642F"/>
                  </a:solidFill>
                </a:rPr>
                <a:t>42%</a:t>
              </a:r>
              <a:r>
                <a:rPr lang="zh-CN" altLang="en-US" sz="1400" dirty="0"/>
                <a:t>的患者    最终可能发生骨折，骨放疗可能导致“终生骨折风险升高”</a:t>
              </a:r>
              <a:r>
                <a:rPr lang="en-US" altLang="zh-CN" sz="1400" baseline="30000" dirty="0"/>
                <a:t>1</a:t>
              </a:r>
              <a:endParaRPr lang="en-US" altLang="zh-CN" sz="1400" dirty="0"/>
            </a:p>
            <a:p>
              <a:pPr marL="171450" indent="-171450">
                <a:spcBef>
                  <a:spcPts val="1200"/>
                </a:spcBef>
                <a:spcAft>
                  <a:spcPts val="1200"/>
                </a:spcAft>
                <a:buFont typeface="Arial" panose="020B0604020202020204" pitchFamily="34" charset="0"/>
                <a:buChar char="•"/>
              </a:pPr>
              <a:r>
                <a:rPr lang="zh-CN" altLang="en-US" sz="1400" dirty="0"/>
                <a:t>脊柱立体定向放射治疗 </a:t>
              </a:r>
              <a:r>
                <a:rPr lang="en-US" altLang="zh-CN" sz="1400" dirty="0"/>
                <a:t>(SBRT) </a:t>
              </a:r>
              <a:r>
                <a:rPr lang="zh-CN" altLang="en-US" sz="1400" dirty="0"/>
                <a:t>后，椎体发生压缩性骨折 </a:t>
              </a:r>
              <a:r>
                <a:rPr lang="en-US" altLang="zh-CN" sz="1400" dirty="0"/>
                <a:t>(VCF) </a:t>
              </a:r>
              <a:r>
                <a:rPr lang="zh-CN" altLang="en-US" sz="1400" dirty="0"/>
                <a:t>的    风险增加，可达 </a:t>
              </a:r>
              <a:r>
                <a:rPr lang="en-US" altLang="zh-CN" b="1" dirty="0">
                  <a:solidFill>
                    <a:srgbClr val="EC642F"/>
                  </a:solidFill>
                </a:rPr>
                <a:t>11~39% </a:t>
              </a:r>
              <a:r>
                <a:rPr lang="en-US" altLang="zh-CN" b="1" baseline="30000" dirty="0">
                  <a:solidFill>
                    <a:srgbClr val="EC642F"/>
                  </a:solidFill>
                </a:rPr>
                <a:t>2</a:t>
              </a:r>
              <a:endParaRPr lang="en-US" altLang="zh-CN" b="1" dirty="0">
                <a:solidFill>
                  <a:srgbClr val="EC642F"/>
                </a:solidFill>
              </a:endParaRPr>
            </a:p>
            <a:p>
              <a:pPr marL="171450" indent="-171450">
                <a:spcBef>
                  <a:spcPts val="1200"/>
                </a:spcBef>
                <a:spcAft>
                  <a:spcPts val="1200"/>
                </a:spcAft>
                <a:buFont typeface="Arial" panose="020B0604020202020204" pitchFamily="34" charset="0"/>
                <a:buChar char="•"/>
              </a:pPr>
              <a:r>
                <a:rPr lang="zh-CN" altLang="en-US" sz="1400" dirty="0"/>
                <a:t>患者在接受累及肋骨的</a:t>
              </a:r>
              <a:r>
                <a:rPr lang="en-US" altLang="zh-CN" sz="1400" dirty="0"/>
                <a:t>SBRT</a:t>
              </a:r>
              <a:r>
                <a:rPr lang="zh-CN" altLang="en-US" sz="1400" dirty="0"/>
                <a:t>后，放射性肋骨骨折 </a:t>
              </a:r>
              <a:r>
                <a:rPr lang="en-US" altLang="zh-CN" sz="1400" dirty="0"/>
                <a:t>(RIRF) </a:t>
              </a:r>
              <a:r>
                <a:rPr lang="zh-CN" altLang="en-US" sz="1400" dirty="0"/>
                <a:t>的发生率可达</a:t>
              </a:r>
              <a:r>
                <a:rPr lang="en-US" altLang="zh-CN" dirty="0">
                  <a:solidFill>
                    <a:srgbClr val="EC642F"/>
                  </a:solidFill>
                </a:rPr>
                <a:t>~</a:t>
              </a:r>
              <a:r>
                <a:rPr lang="en-US" altLang="zh-CN" b="1" dirty="0">
                  <a:solidFill>
                    <a:srgbClr val="EC642F"/>
                  </a:solidFill>
                </a:rPr>
                <a:t>35% </a:t>
              </a:r>
              <a:r>
                <a:rPr lang="en-US" altLang="zh-CN" b="1" baseline="30000" dirty="0">
                  <a:solidFill>
                    <a:srgbClr val="EC642F"/>
                  </a:solidFill>
                </a:rPr>
                <a:t>3</a:t>
              </a:r>
              <a:endParaRPr lang="zh-CN" altLang="en-US" sz="1400" dirty="0">
                <a:solidFill>
                  <a:srgbClr val="EC642F"/>
                </a:solidFill>
              </a:endParaRPr>
            </a:p>
          </p:txBody>
        </p:sp>
        <p:grpSp>
          <p:nvGrpSpPr>
            <p:cNvPr id="32" name="组合 31">
              <a:extLst>
                <a:ext uri="{FF2B5EF4-FFF2-40B4-BE49-F238E27FC236}">
                  <a16:creationId xmlns:a16="http://schemas.microsoft.com/office/drawing/2014/main" id="{052C64A9-9969-6DEE-832B-D18EE14FC3BC}"/>
                </a:ext>
              </a:extLst>
            </p:cNvPr>
            <p:cNvGrpSpPr/>
            <p:nvPr/>
          </p:nvGrpSpPr>
          <p:grpSpPr>
            <a:xfrm>
              <a:off x="1079196" y="1113861"/>
              <a:ext cx="4601451" cy="547917"/>
              <a:chOff x="6727633" y="1198793"/>
              <a:chExt cx="4559994" cy="548192"/>
            </a:xfrm>
          </p:grpSpPr>
          <p:sp>
            <p:nvSpPr>
              <p:cNvPr id="33" name="任意多边形: 形状 32">
                <a:extLst>
                  <a:ext uri="{FF2B5EF4-FFF2-40B4-BE49-F238E27FC236}">
                    <a16:creationId xmlns:a16="http://schemas.microsoft.com/office/drawing/2014/main" id="{3975A049-A68F-7491-256B-854528787447}"/>
                  </a:ext>
                </a:extLst>
              </p:cNvPr>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4" name="文本框 33">
                <a:extLst>
                  <a:ext uri="{FF2B5EF4-FFF2-40B4-BE49-F238E27FC236}">
                    <a16:creationId xmlns:a16="http://schemas.microsoft.com/office/drawing/2014/main" id="{FC758C59-3540-180C-F3A1-0DEADF875815}"/>
                  </a:ext>
                </a:extLst>
              </p:cNvPr>
              <p:cNvSpPr txBox="1"/>
              <p:nvPr/>
            </p:nvSpPr>
            <p:spPr>
              <a:xfrm>
                <a:off x="6992040" y="1303529"/>
                <a:ext cx="4031180" cy="338724"/>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骨放疗对骨转移灶骨骼健康的潜在不利影响</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36" name="组合 35">
                <a:extLst>
                  <a:ext uri="{FF2B5EF4-FFF2-40B4-BE49-F238E27FC236}">
                    <a16:creationId xmlns:a16="http://schemas.microsoft.com/office/drawing/2014/main" id="{3A5F3BF0-28E0-C1DE-A5A0-6197F7F75F60}"/>
                  </a:ext>
                </a:extLst>
              </p:cNvPr>
              <p:cNvGrpSpPr/>
              <p:nvPr/>
            </p:nvGrpSpPr>
            <p:grpSpPr>
              <a:xfrm>
                <a:off x="6944524" y="1198793"/>
                <a:ext cx="545082" cy="512278"/>
                <a:chOff x="7436314" y="2544951"/>
                <a:chExt cx="509090" cy="294402"/>
              </a:xfrm>
            </p:grpSpPr>
            <p:sp>
              <p:nvSpPr>
                <p:cNvPr id="40" name="平行四边形 39">
                  <a:extLst>
                    <a:ext uri="{FF2B5EF4-FFF2-40B4-BE49-F238E27FC236}">
                      <a16:creationId xmlns:a16="http://schemas.microsoft.com/office/drawing/2014/main" id="{D59709CB-AA7B-3CAB-8BB9-7BC25E46455A}"/>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1" name="平行四边形 40">
                  <a:extLst>
                    <a:ext uri="{FF2B5EF4-FFF2-40B4-BE49-F238E27FC236}">
                      <a16:creationId xmlns:a16="http://schemas.microsoft.com/office/drawing/2014/main" id="{ED8187B9-C61B-DAB6-88AE-8F85BADF3079}"/>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52" name="组合 51">
              <a:extLst>
                <a:ext uri="{FF2B5EF4-FFF2-40B4-BE49-F238E27FC236}">
                  <a16:creationId xmlns:a16="http://schemas.microsoft.com/office/drawing/2014/main" id="{93DF1BF5-EA85-6D88-22F1-FDF6AB67E2D2}"/>
                </a:ext>
              </a:extLst>
            </p:cNvPr>
            <p:cNvGrpSpPr/>
            <p:nvPr/>
          </p:nvGrpSpPr>
          <p:grpSpPr>
            <a:xfrm>
              <a:off x="703513" y="1912058"/>
              <a:ext cx="2326286" cy="4060931"/>
              <a:chOff x="795306" y="1766389"/>
              <a:chExt cx="3831135" cy="6687904"/>
            </a:xfrm>
          </p:grpSpPr>
          <p:pic>
            <p:nvPicPr>
              <p:cNvPr id="47" name="图片 46">
                <a:extLst>
                  <a:ext uri="{FF2B5EF4-FFF2-40B4-BE49-F238E27FC236}">
                    <a16:creationId xmlns:a16="http://schemas.microsoft.com/office/drawing/2014/main" id="{13EB09F2-7CD3-960C-D261-632C72471FC2}"/>
                  </a:ext>
                </a:extLst>
              </p:cNvPr>
              <p:cNvPicPr>
                <a:picLocks noChangeAspect="1"/>
              </p:cNvPicPr>
              <p:nvPr/>
            </p:nvPicPr>
            <p:blipFill>
              <a:blip r:embed="rId6"/>
              <a:stretch>
                <a:fillRect/>
              </a:stretch>
            </p:blipFill>
            <p:spPr>
              <a:xfrm>
                <a:off x="795306" y="1766389"/>
                <a:ext cx="2876729" cy="3911969"/>
              </a:xfrm>
              <a:prstGeom prst="rect">
                <a:avLst/>
              </a:prstGeom>
              <a:effectLst>
                <a:outerShdw blurRad="50800" dist="38100" dir="2700000" algn="tl" rotWithShape="0">
                  <a:prstClr val="black">
                    <a:alpha val="40000"/>
                  </a:prstClr>
                </a:outerShdw>
              </a:effectLst>
            </p:spPr>
          </p:pic>
          <p:pic>
            <p:nvPicPr>
              <p:cNvPr id="49" name="图片 48">
                <a:extLst>
                  <a:ext uri="{FF2B5EF4-FFF2-40B4-BE49-F238E27FC236}">
                    <a16:creationId xmlns:a16="http://schemas.microsoft.com/office/drawing/2014/main" id="{A031DAE3-9327-1E38-E289-8649E58B07AE}"/>
                  </a:ext>
                </a:extLst>
              </p:cNvPr>
              <p:cNvPicPr>
                <a:picLocks noChangeAspect="1"/>
              </p:cNvPicPr>
              <p:nvPr/>
            </p:nvPicPr>
            <p:blipFill>
              <a:blip r:embed="rId7"/>
              <a:stretch>
                <a:fillRect/>
              </a:stretch>
            </p:blipFill>
            <p:spPr>
              <a:xfrm>
                <a:off x="1184863" y="3106939"/>
                <a:ext cx="2887127" cy="3891542"/>
              </a:xfrm>
              <a:prstGeom prst="rect">
                <a:avLst/>
              </a:prstGeom>
              <a:effectLst>
                <a:outerShdw blurRad="50800" dist="38100" dir="2700000" algn="tl" rotWithShape="0">
                  <a:prstClr val="black">
                    <a:alpha val="40000"/>
                  </a:prstClr>
                </a:outerShdw>
              </a:effectLst>
            </p:spPr>
          </p:pic>
          <p:pic>
            <p:nvPicPr>
              <p:cNvPr id="51" name="图片 50">
                <a:extLst>
                  <a:ext uri="{FF2B5EF4-FFF2-40B4-BE49-F238E27FC236}">
                    <a16:creationId xmlns:a16="http://schemas.microsoft.com/office/drawing/2014/main" id="{DF867080-D4EF-1EF7-3674-D5AE4D261BC9}"/>
                  </a:ext>
                </a:extLst>
              </p:cNvPr>
              <p:cNvPicPr>
                <a:picLocks noChangeAspect="1"/>
              </p:cNvPicPr>
              <p:nvPr/>
            </p:nvPicPr>
            <p:blipFill>
              <a:blip r:embed="rId8"/>
              <a:stretch>
                <a:fillRect/>
              </a:stretch>
            </p:blipFill>
            <p:spPr>
              <a:xfrm>
                <a:off x="1517846" y="4517939"/>
                <a:ext cx="3108595" cy="3936354"/>
              </a:xfrm>
              <a:prstGeom prst="rect">
                <a:avLst/>
              </a:prstGeom>
              <a:effectLst>
                <a:outerShdw blurRad="50800" dist="38100" dir="2700000" algn="tl" rotWithShape="0">
                  <a:prstClr val="black">
                    <a:alpha val="40000"/>
                  </a:prstClr>
                </a:outerShdw>
              </a:effectLst>
            </p:spPr>
          </p:pic>
        </p:grpSp>
      </p:grpSp>
      <p:grpSp>
        <p:nvGrpSpPr>
          <p:cNvPr id="28" name="组合 27">
            <a:extLst>
              <a:ext uri="{FF2B5EF4-FFF2-40B4-BE49-F238E27FC236}">
                <a16:creationId xmlns:a16="http://schemas.microsoft.com/office/drawing/2014/main" id="{13CE5260-78ED-C4A2-A37B-69A25AAD05ED}"/>
              </a:ext>
            </a:extLst>
          </p:cNvPr>
          <p:cNvGrpSpPr/>
          <p:nvPr/>
        </p:nvGrpSpPr>
        <p:grpSpPr>
          <a:xfrm>
            <a:off x="6816229" y="1113861"/>
            <a:ext cx="5055660" cy="5148043"/>
            <a:chOff x="6492063" y="1113861"/>
            <a:chExt cx="5055660" cy="5148043"/>
          </a:xfrm>
        </p:grpSpPr>
        <p:sp>
          <p:nvSpPr>
            <p:cNvPr id="18" name="矩形: 圆角 17">
              <a:extLst>
                <a:ext uri="{FF2B5EF4-FFF2-40B4-BE49-F238E27FC236}">
                  <a16:creationId xmlns:a16="http://schemas.microsoft.com/office/drawing/2014/main" id="{E66CA0C7-BE1F-7586-8D98-D4A812696D12}"/>
                </a:ext>
              </a:extLst>
            </p:cNvPr>
            <p:cNvSpPr/>
            <p:nvPr/>
          </p:nvSpPr>
          <p:spPr>
            <a:xfrm>
              <a:off x="6492063" y="1388646"/>
              <a:ext cx="5055660" cy="4873258"/>
            </a:xfrm>
            <a:prstGeom prst="roundRect">
              <a:avLst>
                <a:gd name="adj" fmla="val 2103"/>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pic>
          <p:nvPicPr>
            <p:cNvPr id="7" name="图片 6">
              <a:extLst>
                <a:ext uri="{FF2B5EF4-FFF2-40B4-BE49-F238E27FC236}">
                  <a16:creationId xmlns:a16="http://schemas.microsoft.com/office/drawing/2014/main" id="{811C8826-913B-2027-C4D3-F61A8F571E6B}"/>
                </a:ext>
              </a:extLst>
            </p:cNvPr>
            <p:cNvPicPr>
              <a:picLocks noChangeAspect="1"/>
            </p:cNvPicPr>
            <p:nvPr/>
          </p:nvPicPr>
          <p:blipFill>
            <a:blip r:embed="rId9"/>
            <a:stretch>
              <a:fillRect/>
            </a:stretch>
          </p:blipFill>
          <p:spPr>
            <a:xfrm>
              <a:off x="6863174" y="1768814"/>
              <a:ext cx="4021681" cy="2584228"/>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EE9B914E-E27F-2098-203B-632007CD2FB8}"/>
                </a:ext>
              </a:extLst>
            </p:cNvPr>
            <p:cNvPicPr>
              <a:picLocks noChangeAspect="1"/>
            </p:cNvPicPr>
            <p:nvPr/>
          </p:nvPicPr>
          <p:blipFill>
            <a:blip r:embed="rId10"/>
            <a:stretch>
              <a:fillRect/>
            </a:stretch>
          </p:blipFill>
          <p:spPr>
            <a:xfrm>
              <a:off x="7828877" y="2602880"/>
              <a:ext cx="3552094" cy="3386508"/>
            </a:xfrm>
            <a:prstGeom prst="rect">
              <a:avLst/>
            </a:prstGeom>
            <a:effectLst>
              <a:outerShdw blurRad="50800" dist="38100" dir="2700000" algn="tl" rotWithShape="0">
                <a:prstClr val="black">
                  <a:alpha val="40000"/>
                </a:prstClr>
              </a:outerShdw>
            </a:effectLst>
          </p:spPr>
        </p:pic>
        <p:grpSp>
          <p:nvGrpSpPr>
            <p:cNvPr id="19" name="组合 18">
              <a:extLst>
                <a:ext uri="{FF2B5EF4-FFF2-40B4-BE49-F238E27FC236}">
                  <a16:creationId xmlns:a16="http://schemas.microsoft.com/office/drawing/2014/main" id="{21F498CA-7ED3-CCC9-3CEF-A34B2B4CA5BB}"/>
                </a:ext>
              </a:extLst>
            </p:cNvPr>
            <p:cNvGrpSpPr/>
            <p:nvPr/>
          </p:nvGrpSpPr>
          <p:grpSpPr>
            <a:xfrm>
              <a:off x="6726798" y="1113861"/>
              <a:ext cx="4601451" cy="547917"/>
              <a:chOff x="6727633" y="1198793"/>
              <a:chExt cx="4559994" cy="548192"/>
            </a:xfrm>
          </p:grpSpPr>
          <p:sp>
            <p:nvSpPr>
              <p:cNvPr id="20" name="任意多边形: 形状 19">
                <a:extLst>
                  <a:ext uri="{FF2B5EF4-FFF2-40B4-BE49-F238E27FC236}">
                    <a16:creationId xmlns:a16="http://schemas.microsoft.com/office/drawing/2014/main" id="{DEEC347B-F1F0-C0A9-2A26-D8DFCCCFCC93}"/>
                  </a:ext>
                </a:extLst>
              </p:cNvPr>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 name="文本框 20">
                <a:extLst>
                  <a:ext uri="{FF2B5EF4-FFF2-40B4-BE49-F238E27FC236}">
                    <a16:creationId xmlns:a16="http://schemas.microsoft.com/office/drawing/2014/main" id="{0FC94540-C6FD-A1A1-1037-924B6DBB746F}"/>
                  </a:ext>
                </a:extLst>
              </p:cNvPr>
              <p:cNvSpPr txBox="1"/>
              <p:nvPr/>
            </p:nvSpPr>
            <p:spPr>
              <a:xfrm>
                <a:off x="6992040" y="1303529"/>
                <a:ext cx="4031180" cy="338724"/>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指南建议关注骨放疗后的骨折风险</a:t>
                </a:r>
                <a:r>
                  <a:rPr lang="en-US" altLang="zh-CN" sz="1600" b="1" kern="0" baseline="3000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4</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22" name="组合 21">
                <a:extLst>
                  <a:ext uri="{FF2B5EF4-FFF2-40B4-BE49-F238E27FC236}">
                    <a16:creationId xmlns:a16="http://schemas.microsoft.com/office/drawing/2014/main" id="{AEE62905-AF7B-3209-EBF7-5DF295598C93}"/>
                  </a:ext>
                </a:extLst>
              </p:cNvPr>
              <p:cNvGrpSpPr/>
              <p:nvPr/>
            </p:nvGrpSpPr>
            <p:grpSpPr>
              <a:xfrm>
                <a:off x="6944524" y="1198793"/>
                <a:ext cx="545082" cy="512278"/>
                <a:chOff x="7436314" y="2544951"/>
                <a:chExt cx="509090" cy="294402"/>
              </a:xfrm>
            </p:grpSpPr>
            <p:sp>
              <p:nvSpPr>
                <p:cNvPr id="25" name="平行四边形 24">
                  <a:extLst>
                    <a:ext uri="{FF2B5EF4-FFF2-40B4-BE49-F238E27FC236}">
                      <a16:creationId xmlns:a16="http://schemas.microsoft.com/office/drawing/2014/main" id="{827895D5-84AB-0448-D2FB-827D7054E161}"/>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6" name="平行四边形 25">
                  <a:extLst>
                    <a:ext uri="{FF2B5EF4-FFF2-40B4-BE49-F238E27FC236}">
                      <a16:creationId xmlns:a16="http://schemas.microsoft.com/office/drawing/2014/main" id="{1B6FB795-CF0D-D9D3-7A5A-491A21824F0A}"/>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sp>
        <p:nvSpPr>
          <p:cNvPr id="30" name="矩形 29">
            <a:extLst>
              <a:ext uri="{FF2B5EF4-FFF2-40B4-BE49-F238E27FC236}">
                <a16:creationId xmlns:a16="http://schemas.microsoft.com/office/drawing/2014/main" id="{DB646BFC-2969-D7BA-DE35-657FF65DE644}"/>
              </a:ext>
            </a:extLst>
          </p:cNvPr>
          <p:cNvSpPr/>
          <p:nvPr/>
        </p:nvSpPr>
        <p:spPr>
          <a:xfrm>
            <a:off x="8531157" y="5713987"/>
            <a:ext cx="2943088" cy="259002"/>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31" name="组合 30"/>
          <p:cNvGrpSpPr/>
          <p:nvPr/>
        </p:nvGrpSpPr>
        <p:grpSpPr>
          <a:xfrm>
            <a:off x="4662869" y="1831880"/>
            <a:ext cx="720000" cy="720000"/>
            <a:chOff x="8791575" y="3485515"/>
            <a:chExt cx="720000" cy="720000"/>
          </a:xfrm>
        </p:grpSpPr>
        <p:sp>
          <p:nvSpPr>
            <p:cNvPr id="35" name="圆角矩形 9"/>
            <p:cNvSpPr/>
            <p:nvPr/>
          </p:nvSpPr>
          <p:spPr>
            <a:xfrm>
              <a:off x="8791575" y="3485515"/>
              <a:ext cx="720000" cy="720000"/>
            </a:xfrm>
            <a:prstGeom prst="roundRect">
              <a:avLst>
                <a:gd name="adj" fmla="val 50000"/>
              </a:avLst>
            </a:prstGeom>
            <a:gradFill>
              <a:gsLst>
                <a:gs pos="0">
                  <a:srgbClr val="FAC2B6"/>
                </a:gs>
                <a:gs pos="22000">
                  <a:schemeClr val="accent2"/>
                </a:gs>
                <a:gs pos="100000">
                  <a:srgbClr val="F26649"/>
                </a:gs>
              </a:gsLst>
              <a:lin ang="6120000" scaled="0"/>
            </a:gradFill>
            <a:ln w="12700" cap="flat" cmpd="sng" algn="ctr">
              <a:solidFill>
                <a:srgbClr val="F2664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38" name="图片 21" descr="社会学"/>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04605" y="3597910"/>
              <a:ext cx="468000" cy="468000"/>
            </a:xfrm>
            <a:prstGeom prst="rect">
              <a:avLst/>
            </a:prstGeom>
          </p:spPr>
        </p:pic>
      </p:grpSp>
      <p:grpSp>
        <p:nvGrpSpPr>
          <p:cNvPr id="4" name="组合 3">
            <a:extLst>
              <a:ext uri="{FF2B5EF4-FFF2-40B4-BE49-F238E27FC236}">
                <a16:creationId xmlns:a16="http://schemas.microsoft.com/office/drawing/2014/main" id="{EF3946F1-F1FC-CB81-0EA9-1E07A535C82F}"/>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BF0ACC1E-6F0B-017B-543C-D332E82FD7FD}"/>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F15D020B-245E-CCB9-649F-A306B144C94E}"/>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EA4A4A3-9AC7-DCB3-38AD-FCCCE00245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5" name="think-cell data - do not delete" hidden="1">
                        <a:extLst>
                          <a:ext uri="{FF2B5EF4-FFF2-40B4-BE49-F238E27FC236}">
                            <a16:creationId xmlns:a16="http://schemas.microsoft.com/office/drawing/2014/main" id="{2EA4A4A3-9AC7-DCB3-38AD-FCCCE00245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2" name="矩形: 圆角 61">
            <a:extLst>
              <a:ext uri="{FF2B5EF4-FFF2-40B4-BE49-F238E27FC236}">
                <a16:creationId xmlns:a16="http://schemas.microsoft.com/office/drawing/2014/main" id="{1123A308-7D87-EDE8-E625-2EF20397F369}"/>
              </a:ext>
            </a:extLst>
          </p:cNvPr>
          <p:cNvSpPr/>
          <p:nvPr/>
        </p:nvSpPr>
        <p:spPr>
          <a:xfrm>
            <a:off x="3526971" y="1374746"/>
            <a:ext cx="8311101" cy="4858403"/>
          </a:xfrm>
          <a:prstGeom prst="roundRect">
            <a:avLst>
              <a:gd name="adj" fmla="val 4074"/>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sz="1400" b="1">
              <a:solidFill>
                <a:srgbClr val="878786"/>
              </a:solidFill>
              <a:effectLst>
                <a:outerShdw blurRad="38100" dist="38100" dir="2700000" algn="tl">
                  <a:srgbClr val="000000">
                    <a:alpha val="43137"/>
                  </a:srgbClr>
                </a:outerShdw>
              </a:effectLst>
              <a:ea typeface="微软雅黑" panose="020B0503020204020204" pitchFamily="34" charset="-122"/>
              <a:sym typeface="微软雅黑" panose="020B0503020204020204" charset="-122"/>
            </a:endParaRPr>
          </a:p>
        </p:txBody>
      </p:sp>
      <p:cxnSp>
        <p:nvCxnSpPr>
          <p:cNvPr id="75" name="直接连接符 80">
            <a:extLst>
              <a:ext uri="{FF2B5EF4-FFF2-40B4-BE49-F238E27FC236}">
                <a16:creationId xmlns:a16="http://schemas.microsoft.com/office/drawing/2014/main" id="{968B022A-B383-7B83-B24E-E8DA98D3FD33}"/>
              </a:ext>
            </a:extLst>
          </p:cNvPr>
          <p:cNvCxnSpPr>
            <a:cxnSpLocks/>
          </p:cNvCxnSpPr>
          <p:nvPr/>
        </p:nvCxnSpPr>
        <p:spPr>
          <a:xfrm flipH="1">
            <a:off x="3900282" y="3822922"/>
            <a:ext cx="7563467" cy="0"/>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809B5CD6-43AF-EC0F-ED57-DEC4588EF9DC}"/>
              </a:ext>
            </a:extLst>
          </p:cNvPr>
          <p:cNvGrpSpPr/>
          <p:nvPr/>
        </p:nvGrpSpPr>
        <p:grpSpPr>
          <a:xfrm rot="20181062">
            <a:off x="5054406" y="1964107"/>
            <a:ext cx="896783" cy="1341352"/>
            <a:chOff x="3631066" y="2494931"/>
            <a:chExt cx="1217236" cy="1858988"/>
          </a:xfrm>
        </p:grpSpPr>
        <p:pic>
          <p:nvPicPr>
            <p:cNvPr id="77" name="图片 76">
              <a:extLst>
                <a:ext uri="{FF2B5EF4-FFF2-40B4-BE49-F238E27FC236}">
                  <a16:creationId xmlns:a16="http://schemas.microsoft.com/office/drawing/2014/main" id="{0CA8462E-D00E-D4DE-2CFF-B132D76AE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245" y="2494931"/>
              <a:ext cx="494481" cy="1858988"/>
            </a:xfrm>
            <a:prstGeom prst="rect">
              <a:avLst/>
            </a:prstGeom>
          </p:spPr>
        </p:pic>
        <p:pic>
          <p:nvPicPr>
            <p:cNvPr id="78" name="图片 77">
              <a:extLst>
                <a:ext uri="{FF2B5EF4-FFF2-40B4-BE49-F238E27FC236}">
                  <a16:creationId xmlns:a16="http://schemas.microsoft.com/office/drawing/2014/main" id="{A7CFCBBB-D6AC-49C4-67EC-04643F432D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1066" y="2813269"/>
              <a:ext cx="1217236" cy="1231460"/>
            </a:xfrm>
            <a:prstGeom prst="rect">
              <a:avLst/>
            </a:prstGeom>
          </p:spPr>
        </p:pic>
      </p:grpSp>
      <p:pic>
        <p:nvPicPr>
          <p:cNvPr id="81" name="图片 80" descr="全身视觉k">
            <a:extLst>
              <a:ext uri="{FF2B5EF4-FFF2-40B4-BE49-F238E27FC236}">
                <a16:creationId xmlns:a16="http://schemas.microsoft.com/office/drawing/2014/main" id="{06CF3FB9-7799-D0E7-214C-0FAA59078509}"/>
              </a:ext>
            </a:extLst>
          </p:cNvPr>
          <p:cNvPicPr>
            <a:picLocks noChangeAspect="1"/>
          </p:cNvPicPr>
          <p:nvPr/>
        </p:nvPicPr>
        <p:blipFill>
          <a:blip r:embed="rId8"/>
          <a:srcRect l="25445"/>
          <a:stretch/>
        </p:blipFill>
        <p:spPr>
          <a:xfrm>
            <a:off x="5039785" y="3922817"/>
            <a:ext cx="1094524" cy="1934404"/>
          </a:xfrm>
          <a:prstGeom prst="rect">
            <a:avLst/>
          </a:prstGeom>
        </p:spPr>
      </p:pic>
      <p:sp>
        <p:nvSpPr>
          <p:cNvPr id="88" name="文本框 87">
            <a:extLst>
              <a:ext uri="{FF2B5EF4-FFF2-40B4-BE49-F238E27FC236}">
                <a16:creationId xmlns:a16="http://schemas.microsoft.com/office/drawing/2014/main" id="{A939D6EE-964D-DF8C-1139-3D371F34FB47}"/>
              </a:ext>
            </a:extLst>
          </p:cNvPr>
          <p:cNvSpPr txBox="1"/>
          <p:nvPr/>
        </p:nvSpPr>
        <p:spPr>
          <a:xfrm>
            <a:off x="6320176" y="1840128"/>
            <a:ext cx="4359437" cy="1613070"/>
          </a:xfrm>
          <a:prstGeom prst="rect">
            <a:avLst/>
          </a:prstGeom>
          <a:noFill/>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400" b="1" dirty="0">
                <a:solidFill>
                  <a:srgbClr val="EC642F"/>
                </a:solidFill>
                <a:latin typeface="微软雅黑" panose="020B0503020204020204" charset="-122"/>
                <a:ea typeface="微软雅黑" panose="020B0503020204020204" charset="-122"/>
              </a:rPr>
              <a:t>骨转移 </a:t>
            </a:r>
            <a:r>
              <a:rPr lang="zh-CN" altLang="en-US" sz="3200" b="1" dirty="0">
                <a:solidFill>
                  <a:srgbClr val="EC642F"/>
                </a:solidFill>
                <a:latin typeface="微软雅黑" panose="020B0503020204020204" charset="-122"/>
                <a:ea typeface="微软雅黑" panose="020B0503020204020204" charset="-122"/>
              </a:rPr>
              <a:t>无症状 </a:t>
            </a:r>
            <a:r>
              <a:rPr lang="zh-CN" altLang="en-US" sz="2400" b="1" dirty="0">
                <a:solidFill>
                  <a:srgbClr val="EC642F"/>
                </a:solidFill>
                <a:latin typeface="微软雅黑" panose="020B0503020204020204" charset="-122"/>
                <a:ea typeface="微软雅黑" panose="020B0503020204020204" charset="-122"/>
              </a:rPr>
              <a:t>比例升高</a:t>
            </a:r>
            <a:endParaRPr lang="en-US" altLang="zh-CN" sz="2400" b="1" dirty="0">
              <a:solidFill>
                <a:srgbClr val="EC642F"/>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dirty="0">
                <a:solidFill>
                  <a:schemeClr val="tx1">
                    <a:lumMod val="75000"/>
                    <a:lumOff val="25000"/>
                  </a:schemeClr>
                </a:solidFill>
                <a:latin typeface="微软雅黑" panose="020B0503020204020204" charset="-122"/>
                <a:ea typeface="微软雅黑" panose="020B0503020204020204" charset="-122"/>
              </a:rPr>
              <a:t>无症状骨转移对骨骼的风险？</a:t>
            </a:r>
            <a:endParaRPr lang="en-US" altLang="zh-CN" dirty="0">
              <a:solidFill>
                <a:schemeClr val="tx1">
                  <a:lumMod val="75000"/>
                  <a:lumOff val="25000"/>
                </a:schemeClr>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微软雅黑" panose="020B0503020204020204" charset="-122"/>
                <a:ea typeface="微软雅黑" panose="020B0503020204020204" charset="-122"/>
              </a:rPr>
              <a:t>BTA</a:t>
            </a:r>
            <a:r>
              <a:rPr lang="zh-CN" altLang="en-US" dirty="0">
                <a:solidFill>
                  <a:schemeClr val="tx1">
                    <a:lumMod val="75000"/>
                    <a:lumOff val="25000"/>
                  </a:schemeClr>
                </a:solidFill>
                <a:latin typeface="微软雅黑" panose="020B0503020204020204" charset="-122"/>
                <a:ea typeface="微软雅黑" panose="020B0503020204020204" charset="-122"/>
              </a:rPr>
              <a:t>治疗的获益？</a:t>
            </a:r>
          </a:p>
        </p:txBody>
      </p:sp>
      <p:sp>
        <p:nvSpPr>
          <p:cNvPr id="4" name="标题 3">
            <a:extLst>
              <a:ext uri="{FF2B5EF4-FFF2-40B4-BE49-F238E27FC236}">
                <a16:creationId xmlns:a16="http://schemas.microsoft.com/office/drawing/2014/main" id="{D2030D3D-16E8-DCA5-00D7-E10B88986D4A}"/>
              </a:ext>
            </a:extLst>
          </p:cNvPr>
          <p:cNvSpPr>
            <a:spLocks noGrp="1"/>
          </p:cNvSpPr>
          <p:nvPr>
            <p:ph type="title"/>
          </p:nvPr>
        </p:nvSpPr>
        <p:spPr>
          <a:xfrm>
            <a:off x="838200" y="433974"/>
            <a:ext cx="10675620" cy="507831"/>
          </a:xfrm>
        </p:spPr>
        <p:txBody>
          <a:bodyPr vert="horz"/>
          <a:lstStyle/>
          <a:p>
            <a:r>
              <a:rPr lang="zh-CN" altLang="en-US" sz="3000" dirty="0"/>
              <a:t>长生存时代，不同视角下的骨转移风险 </a:t>
            </a:r>
            <a:r>
              <a:rPr lang="en-US" altLang="zh-CN" sz="3000" dirty="0"/>
              <a:t>&amp; BTA</a:t>
            </a:r>
            <a:r>
              <a:rPr lang="zh-CN" altLang="en-US" sz="3000" dirty="0"/>
              <a:t>疗获益</a:t>
            </a:r>
            <a:endParaRPr lang="en-US" sz="3000" dirty="0"/>
          </a:p>
        </p:txBody>
      </p:sp>
      <p:sp>
        <p:nvSpPr>
          <p:cNvPr id="48" name="页脚占位符 3">
            <a:extLst>
              <a:ext uri="{FF2B5EF4-FFF2-40B4-BE49-F238E27FC236}">
                <a16:creationId xmlns:a16="http://schemas.microsoft.com/office/drawing/2014/main" id="{75B4DD37-467A-10EA-B34F-925DF75A1100}"/>
              </a:ext>
            </a:extLst>
          </p:cNvPr>
          <p:cNvSpPr txBox="1"/>
          <p:nvPr/>
        </p:nvSpPr>
        <p:spPr>
          <a:xfrm>
            <a:off x="515938" y="6534835"/>
            <a:ext cx="2796222" cy="323165"/>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a:ea typeface="微软雅黑"/>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zh-TW" sz="500" dirty="0">
                <a:sym typeface="+mn-lt"/>
              </a:rPr>
              <a:t>Schirrmeister H, et al. J Nucl Med. 2001 Dec;42(12):1800-4.</a:t>
            </a:r>
          </a:p>
          <a:p>
            <a:r>
              <a:rPr lang="fr-FR" altLang="zh-TW" sz="500" dirty="0">
                <a:sym typeface="+mn-lt"/>
              </a:rPr>
              <a:t>Kuchuk M, et al. </a:t>
            </a:r>
            <a:r>
              <a:rPr lang="en-US" altLang="zh-TW" sz="500" dirty="0">
                <a:sym typeface="+mn-lt"/>
              </a:rPr>
              <a:t>Lung Cancer. 2015 Aug;89(2):197-202.</a:t>
            </a:r>
          </a:p>
          <a:p>
            <a:r>
              <a:rPr lang="fr-FR" altLang="zh-TW" sz="500" dirty="0">
                <a:sym typeface="+mn-lt"/>
              </a:rPr>
              <a:t>Del Conte A, </a:t>
            </a:r>
            <a:r>
              <a:rPr lang="en-US" altLang="zh-CN" sz="500" dirty="0">
                <a:sym typeface="+mn-lt"/>
              </a:rPr>
              <a:t>et al. </a:t>
            </a:r>
            <a:r>
              <a:rPr lang="nl-NL" altLang="zh-CN" sz="500" dirty="0">
                <a:sym typeface="+mn-lt"/>
              </a:rPr>
              <a:t>Int J Mol Sci. 2022 Jun 20;23(12):6832.</a:t>
            </a:r>
            <a:endParaRPr lang="fr-FR" altLang="zh-TW" sz="500" dirty="0">
              <a:sym typeface="+mn-lt"/>
            </a:endParaRPr>
          </a:p>
        </p:txBody>
      </p:sp>
      <p:sp>
        <p:nvSpPr>
          <p:cNvPr id="49" name="页脚占位符 3">
            <a:extLst>
              <a:ext uri="{FF2B5EF4-FFF2-40B4-BE49-F238E27FC236}">
                <a16:creationId xmlns:a16="http://schemas.microsoft.com/office/drawing/2014/main" id="{101F056C-E4E6-1F3E-6EA1-9A0DA9A7DEB9}"/>
              </a:ext>
            </a:extLst>
          </p:cNvPr>
          <p:cNvSpPr txBox="1"/>
          <p:nvPr/>
        </p:nvSpPr>
        <p:spPr>
          <a:xfrm>
            <a:off x="2846525" y="6534835"/>
            <a:ext cx="3289958" cy="323165"/>
          </a:xfrm>
          <a:prstGeom prst="rect">
            <a:avLst/>
          </a:prstGeom>
        </p:spPr>
        <p:txBody>
          <a:bodyPr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500" b="0" i="0" u="none" strike="noStrike" kern="1200" cap="none" spc="0" normalizeH="0" baseline="0" noProof="0" dirty="0">
                <a:ln>
                  <a:noFill/>
                </a:ln>
                <a:solidFill>
                  <a:schemeClr val="bg1">
                    <a:lumMod val="50000"/>
                  </a:schemeClr>
                </a:solidFill>
                <a:effectLst/>
                <a:uLnTx/>
                <a:uFillTx/>
                <a:latin typeface="微软雅黑"/>
                <a:ea typeface="微软雅黑"/>
                <a:cs typeface="+mn-ea"/>
                <a:sym typeface="+mn-lt"/>
              </a:rPr>
              <a:t>Kosteva J, et al. J Curr Opin Oncol. 2008 Mar;20(2):155-61.</a:t>
            </a: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500" b="0" i="0" u="none" strike="noStrike" kern="1200" cap="none" spc="0" normalizeH="0" baseline="0" noProof="0" dirty="0">
                <a:ln>
                  <a:noFill/>
                </a:ln>
                <a:solidFill>
                  <a:schemeClr val="bg1">
                    <a:lumMod val="50000"/>
                  </a:schemeClr>
                </a:solidFill>
                <a:effectLst/>
                <a:uLnTx/>
                <a:uFillTx/>
                <a:latin typeface="微软雅黑"/>
                <a:ea typeface="微软雅黑"/>
                <a:cs typeface="+mn-ea"/>
                <a:sym typeface="+mn-lt"/>
              </a:rPr>
              <a:t>Saito M, et al. Curr Probl Cancer. 2019 Feb;43(1):86-91. </a:t>
            </a: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500" b="0" i="0" u="none" strike="noStrike" kern="1200" cap="none" spc="0" normalizeH="0" baseline="0" noProof="0" dirty="0">
                <a:ln>
                  <a:noFill/>
                </a:ln>
                <a:solidFill>
                  <a:schemeClr val="bg1">
                    <a:lumMod val="50000"/>
                  </a:schemeClr>
                </a:solidFill>
                <a:effectLst/>
                <a:uLnTx/>
                <a:uFillTx/>
                <a:latin typeface="微软雅黑"/>
                <a:ea typeface="微软雅黑"/>
                <a:cs typeface="+mn-ea"/>
                <a:sym typeface="+mn-lt"/>
              </a:rPr>
              <a:t>Zhang Z, et al. Front Immunol. 2024 Nov 25;15:1456150.</a:t>
            </a:r>
          </a:p>
        </p:txBody>
      </p:sp>
      <p:sp>
        <p:nvSpPr>
          <p:cNvPr id="18" name="矩形: 圆角 17">
            <a:extLst>
              <a:ext uri="{FF2B5EF4-FFF2-40B4-BE49-F238E27FC236}">
                <a16:creationId xmlns:a16="http://schemas.microsoft.com/office/drawing/2014/main" id="{0383E9CE-7489-F347-FC6C-05CFDBD8B00D}"/>
              </a:ext>
            </a:extLst>
          </p:cNvPr>
          <p:cNvSpPr/>
          <p:nvPr/>
        </p:nvSpPr>
        <p:spPr>
          <a:xfrm>
            <a:off x="515938" y="3913703"/>
            <a:ext cx="2571516" cy="2319447"/>
          </a:xfrm>
          <a:prstGeom prst="roundRect">
            <a:avLst>
              <a:gd name="adj" fmla="val 4094"/>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sz="1600" b="1">
              <a:solidFill>
                <a:srgbClr val="878786"/>
              </a:solidFill>
              <a:effectLst>
                <a:outerShdw blurRad="38100" dist="38100" dir="2700000" algn="tl">
                  <a:srgbClr val="000000">
                    <a:alpha val="43137"/>
                  </a:srgbClr>
                </a:outerShdw>
              </a:effectLst>
              <a:ea typeface="微软雅黑" panose="020B0503020204020204" pitchFamily="34" charset="-122"/>
            </a:endParaRPr>
          </a:p>
        </p:txBody>
      </p:sp>
      <p:sp>
        <p:nvSpPr>
          <p:cNvPr id="29" name="文本框 28">
            <a:extLst>
              <a:ext uri="{FF2B5EF4-FFF2-40B4-BE49-F238E27FC236}">
                <a16:creationId xmlns:a16="http://schemas.microsoft.com/office/drawing/2014/main" id="{707A95DC-453A-9B1E-CE75-CE0BF5EC6C40}"/>
              </a:ext>
            </a:extLst>
          </p:cNvPr>
          <p:cNvSpPr txBox="1"/>
          <p:nvPr/>
        </p:nvSpPr>
        <p:spPr>
          <a:xfrm>
            <a:off x="618862" y="4563804"/>
            <a:ext cx="261141" cy="1352088"/>
          </a:xfrm>
          <a:prstGeom prst="rect">
            <a:avLst/>
          </a:prstGeom>
          <a:noFill/>
        </p:spPr>
        <p:txBody>
          <a:bodyPr vert="vert270" wrap="square" rtlCol="0">
            <a:spAutoFit/>
          </a:bodyPr>
          <a:lstStyle/>
          <a:p>
            <a:pPr algn="ctr"/>
            <a:r>
              <a:rPr lang="zh-CN" altLang="en-US" sz="700" dirty="0">
                <a:solidFill>
                  <a:schemeClr val="tx1">
                    <a:lumMod val="75000"/>
                    <a:lumOff val="25000"/>
                  </a:schemeClr>
                </a:solidFill>
              </a:rPr>
              <a:t>报告骨痛的患者比例（</a:t>
            </a:r>
            <a:r>
              <a:rPr lang="en-US" altLang="zh-CN" sz="700" dirty="0">
                <a:solidFill>
                  <a:schemeClr val="tx1">
                    <a:lumMod val="75000"/>
                    <a:lumOff val="25000"/>
                  </a:schemeClr>
                </a:solidFill>
              </a:rPr>
              <a:t>%</a:t>
            </a:r>
            <a:r>
              <a:rPr lang="zh-CN" altLang="en-US" sz="700" dirty="0">
                <a:solidFill>
                  <a:schemeClr val="tx1">
                    <a:lumMod val="75000"/>
                    <a:lumOff val="25000"/>
                  </a:schemeClr>
                </a:solidFill>
              </a:rPr>
              <a:t>）</a:t>
            </a:r>
          </a:p>
        </p:txBody>
      </p:sp>
      <p:graphicFrame>
        <p:nvGraphicFramePr>
          <p:cNvPr id="32" name="图表 31">
            <a:extLst>
              <a:ext uri="{FF2B5EF4-FFF2-40B4-BE49-F238E27FC236}">
                <a16:creationId xmlns:a16="http://schemas.microsoft.com/office/drawing/2014/main" id="{ADCB5E9E-3404-5824-63AF-8FF17FDCF9FF}"/>
              </a:ext>
            </a:extLst>
          </p:cNvPr>
          <p:cNvGraphicFramePr/>
          <p:nvPr/>
        </p:nvGraphicFramePr>
        <p:xfrm>
          <a:off x="850280" y="4554855"/>
          <a:ext cx="2067510" cy="1543517"/>
        </p:xfrm>
        <a:graphic>
          <a:graphicData uri="http://schemas.openxmlformats.org/drawingml/2006/chart">
            <c:chart xmlns:c="http://schemas.openxmlformats.org/drawingml/2006/chart" xmlns:r="http://schemas.openxmlformats.org/officeDocument/2006/relationships" r:id="rId9"/>
          </a:graphicData>
        </a:graphic>
      </p:graphicFrame>
      <p:grpSp>
        <p:nvGrpSpPr>
          <p:cNvPr id="102" name="组合 101">
            <a:extLst>
              <a:ext uri="{FF2B5EF4-FFF2-40B4-BE49-F238E27FC236}">
                <a16:creationId xmlns:a16="http://schemas.microsoft.com/office/drawing/2014/main" id="{508709BB-63E1-CF2C-A9AF-61B8D7DB19E2}"/>
              </a:ext>
            </a:extLst>
          </p:cNvPr>
          <p:cNvGrpSpPr/>
          <p:nvPr/>
        </p:nvGrpSpPr>
        <p:grpSpPr>
          <a:xfrm>
            <a:off x="706714" y="3754507"/>
            <a:ext cx="2201092" cy="319544"/>
            <a:chOff x="618862" y="3754507"/>
            <a:chExt cx="2376796" cy="319544"/>
          </a:xfrm>
        </p:grpSpPr>
        <p:grpSp>
          <p:nvGrpSpPr>
            <p:cNvPr id="19" name="组合 18">
              <a:extLst>
                <a:ext uri="{FF2B5EF4-FFF2-40B4-BE49-F238E27FC236}">
                  <a16:creationId xmlns:a16="http://schemas.microsoft.com/office/drawing/2014/main" id="{C94F6DF8-7BAE-DE9F-B84F-2F047E7C2B6C}"/>
                </a:ext>
              </a:extLst>
            </p:cNvPr>
            <p:cNvGrpSpPr/>
            <p:nvPr/>
          </p:nvGrpSpPr>
          <p:grpSpPr>
            <a:xfrm>
              <a:off x="618862" y="3754507"/>
              <a:ext cx="2376796" cy="319544"/>
              <a:chOff x="1007034" y="1780120"/>
              <a:chExt cx="4471746" cy="590939"/>
            </a:xfrm>
          </p:grpSpPr>
          <p:grpSp>
            <p:nvGrpSpPr>
              <p:cNvPr id="20" name="组合 19">
                <a:extLst>
                  <a:ext uri="{FF2B5EF4-FFF2-40B4-BE49-F238E27FC236}">
                    <a16:creationId xmlns:a16="http://schemas.microsoft.com/office/drawing/2014/main" id="{7C6E86B4-7257-FE87-17F8-3161AD7EB8ED}"/>
                  </a:ext>
                </a:extLst>
              </p:cNvPr>
              <p:cNvGrpSpPr/>
              <p:nvPr/>
            </p:nvGrpSpPr>
            <p:grpSpPr>
              <a:xfrm>
                <a:off x="4420824" y="1780120"/>
                <a:ext cx="509090" cy="294402"/>
                <a:chOff x="2290830" y="1542404"/>
                <a:chExt cx="275987" cy="155641"/>
              </a:xfrm>
            </p:grpSpPr>
            <p:sp>
              <p:nvSpPr>
                <p:cNvPr id="26" name="平行四边形 25">
                  <a:extLst>
                    <a:ext uri="{FF2B5EF4-FFF2-40B4-BE49-F238E27FC236}">
                      <a16:creationId xmlns:a16="http://schemas.microsoft.com/office/drawing/2014/main" id="{B482FF70-1EA1-840D-11AA-E8C370AE67C7}"/>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 name="平行四边形 26">
                  <a:extLst>
                    <a:ext uri="{FF2B5EF4-FFF2-40B4-BE49-F238E27FC236}">
                      <a16:creationId xmlns:a16="http://schemas.microsoft.com/office/drawing/2014/main" id="{6C907E3D-AF61-B293-B530-DDBCFA42A821}"/>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1" name="任意多边形: 形状 20">
                <a:extLst>
                  <a:ext uri="{FF2B5EF4-FFF2-40B4-BE49-F238E27FC236}">
                    <a16:creationId xmlns:a16="http://schemas.microsoft.com/office/drawing/2014/main" id="{80261648-289E-D3CF-3FD5-FC21BBBDD801}"/>
                  </a:ext>
                </a:extLst>
              </p:cNvPr>
              <p:cNvSpPr/>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B1E38B6E-B3A8-8F36-F32C-B8C8B2F08155}"/>
                  </a:ext>
                </a:extLst>
              </p:cNvPr>
              <p:cNvSpPr txBox="1"/>
              <p:nvPr/>
            </p:nvSpPr>
            <p:spPr>
              <a:xfrm>
                <a:off x="1316029" y="1801881"/>
                <a:ext cx="3853757" cy="569178"/>
              </a:xfrm>
              <a:prstGeom prst="rect">
                <a:avLst/>
              </a:prstGeom>
              <a:noFill/>
            </p:spPr>
            <p:txBody>
              <a:bodyPr wrap="square" anchor="ctr">
                <a:spAutoFit/>
              </a:bodyPr>
              <a:lstStyle/>
              <a:p>
                <a:pPr lvl="0" algn="ctr" defTabSz="457200">
                  <a:defRPr/>
                </a:pPr>
                <a:r>
                  <a:rPr lang="zh-CN" altLang="en-US" sz="1400"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报告骨痛比例下降</a:t>
                </a:r>
                <a:endParaRPr lang="en-US" altLang="zh-CN" sz="1400"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23" name="组合 22">
                <a:extLst>
                  <a:ext uri="{FF2B5EF4-FFF2-40B4-BE49-F238E27FC236}">
                    <a16:creationId xmlns:a16="http://schemas.microsoft.com/office/drawing/2014/main" id="{D02DACCA-8D74-9F17-DD5B-8A087254F275}"/>
                  </a:ext>
                </a:extLst>
              </p:cNvPr>
              <p:cNvGrpSpPr/>
              <p:nvPr/>
            </p:nvGrpSpPr>
            <p:grpSpPr>
              <a:xfrm>
                <a:off x="1316029" y="1840776"/>
                <a:ext cx="509090" cy="512278"/>
                <a:chOff x="7436314" y="2544951"/>
                <a:chExt cx="509090" cy="294402"/>
              </a:xfrm>
            </p:grpSpPr>
            <p:sp>
              <p:nvSpPr>
                <p:cNvPr id="24" name="平行四边形 23">
                  <a:extLst>
                    <a:ext uri="{FF2B5EF4-FFF2-40B4-BE49-F238E27FC236}">
                      <a16:creationId xmlns:a16="http://schemas.microsoft.com/office/drawing/2014/main" id="{EBA33B20-3F2C-750F-0005-F9608D469BEE}"/>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平行四边形 24">
                  <a:extLst>
                    <a:ext uri="{FF2B5EF4-FFF2-40B4-BE49-F238E27FC236}">
                      <a16:creationId xmlns:a16="http://schemas.microsoft.com/office/drawing/2014/main" id="{489C392D-9168-8FE9-1ADC-337ECF885741}"/>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0" name="downward-arrow-curve_1094">
              <a:extLst>
                <a:ext uri="{FF2B5EF4-FFF2-40B4-BE49-F238E27FC236}">
                  <a16:creationId xmlns:a16="http://schemas.microsoft.com/office/drawing/2014/main" id="{ECF22EBA-AA71-0CF7-FC8E-F7C3E4D305DE}"/>
                </a:ext>
              </a:extLst>
            </p:cNvPr>
            <p:cNvSpPr>
              <a:spLocks noChangeAspect="1"/>
            </p:cNvSpPr>
            <p:nvPr/>
          </p:nvSpPr>
          <p:spPr>
            <a:xfrm rot="16200000" flipH="1" flipV="1">
              <a:off x="2574527" y="3849433"/>
              <a:ext cx="140653" cy="143048"/>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dirty="0"/>
            </a:p>
          </p:txBody>
        </p:sp>
      </p:grpSp>
      <p:sp>
        <p:nvSpPr>
          <p:cNvPr id="14" name="矩形: 圆角 13">
            <a:extLst>
              <a:ext uri="{FF2B5EF4-FFF2-40B4-BE49-F238E27FC236}">
                <a16:creationId xmlns:a16="http://schemas.microsoft.com/office/drawing/2014/main" id="{D97C838D-13CC-905B-F7E6-8B12412AE961}"/>
              </a:ext>
            </a:extLst>
          </p:cNvPr>
          <p:cNvSpPr/>
          <p:nvPr/>
        </p:nvSpPr>
        <p:spPr>
          <a:xfrm>
            <a:off x="515938" y="1374747"/>
            <a:ext cx="2571516" cy="2319447"/>
          </a:xfrm>
          <a:prstGeom prst="roundRect">
            <a:avLst>
              <a:gd name="adj" fmla="val 4094"/>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sz="1400" b="1" dirty="0">
              <a:solidFill>
                <a:srgbClr val="878786"/>
              </a:solidFill>
              <a:effectLst>
                <a:outerShdw blurRad="38100" dist="38100" dir="2700000" algn="tl">
                  <a:srgbClr val="000000">
                    <a:alpha val="43137"/>
                  </a:srgbClr>
                </a:outerShdw>
              </a:effectLst>
              <a:ea typeface="微软雅黑" panose="020B0503020204020204" pitchFamily="34" charset="-122"/>
            </a:endParaRPr>
          </a:p>
        </p:txBody>
      </p:sp>
      <p:sp>
        <p:nvSpPr>
          <p:cNvPr id="38" name="文本框 37">
            <a:extLst>
              <a:ext uri="{FF2B5EF4-FFF2-40B4-BE49-F238E27FC236}">
                <a16:creationId xmlns:a16="http://schemas.microsoft.com/office/drawing/2014/main" id="{C0A4E978-0D42-A20B-AB30-B4B0711FC64F}"/>
              </a:ext>
            </a:extLst>
          </p:cNvPr>
          <p:cNvSpPr txBox="1"/>
          <p:nvPr/>
        </p:nvSpPr>
        <p:spPr>
          <a:xfrm>
            <a:off x="618862" y="2015901"/>
            <a:ext cx="261141" cy="1369984"/>
          </a:xfrm>
          <a:prstGeom prst="rect">
            <a:avLst/>
          </a:prstGeom>
          <a:noFill/>
        </p:spPr>
        <p:txBody>
          <a:bodyPr vert="vert270" wrap="square" rtlCol="0">
            <a:spAutoFit/>
          </a:bodyPr>
          <a:lstStyle/>
          <a:p>
            <a:pPr algn="ctr"/>
            <a:r>
              <a:rPr lang="zh-CN" altLang="en-US" sz="700" dirty="0"/>
              <a:t>发生骨转移的患者比例（</a:t>
            </a:r>
            <a:r>
              <a:rPr lang="en-US" altLang="zh-CN" sz="700" dirty="0"/>
              <a:t>%</a:t>
            </a:r>
            <a:r>
              <a:rPr lang="zh-CN" altLang="en-US" sz="700" dirty="0"/>
              <a:t>）</a:t>
            </a:r>
          </a:p>
        </p:txBody>
      </p:sp>
      <p:graphicFrame>
        <p:nvGraphicFramePr>
          <p:cNvPr id="39" name="图表 38">
            <a:extLst>
              <a:ext uri="{FF2B5EF4-FFF2-40B4-BE49-F238E27FC236}">
                <a16:creationId xmlns:a16="http://schemas.microsoft.com/office/drawing/2014/main" id="{04D04AD9-A1BB-2587-6408-6AC17C09DD08}"/>
              </a:ext>
            </a:extLst>
          </p:cNvPr>
          <p:cNvGraphicFramePr/>
          <p:nvPr/>
        </p:nvGraphicFramePr>
        <p:xfrm>
          <a:off x="850280" y="2024848"/>
          <a:ext cx="2067510" cy="1534567"/>
        </p:xfrm>
        <a:graphic>
          <a:graphicData uri="http://schemas.openxmlformats.org/drawingml/2006/chart">
            <c:chart xmlns:c="http://schemas.openxmlformats.org/drawingml/2006/chart" xmlns:r="http://schemas.openxmlformats.org/officeDocument/2006/relationships" r:id="rId10"/>
          </a:graphicData>
        </a:graphic>
      </p:graphicFrame>
      <p:grpSp>
        <p:nvGrpSpPr>
          <p:cNvPr id="112" name="组合 111">
            <a:extLst>
              <a:ext uri="{FF2B5EF4-FFF2-40B4-BE49-F238E27FC236}">
                <a16:creationId xmlns:a16="http://schemas.microsoft.com/office/drawing/2014/main" id="{D1DF7032-2C60-B9FE-6315-BD794753562D}"/>
              </a:ext>
            </a:extLst>
          </p:cNvPr>
          <p:cNvGrpSpPr/>
          <p:nvPr/>
        </p:nvGrpSpPr>
        <p:grpSpPr>
          <a:xfrm>
            <a:off x="706714" y="1215552"/>
            <a:ext cx="2201092" cy="315146"/>
            <a:chOff x="618862" y="1215552"/>
            <a:chExt cx="2376796" cy="315146"/>
          </a:xfrm>
        </p:grpSpPr>
        <p:grpSp>
          <p:nvGrpSpPr>
            <p:cNvPr id="16" name="组合 15">
              <a:extLst>
                <a:ext uri="{FF2B5EF4-FFF2-40B4-BE49-F238E27FC236}">
                  <a16:creationId xmlns:a16="http://schemas.microsoft.com/office/drawing/2014/main" id="{1843E48B-C97D-DECB-64FE-0C65C3313B40}"/>
                </a:ext>
              </a:extLst>
            </p:cNvPr>
            <p:cNvGrpSpPr/>
            <p:nvPr/>
          </p:nvGrpSpPr>
          <p:grpSpPr>
            <a:xfrm>
              <a:off x="2433339" y="1215552"/>
              <a:ext cx="270589" cy="159195"/>
              <a:chOff x="2290830" y="1542404"/>
              <a:chExt cx="275987" cy="155641"/>
            </a:xfrm>
          </p:grpSpPr>
          <p:sp>
            <p:nvSpPr>
              <p:cNvPr id="36" name="平行四边形 35">
                <a:extLst>
                  <a:ext uri="{FF2B5EF4-FFF2-40B4-BE49-F238E27FC236}">
                    <a16:creationId xmlns:a16="http://schemas.microsoft.com/office/drawing/2014/main" id="{D359FEB3-A8BD-69D4-4E2B-41BCC38E4981}"/>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7" name="平行四边形 36">
                <a:extLst>
                  <a:ext uri="{FF2B5EF4-FFF2-40B4-BE49-F238E27FC236}">
                    <a16:creationId xmlns:a16="http://schemas.microsoft.com/office/drawing/2014/main" id="{70D1F2F2-10AE-41E2-9B0C-9AACBC7B78DD}"/>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7" name="任意多边形: 形状 16">
              <a:extLst>
                <a:ext uri="{FF2B5EF4-FFF2-40B4-BE49-F238E27FC236}">
                  <a16:creationId xmlns:a16="http://schemas.microsoft.com/office/drawing/2014/main" id="{DB2FA74E-BFBE-C98A-E629-A1CCB74A9ECE}"/>
                </a:ext>
              </a:extLst>
            </p:cNvPr>
            <p:cNvSpPr/>
            <p:nvPr/>
          </p:nvSpPr>
          <p:spPr>
            <a:xfrm flipH="1">
              <a:off x="618862" y="1248351"/>
              <a:ext cx="2376796" cy="265707"/>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文本框 27">
              <a:extLst>
                <a:ext uri="{FF2B5EF4-FFF2-40B4-BE49-F238E27FC236}">
                  <a16:creationId xmlns:a16="http://schemas.microsoft.com/office/drawing/2014/main" id="{1AC8E1EA-1753-C9AC-137F-D119FB5D3E50}"/>
                </a:ext>
              </a:extLst>
            </p:cNvPr>
            <p:cNvSpPr txBox="1"/>
            <p:nvPr/>
          </p:nvSpPr>
          <p:spPr>
            <a:xfrm>
              <a:off x="717580" y="1231712"/>
              <a:ext cx="2179361" cy="298986"/>
            </a:xfrm>
            <a:prstGeom prst="rect">
              <a:avLst/>
            </a:prstGeom>
            <a:noFill/>
          </p:spPr>
          <p:txBody>
            <a:bodyPr wrap="square" anchor="ctr">
              <a:spAutoFit/>
            </a:bodyPr>
            <a:lstStyle/>
            <a:p>
              <a:pPr lvl="0" algn="ctr" defTabSz="457200">
                <a:defRPr/>
              </a:pPr>
              <a:r>
                <a:rPr lang="zh-CN" altLang="en-US" sz="1400"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发生率不断升高 </a:t>
              </a:r>
              <a:endParaRPr lang="en-US" altLang="zh-CN" sz="1400"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33" name="组合 32">
              <a:extLst>
                <a:ext uri="{FF2B5EF4-FFF2-40B4-BE49-F238E27FC236}">
                  <a16:creationId xmlns:a16="http://schemas.microsoft.com/office/drawing/2014/main" id="{1120AC89-1BB2-C49B-6AD3-69389E8AF26A}"/>
                </a:ext>
              </a:extLst>
            </p:cNvPr>
            <p:cNvGrpSpPr/>
            <p:nvPr/>
          </p:nvGrpSpPr>
          <p:grpSpPr>
            <a:xfrm>
              <a:off x="783097" y="1248351"/>
              <a:ext cx="270589" cy="277009"/>
              <a:chOff x="7436314" y="2544951"/>
              <a:chExt cx="509090" cy="294402"/>
            </a:xfrm>
          </p:grpSpPr>
          <p:sp>
            <p:nvSpPr>
              <p:cNvPr id="34" name="平行四边形 33">
                <a:extLst>
                  <a:ext uri="{FF2B5EF4-FFF2-40B4-BE49-F238E27FC236}">
                    <a16:creationId xmlns:a16="http://schemas.microsoft.com/office/drawing/2014/main" id="{85FD94CA-4AB7-2E18-CFA7-691C2CBD5F65}"/>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平行四边形 34">
                <a:extLst>
                  <a:ext uri="{FF2B5EF4-FFF2-40B4-BE49-F238E27FC236}">
                    <a16:creationId xmlns:a16="http://schemas.microsoft.com/office/drawing/2014/main" id="{8688E9EC-7B66-EC04-88F8-4EE81B59F613}"/>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downward-arrow-curve_1094">
              <a:extLst>
                <a:ext uri="{FF2B5EF4-FFF2-40B4-BE49-F238E27FC236}">
                  <a16:creationId xmlns:a16="http://schemas.microsoft.com/office/drawing/2014/main" id="{196B25FA-E2EF-BBC0-F38D-3EC5AD481BCB}"/>
                </a:ext>
              </a:extLst>
            </p:cNvPr>
            <p:cNvSpPr>
              <a:spLocks noChangeAspect="1"/>
            </p:cNvSpPr>
            <p:nvPr/>
          </p:nvSpPr>
          <p:spPr>
            <a:xfrm rot="5400000" flipH="1">
              <a:off x="2537403" y="1299656"/>
              <a:ext cx="140653" cy="143048"/>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grpSp>
      <p:sp>
        <p:nvSpPr>
          <p:cNvPr id="58" name="文本框 57">
            <a:extLst>
              <a:ext uri="{FF2B5EF4-FFF2-40B4-BE49-F238E27FC236}">
                <a16:creationId xmlns:a16="http://schemas.microsoft.com/office/drawing/2014/main" id="{5C365FE2-C4B0-8F1E-BAFE-1785D661A4AE}"/>
              </a:ext>
            </a:extLst>
          </p:cNvPr>
          <p:cNvSpPr txBox="1"/>
          <p:nvPr/>
        </p:nvSpPr>
        <p:spPr>
          <a:xfrm>
            <a:off x="1058968" y="1612772"/>
            <a:ext cx="1535314" cy="348804"/>
          </a:xfrm>
          <a:prstGeom prst="rect">
            <a:avLst/>
          </a:prstGeom>
          <a:noFill/>
        </p:spPr>
        <p:txBody>
          <a:bodyPr wrap="square">
            <a:spAutoFit/>
          </a:bodyPr>
          <a:lstStyle/>
          <a:p>
            <a:pPr algn="ctr"/>
            <a:r>
              <a:rPr lang="zh-CN" altLang="en-US" sz="900" dirty="0">
                <a:latin typeface="+mj-lt"/>
              </a:rPr>
              <a:t>不同时期文献报告的肺癌</a:t>
            </a:r>
          </a:p>
          <a:p>
            <a:pPr algn="ctr"/>
            <a:r>
              <a:rPr lang="zh-CN" altLang="en-US" sz="900" dirty="0">
                <a:latin typeface="+mj-lt"/>
              </a:rPr>
              <a:t>骨转移发生率</a:t>
            </a:r>
            <a:r>
              <a:rPr lang="en-US" altLang="zh-CN" sz="900" baseline="30000" dirty="0">
                <a:latin typeface="+mj-lt"/>
              </a:rPr>
              <a:t>1-3</a:t>
            </a:r>
          </a:p>
        </p:txBody>
      </p:sp>
      <p:sp>
        <p:nvSpPr>
          <p:cNvPr id="60" name="文本框 59">
            <a:extLst>
              <a:ext uri="{FF2B5EF4-FFF2-40B4-BE49-F238E27FC236}">
                <a16:creationId xmlns:a16="http://schemas.microsoft.com/office/drawing/2014/main" id="{6ABDD6DD-3BC7-71EA-D580-5A21E31D1DB1}"/>
              </a:ext>
            </a:extLst>
          </p:cNvPr>
          <p:cNvSpPr txBox="1"/>
          <p:nvPr/>
        </p:nvSpPr>
        <p:spPr>
          <a:xfrm>
            <a:off x="910108" y="4159657"/>
            <a:ext cx="1827754" cy="348804"/>
          </a:xfrm>
          <a:prstGeom prst="rect">
            <a:avLst/>
          </a:prstGeom>
          <a:noFill/>
        </p:spPr>
        <p:txBody>
          <a:bodyPr wrap="square">
            <a:spAutoFit/>
          </a:bodyPr>
          <a:lstStyle/>
          <a:p>
            <a:pPr algn="ctr"/>
            <a:r>
              <a:rPr lang="zh-CN" altLang="en-US" sz="900" dirty="0"/>
              <a:t>不同时期文献报告的肺癌骨转移</a:t>
            </a:r>
          </a:p>
          <a:p>
            <a:pPr algn="ctr"/>
            <a:r>
              <a:rPr lang="zh-CN" altLang="en-US" sz="900" dirty="0"/>
              <a:t>患者报告明显骨痛的比例</a:t>
            </a:r>
            <a:r>
              <a:rPr lang="en-US" altLang="zh-CN" sz="900" baseline="30000" dirty="0"/>
              <a:t>4-6</a:t>
            </a:r>
          </a:p>
        </p:txBody>
      </p:sp>
      <p:sp>
        <p:nvSpPr>
          <p:cNvPr id="101" name="等腰三角形 100">
            <a:extLst>
              <a:ext uri="{FF2B5EF4-FFF2-40B4-BE49-F238E27FC236}">
                <a16:creationId xmlns:a16="http://schemas.microsoft.com/office/drawing/2014/main" id="{3AE464A1-942D-B2C2-2E3A-E30D0E187F7F}"/>
              </a:ext>
            </a:extLst>
          </p:cNvPr>
          <p:cNvSpPr/>
          <p:nvPr/>
        </p:nvSpPr>
        <p:spPr>
          <a:xfrm rot="5400000">
            <a:off x="10496585" y="2521354"/>
            <a:ext cx="1392770" cy="541557"/>
          </a:xfrm>
          <a:prstGeom prst="triangl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3" name="组合 52">
            <a:extLst>
              <a:ext uri="{FF2B5EF4-FFF2-40B4-BE49-F238E27FC236}">
                <a16:creationId xmlns:a16="http://schemas.microsoft.com/office/drawing/2014/main" id="{162B0225-C059-206E-34F4-D8C3CBBED1CA}"/>
              </a:ext>
            </a:extLst>
          </p:cNvPr>
          <p:cNvGrpSpPr/>
          <p:nvPr/>
        </p:nvGrpSpPr>
        <p:grpSpPr>
          <a:xfrm>
            <a:off x="10017610" y="1366495"/>
            <a:ext cx="1635381" cy="591308"/>
            <a:chOff x="9517093" y="2379354"/>
            <a:chExt cx="1635381" cy="743661"/>
          </a:xfrm>
        </p:grpSpPr>
        <p:sp>
          <p:nvSpPr>
            <p:cNvPr id="63" name="平行四边形 62">
              <a:extLst>
                <a:ext uri="{FF2B5EF4-FFF2-40B4-BE49-F238E27FC236}">
                  <a16:creationId xmlns:a16="http://schemas.microsoft.com/office/drawing/2014/main" id="{D525FFE5-33BB-F302-FECA-43B7AEF56513}"/>
                </a:ext>
              </a:extLst>
            </p:cNvPr>
            <p:cNvSpPr/>
            <p:nvPr/>
          </p:nvSpPr>
          <p:spPr>
            <a:xfrm>
              <a:off x="9517093" y="2379354"/>
              <a:ext cx="1132551" cy="743661"/>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64" name="平行四边形 63">
              <a:extLst>
                <a:ext uri="{FF2B5EF4-FFF2-40B4-BE49-F238E27FC236}">
                  <a16:creationId xmlns:a16="http://schemas.microsoft.com/office/drawing/2014/main" id="{FD9BD08E-F28A-BBF7-24F5-2D937EAA9DD3}"/>
                </a:ext>
              </a:extLst>
            </p:cNvPr>
            <p:cNvSpPr/>
            <p:nvPr/>
          </p:nvSpPr>
          <p:spPr>
            <a:xfrm>
              <a:off x="10019923" y="2379354"/>
              <a:ext cx="1132551" cy="743661"/>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grpSp>
      <p:sp>
        <p:nvSpPr>
          <p:cNvPr id="114" name="矩形: 圆角 76">
            <a:extLst>
              <a:ext uri="{FF2B5EF4-FFF2-40B4-BE49-F238E27FC236}">
                <a16:creationId xmlns:a16="http://schemas.microsoft.com/office/drawing/2014/main" id="{67CF70DB-6487-3D47-29BD-C8A77A2010D2}"/>
              </a:ext>
            </a:extLst>
          </p:cNvPr>
          <p:cNvSpPr/>
          <p:nvPr/>
        </p:nvSpPr>
        <p:spPr>
          <a:xfrm rot="5400000">
            <a:off x="3526064" y="2447953"/>
            <a:ext cx="1681202" cy="54172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骨骼视角</a:t>
            </a:r>
          </a:p>
        </p:txBody>
      </p:sp>
      <p:sp>
        <p:nvSpPr>
          <p:cNvPr id="116" name="矩形: 圆角 76">
            <a:extLst>
              <a:ext uri="{FF2B5EF4-FFF2-40B4-BE49-F238E27FC236}">
                <a16:creationId xmlns:a16="http://schemas.microsoft.com/office/drawing/2014/main" id="{BE44B96C-2881-204D-85B9-61C8DE5B6D08}"/>
              </a:ext>
            </a:extLst>
          </p:cNvPr>
          <p:cNvSpPr/>
          <p:nvPr/>
        </p:nvSpPr>
        <p:spPr>
          <a:xfrm rot="5400000">
            <a:off x="3526064" y="4721462"/>
            <a:ext cx="1681200" cy="54172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全身视角</a:t>
            </a:r>
          </a:p>
        </p:txBody>
      </p:sp>
      <p:sp>
        <p:nvSpPr>
          <p:cNvPr id="119" name="文本框 118">
            <a:extLst>
              <a:ext uri="{FF2B5EF4-FFF2-40B4-BE49-F238E27FC236}">
                <a16:creationId xmlns:a16="http://schemas.microsoft.com/office/drawing/2014/main" id="{18E0B40D-54F0-9D85-4F61-DBF2B5442004}"/>
              </a:ext>
            </a:extLst>
          </p:cNvPr>
          <p:cNvSpPr txBox="1"/>
          <p:nvPr/>
        </p:nvSpPr>
        <p:spPr>
          <a:xfrm>
            <a:off x="6320176" y="4083485"/>
            <a:ext cx="4364501" cy="1613070"/>
          </a:xfrm>
          <a:prstGeom prst="rect">
            <a:avLst/>
          </a:prstGeom>
          <a:noFill/>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400" b="1" dirty="0">
                <a:solidFill>
                  <a:srgbClr val="EC642F"/>
                </a:solidFill>
                <a:latin typeface="微软雅黑" panose="020B0503020204020204" charset="-122"/>
                <a:ea typeface="微软雅黑" panose="020B0503020204020204" charset="-122"/>
              </a:rPr>
              <a:t>肿瘤患者生存 </a:t>
            </a:r>
            <a:r>
              <a:rPr lang="zh-CN" altLang="en-US" sz="3200" b="1" dirty="0">
                <a:solidFill>
                  <a:srgbClr val="EC642F"/>
                </a:solidFill>
                <a:latin typeface="微软雅黑" panose="020B0503020204020204" charset="-122"/>
                <a:ea typeface="微软雅黑" panose="020B0503020204020204" charset="-122"/>
              </a:rPr>
              <a:t>不断延长</a:t>
            </a:r>
            <a:endParaRPr lang="en-US" altLang="zh-CN" sz="2400" b="1" dirty="0">
              <a:solidFill>
                <a:srgbClr val="EC642F"/>
              </a:solidFill>
              <a:latin typeface="微软雅黑" panose="020B0503020204020204" charset="-122"/>
              <a:ea typeface="微软雅黑" panose="020B0503020204020204" charset="-122"/>
            </a:endParaRPr>
          </a:p>
          <a:p>
            <a:pPr marL="285750" lvl="0" indent="-285750">
              <a:lnSpc>
                <a:spcPct val="150000"/>
              </a:lnSpc>
              <a:buFont typeface="Arial" panose="020B0604020202020204" pitchFamily="34" charset="0"/>
              <a:buChar char="•"/>
              <a:defRPr/>
            </a:pPr>
            <a:r>
              <a:rPr lang="zh-CN" altLang="en-US" dirty="0">
                <a:solidFill>
                  <a:schemeClr val="tx1">
                    <a:lumMod val="75000"/>
                    <a:lumOff val="25000"/>
                  </a:schemeClr>
                </a:solidFill>
                <a:latin typeface="微软雅黑" panose="020B0503020204020204" charset="-122"/>
                <a:ea typeface="微软雅黑" panose="020B0503020204020204" charset="-122"/>
              </a:rPr>
              <a:t>除了骨骼，骨转移对生存的风险？</a:t>
            </a:r>
            <a:endParaRPr lang="en-US" altLang="zh-CN" dirty="0">
              <a:solidFill>
                <a:schemeClr val="tx1">
                  <a:lumMod val="75000"/>
                  <a:lumOff val="25000"/>
                </a:schemeClr>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微软雅黑" panose="020B0503020204020204" charset="-122"/>
                <a:ea typeface="微软雅黑" panose="020B0503020204020204" charset="-122"/>
              </a:rPr>
              <a:t>BTA</a:t>
            </a:r>
            <a:r>
              <a:rPr lang="zh-CN" altLang="en-US" dirty="0">
                <a:solidFill>
                  <a:schemeClr val="tx1">
                    <a:lumMod val="75000"/>
                    <a:lumOff val="25000"/>
                  </a:schemeClr>
                </a:solidFill>
                <a:latin typeface="微软雅黑" panose="020B0503020204020204" charset="-122"/>
                <a:ea typeface="微软雅黑" panose="020B0503020204020204" charset="-122"/>
              </a:rPr>
              <a:t>治疗的获益？</a:t>
            </a:r>
          </a:p>
        </p:txBody>
      </p:sp>
      <p:sp>
        <p:nvSpPr>
          <p:cNvPr id="121" name="等腰三角形 120">
            <a:extLst>
              <a:ext uri="{FF2B5EF4-FFF2-40B4-BE49-F238E27FC236}">
                <a16:creationId xmlns:a16="http://schemas.microsoft.com/office/drawing/2014/main" id="{0565CCAE-626B-4E28-C4B9-0B9B3FC6E7FD}"/>
              </a:ext>
            </a:extLst>
          </p:cNvPr>
          <p:cNvSpPr/>
          <p:nvPr/>
        </p:nvSpPr>
        <p:spPr>
          <a:xfrm rot="5400000">
            <a:off x="2610691" y="3579826"/>
            <a:ext cx="1732431" cy="486191"/>
          </a:xfrm>
          <a:prstGeom prst="triangl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 name="组合 1">
            <a:extLst>
              <a:ext uri="{FF2B5EF4-FFF2-40B4-BE49-F238E27FC236}">
                <a16:creationId xmlns:a16="http://schemas.microsoft.com/office/drawing/2014/main" id="{F0672488-F62D-348E-0BD2-046C6D7CF56D}"/>
              </a:ext>
            </a:extLst>
          </p:cNvPr>
          <p:cNvGrpSpPr/>
          <p:nvPr/>
        </p:nvGrpSpPr>
        <p:grpSpPr>
          <a:xfrm>
            <a:off x="10919294" y="-3"/>
            <a:ext cx="1159601" cy="246882"/>
            <a:chOff x="10345658" y="-3"/>
            <a:chExt cx="1285867" cy="246882"/>
          </a:xfrm>
        </p:grpSpPr>
        <p:sp>
          <p:nvSpPr>
            <p:cNvPr id="3" name="矩形: 圆顶角 2">
              <a:extLst>
                <a:ext uri="{FF2B5EF4-FFF2-40B4-BE49-F238E27FC236}">
                  <a16:creationId xmlns:a16="http://schemas.microsoft.com/office/drawing/2014/main" id="{C96AC595-5267-9235-99FF-9546265C52CA}"/>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AB299FB3-6BFE-B2DF-CB9E-775734438BDA}"/>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grpSp>
        <p:nvGrpSpPr>
          <p:cNvPr id="7" name="组合 6">
            <a:extLst>
              <a:ext uri="{FF2B5EF4-FFF2-40B4-BE49-F238E27FC236}">
                <a16:creationId xmlns:a16="http://schemas.microsoft.com/office/drawing/2014/main" id="{9AF8E0E5-7FA0-D3C0-28DB-555A5BAD1A32}"/>
              </a:ext>
            </a:extLst>
          </p:cNvPr>
          <p:cNvGrpSpPr/>
          <p:nvPr/>
        </p:nvGrpSpPr>
        <p:grpSpPr>
          <a:xfrm>
            <a:off x="9705904" y="-4828"/>
            <a:ext cx="1159601" cy="246882"/>
            <a:chOff x="10345658" y="-3"/>
            <a:chExt cx="1285867" cy="246882"/>
          </a:xfrm>
        </p:grpSpPr>
        <p:sp>
          <p:nvSpPr>
            <p:cNvPr id="8" name="矩形: 圆顶角 7">
              <a:extLst>
                <a:ext uri="{FF2B5EF4-FFF2-40B4-BE49-F238E27FC236}">
                  <a16:creationId xmlns:a16="http://schemas.microsoft.com/office/drawing/2014/main" id="{ACE4C58B-7E0C-C6AA-B898-D5146F740E64}"/>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9" name="文本框 8">
              <a:extLst>
                <a:ext uri="{FF2B5EF4-FFF2-40B4-BE49-F238E27FC236}">
                  <a16:creationId xmlns:a16="http://schemas.microsoft.com/office/drawing/2014/main" id="{86992E99-8BE3-23AC-C8D1-9866B0503C91}"/>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32141529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A352B-CA39-9B11-FBB0-FE3ECB0BAF95}"/>
            </a:ext>
          </a:extLst>
        </p:cNvPr>
        <p:cNvGrpSpPr/>
        <p:nvPr/>
      </p:nvGrpSpPr>
      <p:grpSpPr>
        <a:xfrm>
          <a:off x="0" y="0"/>
          <a:ext cx="0" cy="0"/>
          <a:chOff x="0" y="0"/>
          <a:chExt cx="0" cy="0"/>
        </a:xfrm>
      </p:grpSpPr>
      <p:sp>
        <p:nvSpPr>
          <p:cNvPr id="2" name="剪去单角的矩形 4">
            <a:extLst>
              <a:ext uri="{FF2B5EF4-FFF2-40B4-BE49-F238E27FC236}">
                <a16:creationId xmlns:a16="http://schemas.microsoft.com/office/drawing/2014/main" id="{2D79D9D5-4437-5A75-F4AA-704EB36CA937}"/>
              </a:ext>
            </a:extLst>
          </p:cNvPr>
          <p:cNvSpPr/>
          <p:nvPr/>
        </p:nvSpPr>
        <p:spPr>
          <a:xfrm>
            <a:off x="212725" y="1890712"/>
            <a:ext cx="11766550" cy="3076575"/>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 name="文本框 8">
            <a:extLst>
              <a:ext uri="{FF2B5EF4-FFF2-40B4-BE49-F238E27FC236}">
                <a16:creationId xmlns:a16="http://schemas.microsoft.com/office/drawing/2014/main" id="{9389AE83-CF21-2F30-67A3-C515E7FDD9FC}"/>
              </a:ext>
            </a:extLst>
          </p:cNvPr>
          <p:cNvSpPr txBox="1"/>
          <p:nvPr/>
        </p:nvSpPr>
        <p:spPr>
          <a:xfrm>
            <a:off x="1342662" y="2740413"/>
            <a:ext cx="10255172" cy="1377172"/>
          </a:xfrm>
          <a:prstGeom prst="rect">
            <a:avLst/>
          </a:prstGeom>
          <a:noFill/>
        </p:spPr>
        <p:txBody>
          <a:bodyPr wrap="square">
            <a:spAutoFit/>
          </a:bodyPr>
          <a:lstStyle/>
          <a:p>
            <a:pPr algn="ctr">
              <a:lnSpc>
                <a:spcPct val="120000"/>
              </a:lnSpc>
              <a:spcAft>
                <a:spcPts val="1200"/>
              </a:spcAft>
              <a:defRPr/>
            </a:pPr>
            <a:r>
              <a:rPr lang="zh-CN" altLang="en-US" sz="32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长生存时代，靶向、免疫等原发灶方案</a:t>
            </a:r>
            <a:r>
              <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a:t>
            </a:r>
            <a:r>
              <a:rPr lang="zh-CN" altLang="en-US" sz="32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放疗</a:t>
            </a:r>
            <a:endParaRPr lang="en-US" altLang="zh-CN" sz="32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endParaRPr>
          </a:p>
          <a:p>
            <a:pPr algn="ctr">
              <a:lnSpc>
                <a:spcPct val="120000"/>
              </a:lnSpc>
              <a:spcAft>
                <a:spcPts val="1200"/>
              </a:spcAft>
              <a:defRPr/>
            </a:pPr>
            <a:r>
              <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对存在骨转移的患者疗效始终不佳，背后的机制是什么？</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p:txBody>
      </p:sp>
      <p:grpSp>
        <p:nvGrpSpPr>
          <p:cNvPr id="10" name="组合 9">
            <a:extLst>
              <a:ext uri="{FF2B5EF4-FFF2-40B4-BE49-F238E27FC236}">
                <a16:creationId xmlns:a16="http://schemas.microsoft.com/office/drawing/2014/main" id="{AEF114FE-942D-76A9-78CD-148322373F31}"/>
              </a:ext>
            </a:extLst>
          </p:cNvPr>
          <p:cNvGrpSpPr/>
          <p:nvPr/>
        </p:nvGrpSpPr>
        <p:grpSpPr>
          <a:xfrm>
            <a:off x="212725" y="929772"/>
            <a:ext cx="2026684" cy="2013033"/>
            <a:chOff x="630886" y="1281906"/>
            <a:chExt cx="2026684" cy="2013033"/>
          </a:xfrm>
          <a:effectLst>
            <a:outerShdw blurRad="50800" dist="38100" dir="2700000" algn="tl" rotWithShape="0">
              <a:prstClr val="black">
                <a:alpha val="40000"/>
              </a:prstClr>
            </a:outerShdw>
          </a:effectLst>
        </p:grpSpPr>
        <p:sp>
          <p:nvSpPr>
            <p:cNvPr id="11" name="任意多边形 1">
              <a:extLst>
                <a:ext uri="{FF2B5EF4-FFF2-40B4-BE49-F238E27FC236}">
                  <a16:creationId xmlns:a16="http://schemas.microsoft.com/office/drawing/2014/main" id="{F3EAB46E-DF24-4898-475A-46C628CA3DC3}"/>
                </a:ext>
              </a:extLst>
            </p:cNvPr>
            <p:cNvSpPr/>
            <p:nvPr/>
          </p:nvSpPr>
          <p:spPr>
            <a:xfrm>
              <a:off x="630886" y="1281906"/>
              <a:ext cx="2026684" cy="2013033"/>
            </a:xfrm>
            <a:custGeom>
              <a:avLst/>
              <a:gdLst>
                <a:gd name="connsiteX0" fmla="*/ 1288843 w 1288843"/>
                <a:gd name="connsiteY0" fmla="*/ 644420 h 1288839"/>
                <a:gd name="connsiteX1" fmla="*/ 644422 w 1288843"/>
                <a:gd name="connsiteY1" fmla="*/ 1288839 h 1288839"/>
                <a:gd name="connsiteX2" fmla="*/ 0 w 1288843"/>
                <a:gd name="connsiteY2" fmla="*/ 644420 h 1288839"/>
                <a:gd name="connsiteX3" fmla="*/ 644422 w 1288843"/>
                <a:gd name="connsiteY3" fmla="*/ 0 h 1288839"/>
                <a:gd name="connsiteX4" fmla="*/ 1288843 w 1288843"/>
                <a:gd name="connsiteY4" fmla="*/ 644420 h 128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843" h="1288839">
                  <a:moveTo>
                    <a:pt x="1288843" y="644420"/>
                  </a:moveTo>
                  <a:cubicBezTo>
                    <a:pt x="1288843" y="1000323"/>
                    <a:pt x="1000326" y="1288839"/>
                    <a:pt x="644422" y="1288839"/>
                  </a:cubicBezTo>
                  <a:cubicBezTo>
                    <a:pt x="288517" y="1288839"/>
                    <a:pt x="0" y="1000323"/>
                    <a:pt x="0" y="644420"/>
                  </a:cubicBezTo>
                  <a:cubicBezTo>
                    <a:pt x="0" y="288516"/>
                    <a:pt x="288517" y="0"/>
                    <a:pt x="644422" y="0"/>
                  </a:cubicBezTo>
                  <a:cubicBezTo>
                    <a:pt x="1000326" y="0"/>
                    <a:pt x="1288843" y="288516"/>
                    <a:pt x="1288843" y="644420"/>
                  </a:cubicBezTo>
                  <a:close/>
                </a:path>
              </a:pathLst>
            </a:custGeom>
            <a:solidFill>
              <a:srgbClr val="FDEAE3"/>
            </a:solidFill>
            <a:ln w="1639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3" name="图片 81" descr="显微镜">
              <a:extLst>
                <a:ext uri="{FF2B5EF4-FFF2-40B4-BE49-F238E27FC236}">
                  <a16:creationId xmlns:a16="http://schemas.microsoft.com/office/drawing/2014/main" id="{2D31FBA9-48F1-AFBA-0B80-A5C5B9683F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504" y="1684174"/>
              <a:ext cx="1224000" cy="1224000"/>
            </a:xfrm>
            <a:prstGeom prst="rect">
              <a:avLst/>
            </a:prstGeom>
          </p:spPr>
        </p:pic>
      </p:grpSp>
      <p:grpSp>
        <p:nvGrpSpPr>
          <p:cNvPr id="6" name="组合 5">
            <a:extLst>
              <a:ext uri="{FF2B5EF4-FFF2-40B4-BE49-F238E27FC236}">
                <a16:creationId xmlns:a16="http://schemas.microsoft.com/office/drawing/2014/main" id="{2EA55011-201B-3264-A28B-F0F338FA02BE}"/>
              </a:ext>
            </a:extLst>
          </p:cNvPr>
          <p:cNvGrpSpPr/>
          <p:nvPr/>
        </p:nvGrpSpPr>
        <p:grpSpPr>
          <a:xfrm>
            <a:off x="10919294" y="-3"/>
            <a:ext cx="1159601" cy="246882"/>
            <a:chOff x="10345658" y="-3"/>
            <a:chExt cx="1285867" cy="246882"/>
          </a:xfrm>
        </p:grpSpPr>
        <p:sp>
          <p:nvSpPr>
            <p:cNvPr id="7" name="矩形: 圆顶角 6">
              <a:extLst>
                <a:ext uri="{FF2B5EF4-FFF2-40B4-BE49-F238E27FC236}">
                  <a16:creationId xmlns:a16="http://schemas.microsoft.com/office/drawing/2014/main" id="{D07ADBF9-DA4C-30C4-3F90-E996D51649DF}"/>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8" name="文本框 7">
              <a:extLst>
                <a:ext uri="{FF2B5EF4-FFF2-40B4-BE49-F238E27FC236}">
                  <a16:creationId xmlns:a16="http://schemas.microsoft.com/office/drawing/2014/main" id="{58FA6398-BBB7-B149-B089-B5856A1FEE23}"/>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18933746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3F4D620-C901-12B7-5867-E80D87761B8C}"/>
              </a:ext>
            </a:extLst>
          </p:cNvPr>
          <p:cNvGraphicFramePr>
            <a:graphicFrameLocks noChangeAspect="1"/>
          </p:cNvGraphicFramePr>
          <p:nvPr>
            <p:custDataLst>
              <p:tags r:id="rId1"/>
            </p:custDataLst>
            <p:extLst>
              <p:ext uri="{D42A27DB-BD31-4B8C-83A1-F6EECF244321}">
                <p14:modId xmlns:p14="http://schemas.microsoft.com/office/powerpoint/2010/main" val="2206062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4" name="think-cell data - do not delete" hidden="1">
                        <a:extLst>
                          <a:ext uri="{FF2B5EF4-FFF2-40B4-BE49-F238E27FC236}">
                            <a16:creationId xmlns:a16="http://schemas.microsoft.com/office/drawing/2014/main" id="{33F4D620-C901-12B7-5867-E80D87761B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53926"/>
            <a:ext cx="10847705" cy="867930"/>
          </a:xfrm>
        </p:spPr>
        <p:txBody>
          <a:bodyPr vert="horz"/>
          <a:lstStyle/>
          <a:p>
            <a:r>
              <a:rPr kumimoji="1" lang="zh-CN" altLang="en-US" sz="2800" dirty="0">
                <a:cs typeface="微软雅黑" panose="020B0503020204020204" charset="-122"/>
              </a:rPr>
              <a:t>机制探索揭示：</a:t>
            </a:r>
            <a:br>
              <a:rPr kumimoji="1" lang="en-US" altLang="zh-CN" sz="2800" dirty="0">
                <a:cs typeface="微软雅黑" panose="020B0503020204020204" charset="-122"/>
              </a:rPr>
            </a:br>
            <a:r>
              <a:rPr kumimoji="1" lang="zh-CN" altLang="en-US" sz="2800" dirty="0">
                <a:cs typeface="微软雅黑" panose="020B0503020204020204" charset="-122"/>
              </a:rPr>
              <a:t>骨转移可通过多种途径削弱靶向、免疫、骨放疗的疗效</a:t>
            </a:r>
          </a:p>
        </p:txBody>
      </p:sp>
      <p:sp>
        <p:nvSpPr>
          <p:cNvPr id="35" name="文本框 34"/>
          <p:cNvSpPr txBox="1"/>
          <p:nvPr/>
        </p:nvSpPr>
        <p:spPr>
          <a:xfrm>
            <a:off x="514800" y="6532576"/>
            <a:ext cx="9117965" cy="307777"/>
          </a:xfrm>
          <a:prstGeom prst="rect">
            <a:avLst/>
          </a:prstGeom>
          <a:noFill/>
        </p:spPr>
        <p:txBody>
          <a:bodyPr wrap="square" anchor="b" anchorCtr="0">
            <a:spAutoFit/>
          </a:bodyPr>
          <a:lstStyle/>
          <a:p>
            <a:pPr marL="228600" indent="-228600">
              <a:buFont typeface="+mj-lt"/>
              <a:buAutoNum type="arabicPeriod"/>
              <a:defRPr/>
            </a:pP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Huang, </a:t>
            </a:r>
            <a:r>
              <a:rPr lang="en-US" altLang="zh-CN" sz="7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Guofang</a:t>
            </a: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et al.  Journal of Bone Oncology (2025): 100729.Cheng JN, et al. Cancer Cell. 2025 Jun 9;43(6):1093-1107.e9.</a:t>
            </a:r>
          </a:p>
          <a:p>
            <a:pPr marL="228600" indent="-228600">
              <a:buFont typeface="+mj-lt"/>
              <a:buAutoNum type="arabicPeriod"/>
              <a:defRPr/>
            </a:pPr>
            <a:r>
              <a:rPr lang="en-US" altLang="zh-CN" sz="7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Donaubauer</a:t>
            </a: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Anna-Jasmina, et al. International Journal of Molecular Sciences 21.17 (2020): 6377.</a:t>
            </a:r>
          </a:p>
        </p:txBody>
      </p:sp>
      <p:pic>
        <p:nvPicPr>
          <p:cNvPr id="16" name="图片 15" descr="全身视觉k">
            <a:extLst>
              <a:ext uri="{FF2B5EF4-FFF2-40B4-BE49-F238E27FC236}">
                <a16:creationId xmlns:a16="http://schemas.microsoft.com/office/drawing/2014/main" id="{18B47FAA-D69C-7DDA-3829-41186242AB50}"/>
              </a:ext>
            </a:extLst>
          </p:cNvPr>
          <p:cNvPicPr>
            <a:picLocks noChangeAspect="1"/>
          </p:cNvPicPr>
          <p:nvPr/>
        </p:nvPicPr>
        <p:blipFill>
          <a:blip r:embed="rId6"/>
          <a:stretch>
            <a:fillRect/>
          </a:stretch>
        </p:blipFill>
        <p:spPr>
          <a:xfrm>
            <a:off x="-826171" y="1588088"/>
            <a:ext cx="2905472" cy="3908909"/>
          </a:xfrm>
          <a:prstGeom prst="rect">
            <a:avLst/>
          </a:prstGeom>
        </p:spPr>
      </p:pic>
      <p:grpSp>
        <p:nvGrpSpPr>
          <p:cNvPr id="21" name="组合 20">
            <a:extLst>
              <a:ext uri="{FF2B5EF4-FFF2-40B4-BE49-F238E27FC236}">
                <a16:creationId xmlns:a16="http://schemas.microsoft.com/office/drawing/2014/main" id="{66080F1C-1C8C-A5F0-99FA-DDF1D07B1C55}"/>
              </a:ext>
            </a:extLst>
          </p:cNvPr>
          <p:cNvGrpSpPr/>
          <p:nvPr/>
        </p:nvGrpSpPr>
        <p:grpSpPr>
          <a:xfrm>
            <a:off x="1789430" y="1361003"/>
            <a:ext cx="9897110" cy="4727281"/>
            <a:chOff x="1789430" y="1195069"/>
            <a:chExt cx="9897110" cy="4342131"/>
          </a:xfrm>
        </p:grpSpPr>
        <p:sp>
          <p:nvSpPr>
            <p:cNvPr id="15" name="矩形: 圆角 28"/>
            <p:cNvSpPr/>
            <p:nvPr/>
          </p:nvSpPr>
          <p:spPr>
            <a:xfrm>
              <a:off x="1789430"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7" name="组合 16"/>
            <p:cNvGrpSpPr/>
            <p:nvPr/>
          </p:nvGrpSpPr>
          <p:grpSpPr>
            <a:xfrm>
              <a:off x="1818005" y="1195069"/>
              <a:ext cx="3192780" cy="548005"/>
              <a:chOff x="6392420" y="1198793"/>
              <a:chExt cx="4843532" cy="548192"/>
            </a:xfrm>
          </p:grpSpPr>
          <p:sp>
            <p:nvSpPr>
              <p:cNvPr id="18"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9" name="组合 18"/>
              <p:cNvGrpSpPr/>
              <p:nvPr/>
            </p:nvGrpSpPr>
            <p:grpSpPr>
              <a:xfrm>
                <a:off x="6776435" y="1198793"/>
                <a:ext cx="545082" cy="512278"/>
                <a:chOff x="7436314" y="2544951"/>
                <a:chExt cx="509090" cy="294402"/>
              </a:xfrm>
            </p:grpSpPr>
            <p:sp>
              <p:nvSpPr>
                <p:cNvPr id="24" name="平行四边形 23"/>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31" name="平行四边形 3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32" name="文本框 31"/>
              <p:cNvSpPr txBox="1"/>
              <p:nvPr/>
            </p:nvSpPr>
            <p:spPr>
              <a:xfrm>
                <a:off x="6392420" y="1272767"/>
                <a:ext cx="4843532" cy="400247"/>
              </a:xfrm>
              <a:prstGeom prst="rect">
                <a:avLst/>
              </a:prstGeom>
              <a:noFill/>
            </p:spPr>
            <p:txBody>
              <a:bodyPr wrap="square" anchor="ctr">
                <a:spAutoFit/>
              </a:bodyPr>
              <a:lstStyle/>
              <a:p>
                <a:pPr algn="ctr"/>
                <a:r>
                  <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骨转移抑制靶向治疗</a:t>
                </a:r>
              </a:p>
            </p:txBody>
          </p:sp>
        </p:grpSp>
        <p:sp>
          <p:nvSpPr>
            <p:cNvPr id="6" name="矩形: 圆角 28"/>
            <p:cNvSpPr/>
            <p:nvPr/>
          </p:nvSpPr>
          <p:spPr>
            <a:xfrm>
              <a:off x="5142865"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8" name="组合 7"/>
            <p:cNvGrpSpPr/>
            <p:nvPr/>
          </p:nvGrpSpPr>
          <p:grpSpPr>
            <a:xfrm>
              <a:off x="5171440" y="1195069"/>
              <a:ext cx="3192780" cy="548005"/>
              <a:chOff x="6392420" y="1198793"/>
              <a:chExt cx="4843532" cy="548192"/>
            </a:xfrm>
          </p:grpSpPr>
          <p:sp>
            <p:nvSpPr>
              <p:cNvPr id="10"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1" name="组合 10"/>
              <p:cNvGrpSpPr/>
              <p:nvPr/>
            </p:nvGrpSpPr>
            <p:grpSpPr>
              <a:xfrm>
                <a:off x="6776435" y="1198793"/>
                <a:ext cx="545082" cy="512278"/>
                <a:chOff x="7436314" y="2544951"/>
                <a:chExt cx="509090" cy="294402"/>
              </a:xfrm>
            </p:grpSpPr>
            <p:sp>
              <p:nvSpPr>
                <p:cNvPr id="12" name="平行四边形 11"/>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3" name="平行四边形 12"/>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14" name="文本框 13"/>
              <p:cNvSpPr txBox="1"/>
              <p:nvPr/>
            </p:nvSpPr>
            <p:spPr>
              <a:xfrm>
                <a:off x="6392420" y="1272767"/>
                <a:ext cx="4843532" cy="400247"/>
              </a:xfrm>
              <a:prstGeom prst="rect">
                <a:avLst/>
              </a:prstGeom>
              <a:noFill/>
            </p:spPr>
            <p:txBody>
              <a:bodyPr wrap="square" anchor="ctr">
                <a:spAutoFit/>
              </a:bodyPr>
              <a:lstStyle/>
              <a:p>
                <a:pPr algn="ctr"/>
                <a:r>
                  <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骨转移抑制免疫治疗</a:t>
                </a:r>
              </a:p>
            </p:txBody>
          </p:sp>
        </p:grpSp>
        <p:sp>
          <p:nvSpPr>
            <p:cNvPr id="5" name="矩形: 圆角 28"/>
            <p:cNvSpPr/>
            <p:nvPr/>
          </p:nvSpPr>
          <p:spPr>
            <a:xfrm>
              <a:off x="8464550"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sp>
          <p:nvSpPr>
            <p:cNvPr id="25" name="文本框 24"/>
            <p:cNvSpPr txBox="1"/>
            <p:nvPr/>
          </p:nvSpPr>
          <p:spPr>
            <a:xfrm>
              <a:off x="5275646" y="4610042"/>
              <a:ext cx="3035300" cy="55207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骨转移分泌</a:t>
              </a:r>
              <a:r>
                <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OPN</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，导致骨外病灶</a:t>
              </a:r>
              <a:endPar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形成“冷肿瘤”，抑制全身免疫治疗</a:t>
              </a:r>
              <a:r>
                <a:rPr kumimoji="0" lang="en-US" altLang="zh-CN" sz="1300" b="1" i="0" u="none" strike="noStrike" kern="1200" cap="none" spc="0" normalizeH="0" baseline="3000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2</a:t>
              </a:r>
              <a:endPar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29" name="Picture 25" descr="A screenshot of a medical information&#10;&#10;AI-generated content may be incorrect."/>
            <p:cNvPicPr>
              <a:picLocks noChangeAspect="1"/>
            </p:cNvPicPr>
            <p:nvPr/>
          </p:nvPicPr>
          <p:blipFill>
            <a:blip r:embed="rId7">
              <a:extLst>
                <a:ext uri="{28A0092B-C50C-407E-A947-70E740481C1C}">
                  <a14:useLocalDpi xmlns:a14="http://schemas.microsoft.com/office/drawing/2010/main" val="0"/>
                </a:ext>
              </a:extLst>
            </a:blip>
            <a:srcRect t="4407" b="13277"/>
            <a:stretch>
              <a:fillRect/>
            </a:stretch>
          </p:blipFill>
          <p:spPr>
            <a:xfrm>
              <a:off x="5533282" y="1955302"/>
              <a:ext cx="2484156" cy="2433546"/>
            </a:xfrm>
            <a:prstGeom prst="rect">
              <a:avLst/>
            </a:prstGeom>
            <a:effectLst>
              <a:outerShdw blurRad="50800" dist="38100" dir="2700000" algn="tl" rotWithShape="0">
                <a:prstClr val="black">
                  <a:alpha val="40000"/>
                </a:prstClr>
              </a:outerShdw>
            </a:effectLst>
          </p:spPr>
        </p:pic>
        <p:pic>
          <p:nvPicPr>
            <p:cNvPr id="30" name="图片 29"/>
            <p:cNvPicPr>
              <a:picLocks noChangeAspect="1"/>
            </p:cNvPicPr>
            <p:nvPr/>
          </p:nvPicPr>
          <p:blipFill>
            <a:blip r:embed="rId8"/>
            <a:stretch>
              <a:fillRect/>
            </a:stretch>
          </p:blipFill>
          <p:spPr>
            <a:xfrm>
              <a:off x="8818545" y="1998646"/>
              <a:ext cx="2532499" cy="2368371"/>
            </a:xfrm>
            <a:prstGeom prst="rect">
              <a:avLst/>
            </a:prstGeom>
            <a:effectLst>
              <a:outerShdw blurRad="50800" dist="38100" dir="2700000" algn="tl" rotWithShape="0">
                <a:prstClr val="black">
                  <a:alpha val="40000"/>
                </a:prstClr>
              </a:outerShdw>
            </a:effectLst>
          </p:spPr>
        </p:pic>
        <p:sp>
          <p:nvSpPr>
            <p:cNvPr id="41" name="文本框 40"/>
            <p:cNvSpPr txBox="1"/>
            <p:nvPr/>
          </p:nvSpPr>
          <p:spPr>
            <a:xfrm>
              <a:off x="2052361" y="4610042"/>
              <a:ext cx="2756859" cy="552074"/>
            </a:xfrm>
            <a:prstGeom prst="rect">
              <a:avLst/>
            </a:prstGeom>
            <a:noFill/>
          </p:spPr>
          <p:txBody>
            <a:bodyPr wrap="square">
              <a:spAutoFit/>
            </a:bodyPr>
            <a:lstStyle/>
            <a:p>
              <a:pPr>
                <a:lnSpc>
                  <a:spcPct val="120000"/>
                </a:lnSpc>
              </a:pP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骨转移过程分泌的大量细胞因子</a:t>
              </a:r>
              <a:endPar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可能与</a:t>
              </a: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EGFR-TKI</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耐药有关</a:t>
              </a:r>
              <a:r>
                <a:rPr lang="en-US" altLang="zh-CN" sz="1300" b="1" baseline="30000" dirty="0">
                  <a:solidFill>
                    <a:schemeClr val="accent1"/>
                  </a:solidFill>
                  <a:latin typeface="微软雅黑" panose="020B0503020204020204" charset="-122"/>
                  <a:ea typeface="微软雅黑" panose="020B0503020204020204" charset="-122"/>
                  <a:cs typeface="微软雅黑" panose="020B0503020204020204" charset="-122"/>
                </a:rPr>
                <a:t>1</a:t>
              </a:r>
              <a:endPar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42" name="图片 41"/>
            <p:cNvPicPr>
              <a:picLocks noChangeAspect="1"/>
            </p:cNvPicPr>
            <p:nvPr/>
          </p:nvPicPr>
          <p:blipFill>
            <a:blip r:embed="rId9"/>
            <a:srcRect/>
            <a:stretch/>
          </p:blipFill>
          <p:spPr>
            <a:xfrm>
              <a:off x="2166681" y="1935818"/>
              <a:ext cx="2528221" cy="2457993"/>
            </a:xfrm>
            <a:prstGeom prst="rect">
              <a:avLst/>
            </a:prstGeom>
            <a:effectLst>
              <a:outerShdw blurRad="50800" dist="38100" dir="2700000" algn="tl" rotWithShape="0">
                <a:prstClr val="black">
                  <a:alpha val="40000"/>
                </a:prstClr>
              </a:outerShdw>
            </a:effectLst>
          </p:spPr>
        </p:pic>
        <p:grpSp>
          <p:nvGrpSpPr>
            <p:cNvPr id="106" name="组合 105"/>
            <p:cNvGrpSpPr/>
            <p:nvPr/>
          </p:nvGrpSpPr>
          <p:grpSpPr>
            <a:xfrm>
              <a:off x="8493125" y="1195069"/>
              <a:ext cx="3192780" cy="548005"/>
              <a:chOff x="6392420" y="1198793"/>
              <a:chExt cx="4843532" cy="548192"/>
            </a:xfrm>
          </p:grpSpPr>
          <p:sp>
            <p:nvSpPr>
              <p:cNvPr id="107"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08" name="组合 107"/>
              <p:cNvGrpSpPr/>
              <p:nvPr/>
            </p:nvGrpSpPr>
            <p:grpSpPr>
              <a:xfrm>
                <a:off x="6776435" y="1198793"/>
                <a:ext cx="545082" cy="512278"/>
                <a:chOff x="7436314" y="2544951"/>
                <a:chExt cx="509090" cy="294402"/>
              </a:xfrm>
            </p:grpSpPr>
            <p:sp>
              <p:nvSpPr>
                <p:cNvPr id="110" name="平行四边形 10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11" name="平行四边形 11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109" name="文本框 108"/>
              <p:cNvSpPr txBox="1"/>
              <p:nvPr/>
            </p:nvSpPr>
            <p:spPr>
              <a:xfrm>
                <a:off x="6392420" y="1272767"/>
                <a:ext cx="4843532" cy="400247"/>
              </a:xfrm>
              <a:prstGeom prst="rect">
                <a:avLst/>
              </a:prstGeom>
              <a:noFill/>
            </p:spPr>
            <p:txBody>
              <a:bodyPr wrap="square" anchor="ctr">
                <a:spAutoFit/>
              </a:bodyP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骨放疗获益受限</a:t>
                </a:r>
                <a:endPar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endParaRPr>
              </a:p>
            </p:txBody>
          </p:sp>
        </p:grpSp>
        <p:sp>
          <p:nvSpPr>
            <p:cNvPr id="20" name="文本框 19">
              <a:extLst>
                <a:ext uri="{FF2B5EF4-FFF2-40B4-BE49-F238E27FC236}">
                  <a16:creationId xmlns:a16="http://schemas.microsoft.com/office/drawing/2014/main" id="{CE95EB92-1300-9061-C671-7A267C230E64}"/>
                </a:ext>
              </a:extLst>
            </p:cNvPr>
            <p:cNvSpPr txBox="1"/>
            <p:nvPr/>
          </p:nvSpPr>
          <p:spPr>
            <a:xfrm>
              <a:off x="8650605" y="4610042"/>
              <a:ext cx="2901315" cy="72760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高剂量骨放疗可</a:t>
              </a:r>
              <a:r>
                <a:rPr lang="zh-CN" altLang="en-US" sz="1300" b="1" dirty="0">
                  <a:solidFill>
                    <a:srgbClr val="EC642F"/>
                  </a:solidFill>
                  <a:latin typeface="微软雅黑" panose="020B0503020204020204" charset="-122"/>
                  <a:ea typeface="微软雅黑" panose="020B0503020204020204" charset="-122"/>
                  <a:cs typeface="微软雅黑" panose="020B0503020204020204" charset="-122"/>
                </a:rPr>
                <a:t>诱导</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破骨细胞活跃，</a:t>
              </a:r>
              <a:endPar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a:p>
              <a:pPr lvl="0">
                <a:lnSpc>
                  <a:spcPct val="120000"/>
                </a:lnSpc>
                <a:defRPr/>
              </a:pP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一方面导致骨折风险升高</a:t>
              </a:r>
              <a:r>
                <a:rPr kumimoji="0" lang="zh-CN" altLang="en-US" sz="1300" b="1" i="0" u="none" strike="noStrike" kern="1200" cap="none" spc="0" normalizeH="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、另一方面或间接影响全身治疗</a:t>
              </a:r>
              <a:r>
                <a:rPr lang="en-US" altLang="zh-CN" sz="1300" b="1" baseline="30000" dirty="0">
                  <a:solidFill>
                    <a:srgbClr val="EC642F"/>
                  </a:solidFill>
                  <a:latin typeface="微软雅黑" panose="020B0503020204020204" charset="-122"/>
                  <a:ea typeface="微软雅黑" panose="020B0503020204020204" charset="-122"/>
                  <a:cs typeface="微软雅黑" panose="020B0503020204020204" charset="-122"/>
                </a:rPr>
                <a:t>3</a:t>
              </a:r>
              <a:endPar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3" name="组合 2">
            <a:extLst>
              <a:ext uri="{FF2B5EF4-FFF2-40B4-BE49-F238E27FC236}">
                <a16:creationId xmlns:a16="http://schemas.microsoft.com/office/drawing/2014/main" id="{03409C52-87E0-A5CD-AE0D-9262A1A4B10B}"/>
              </a:ext>
            </a:extLst>
          </p:cNvPr>
          <p:cNvGrpSpPr/>
          <p:nvPr/>
        </p:nvGrpSpPr>
        <p:grpSpPr>
          <a:xfrm>
            <a:off x="10919294" y="-3"/>
            <a:ext cx="1159601" cy="246882"/>
            <a:chOff x="10345658" y="-3"/>
            <a:chExt cx="1285867" cy="246882"/>
          </a:xfrm>
        </p:grpSpPr>
        <p:sp>
          <p:nvSpPr>
            <p:cNvPr id="7" name="矩形: 圆顶角 6">
              <a:extLst>
                <a:ext uri="{FF2B5EF4-FFF2-40B4-BE49-F238E27FC236}">
                  <a16:creationId xmlns:a16="http://schemas.microsoft.com/office/drawing/2014/main" id="{3F6FDCAE-E753-C857-45B4-A34DA0DA8E87}"/>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9" name="文本框 8">
              <a:extLst>
                <a:ext uri="{FF2B5EF4-FFF2-40B4-BE49-F238E27FC236}">
                  <a16:creationId xmlns:a16="http://schemas.microsoft.com/office/drawing/2014/main" id="{E6CFC7B3-8754-A33B-2AD2-63C1F998B3E0}"/>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hink-cell data - do not delete" hidden="1">
            <a:extLst>
              <a:ext uri="{FF2B5EF4-FFF2-40B4-BE49-F238E27FC236}">
                <a16:creationId xmlns:a16="http://schemas.microsoft.com/office/drawing/2014/main" id="{CB1195B0-308C-00F8-450C-4BCB29E1A3E7}"/>
              </a:ext>
            </a:extLst>
          </p:cNvPr>
          <p:cNvGraphicFramePr>
            <a:graphicFrameLocks noChangeAspect="1"/>
          </p:cNvGraphicFramePr>
          <p:nvPr>
            <p:custDataLst>
              <p:tags r:id="rId1"/>
            </p:custDataLst>
            <p:extLst>
              <p:ext uri="{D42A27DB-BD31-4B8C-83A1-F6EECF244321}">
                <p14:modId xmlns:p14="http://schemas.microsoft.com/office/powerpoint/2010/main" val="607720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54" name="think-cell data - do not delete" hidden="1">
                        <a:extLst>
                          <a:ext uri="{FF2B5EF4-FFF2-40B4-BE49-F238E27FC236}">
                            <a16:creationId xmlns:a16="http://schemas.microsoft.com/office/drawing/2014/main" id="{CB1195B0-308C-00F8-450C-4BCB29E1A3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圆角 14"/>
          <p:cNvSpPr/>
          <p:nvPr/>
        </p:nvSpPr>
        <p:spPr>
          <a:xfrm>
            <a:off x="328495" y="1586413"/>
            <a:ext cx="3636110" cy="4545086"/>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281624"/>
            <a:ext cx="10435542" cy="812530"/>
          </a:xfrm>
        </p:spPr>
        <p:txBody>
          <a:bodyPr vert="horz"/>
          <a:lstStyle/>
          <a:p>
            <a:r>
              <a:rPr kumimoji="1" lang="zh-CN" altLang="en-US" dirty="0"/>
              <a:t>当靶向治疗遭遇骨转移：</a:t>
            </a:r>
            <a:br>
              <a:rPr kumimoji="1" lang="en-US" altLang="zh-CN" dirty="0"/>
            </a:br>
            <a:r>
              <a:rPr kumimoji="1" lang="zh-CN" altLang="en-US" dirty="0"/>
              <a:t>骨转移灶产生大量细胞因子，可能驱动</a:t>
            </a:r>
            <a:r>
              <a:rPr kumimoji="1" lang="en-US" altLang="zh-CN" dirty="0"/>
              <a:t>EGFR-TKI</a:t>
            </a:r>
            <a:r>
              <a:rPr kumimoji="1" lang="zh-CN" altLang="en-US" dirty="0"/>
              <a:t>的获得性耐药</a:t>
            </a:r>
          </a:p>
        </p:txBody>
      </p:sp>
      <p:pic>
        <p:nvPicPr>
          <p:cNvPr id="45058" name="Picture 2" descr="EGFR-TKIs的获得性耐药机制。(A)靶向耐药是由EGFR激酶结构域第二位点突变引起的，这些突变会干扰EGFR-TKIs的结合。(B)脱靶耐药可能源于EGFR通路下游成分的改变、绕过主要药物靶点的替代信号通路的激活（包括MET扩增）或向其他细胞谱系的转变，例如上皮间质转化(EMT)和小细胞肺癌(SCLC)转化。"/>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30" y="2326726"/>
            <a:ext cx="3405619" cy="300926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201965" y="6462108"/>
            <a:ext cx="6204030" cy="200055"/>
          </a:xfrm>
          <a:prstGeom prst="rect">
            <a:avLst/>
          </a:prstGeom>
          <a:noFill/>
        </p:spPr>
        <p:txBody>
          <a:bodyPr wrap="square">
            <a:spAutoFit/>
          </a:bodyPr>
          <a:lstStyle/>
          <a:p>
            <a:pPr marL="228600" indent="-228600">
              <a:spcBef>
                <a:spcPct val="0"/>
              </a:spcBef>
              <a:spcAft>
                <a:spcPct val="0"/>
              </a:spcAft>
              <a:buFontTx/>
              <a:buAutoNum type="arabicPeriod"/>
            </a:pPr>
            <a:r>
              <a:rPr lang="zh-CN" altLang="en-US" sz="700" dirty="0">
                <a:solidFill>
                  <a:schemeClr val="bg1">
                    <a:lumMod val="50000"/>
                  </a:schemeClr>
                </a:solidFill>
                <a:latin typeface="微软雅黑" panose="020B0503020204020204" charset="-122"/>
                <a:ea typeface="微软雅黑" panose="020B0503020204020204" charset="-122"/>
                <a:cs typeface="+mn-ea"/>
              </a:rPr>
              <a:t>Chhouri,</a:t>
            </a:r>
            <a:r>
              <a:rPr lang="en-US" altLang="zh-CN" sz="700" dirty="0">
                <a:solidFill>
                  <a:schemeClr val="bg1">
                    <a:lumMod val="50000"/>
                  </a:schemeClr>
                </a:solidFill>
                <a:latin typeface="微软雅黑" panose="020B0503020204020204" charset="-122"/>
                <a:ea typeface="微软雅黑" panose="020B0503020204020204" charset="-122"/>
                <a:cs typeface="+mn-ea"/>
              </a:rPr>
              <a:t> et al</a:t>
            </a:r>
            <a:r>
              <a:rPr lang="zh-CN" altLang="en-US" sz="700" dirty="0">
                <a:solidFill>
                  <a:schemeClr val="bg1">
                    <a:lumMod val="50000"/>
                  </a:schemeClr>
                </a:solidFill>
                <a:latin typeface="微软雅黑" panose="020B0503020204020204" charset="-122"/>
                <a:ea typeface="微软雅黑" panose="020B0503020204020204" charset="-122"/>
                <a:cs typeface="+mn-ea"/>
              </a:rPr>
              <a:t>. Cancers. 15. 504. 10.3390/cancers15020504. </a:t>
            </a:r>
          </a:p>
        </p:txBody>
      </p:sp>
      <p:sp>
        <p:nvSpPr>
          <p:cNvPr id="8" name="矩形: 圆角 14"/>
          <p:cNvSpPr/>
          <p:nvPr/>
        </p:nvSpPr>
        <p:spPr>
          <a:xfrm>
            <a:off x="4037474" y="1586413"/>
            <a:ext cx="7591604" cy="4545087"/>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5" name="矩形 34"/>
          <p:cNvSpPr/>
          <p:nvPr/>
        </p:nvSpPr>
        <p:spPr>
          <a:xfrm>
            <a:off x="4256534" y="2648844"/>
            <a:ext cx="2149462" cy="1124007"/>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骨转移微环境中升高的</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HGF</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激活</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c-MET</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，启动与</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 </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相同的</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PI3K/AKT</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MAPK/ERK </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等下游通路，为肿瘤细胞提供绕开</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 </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的替代生存途径</a:t>
            </a:r>
          </a:p>
        </p:txBody>
      </p:sp>
      <p:sp>
        <p:nvSpPr>
          <p:cNvPr id="36" name="矩形 35"/>
          <p:cNvSpPr/>
          <p:nvPr/>
        </p:nvSpPr>
        <p:spPr>
          <a:xfrm>
            <a:off x="4256533" y="1788594"/>
            <a:ext cx="2359101" cy="749536"/>
          </a:xfrm>
          <a:prstGeom prst="rect">
            <a:avLst/>
          </a:prstGeom>
          <a:noFill/>
        </p:spPr>
        <p:txBody>
          <a:bodyPr wrap="square" lIns="0" tIns="0" rIns="0" bIns="0" rtlCol="0" anchor="b">
            <a:noAutofit/>
          </a:bodyPr>
          <a:lstStyle/>
          <a:p>
            <a:pPr algn="just">
              <a:spcBef>
                <a:spcPct val="0"/>
              </a:spcBef>
              <a:spcAft>
                <a:spcPct val="0"/>
              </a:spcAft>
            </a:pP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肝细胞生长因子</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(HGF)</a:t>
            </a:r>
          </a:p>
        </p:txBody>
      </p:sp>
      <p:sp>
        <p:nvSpPr>
          <p:cNvPr id="37" name="矩形 36"/>
          <p:cNvSpPr/>
          <p:nvPr/>
        </p:nvSpPr>
        <p:spPr>
          <a:xfrm>
            <a:off x="4256533" y="4821649"/>
            <a:ext cx="2447960" cy="1124007"/>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骨转移灶中</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IL-6/IL-8/IL-17A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等白细胞介素升高，可通过</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JAK/STAT</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、干性增强及协同激活</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EGFR/c-MET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磷酸化，整体提升肿瘤细胞对</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EGFR-TKI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的耐受</a:t>
            </a:r>
          </a:p>
        </p:txBody>
      </p:sp>
      <p:sp>
        <p:nvSpPr>
          <p:cNvPr id="38" name="矩形 37"/>
          <p:cNvSpPr/>
          <p:nvPr/>
        </p:nvSpPr>
        <p:spPr>
          <a:xfrm>
            <a:off x="4256533" y="3934640"/>
            <a:ext cx="2359101" cy="749536"/>
          </a:xfrm>
          <a:prstGeom prst="rect">
            <a:avLst/>
          </a:prstGeom>
          <a:noFill/>
        </p:spPr>
        <p:txBody>
          <a:bodyPr wrap="square" lIns="0" tIns="0" rIns="0" bIns="0" rtlCol="0" anchor="b">
            <a:noAutofit/>
          </a:bodyPr>
          <a:lstStyle/>
          <a:p>
            <a:pPr algn="just">
              <a:spcBef>
                <a:spcPct val="0"/>
              </a:spcBef>
              <a:spcAft>
                <a:spcPct val="0"/>
              </a:spcAft>
            </a:pP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白细胞介素</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(ILs)</a:t>
            </a:r>
          </a:p>
        </p:txBody>
      </p:sp>
      <p:sp>
        <p:nvSpPr>
          <p:cNvPr id="39" name="矩形 38"/>
          <p:cNvSpPr/>
          <p:nvPr/>
        </p:nvSpPr>
        <p:spPr>
          <a:xfrm>
            <a:off x="9311419" y="2648844"/>
            <a:ext cx="2205483" cy="1124007"/>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破骨导致骨基质中富集的</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TGF-β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释放，上调</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EMT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过程，使肿瘤细胞更迁移、更抗凋亡，从而获得对</a:t>
            </a:r>
            <a:r>
              <a:rPr lang="en-US" altLang="zh-CN"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EGFR-TKI </a:t>
            </a:r>
            <a:r>
              <a:rPr lang="zh-CN" altLang="en-US" sz="10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的耐药性</a:t>
            </a:r>
          </a:p>
        </p:txBody>
      </p:sp>
      <p:sp>
        <p:nvSpPr>
          <p:cNvPr id="40" name="矩形 39"/>
          <p:cNvSpPr/>
          <p:nvPr/>
        </p:nvSpPr>
        <p:spPr>
          <a:xfrm>
            <a:off x="9311419" y="1788594"/>
            <a:ext cx="2206078" cy="749536"/>
          </a:xfrm>
          <a:prstGeom prst="rect">
            <a:avLst/>
          </a:prstGeom>
          <a:noFill/>
        </p:spPr>
        <p:txBody>
          <a:bodyPr wrap="square" lIns="0" tIns="0" rIns="0" bIns="0" rtlCol="0" anchor="b">
            <a:noAutofit/>
          </a:bodyPr>
          <a:lstStyle/>
          <a:p>
            <a:pPr algn="just">
              <a:spcBef>
                <a:spcPct val="0"/>
              </a:spcBef>
              <a:spcAft>
                <a:spcPct val="0"/>
              </a:spcAft>
            </a:pP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转化生长因子</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-β (TGF- β)</a:t>
            </a:r>
          </a:p>
        </p:txBody>
      </p:sp>
      <p:sp>
        <p:nvSpPr>
          <p:cNvPr id="41" name="矩形 40"/>
          <p:cNvSpPr/>
          <p:nvPr/>
        </p:nvSpPr>
        <p:spPr>
          <a:xfrm>
            <a:off x="9311419" y="4821649"/>
            <a:ext cx="2205483" cy="905584"/>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骨微环境分泌的</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CCL2</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MCP-1</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）激活</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PI3K/AKT </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信号并促进</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EMT</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，既推动转移，又驱动获得性</a:t>
            </a:r>
            <a:r>
              <a:rPr lang="en-US" altLang="zh-CN"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EGFR-TKI </a:t>
            </a:r>
            <a:r>
              <a:rPr lang="zh-CN" altLang="en-US" sz="10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耐药</a:t>
            </a:r>
          </a:p>
        </p:txBody>
      </p:sp>
      <p:sp>
        <p:nvSpPr>
          <p:cNvPr id="42" name="矩形 41"/>
          <p:cNvSpPr/>
          <p:nvPr/>
        </p:nvSpPr>
        <p:spPr>
          <a:xfrm>
            <a:off x="9311419" y="3934640"/>
            <a:ext cx="2383197" cy="749536"/>
          </a:xfrm>
          <a:prstGeom prst="rect">
            <a:avLst/>
          </a:prstGeom>
          <a:noFill/>
        </p:spPr>
        <p:txBody>
          <a:bodyPr wrap="square" lIns="0" tIns="0" rIns="0" bIns="0" rtlCol="0" anchor="b">
            <a:noAutofit/>
          </a:bodyPr>
          <a:lstStyle/>
          <a:p>
            <a:pPr>
              <a:spcBef>
                <a:spcPct val="0"/>
              </a:spcBef>
              <a:spcAft>
                <a:spcPct val="0"/>
              </a:spcAft>
            </a:pP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C-C </a:t>
            </a: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基序趋化因子配体</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2 (CCL2) </a:t>
            </a:r>
          </a:p>
        </p:txBody>
      </p:sp>
      <p:grpSp>
        <p:nvGrpSpPr>
          <p:cNvPr id="55" name="组合 54">
            <a:extLst>
              <a:ext uri="{FF2B5EF4-FFF2-40B4-BE49-F238E27FC236}">
                <a16:creationId xmlns:a16="http://schemas.microsoft.com/office/drawing/2014/main" id="{739F280C-FCD7-1B21-F722-75EF9C05EE54}"/>
              </a:ext>
            </a:extLst>
          </p:cNvPr>
          <p:cNvGrpSpPr/>
          <p:nvPr/>
        </p:nvGrpSpPr>
        <p:grpSpPr>
          <a:xfrm>
            <a:off x="6334206" y="2433687"/>
            <a:ext cx="2966051" cy="3019944"/>
            <a:chOff x="6046780" y="1778949"/>
            <a:chExt cx="3781928" cy="3850646"/>
          </a:xfrm>
        </p:grpSpPr>
        <p:sp>
          <p:nvSpPr>
            <p:cNvPr id="12" name="椭圆 11"/>
            <p:cNvSpPr/>
            <p:nvPr/>
          </p:nvSpPr>
          <p:spPr>
            <a:xfrm>
              <a:off x="7030212" y="2667632"/>
              <a:ext cx="1964782" cy="2000482"/>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23" name="椭圆 22"/>
            <p:cNvSpPr/>
            <p:nvPr/>
          </p:nvSpPr>
          <p:spPr>
            <a:xfrm>
              <a:off x="6046780" y="1778949"/>
              <a:ext cx="3781928" cy="3850646"/>
            </a:xfrm>
            <a:prstGeom prst="ellipse">
              <a:avLst/>
            </a:prstGeom>
            <a:gradFill>
              <a:gsLst>
                <a:gs pos="0">
                  <a:schemeClr val="accent1">
                    <a:lumMod val="20000"/>
                    <a:lumOff val="80000"/>
                    <a:alpha val="0"/>
                  </a:schemeClr>
                </a:gs>
                <a:gs pos="100000">
                  <a:schemeClr val="accent1">
                    <a:lumMod val="40000"/>
                    <a:lumOff val="60000"/>
                    <a:alpha val="3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26" name="椭圆 25"/>
            <p:cNvSpPr/>
            <p:nvPr/>
          </p:nvSpPr>
          <p:spPr>
            <a:xfrm>
              <a:off x="7088340" y="2737722"/>
              <a:ext cx="1699158" cy="1730030"/>
            </a:xfrm>
            <a:prstGeom prst="ellipse">
              <a:avLst/>
            </a:prstGeom>
            <a:gradFill>
              <a:gsLst>
                <a:gs pos="100000">
                  <a:schemeClr val="accent1">
                    <a:alpha val="100000"/>
                  </a:schemeClr>
                </a:gs>
                <a:gs pos="50000">
                  <a:schemeClr val="accent1">
                    <a:lumMod val="80000"/>
                    <a:lumOff val="20000"/>
                    <a:alpha val="100000"/>
                  </a:schemeClr>
                </a:gs>
                <a:gs pos="0">
                  <a:schemeClr val="accent1">
                    <a:lumMod val="60000"/>
                    <a:lumOff val="40000"/>
                    <a:alpha val="10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29" name="椭圆 28"/>
            <p:cNvSpPr/>
            <p:nvPr/>
          </p:nvSpPr>
          <p:spPr>
            <a:xfrm>
              <a:off x="6435852" y="2073273"/>
              <a:ext cx="3003785" cy="3058930"/>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31" name="椭圆 30"/>
            <p:cNvSpPr/>
            <p:nvPr/>
          </p:nvSpPr>
          <p:spPr>
            <a:xfrm>
              <a:off x="6764525" y="4578514"/>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2" name="椭圆 31"/>
            <p:cNvSpPr/>
            <p:nvPr/>
          </p:nvSpPr>
          <p:spPr>
            <a:xfrm>
              <a:off x="8660511" y="4561654"/>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3" name="椭圆 32"/>
            <p:cNvSpPr/>
            <p:nvPr/>
          </p:nvSpPr>
          <p:spPr>
            <a:xfrm>
              <a:off x="8877401" y="2278668"/>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4" name="椭圆 33"/>
            <p:cNvSpPr/>
            <p:nvPr/>
          </p:nvSpPr>
          <p:spPr>
            <a:xfrm>
              <a:off x="6604762" y="2301237"/>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pic>
          <p:nvPicPr>
            <p:cNvPr id="49" name="图片 8" descr="细胞"/>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7035" y="3111176"/>
              <a:ext cx="813756" cy="813756"/>
            </a:xfrm>
            <a:prstGeom prst="rect">
              <a:avLst/>
            </a:prstGeom>
          </p:spPr>
        </p:pic>
        <p:pic>
          <p:nvPicPr>
            <p:cNvPr id="50" name="图片 10" descr="肝"/>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50798" y="2445699"/>
              <a:ext cx="256301" cy="256301"/>
            </a:xfrm>
            <a:prstGeom prst="rect">
              <a:avLst/>
            </a:prstGeom>
          </p:spPr>
        </p:pic>
        <p:pic>
          <p:nvPicPr>
            <p:cNvPr id="51" name="图片 12" descr="细胞链"/>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6833" y="4724625"/>
              <a:ext cx="256301" cy="256301"/>
            </a:xfrm>
            <a:prstGeom prst="rect">
              <a:avLst/>
            </a:prstGeom>
          </p:spPr>
        </p:pic>
        <p:pic>
          <p:nvPicPr>
            <p:cNvPr id="52" name="图片 13" descr="双螺旋结构基因链"/>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07044" y="4710549"/>
              <a:ext cx="256301" cy="256301"/>
            </a:xfrm>
            <a:prstGeom prst="rect">
              <a:avLst/>
            </a:prstGeom>
          </p:spPr>
        </p:pic>
        <p:pic>
          <p:nvPicPr>
            <p:cNvPr id="53" name="图片 16" descr="病毒"/>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30957" y="2425379"/>
              <a:ext cx="256301" cy="256301"/>
            </a:xfrm>
            <a:prstGeom prst="rect">
              <a:avLst/>
            </a:prstGeom>
          </p:spPr>
        </p:pic>
      </p:grpSp>
      <p:grpSp>
        <p:nvGrpSpPr>
          <p:cNvPr id="7" name="组合 6">
            <a:extLst>
              <a:ext uri="{FF2B5EF4-FFF2-40B4-BE49-F238E27FC236}">
                <a16:creationId xmlns:a16="http://schemas.microsoft.com/office/drawing/2014/main" id="{B791AD9D-A502-022B-32C0-3BD29AAAFCA6}"/>
              </a:ext>
            </a:extLst>
          </p:cNvPr>
          <p:cNvGrpSpPr/>
          <p:nvPr/>
        </p:nvGrpSpPr>
        <p:grpSpPr>
          <a:xfrm>
            <a:off x="4229139" y="1305264"/>
            <a:ext cx="7208272" cy="534251"/>
            <a:chOff x="1108412" y="1780120"/>
            <a:chExt cx="4302280" cy="572934"/>
          </a:xfrm>
        </p:grpSpPr>
        <p:grpSp>
          <p:nvGrpSpPr>
            <p:cNvPr id="9" name="组合 8">
              <a:extLst>
                <a:ext uri="{FF2B5EF4-FFF2-40B4-BE49-F238E27FC236}">
                  <a16:creationId xmlns:a16="http://schemas.microsoft.com/office/drawing/2014/main" id="{5E504C60-987D-58C8-0EAD-3CB8EF627A23}"/>
                </a:ext>
              </a:extLst>
            </p:cNvPr>
            <p:cNvGrpSpPr/>
            <p:nvPr/>
          </p:nvGrpSpPr>
          <p:grpSpPr>
            <a:xfrm>
              <a:off x="4420824" y="1780120"/>
              <a:ext cx="509090" cy="294402"/>
              <a:chOff x="2290830" y="1542404"/>
              <a:chExt cx="275987" cy="155641"/>
            </a:xfrm>
          </p:grpSpPr>
          <p:sp>
            <p:nvSpPr>
              <p:cNvPr id="16" name="平行四边形 15">
                <a:extLst>
                  <a:ext uri="{FF2B5EF4-FFF2-40B4-BE49-F238E27FC236}">
                    <a16:creationId xmlns:a16="http://schemas.microsoft.com/office/drawing/2014/main" id="{C3F0CD5A-D422-007B-8BAD-62D7CE179C61}"/>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平行四边形 16">
                <a:extLst>
                  <a:ext uri="{FF2B5EF4-FFF2-40B4-BE49-F238E27FC236}">
                    <a16:creationId xmlns:a16="http://schemas.microsoft.com/office/drawing/2014/main" id="{D4B92639-74B5-5853-1BF5-AD3915502FE3}"/>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10" name="任意多边形: 形状 76">
              <a:extLst>
                <a:ext uri="{FF2B5EF4-FFF2-40B4-BE49-F238E27FC236}">
                  <a16:creationId xmlns:a16="http://schemas.microsoft.com/office/drawing/2014/main" id="{DC67EBF0-12E3-ADB9-AADA-2D02960B382D}"/>
                </a:ext>
              </a:extLst>
            </p:cNvPr>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a:extLst>
                <a:ext uri="{FF2B5EF4-FFF2-40B4-BE49-F238E27FC236}">
                  <a16:creationId xmlns:a16="http://schemas.microsoft.com/office/drawing/2014/main" id="{9E86377D-ABE7-8E39-F896-ACD4DA78FF45}"/>
                </a:ext>
              </a:extLst>
            </p:cNvPr>
            <p:cNvSpPr txBox="1"/>
            <p:nvPr/>
          </p:nvSpPr>
          <p:spPr>
            <a:xfrm>
              <a:off x="1275353" y="1904931"/>
              <a:ext cx="3935112" cy="363067"/>
            </a:xfrm>
            <a:prstGeom prst="rect">
              <a:avLst/>
            </a:prstGeom>
            <a:noFill/>
          </p:spPr>
          <p:txBody>
            <a:bodyPr wrap="square" anchor="ctr">
              <a:spAutoFit/>
            </a:bodyP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骨转移灶释放的多种细胞因子对</a:t>
              </a:r>
              <a:r>
                <a:rPr lang="en-GB" altLang="zh-CN"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EGFR-TKI</a:t>
              </a: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获得性耐药的潜在影响</a:t>
              </a:r>
            </a:p>
          </p:txBody>
        </p:sp>
        <p:grpSp>
          <p:nvGrpSpPr>
            <p:cNvPr id="13" name="组合 12">
              <a:extLst>
                <a:ext uri="{FF2B5EF4-FFF2-40B4-BE49-F238E27FC236}">
                  <a16:creationId xmlns:a16="http://schemas.microsoft.com/office/drawing/2014/main" id="{BFE7D653-10FD-3FF4-700F-B1F3DEF2EA1B}"/>
                </a:ext>
              </a:extLst>
            </p:cNvPr>
            <p:cNvGrpSpPr/>
            <p:nvPr/>
          </p:nvGrpSpPr>
          <p:grpSpPr>
            <a:xfrm>
              <a:off x="1316029" y="1840776"/>
              <a:ext cx="509090" cy="512278"/>
              <a:chOff x="7436314" y="2544951"/>
              <a:chExt cx="509090" cy="294402"/>
            </a:xfrm>
          </p:grpSpPr>
          <p:sp>
            <p:nvSpPr>
              <p:cNvPr id="14" name="平行四边形 13">
                <a:extLst>
                  <a:ext uri="{FF2B5EF4-FFF2-40B4-BE49-F238E27FC236}">
                    <a16:creationId xmlns:a16="http://schemas.microsoft.com/office/drawing/2014/main" id="{DA6865E2-772C-1C5C-4221-20FAC6DD9803}"/>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平行四边形 14">
                <a:extLst>
                  <a:ext uri="{FF2B5EF4-FFF2-40B4-BE49-F238E27FC236}">
                    <a16:creationId xmlns:a16="http://schemas.microsoft.com/office/drawing/2014/main" id="{C21653A7-09D7-10CD-6ABF-F7FC7A7A97B2}"/>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nvGrpSpPr>
          <p:cNvPr id="19" name="组合 18">
            <a:extLst>
              <a:ext uri="{FF2B5EF4-FFF2-40B4-BE49-F238E27FC236}">
                <a16:creationId xmlns:a16="http://schemas.microsoft.com/office/drawing/2014/main" id="{7A5E5074-6D44-CDA1-BB00-AD31BC1B870C}"/>
              </a:ext>
            </a:extLst>
          </p:cNvPr>
          <p:cNvGrpSpPr/>
          <p:nvPr/>
        </p:nvGrpSpPr>
        <p:grpSpPr>
          <a:xfrm>
            <a:off x="575173" y="1305264"/>
            <a:ext cx="3248303" cy="534251"/>
            <a:chOff x="1108412" y="1780120"/>
            <a:chExt cx="4302280" cy="572934"/>
          </a:xfrm>
        </p:grpSpPr>
        <p:grpSp>
          <p:nvGrpSpPr>
            <p:cNvPr id="20" name="组合 19">
              <a:extLst>
                <a:ext uri="{FF2B5EF4-FFF2-40B4-BE49-F238E27FC236}">
                  <a16:creationId xmlns:a16="http://schemas.microsoft.com/office/drawing/2014/main" id="{70A6A1DC-3771-5B9F-D939-E0CF6475421A}"/>
                </a:ext>
              </a:extLst>
            </p:cNvPr>
            <p:cNvGrpSpPr/>
            <p:nvPr/>
          </p:nvGrpSpPr>
          <p:grpSpPr>
            <a:xfrm>
              <a:off x="4420824" y="1780120"/>
              <a:ext cx="509090" cy="294402"/>
              <a:chOff x="2290830" y="1542404"/>
              <a:chExt cx="275987" cy="155641"/>
            </a:xfrm>
          </p:grpSpPr>
          <p:sp>
            <p:nvSpPr>
              <p:cNvPr id="44" name="平行四边形 43">
                <a:extLst>
                  <a:ext uri="{FF2B5EF4-FFF2-40B4-BE49-F238E27FC236}">
                    <a16:creationId xmlns:a16="http://schemas.microsoft.com/office/drawing/2014/main" id="{FBCD2A61-6A72-95C0-2F9E-01D561A31612}"/>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5" name="平行四边形 44">
                <a:extLst>
                  <a:ext uri="{FF2B5EF4-FFF2-40B4-BE49-F238E27FC236}">
                    <a16:creationId xmlns:a16="http://schemas.microsoft.com/office/drawing/2014/main" id="{1FC6B650-FA48-D3BA-266A-6BF6DFD70008}"/>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21" name="任意多边形: 形状 76">
              <a:extLst>
                <a:ext uri="{FF2B5EF4-FFF2-40B4-BE49-F238E27FC236}">
                  <a16:creationId xmlns:a16="http://schemas.microsoft.com/office/drawing/2014/main" id="{DEBF3558-A0A4-88C0-4A2C-CAFAC60270F6}"/>
                </a:ext>
              </a:extLst>
            </p:cNvPr>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2" name="文本框 21">
              <a:extLst>
                <a:ext uri="{FF2B5EF4-FFF2-40B4-BE49-F238E27FC236}">
                  <a16:creationId xmlns:a16="http://schemas.microsoft.com/office/drawing/2014/main" id="{C2C2D5FB-87D2-504B-7F79-244BF2CE499B}"/>
                </a:ext>
              </a:extLst>
            </p:cNvPr>
            <p:cNvSpPr txBox="1"/>
            <p:nvPr/>
          </p:nvSpPr>
          <p:spPr>
            <a:xfrm>
              <a:off x="1275353" y="1904931"/>
              <a:ext cx="3935112" cy="363067"/>
            </a:xfrm>
            <a:prstGeom prst="rect">
              <a:avLst/>
            </a:prstGeom>
            <a:noFill/>
          </p:spPr>
          <p:txBody>
            <a:bodyPr wrap="square" anchor="ctr">
              <a:spAutoFit/>
            </a:bodyPr>
            <a:lstStyle/>
            <a:p>
              <a:pPr algn="ctr"/>
              <a:r>
                <a:rPr lang="en-GB" altLang="zh-CN"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EGFR-TKIs</a:t>
              </a: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的获得性耐药机制</a:t>
              </a:r>
            </a:p>
          </p:txBody>
        </p:sp>
        <p:grpSp>
          <p:nvGrpSpPr>
            <p:cNvPr id="24" name="组合 23">
              <a:extLst>
                <a:ext uri="{FF2B5EF4-FFF2-40B4-BE49-F238E27FC236}">
                  <a16:creationId xmlns:a16="http://schemas.microsoft.com/office/drawing/2014/main" id="{3F68D2FD-F1D5-B7D6-FF6A-4DE68DD45C19}"/>
                </a:ext>
              </a:extLst>
            </p:cNvPr>
            <p:cNvGrpSpPr/>
            <p:nvPr/>
          </p:nvGrpSpPr>
          <p:grpSpPr>
            <a:xfrm>
              <a:off x="1316029" y="1840776"/>
              <a:ext cx="509090" cy="512278"/>
              <a:chOff x="7436314" y="2544951"/>
              <a:chExt cx="509090" cy="294402"/>
            </a:xfrm>
          </p:grpSpPr>
          <p:sp>
            <p:nvSpPr>
              <p:cNvPr id="27" name="平行四边形 26">
                <a:extLst>
                  <a:ext uri="{FF2B5EF4-FFF2-40B4-BE49-F238E27FC236}">
                    <a16:creationId xmlns:a16="http://schemas.microsoft.com/office/drawing/2014/main" id="{2DF92E0B-615A-EBE4-5AE7-EDC2B1266CC9}"/>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8" name="平行四边形 27">
                <a:extLst>
                  <a:ext uri="{FF2B5EF4-FFF2-40B4-BE49-F238E27FC236}">
                    <a16:creationId xmlns:a16="http://schemas.microsoft.com/office/drawing/2014/main" id="{39038DED-F96D-09B9-84B1-B9F1381DA1AE}"/>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nvGrpSpPr>
          <p:cNvPr id="4" name="组合 3">
            <a:extLst>
              <a:ext uri="{FF2B5EF4-FFF2-40B4-BE49-F238E27FC236}">
                <a16:creationId xmlns:a16="http://schemas.microsoft.com/office/drawing/2014/main" id="{E80B315B-A3E5-0493-F636-4657E8B054AF}"/>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72E22ED8-45A0-5E9B-9860-D62B0D5FB26F}"/>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0FB18376-52E7-F9CD-20C5-6FE46869FD6A}"/>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86EA706-1525-E400-44D7-F6A0A80E01B7}"/>
              </a:ext>
            </a:extLst>
          </p:cNvPr>
          <p:cNvGraphicFramePr>
            <a:graphicFrameLocks noChangeAspect="1"/>
          </p:cNvGraphicFramePr>
          <p:nvPr>
            <p:custDataLst>
              <p:tags r:id="rId1"/>
            </p:custDataLst>
            <p:extLst>
              <p:ext uri="{D42A27DB-BD31-4B8C-83A1-F6EECF244321}">
                <p14:modId xmlns:p14="http://schemas.microsoft.com/office/powerpoint/2010/main" val="2240205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3" name="think-cell data - do not delete" hidden="1">
                        <a:extLst>
                          <a:ext uri="{FF2B5EF4-FFF2-40B4-BE49-F238E27FC236}">
                            <a16:creationId xmlns:a16="http://schemas.microsoft.com/office/drawing/2014/main" id="{F86EA706-1525-E400-44D7-F6A0A80E01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5" name="矩形: 圆角 73"/>
          <p:cNvSpPr/>
          <p:nvPr/>
        </p:nvSpPr>
        <p:spPr>
          <a:xfrm>
            <a:off x="5135245" y="1482076"/>
            <a:ext cx="6505575" cy="4506675"/>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8" name="组合 27"/>
          <p:cNvGrpSpPr/>
          <p:nvPr/>
        </p:nvGrpSpPr>
        <p:grpSpPr>
          <a:xfrm>
            <a:off x="4423954" y="1658640"/>
            <a:ext cx="7892140" cy="4506675"/>
            <a:chOff x="-342137" y="1747646"/>
            <a:chExt cx="9144000" cy="5143500"/>
          </a:xfrm>
        </p:grpSpPr>
        <p:pic>
          <p:nvPicPr>
            <p:cNvPr id="29" name="图片 28" descr="1.1"/>
            <p:cNvPicPr>
              <a:picLocks noChangeAspect="1"/>
            </p:cNvPicPr>
            <p:nvPr/>
          </p:nvPicPr>
          <p:blipFill>
            <a:blip r:embed="rId5"/>
            <a:stretch>
              <a:fillRect/>
            </a:stretch>
          </p:blipFill>
          <p:spPr>
            <a:xfrm>
              <a:off x="-342137" y="1747646"/>
              <a:ext cx="9144000" cy="5143500"/>
            </a:xfrm>
            <a:prstGeom prst="rect">
              <a:avLst/>
            </a:prstGeom>
          </p:spPr>
        </p:pic>
        <p:pic>
          <p:nvPicPr>
            <p:cNvPr id="30" name="图片 29" descr="缩小一倍_7"/>
            <p:cNvPicPr>
              <a:picLocks noChangeAspect="1"/>
            </p:cNvPicPr>
            <p:nvPr/>
          </p:nvPicPr>
          <p:blipFill>
            <a:blip r:embed="rId6"/>
            <a:stretch>
              <a:fillRect/>
            </a:stretch>
          </p:blipFill>
          <p:spPr>
            <a:xfrm>
              <a:off x="-342137" y="1747646"/>
              <a:ext cx="9144000" cy="5143500"/>
            </a:xfrm>
            <a:prstGeom prst="rect">
              <a:avLst/>
            </a:prstGeom>
          </p:spPr>
        </p:pic>
        <p:sp>
          <p:nvSpPr>
            <p:cNvPr id="31" name="文本框 30"/>
            <p:cNvSpPr txBox="1"/>
            <p:nvPr/>
          </p:nvSpPr>
          <p:spPr>
            <a:xfrm>
              <a:off x="1786149" y="3008477"/>
              <a:ext cx="1857217" cy="421451"/>
            </a:xfrm>
            <a:prstGeom prst="roundRect">
              <a:avLst/>
            </a:prstGeom>
            <a:solidFill>
              <a:sysClr val="window" lastClr="FFFFFF">
                <a:alpha val="80000"/>
              </a:sys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RANKL</a:t>
              </a:r>
              <a:r>
                <a:rPr kumimoji="0" lang="zh-CN" altLang="en-US"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循环↑</a:t>
              </a:r>
              <a:endParaRPr kumimoji="0" lang="en-US"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2889165" y="4679904"/>
              <a:ext cx="1326511" cy="364539"/>
            </a:xfrm>
            <a:prstGeom prst="roundRect">
              <a:avLst/>
            </a:prstGeom>
            <a:solidFill>
              <a:srgbClr val="B796C0"/>
            </a:solidFill>
          </p:spPr>
          <p:txBody>
            <a:bodyPr wrap="square" lIns="0" tIns="0" rIns="0" bIns="0" rtlCol="0" anchor="ctr">
              <a:noAutofit/>
            </a:bodyPr>
            <a:lstStyle/>
            <a:p>
              <a:pPr algn="ctr"/>
              <a:r>
                <a:rPr lang="zh-CN" altLang="en-US" b="1">
                  <a:solidFill>
                    <a:prstClr val="white"/>
                  </a:solidFill>
                  <a:latin typeface="微软雅黑" panose="020B0503020204020204" charset="-122"/>
                  <a:ea typeface="微软雅黑" panose="020B0503020204020204" charset="-122"/>
                </a:rPr>
                <a:t>破骨细胞</a:t>
              </a:r>
            </a:p>
          </p:txBody>
        </p:sp>
        <p:sp>
          <p:nvSpPr>
            <p:cNvPr id="33" name="文本框 32"/>
            <p:cNvSpPr txBox="1"/>
            <p:nvPr/>
          </p:nvSpPr>
          <p:spPr>
            <a:xfrm>
              <a:off x="1406680" y="5311151"/>
              <a:ext cx="1183781" cy="364539"/>
            </a:xfrm>
            <a:prstGeom prst="roundRect">
              <a:avLst/>
            </a:prstGeom>
            <a:solidFill>
              <a:sysClr val="window" lastClr="FFFFFF">
                <a:alpha val="80000"/>
              </a:sys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rgbClr val="F36D52"/>
                  </a:solidFill>
                  <a:effectLst/>
                  <a:uLnTx/>
                  <a:uFillTx/>
                  <a:latin typeface="微软雅黑" panose="020B0503020204020204" charset="-122"/>
                  <a:ea typeface="微软雅黑" panose="020B0503020204020204" charset="-122"/>
                </a:rPr>
                <a:t>肿瘤细胞</a:t>
              </a:r>
            </a:p>
          </p:txBody>
        </p:sp>
        <p:sp>
          <p:nvSpPr>
            <p:cNvPr id="34" name="文本框 33"/>
            <p:cNvSpPr txBox="1"/>
            <p:nvPr/>
          </p:nvSpPr>
          <p:spPr>
            <a:xfrm>
              <a:off x="3839644" y="3378197"/>
              <a:ext cx="1546189" cy="597155"/>
            </a:xfrm>
            <a:prstGeom prst="rect">
              <a:avLst/>
            </a:prstGeom>
            <a:noFill/>
          </p:spPr>
          <p:txBody>
            <a:bodyPr wrap="square">
              <a:spAutoFit/>
            </a:bodyPr>
            <a:lstStyle/>
            <a:p>
              <a:pPr algn="ctr"/>
              <a:r>
                <a:rPr lang="en-US" altLang="zh-CN" sz="2800" b="1" dirty="0">
                  <a:solidFill>
                    <a:srgbClr val="7030A0"/>
                  </a:solidFill>
                  <a:latin typeface="微软雅黑" panose="020B0503020204020204" charset="-122"/>
                  <a:ea typeface="微软雅黑" panose="020B0503020204020204" charset="-122"/>
                </a:rPr>
                <a:t>OPN↑</a:t>
              </a:r>
            </a:p>
          </p:txBody>
        </p:sp>
      </p:grpSp>
      <p:sp>
        <p:nvSpPr>
          <p:cNvPr id="365" name="矩形: 圆角 364"/>
          <p:cNvSpPr/>
          <p:nvPr/>
        </p:nvSpPr>
        <p:spPr>
          <a:xfrm>
            <a:off x="665133" y="1482076"/>
            <a:ext cx="4309745" cy="4506083"/>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0" y="281625"/>
            <a:ext cx="11186160" cy="812530"/>
          </a:xfrm>
        </p:spPr>
        <p:txBody>
          <a:bodyPr vert="horz"/>
          <a:lstStyle/>
          <a:p>
            <a:r>
              <a:rPr kumimoji="1" lang="zh-CN" altLang="en-US" dirty="0"/>
              <a:t>当免疫治疗遭遇骨转移：由骨转移灶活跃的破骨细胞产生的大量</a:t>
            </a:r>
            <a:r>
              <a:rPr kumimoji="1" lang="en-US" altLang="zh-CN" dirty="0"/>
              <a:t>OPN</a:t>
            </a:r>
            <a:br>
              <a:rPr kumimoji="1" lang="en-US" altLang="zh-CN" dirty="0"/>
            </a:br>
            <a:r>
              <a:rPr kumimoji="1" lang="zh-CN" altLang="en-US" dirty="0"/>
              <a:t>诱导骨外全身病灶形成免疫“冷肿瘤”、抑制全身免疫治疗疗效</a:t>
            </a:r>
          </a:p>
        </p:txBody>
      </p:sp>
      <p:grpSp>
        <p:nvGrpSpPr>
          <p:cNvPr id="24" name="组合 23"/>
          <p:cNvGrpSpPr/>
          <p:nvPr/>
        </p:nvGrpSpPr>
        <p:grpSpPr>
          <a:xfrm>
            <a:off x="857815" y="1663988"/>
            <a:ext cx="3951936" cy="3967276"/>
            <a:chOff x="1216480" y="1597257"/>
            <a:chExt cx="3663042" cy="4065223"/>
          </a:xfrm>
        </p:grpSpPr>
        <p:pic>
          <p:nvPicPr>
            <p:cNvPr id="25" name="Picture 25" descr="A screenshot of a medical information&#10;&#10;AI-generated content may be incorrect."/>
            <p:cNvPicPr>
              <a:picLocks noChangeAspect="1"/>
            </p:cNvPicPr>
            <p:nvPr/>
          </p:nvPicPr>
          <p:blipFill>
            <a:blip r:embed="rId7">
              <a:extLst>
                <a:ext uri="{28A0092B-C50C-407E-A947-70E740481C1C}">
                  <a14:useLocalDpi xmlns:a14="http://schemas.microsoft.com/office/drawing/2010/main" val="0"/>
                </a:ext>
              </a:extLst>
            </a:blip>
            <a:srcRect t="4407" b="13277"/>
            <a:stretch>
              <a:fillRect/>
            </a:stretch>
          </p:blipFill>
          <p:spPr>
            <a:xfrm>
              <a:off x="1216480" y="1597257"/>
              <a:ext cx="3663041" cy="4065223"/>
            </a:xfrm>
            <a:prstGeom prst="rect">
              <a:avLst/>
            </a:prstGeom>
            <a:effectLst/>
          </p:spPr>
        </p:pic>
        <p:sp>
          <p:nvSpPr>
            <p:cNvPr id="26" name="文本框 25"/>
            <p:cNvSpPr txBox="1"/>
            <p:nvPr/>
          </p:nvSpPr>
          <p:spPr>
            <a:xfrm>
              <a:off x="3574717" y="5215415"/>
              <a:ext cx="1304805" cy="441123"/>
            </a:xfrm>
            <a:prstGeom prst="rect">
              <a:avLst/>
            </a:prstGeom>
            <a:noFill/>
          </p:spPr>
          <p:txBody>
            <a:bodyPr wrap="square" rtlCol="0">
              <a:spAutoFit/>
            </a:bodyPr>
            <a:lstStyle/>
            <a:p>
              <a:r>
                <a:rPr lang="en-US" sz="2400" b="1" i="1" dirty="0">
                  <a:solidFill>
                    <a:srgbClr val="00B0F0"/>
                  </a:solidFill>
                  <a:latin typeface="微软雅黑" panose="020B0503020204020204" charset="-122"/>
                  <a:ea typeface="微软雅黑" panose="020B0503020204020204" charset="-122"/>
                </a:rPr>
                <a:t>IF 44.5</a:t>
              </a:r>
            </a:p>
          </p:txBody>
        </p:sp>
      </p:grpSp>
      <p:grpSp>
        <p:nvGrpSpPr>
          <p:cNvPr id="36" name="组合 35"/>
          <p:cNvGrpSpPr/>
          <p:nvPr/>
        </p:nvGrpSpPr>
        <p:grpSpPr>
          <a:xfrm>
            <a:off x="5508321" y="1223093"/>
            <a:ext cx="5758968" cy="534251"/>
            <a:chOff x="1108412" y="1780120"/>
            <a:chExt cx="4302280" cy="572934"/>
          </a:xfrm>
        </p:grpSpPr>
        <p:grpSp>
          <p:nvGrpSpPr>
            <p:cNvPr id="37" name="组合 36"/>
            <p:cNvGrpSpPr/>
            <p:nvPr/>
          </p:nvGrpSpPr>
          <p:grpSpPr>
            <a:xfrm>
              <a:off x="4420824" y="1780120"/>
              <a:ext cx="509090" cy="294402"/>
              <a:chOff x="2290830" y="1542404"/>
              <a:chExt cx="275987" cy="155641"/>
            </a:xfrm>
          </p:grpSpPr>
          <p:sp>
            <p:nvSpPr>
              <p:cNvPr id="43" name="平行四边形 42"/>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平行四边形 43"/>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38"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38"/>
            <p:cNvSpPr txBox="1"/>
            <p:nvPr/>
          </p:nvSpPr>
          <p:spPr>
            <a:xfrm>
              <a:off x="1275353" y="1901799"/>
              <a:ext cx="3935112" cy="369332"/>
            </a:xfrm>
            <a:prstGeom prst="rect">
              <a:avLst/>
            </a:prstGeom>
            <a:noFill/>
          </p:spPr>
          <p:txBody>
            <a:bodyPr wrap="square" anchor="ctr">
              <a:spAutoFit/>
            </a:bodyPr>
            <a:lstStyle/>
            <a:p>
              <a:pPr algn="ctr" defTabSz="457200"/>
              <a:r>
                <a:rPr lang="zh-CN" altLang="en-US"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骨转移 </a:t>
              </a:r>
              <a:r>
                <a:rPr lang="en-US" altLang="zh-CN"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RANKL-OPN </a:t>
              </a:r>
              <a:r>
                <a:rPr lang="zh-CN" altLang="en-US"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全身免疫抑制链 </a:t>
              </a:r>
              <a:r>
                <a:rPr lang="en-US" altLang="zh-CN" b="1" kern="0" baseline="3000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1,2</a:t>
              </a:r>
              <a:endParaRPr lang="zh-CN" altLang="en-US" b="1" kern="0" baseline="3000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40" name="组合 39"/>
            <p:cNvGrpSpPr/>
            <p:nvPr/>
          </p:nvGrpSpPr>
          <p:grpSpPr>
            <a:xfrm>
              <a:off x="1316029" y="1840776"/>
              <a:ext cx="509090" cy="512278"/>
              <a:chOff x="7436314" y="2544951"/>
              <a:chExt cx="509090" cy="294402"/>
            </a:xfrm>
          </p:grpSpPr>
          <p:sp>
            <p:nvSpPr>
              <p:cNvPr id="41" name="平行四边形 40"/>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2" name="平行四边形 41"/>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5" name="页脚占位符 3"/>
          <p:cNvSpPr txBox="1"/>
          <p:nvPr/>
        </p:nvSpPr>
        <p:spPr>
          <a:xfrm>
            <a:off x="514800" y="6444000"/>
            <a:ext cx="3600000" cy="307777"/>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ltLang="zh-CN" sz="700" dirty="0"/>
              <a:t>Tae JH, et al. </a:t>
            </a:r>
            <a:r>
              <a:rPr lang="it-IT" altLang="zh-CN" sz="700" dirty="0" err="1"/>
              <a:t>Investig</a:t>
            </a:r>
            <a:r>
              <a:rPr lang="it-IT" altLang="zh-CN" sz="700" dirty="0"/>
              <a:t> </a:t>
            </a:r>
            <a:r>
              <a:rPr lang="it-IT" altLang="zh-CN" sz="700" dirty="0" err="1"/>
              <a:t>Clin</a:t>
            </a:r>
            <a:r>
              <a:rPr lang="it-IT" altLang="zh-CN" sz="700" dirty="0"/>
              <a:t> </a:t>
            </a:r>
            <a:r>
              <a:rPr lang="it-IT" altLang="zh-CN" sz="700" dirty="0" err="1"/>
              <a:t>Urol</a:t>
            </a:r>
            <a:r>
              <a:rPr lang="it-IT" altLang="zh-CN" sz="700" dirty="0"/>
              <a:t>. 2023 May;64(3):219-228.</a:t>
            </a:r>
          </a:p>
          <a:p>
            <a:r>
              <a:rPr lang="it-IT" altLang="zh-CN" sz="700" dirty="0"/>
              <a:t>Cheng JN, et al. Cancer Cell. 2025 </a:t>
            </a:r>
            <a:r>
              <a:rPr lang="it-IT" altLang="zh-CN" sz="700" dirty="0" err="1"/>
              <a:t>Jun</a:t>
            </a:r>
            <a:r>
              <a:rPr lang="it-IT" altLang="zh-CN" sz="700" dirty="0"/>
              <a:t> 9;43(6):1093-1107.e9.</a:t>
            </a:r>
          </a:p>
        </p:txBody>
      </p:sp>
      <p:grpSp>
        <p:nvGrpSpPr>
          <p:cNvPr id="4" name="组合 3">
            <a:extLst>
              <a:ext uri="{FF2B5EF4-FFF2-40B4-BE49-F238E27FC236}">
                <a16:creationId xmlns:a16="http://schemas.microsoft.com/office/drawing/2014/main" id="{49749CBD-AC0D-7DD9-4016-761A57C05DCC}"/>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DF830954-70FC-0CFD-9E7E-DD0294E2D435}"/>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876047F9-DCAC-D1F2-0542-DD8C642B518B}"/>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EEF3DE-52C9-8AF5-0D5A-8EAA3763638E}"/>
              </a:ext>
            </a:extLst>
          </p:cNvPr>
          <p:cNvGraphicFramePr>
            <a:graphicFrameLocks noChangeAspect="1"/>
          </p:cNvGraphicFramePr>
          <p:nvPr>
            <p:custDataLst>
              <p:tags r:id="rId1"/>
            </p:custDataLst>
            <p:extLst>
              <p:ext uri="{D42A27DB-BD31-4B8C-83A1-F6EECF244321}">
                <p14:modId xmlns:p14="http://schemas.microsoft.com/office/powerpoint/2010/main" val="1557222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4" name="think-cell data - do not delete" hidden="1">
                        <a:extLst>
                          <a:ext uri="{FF2B5EF4-FFF2-40B4-BE49-F238E27FC236}">
                            <a16:creationId xmlns:a16="http://schemas.microsoft.com/office/drawing/2014/main" id="{28EEF3DE-52C9-8AF5-0D5A-8EAA376363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0838180" cy="812530"/>
          </a:xfrm>
        </p:spPr>
        <p:txBody>
          <a:bodyPr vert="horz"/>
          <a:lstStyle/>
          <a:p>
            <a:r>
              <a:rPr kumimoji="1" lang="zh-CN" altLang="en-US" dirty="0"/>
              <a:t>当放疗治疗遭遇骨转移：</a:t>
            </a:r>
            <a:r>
              <a:rPr kumimoji="1" lang="zh-CN" altLang="en-US" dirty="0">
                <a:cs typeface="微软雅黑" panose="020B0503020204020204" charset="-122"/>
              </a:rPr>
              <a:t>骨放疗杀伤肿瘤的同时可导致破骨细胞活跃，</a:t>
            </a:r>
            <a:br>
              <a:rPr kumimoji="1" lang="en-US" altLang="zh-CN" dirty="0">
                <a:cs typeface="微软雅黑" panose="020B0503020204020204" charset="-122"/>
              </a:rPr>
            </a:br>
            <a:r>
              <a:rPr kumimoji="1" lang="zh-CN" altLang="en-US" dirty="0">
                <a:cs typeface="微软雅黑" panose="020B0503020204020204" charset="-122"/>
              </a:rPr>
              <a:t>诱导骨折风险升高、对全身治疗带来潜在负面影响</a:t>
            </a:r>
          </a:p>
        </p:txBody>
      </p:sp>
      <p:sp>
        <p:nvSpPr>
          <p:cNvPr id="104" name="文本框 103"/>
          <p:cNvSpPr txBox="1"/>
          <p:nvPr/>
        </p:nvSpPr>
        <p:spPr>
          <a:xfrm>
            <a:off x="514800" y="6403132"/>
            <a:ext cx="9117965" cy="415498"/>
          </a:xfrm>
          <a:prstGeom prst="rect">
            <a:avLst/>
          </a:prstGeom>
          <a:noFill/>
        </p:spPr>
        <p:txBody>
          <a:bodyPr wrap="square" anchor="b" anchorCtr="0">
            <a:spAutoFit/>
          </a:bodyPr>
          <a:lstStyle/>
          <a:p>
            <a:pPr marL="228600" indent="-228600">
              <a:buFont typeface="+mj-lt"/>
              <a:buAutoNum type="arabicPeriod"/>
              <a:defRPr/>
            </a:pPr>
            <a:r>
              <a:rPr lang="en-US" altLang="zh-CN" sz="700" dirty="0">
                <a:solidFill>
                  <a:prstClr val="white">
                    <a:lumMod val="50000"/>
                  </a:prstClr>
                </a:solidFill>
                <a:latin typeface="微软雅黑" panose="020B0503020204020204" charset="-122"/>
                <a:ea typeface="微软雅黑" panose="020B0503020204020204" charset="-122"/>
              </a:rPr>
              <a:t>Jackett, Kailey N., et al. Cellular &amp; Molecular Biology Letters 30.1 (2025): 97.</a:t>
            </a:r>
          </a:p>
          <a:p>
            <a:pPr marL="228600" indent="-228600">
              <a:buFont typeface="+mj-lt"/>
              <a:buAutoNum type="arabicPeriod"/>
              <a:defRPr/>
            </a:pPr>
            <a:r>
              <a:rPr lang="en-US" altLang="zh-CN" sz="700" dirty="0" err="1">
                <a:solidFill>
                  <a:prstClr val="white">
                    <a:lumMod val="50000"/>
                  </a:prstClr>
                </a:solidFill>
                <a:latin typeface="微软雅黑" panose="020B0503020204020204" charset="-122"/>
                <a:ea typeface="微软雅黑" panose="020B0503020204020204" charset="-122"/>
              </a:rPr>
              <a:t>Donaubauer</a:t>
            </a:r>
            <a:r>
              <a:rPr lang="en-US" altLang="zh-CN" sz="700" dirty="0">
                <a:solidFill>
                  <a:prstClr val="white">
                    <a:lumMod val="50000"/>
                  </a:prstClr>
                </a:solidFill>
                <a:latin typeface="微软雅黑" panose="020B0503020204020204" charset="-122"/>
                <a:ea typeface="微软雅黑" panose="020B0503020204020204" charset="-122"/>
              </a:rPr>
              <a:t>, Anna-Jasmina, et al. International Journal of Molecular Sciences 21.17 (2020): 6377.</a:t>
            </a:r>
          </a:p>
          <a:p>
            <a:pPr marL="228600" indent="-228600">
              <a:buFont typeface="+mj-lt"/>
              <a:buAutoNum type="arabicPeriod"/>
              <a:defRPr/>
            </a:pPr>
            <a:r>
              <a:rPr kumimoji="1" lang="en-US" altLang="zh-CN" sz="700" dirty="0">
                <a:solidFill>
                  <a:prstClr val="white">
                    <a:lumMod val="50000"/>
                  </a:prstClr>
                </a:solidFill>
                <a:latin typeface="微软雅黑" panose="020B0503020204020204" charset="-122"/>
                <a:ea typeface="微软雅黑" panose="020B0503020204020204" charset="-122"/>
              </a:rPr>
              <a:t>Cheng JN, et </a:t>
            </a:r>
            <a:r>
              <a:rPr kumimoji="1" lang="en-US" altLang="zh-CN" sz="700" dirty="0" err="1">
                <a:solidFill>
                  <a:prstClr val="white">
                    <a:lumMod val="50000"/>
                  </a:prstClr>
                </a:solidFill>
                <a:latin typeface="微软雅黑" panose="020B0503020204020204" charset="-122"/>
                <a:ea typeface="微软雅黑" panose="020B0503020204020204" charset="-122"/>
              </a:rPr>
              <a:t>al.Cancer</a:t>
            </a:r>
            <a:r>
              <a:rPr kumimoji="1" lang="en-US" altLang="zh-CN" sz="700" dirty="0">
                <a:solidFill>
                  <a:prstClr val="white">
                    <a:lumMod val="50000"/>
                  </a:prstClr>
                </a:solidFill>
                <a:latin typeface="微软雅黑" panose="020B0503020204020204" charset="-122"/>
                <a:ea typeface="微软雅黑" panose="020B0503020204020204" charset="-122"/>
              </a:rPr>
              <a:t> Cell. 2025 Jun 9;43(6):1093-1107.e9.</a:t>
            </a:r>
            <a:r>
              <a:rPr kumimoji="1" lang="en-US" altLang="en-US" sz="700" dirty="0">
                <a:solidFill>
                  <a:prstClr val="white">
                    <a:lumMod val="50000"/>
                  </a:prstClr>
                </a:solidFill>
                <a:latin typeface="微软雅黑" panose="020B0503020204020204" charset="-122"/>
                <a:ea typeface="微软雅黑" panose="020B0503020204020204" charset="-122"/>
              </a:rPr>
              <a:t> </a:t>
            </a:r>
          </a:p>
        </p:txBody>
      </p:sp>
      <p:sp>
        <p:nvSpPr>
          <p:cNvPr id="402" name="矩形: 圆角 401"/>
          <p:cNvSpPr/>
          <p:nvPr/>
        </p:nvSpPr>
        <p:spPr>
          <a:xfrm>
            <a:off x="646139" y="1461427"/>
            <a:ext cx="11030241" cy="4846776"/>
          </a:xfrm>
          <a:prstGeom prst="roundRect">
            <a:avLst>
              <a:gd name="adj" fmla="val 1565"/>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37" name="文本框 136"/>
          <p:cNvSpPr txBox="1"/>
          <p:nvPr/>
        </p:nvSpPr>
        <p:spPr>
          <a:xfrm>
            <a:off x="8106425" y="2399747"/>
            <a:ext cx="3372395" cy="3475076"/>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nchor="ctr">
            <a:noAutofit/>
          </a:bodyPr>
          <a:lstStyle>
            <a:defPPr>
              <a:defRPr lang="zh-CN"/>
            </a:defPPr>
            <a:lvl1pPr marL="285750" indent="-285750">
              <a:lnSpc>
                <a:spcPct val="150000"/>
              </a:lnSpc>
              <a:buFont typeface="Arial" panose="020B0604020202020204" pitchFamily="34" charset="0"/>
              <a:buChar char="•"/>
              <a:defRPr sz="1400">
                <a:latin typeface="Arial" panose="020B0604020202020204" pitchFamily="34" charset="0"/>
                <a:ea typeface="微软雅黑" panose="020B0503020204020204" charset="-122"/>
                <a:cs typeface="Arial" panose="020B0604020202020204" pitchFamily="34" charset="0"/>
              </a:defRPr>
            </a:lvl1pPr>
          </a:lstStyle>
          <a:p>
            <a:pPr>
              <a:lnSpc>
                <a:spcPct val="120000"/>
              </a:lnSpc>
              <a:spcBef>
                <a:spcPts val="300"/>
              </a:spcBef>
              <a:spcAft>
                <a:spcPts val="600"/>
              </a:spcAft>
              <a:defRPr/>
            </a:pPr>
            <a:r>
              <a:rPr lang="zh-CN" altLang="en-US" sz="1500" dirty="0"/>
              <a:t>骨放疗可引起 </a:t>
            </a:r>
            <a:r>
              <a:rPr lang="zh-CN" altLang="en-US" sz="1600" b="1" dirty="0">
                <a:solidFill>
                  <a:srgbClr val="EC642F"/>
                </a:solidFill>
              </a:rPr>
              <a:t>骨细胞和成骨细胞减少、破骨细胞增加</a:t>
            </a:r>
            <a:r>
              <a:rPr lang="zh-CN" altLang="en-US" sz="1500" dirty="0"/>
              <a:t>，导致放疗后骨破坏加剧、骨折风险升高</a:t>
            </a:r>
            <a:r>
              <a:rPr lang="en-US" altLang="zh-CN" sz="1500" baseline="30000" dirty="0"/>
              <a:t>1</a:t>
            </a:r>
            <a:endParaRPr kumimoji="0" lang="en-US" altLang="zh-CN" sz="15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endParaRPr>
          </a:p>
          <a:p>
            <a:pPr marL="285750" marR="0" lvl="0" indent="-285750" defTabSz="914400" eaLnBrk="1" fontAlgn="auto" latinLnBrk="0" hangingPunct="1">
              <a:lnSpc>
                <a:spcPct val="120000"/>
              </a:lnSpc>
              <a:spcBef>
                <a:spcPts val="600"/>
              </a:spcBef>
              <a:spcAft>
                <a:spcPts val="600"/>
              </a:spcAft>
              <a:buClrTx/>
              <a:buSzTx/>
              <a:buFont typeface="Arial" panose="020B0604020202020204" pitchFamily="34" charset="0"/>
              <a:buChar char="•"/>
              <a:defRPr/>
            </a:pPr>
            <a:r>
              <a:rPr lang="zh-CN" altLang="en-US" sz="1500" kern="0" dirty="0">
                <a:solidFill>
                  <a:prstClr val="black">
                    <a:lumMod val="75000"/>
                    <a:lumOff val="25000"/>
                  </a:prstClr>
                </a:solidFill>
                <a:latin typeface="微软雅黑" panose="020B0503020204020204" charset="-122"/>
              </a:rPr>
              <a:t>放疗诱导的破骨细胞增殖、活跃，可促进包括</a:t>
            </a:r>
            <a:r>
              <a:rPr lang="en-US" altLang="zh-CN" sz="1500" kern="0" dirty="0">
                <a:solidFill>
                  <a:prstClr val="black">
                    <a:lumMod val="75000"/>
                    <a:lumOff val="25000"/>
                  </a:prstClr>
                </a:solidFill>
                <a:latin typeface="微软雅黑" panose="020B0503020204020204" charset="-122"/>
              </a:rPr>
              <a:t>OPN</a:t>
            </a:r>
            <a:r>
              <a:rPr lang="zh-CN" altLang="en-US" sz="1500" kern="0" dirty="0">
                <a:solidFill>
                  <a:prstClr val="black">
                    <a:lumMod val="75000"/>
                    <a:lumOff val="25000"/>
                  </a:prstClr>
                </a:solidFill>
                <a:latin typeface="微软雅黑" panose="020B0503020204020204" charset="-122"/>
              </a:rPr>
              <a:t>的各类破骨细胞 相关蛋白大量释放，</a:t>
            </a:r>
            <a:r>
              <a:rPr lang="zh-CN" altLang="en-US" sz="1600" b="1" kern="0" dirty="0">
                <a:solidFill>
                  <a:srgbClr val="EC642F"/>
                </a:solidFill>
                <a:latin typeface="微软雅黑" panose="020B0503020204020204" charset="-122"/>
              </a:rPr>
              <a:t>对全身治疗 带来潜在的负面影响</a:t>
            </a:r>
            <a:endParaRPr lang="zh-CN" altLang="en-US" sz="1500" b="1" kern="0" dirty="0">
              <a:solidFill>
                <a:srgbClr val="EC642F"/>
              </a:solidFill>
              <a:latin typeface="微软雅黑" panose="020B0503020204020204" charset="-122"/>
            </a:endParaRPr>
          </a:p>
        </p:txBody>
      </p:sp>
      <p:grpSp>
        <p:nvGrpSpPr>
          <p:cNvPr id="12" name="组合 11">
            <a:extLst>
              <a:ext uri="{FF2B5EF4-FFF2-40B4-BE49-F238E27FC236}">
                <a16:creationId xmlns:a16="http://schemas.microsoft.com/office/drawing/2014/main" id="{EB7CC8F8-FD76-ADA5-3B44-50F798279279}"/>
              </a:ext>
            </a:extLst>
          </p:cNvPr>
          <p:cNvGrpSpPr/>
          <p:nvPr/>
        </p:nvGrpSpPr>
        <p:grpSpPr>
          <a:xfrm>
            <a:off x="3340613" y="1196483"/>
            <a:ext cx="5634355" cy="547917"/>
            <a:chOff x="6727633" y="1198793"/>
            <a:chExt cx="4559994" cy="548192"/>
          </a:xfrm>
        </p:grpSpPr>
        <p:sp>
          <p:nvSpPr>
            <p:cNvPr id="13" name="任意多边形: 形状 12">
              <a:extLst>
                <a:ext uri="{FF2B5EF4-FFF2-40B4-BE49-F238E27FC236}">
                  <a16:creationId xmlns:a16="http://schemas.microsoft.com/office/drawing/2014/main" id="{6A74D4F1-E756-99B0-380B-DA5A5688AB9C}"/>
                </a:ext>
              </a:extLst>
            </p:cNvPr>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4" name="文本框 13">
              <a:extLst>
                <a:ext uri="{FF2B5EF4-FFF2-40B4-BE49-F238E27FC236}">
                  <a16:creationId xmlns:a16="http://schemas.microsoft.com/office/drawing/2014/main" id="{5CAF45E9-F3B4-7FD5-3844-531A7ECE034B}"/>
                </a:ext>
              </a:extLst>
            </p:cNvPr>
            <p:cNvSpPr txBox="1"/>
            <p:nvPr/>
          </p:nvSpPr>
          <p:spPr>
            <a:xfrm>
              <a:off x="6992040" y="1288129"/>
              <a:ext cx="4031180" cy="369517"/>
            </a:xfrm>
            <a:prstGeom prst="rect">
              <a:avLst/>
            </a:prstGeom>
            <a:noFill/>
          </p:spPr>
          <p:txBody>
            <a:bodyPr wrap="square" anchor="ctr">
              <a:spAutoFit/>
            </a:bodyPr>
            <a:lstStyle/>
            <a:p>
              <a:pPr lvl="0" algn="ctr">
                <a:defRPr/>
              </a:pPr>
              <a:r>
                <a:rPr kumimoji="1" lang="zh-CN" altLang="en-US"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高剂量放疗导致骨转移灶微环境的影响</a:t>
              </a:r>
              <a:r>
                <a:rPr kumimoji="1" lang="en-US" altLang="zh-CN" b="1" kern="0"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1-3</a:t>
              </a:r>
            </a:p>
          </p:txBody>
        </p:sp>
        <p:grpSp>
          <p:nvGrpSpPr>
            <p:cNvPr id="15" name="组合 14">
              <a:extLst>
                <a:ext uri="{FF2B5EF4-FFF2-40B4-BE49-F238E27FC236}">
                  <a16:creationId xmlns:a16="http://schemas.microsoft.com/office/drawing/2014/main" id="{793DD8AF-6622-670D-3FAD-59240E043ECF}"/>
                </a:ext>
              </a:extLst>
            </p:cNvPr>
            <p:cNvGrpSpPr/>
            <p:nvPr/>
          </p:nvGrpSpPr>
          <p:grpSpPr>
            <a:xfrm>
              <a:off x="6944524" y="1198793"/>
              <a:ext cx="545082" cy="512278"/>
              <a:chOff x="7436314" y="2544951"/>
              <a:chExt cx="509090" cy="294402"/>
            </a:xfrm>
          </p:grpSpPr>
          <p:sp>
            <p:nvSpPr>
              <p:cNvPr id="16" name="平行四边形 15">
                <a:extLst>
                  <a:ext uri="{FF2B5EF4-FFF2-40B4-BE49-F238E27FC236}">
                    <a16:creationId xmlns:a16="http://schemas.microsoft.com/office/drawing/2014/main" id="{2379E839-26C8-7C3F-A898-0DF30FF5B513}"/>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7" name="平行四边形 16">
                <a:extLst>
                  <a:ext uri="{FF2B5EF4-FFF2-40B4-BE49-F238E27FC236}">
                    <a16:creationId xmlns:a16="http://schemas.microsoft.com/office/drawing/2014/main" id="{5E6D684D-A894-1FEF-F01A-A4206EAD7C0C}"/>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67" name="组合 66">
            <a:extLst>
              <a:ext uri="{FF2B5EF4-FFF2-40B4-BE49-F238E27FC236}">
                <a16:creationId xmlns:a16="http://schemas.microsoft.com/office/drawing/2014/main" id="{D2824A56-B150-CC83-68DD-C8E8C1E15A46}"/>
              </a:ext>
            </a:extLst>
          </p:cNvPr>
          <p:cNvGrpSpPr/>
          <p:nvPr/>
        </p:nvGrpSpPr>
        <p:grpSpPr>
          <a:xfrm>
            <a:off x="9432622" y="2031118"/>
            <a:ext cx="720000" cy="720000"/>
            <a:chOff x="8502960" y="3705965"/>
            <a:chExt cx="720000" cy="720000"/>
          </a:xfrm>
        </p:grpSpPr>
        <p:sp>
          <p:nvSpPr>
            <p:cNvPr id="68" name="圆角矩形 37"/>
            <p:cNvSpPr/>
            <p:nvPr/>
          </p:nvSpPr>
          <p:spPr>
            <a:xfrm>
              <a:off x="8502960" y="3705965"/>
              <a:ext cx="720000" cy="720000"/>
            </a:xfrm>
            <a:prstGeom prst="roundRect">
              <a:avLst>
                <a:gd name="adj" fmla="val 50000"/>
              </a:avLst>
            </a:prstGeom>
            <a:gradFill>
              <a:gsLst>
                <a:gs pos="0">
                  <a:srgbClr val="FAC2B6"/>
                </a:gs>
                <a:gs pos="22000">
                  <a:schemeClr val="accent2"/>
                </a:gs>
                <a:gs pos="100000">
                  <a:srgbClr val="F26649"/>
                </a:gs>
              </a:gsLst>
              <a:lin ang="6120000" scaled="0"/>
            </a:gradFill>
            <a:ln w="12700" cap="flat" cmpd="sng" algn="ctr">
              <a:solidFill>
                <a:srgbClr val="F2664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69" name="settings_87590">
              <a:extLst>
                <a:ext uri="{FF2B5EF4-FFF2-40B4-BE49-F238E27FC236}">
                  <a16:creationId xmlns:a16="http://schemas.microsoft.com/office/drawing/2014/main" id="{DD9C08A2-C714-E67F-C3C7-7DEA01344BBD}"/>
                </a:ext>
              </a:extLst>
            </p:cNvPr>
            <p:cNvSpPr/>
            <p:nvPr/>
          </p:nvSpPr>
          <p:spPr>
            <a:xfrm>
              <a:off x="8616121" y="3816679"/>
              <a:ext cx="510115" cy="515831"/>
            </a:xfrm>
            <a:custGeom>
              <a:avLst/>
              <a:gdLst>
                <a:gd name="connsiteX0" fmla="*/ 446492 w 598324"/>
                <a:gd name="connsiteY0" fmla="*/ 409357 h 605028"/>
                <a:gd name="connsiteX1" fmla="*/ 402334 w 598324"/>
                <a:gd name="connsiteY1" fmla="*/ 453535 h 605028"/>
                <a:gd name="connsiteX2" fmla="*/ 446492 w 598324"/>
                <a:gd name="connsiteY2" fmla="*/ 497620 h 605028"/>
                <a:gd name="connsiteX3" fmla="*/ 490650 w 598324"/>
                <a:gd name="connsiteY3" fmla="*/ 453535 h 605028"/>
                <a:gd name="connsiteX4" fmla="*/ 446492 w 598324"/>
                <a:gd name="connsiteY4" fmla="*/ 409357 h 605028"/>
                <a:gd name="connsiteX5" fmla="*/ 446492 w 598324"/>
                <a:gd name="connsiteY5" fmla="*/ 301949 h 605028"/>
                <a:gd name="connsiteX6" fmla="*/ 467879 w 598324"/>
                <a:gd name="connsiteY6" fmla="*/ 323302 h 605028"/>
                <a:gd name="connsiteX7" fmla="*/ 467879 w 598324"/>
                <a:gd name="connsiteY7" fmla="*/ 338396 h 605028"/>
                <a:gd name="connsiteX8" fmla="*/ 512867 w 598324"/>
                <a:gd name="connsiteY8" fmla="*/ 356987 h 605028"/>
                <a:gd name="connsiteX9" fmla="*/ 523560 w 598324"/>
                <a:gd name="connsiteY9" fmla="*/ 346311 h 605028"/>
                <a:gd name="connsiteX10" fmla="*/ 538679 w 598324"/>
                <a:gd name="connsiteY10" fmla="*/ 340053 h 605028"/>
                <a:gd name="connsiteX11" fmla="*/ 553798 w 598324"/>
                <a:gd name="connsiteY11" fmla="*/ 346311 h 605028"/>
                <a:gd name="connsiteX12" fmla="*/ 553798 w 598324"/>
                <a:gd name="connsiteY12" fmla="*/ 376591 h 605028"/>
                <a:gd name="connsiteX13" fmla="*/ 543196 w 598324"/>
                <a:gd name="connsiteY13" fmla="*/ 387176 h 605028"/>
                <a:gd name="connsiteX14" fmla="*/ 561726 w 598324"/>
                <a:gd name="connsiteY14" fmla="*/ 432090 h 605028"/>
                <a:gd name="connsiteX15" fmla="*/ 576844 w 598324"/>
                <a:gd name="connsiteY15" fmla="*/ 432090 h 605028"/>
                <a:gd name="connsiteX16" fmla="*/ 598324 w 598324"/>
                <a:gd name="connsiteY16" fmla="*/ 453535 h 605028"/>
                <a:gd name="connsiteX17" fmla="*/ 576844 w 598324"/>
                <a:gd name="connsiteY17" fmla="*/ 474887 h 605028"/>
                <a:gd name="connsiteX18" fmla="*/ 561726 w 598324"/>
                <a:gd name="connsiteY18" fmla="*/ 474887 h 605028"/>
                <a:gd name="connsiteX19" fmla="*/ 543196 w 598324"/>
                <a:gd name="connsiteY19" fmla="*/ 519801 h 605028"/>
                <a:gd name="connsiteX20" fmla="*/ 553798 w 598324"/>
                <a:gd name="connsiteY20" fmla="*/ 530386 h 605028"/>
                <a:gd name="connsiteX21" fmla="*/ 553798 w 598324"/>
                <a:gd name="connsiteY21" fmla="*/ 560666 h 605028"/>
                <a:gd name="connsiteX22" fmla="*/ 538679 w 598324"/>
                <a:gd name="connsiteY22" fmla="*/ 566925 h 605028"/>
                <a:gd name="connsiteX23" fmla="*/ 523560 w 598324"/>
                <a:gd name="connsiteY23" fmla="*/ 560666 h 605028"/>
                <a:gd name="connsiteX24" fmla="*/ 512867 w 598324"/>
                <a:gd name="connsiteY24" fmla="*/ 549990 h 605028"/>
                <a:gd name="connsiteX25" fmla="*/ 467879 w 598324"/>
                <a:gd name="connsiteY25" fmla="*/ 568581 h 605028"/>
                <a:gd name="connsiteX26" fmla="*/ 467879 w 598324"/>
                <a:gd name="connsiteY26" fmla="*/ 583675 h 605028"/>
                <a:gd name="connsiteX27" fmla="*/ 446492 w 598324"/>
                <a:gd name="connsiteY27" fmla="*/ 605028 h 605028"/>
                <a:gd name="connsiteX28" fmla="*/ 425105 w 598324"/>
                <a:gd name="connsiteY28" fmla="*/ 583675 h 605028"/>
                <a:gd name="connsiteX29" fmla="*/ 425105 w 598324"/>
                <a:gd name="connsiteY29" fmla="*/ 568581 h 605028"/>
                <a:gd name="connsiteX30" fmla="*/ 380117 w 598324"/>
                <a:gd name="connsiteY30" fmla="*/ 549990 h 605028"/>
                <a:gd name="connsiteX31" fmla="*/ 369424 w 598324"/>
                <a:gd name="connsiteY31" fmla="*/ 560666 h 605028"/>
                <a:gd name="connsiteX32" fmla="*/ 354305 w 598324"/>
                <a:gd name="connsiteY32" fmla="*/ 566925 h 605028"/>
                <a:gd name="connsiteX33" fmla="*/ 339186 w 598324"/>
                <a:gd name="connsiteY33" fmla="*/ 560666 h 605028"/>
                <a:gd name="connsiteX34" fmla="*/ 339186 w 598324"/>
                <a:gd name="connsiteY34" fmla="*/ 530386 h 605028"/>
                <a:gd name="connsiteX35" fmla="*/ 349880 w 598324"/>
                <a:gd name="connsiteY35" fmla="*/ 519801 h 605028"/>
                <a:gd name="connsiteX36" fmla="*/ 331258 w 598324"/>
                <a:gd name="connsiteY36" fmla="*/ 474887 h 605028"/>
                <a:gd name="connsiteX37" fmla="*/ 316139 w 598324"/>
                <a:gd name="connsiteY37" fmla="*/ 474887 h 605028"/>
                <a:gd name="connsiteX38" fmla="*/ 294752 w 598324"/>
                <a:gd name="connsiteY38" fmla="*/ 453535 h 605028"/>
                <a:gd name="connsiteX39" fmla="*/ 316139 w 598324"/>
                <a:gd name="connsiteY39" fmla="*/ 432090 h 605028"/>
                <a:gd name="connsiteX40" fmla="*/ 331258 w 598324"/>
                <a:gd name="connsiteY40" fmla="*/ 432090 h 605028"/>
                <a:gd name="connsiteX41" fmla="*/ 349788 w 598324"/>
                <a:gd name="connsiteY41" fmla="*/ 387176 h 605028"/>
                <a:gd name="connsiteX42" fmla="*/ 339186 w 598324"/>
                <a:gd name="connsiteY42" fmla="*/ 376591 h 605028"/>
                <a:gd name="connsiteX43" fmla="*/ 339186 w 598324"/>
                <a:gd name="connsiteY43" fmla="*/ 346403 h 605028"/>
                <a:gd name="connsiteX44" fmla="*/ 354305 w 598324"/>
                <a:gd name="connsiteY44" fmla="*/ 340053 h 605028"/>
                <a:gd name="connsiteX45" fmla="*/ 369424 w 598324"/>
                <a:gd name="connsiteY45" fmla="*/ 346403 h 605028"/>
                <a:gd name="connsiteX46" fmla="*/ 380117 w 598324"/>
                <a:gd name="connsiteY46" fmla="*/ 356987 h 605028"/>
                <a:gd name="connsiteX47" fmla="*/ 425105 w 598324"/>
                <a:gd name="connsiteY47" fmla="*/ 338396 h 605028"/>
                <a:gd name="connsiteX48" fmla="*/ 425105 w 598324"/>
                <a:gd name="connsiteY48" fmla="*/ 323302 h 605028"/>
                <a:gd name="connsiteX49" fmla="*/ 446492 w 598324"/>
                <a:gd name="connsiteY49" fmla="*/ 301949 h 605028"/>
                <a:gd name="connsiteX50" fmla="*/ 240216 w 598324"/>
                <a:gd name="connsiteY50" fmla="*/ 158405 h 605028"/>
                <a:gd name="connsiteX51" fmla="*/ 158638 w 598324"/>
                <a:gd name="connsiteY51" fmla="*/ 239770 h 605028"/>
                <a:gd name="connsiteX52" fmla="*/ 240216 w 598324"/>
                <a:gd name="connsiteY52" fmla="*/ 321228 h 605028"/>
                <a:gd name="connsiteX53" fmla="*/ 321701 w 598324"/>
                <a:gd name="connsiteY53" fmla="*/ 239770 h 605028"/>
                <a:gd name="connsiteX54" fmla="*/ 240216 w 598324"/>
                <a:gd name="connsiteY54" fmla="*/ 158405 h 605028"/>
                <a:gd name="connsiteX55" fmla="*/ 240216 w 598324"/>
                <a:gd name="connsiteY55" fmla="*/ 0 h 605028"/>
                <a:gd name="connsiteX56" fmla="*/ 280958 w 598324"/>
                <a:gd name="connsiteY56" fmla="*/ 40683 h 605028"/>
                <a:gd name="connsiteX57" fmla="*/ 280958 w 598324"/>
                <a:gd name="connsiteY57" fmla="*/ 65442 h 605028"/>
                <a:gd name="connsiteX58" fmla="*/ 334790 w 598324"/>
                <a:gd name="connsiteY58" fmla="*/ 87808 h 605028"/>
                <a:gd name="connsiteX59" fmla="*/ 352396 w 598324"/>
                <a:gd name="connsiteY59" fmla="*/ 70228 h 605028"/>
                <a:gd name="connsiteX60" fmla="*/ 410007 w 598324"/>
                <a:gd name="connsiteY60" fmla="*/ 70228 h 605028"/>
                <a:gd name="connsiteX61" fmla="*/ 410007 w 598324"/>
                <a:gd name="connsiteY61" fmla="*/ 127755 h 605028"/>
                <a:gd name="connsiteX62" fmla="*/ 392401 w 598324"/>
                <a:gd name="connsiteY62" fmla="*/ 145335 h 605028"/>
                <a:gd name="connsiteX63" fmla="*/ 414801 w 598324"/>
                <a:gd name="connsiteY63" fmla="*/ 199088 h 605028"/>
                <a:gd name="connsiteX64" fmla="*/ 439596 w 598324"/>
                <a:gd name="connsiteY64" fmla="*/ 199088 h 605028"/>
                <a:gd name="connsiteX65" fmla="*/ 480339 w 598324"/>
                <a:gd name="connsiteY65" fmla="*/ 239770 h 605028"/>
                <a:gd name="connsiteX66" fmla="*/ 463931 w 598324"/>
                <a:gd name="connsiteY66" fmla="*/ 272169 h 605028"/>
                <a:gd name="connsiteX67" fmla="*/ 446510 w 598324"/>
                <a:gd name="connsiteY67" fmla="*/ 269224 h 605028"/>
                <a:gd name="connsiteX68" fmla="*/ 393323 w 598324"/>
                <a:gd name="connsiteY68" fmla="*/ 313404 h 605028"/>
                <a:gd name="connsiteX69" fmla="*/ 385027 w 598324"/>
                <a:gd name="connsiteY69" fmla="*/ 316810 h 605028"/>
                <a:gd name="connsiteX70" fmla="*/ 354332 w 598324"/>
                <a:gd name="connsiteY70" fmla="*/ 307330 h 605028"/>
                <a:gd name="connsiteX71" fmla="*/ 315986 w 598324"/>
                <a:gd name="connsiteY71" fmla="*/ 323253 h 605028"/>
                <a:gd name="connsiteX72" fmla="*/ 300223 w 598324"/>
                <a:gd name="connsiteY72" fmla="*/ 361359 h 605028"/>
                <a:gd name="connsiteX73" fmla="*/ 309718 w 598324"/>
                <a:gd name="connsiteY73" fmla="*/ 392009 h 605028"/>
                <a:gd name="connsiteX74" fmla="*/ 306307 w 598324"/>
                <a:gd name="connsiteY74" fmla="*/ 400293 h 605028"/>
                <a:gd name="connsiteX75" fmla="*/ 262062 w 598324"/>
                <a:gd name="connsiteY75" fmla="*/ 453401 h 605028"/>
                <a:gd name="connsiteX76" fmla="*/ 265011 w 598324"/>
                <a:gd name="connsiteY76" fmla="*/ 470981 h 605028"/>
                <a:gd name="connsiteX77" fmla="*/ 240216 w 598324"/>
                <a:gd name="connsiteY77" fmla="*/ 479633 h 605028"/>
                <a:gd name="connsiteX78" fmla="*/ 199473 w 598324"/>
                <a:gd name="connsiteY78" fmla="*/ 438950 h 605028"/>
                <a:gd name="connsiteX79" fmla="*/ 199473 w 598324"/>
                <a:gd name="connsiteY79" fmla="*/ 414099 h 605028"/>
                <a:gd name="connsiteX80" fmla="*/ 145549 w 598324"/>
                <a:gd name="connsiteY80" fmla="*/ 391825 h 605028"/>
                <a:gd name="connsiteX81" fmla="*/ 128035 w 598324"/>
                <a:gd name="connsiteY81" fmla="*/ 409313 h 605028"/>
                <a:gd name="connsiteX82" fmla="*/ 99183 w 598324"/>
                <a:gd name="connsiteY82" fmla="*/ 421278 h 605028"/>
                <a:gd name="connsiteX83" fmla="*/ 70424 w 598324"/>
                <a:gd name="connsiteY83" fmla="*/ 409313 h 605028"/>
                <a:gd name="connsiteX84" fmla="*/ 70424 w 598324"/>
                <a:gd name="connsiteY84" fmla="*/ 351786 h 605028"/>
                <a:gd name="connsiteX85" fmla="*/ 87938 w 598324"/>
                <a:gd name="connsiteY85" fmla="*/ 334298 h 605028"/>
                <a:gd name="connsiteX86" fmla="*/ 65631 w 598324"/>
                <a:gd name="connsiteY86" fmla="*/ 280453 h 605028"/>
                <a:gd name="connsiteX87" fmla="*/ 40743 w 598324"/>
                <a:gd name="connsiteY87" fmla="*/ 280453 h 605028"/>
                <a:gd name="connsiteX88" fmla="*/ 0 w 598324"/>
                <a:gd name="connsiteY88" fmla="*/ 239770 h 605028"/>
                <a:gd name="connsiteX89" fmla="*/ 40743 w 598324"/>
                <a:gd name="connsiteY89" fmla="*/ 199088 h 605028"/>
                <a:gd name="connsiteX90" fmla="*/ 65631 w 598324"/>
                <a:gd name="connsiteY90" fmla="*/ 199088 h 605028"/>
                <a:gd name="connsiteX91" fmla="*/ 87938 w 598324"/>
                <a:gd name="connsiteY91" fmla="*/ 145335 h 605028"/>
                <a:gd name="connsiteX92" fmla="*/ 70424 w 598324"/>
                <a:gd name="connsiteY92" fmla="*/ 127755 h 605028"/>
                <a:gd name="connsiteX93" fmla="*/ 70424 w 598324"/>
                <a:gd name="connsiteY93" fmla="*/ 70228 h 605028"/>
                <a:gd name="connsiteX94" fmla="*/ 128035 w 598324"/>
                <a:gd name="connsiteY94" fmla="*/ 70228 h 605028"/>
                <a:gd name="connsiteX95" fmla="*/ 145549 w 598324"/>
                <a:gd name="connsiteY95" fmla="*/ 87808 h 605028"/>
                <a:gd name="connsiteX96" fmla="*/ 199473 w 598324"/>
                <a:gd name="connsiteY96" fmla="*/ 65442 h 605028"/>
                <a:gd name="connsiteX97" fmla="*/ 199473 w 598324"/>
                <a:gd name="connsiteY97" fmla="*/ 40683 h 605028"/>
                <a:gd name="connsiteX98" fmla="*/ 240216 w 598324"/>
                <a:gd name="connsiteY98" fmla="*/ 0 h 60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98324" h="605028">
                  <a:moveTo>
                    <a:pt x="446492" y="409357"/>
                  </a:moveTo>
                  <a:cubicBezTo>
                    <a:pt x="422062" y="409357"/>
                    <a:pt x="402334" y="429145"/>
                    <a:pt x="402334" y="453535"/>
                  </a:cubicBezTo>
                  <a:cubicBezTo>
                    <a:pt x="402334" y="477832"/>
                    <a:pt x="422062" y="497620"/>
                    <a:pt x="446492" y="497620"/>
                  </a:cubicBezTo>
                  <a:cubicBezTo>
                    <a:pt x="470922" y="497620"/>
                    <a:pt x="490650" y="477832"/>
                    <a:pt x="490650" y="453535"/>
                  </a:cubicBezTo>
                  <a:cubicBezTo>
                    <a:pt x="490650" y="429145"/>
                    <a:pt x="470922" y="409357"/>
                    <a:pt x="446492" y="409357"/>
                  </a:cubicBezTo>
                  <a:close/>
                  <a:moveTo>
                    <a:pt x="446492" y="301949"/>
                  </a:moveTo>
                  <a:cubicBezTo>
                    <a:pt x="458292" y="301949"/>
                    <a:pt x="467879" y="311521"/>
                    <a:pt x="467879" y="323302"/>
                  </a:cubicBezTo>
                  <a:lnTo>
                    <a:pt x="467879" y="338396"/>
                  </a:lnTo>
                  <a:cubicBezTo>
                    <a:pt x="484381" y="341433"/>
                    <a:pt x="499684" y="347876"/>
                    <a:pt x="512867" y="356987"/>
                  </a:cubicBezTo>
                  <a:lnTo>
                    <a:pt x="523560" y="346311"/>
                  </a:lnTo>
                  <a:cubicBezTo>
                    <a:pt x="527709" y="342169"/>
                    <a:pt x="533240" y="340053"/>
                    <a:pt x="538679" y="340053"/>
                  </a:cubicBezTo>
                  <a:cubicBezTo>
                    <a:pt x="544210" y="340053"/>
                    <a:pt x="549649" y="342169"/>
                    <a:pt x="553798" y="346311"/>
                  </a:cubicBezTo>
                  <a:cubicBezTo>
                    <a:pt x="562187" y="354686"/>
                    <a:pt x="562187" y="368216"/>
                    <a:pt x="553798" y="376591"/>
                  </a:cubicBezTo>
                  <a:lnTo>
                    <a:pt x="543196" y="387176"/>
                  </a:lnTo>
                  <a:cubicBezTo>
                    <a:pt x="552323" y="400429"/>
                    <a:pt x="558776" y="415707"/>
                    <a:pt x="561726" y="432090"/>
                  </a:cubicBezTo>
                  <a:lnTo>
                    <a:pt x="576844" y="432090"/>
                  </a:lnTo>
                  <a:cubicBezTo>
                    <a:pt x="588737" y="432090"/>
                    <a:pt x="598324" y="441662"/>
                    <a:pt x="598324" y="453535"/>
                  </a:cubicBezTo>
                  <a:cubicBezTo>
                    <a:pt x="598324" y="465315"/>
                    <a:pt x="588737" y="474887"/>
                    <a:pt x="576844" y="474887"/>
                  </a:cubicBezTo>
                  <a:lnTo>
                    <a:pt x="561726" y="474887"/>
                  </a:lnTo>
                  <a:cubicBezTo>
                    <a:pt x="558776" y="491270"/>
                    <a:pt x="552323" y="506548"/>
                    <a:pt x="543196" y="519801"/>
                  </a:cubicBezTo>
                  <a:lnTo>
                    <a:pt x="553798" y="530386"/>
                  </a:lnTo>
                  <a:cubicBezTo>
                    <a:pt x="562187" y="538761"/>
                    <a:pt x="562187" y="552291"/>
                    <a:pt x="553798" y="560666"/>
                  </a:cubicBezTo>
                  <a:cubicBezTo>
                    <a:pt x="549649" y="564808"/>
                    <a:pt x="544210" y="566925"/>
                    <a:pt x="538679" y="566925"/>
                  </a:cubicBezTo>
                  <a:cubicBezTo>
                    <a:pt x="533240" y="566925"/>
                    <a:pt x="527709" y="564808"/>
                    <a:pt x="523560" y="560666"/>
                  </a:cubicBezTo>
                  <a:lnTo>
                    <a:pt x="512867" y="549990"/>
                  </a:lnTo>
                  <a:cubicBezTo>
                    <a:pt x="499592" y="559101"/>
                    <a:pt x="484381" y="565544"/>
                    <a:pt x="467879" y="568581"/>
                  </a:cubicBezTo>
                  <a:lnTo>
                    <a:pt x="467879" y="583675"/>
                  </a:lnTo>
                  <a:cubicBezTo>
                    <a:pt x="467879" y="595456"/>
                    <a:pt x="458292" y="605028"/>
                    <a:pt x="446492" y="605028"/>
                  </a:cubicBezTo>
                  <a:cubicBezTo>
                    <a:pt x="434692" y="605028"/>
                    <a:pt x="425105" y="595456"/>
                    <a:pt x="425105" y="583675"/>
                  </a:cubicBezTo>
                  <a:lnTo>
                    <a:pt x="425105" y="568581"/>
                  </a:lnTo>
                  <a:cubicBezTo>
                    <a:pt x="408603" y="565544"/>
                    <a:pt x="393392" y="559101"/>
                    <a:pt x="380117" y="549990"/>
                  </a:cubicBezTo>
                  <a:lnTo>
                    <a:pt x="369424" y="560666"/>
                  </a:lnTo>
                  <a:cubicBezTo>
                    <a:pt x="365275" y="564808"/>
                    <a:pt x="359836" y="566925"/>
                    <a:pt x="354305" y="566925"/>
                  </a:cubicBezTo>
                  <a:cubicBezTo>
                    <a:pt x="348866" y="566925"/>
                    <a:pt x="343335" y="564808"/>
                    <a:pt x="339186" y="560666"/>
                  </a:cubicBezTo>
                  <a:cubicBezTo>
                    <a:pt x="330797" y="552291"/>
                    <a:pt x="330797" y="538761"/>
                    <a:pt x="339186" y="530386"/>
                  </a:cubicBezTo>
                  <a:lnTo>
                    <a:pt x="349880" y="519801"/>
                  </a:lnTo>
                  <a:cubicBezTo>
                    <a:pt x="340661" y="506548"/>
                    <a:pt x="334300" y="491270"/>
                    <a:pt x="331258" y="474887"/>
                  </a:cubicBezTo>
                  <a:lnTo>
                    <a:pt x="316139" y="474887"/>
                  </a:lnTo>
                  <a:cubicBezTo>
                    <a:pt x="304340" y="474887"/>
                    <a:pt x="294752" y="465315"/>
                    <a:pt x="294752" y="453535"/>
                  </a:cubicBezTo>
                  <a:cubicBezTo>
                    <a:pt x="294752" y="441662"/>
                    <a:pt x="304340" y="432090"/>
                    <a:pt x="316139" y="432090"/>
                  </a:cubicBezTo>
                  <a:lnTo>
                    <a:pt x="331258" y="432090"/>
                  </a:lnTo>
                  <a:cubicBezTo>
                    <a:pt x="334300" y="415707"/>
                    <a:pt x="340661" y="400429"/>
                    <a:pt x="349788" y="387176"/>
                  </a:cubicBezTo>
                  <a:lnTo>
                    <a:pt x="339186" y="376591"/>
                  </a:lnTo>
                  <a:cubicBezTo>
                    <a:pt x="330797" y="368216"/>
                    <a:pt x="330797" y="354686"/>
                    <a:pt x="339186" y="346403"/>
                  </a:cubicBezTo>
                  <a:cubicBezTo>
                    <a:pt x="343335" y="342169"/>
                    <a:pt x="348866" y="340053"/>
                    <a:pt x="354305" y="340053"/>
                  </a:cubicBezTo>
                  <a:cubicBezTo>
                    <a:pt x="359836" y="340053"/>
                    <a:pt x="365275" y="342169"/>
                    <a:pt x="369424" y="346403"/>
                  </a:cubicBezTo>
                  <a:lnTo>
                    <a:pt x="380117" y="356987"/>
                  </a:lnTo>
                  <a:cubicBezTo>
                    <a:pt x="393392" y="347876"/>
                    <a:pt x="408603" y="341433"/>
                    <a:pt x="425105" y="338396"/>
                  </a:cubicBezTo>
                  <a:lnTo>
                    <a:pt x="425105" y="323302"/>
                  </a:lnTo>
                  <a:cubicBezTo>
                    <a:pt x="425105" y="311521"/>
                    <a:pt x="434692" y="301949"/>
                    <a:pt x="446492" y="301949"/>
                  </a:cubicBezTo>
                  <a:close/>
                  <a:moveTo>
                    <a:pt x="240216" y="158405"/>
                  </a:moveTo>
                  <a:cubicBezTo>
                    <a:pt x="195141" y="158405"/>
                    <a:pt x="158638" y="194854"/>
                    <a:pt x="158638" y="239770"/>
                  </a:cubicBezTo>
                  <a:cubicBezTo>
                    <a:pt x="158638" y="284779"/>
                    <a:pt x="195141" y="321228"/>
                    <a:pt x="240216" y="321228"/>
                  </a:cubicBezTo>
                  <a:cubicBezTo>
                    <a:pt x="285198" y="321228"/>
                    <a:pt x="321701" y="284779"/>
                    <a:pt x="321701" y="239770"/>
                  </a:cubicBezTo>
                  <a:cubicBezTo>
                    <a:pt x="321701" y="194854"/>
                    <a:pt x="285198" y="158405"/>
                    <a:pt x="240216" y="158405"/>
                  </a:cubicBezTo>
                  <a:close/>
                  <a:moveTo>
                    <a:pt x="240216" y="0"/>
                  </a:moveTo>
                  <a:cubicBezTo>
                    <a:pt x="262707" y="0"/>
                    <a:pt x="280958" y="18224"/>
                    <a:pt x="280958" y="40683"/>
                  </a:cubicBezTo>
                  <a:lnTo>
                    <a:pt x="280958" y="65442"/>
                  </a:lnTo>
                  <a:cubicBezTo>
                    <a:pt x="300316" y="69952"/>
                    <a:pt x="318383" y="77592"/>
                    <a:pt x="334790" y="87808"/>
                  </a:cubicBezTo>
                  <a:lnTo>
                    <a:pt x="352396" y="70228"/>
                  </a:lnTo>
                  <a:cubicBezTo>
                    <a:pt x="368251" y="54397"/>
                    <a:pt x="394061" y="54397"/>
                    <a:pt x="410007" y="70228"/>
                  </a:cubicBezTo>
                  <a:cubicBezTo>
                    <a:pt x="425954" y="86152"/>
                    <a:pt x="425954" y="111924"/>
                    <a:pt x="410007" y="127755"/>
                  </a:cubicBezTo>
                  <a:lnTo>
                    <a:pt x="392401" y="145335"/>
                  </a:lnTo>
                  <a:cubicBezTo>
                    <a:pt x="402633" y="161718"/>
                    <a:pt x="410284" y="179759"/>
                    <a:pt x="414801" y="199088"/>
                  </a:cubicBezTo>
                  <a:lnTo>
                    <a:pt x="439596" y="199088"/>
                  </a:lnTo>
                  <a:cubicBezTo>
                    <a:pt x="462088" y="199088"/>
                    <a:pt x="480339" y="217312"/>
                    <a:pt x="480339" y="239770"/>
                  </a:cubicBezTo>
                  <a:cubicBezTo>
                    <a:pt x="480339" y="253117"/>
                    <a:pt x="473887" y="264806"/>
                    <a:pt x="463931" y="272169"/>
                  </a:cubicBezTo>
                  <a:cubicBezTo>
                    <a:pt x="458493" y="270328"/>
                    <a:pt x="452594" y="269224"/>
                    <a:pt x="446510" y="269224"/>
                  </a:cubicBezTo>
                  <a:cubicBezTo>
                    <a:pt x="420055" y="269224"/>
                    <a:pt x="397932" y="288277"/>
                    <a:pt x="393323" y="313404"/>
                  </a:cubicBezTo>
                  <a:cubicBezTo>
                    <a:pt x="390466" y="314509"/>
                    <a:pt x="387700" y="315614"/>
                    <a:pt x="385027" y="316810"/>
                  </a:cubicBezTo>
                  <a:cubicBezTo>
                    <a:pt x="375994" y="310643"/>
                    <a:pt x="365485" y="307330"/>
                    <a:pt x="354332" y="307330"/>
                  </a:cubicBezTo>
                  <a:cubicBezTo>
                    <a:pt x="339860" y="307330"/>
                    <a:pt x="326218" y="312944"/>
                    <a:pt x="315986" y="323253"/>
                  </a:cubicBezTo>
                  <a:cubicBezTo>
                    <a:pt x="305846" y="333378"/>
                    <a:pt x="300223" y="346908"/>
                    <a:pt x="300223" y="361359"/>
                  </a:cubicBezTo>
                  <a:cubicBezTo>
                    <a:pt x="300223" y="372496"/>
                    <a:pt x="303542" y="383081"/>
                    <a:pt x="309718" y="392009"/>
                  </a:cubicBezTo>
                  <a:cubicBezTo>
                    <a:pt x="308427" y="394770"/>
                    <a:pt x="307321" y="397531"/>
                    <a:pt x="306307" y="400293"/>
                  </a:cubicBezTo>
                  <a:cubicBezTo>
                    <a:pt x="281142" y="404987"/>
                    <a:pt x="262062" y="426985"/>
                    <a:pt x="262062" y="453401"/>
                  </a:cubicBezTo>
                  <a:cubicBezTo>
                    <a:pt x="262062" y="459568"/>
                    <a:pt x="263168" y="465459"/>
                    <a:pt x="265011" y="470981"/>
                  </a:cubicBezTo>
                  <a:cubicBezTo>
                    <a:pt x="258098" y="476320"/>
                    <a:pt x="249618" y="479633"/>
                    <a:pt x="240216" y="479633"/>
                  </a:cubicBezTo>
                  <a:cubicBezTo>
                    <a:pt x="217724" y="479633"/>
                    <a:pt x="199473" y="461409"/>
                    <a:pt x="199473" y="438950"/>
                  </a:cubicBezTo>
                  <a:lnTo>
                    <a:pt x="199473" y="414099"/>
                  </a:lnTo>
                  <a:cubicBezTo>
                    <a:pt x="180116" y="409589"/>
                    <a:pt x="161956" y="402041"/>
                    <a:pt x="145549" y="391825"/>
                  </a:cubicBezTo>
                  <a:lnTo>
                    <a:pt x="128035" y="409313"/>
                  </a:lnTo>
                  <a:cubicBezTo>
                    <a:pt x="120016" y="417320"/>
                    <a:pt x="109599" y="421278"/>
                    <a:pt x="99183" y="421278"/>
                  </a:cubicBezTo>
                  <a:cubicBezTo>
                    <a:pt x="88767" y="421278"/>
                    <a:pt x="78351" y="417320"/>
                    <a:pt x="70424" y="409313"/>
                  </a:cubicBezTo>
                  <a:cubicBezTo>
                    <a:pt x="54477" y="393481"/>
                    <a:pt x="54477" y="367710"/>
                    <a:pt x="70424" y="351786"/>
                  </a:cubicBezTo>
                  <a:lnTo>
                    <a:pt x="87938" y="334298"/>
                  </a:lnTo>
                  <a:cubicBezTo>
                    <a:pt x="77706" y="317915"/>
                    <a:pt x="70147" y="299782"/>
                    <a:pt x="65631" y="280453"/>
                  </a:cubicBezTo>
                  <a:lnTo>
                    <a:pt x="40743" y="280453"/>
                  </a:lnTo>
                  <a:cubicBezTo>
                    <a:pt x="18251" y="280453"/>
                    <a:pt x="0" y="262229"/>
                    <a:pt x="0" y="239770"/>
                  </a:cubicBezTo>
                  <a:cubicBezTo>
                    <a:pt x="0" y="217312"/>
                    <a:pt x="18251" y="199088"/>
                    <a:pt x="40743" y="199088"/>
                  </a:cubicBezTo>
                  <a:lnTo>
                    <a:pt x="65631" y="199088"/>
                  </a:lnTo>
                  <a:cubicBezTo>
                    <a:pt x="70147" y="179759"/>
                    <a:pt x="77706" y="161718"/>
                    <a:pt x="87938" y="145335"/>
                  </a:cubicBezTo>
                  <a:lnTo>
                    <a:pt x="70424" y="127755"/>
                  </a:lnTo>
                  <a:cubicBezTo>
                    <a:pt x="54477" y="111924"/>
                    <a:pt x="54477" y="86152"/>
                    <a:pt x="70424" y="70228"/>
                  </a:cubicBezTo>
                  <a:cubicBezTo>
                    <a:pt x="86278" y="54397"/>
                    <a:pt x="112088" y="54397"/>
                    <a:pt x="128035" y="70228"/>
                  </a:cubicBezTo>
                  <a:lnTo>
                    <a:pt x="145549" y="87808"/>
                  </a:lnTo>
                  <a:cubicBezTo>
                    <a:pt x="161956" y="77592"/>
                    <a:pt x="180116" y="69952"/>
                    <a:pt x="199473" y="65442"/>
                  </a:cubicBezTo>
                  <a:lnTo>
                    <a:pt x="199473" y="40683"/>
                  </a:lnTo>
                  <a:cubicBezTo>
                    <a:pt x="199473" y="18224"/>
                    <a:pt x="217724" y="0"/>
                    <a:pt x="2402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组合 2">
            <a:extLst>
              <a:ext uri="{FF2B5EF4-FFF2-40B4-BE49-F238E27FC236}">
                <a16:creationId xmlns:a16="http://schemas.microsoft.com/office/drawing/2014/main" id="{4DA83645-747F-7FD7-8864-EE409511DAB8}"/>
              </a:ext>
            </a:extLst>
          </p:cNvPr>
          <p:cNvGrpSpPr/>
          <p:nvPr/>
        </p:nvGrpSpPr>
        <p:grpSpPr>
          <a:xfrm>
            <a:off x="702093" y="1846729"/>
            <a:ext cx="7376394" cy="4309150"/>
            <a:chOff x="780220" y="1846729"/>
            <a:chExt cx="7376394" cy="4309150"/>
          </a:xfrm>
        </p:grpSpPr>
        <p:sp>
          <p:nvSpPr>
            <p:cNvPr id="5" name="矩形: 圆角 4">
              <a:extLst>
                <a:ext uri="{FF2B5EF4-FFF2-40B4-BE49-F238E27FC236}">
                  <a16:creationId xmlns:a16="http://schemas.microsoft.com/office/drawing/2014/main" id="{D4212D21-05F0-DC4A-788C-5507F370F3DF}"/>
                </a:ext>
              </a:extLst>
            </p:cNvPr>
            <p:cNvSpPr/>
            <p:nvPr/>
          </p:nvSpPr>
          <p:spPr>
            <a:xfrm>
              <a:off x="4577395" y="1846729"/>
              <a:ext cx="3372396" cy="4309150"/>
            </a:xfrm>
            <a:prstGeom prst="roundRect">
              <a:avLst>
                <a:gd name="adj" fmla="val 4534"/>
              </a:avLst>
            </a:prstGeom>
            <a:solidFill>
              <a:schemeClr val="bg1"/>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6" name="矩形: 圆角 5">
              <a:extLst>
                <a:ext uri="{FF2B5EF4-FFF2-40B4-BE49-F238E27FC236}">
                  <a16:creationId xmlns:a16="http://schemas.microsoft.com/office/drawing/2014/main" id="{0CEA1A90-A4D6-6F9B-F164-DE6B9106BF5C}"/>
                </a:ext>
              </a:extLst>
            </p:cNvPr>
            <p:cNvSpPr/>
            <p:nvPr/>
          </p:nvSpPr>
          <p:spPr>
            <a:xfrm>
              <a:off x="901691" y="1846729"/>
              <a:ext cx="3372396" cy="4309150"/>
            </a:xfrm>
            <a:prstGeom prst="roundRect">
              <a:avLst>
                <a:gd name="adj" fmla="val 4534"/>
              </a:avLst>
            </a:prstGeom>
            <a:solidFill>
              <a:schemeClr val="bg1"/>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7" name="组合 6">
              <a:extLst>
                <a:ext uri="{FF2B5EF4-FFF2-40B4-BE49-F238E27FC236}">
                  <a16:creationId xmlns:a16="http://schemas.microsoft.com/office/drawing/2014/main" id="{EBDE5B5A-38F1-B99B-A080-9575E1816FB4}"/>
                </a:ext>
              </a:extLst>
            </p:cNvPr>
            <p:cNvGrpSpPr/>
            <p:nvPr/>
          </p:nvGrpSpPr>
          <p:grpSpPr>
            <a:xfrm>
              <a:off x="780220" y="2626407"/>
              <a:ext cx="3498946" cy="3114359"/>
              <a:chOff x="1224950" y="2699741"/>
              <a:chExt cx="3498946" cy="3114359"/>
            </a:xfrm>
          </p:grpSpPr>
          <p:pic>
            <p:nvPicPr>
              <p:cNvPr id="22" name="图片 21">
                <a:extLst>
                  <a:ext uri="{FF2B5EF4-FFF2-40B4-BE49-F238E27FC236}">
                    <a16:creationId xmlns:a16="http://schemas.microsoft.com/office/drawing/2014/main" id="{D00E568E-3E54-76FD-9491-CDE34112928A}"/>
                  </a:ext>
                </a:extLst>
              </p:cNvPr>
              <p:cNvPicPr>
                <a:picLocks noChangeAspect="1"/>
              </p:cNvPicPr>
              <p:nvPr/>
            </p:nvPicPr>
            <p:blipFill>
              <a:blip r:embed="rId5"/>
              <a:srcRect l="48058" t="11423"/>
              <a:stretch/>
            </p:blipFill>
            <p:spPr>
              <a:xfrm>
                <a:off x="1224951" y="2699741"/>
                <a:ext cx="3498945" cy="3109355"/>
              </a:xfrm>
              <a:prstGeom prst="rect">
                <a:avLst/>
              </a:prstGeom>
            </p:spPr>
          </p:pic>
          <p:sp>
            <p:nvSpPr>
              <p:cNvPr id="23" name="文本框 22">
                <a:extLst>
                  <a:ext uri="{FF2B5EF4-FFF2-40B4-BE49-F238E27FC236}">
                    <a16:creationId xmlns:a16="http://schemas.microsoft.com/office/drawing/2014/main" id="{3B09FE61-33CA-2C99-B400-80BAB9059B4F}"/>
                  </a:ext>
                </a:extLst>
              </p:cNvPr>
              <p:cNvSpPr txBox="1"/>
              <p:nvPr/>
            </p:nvSpPr>
            <p:spPr>
              <a:xfrm>
                <a:off x="1224950" y="5214271"/>
                <a:ext cx="2440641" cy="599829"/>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促进骨质减少和骨质疏松 </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骨折风险增加 </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对骨骼稳态有负面影响</a:t>
                </a:r>
              </a:p>
            </p:txBody>
          </p:sp>
          <p:sp>
            <p:nvSpPr>
              <p:cNvPr id="24" name="文本框 23">
                <a:extLst>
                  <a:ext uri="{FF2B5EF4-FFF2-40B4-BE49-F238E27FC236}">
                    <a16:creationId xmlns:a16="http://schemas.microsoft.com/office/drawing/2014/main" id="{F5C3F9C5-EDA6-BE04-048A-FA343BD1E421}"/>
                  </a:ext>
                </a:extLst>
              </p:cNvPr>
              <p:cNvSpPr txBox="1"/>
              <p:nvPr/>
            </p:nvSpPr>
            <p:spPr>
              <a:xfrm>
                <a:off x="2167737" y="2894681"/>
                <a:ext cx="1245004" cy="261464"/>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免疫反应</a:t>
                </a:r>
              </a:p>
            </p:txBody>
          </p:sp>
          <p:sp>
            <p:nvSpPr>
              <p:cNvPr id="25" name="矩形 24">
                <a:extLst>
                  <a:ext uri="{FF2B5EF4-FFF2-40B4-BE49-F238E27FC236}">
                    <a16:creationId xmlns:a16="http://schemas.microsoft.com/office/drawing/2014/main" id="{DA8280A4-C804-7A60-1042-20C2D7E14668}"/>
                  </a:ext>
                </a:extLst>
              </p:cNvPr>
              <p:cNvSpPr/>
              <p:nvPr/>
            </p:nvSpPr>
            <p:spPr>
              <a:xfrm>
                <a:off x="2234662" y="3433115"/>
                <a:ext cx="752740" cy="3939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3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26" name="文本框 25">
                <a:extLst>
                  <a:ext uri="{FF2B5EF4-FFF2-40B4-BE49-F238E27FC236}">
                    <a16:creationId xmlns:a16="http://schemas.microsoft.com/office/drawing/2014/main" id="{C3459825-A5F5-F2BB-7846-E12B7F173B30}"/>
                  </a:ext>
                </a:extLst>
              </p:cNvPr>
              <p:cNvSpPr txBox="1"/>
              <p:nvPr/>
            </p:nvSpPr>
            <p:spPr>
              <a:xfrm>
                <a:off x="2161209" y="3371845"/>
                <a:ext cx="1169792" cy="553689"/>
              </a:xfrm>
              <a:prstGeom prst="rect">
                <a:avLst/>
              </a:prstGeom>
              <a:noFill/>
            </p:spPr>
            <p:txBody>
              <a:bodyPr wrap="square">
                <a:spAutoFit/>
              </a:bodyPr>
              <a:lstStyle>
                <a:defPPr>
                  <a:defRPr lang="zh-CN"/>
                </a:defPPr>
                <a:lvl1pPr>
                  <a:defRPr sz="5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分化</a:t>
                </a:r>
                <a:endParaRPr kumimoji="0" lang="en-US" altLang="zh-CN"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骨吸收</a:t>
                </a:r>
                <a:endParaRPr kumimoji="0" lang="en-US" altLang="zh-CN"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细胞数目</a:t>
                </a:r>
              </a:p>
            </p:txBody>
          </p:sp>
          <p:sp>
            <p:nvSpPr>
              <p:cNvPr id="30" name="矩形 29">
                <a:extLst>
                  <a:ext uri="{FF2B5EF4-FFF2-40B4-BE49-F238E27FC236}">
                    <a16:creationId xmlns:a16="http://schemas.microsoft.com/office/drawing/2014/main" id="{33B9A91B-BB8B-8919-AE50-A31D848C3F29}"/>
                  </a:ext>
                </a:extLst>
              </p:cNvPr>
              <p:cNvSpPr/>
              <p:nvPr/>
            </p:nvSpPr>
            <p:spPr>
              <a:xfrm>
                <a:off x="2309340" y="4629688"/>
                <a:ext cx="665252" cy="3408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3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66" name="矩形 65">
                <a:extLst>
                  <a:ext uri="{FF2B5EF4-FFF2-40B4-BE49-F238E27FC236}">
                    <a16:creationId xmlns:a16="http://schemas.microsoft.com/office/drawing/2014/main" id="{C6711C6B-4D0B-DFD9-4636-80D5AD895748}"/>
                  </a:ext>
                </a:extLst>
              </p:cNvPr>
              <p:cNvSpPr/>
              <p:nvPr/>
            </p:nvSpPr>
            <p:spPr>
              <a:xfrm>
                <a:off x="2545259" y="4783317"/>
                <a:ext cx="867480" cy="26600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3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73" name="文本框 72">
                <a:extLst>
                  <a:ext uri="{FF2B5EF4-FFF2-40B4-BE49-F238E27FC236}">
                    <a16:creationId xmlns:a16="http://schemas.microsoft.com/office/drawing/2014/main" id="{AC5ABCDE-538D-2350-7E31-7FE8C67A99E6}"/>
                  </a:ext>
                </a:extLst>
              </p:cNvPr>
              <p:cNvSpPr txBox="1"/>
              <p:nvPr/>
            </p:nvSpPr>
            <p:spPr>
              <a:xfrm>
                <a:off x="2287967" y="4538699"/>
                <a:ext cx="1020609" cy="553689"/>
              </a:xfrm>
              <a:prstGeom prst="rect">
                <a:avLst/>
              </a:prstGeom>
              <a:solidFill>
                <a:schemeClr val="bg1"/>
              </a:solidFill>
            </p:spPr>
            <p:txBody>
              <a:bodyPr wrap="square">
                <a:spAutoFit/>
              </a:bodyPr>
              <a:lstStyle>
                <a:defPPr>
                  <a:defRPr lang="zh-CN"/>
                </a:defPPr>
                <a:lvl1pPr>
                  <a:lnSpc>
                    <a:spcPct val="150000"/>
                  </a:lnSpc>
                  <a:defRPr sz="5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细胞周期停止</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基质沉积</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增殖/细胞数量</a:t>
                </a:r>
              </a:p>
            </p:txBody>
          </p:sp>
          <p:sp>
            <p:nvSpPr>
              <p:cNvPr id="74" name="矩形 73">
                <a:extLst>
                  <a:ext uri="{FF2B5EF4-FFF2-40B4-BE49-F238E27FC236}">
                    <a16:creationId xmlns:a16="http://schemas.microsoft.com/office/drawing/2014/main" id="{7797A520-F9E5-48A8-9BBB-B0BD24E2BFD2}"/>
                  </a:ext>
                </a:extLst>
              </p:cNvPr>
              <p:cNvSpPr/>
              <p:nvPr/>
            </p:nvSpPr>
            <p:spPr>
              <a:xfrm>
                <a:off x="2066719" y="3576657"/>
                <a:ext cx="66493" cy="19194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8" name="组合 7">
              <a:extLst>
                <a:ext uri="{FF2B5EF4-FFF2-40B4-BE49-F238E27FC236}">
                  <a16:creationId xmlns:a16="http://schemas.microsoft.com/office/drawing/2014/main" id="{B57C6FDC-9E67-69A2-1032-DBFB96F43EBC}"/>
                </a:ext>
              </a:extLst>
            </p:cNvPr>
            <p:cNvGrpSpPr/>
            <p:nvPr/>
          </p:nvGrpSpPr>
          <p:grpSpPr>
            <a:xfrm>
              <a:off x="4788843" y="2700373"/>
              <a:ext cx="2899206" cy="3288190"/>
              <a:chOff x="3557103" y="2431626"/>
              <a:chExt cx="2634007" cy="3547531"/>
            </a:xfrm>
          </p:grpSpPr>
          <p:pic>
            <p:nvPicPr>
              <p:cNvPr id="19" name="图片 18">
                <a:extLst>
                  <a:ext uri="{FF2B5EF4-FFF2-40B4-BE49-F238E27FC236}">
                    <a16:creationId xmlns:a16="http://schemas.microsoft.com/office/drawing/2014/main" id="{33C87C88-4819-F69A-80D8-F44D86A862E4}"/>
                  </a:ext>
                </a:extLst>
              </p:cNvPr>
              <p:cNvPicPr>
                <a:picLocks noChangeAspect="1"/>
              </p:cNvPicPr>
              <p:nvPr/>
            </p:nvPicPr>
            <p:blipFill>
              <a:blip r:embed="rId6"/>
              <a:srcRect l="52126" t="11291" r="983" b="1029"/>
              <a:stretch/>
            </p:blipFill>
            <p:spPr>
              <a:xfrm>
                <a:off x="3631534" y="2431626"/>
                <a:ext cx="2559576" cy="3547531"/>
              </a:xfrm>
              <a:prstGeom prst="rect">
                <a:avLst/>
              </a:prstGeom>
            </p:spPr>
          </p:pic>
          <p:sp>
            <p:nvSpPr>
              <p:cNvPr id="20" name="矩形: 圆角 19">
                <a:extLst>
                  <a:ext uri="{FF2B5EF4-FFF2-40B4-BE49-F238E27FC236}">
                    <a16:creationId xmlns:a16="http://schemas.microsoft.com/office/drawing/2014/main" id="{A8AA64DC-D11B-F9E2-DF46-8B8E560F237B}"/>
                  </a:ext>
                </a:extLst>
              </p:cNvPr>
              <p:cNvSpPr/>
              <p:nvPr/>
            </p:nvSpPr>
            <p:spPr>
              <a:xfrm>
                <a:off x="3631589" y="4692350"/>
                <a:ext cx="1163673" cy="28525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chemeClr val="tx1"/>
                    </a:solidFill>
                  </a:rPr>
                  <a:t>放疗诱导的骨破坏</a:t>
                </a:r>
                <a:endParaRPr lang="en-US" sz="900" b="1" dirty="0">
                  <a:solidFill>
                    <a:schemeClr val="tx1"/>
                  </a:solidFill>
                </a:endParaRPr>
              </a:p>
            </p:txBody>
          </p:sp>
          <p:sp>
            <p:nvSpPr>
              <p:cNvPr id="21" name="矩形: 圆角 20">
                <a:extLst>
                  <a:ext uri="{FF2B5EF4-FFF2-40B4-BE49-F238E27FC236}">
                    <a16:creationId xmlns:a16="http://schemas.microsoft.com/office/drawing/2014/main" id="{A724C864-C917-275A-E5F6-47FDF9B8AC80}"/>
                  </a:ext>
                </a:extLst>
              </p:cNvPr>
              <p:cNvSpPr/>
              <p:nvPr/>
            </p:nvSpPr>
            <p:spPr>
              <a:xfrm>
                <a:off x="3557103" y="5798935"/>
                <a:ext cx="1358867" cy="1802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chemeClr val="tx1"/>
                    </a:solidFill>
                  </a:rPr>
                  <a:t>放疗诱导的骨折</a:t>
                </a:r>
                <a:endParaRPr lang="en-US" sz="900" b="1" dirty="0">
                  <a:solidFill>
                    <a:schemeClr val="tx1"/>
                  </a:solidFill>
                </a:endParaRPr>
              </a:p>
            </p:txBody>
          </p:sp>
        </p:grpSp>
        <p:sp>
          <p:nvSpPr>
            <p:cNvPr id="9" name="KSO_Shape">
              <a:extLst>
                <a:ext uri="{FF2B5EF4-FFF2-40B4-BE49-F238E27FC236}">
                  <a16:creationId xmlns:a16="http://schemas.microsoft.com/office/drawing/2014/main" id="{0E0D20C7-973F-8662-00C4-7DEF71C65FD0}"/>
                </a:ext>
              </a:extLst>
            </p:cNvPr>
            <p:cNvSpPr/>
            <p:nvPr/>
          </p:nvSpPr>
          <p:spPr bwMode="auto">
            <a:xfrm rot="5400000">
              <a:off x="7009930" y="3993086"/>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0" name="KSO_Shape">
              <a:extLst>
                <a:ext uri="{FF2B5EF4-FFF2-40B4-BE49-F238E27FC236}">
                  <a16:creationId xmlns:a16="http://schemas.microsoft.com/office/drawing/2014/main" id="{2BE62B65-D852-77CE-A299-E99A4D9FA483}"/>
                </a:ext>
              </a:extLst>
            </p:cNvPr>
            <p:cNvSpPr/>
            <p:nvPr/>
          </p:nvSpPr>
          <p:spPr bwMode="auto">
            <a:xfrm rot="5400000">
              <a:off x="3393546" y="3993086"/>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1" name="文本框 10">
              <a:extLst>
                <a:ext uri="{FF2B5EF4-FFF2-40B4-BE49-F238E27FC236}">
                  <a16:creationId xmlns:a16="http://schemas.microsoft.com/office/drawing/2014/main" id="{AD95FCC7-A249-D2C5-EC7B-7B383A505F65}"/>
                </a:ext>
              </a:extLst>
            </p:cNvPr>
            <p:cNvSpPr txBox="1"/>
            <p:nvPr/>
          </p:nvSpPr>
          <p:spPr>
            <a:xfrm>
              <a:off x="4819552" y="1988153"/>
              <a:ext cx="2917316" cy="523219"/>
            </a:xfrm>
            <a:prstGeom prst="rect">
              <a:avLst/>
            </a:prstGeom>
            <a:solidFill>
              <a:schemeClr val="accent2">
                <a:lumMod val="20000"/>
                <a:lumOff val="80000"/>
              </a:schemeClr>
            </a:solidFill>
          </p:spPr>
          <p:txBody>
            <a:bodyPr wrap="square" anchor="ctr">
              <a:noAutofit/>
            </a:bodyPr>
            <a:lstStyle>
              <a:defPPr>
                <a:defRPr lang="zh-CN"/>
              </a:defPPr>
              <a:lvl1pPr>
                <a:defRPr sz="700">
                  <a:solidFill>
                    <a:schemeClr val="tx1">
                      <a:lumMod val="65000"/>
                      <a:lumOff val="3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骨放疗对骨肿瘤和骨微环境的影响</a:t>
              </a:r>
              <a:r>
                <a:rPr kumimoji="0" lang="en-US" altLang="zh-CN" sz="1300" b="1" i="0" u="none" strike="noStrike" kern="0" cap="none" spc="0" normalizeH="0" baseline="3000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2</a:t>
              </a:r>
              <a:endParaRPr kumimoji="0" lang="zh-CN" altLang="en-US" sz="13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8" name="文本框 17">
              <a:extLst>
                <a:ext uri="{FF2B5EF4-FFF2-40B4-BE49-F238E27FC236}">
                  <a16:creationId xmlns:a16="http://schemas.microsoft.com/office/drawing/2014/main" id="{8D5296DC-CD51-2ADA-A32C-24D19CFABD27}"/>
                </a:ext>
              </a:extLst>
            </p:cNvPr>
            <p:cNvSpPr txBox="1"/>
            <p:nvPr/>
          </p:nvSpPr>
          <p:spPr>
            <a:xfrm>
              <a:off x="1213347" y="1988153"/>
              <a:ext cx="2828400" cy="523220"/>
            </a:xfrm>
            <a:prstGeom prst="rect">
              <a:avLst/>
            </a:prstGeom>
            <a:solidFill>
              <a:schemeClr val="accent2">
                <a:lumMod val="20000"/>
                <a:lumOff val="80000"/>
              </a:schemeClr>
            </a:solidFill>
          </p:spPr>
          <p:txBody>
            <a:bodyPr wrap="square" anchor="ctr">
              <a:noAutofit/>
            </a:bodyPr>
            <a:lstStyle>
              <a:defPPr>
                <a:defRPr lang="zh-CN"/>
              </a:defPPr>
              <a:lvl1pPr>
                <a:defRPr sz="700">
                  <a:solidFill>
                    <a:schemeClr val="tx1">
                      <a:lumMod val="65000"/>
                      <a:lumOff val="3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高剂量放疗对骨微环境的影响</a:t>
              </a:r>
              <a:endParaRPr kumimoji="0" lang="en-US" altLang="zh-CN" sz="13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en-US" altLang="zh-CN" sz="1300" b="1"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IR&gt;2.0Gy</a:t>
              </a:r>
              <a:r>
                <a:rPr lang="en-US" altLang="zh-CN" sz="1300" b="1" kern="0" baseline="300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1</a:t>
              </a:r>
              <a:endParaRPr kumimoji="0" lang="zh-CN" altLang="en-US" sz="13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27" name="组合 26">
            <a:extLst>
              <a:ext uri="{FF2B5EF4-FFF2-40B4-BE49-F238E27FC236}">
                <a16:creationId xmlns:a16="http://schemas.microsoft.com/office/drawing/2014/main" id="{B9454453-16BE-2F6F-952E-7D005F73A80A}"/>
              </a:ext>
            </a:extLst>
          </p:cNvPr>
          <p:cNvGrpSpPr/>
          <p:nvPr/>
        </p:nvGrpSpPr>
        <p:grpSpPr>
          <a:xfrm>
            <a:off x="10919294" y="-3"/>
            <a:ext cx="1159601" cy="246882"/>
            <a:chOff x="10345658" y="-3"/>
            <a:chExt cx="1285867" cy="246882"/>
          </a:xfrm>
        </p:grpSpPr>
        <p:sp>
          <p:nvSpPr>
            <p:cNvPr id="28" name="矩形: 圆顶角 27">
              <a:extLst>
                <a:ext uri="{FF2B5EF4-FFF2-40B4-BE49-F238E27FC236}">
                  <a16:creationId xmlns:a16="http://schemas.microsoft.com/office/drawing/2014/main" id="{A4FE4462-5109-CFD7-D432-C887623E3732}"/>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29" name="文本框 28">
              <a:extLst>
                <a:ext uri="{FF2B5EF4-FFF2-40B4-BE49-F238E27FC236}">
                  <a16:creationId xmlns:a16="http://schemas.microsoft.com/office/drawing/2014/main" id="{D3D94DBB-D359-A42A-3B0C-9573A2186723}"/>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43CA8-1AAF-8824-54F5-A8B901E491E1}"/>
            </a:ext>
          </a:extLst>
        </p:cNvPr>
        <p:cNvGrpSpPr/>
        <p:nvPr/>
      </p:nvGrpSpPr>
      <p:grpSpPr>
        <a:xfrm>
          <a:off x="0" y="0"/>
          <a:ext cx="0" cy="0"/>
          <a:chOff x="0" y="0"/>
          <a:chExt cx="0" cy="0"/>
        </a:xfrm>
      </p:grpSpPr>
      <p:sp>
        <p:nvSpPr>
          <p:cNvPr id="2" name="剪去单角的矩形 4">
            <a:extLst>
              <a:ext uri="{FF2B5EF4-FFF2-40B4-BE49-F238E27FC236}">
                <a16:creationId xmlns:a16="http://schemas.microsoft.com/office/drawing/2014/main" id="{61B7ED75-2B01-A79C-B38F-6C63A88AEFF3}"/>
              </a:ext>
            </a:extLst>
          </p:cNvPr>
          <p:cNvSpPr/>
          <p:nvPr/>
        </p:nvSpPr>
        <p:spPr>
          <a:xfrm>
            <a:off x="212725" y="1890712"/>
            <a:ext cx="11766550" cy="3076575"/>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 name="文本框 8">
            <a:extLst>
              <a:ext uri="{FF2B5EF4-FFF2-40B4-BE49-F238E27FC236}">
                <a16:creationId xmlns:a16="http://schemas.microsoft.com/office/drawing/2014/main" id="{2017E719-D415-3567-9A24-A4DD94A00558}"/>
              </a:ext>
            </a:extLst>
          </p:cNvPr>
          <p:cNvSpPr txBox="1"/>
          <p:nvPr/>
        </p:nvSpPr>
        <p:spPr>
          <a:xfrm>
            <a:off x="2239409" y="2669752"/>
            <a:ext cx="9048595" cy="1518493"/>
          </a:xfrm>
          <a:prstGeom prst="rect">
            <a:avLst/>
          </a:prstGeom>
          <a:noFill/>
        </p:spPr>
        <p:txBody>
          <a:bodyPr wrap="square">
            <a:spAutoFit/>
          </a:bodyPr>
          <a:lstStyle/>
          <a:p>
            <a:pPr algn="ctr">
              <a:lnSpc>
                <a:spcPct val="120000"/>
              </a:lnSpc>
              <a:spcAft>
                <a:spcPts val="1200"/>
              </a:spcAft>
              <a:defRPr/>
            </a:pPr>
            <a:r>
              <a:rPr lang="zh-CN" altLang="en-US" sz="36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长生存时代，在</a:t>
            </a: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原发灶方案</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a:t>
            </a: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放疗基础上</a:t>
            </a:r>
            <a:endPar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a:p>
            <a:pPr algn="ctr">
              <a:lnSpc>
                <a:spcPct val="120000"/>
              </a:lnSpc>
              <a:spcAft>
                <a:spcPts val="1200"/>
              </a:spcAft>
              <a:defRPr/>
            </a:pPr>
            <a:r>
              <a:rPr lang="zh-CN" altLang="en-US" sz="36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联合骨靶向药物，能否带来更多获益？</a:t>
            </a:r>
            <a:endPar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p:txBody>
      </p:sp>
      <p:grpSp>
        <p:nvGrpSpPr>
          <p:cNvPr id="10" name="组合 9">
            <a:extLst>
              <a:ext uri="{FF2B5EF4-FFF2-40B4-BE49-F238E27FC236}">
                <a16:creationId xmlns:a16="http://schemas.microsoft.com/office/drawing/2014/main" id="{97A1C697-2DB3-478E-72A2-3B8F51A6A7D3}"/>
              </a:ext>
            </a:extLst>
          </p:cNvPr>
          <p:cNvGrpSpPr/>
          <p:nvPr/>
        </p:nvGrpSpPr>
        <p:grpSpPr>
          <a:xfrm>
            <a:off x="212725" y="929772"/>
            <a:ext cx="2026684" cy="2013033"/>
            <a:chOff x="630886" y="1281906"/>
            <a:chExt cx="2026684" cy="2013033"/>
          </a:xfrm>
          <a:effectLst>
            <a:outerShdw blurRad="50800" dist="38100" dir="2700000" algn="tl" rotWithShape="0">
              <a:prstClr val="black">
                <a:alpha val="40000"/>
              </a:prstClr>
            </a:outerShdw>
          </a:effectLst>
        </p:grpSpPr>
        <p:sp>
          <p:nvSpPr>
            <p:cNvPr id="11" name="任意多边形 1">
              <a:extLst>
                <a:ext uri="{FF2B5EF4-FFF2-40B4-BE49-F238E27FC236}">
                  <a16:creationId xmlns:a16="http://schemas.microsoft.com/office/drawing/2014/main" id="{457336CF-39CA-40A1-7863-68F7DA3AC847}"/>
                </a:ext>
              </a:extLst>
            </p:cNvPr>
            <p:cNvSpPr/>
            <p:nvPr/>
          </p:nvSpPr>
          <p:spPr>
            <a:xfrm>
              <a:off x="630886" y="1281906"/>
              <a:ext cx="2026684" cy="2013033"/>
            </a:xfrm>
            <a:custGeom>
              <a:avLst/>
              <a:gdLst>
                <a:gd name="connsiteX0" fmla="*/ 1288843 w 1288843"/>
                <a:gd name="connsiteY0" fmla="*/ 644420 h 1288839"/>
                <a:gd name="connsiteX1" fmla="*/ 644422 w 1288843"/>
                <a:gd name="connsiteY1" fmla="*/ 1288839 h 1288839"/>
                <a:gd name="connsiteX2" fmla="*/ 0 w 1288843"/>
                <a:gd name="connsiteY2" fmla="*/ 644420 h 1288839"/>
                <a:gd name="connsiteX3" fmla="*/ 644422 w 1288843"/>
                <a:gd name="connsiteY3" fmla="*/ 0 h 1288839"/>
                <a:gd name="connsiteX4" fmla="*/ 1288843 w 1288843"/>
                <a:gd name="connsiteY4" fmla="*/ 644420 h 128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843" h="1288839">
                  <a:moveTo>
                    <a:pt x="1288843" y="644420"/>
                  </a:moveTo>
                  <a:cubicBezTo>
                    <a:pt x="1288843" y="1000323"/>
                    <a:pt x="1000326" y="1288839"/>
                    <a:pt x="644422" y="1288839"/>
                  </a:cubicBezTo>
                  <a:cubicBezTo>
                    <a:pt x="288517" y="1288839"/>
                    <a:pt x="0" y="1000323"/>
                    <a:pt x="0" y="644420"/>
                  </a:cubicBezTo>
                  <a:cubicBezTo>
                    <a:pt x="0" y="288516"/>
                    <a:pt x="288517" y="0"/>
                    <a:pt x="644422" y="0"/>
                  </a:cubicBezTo>
                  <a:cubicBezTo>
                    <a:pt x="1000326" y="0"/>
                    <a:pt x="1288843" y="288516"/>
                    <a:pt x="1288843" y="644420"/>
                  </a:cubicBezTo>
                  <a:close/>
                </a:path>
              </a:pathLst>
            </a:custGeom>
            <a:solidFill>
              <a:srgbClr val="FDEAE3"/>
            </a:solidFill>
            <a:ln w="1639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3" name="图片 81" descr="显微镜">
              <a:extLst>
                <a:ext uri="{FF2B5EF4-FFF2-40B4-BE49-F238E27FC236}">
                  <a16:creationId xmlns:a16="http://schemas.microsoft.com/office/drawing/2014/main" id="{3D90A2FF-9A6B-6940-EEC3-717C56223E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504" y="1684174"/>
              <a:ext cx="1224000" cy="1224000"/>
            </a:xfrm>
            <a:prstGeom prst="rect">
              <a:avLst/>
            </a:prstGeom>
          </p:spPr>
        </p:pic>
      </p:grpSp>
      <p:grpSp>
        <p:nvGrpSpPr>
          <p:cNvPr id="6" name="组合 5">
            <a:extLst>
              <a:ext uri="{FF2B5EF4-FFF2-40B4-BE49-F238E27FC236}">
                <a16:creationId xmlns:a16="http://schemas.microsoft.com/office/drawing/2014/main" id="{142F8556-2F9A-A959-2E22-B275ED0FA24C}"/>
              </a:ext>
            </a:extLst>
          </p:cNvPr>
          <p:cNvGrpSpPr/>
          <p:nvPr/>
        </p:nvGrpSpPr>
        <p:grpSpPr>
          <a:xfrm>
            <a:off x="10919294" y="-3"/>
            <a:ext cx="1159601" cy="246882"/>
            <a:chOff x="10345658" y="-3"/>
            <a:chExt cx="1285867" cy="246882"/>
          </a:xfrm>
        </p:grpSpPr>
        <p:sp>
          <p:nvSpPr>
            <p:cNvPr id="7" name="矩形: 圆顶角 6">
              <a:extLst>
                <a:ext uri="{FF2B5EF4-FFF2-40B4-BE49-F238E27FC236}">
                  <a16:creationId xmlns:a16="http://schemas.microsoft.com/office/drawing/2014/main" id="{EC4A9CAE-967F-E2B5-6787-1D599144A929}"/>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8" name="文本框 7">
              <a:extLst>
                <a:ext uri="{FF2B5EF4-FFF2-40B4-BE49-F238E27FC236}">
                  <a16:creationId xmlns:a16="http://schemas.microsoft.com/office/drawing/2014/main" id="{35D98D17-3F3C-877A-DB01-6E0522CE36B5}"/>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27492720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C62ED6A-DFDB-7BE6-017B-27CB8767AB2E}"/>
              </a:ext>
            </a:extLst>
          </p:cNvPr>
          <p:cNvGraphicFramePr>
            <a:graphicFrameLocks noChangeAspect="1"/>
          </p:cNvGraphicFramePr>
          <p:nvPr>
            <p:custDataLst>
              <p:tags r:id="rId1"/>
            </p:custDataLst>
            <p:extLst>
              <p:ext uri="{D42A27DB-BD31-4B8C-83A1-F6EECF244321}">
                <p14:modId xmlns:p14="http://schemas.microsoft.com/office/powerpoint/2010/main" val="2139447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3" name="think-cell data - do not delete" hidden="1">
                        <a:extLst>
                          <a:ext uri="{FF2B5EF4-FFF2-40B4-BE49-F238E27FC236}">
                            <a16:creationId xmlns:a16="http://schemas.microsoft.com/office/drawing/2014/main" id="{4C62ED6A-DFDB-7BE6-017B-27CB8767AB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514668" y="1129475"/>
            <a:ext cx="11162665" cy="937260"/>
          </a:xfrm>
          <a:prstGeom prst="rect">
            <a:avLst/>
          </a:prstGeom>
          <a:noFill/>
          <a:ln w="9525" cap="flat" cmpd="sng" algn="ctr">
            <a:solidFill>
              <a:srgbClr val="F79646">
                <a:lumMod val="60000"/>
                <a:lumOff val="40000"/>
              </a:srgbClr>
            </a:solidFill>
            <a:prstDash val="solid"/>
          </a:ln>
          <a:effectLst/>
        </p:spPr>
        <p:txBody>
          <a:bodyPr lIns="144000" tIns="108000" rIns="144000" bIns="108000" rtlCol="0" anchor="ctr" anchorCtr="0"/>
          <a:lstStyle/>
          <a:p>
            <a:pPr>
              <a:lnSpc>
                <a:spcPct val="150000"/>
              </a:lnSpc>
              <a:defRPr/>
            </a:pPr>
            <a:endParaRPr kumimoji="0" lang="zh-CN" altLang="en-US" sz="1400" b="1" i="0" u="none" strike="noStrike" kern="0" cap="none" spc="0" normalizeH="0" baseline="0" noProof="0" dirty="0">
              <a:ln>
                <a:noFill/>
              </a:ln>
              <a:solidFill>
                <a:srgbClr val="EB2613"/>
              </a:solidFill>
              <a:effectLst/>
              <a:uLnTx/>
              <a:uFillTx/>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281625"/>
            <a:ext cx="11064875" cy="812530"/>
          </a:xfrm>
        </p:spPr>
        <p:txBody>
          <a:bodyPr vert="horz"/>
          <a:lstStyle/>
          <a:p>
            <a:r>
              <a:rPr kumimoji="1" lang="zh-CN" altLang="en-US" dirty="0"/>
              <a:t>靶向治疗与地舒单抗协同：</a:t>
            </a:r>
            <a:br>
              <a:rPr kumimoji="1" lang="en-US" altLang="zh-CN" dirty="0"/>
            </a:br>
            <a:r>
              <a:rPr kumimoji="1" lang="zh-CN" altLang="en-US" dirty="0"/>
              <a:t>真实世界回顾性分析探索联合地舒单抗对靶向治疗的患者预后的影响</a:t>
            </a:r>
          </a:p>
        </p:txBody>
      </p:sp>
      <p:grpSp>
        <p:nvGrpSpPr>
          <p:cNvPr id="44" name="组合 43"/>
          <p:cNvGrpSpPr/>
          <p:nvPr/>
        </p:nvGrpSpPr>
        <p:grpSpPr>
          <a:xfrm>
            <a:off x="675640" y="1320610"/>
            <a:ext cx="538480" cy="538480"/>
            <a:chOff x="680" y="2016"/>
            <a:chExt cx="848" cy="848"/>
          </a:xfrm>
        </p:grpSpPr>
        <p:sp>
          <p:nvSpPr>
            <p:cNvPr id="46" name="椭圆 45"/>
            <p:cNvSpPr/>
            <p:nvPr/>
          </p:nvSpPr>
          <p:spPr>
            <a:xfrm>
              <a:off x="680" y="2016"/>
              <a:ext cx="848" cy="848"/>
            </a:xfrm>
            <a:prstGeom prst="ellipse">
              <a:avLst/>
            </a:prstGeom>
            <a:solidFill>
              <a:srgbClr val="F266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47" name="图片 9" descr="显微镜"/>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 y="2128"/>
              <a:ext cx="567" cy="567"/>
            </a:xfrm>
            <a:prstGeom prst="rect">
              <a:avLst/>
            </a:prstGeom>
          </p:spPr>
        </p:pic>
      </p:grpSp>
      <p:sp>
        <p:nvSpPr>
          <p:cNvPr id="45" name="文本框 44"/>
          <p:cNvSpPr txBox="1"/>
          <p:nvPr/>
        </p:nvSpPr>
        <p:spPr>
          <a:xfrm>
            <a:off x="1234440" y="1370775"/>
            <a:ext cx="10668635" cy="417830"/>
          </a:xfrm>
          <a:prstGeom prst="rect">
            <a:avLst/>
          </a:prstGeom>
          <a:noFill/>
        </p:spPr>
        <p:txBody>
          <a:bodyPr wrap="square">
            <a:spAutoFit/>
          </a:bodyPr>
          <a:lstStyle/>
          <a:p>
            <a:pPr fontAlgn="base">
              <a:lnSpc>
                <a:spcPct val="150000"/>
              </a:lnSpc>
              <a:spcAft>
                <a:spcPts val="900"/>
              </a:spcAft>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研究设计</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：回顾性评估地舒单抗是否会影响真实世界中</a:t>
            </a:r>
            <a:r>
              <a:rPr kumimoji="0" lang="en-GB"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突变型非小细胞肺癌（</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）骨转移患者的预后。</a:t>
            </a:r>
          </a:p>
        </p:txBody>
      </p:sp>
      <p:sp>
        <p:nvSpPr>
          <p:cNvPr id="48" name="圆角矩形 47"/>
          <p:cNvSpPr/>
          <p:nvPr/>
        </p:nvSpPr>
        <p:spPr>
          <a:xfrm>
            <a:off x="514350" y="2226945"/>
            <a:ext cx="2494915" cy="3990975"/>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9" name="文本框 48"/>
          <p:cNvSpPr txBox="1"/>
          <p:nvPr/>
        </p:nvSpPr>
        <p:spPr>
          <a:xfrm>
            <a:off x="643214" y="5632444"/>
            <a:ext cx="2287270" cy="276999"/>
          </a:xfrm>
          <a:prstGeom prst="rect">
            <a:avLst/>
          </a:prstGeom>
          <a:noFill/>
        </p:spPr>
        <p:txBody>
          <a:bodyPr wrap="square">
            <a:spAutoFit/>
          </a:bodyPr>
          <a:lstStyle/>
          <a:p>
            <a:pPr algn="ctr">
              <a:buClr>
                <a:srgbClr val="000000"/>
              </a:buClr>
              <a:defRPr/>
            </a:pPr>
            <a:r>
              <a:rPr lang="zh-CN" altLang="en-US"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n=400</a:t>
            </a:r>
            <a:r>
              <a:rPr lang="zh-CN" altLang="en-US"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0" name="图片 19" descr="勾勾"/>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917" y="2437130"/>
            <a:ext cx="360000" cy="360000"/>
          </a:xfrm>
          <a:prstGeom prst="rect">
            <a:avLst/>
          </a:prstGeom>
        </p:spPr>
      </p:pic>
      <p:sp>
        <p:nvSpPr>
          <p:cNvPr id="51" name="文本框 50"/>
          <p:cNvSpPr txBox="1"/>
          <p:nvPr/>
        </p:nvSpPr>
        <p:spPr>
          <a:xfrm>
            <a:off x="672336" y="2257425"/>
            <a:ext cx="2337527" cy="906082"/>
          </a:xfrm>
          <a:prstGeom prst="rect">
            <a:avLst/>
          </a:prstGeom>
          <a:noFill/>
        </p:spPr>
        <p:txBody>
          <a:bodyPr wrap="square">
            <a:spAutoFit/>
          </a:bodyPr>
          <a:lstStyle/>
          <a:p>
            <a:pPr marL="0" marR="0" lvl="0" indent="0" algn="ctr" defTabSz="914400" eaLnBrk="1" fontAlgn="auto" latinLnBrk="0" hangingPunct="1">
              <a:lnSpc>
                <a:spcPct val="200000"/>
              </a:lnSpc>
              <a:spcBef>
                <a:spcPts val="600"/>
              </a:spcBef>
              <a:spcAft>
                <a:spcPts val="0"/>
              </a:spcAft>
              <a:buClr>
                <a:srgbClr val="000000"/>
              </a:buClr>
              <a:buSzTx/>
              <a:buFont typeface="Arial" panose="020B0604020202020204"/>
              <a:buNone/>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rPr>
              <a:t>关键纳入标准</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endParaRPr>
          </a:p>
          <a:p>
            <a:pPr marL="177800" marR="0" lvl="0" indent="-177800" defTabSz="914400" eaLnBrk="1" fontAlgn="auto" latinLnBrk="0" hangingPunct="1">
              <a:lnSpc>
                <a:spcPct val="150000"/>
              </a:lnSpc>
              <a:spcBef>
                <a:spcPts val="600"/>
              </a:spcBef>
              <a:spcAft>
                <a:spcPts val="0"/>
              </a:spcAft>
              <a:buClr>
                <a:srgbClr val="000000"/>
              </a:buClr>
              <a:buSzTx/>
              <a:buFont typeface="Arial" panose="020B0604020202020204" pitchFamily="34" charset="0"/>
              <a:buChar char="•"/>
              <a:defRPr/>
            </a:pPr>
            <a:endParaRPr kumimoji="0" lang="en-US" altLang="zh-CN" sz="12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cxnSp>
        <p:nvCxnSpPr>
          <p:cNvPr id="52" name="直线箭头连接符 51"/>
          <p:cNvCxnSpPr/>
          <p:nvPr/>
        </p:nvCxnSpPr>
        <p:spPr>
          <a:xfrm>
            <a:off x="9177825" y="2686373"/>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53" name="直线箭头连接符 52"/>
          <p:cNvCxnSpPr/>
          <p:nvPr/>
        </p:nvCxnSpPr>
        <p:spPr>
          <a:xfrm>
            <a:off x="9169820" y="3686175"/>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55" name="连接符: 肘形 11"/>
          <p:cNvCxnSpPr>
            <a:cxnSpLocks/>
            <a:stCxn id="82" idx="3"/>
            <a:endCxn id="72" idx="1"/>
          </p:cNvCxnSpPr>
          <p:nvPr/>
        </p:nvCxnSpPr>
        <p:spPr>
          <a:xfrm>
            <a:off x="2991390" y="4201652"/>
            <a:ext cx="845030" cy="862991"/>
          </a:xfrm>
          <a:prstGeom prst="bentConnector3">
            <a:avLst>
              <a:gd name="adj1" fmla="val 50000"/>
            </a:avLst>
          </a:prstGeom>
          <a:noFill/>
          <a:ln w="6350" cap="flat" cmpd="sng" algn="ctr">
            <a:solidFill>
              <a:sysClr val="windowText" lastClr="000000"/>
            </a:solidFill>
            <a:prstDash val="solid"/>
            <a:miter lim="800000"/>
            <a:tailEnd type="triangle"/>
          </a:ln>
          <a:effectLst/>
        </p:spPr>
      </p:cxnSp>
      <p:grpSp>
        <p:nvGrpSpPr>
          <p:cNvPr id="56" name="组合 55"/>
          <p:cNvGrpSpPr/>
          <p:nvPr/>
        </p:nvGrpSpPr>
        <p:grpSpPr>
          <a:xfrm>
            <a:off x="9594077" y="2533084"/>
            <a:ext cx="1920138" cy="3091966"/>
            <a:chOff x="9152434" y="2173515"/>
            <a:chExt cx="1920138" cy="3091966"/>
          </a:xfrm>
        </p:grpSpPr>
        <p:sp>
          <p:nvSpPr>
            <p:cNvPr id="76" name="圆角矩形 75"/>
            <p:cNvSpPr/>
            <p:nvPr/>
          </p:nvSpPr>
          <p:spPr>
            <a:xfrm>
              <a:off x="9152434" y="2173515"/>
              <a:ext cx="1920138" cy="3091966"/>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pic>
          <p:nvPicPr>
            <p:cNvPr id="77" name="图片 22" descr="医疗点医院位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238" y="2581964"/>
              <a:ext cx="360000" cy="360000"/>
            </a:xfrm>
            <a:prstGeom prst="rect">
              <a:avLst/>
            </a:prstGeom>
          </p:spPr>
        </p:pic>
        <p:sp>
          <p:nvSpPr>
            <p:cNvPr id="78" name="文本框 77"/>
            <p:cNvSpPr txBox="1"/>
            <p:nvPr/>
          </p:nvSpPr>
          <p:spPr>
            <a:xfrm>
              <a:off x="9542329" y="3136569"/>
              <a:ext cx="1283915" cy="1121182"/>
            </a:xfrm>
            <a:prstGeom prst="rect">
              <a:avLst/>
            </a:prstGeom>
            <a:noFill/>
          </p:spPr>
          <p:txBody>
            <a:bodyPr wrap="square" anchor="ctr" anchorCtr="0">
              <a:noAutofit/>
            </a:bodyPr>
            <a:lstStyle/>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lang="en-US" altLang="zh-CN"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OS</a:t>
              </a:r>
              <a:endPar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lang="en-US" altLang="zh-CN"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SRE</a:t>
              </a: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发生率</a:t>
              </a:r>
              <a:endParaRPr lang="en-US" altLang="zh-CN"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安全性等</a:t>
              </a:r>
              <a:endPar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9662684" y="2581964"/>
              <a:ext cx="1181928" cy="337185"/>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研究终点</a:t>
              </a:r>
            </a:p>
          </p:txBody>
        </p:sp>
      </p:grpSp>
      <p:cxnSp>
        <p:nvCxnSpPr>
          <p:cNvPr id="57" name="连接符: 肘形 11"/>
          <p:cNvCxnSpPr>
            <a:cxnSpLocks/>
            <a:stCxn id="82" idx="3"/>
            <a:endCxn id="74" idx="1"/>
          </p:cNvCxnSpPr>
          <p:nvPr/>
        </p:nvCxnSpPr>
        <p:spPr>
          <a:xfrm flipV="1">
            <a:off x="2991390" y="3217417"/>
            <a:ext cx="879221" cy="984235"/>
          </a:xfrm>
          <a:prstGeom prst="bentConnector3">
            <a:avLst>
              <a:gd name="adj1" fmla="val 50000"/>
            </a:avLst>
          </a:prstGeom>
          <a:noFill/>
          <a:ln w="6350" cap="flat" cmpd="sng" algn="ctr">
            <a:solidFill>
              <a:sysClr val="windowText" lastClr="000000"/>
            </a:solidFill>
            <a:prstDash val="solid"/>
            <a:miter lim="800000"/>
            <a:tailEnd type="triangle"/>
          </a:ln>
          <a:effectLst/>
        </p:spPr>
      </p:cxnSp>
      <p:sp>
        <p:nvSpPr>
          <p:cNvPr id="74" name="圆角矩形 73"/>
          <p:cNvSpPr/>
          <p:nvPr/>
        </p:nvSpPr>
        <p:spPr>
          <a:xfrm>
            <a:off x="3870611" y="2640630"/>
            <a:ext cx="1327550" cy="1153573"/>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lvl="0" algn="ctr">
              <a:buClr>
                <a:srgbClr val="000000"/>
              </a:buClr>
              <a:defRPr/>
            </a:pPr>
            <a:r>
              <a:rPr lang="zh-CN" altLang="en-US" sz="1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骨转移患者</a:t>
            </a:r>
            <a:endParaRPr lang="en-US" altLang="zh-CN" sz="1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ctr">
              <a:buClr>
                <a:srgbClr val="000000"/>
              </a:buClr>
              <a:defRPr/>
            </a:pPr>
            <a:r>
              <a:rPr lang="zh-CN" altLang="en-US"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n=190</a:t>
            </a:r>
            <a:r>
              <a:rPr lang="zh-CN" altLang="en-US"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9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2" name="圆角矩形 71"/>
          <p:cNvSpPr/>
          <p:nvPr/>
        </p:nvSpPr>
        <p:spPr>
          <a:xfrm>
            <a:off x="3836420" y="4488643"/>
            <a:ext cx="1328400" cy="1152000"/>
          </a:xfrm>
          <a:prstGeom prst="roundRect">
            <a:avLst>
              <a:gd name="adj" fmla="val 8204"/>
            </a:avLst>
          </a:prstGeom>
          <a:solidFill>
            <a:sysClr val="window" lastClr="FFFFFF">
              <a:lumMod val="65000"/>
            </a:sysClr>
          </a:solidFill>
          <a:ln w="12700" cap="flat" cmpd="sng" algn="ctr">
            <a:noFill/>
            <a:prstDash val="solid"/>
          </a:ln>
          <a:effectLst/>
        </p:spPr>
        <p:txBody>
          <a:bodyPr rtlCol="0" anchor="ctr"/>
          <a:lstStyle/>
          <a:p>
            <a:pPr lvl="0" algn="ctr">
              <a:buClr>
                <a:srgbClr val="000000"/>
              </a:buClr>
              <a:defRPr/>
            </a:pPr>
            <a:r>
              <a:rPr lang="zh-CN" altLang="en-US" sz="1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无骨转移患者</a:t>
            </a:r>
            <a:endParaRPr lang="en-US" altLang="zh-CN" sz="1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ctr">
              <a:buClr>
                <a:srgbClr val="000000"/>
              </a:buClr>
              <a:defRPr/>
            </a:pPr>
            <a:r>
              <a:rPr lang="zh-CN" altLang="en-US"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n=210</a:t>
            </a:r>
            <a:r>
              <a:rPr lang="zh-CN" altLang="en-US"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9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61" name="肘形连接符 60"/>
          <p:cNvCxnSpPr>
            <a:cxnSpLocks/>
            <a:endCxn id="72" idx="3"/>
          </p:cNvCxnSpPr>
          <p:nvPr/>
        </p:nvCxnSpPr>
        <p:spPr>
          <a:xfrm flipH="1">
            <a:off x="5164820" y="3143528"/>
            <a:ext cx="46040" cy="1921115"/>
          </a:xfrm>
          <a:prstGeom prst="bentConnector3">
            <a:avLst>
              <a:gd name="adj1" fmla="val -496525"/>
            </a:avLst>
          </a:prstGeom>
          <a:noFill/>
          <a:ln w="6350" cap="flat" cmpd="sng" algn="ctr">
            <a:solidFill>
              <a:sysClr val="windowText" lastClr="000000"/>
            </a:solidFill>
            <a:prstDash val="solid"/>
            <a:miter lim="800000"/>
          </a:ln>
          <a:effectLst/>
        </p:spPr>
      </p:cxnSp>
      <p:sp>
        <p:nvSpPr>
          <p:cNvPr id="62" name="圆角矩形 61"/>
          <p:cNvSpPr/>
          <p:nvPr/>
        </p:nvSpPr>
        <p:spPr>
          <a:xfrm>
            <a:off x="5635416" y="3169220"/>
            <a:ext cx="1436061" cy="1818945"/>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zh-CN" sz="12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endParaRPr>
          </a:p>
        </p:txBody>
      </p:sp>
      <p:grpSp>
        <p:nvGrpSpPr>
          <p:cNvPr id="63" name="组合 62"/>
          <p:cNvGrpSpPr/>
          <p:nvPr/>
        </p:nvGrpSpPr>
        <p:grpSpPr>
          <a:xfrm>
            <a:off x="7488005" y="2216499"/>
            <a:ext cx="1711380" cy="814914"/>
            <a:chOff x="3875655" y="1889638"/>
            <a:chExt cx="1711380" cy="814914"/>
          </a:xfrm>
        </p:grpSpPr>
        <p:sp>
          <p:nvSpPr>
            <p:cNvPr id="70" name="圆角矩形 69"/>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1" name="文本框 70"/>
            <p:cNvSpPr txBox="1"/>
            <p:nvPr/>
          </p:nvSpPr>
          <p:spPr>
            <a:xfrm>
              <a:off x="3883659" y="1963058"/>
              <a:ext cx="1703375" cy="615553"/>
            </a:xfrm>
            <a:prstGeom prst="rect">
              <a:avLst/>
            </a:prstGeom>
            <a:noFill/>
          </p:spPr>
          <p:txBody>
            <a:bodyPr wrap="square" rtlCol="0" anchor="ctr">
              <a:spAutoFit/>
            </a:bodyPr>
            <a:lstStyle/>
            <a:p>
              <a:pPr>
                <a:buClr>
                  <a:srgbClr val="000000"/>
                </a:buClr>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开始地舒单抗治疗时未发生任何</a:t>
              </a:r>
              <a:r>
                <a:rPr kumimoji="0" lang="en-GB"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的患者</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a:t>
              </a:r>
              <a:r>
                <a:rPr lang="en-US" altLang="zh-CN" sz="10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32</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cxnSp>
        <p:nvCxnSpPr>
          <p:cNvPr id="65" name="直线箭头连接符 64"/>
          <p:cNvCxnSpPr>
            <a:cxnSpLocks/>
          </p:cNvCxnSpPr>
          <p:nvPr/>
        </p:nvCxnSpPr>
        <p:spPr>
          <a:xfrm>
            <a:off x="5442710" y="4112054"/>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66" name="肘形连接符 65"/>
          <p:cNvCxnSpPr>
            <a:cxnSpLocks/>
            <a:stCxn id="71" idx="1"/>
          </p:cNvCxnSpPr>
          <p:nvPr/>
        </p:nvCxnSpPr>
        <p:spPr>
          <a:xfrm rot="10800000" flipV="1">
            <a:off x="7326629" y="2597695"/>
            <a:ext cx="169381" cy="3115495"/>
          </a:xfrm>
          <a:prstGeom prst="bentConnector2">
            <a:avLst/>
          </a:prstGeom>
          <a:noFill/>
          <a:ln w="6350" cap="flat" cmpd="sng" algn="ctr">
            <a:solidFill>
              <a:sysClr val="windowText" lastClr="000000"/>
            </a:solidFill>
            <a:prstDash val="solid"/>
            <a:miter lim="800000"/>
          </a:ln>
          <a:effectLst/>
        </p:spPr>
      </p:cxnSp>
      <p:cxnSp>
        <p:nvCxnSpPr>
          <p:cNvPr id="67" name="直线箭头连接符 66"/>
          <p:cNvCxnSpPr/>
          <p:nvPr/>
        </p:nvCxnSpPr>
        <p:spPr>
          <a:xfrm>
            <a:off x="7071477" y="4120693"/>
            <a:ext cx="216000" cy="0"/>
          </a:xfrm>
          <a:prstGeom prst="straightConnector1">
            <a:avLst/>
          </a:prstGeom>
          <a:noFill/>
          <a:ln w="6350" cap="flat" cmpd="sng" algn="ctr">
            <a:solidFill>
              <a:sysClr val="windowText" lastClr="000000"/>
            </a:solidFill>
            <a:prstDash val="solid"/>
            <a:miter lim="800000"/>
            <a:tailEnd type="triangle"/>
          </a:ln>
          <a:effectLst/>
        </p:spPr>
      </p:cxnSp>
      <p:sp>
        <p:nvSpPr>
          <p:cNvPr id="82" name="文本框 81"/>
          <p:cNvSpPr txBox="1"/>
          <p:nvPr/>
        </p:nvSpPr>
        <p:spPr>
          <a:xfrm>
            <a:off x="582309" y="2925309"/>
            <a:ext cx="2409081" cy="2552686"/>
          </a:xfrm>
          <a:prstGeom prst="rect">
            <a:avLst/>
          </a:prstGeom>
          <a:noFill/>
        </p:spPr>
        <p:txBody>
          <a:bodyPr wrap="square">
            <a:spAutoFit/>
          </a:bodyPr>
          <a:lstStyle/>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新诊断或复发性转移性</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NSCLC</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EGFR</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突变阳性；</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接受中国台湾全民健康保险报销的一线治疗，药物为吉非替尼、厄洛替尼或阿法替尼；</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所有患者在诊断时均接受了分期评估，包括胸部</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CT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扫描、</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PET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扫描、骨扫描和</a:t>
            </a:r>
            <a:r>
              <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或脑部影像学检查。</a:t>
            </a:r>
          </a:p>
        </p:txBody>
      </p:sp>
      <p:sp>
        <p:nvSpPr>
          <p:cNvPr id="5" name="文本框 4"/>
          <p:cNvSpPr txBox="1"/>
          <p:nvPr/>
        </p:nvSpPr>
        <p:spPr>
          <a:xfrm>
            <a:off x="5748019" y="3512860"/>
            <a:ext cx="1273221" cy="1167692"/>
          </a:xfrm>
          <a:prstGeom prst="rect">
            <a:avLst/>
          </a:prstGeom>
          <a:noFill/>
        </p:spPr>
        <p:txBody>
          <a:bodyPr wrap="square">
            <a:spAutoFit/>
          </a:bodyPr>
          <a:lstStyle/>
          <a:p>
            <a:pPr algn="ctr">
              <a:lnSpc>
                <a:spcPct val="150000"/>
              </a:lnSpc>
            </a:pPr>
            <a:r>
              <a:rPr lang="en-US" altLang="zh-CN"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61</a:t>
            </a:r>
            <a:r>
              <a:rPr lang="zh-CN" altLang="en-US"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例发生初始</a:t>
            </a:r>
            <a:r>
              <a:rPr lang="en-GB" altLang="zh-CN"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SRE</a:t>
            </a:r>
            <a:r>
              <a:rPr lang="zh-CN" altLang="en-GB"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a:t>
            </a:r>
            <a:endParaRPr lang="en-US" altLang="zh-CN"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endParaRPr>
          </a:p>
          <a:p>
            <a:pPr algn="ctr">
              <a:lnSpc>
                <a:spcPct val="150000"/>
              </a:lnSpc>
            </a:pPr>
            <a:r>
              <a:rPr lang="en-GB" altLang="zh-CN"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73</a:t>
            </a:r>
            <a:r>
              <a:rPr lang="zh-CN" altLang="en-US" sz="1200" b="1" i="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例接受了地舒单抗治疗</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48816" y="6296236"/>
            <a:ext cx="8322676" cy="246221"/>
          </a:xfrm>
          <a:prstGeom prst="rect">
            <a:avLst/>
          </a:prstGeom>
          <a:noFill/>
        </p:spPr>
        <p:txBody>
          <a:bodyPr wrap="square">
            <a:spAutoFit/>
          </a:bodyPr>
          <a:lstStyle/>
          <a:p>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*初始</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SRE</a:t>
            </a:r>
            <a:r>
              <a:rPr lang="zh-CN" altLang="en-GB" sz="1000" b="0" i="0" dirty="0">
                <a:solidFill>
                  <a:srgbClr val="1B1B1B"/>
                </a:solidFill>
                <a:effectLst/>
                <a:latin typeface="微软雅黑" panose="020B0503020204020204" charset="-122"/>
                <a:ea typeface="微软雅黑" panose="020B0503020204020204" charset="-122"/>
                <a:cs typeface="微软雅黑" panose="020B0503020204020204" charset="-122"/>
              </a:rPr>
              <a:t>：</a:t>
            </a:r>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在首次诊断非小细胞肺癌并伴有骨转移时发生</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SRE</a:t>
            </a: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8" name="内容占位符 5"/>
          <p:cNvSpPr txBox="1"/>
          <p:nvPr/>
        </p:nvSpPr>
        <p:spPr>
          <a:xfrm>
            <a:off x="514800" y="6527800"/>
            <a:ext cx="9823281" cy="324478"/>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defRPr/>
            </a:pPr>
            <a:r>
              <a:rPr kumimoji="0" lang="en-US" sz="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Ko HW, et al. Cancers (Basel). 2022 Jul 17;14(14):3470.</a:t>
            </a:r>
          </a:p>
        </p:txBody>
      </p:sp>
      <p:grpSp>
        <p:nvGrpSpPr>
          <p:cNvPr id="12" name="组合 11"/>
          <p:cNvGrpSpPr/>
          <p:nvPr/>
        </p:nvGrpSpPr>
        <p:grpSpPr>
          <a:xfrm>
            <a:off x="7508677" y="3278718"/>
            <a:ext cx="1711380" cy="814914"/>
            <a:chOff x="3875655" y="1889638"/>
            <a:chExt cx="1711380" cy="814914"/>
          </a:xfrm>
        </p:grpSpPr>
        <p:sp>
          <p:nvSpPr>
            <p:cNvPr id="13" name="圆角矩形 12"/>
            <p:cNvSpPr/>
            <p:nvPr/>
          </p:nvSpPr>
          <p:spPr>
            <a:xfrm>
              <a:off x="3875655" y="1889638"/>
              <a:ext cx="1711380" cy="814914"/>
            </a:xfrm>
            <a:prstGeom prst="roundRect">
              <a:avLst>
                <a:gd name="adj" fmla="val 6759"/>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nvSpPr>
          <p:spPr>
            <a:xfrm>
              <a:off x="3883660" y="1947669"/>
              <a:ext cx="1644714"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buClr>
                  <a:srgbClr val="000000"/>
                </a:buClr>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初诊时未发生</a:t>
              </a:r>
              <a:r>
                <a:rPr kumimoji="0" lang="en-GB"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且未接受地舒单抗治疗的患者 </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n=81</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15" name="组合 14"/>
          <p:cNvGrpSpPr/>
          <p:nvPr/>
        </p:nvGrpSpPr>
        <p:grpSpPr>
          <a:xfrm>
            <a:off x="7517101" y="4319543"/>
            <a:ext cx="1711380" cy="814914"/>
            <a:chOff x="3875655" y="1889638"/>
            <a:chExt cx="1711380" cy="814914"/>
          </a:xfrm>
        </p:grpSpPr>
        <p:sp>
          <p:nvSpPr>
            <p:cNvPr id="16" name="圆角矩形 15"/>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3883660" y="1947669"/>
              <a:ext cx="1644714" cy="623248"/>
            </a:xfrm>
            <a:prstGeom prst="rect">
              <a:avLst/>
            </a:prstGeom>
            <a:noFill/>
          </p:spPr>
          <p:txBody>
            <a:bodyPr wrap="square" rtlCol="0" anchor="ctr">
              <a:spAutoFit/>
            </a:bodyPr>
            <a:lstStyle/>
            <a:p>
              <a:pPr>
                <a:buClr>
                  <a:srgbClr val="000000"/>
                </a:buClr>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开始地舒单抗治疗时已发生</a:t>
              </a:r>
              <a:r>
                <a:rPr kumimoji="0" lang="en-GB"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的患者</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n=81</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18" name="组合 17"/>
          <p:cNvGrpSpPr/>
          <p:nvPr/>
        </p:nvGrpSpPr>
        <p:grpSpPr>
          <a:xfrm>
            <a:off x="7525106" y="5311460"/>
            <a:ext cx="1711380" cy="814914"/>
            <a:chOff x="3875655" y="1889638"/>
            <a:chExt cx="1711380" cy="814914"/>
          </a:xfrm>
        </p:grpSpPr>
        <p:sp>
          <p:nvSpPr>
            <p:cNvPr id="19" name="圆角矩形 18"/>
            <p:cNvSpPr/>
            <p:nvPr/>
          </p:nvSpPr>
          <p:spPr>
            <a:xfrm>
              <a:off x="3875655" y="1889638"/>
              <a:ext cx="1711380" cy="814914"/>
            </a:xfrm>
            <a:prstGeom prst="roundRect">
              <a:avLst>
                <a:gd name="adj" fmla="val 6759"/>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0" name="文本框 19"/>
            <p:cNvSpPr txBox="1"/>
            <p:nvPr/>
          </p:nvSpPr>
          <p:spPr>
            <a:xfrm>
              <a:off x="3883660" y="1947669"/>
              <a:ext cx="1644714"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buClr>
                  <a:srgbClr val="000000"/>
                </a:buClr>
                <a:defRPr/>
              </a:pP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初诊时发生</a:t>
              </a:r>
              <a:r>
                <a:rPr kumimoji="0" lang="en-GB" altLang="zh-CN"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但未接受地舒单抗治疗的患者</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n=36</a:t>
              </a:r>
              <a:r>
                <a:rPr kumimoji="0" lang="zh-CN" altLang="en-US"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cxnSp>
        <p:nvCxnSpPr>
          <p:cNvPr id="22" name="肘形连接符 21"/>
          <p:cNvCxnSpPr>
            <a:endCxn id="20" idx="1"/>
          </p:cNvCxnSpPr>
          <p:nvPr/>
        </p:nvCxnSpPr>
        <p:spPr>
          <a:xfrm rot="16200000" flipH="1">
            <a:off x="6972284" y="5131830"/>
            <a:ext cx="915166" cy="206488"/>
          </a:xfrm>
          <a:prstGeom prst="bentConnector2">
            <a:avLst/>
          </a:prstGeom>
          <a:noFill/>
          <a:ln w="6350" cap="flat" cmpd="sng" algn="ctr">
            <a:solidFill>
              <a:sysClr val="windowText" lastClr="000000"/>
            </a:solidFill>
            <a:prstDash val="solid"/>
            <a:miter lim="800000"/>
          </a:ln>
          <a:effectLst/>
        </p:spPr>
      </p:cxnSp>
      <p:cxnSp>
        <p:nvCxnSpPr>
          <p:cNvPr id="30" name="直线箭头连接符 29"/>
          <p:cNvCxnSpPr/>
          <p:nvPr/>
        </p:nvCxnSpPr>
        <p:spPr>
          <a:xfrm>
            <a:off x="9220057" y="4694561"/>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31" name="直线箭头连接符 30"/>
          <p:cNvCxnSpPr/>
          <p:nvPr/>
        </p:nvCxnSpPr>
        <p:spPr>
          <a:xfrm>
            <a:off x="9220057" y="5700776"/>
            <a:ext cx="274134" cy="0"/>
          </a:xfrm>
          <a:prstGeom prst="straightConnector1">
            <a:avLst/>
          </a:prstGeom>
          <a:noFill/>
          <a:ln w="6350" cap="flat" cmpd="sng" algn="ctr">
            <a:solidFill>
              <a:sysClr val="windowText" lastClr="000000"/>
            </a:solidFill>
            <a:prstDash val="solid"/>
            <a:miter lim="800000"/>
            <a:tailEnd type="triangle"/>
          </a:ln>
          <a:effectLst/>
        </p:spPr>
      </p:cxnSp>
      <p:pic>
        <p:nvPicPr>
          <p:cNvPr id="6" name="图片 88" descr="课题研究"/>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80866" y="4767685"/>
            <a:ext cx="799365" cy="799365"/>
          </a:xfrm>
          <a:prstGeom prst="rect">
            <a:avLst/>
          </a:prstGeom>
        </p:spPr>
      </p:pic>
      <p:grpSp>
        <p:nvGrpSpPr>
          <p:cNvPr id="4" name="组合 3">
            <a:extLst>
              <a:ext uri="{FF2B5EF4-FFF2-40B4-BE49-F238E27FC236}">
                <a16:creationId xmlns:a16="http://schemas.microsoft.com/office/drawing/2014/main" id="{256BD1D7-1CD5-5C4E-6223-9D033048C81A}"/>
              </a:ext>
            </a:extLst>
          </p:cNvPr>
          <p:cNvGrpSpPr/>
          <p:nvPr/>
        </p:nvGrpSpPr>
        <p:grpSpPr>
          <a:xfrm>
            <a:off x="10919294" y="-3"/>
            <a:ext cx="1159601" cy="246882"/>
            <a:chOff x="10345658" y="-3"/>
            <a:chExt cx="1285867" cy="246882"/>
          </a:xfrm>
        </p:grpSpPr>
        <p:sp>
          <p:nvSpPr>
            <p:cNvPr id="9" name="矩形: 圆顶角 8">
              <a:extLst>
                <a:ext uri="{FF2B5EF4-FFF2-40B4-BE49-F238E27FC236}">
                  <a16:creationId xmlns:a16="http://schemas.microsoft.com/office/drawing/2014/main" id="{0F85448A-5EBD-7862-B35C-472E4311E392}"/>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0" name="文本框 9">
              <a:extLst>
                <a:ext uri="{FF2B5EF4-FFF2-40B4-BE49-F238E27FC236}">
                  <a16:creationId xmlns:a16="http://schemas.microsoft.com/office/drawing/2014/main" id="{68B4E0CD-8338-39B7-29ED-713ABB25CD93}"/>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DCEB08A-95AF-E693-03D4-56ACEE18BC6C}"/>
              </a:ext>
            </a:extLst>
          </p:cNvPr>
          <p:cNvGraphicFramePr>
            <a:graphicFrameLocks noChangeAspect="1"/>
          </p:cNvGraphicFramePr>
          <p:nvPr>
            <p:custDataLst>
              <p:tags r:id="rId1"/>
            </p:custDataLst>
            <p:extLst>
              <p:ext uri="{D42A27DB-BD31-4B8C-83A1-F6EECF244321}">
                <p14:modId xmlns:p14="http://schemas.microsoft.com/office/powerpoint/2010/main" val="2144605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5" name="think-cell data - do not delete" hidden="1">
                        <a:extLst>
                          <a:ext uri="{FF2B5EF4-FFF2-40B4-BE49-F238E27FC236}">
                            <a16:creationId xmlns:a16="http://schemas.microsoft.com/office/drawing/2014/main" id="{DDCEB08A-95AF-E693-03D4-56ACEE18BC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5"/>
            <a:ext cx="10840998" cy="812530"/>
          </a:xfrm>
        </p:spPr>
        <p:txBody>
          <a:bodyPr vert="horz"/>
          <a:lstStyle/>
          <a:p>
            <a:r>
              <a:rPr kumimoji="1" lang="zh-CN" altLang="en-US" dirty="0"/>
              <a:t>靶向治疗与地舒单抗协同：</a:t>
            </a:r>
            <a:br>
              <a:rPr kumimoji="1" lang="en-US" altLang="zh-CN" dirty="0">
                <a:cs typeface="微软雅黑" panose="020B0503020204020204" charset="-122"/>
              </a:rPr>
            </a:br>
            <a:r>
              <a:rPr kumimoji="1" lang="zh-CN" altLang="en-US" dirty="0">
                <a:cs typeface="微软雅黑" panose="020B0503020204020204" charset="-122"/>
              </a:rPr>
              <a:t>在</a:t>
            </a:r>
            <a:r>
              <a:rPr kumimoji="1" lang="en-US" altLang="zh-CN" dirty="0">
                <a:cs typeface="微软雅黑" panose="020B0503020204020204" charset="-122"/>
              </a:rPr>
              <a:t>SRE</a:t>
            </a:r>
            <a:r>
              <a:rPr kumimoji="1" lang="zh-CN" altLang="en-US" dirty="0">
                <a:cs typeface="微软雅黑" panose="020B0503020204020204" charset="-122"/>
              </a:rPr>
              <a:t>获益的基础上进一步带来生存获益，患者死亡风险大幅下降</a:t>
            </a:r>
            <a:r>
              <a:rPr kumimoji="1" lang="en-US" altLang="zh-CN" dirty="0">
                <a:cs typeface="微软雅黑" panose="020B0503020204020204" charset="-122"/>
              </a:rPr>
              <a:t>34%</a:t>
            </a:r>
            <a:endParaRPr kumimoji="1" lang="zh-CN" altLang="en-US" dirty="0">
              <a:cs typeface="微软雅黑" panose="020B0503020204020204" charset="-122"/>
            </a:endParaRPr>
          </a:p>
        </p:txBody>
      </p:sp>
      <p:sp>
        <p:nvSpPr>
          <p:cNvPr id="25" name="内容占位符 5"/>
          <p:cNvSpPr txBox="1"/>
          <p:nvPr/>
        </p:nvSpPr>
        <p:spPr>
          <a:xfrm>
            <a:off x="514800" y="6516000"/>
            <a:ext cx="9823281" cy="324478"/>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defRPr/>
            </a:pPr>
            <a:r>
              <a:rPr kumimoji="0" lang="en-US" sz="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Ko HW, et al. Cancers (Basel). 2022 Jul 17;14(14):3470.</a:t>
            </a:r>
          </a:p>
        </p:txBody>
      </p:sp>
      <p:grpSp>
        <p:nvGrpSpPr>
          <p:cNvPr id="3" name="组合 2">
            <a:extLst>
              <a:ext uri="{FF2B5EF4-FFF2-40B4-BE49-F238E27FC236}">
                <a16:creationId xmlns:a16="http://schemas.microsoft.com/office/drawing/2014/main" id="{C0F3B8FD-A07D-B4AE-F2D3-FB4C705F93E9}"/>
              </a:ext>
            </a:extLst>
          </p:cNvPr>
          <p:cNvGrpSpPr/>
          <p:nvPr/>
        </p:nvGrpSpPr>
        <p:grpSpPr>
          <a:xfrm>
            <a:off x="515620" y="1250989"/>
            <a:ext cx="11163935" cy="5020310"/>
            <a:chOff x="515620" y="970280"/>
            <a:chExt cx="11163935" cy="4227335"/>
          </a:xfrm>
        </p:grpSpPr>
        <p:sp>
          <p:nvSpPr>
            <p:cNvPr id="4" name="矩形: 圆顶角 1"/>
            <p:cNvSpPr/>
            <p:nvPr/>
          </p:nvSpPr>
          <p:spPr>
            <a:xfrm flipH="1">
              <a:off x="515620" y="1237615"/>
              <a:ext cx="11163935" cy="3960000"/>
            </a:xfrm>
            <a:prstGeom prst="roundRect">
              <a:avLst>
                <a:gd name="adj" fmla="val 205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GSK Precision" pitchFamily="2" charset="0"/>
              </a:endParaRPr>
            </a:p>
          </p:txBody>
        </p:sp>
        <p:grpSp>
          <p:nvGrpSpPr>
            <p:cNvPr id="57" name="组合 56"/>
            <p:cNvGrpSpPr/>
            <p:nvPr/>
          </p:nvGrpSpPr>
          <p:grpSpPr>
            <a:xfrm>
              <a:off x="1921510" y="970280"/>
              <a:ext cx="8236585" cy="521335"/>
              <a:chOff x="1108412" y="1780120"/>
              <a:chExt cx="4302280" cy="572934"/>
            </a:xfrm>
          </p:grpSpPr>
          <p:grpSp>
            <p:nvGrpSpPr>
              <p:cNvPr id="58" name="组合 57"/>
              <p:cNvGrpSpPr/>
              <p:nvPr/>
            </p:nvGrpSpPr>
            <p:grpSpPr>
              <a:xfrm>
                <a:off x="4420824" y="1780120"/>
                <a:ext cx="509090" cy="294402"/>
                <a:chOff x="2290830" y="1542404"/>
                <a:chExt cx="275987" cy="155641"/>
              </a:xfrm>
            </p:grpSpPr>
            <p:sp>
              <p:nvSpPr>
                <p:cNvPr id="64" name="平行四边形 63"/>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5" name="平行四边形 64"/>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9" name="任意多边形: 形状 58"/>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文本框 59"/>
              <p:cNvSpPr txBox="1"/>
              <p:nvPr/>
            </p:nvSpPr>
            <p:spPr>
              <a:xfrm>
                <a:off x="1313624" y="1929818"/>
                <a:ext cx="3858573" cy="313294"/>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靶向治疗联合地舒单抗，延缓</a:t>
                </a:r>
                <a:r>
                  <a:rPr lang="en-US" altLang="zh-CN"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SRE</a:t>
                </a: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发生、带来</a:t>
                </a:r>
                <a:r>
                  <a:rPr lang="en-US" altLang="zh-CN"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OS</a:t>
                </a: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改善趋势</a:t>
                </a:r>
                <a:endPar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61" name="组合 60"/>
              <p:cNvGrpSpPr/>
              <p:nvPr/>
            </p:nvGrpSpPr>
            <p:grpSpPr>
              <a:xfrm>
                <a:off x="1316029" y="1840776"/>
                <a:ext cx="509090" cy="512278"/>
                <a:chOff x="7436314" y="2544951"/>
                <a:chExt cx="509090" cy="294402"/>
              </a:xfrm>
            </p:grpSpPr>
            <p:sp>
              <p:nvSpPr>
                <p:cNvPr id="62" name="平行四边形 61"/>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3" name="平行四边形 62"/>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pic>
          <p:nvPicPr>
            <p:cNvPr id="30" name="图片 29"/>
            <p:cNvPicPr>
              <a:picLocks noChangeAspect="1"/>
            </p:cNvPicPr>
            <p:nvPr/>
          </p:nvPicPr>
          <p:blipFill rotWithShape="1">
            <a:blip r:embed="rId5"/>
            <a:srcRect b="19854"/>
            <a:stretch>
              <a:fillRect/>
            </a:stretch>
          </p:blipFill>
          <p:spPr>
            <a:xfrm>
              <a:off x="1044026" y="1774867"/>
              <a:ext cx="4311567" cy="3152341"/>
            </a:xfrm>
            <a:prstGeom prst="rect">
              <a:avLst/>
            </a:prstGeom>
          </p:spPr>
        </p:pic>
        <p:sp>
          <p:nvSpPr>
            <p:cNvPr id="31" name="文本框 30"/>
            <p:cNvSpPr txBox="1"/>
            <p:nvPr/>
          </p:nvSpPr>
          <p:spPr>
            <a:xfrm rot="16200000">
              <a:off x="374837" y="3332504"/>
              <a:ext cx="1699617" cy="161583"/>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累积发生率</a:t>
              </a:r>
              <a:endPar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2605584" y="4902870"/>
              <a:ext cx="1718013" cy="276328"/>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nvSpPr>
          <p:spPr>
            <a:xfrm>
              <a:off x="3594531" y="1977703"/>
              <a:ext cx="1458133" cy="473873"/>
            </a:xfrm>
            <a:prstGeom prst="rect">
              <a:avLst/>
            </a:prstGeom>
            <a:solidFill>
              <a:sysClr val="window" lastClr="FFFFFF"/>
            </a:solid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使用地舒单抗</a:t>
              </a:r>
              <a:endParaRPr kumimoji="0" lang="en-US" altLang="zh-CN" sz="1000" b="1" i="0" u="none" strike="noStrike" kern="0" cap="none" spc="0" normalizeH="0" baseline="300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未使用地舒单抗</a:t>
              </a:r>
              <a:endParaRPr kumimoji="0" lang="en-US" altLang="zh-CN" sz="1000" b="1" i="0" u="none" strike="noStrike" kern="0" cap="none" spc="0" normalizeH="0" baseline="3000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34" name="图片 33"/>
            <p:cNvPicPr>
              <a:picLocks noChangeAspect="1"/>
            </p:cNvPicPr>
            <p:nvPr/>
          </p:nvPicPr>
          <p:blipFill rotWithShape="1">
            <a:blip r:embed="rId6"/>
            <a:srcRect b="5210"/>
            <a:stretch>
              <a:fillRect/>
            </a:stretch>
          </p:blipFill>
          <p:spPr>
            <a:xfrm>
              <a:off x="6521343" y="1821086"/>
              <a:ext cx="4311568" cy="3106122"/>
            </a:xfrm>
            <a:prstGeom prst="rect">
              <a:avLst/>
            </a:prstGeom>
          </p:spPr>
        </p:pic>
        <p:sp>
          <p:nvSpPr>
            <p:cNvPr id="35" name="文本框 34"/>
            <p:cNvSpPr txBox="1"/>
            <p:nvPr/>
          </p:nvSpPr>
          <p:spPr>
            <a:xfrm rot="16200000">
              <a:off x="5753142" y="3261815"/>
              <a:ext cx="1699616" cy="169277"/>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患者</a:t>
              </a:r>
              <a:r>
                <a:rPr kumimoji="0" lang="en-US" altLang="zh-CN"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altLang="zh-CN"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8134423" y="4902870"/>
              <a:ext cx="1718013" cy="278888"/>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nvSpPr>
          <p:spPr>
            <a:xfrm>
              <a:off x="9089023" y="1964899"/>
              <a:ext cx="1458133" cy="473873"/>
            </a:xfrm>
            <a:prstGeom prst="rect">
              <a:avLst/>
            </a:prstGeom>
            <a:solidFill>
              <a:sysClr val="window" lastClr="FFFFFF"/>
            </a:solid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使用地舒单抗</a:t>
              </a:r>
              <a:endParaRPr kumimoji="0" lang="en-US" altLang="zh-CN" sz="1000" b="1" i="0" u="none" strike="noStrike" kern="0" cap="none" spc="0" normalizeH="0" baseline="300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未使用地舒单抗</a:t>
              </a:r>
              <a:endParaRPr kumimoji="0" lang="en-US" altLang="zh-CN" sz="1000" b="1" i="0" u="none" strike="noStrike" kern="0" cap="none" spc="0" normalizeH="0" baseline="3000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8" name="下箭头 19"/>
            <p:cNvSpPr/>
            <p:nvPr/>
          </p:nvSpPr>
          <p:spPr>
            <a:xfrm>
              <a:off x="9839848" y="2694929"/>
              <a:ext cx="1742553" cy="1040207"/>
            </a:xfrm>
            <a:prstGeom prst="downArrow">
              <a:avLst>
                <a:gd name="adj1" fmla="val 72771"/>
                <a:gd name="adj2" fmla="val 36997"/>
              </a:avLst>
            </a:prstGeom>
            <a:gradFill flip="none" rotWithShape="1">
              <a:gsLst>
                <a:gs pos="0">
                  <a:srgbClr val="ED7D31">
                    <a:lumMod val="60000"/>
                    <a:lumOff val="40000"/>
                  </a:srgbClr>
                </a:gs>
                <a:gs pos="74000">
                  <a:srgbClr val="EB613B"/>
                </a:gs>
                <a:gs pos="83000">
                  <a:srgbClr val="EB613B"/>
                </a:gs>
                <a:gs pos="100000">
                  <a:srgbClr val="ED7D31">
                    <a:lumMod val="60000"/>
                    <a:lumOff val="40000"/>
                  </a:srgbClr>
                </a:gs>
              </a:gsLst>
              <a:lin ang="2700000" scaled="0"/>
            </a:gradFill>
            <a:ln w="25400" cap="flat" cmpd="sng" algn="ctr">
              <a:noFill/>
              <a:prstDash val="solid"/>
            </a:ln>
            <a:effectLst/>
          </p:spPr>
          <p:txBody>
            <a:bodyPr lIns="36000" tIns="288000" rIns="36000" bIns="144000" rtlCol="0" anchor="ctr"/>
            <a:lstStyle/>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疾病死亡</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风险下降</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34%</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2181871" y="1550403"/>
              <a:ext cx="2489200" cy="239025"/>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累积发生情况</a:t>
              </a:r>
              <a:endPar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nvSpPr>
          <p:spPr>
            <a:xfrm>
              <a:off x="8217900" y="1554867"/>
              <a:ext cx="1247296" cy="239025"/>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OS</a:t>
              </a:r>
            </a:p>
          </p:txBody>
        </p:sp>
        <p:sp>
          <p:nvSpPr>
            <p:cNvPr id="41" name="下箭头 19"/>
            <p:cNvSpPr/>
            <p:nvPr/>
          </p:nvSpPr>
          <p:spPr>
            <a:xfrm>
              <a:off x="3902967" y="2694929"/>
              <a:ext cx="1742553" cy="1040207"/>
            </a:xfrm>
            <a:prstGeom prst="downArrow">
              <a:avLst>
                <a:gd name="adj1" fmla="val 72771"/>
                <a:gd name="adj2" fmla="val 36997"/>
              </a:avLst>
            </a:prstGeom>
            <a:gradFill flip="none" rotWithShape="1">
              <a:gsLst>
                <a:gs pos="0">
                  <a:srgbClr val="ED7D31">
                    <a:lumMod val="60000"/>
                    <a:lumOff val="40000"/>
                  </a:srgbClr>
                </a:gs>
                <a:gs pos="74000">
                  <a:srgbClr val="EB613B"/>
                </a:gs>
                <a:gs pos="83000">
                  <a:srgbClr val="EB613B"/>
                </a:gs>
                <a:gs pos="100000">
                  <a:srgbClr val="ED7D31">
                    <a:lumMod val="60000"/>
                    <a:lumOff val="40000"/>
                  </a:srgbClr>
                </a:gs>
              </a:gsLst>
              <a:lin ang="2700000" scaled="0"/>
            </a:gradFill>
            <a:ln w="25400" cap="flat" cmpd="sng" algn="ctr">
              <a:noFill/>
              <a:prstDash val="solid"/>
            </a:ln>
            <a:effectLst/>
          </p:spPr>
          <p:txBody>
            <a:bodyPr lIns="36000" tIns="288000" rIns="36000" bIns="144000" rtlCol="0" anchor="ct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累积发生的风险下降</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45%</a:t>
              </a:r>
            </a:p>
          </p:txBody>
        </p:sp>
        <p:sp>
          <p:nvSpPr>
            <p:cNvPr id="44" name="iconfont-1043-171180"/>
            <p:cNvSpPr/>
            <p:nvPr/>
          </p:nvSpPr>
          <p:spPr>
            <a:xfrm>
              <a:off x="4229981" y="1530229"/>
              <a:ext cx="324000" cy="272823"/>
            </a:xfrm>
            <a:custGeom>
              <a:avLst/>
              <a:gdLst>
                <a:gd name="T0" fmla="*/ 6400 w 12800"/>
                <a:gd name="T1" fmla="*/ 0 h 12800"/>
                <a:gd name="T2" fmla="*/ 0 w 12800"/>
                <a:gd name="T3" fmla="*/ 6400 h 12800"/>
                <a:gd name="T4" fmla="*/ 6400 w 12800"/>
                <a:gd name="T5" fmla="*/ 12800 h 12800"/>
                <a:gd name="T6" fmla="*/ 12800 w 12800"/>
                <a:gd name="T7" fmla="*/ 6400 h 12800"/>
                <a:gd name="T8" fmla="*/ 6400 w 12800"/>
                <a:gd name="T9" fmla="*/ 0 h 12800"/>
                <a:gd name="T10" fmla="*/ 10192 w 12800"/>
                <a:gd name="T11" fmla="*/ 3987 h 12800"/>
                <a:gd name="T12" fmla="*/ 5859 w 12800"/>
                <a:gd name="T13" fmla="*/ 9752 h 12800"/>
                <a:gd name="T14" fmla="*/ 5293 w 12800"/>
                <a:gd name="T15" fmla="*/ 10061 h 12800"/>
                <a:gd name="T16" fmla="*/ 5235 w 12800"/>
                <a:gd name="T17" fmla="*/ 10063 h 12800"/>
                <a:gd name="T18" fmla="*/ 4687 w 12800"/>
                <a:gd name="T19" fmla="*/ 9839 h 12800"/>
                <a:gd name="T20" fmla="*/ 2276 w 12800"/>
                <a:gd name="T21" fmla="*/ 7471 h 12800"/>
                <a:gd name="T22" fmla="*/ 2266 w 12800"/>
                <a:gd name="T23" fmla="*/ 6367 h 12800"/>
                <a:gd name="T24" fmla="*/ 3371 w 12800"/>
                <a:gd name="T25" fmla="*/ 6357 h 12800"/>
                <a:gd name="T26" fmla="*/ 5146 w 12800"/>
                <a:gd name="T27" fmla="*/ 8100 h 12800"/>
                <a:gd name="T28" fmla="*/ 8944 w 12800"/>
                <a:gd name="T29" fmla="*/ 3048 h 12800"/>
                <a:gd name="T30" fmla="*/ 10038 w 12800"/>
                <a:gd name="T31" fmla="*/ 2892 h 12800"/>
                <a:gd name="T32" fmla="*/ 10192 w 12800"/>
                <a:gd name="T33" fmla="*/ 39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00" h="12800">
                  <a:moveTo>
                    <a:pt x="6400" y="0"/>
                  </a:moveTo>
                  <a:cubicBezTo>
                    <a:pt x="2865" y="0"/>
                    <a:pt x="0" y="2865"/>
                    <a:pt x="0" y="6400"/>
                  </a:cubicBezTo>
                  <a:cubicBezTo>
                    <a:pt x="0" y="9935"/>
                    <a:pt x="2865" y="12800"/>
                    <a:pt x="6400" y="12800"/>
                  </a:cubicBezTo>
                  <a:cubicBezTo>
                    <a:pt x="9935" y="12800"/>
                    <a:pt x="12800" y="9935"/>
                    <a:pt x="12800" y="6400"/>
                  </a:cubicBezTo>
                  <a:cubicBezTo>
                    <a:pt x="12800" y="2865"/>
                    <a:pt x="9935" y="0"/>
                    <a:pt x="6400" y="0"/>
                  </a:cubicBezTo>
                  <a:close/>
                  <a:moveTo>
                    <a:pt x="10192" y="3987"/>
                  </a:moveTo>
                  <a:lnTo>
                    <a:pt x="5859" y="9752"/>
                  </a:lnTo>
                  <a:cubicBezTo>
                    <a:pt x="5724" y="9932"/>
                    <a:pt x="5517" y="10045"/>
                    <a:pt x="5293" y="10061"/>
                  </a:cubicBezTo>
                  <a:cubicBezTo>
                    <a:pt x="5273" y="10063"/>
                    <a:pt x="5254" y="10063"/>
                    <a:pt x="5235" y="10063"/>
                  </a:cubicBezTo>
                  <a:cubicBezTo>
                    <a:pt x="5031" y="10063"/>
                    <a:pt x="4834" y="9984"/>
                    <a:pt x="4687" y="9839"/>
                  </a:cubicBezTo>
                  <a:lnTo>
                    <a:pt x="2276" y="7471"/>
                  </a:lnTo>
                  <a:cubicBezTo>
                    <a:pt x="1968" y="7169"/>
                    <a:pt x="1964" y="6675"/>
                    <a:pt x="2266" y="6367"/>
                  </a:cubicBezTo>
                  <a:cubicBezTo>
                    <a:pt x="2569" y="6059"/>
                    <a:pt x="3063" y="6055"/>
                    <a:pt x="3371" y="6357"/>
                  </a:cubicBezTo>
                  <a:lnTo>
                    <a:pt x="5146" y="8100"/>
                  </a:lnTo>
                  <a:lnTo>
                    <a:pt x="8944" y="3048"/>
                  </a:lnTo>
                  <a:cubicBezTo>
                    <a:pt x="9203" y="2703"/>
                    <a:pt x="9692" y="2634"/>
                    <a:pt x="10038" y="2892"/>
                  </a:cubicBezTo>
                  <a:cubicBezTo>
                    <a:pt x="10382" y="3153"/>
                    <a:pt x="10451" y="3642"/>
                    <a:pt x="10192" y="3987"/>
                  </a:cubicBezTo>
                  <a:close/>
                </a:path>
              </a:pathLst>
            </a:cu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iconfont-1043-171180"/>
            <p:cNvSpPr/>
            <p:nvPr/>
          </p:nvSpPr>
          <p:spPr>
            <a:xfrm>
              <a:off x="9052890" y="1535386"/>
              <a:ext cx="324000" cy="272823"/>
            </a:xfrm>
            <a:custGeom>
              <a:avLst/>
              <a:gdLst>
                <a:gd name="T0" fmla="*/ 6400 w 12800"/>
                <a:gd name="T1" fmla="*/ 0 h 12800"/>
                <a:gd name="T2" fmla="*/ 0 w 12800"/>
                <a:gd name="T3" fmla="*/ 6400 h 12800"/>
                <a:gd name="T4" fmla="*/ 6400 w 12800"/>
                <a:gd name="T5" fmla="*/ 12800 h 12800"/>
                <a:gd name="T6" fmla="*/ 12800 w 12800"/>
                <a:gd name="T7" fmla="*/ 6400 h 12800"/>
                <a:gd name="T8" fmla="*/ 6400 w 12800"/>
                <a:gd name="T9" fmla="*/ 0 h 12800"/>
                <a:gd name="T10" fmla="*/ 10192 w 12800"/>
                <a:gd name="T11" fmla="*/ 3987 h 12800"/>
                <a:gd name="T12" fmla="*/ 5859 w 12800"/>
                <a:gd name="T13" fmla="*/ 9752 h 12800"/>
                <a:gd name="T14" fmla="*/ 5293 w 12800"/>
                <a:gd name="T15" fmla="*/ 10061 h 12800"/>
                <a:gd name="T16" fmla="*/ 5235 w 12800"/>
                <a:gd name="T17" fmla="*/ 10063 h 12800"/>
                <a:gd name="T18" fmla="*/ 4687 w 12800"/>
                <a:gd name="T19" fmla="*/ 9839 h 12800"/>
                <a:gd name="T20" fmla="*/ 2276 w 12800"/>
                <a:gd name="T21" fmla="*/ 7471 h 12800"/>
                <a:gd name="T22" fmla="*/ 2266 w 12800"/>
                <a:gd name="T23" fmla="*/ 6367 h 12800"/>
                <a:gd name="T24" fmla="*/ 3371 w 12800"/>
                <a:gd name="T25" fmla="*/ 6357 h 12800"/>
                <a:gd name="T26" fmla="*/ 5146 w 12800"/>
                <a:gd name="T27" fmla="*/ 8100 h 12800"/>
                <a:gd name="T28" fmla="*/ 8944 w 12800"/>
                <a:gd name="T29" fmla="*/ 3048 h 12800"/>
                <a:gd name="T30" fmla="*/ 10038 w 12800"/>
                <a:gd name="T31" fmla="*/ 2892 h 12800"/>
                <a:gd name="T32" fmla="*/ 10192 w 12800"/>
                <a:gd name="T33" fmla="*/ 39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00" h="12800">
                  <a:moveTo>
                    <a:pt x="6400" y="0"/>
                  </a:moveTo>
                  <a:cubicBezTo>
                    <a:pt x="2865" y="0"/>
                    <a:pt x="0" y="2865"/>
                    <a:pt x="0" y="6400"/>
                  </a:cubicBezTo>
                  <a:cubicBezTo>
                    <a:pt x="0" y="9935"/>
                    <a:pt x="2865" y="12800"/>
                    <a:pt x="6400" y="12800"/>
                  </a:cubicBezTo>
                  <a:cubicBezTo>
                    <a:pt x="9935" y="12800"/>
                    <a:pt x="12800" y="9935"/>
                    <a:pt x="12800" y="6400"/>
                  </a:cubicBezTo>
                  <a:cubicBezTo>
                    <a:pt x="12800" y="2865"/>
                    <a:pt x="9935" y="0"/>
                    <a:pt x="6400" y="0"/>
                  </a:cubicBezTo>
                  <a:close/>
                  <a:moveTo>
                    <a:pt x="10192" y="3987"/>
                  </a:moveTo>
                  <a:lnTo>
                    <a:pt x="5859" y="9752"/>
                  </a:lnTo>
                  <a:cubicBezTo>
                    <a:pt x="5724" y="9932"/>
                    <a:pt x="5517" y="10045"/>
                    <a:pt x="5293" y="10061"/>
                  </a:cubicBezTo>
                  <a:cubicBezTo>
                    <a:pt x="5273" y="10063"/>
                    <a:pt x="5254" y="10063"/>
                    <a:pt x="5235" y="10063"/>
                  </a:cubicBezTo>
                  <a:cubicBezTo>
                    <a:pt x="5031" y="10063"/>
                    <a:pt x="4834" y="9984"/>
                    <a:pt x="4687" y="9839"/>
                  </a:cubicBezTo>
                  <a:lnTo>
                    <a:pt x="2276" y="7471"/>
                  </a:lnTo>
                  <a:cubicBezTo>
                    <a:pt x="1968" y="7169"/>
                    <a:pt x="1964" y="6675"/>
                    <a:pt x="2266" y="6367"/>
                  </a:cubicBezTo>
                  <a:cubicBezTo>
                    <a:pt x="2569" y="6059"/>
                    <a:pt x="3063" y="6055"/>
                    <a:pt x="3371" y="6357"/>
                  </a:cubicBezTo>
                  <a:lnTo>
                    <a:pt x="5146" y="8100"/>
                  </a:lnTo>
                  <a:lnTo>
                    <a:pt x="8944" y="3048"/>
                  </a:lnTo>
                  <a:cubicBezTo>
                    <a:pt x="9203" y="2703"/>
                    <a:pt x="9692" y="2634"/>
                    <a:pt x="10038" y="2892"/>
                  </a:cubicBezTo>
                  <a:cubicBezTo>
                    <a:pt x="10382" y="3153"/>
                    <a:pt x="10451" y="3642"/>
                    <a:pt x="10192" y="3987"/>
                  </a:cubicBezTo>
                  <a:close/>
                </a:path>
              </a:pathLst>
            </a:cu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46" name="文本框 45"/>
          <p:cNvSpPr txBox="1"/>
          <p:nvPr/>
        </p:nvSpPr>
        <p:spPr>
          <a:xfrm>
            <a:off x="7861127" y="6300118"/>
            <a:ext cx="3818071" cy="230832"/>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190</a:t>
            </a: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突变骨转移患者的数据</a:t>
            </a:r>
          </a:p>
        </p:txBody>
      </p:sp>
      <p:grpSp>
        <p:nvGrpSpPr>
          <p:cNvPr id="6" name="组合 5">
            <a:extLst>
              <a:ext uri="{FF2B5EF4-FFF2-40B4-BE49-F238E27FC236}">
                <a16:creationId xmlns:a16="http://schemas.microsoft.com/office/drawing/2014/main" id="{80D26446-DC60-E26A-5BCD-0E1A4F7CD7D2}"/>
              </a:ext>
            </a:extLst>
          </p:cNvPr>
          <p:cNvGrpSpPr/>
          <p:nvPr/>
        </p:nvGrpSpPr>
        <p:grpSpPr>
          <a:xfrm>
            <a:off x="10919294" y="-3"/>
            <a:ext cx="1159601" cy="246882"/>
            <a:chOff x="10345658" y="-3"/>
            <a:chExt cx="1285867" cy="246882"/>
          </a:xfrm>
        </p:grpSpPr>
        <p:sp>
          <p:nvSpPr>
            <p:cNvPr id="7" name="矩形: 圆顶角 6">
              <a:extLst>
                <a:ext uri="{FF2B5EF4-FFF2-40B4-BE49-F238E27FC236}">
                  <a16:creationId xmlns:a16="http://schemas.microsoft.com/office/drawing/2014/main" id="{A5DBDCCB-DCEB-BDA9-E37A-1DD975A8A322}"/>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8" name="文本框 7">
              <a:extLst>
                <a:ext uri="{FF2B5EF4-FFF2-40B4-BE49-F238E27FC236}">
                  <a16:creationId xmlns:a16="http://schemas.microsoft.com/office/drawing/2014/main" id="{C94F399B-BA9C-E3D3-AA2A-FCA2E41F6628}"/>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9D4F7CF-1341-341F-BF5C-9F4D2A63F48D}"/>
              </a:ext>
            </a:extLst>
          </p:cNvPr>
          <p:cNvGraphicFramePr>
            <a:graphicFrameLocks noChangeAspect="1"/>
          </p:cNvGraphicFramePr>
          <p:nvPr>
            <p:custDataLst>
              <p:tags r:id="rId1"/>
            </p:custDataLst>
            <p:extLst>
              <p:ext uri="{D42A27DB-BD31-4B8C-83A1-F6EECF244321}">
                <p14:modId xmlns:p14="http://schemas.microsoft.com/office/powerpoint/2010/main" val="4022554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8" name="think-cell data - do not delete" hidden="1">
                        <a:extLst>
                          <a:ext uri="{FF2B5EF4-FFF2-40B4-BE49-F238E27FC236}">
                            <a16:creationId xmlns:a16="http://schemas.microsoft.com/office/drawing/2014/main" id="{79D4F7CF-1341-341F-BF5C-9F4D2A63F4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组合 5">
            <a:extLst>
              <a:ext uri="{FF2B5EF4-FFF2-40B4-BE49-F238E27FC236}">
                <a16:creationId xmlns:a16="http://schemas.microsoft.com/office/drawing/2014/main" id="{2985DDA1-12A0-59D4-F001-190CD7DAFDE1}"/>
              </a:ext>
            </a:extLst>
          </p:cNvPr>
          <p:cNvGrpSpPr/>
          <p:nvPr/>
        </p:nvGrpSpPr>
        <p:grpSpPr>
          <a:xfrm>
            <a:off x="515938" y="1195893"/>
            <a:ext cx="7055231" cy="4862007"/>
            <a:chOff x="515938" y="1195893"/>
            <a:chExt cx="5520473" cy="4862007"/>
          </a:xfrm>
        </p:grpSpPr>
        <p:sp>
          <p:nvSpPr>
            <p:cNvPr id="365" name="矩形: 圆角 364"/>
            <p:cNvSpPr/>
            <p:nvPr/>
          </p:nvSpPr>
          <p:spPr>
            <a:xfrm>
              <a:off x="515938" y="1476353"/>
              <a:ext cx="5520473"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996177" y="1195893"/>
              <a:ext cx="4559994" cy="553998"/>
              <a:chOff x="904372" y="1195893"/>
              <a:chExt cx="4559994" cy="553998"/>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195893"/>
                <a:ext cx="4031180" cy="553998"/>
              </a:xfrm>
              <a:prstGeom prst="rect">
                <a:avLst/>
              </a:prstGeom>
              <a:noFill/>
            </p:spPr>
            <p:txBody>
              <a:bodyPr wrap="square" anchor="ctr">
                <a:spAutoFit/>
              </a:bodyPr>
              <a:lstStyle/>
              <a:p>
                <a:pPr lvl="0" algn="ctr" defTabSz="457200">
                  <a:defRPr/>
                </a:pP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前瞻性与回顾性数据均显示：晚期</a:t>
                </a:r>
                <a:r>
                  <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NSCLC</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骨转移患者</a:t>
                </a:r>
                <a:endPar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algn="ctr" defTabSz="457200">
                  <a:defRPr/>
                </a:pPr>
                <a:r>
                  <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ICB</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联合地舒单抗</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改善</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PFS</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和</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OS</a:t>
                </a:r>
                <a:endPar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grpSp>
        <p:nvGrpSpPr>
          <p:cNvPr id="5" name="组合 4">
            <a:extLst>
              <a:ext uri="{FF2B5EF4-FFF2-40B4-BE49-F238E27FC236}">
                <a16:creationId xmlns:a16="http://schemas.microsoft.com/office/drawing/2014/main" id="{024639A5-E80D-50D1-CA90-162FD8206869}"/>
              </a:ext>
            </a:extLst>
          </p:cNvPr>
          <p:cNvGrpSpPr/>
          <p:nvPr/>
        </p:nvGrpSpPr>
        <p:grpSpPr>
          <a:xfrm>
            <a:off x="7727723" y="1196349"/>
            <a:ext cx="3948339" cy="4861551"/>
            <a:chOff x="7477473" y="1196349"/>
            <a:chExt cx="4198590" cy="4861551"/>
          </a:xfrm>
        </p:grpSpPr>
        <p:sp>
          <p:nvSpPr>
            <p:cNvPr id="402" name="矩形: 圆角 401"/>
            <p:cNvSpPr/>
            <p:nvPr/>
          </p:nvSpPr>
          <p:spPr>
            <a:xfrm>
              <a:off x="7477473" y="1476353"/>
              <a:ext cx="4198590"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7878195" y="1196349"/>
              <a:ext cx="3468099" cy="553085"/>
              <a:chOff x="6727633" y="1196349"/>
              <a:chExt cx="4559994" cy="553085"/>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4" name="文本框 403"/>
              <p:cNvSpPr txBox="1"/>
              <p:nvPr/>
            </p:nvSpPr>
            <p:spPr>
              <a:xfrm>
                <a:off x="6992040" y="1196349"/>
                <a:ext cx="4031180" cy="55308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地舒单抗</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+ICB vs ICB</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单药</a:t>
                </a:r>
                <a:endParaRPr kumimoji="0" lang="en-US" altLang="zh-CN"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eaLnBrk="1" fontAlgn="auto" latinLnBrk="0" hangingPunct="1">
                  <a:lnSpc>
                    <a:spcPct val="100000"/>
                  </a:lnSpc>
                  <a:spcBef>
                    <a:spcPts val="0"/>
                  </a:spcBef>
                  <a:spcAft>
                    <a:spcPts val="0"/>
                  </a:spcAft>
                  <a:buClrTx/>
                  <a:buSzTx/>
                  <a:buFontTx/>
                  <a:buNone/>
                  <a:defRPr/>
                </a:pP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ORR</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和</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DCR</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显著</a:t>
                </a:r>
                <a:endPar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sp>
        <p:nvSpPr>
          <p:cNvPr id="2" name="标题 1"/>
          <p:cNvSpPr>
            <a:spLocks noGrp="1"/>
          </p:cNvSpPr>
          <p:nvPr>
            <p:ph type="title"/>
          </p:nvPr>
        </p:nvSpPr>
        <p:spPr>
          <a:xfrm>
            <a:off x="838200" y="281624"/>
            <a:ext cx="10681308" cy="812530"/>
          </a:xfrm>
        </p:spPr>
        <p:txBody>
          <a:bodyPr vert="horz"/>
          <a:lstStyle/>
          <a:p>
            <a:r>
              <a:rPr kumimoji="1" lang="zh-CN" altLang="en-US" dirty="0"/>
              <a:t>免疫治疗与地舒单抗协同： </a:t>
            </a:r>
            <a:r>
              <a:rPr kumimoji="1" lang="zh-CN" altLang="en-US" dirty="0">
                <a:cs typeface="微软雅黑" panose="020B0503020204020204" charset="-122"/>
              </a:rPr>
              <a:t>地舒单抗联合免疫治疗或可逆转骨转移导致的全身免疫抑制、为免疫治疗带来缩瘤和生存的“全身获益”</a:t>
            </a:r>
          </a:p>
        </p:txBody>
      </p:sp>
      <p:graphicFrame>
        <p:nvGraphicFramePr>
          <p:cNvPr id="39" name="图表 38"/>
          <p:cNvGraphicFramePr>
            <a:graphicFrameLocks noGrp="1"/>
          </p:cNvGraphicFramePr>
          <p:nvPr>
            <p:extLst>
              <p:ext uri="{D42A27DB-BD31-4B8C-83A1-F6EECF244321}">
                <p14:modId xmlns:p14="http://schemas.microsoft.com/office/powerpoint/2010/main" val="1267336242"/>
              </p:ext>
            </p:extLst>
          </p:nvPr>
        </p:nvGraphicFramePr>
        <p:xfrm>
          <a:off x="7727724" y="2182343"/>
          <a:ext cx="3791784" cy="4090617"/>
        </p:xfrm>
        <a:graphic>
          <a:graphicData uri="http://schemas.openxmlformats.org/drawingml/2006/chart">
            <c:chart xmlns:c="http://schemas.openxmlformats.org/drawingml/2006/chart" xmlns:r="http://schemas.openxmlformats.org/officeDocument/2006/relationships" r:id="rId5"/>
          </a:graphicData>
        </a:graphic>
      </p:graphicFrame>
      <p:sp>
        <p:nvSpPr>
          <p:cNvPr id="40" name="文本框 39"/>
          <p:cNvSpPr txBox="1"/>
          <p:nvPr/>
        </p:nvSpPr>
        <p:spPr>
          <a:xfrm>
            <a:off x="8764799" y="3113239"/>
            <a:ext cx="1287407" cy="275590"/>
          </a:xfrm>
          <a:prstGeom prst="rect">
            <a:avLst/>
          </a:prstGeom>
          <a:noFill/>
        </p:spPr>
        <p:txBody>
          <a:bodyPr wrap="square">
            <a:spAutoFit/>
          </a:bodyPr>
          <a:lstStyle/>
          <a:p>
            <a:pPr algn="ctr"/>
            <a:r>
              <a:rPr lang="en-US" altLang="zh-CN" sz="1200" b="1" i="1" dirty="0">
                <a:solidFill>
                  <a:srgbClr val="F26649"/>
                </a:solidFill>
                <a:latin typeface="微软雅黑" panose="020B0503020204020204" charset="-122"/>
                <a:ea typeface="微软雅黑" panose="020B0503020204020204" charset="-122"/>
              </a:rPr>
              <a:t>p=0.01</a:t>
            </a:r>
          </a:p>
        </p:txBody>
      </p:sp>
      <p:sp>
        <p:nvSpPr>
          <p:cNvPr id="41" name="文本框 40"/>
          <p:cNvSpPr txBox="1"/>
          <p:nvPr/>
        </p:nvSpPr>
        <p:spPr>
          <a:xfrm>
            <a:off x="10146978" y="2169085"/>
            <a:ext cx="1287407" cy="275590"/>
          </a:xfrm>
          <a:prstGeom prst="rect">
            <a:avLst/>
          </a:prstGeom>
          <a:noFill/>
        </p:spPr>
        <p:txBody>
          <a:bodyPr wrap="square">
            <a:spAutoFit/>
          </a:bodyPr>
          <a:lstStyle/>
          <a:p>
            <a:pPr algn="ctr"/>
            <a:r>
              <a:rPr lang="en-US" altLang="zh-CN" sz="1200" b="1" i="1" dirty="0">
                <a:solidFill>
                  <a:srgbClr val="F26649"/>
                </a:solidFill>
                <a:latin typeface="微软雅黑" panose="020B0503020204020204" charset="-122"/>
                <a:ea typeface="微软雅黑" panose="020B0503020204020204" charset="-122"/>
              </a:rPr>
              <a:t>p=0.02</a:t>
            </a:r>
          </a:p>
        </p:txBody>
      </p:sp>
      <p:sp>
        <p:nvSpPr>
          <p:cNvPr id="42" name="文本框 41"/>
          <p:cNvSpPr txBox="1"/>
          <p:nvPr/>
        </p:nvSpPr>
        <p:spPr>
          <a:xfrm>
            <a:off x="526003" y="6130759"/>
            <a:ext cx="10469431" cy="254557"/>
          </a:xfrm>
          <a:prstGeom prst="rect">
            <a:avLst/>
          </a:prstGeom>
          <a:noFill/>
        </p:spPr>
        <p:txBody>
          <a:bodyPr wrap="square">
            <a:spAutoFit/>
          </a:bodyPr>
          <a:lstStyle/>
          <a:p>
            <a:pPr>
              <a:lnSpc>
                <a:spcPct val="130000"/>
              </a:lnSpc>
            </a:pPr>
            <a:r>
              <a:rPr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ORR</a:t>
            </a:r>
            <a:r>
              <a:rPr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：客观缓解率；</a:t>
            </a:r>
            <a:r>
              <a:rPr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DCR</a:t>
            </a:r>
            <a:r>
              <a:rPr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：疾病控制率；</a:t>
            </a:r>
            <a:r>
              <a:rPr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CI</a:t>
            </a:r>
            <a:r>
              <a:rPr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：置信区间；</a:t>
            </a:r>
            <a:r>
              <a:rPr lang="en-US" altLang="zh-CN" sz="900" dirty="0" err="1">
                <a:solidFill>
                  <a:schemeClr val="bg1">
                    <a:lumMod val="50000"/>
                  </a:schemeClr>
                </a:solidFill>
                <a:latin typeface="微软雅黑" panose="020B0503020204020204" charset="-122"/>
                <a:ea typeface="微软雅黑" panose="020B0503020204020204" charset="-122"/>
                <a:cs typeface="微软雅黑" panose="020B0503020204020204" charset="-122"/>
              </a:rPr>
              <a:t>rwPFS</a:t>
            </a:r>
            <a:r>
              <a:rPr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：真实世界无进展生存期；</a:t>
            </a:r>
            <a:r>
              <a:rPr lang="en-US" altLang="zh-CN"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ICB</a:t>
            </a:r>
            <a:r>
              <a:rPr lang="zh-CN" altLang="en-US" sz="900" dirty="0">
                <a:solidFill>
                  <a:schemeClr val="bg1">
                    <a:lumMod val="50000"/>
                  </a:schemeClr>
                </a:solidFill>
                <a:latin typeface="微软雅黑" panose="020B0503020204020204" charset="-122"/>
                <a:ea typeface="微软雅黑" panose="020B0503020204020204" charset="-122"/>
                <a:cs typeface="微软雅黑" panose="020B0503020204020204" charset="-122"/>
              </a:rPr>
              <a:t>：免疫检查点抑制剂</a:t>
            </a:r>
          </a:p>
        </p:txBody>
      </p:sp>
      <p:sp>
        <p:nvSpPr>
          <p:cNvPr id="43" name="文本框 42"/>
          <p:cNvSpPr txBox="1"/>
          <p:nvPr/>
        </p:nvSpPr>
        <p:spPr>
          <a:xfrm>
            <a:off x="514800" y="6480000"/>
            <a:ext cx="9773920" cy="306705"/>
          </a:xfrm>
          <a:prstGeom prst="rect">
            <a:avLst/>
          </a:prstGeom>
          <a:noFill/>
        </p:spPr>
        <p:txBody>
          <a:bodyPr wrap="square" anchor="b" anchorCtr="0">
            <a:spAutoFit/>
          </a:bodyPr>
          <a:lstStyle/>
          <a:p>
            <a:pPr marL="228600" indent="-228600">
              <a:buFont typeface="+mj-lt"/>
              <a:buAutoNum type="arabicPeriod"/>
            </a:pPr>
            <a:r>
              <a:rPr kumimoji="1" lang="en-US" altLang="zh-CN" sz="700" dirty="0">
                <a:solidFill>
                  <a:prstClr val="white">
                    <a:lumMod val="50000"/>
                  </a:prstClr>
                </a:solidFill>
                <a:latin typeface="微软雅黑" panose="020B0503020204020204" charset="-122"/>
                <a:ea typeface="微软雅黑" panose="020B0503020204020204" charset="-122"/>
              </a:rPr>
              <a:t>Nomogram and effectiveness of bone-modifying agents in advanced driver-negative NSCLC: a </a:t>
            </a:r>
            <a:r>
              <a:rPr kumimoji="1" lang="en-US" altLang="zh-CN" sz="700" dirty="0" err="1">
                <a:solidFill>
                  <a:prstClr val="white">
                    <a:lumMod val="50000"/>
                  </a:prstClr>
                </a:solidFill>
                <a:latin typeface="微软雅黑" panose="020B0503020204020204" charset="-122"/>
                <a:ea typeface="微软雅黑" panose="020B0503020204020204" charset="-122"/>
              </a:rPr>
              <a:t>retropective</a:t>
            </a:r>
            <a:r>
              <a:rPr kumimoji="1" lang="en-US" altLang="zh-CN" sz="700" dirty="0">
                <a:solidFill>
                  <a:prstClr val="white">
                    <a:lumMod val="50000"/>
                  </a:prstClr>
                </a:solidFill>
                <a:latin typeface="微软雅黑" panose="020B0503020204020204" charset="-122"/>
                <a:ea typeface="微软雅黑" panose="020B0503020204020204" charset="-122"/>
              </a:rPr>
              <a:t> real-world study. IASLC 2025 WCLC.</a:t>
            </a:r>
          </a:p>
          <a:p>
            <a:pPr marL="228600" indent="-228600">
              <a:buFont typeface="+mj-lt"/>
              <a:buAutoNum type="arabicPeriod"/>
            </a:pPr>
            <a:r>
              <a:rPr kumimoji="1" lang="en-US" altLang="zh-CN" sz="700" dirty="0">
                <a:solidFill>
                  <a:prstClr val="white">
                    <a:lumMod val="50000"/>
                  </a:prstClr>
                </a:solidFill>
                <a:latin typeface="微软雅黑" panose="020B0503020204020204" charset="-122"/>
                <a:ea typeface="微软雅黑" panose="020B0503020204020204" charset="-122"/>
              </a:rPr>
              <a:t>Asano Y, et al. Lung Cancer. 2024 Jul;193:107858. </a:t>
            </a:r>
          </a:p>
        </p:txBody>
      </p:sp>
      <p:grpSp>
        <p:nvGrpSpPr>
          <p:cNvPr id="93" name="组合 92"/>
          <p:cNvGrpSpPr/>
          <p:nvPr/>
        </p:nvGrpSpPr>
        <p:grpSpPr>
          <a:xfrm>
            <a:off x="1288635" y="1254632"/>
            <a:ext cx="598444" cy="512278"/>
            <a:chOff x="7436314" y="2544951"/>
            <a:chExt cx="509090" cy="294402"/>
          </a:xfrm>
        </p:grpSpPr>
        <p:sp>
          <p:nvSpPr>
            <p:cNvPr id="95" name="平行四边形 94"/>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6" name="平行四边形 95"/>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4" name="图片 3">
            <a:extLst>
              <a:ext uri="{FF2B5EF4-FFF2-40B4-BE49-F238E27FC236}">
                <a16:creationId xmlns:a16="http://schemas.microsoft.com/office/drawing/2014/main" id="{1E5A30DB-418E-15BA-6DB2-2F6859E9000E}"/>
              </a:ext>
            </a:extLst>
          </p:cNvPr>
          <p:cNvPicPr>
            <a:picLocks noChangeAspect="1"/>
          </p:cNvPicPr>
          <p:nvPr/>
        </p:nvPicPr>
        <p:blipFill>
          <a:blip r:embed="rId6"/>
          <a:stretch>
            <a:fillRect/>
          </a:stretch>
        </p:blipFill>
        <p:spPr>
          <a:xfrm>
            <a:off x="750769" y="2461433"/>
            <a:ext cx="3886787" cy="2920214"/>
          </a:xfrm>
          <a:prstGeom prst="rect">
            <a:avLst/>
          </a:prstGeom>
        </p:spPr>
      </p:pic>
      <p:pic>
        <p:nvPicPr>
          <p:cNvPr id="7" name="图片 6">
            <a:extLst>
              <a:ext uri="{FF2B5EF4-FFF2-40B4-BE49-F238E27FC236}">
                <a16:creationId xmlns:a16="http://schemas.microsoft.com/office/drawing/2014/main" id="{2725040B-A7C3-D159-6AE8-1BF39BE97800}"/>
              </a:ext>
            </a:extLst>
          </p:cNvPr>
          <p:cNvPicPr>
            <a:picLocks noChangeAspect="1"/>
          </p:cNvPicPr>
          <p:nvPr/>
        </p:nvPicPr>
        <p:blipFill>
          <a:blip r:embed="rId7"/>
          <a:stretch>
            <a:fillRect/>
          </a:stretch>
        </p:blipFill>
        <p:spPr>
          <a:xfrm>
            <a:off x="4715833" y="1923081"/>
            <a:ext cx="2476452" cy="3934870"/>
          </a:xfrm>
          <a:prstGeom prst="rect">
            <a:avLst/>
          </a:prstGeom>
        </p:spPr>
      </p:pic>
      <p:grpSp>
        <p:nvGrpSpPr>
          <p:cNvPr id="15" name="组合 14">
            <a:extLst>
              <a:ext uri="{FF2B5EF4-FFF2-40B4-BE49-F238E27FC236}">
                <a16:creationId xmlns:a16="http://schemas.microsoft.com/office/drawing/2014/main" id="{2B475435-87A2-DAC4-866C-F5173CEEF6F2}"/>
              </a:ext>
            </a:extLst>
          </p:cNvPr>
          <p:cNvGrpSpPr/>
          <p:nvPr/>
        </p:nvGrpSpPr>
        <p:grpSpPr>
          <a:xfrm>
            <a:off x="10919294" y="-3"/>
            <a:ext cx="1159601" cy="246882"/>
            <a:chOff x="10345658" y="-3"/>
            <a:chExt cx="1285867" cy="246882"/>
          </a:xfrm>
        </p:grpSpPr>
        <p:sp>
          <p:nvSpPr>
            <p:cNvPr id="16" name="矩形: 圆顶角 15">
              <a:extLst>
                <a:ext uri="{FF2B5EF4-FFF2-40B4-BE49-F238E27FC236}">
                  <a16:creationId xmlns:a16="http://schemas.microsoft.com/office/drawing/2014/main" id="{30D171BD-3FA9-8EB9-5AF8-A649A8511C5B}"/>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7" name="文本框 16">
              <a:extLst>
                <a:ext uri="{FF2B5EF4-FFF2-40B4-BE49-F238E27FC236}">
                  <a16:creationId xmlns:a16="http://schemas.microsoft.com/office/drawing/2014/main" id="{1FCBA8AE-1E3F-A177-C8F1-B05F4A6EDB88}"/>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ECB8C9-5B16-2FA9-981B-480AD32204AC}"/>
              </a:ext>
            </a:extLst>
          </p:cNvPr>
          <p:cNvGraphicFramePr>
            <a:graphicFrameLocks noChangeAspect="1"/>
          </p:cNvGraphicFramePr>
          <p:nvPr>
            <p:custDataLst>
              <p:tags r:id="rId1"/>
            </p:custDataLst>
            <p:extLst>
              <p:ext uri="{D42A27DB-BD31-4B8C-83A1-F6EECF244321}">
                <p14:modId xmlns:p14="http://schemas.microsoft.com/office/powerpoint/2010/main" val="1150260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4" name="think-cell data - do not delete" hidden="1">
                        <a:extLst>
                          <a:ext uri="{FF2B5EF4-FFF2-40B4-BE49-F238E27FC236}">
                            <a16:creationId xmlns:a16="http://schemas.microsoft.com/office/drawing/2014/main" id="{ECECB8C9-5B16-2FA9-981B-480AD32204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6256" y="1476375"/>
            <a:ext cx="5123453"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02" name="矩形: 圆角 401"/>
          <p:cNvSpPr/>
          <p:nvPr/>
        </p:nvSpPr>
        <p:spPr>
          <a:xfrm>
            <a:off x="5740910" y="1476375"/>
            <a:ext cx="5935470"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1" y="281624"/>
            <a:ext cx="10838180" cy="812530"/>
          </a:xfrm>
        </p:spPr>
        <p:txBody>
          <a:bodyPr vert="horz"/>
          <a:lstStyle/>
          <a:p>
            <a:r>
              <a:rPr kumimoji="1" lang="zh-CN" altLang="en-US" dirty="0"/>
              <a:t>放疗与地舒单抗协同：获</a:t>
            </a:r>
            <a:r>
              <a:rPr kumimoji="1" lang="en-US" altLang="zh-CN" dirty="0"/>
              <a:t>CSCO </a:t>
            </a:r>
            <a:r>
              <a:rPr kumimoji="1" lang="zh-CN" altLang="en-US" dirty="0"/>
              <a:t>指南</a:t>
            </a:r>
            <a:r>
              <a:rPr kumimoji="1" lang="en-US" altLang="zh-CN" dirty="0"/>
              <a:t>Ⅰ</a:t>
            </a:r>
            <a:r>
              <a:rPr kumimoji="1" lang="zh-CN" altLang="en-US" dirty="0"/>
              <a:t>级推荐，</a:t>
            </a:r>
            <a:br>
              <a:rPr kumimoji="1" lang="en-US" altLang="zh-CN" dirty="0"/>
            </a:br>
            <a:r>
              <a:rPr kumimoji="1" lang="zh-CN" altLang="en-US" dirty="0"/>
              <a:t>回顾性分析提示联合</a:t>
            </a:r>
            <a:r>
              <a:rPr kumimoji="1" lang="en-US" altLang="zh-CN" dirty="0"/>
              <a:t>BTA</a:t>
            </a:r>
            <a:r>
              <a:rPr kumimoji="1" lang="zh-CN" altLang="en-US" dirty="0">
                <a:cs typeface="微软雅黑" panose="020B0503020204020204" charset="-122"/>
              </a:rPr>
              <a:t>可大幅降低放疗后潜在的椎体压缩性骨折风险</a:t>
            </a:r>
          </a:p>
        </p:txBody>
      </p:sp>
      <p:sp>
        <p:nvSpPr>
          <p:cNvPr id="20" name="内容占位符 2"/>
          <p:cNvSpPr txBox="1"/>
          <p:nvPr/>
        </p:nvSpPr>
        <p:spPr>
          <a:xfrm>
            <a:off x="514800" y="6330185"/>
            <a:ext cx="9736138" cy="286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mj-lt"/>
              <a:buAutoNum type="arabicPeriod"/>
            </a:pPr>
            <a:r>
              <a:rPr lang="en-US" altLang="zh-CN" sz="700" dirty="0">
                <a:solidFill>
                  <a:schemeClr val="bg1">
                    <a:lumMod val="50000"/>
                  </a:schemeClr>
                </a:solidFill>
                <a:latin typeface="Arial" panose="020B0604020202020204" pitchFamily="34" charset="0"/>
              </a:rPr>
              <a:t>CSCO </a:t>
            </a:r>
            <a:r>
              <a:rPr lang="zh-CN" altLang="en-US" sz="700" dirty="0">
                <a:solidFill>
                  <a:schemeClr val="bg1">
                    <a:lumMod val="50000"/>
                  </a:schemeClr>
                </a:solidFill>
                <a:latin typeface="Arial" panose="020B0604020202020204" pitchFamily="34" charset="0"/>
              </a:rPr>
              <a:t>非小细胞肺癌诊疗指南 </a:t>
            </a:r>
            <a:r>
              <a:rPr lang="en-US" altLang="zh-CN" sz="700" dirty="0">
                <a:solidFill>
                  <a:schemeClr val="bg1">
                    <a:lumMod val="50000"/>
                  </a:schemeClr>
                </a:solidFill>
                <a:latin typeface="Arial" panose="020B0604020202020204" pitchFamily="34" charset="0"/>
              </a:rPr>
              <a:t>2025</a:t>
            </a:r>
            <a:r>
              <a:rPr lang="zh-CN" altLang="en-US" sz="700" dirty="0">
                <a:solidFill>
                  <a:schemeClr val="bg1">
                    <a:lumMod val="50000"/>
                  </a:schemeClr>
                </a:solidFill>
                <a:latin typeface="Arial" panose="020B0604020202020204" pitchFamily="34" charset="0"/>
              </a:rPr>
              <a:t>版</a:t>
            </a:r>
            <a:endParaRPr lang="en-US" altLang="zh-CN" sz="700" dirty="0">
              <a:solidFill>
                <a:schemeClr val="bg1">
                  <a:lumMod val="50000"/>
                </a:schemeClr>
              </a:solidFill>
              <a:latin typeface="Arial" panose="020B0604020202020204" pitchFamily="34" charset="0"/>
            </a:endParaRPr>
          </a:p>
          <a:p>
            <a:pPr>
              <a:lnSpc>
                <a:spcPct val="100000"/>
              </a:lnSpc>
              <a:spcBef>
                <a:spcPts val="0"/>
              </a:spcBef>
              <a:buFont typeface="+mj-lt"/>
              <a:buAutoNum type="arabicPeriod"/>
            </a:pPr>
            <a:r>
              <a:rPr lang="en-US" altLang="zh-CN" sz="700" dirty="0">
                <a:solidFill>
                  <a:schemeClr val="bg1">
                    <a:lumMod val="50000"/>
                  </a:schemeClr>
                </a:solidFill>
                <a:latin typeface="Arial" panose="020B0604020202020204" pitchFamily="34" charset="0"/>
              </a:rPr>
              <a:t>Vargas, Enrique, et al. "Vertebral body fracture rates after stereotactic body radiation therapy compared with external-beam radiation therapy for metastatic spine tumors." Journal of Neurosurgery: Spine 33.6 (2020): 870-876..</a:t>
            </a:r>
            <a:endParaRPr lang="en-US" altLang="zh-CN" sz="700" dirty="0">
              <a:solidFill>
                <a:schemeClr val="bg1">
                  <a:lumMod val="50000"/>
                </a:schemeClr>
              </a:solidFill>
            </a:endParaRPr>
          </a:p>
        </p:txBody>
      </p:sp>
      <p:sp>
        <p:nvSpPr>
          <p:cNvPr id="34" name="圆角矩形 33"/>
          <p:cNvSpPr/>
          <p:nvPr/>
        </p:nvSpPr>
        <p:spPr>
          <a:xfrm>
            <a:off x="6020223" y="5016590"/>
            <a:ext cx="5492532" cy="891457"/>
          </a:xfrm>
          <a:prstGeom prst="roundRect">
            <a:avLst>
              <a:gd name="adj" fmla="val 6018"/>
            </a:avLst>
          </a:prstGeom>
          <a:gradFill>
            <a:gsLst>
              <a:gs pos="0">
                <a:schemeClr val="accent2">
                  <a:lumMod val="5000"/>
                  <a:lumOff val="95000"/>
                  <a:alpha val="0"/>
                </a:schemeClr>
              </a:gs>
              <a:gs pos="100000">
                <a:schemeClr val="accent2">
                  <a:lumMod val="30000"/>
                  <a:lumOff val="70000"/>
                  <a:alpha val="50000"/>
                </a:schemeClr>
              </a:gs>
            </a:gsLst>
            <a:lin ang="10800000" scaled="0"/>
          </a:gradFill>
          <a:ln w="9525" cap="flat" cmpd="sng" algn="ctr">
            <a:noFill/>
            <a:prstDash val="solid"/>
          </a:ln>
          <a:effectLst/>
        </p:spPr>
        <p:txBody>
          <a:bodyPr rtlCol="0" anchor="ctr"/>
          <a:lstStyle/>
          <a:p>
            <a:pPr marL="182563" lvl="0" indent="-182563">
              <a:spcBef>
                <a:spcPts val="600"/>
              </a:spcBef>
              <a:spcAft>
                <a:spcPts val="600"/>
              </a:spcAft>
              <a:buClr>
                <a:srgbClr val="F26649"/>
              </a:buClr>
              <a:buFont typeface="Arial" panose="020B0604020202020204" pitchFamily="34" charset="0"/>
              <a:buChar char="•"/>
              <a:defRPr/>
            </a:pP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在</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SBRT</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之前使用</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BTA vs. </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未使用</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BTA</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的椎体压缩性骨折</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(VCF)</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的  发生率为：</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6</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个月 </a:t>
            </a:r>
            <a:r>
              <a:rPr lang="en-US" altLang="zh-CN" sz="1400" b="1" kern="100" dirty="0">
                <a:solidFill>
                  <a:schemeClr val="accent1"/>
                </a:solidFill>
                <a:latin typeface="微软雅黑" panose="020B0503020204020204" charset="-122"/>
                <a:ea typeface="微软雅黑" panose="020B0503020204020204" charset="-122"/>
                <a:sym typeface="+mn-lt"/>
              </a:rPr>
              <a:t>4% vs. 8% </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(P=.173)</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12</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个月 </a:t>
            </a:r>
            <a:r>
              <a:rPr lang="en-US" altLang="zh-CN" sz="1400" b="1" kern="100" dirty="0">
                <a:solidFill>
                  <a:schemeClr val="accent1"/>
                </a:solidFill>
                <a:latin typeface="微软雅黑" panose="020B0503020204020204" charset="-122"/>
                <a:ea typeface="微软雅黑" panose="020B0503020204020204" charset="-122"/>
                <a:sym typeface="+mn-lt"/>
              </a:rPr>
              <a:t>4% vs. 12% </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(P=.045)</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24</a:t>
            </a:r>
            <a:r>
              <a:rPr lang="zh-CN" altLang="en-US" sz="1400" kern="100" dirty="0">
                <a:solidFill>
                  <a:prstClr val="black">
                    <a:lumMod val="65000"/>
                    <a:lumOff val="35000"/>
                  </a:prstClr>
                </a:solidFill>
                <a:latin typeface="微软雅黑" panose="020B0503020204020204" charset="-122"/>
                <a:ea typeface="微软雅黑" panose="020B0503020204020204" charset="-122"/>
                <a:sym typeface="+mn-lt"/>
              </a:rPr>
              <a:t>个月 </a:t>
            </a:r>
            <a:r>
              <a:rPr lang="en-US" altLang="zh-CN" sz="1400" b="1" kern="100" dirty="0">
                <a:solidFill>
                  <a:schemeClr val="accent1"/>
                </a:solidFill>
                <a:latin typeface="微软雅黑" panose="020B0503020204020204" charset="-122"/>
                <a:ea typeface="微软雅黑" panose="020B0503020204020204" charset="-122"/>
                <a:sym typeface="+mn-lt"/>
              </a:rPr>
              <a:t>4% vs. 23% </a:t>
            </a:r>
            <a:r>
              <a:rPr lang="en-US" altLang="zh-CN" sz="1400" kern="100" dirty="0">
                <a:solidFill>
                  <a:prstClr val="black">
                    <a:lumMod val="65000"/>
                    <a:lumOff val="35000"/>
                  </a:prstClr>
                </a:solidFill>
                <a:latin typeface="微软雅黑" panose="020B0503020204020204" charset="-122"/>
                <a:ea typeface="微软雅黑" panose="020B0503020204020204" charset="-122"/>
                <a:sym typeface="+mn-lt"/>
              </a:rPr>
              <a:t>(P=.008)</a:t>
            </a:r>
            <a:r>
              <a:rPr lang="en-US" altLang="zh-CN" sz="1400" kern="100" baseline="30000" dirty="0">
                <a:solidFill>
                  <a:prstClr val="black">
                    <a:lumMod val="65000"/>
                    <a:lumOff val="35000"/>
                  </a:prstClr>
                </a:solidFill>
                <a:latin typeface="微软雅黑" panose="020B0503020204020204" charset="-122"/>
                <a:ea typeface="微软雅黑" panose="020B0503020204020204" charset="-122"/>
                <a:sym typeface="+mn-lt"/>
              </a:rPr>
              <a:t>1</a:t>
            </a:r>
            <a:endParaRPr lang="en-US" altLang="zh-CN" sz="1400" kern="100" dirty="0">
              <a:solidFill>
                <a:prstClr val="black">
                  <a:lumMod val="65000"/>
                  <a:lumOff val="35000"/>
                </a:prstClr>
              </a:solidFill>
              <a:latin typeface="微软雅黑" panose="020B0503020204020204" charset="-122"/>
              <a:ea typeface="微软雅黑" panose="020B0503020204020204" charset="-122"/>
              <a:sym typeface="+mn-lt"/>
            </a:endParaRPr>
          </a:p>
        </p:txBody>
      </p:sp>
      <p:grpSp>
        <p:nvGrpSpPr>
          <p:cNvPr id="37" name="组合 36">
            <a:extLst>
              <a:ext uri="{FF2B5EF4-FFF2-40B4-BE49-F238E27FC236}">
                <a16:creationId xmlns:a16="http://schemas.microsoft.com/office/drawing/2014/main" id="{8FF37CA8-535C-7712-8267-F9C0CBC42978}"/>
              </a:ext>
            </a:extLst>
          </p:cNvPr>
          <p:cNvGrpSpPr/>
          <p:nvPr/>
        </p:nvGrpSpPr>
        <p:grpSpPr>
          <a:xfrm>
            <a:off x="5964564" y="1883147"/>
            <a:ext cx="5283558" cy="2882954"/>
            <a:chOff x="1065141" y="2146101"/>
            <a:chExt cx="5799256" cy="3383660"/>
          </a:xfrm>
        </p:grpSpPr>
        <p:grpSp>
          <p:nvGrpSpPr>
            <p:cNvPr id="38" name="组合 37"/>
            <p:cNvGrpSpPr/>
            <p:nvPr/>
          </p:nvGrpSpPr>
          <p:grpSpPr>
            <a:xfrm>
              <a:off x="1065141" y="2146101"/>
              <a:ext cx="5799256" cy="3383660"/>
              <a:chOff x="5768198" y="3218914"/>
              <a:chExt cx="5312475" cy="3099641"/>
            </a:xfrm>
          </p:grpSpPr>
          <p:pic>
            <p:nvPicPr>
              <p:cNvPr id="43" name="图片 42"/>
              <p:cNvPicPr>
                <a:picLocks noChangeAspect="1"/>
              </p:cNvPicPr>
              <p:nvPr/>
            </p:nvPicPr>
            <p:blipFill rotWithShape="1">
              <a:blip r:embed="rId6"/>
              <a:srcRect l="21932" t="10998" b="14863"/>
              <a:stretch>
                <a:fillRect/>
              </a:stretch>
            </p:blipFill>
            <p:spPr>
              <a:xfrm>
                <a:off x="6433499" y="3218914"/>
                <a:ext cx="4647174" cy="3075021"/>
              </a:xfrm>
              <a:prstGeom prst="rect">
                <a:avLst/>
              </a:prstGeom>
            </p:spPr>
          </p:pic>
          <p:sp>
            <p:nvSpPr>
              <p:cNvPr id="44" name="文本框 43"/>
              <p:cNvSpPr txBox="1"/>
              <p:nvPr/>
            </p:nvSpPr>
            <p:spPr>
              <a:xfrm>
                <a:off x="8148639" y="5454665"/>
                <a:ext cx="1657350" cy="21145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进行</a:t>
                </a:r>
                <a:r>
                  <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后的时间（日）</a:t>
                </a:r>
                <a:endPar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nvSpPr>
            <p:spPr>
              <a:xfrm rot="16200000">
                <a:off x="6066380" y="4141580"/>
                <a:ext cx="1037973" cy="225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累积发生率（</a:t>
                </a: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6" name="文本框 45"/>
              <p:cNvSpPr txBox="1"/>
              <p:nvPr/>
            </p:nvSpPr>
            <p:spPr>
              <a:xfrm>
                <a:off x="5768198" y="5764557"/>
                <a:ext cx="1053874"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1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未</a:t>
                </a:r>
                <a:r>
                  <a:rPr lang="zh-CN" altLang="en-US" sz="800" dirty="0">
                    <a:solidFill>
                      <a:prstClr val="black"/>
                    </a:solidFill>
                    <a:latin typeface="微软雅黑" panose="020B0503020204020204" charset="-122"/>
                    <a:ea typeface="微软雅黑" panose="020B0503020204020204" charset="-122"/>
                    <a:cs typeface="微软雅黑" panose="020B0503020204020204" charset="-122"/>
                  </a:rPr>
                  <a:t>用</a:t>
                </a:r>
                <a:r>
                  <a:rPr lang="en-US" altLang="zh-CN" sz="800" dirty="0">
                    <a:solidFill>
                      <a:prstClr val="black"/>
                    </a:solidFill>
                    <a:latin typeface="微软雅黑" panose="020B0503020204020204" charset="-122"/>
                    <a:ea typeface="微软雅黑" panose="020B0503020204020204" charset="-122"/>
                    <a:cs typeface="微软雅黑" panose="020B0503020204020204" charset="-122"/>
                  </a:rPr>
                  <a:t>BTA</a:t>
                </a:r>
                <a:r>
                  <a:rPr kumimoji="0" lang="en-US" altLang="zh-CN" sz="1000" b="0"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auto" latinLnBrk="0" hangingPunct="1">
                  <a:lnSpc>
                    <a:spcPct val="110000"/>
                  </a:lnSpc>
                  <a:spcBef>
                    <a:spcPts val="0"/>
                  </a:spcBef>
                  <a:spcAft>
                    <a:spcPts val="0"/>
                  </a:spcAft>
                  <a:buClrTx/>
                  <a:buSzTx/>
                  <a:buFontTx/>
                  <a:buNone/>
                  <a:defRPr/>
                </a:pPr>
                <a:r>
                  <a:rPr kumimoji="0" 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后用</a:t>
                </a:r>
                <a:r>
                  <a:rPr kumimoji="0" lang="en-US" altLang="zh-CN"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BTA</a:t>
                </a:r>
                <a:r>
                  <a:rPr kumimoji="0" lang="en-US" altLang="zh-CN" sz="10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auto" latinLnBrk="0" hangingPunct="1">
                  <a:lnSpc>
                    <a:spcPct val="11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前用</a:t>
                </a:r>
                <a:r>
                  <a:rPr kumimoji="0" lang="en-US" altLang="zh-CN"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BTA</a:t>
                </a:r>
                <a:r>
                  <a:rPr kumimoji="0" lang="en-US" altLang="zh-CN" sz="1000" b="0"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nvSpPr>
            <p:spPr>
              <a:xfrm>
                <a:off x="6337844" y="5633287"/>
                <a:ext cx="961370" cy="1973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rPr>
                  <a:t>风险患者数</a:t>
                </a:r>
              </a:p>
            </p:txBody>
          </p:sp>
        </p:grpSp>
        <p:sp>
          <p:nvSpPr>
            <p:cNvPr id="39" name="文本框 38"/>
            <p:cNvSpPr txBox="1"/>
            <p:nvPr/>
          </p:nvSpPr>
          <p:spPr>
            <a:xfrm>
              <a:off x="5366083" y="3304877"/>
              <a:ext cx="1329975" cy="596496"/>
            </a:xfrm>
            <a:prstGeom prst="rect">
              <a:avLst/>
            </a:prstGeom>
            <a:solidFill>
              <a:schemeClr val="bg1"/>
            </a:solidFill>
          </p:spPr>
          <p:txBody>
            <a:bodyPr wrap="square" rtlCol="0">
              <a:no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1050" b="1"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未用</a:t>
              </a:r>
              <a:r>
                <a:rPr kumimoji="0" lang="en-US" altLang="zh-CN"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BTA</a:t>
              </a:r>
              <a:endParaRPr kumimoji="0" lang="en-US" altLang="zh-CN" sz="900" b="1"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spcBef>
                  <a:spcPts val="0"/>
                </a:spcBef>
                <a:spcAft>
                  <a:spcPts val="0"/>
                </a:spcAft>
                <a:buClrTx/>
                <a:buSzTx/>
                <a:buFontTx/>
                <a:buNone/>
                <a:defRPr/>
              </a:pPr>
              <a:r>
                <a:rPr kumimoji="0" lang="en-US" altLang="zh-CN" sz="105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a:t>
              </a:r>
              <a:r>
                <a:rPr lang="zh-CN" altLang="en-US" sz="900" dirty="0">
                  <a:solidFill>
                    <a:prstClr val="black"/>
                  </a:solidFill>
                  <a:latin typeface="微软雅黑" panose="020B0503020204020204" charset="-122"/>
                  <a:ea typeface="微软雅黑" panose="020B0503020204020204" charset="-122"/>
                  <a:cs typeface="微软雅黑" panose="020B0503020204020204" charset="-122"/>
                </a:rPr>
                <a:t>用</a:t>
              </a:r>
              <a:r>
                <a:rPr lang="en-US" altLang="zh-CN" sz="900" dirty="0">
                  <a:solidFill>
                    <a:prstClr val="black"/>
                  </a:solidFill>
                  <a:latin typeface="微软雅黑" panose="020B0503020204020204" charset="-122"/>
                  <a:ea typeface="微软雅黑" panose="020B0503020204020204" charset="-122"/>
                  <a:cs typeface="微软雅黑" panose="020B0503020204020204" charset="-122"/>
                </a:rPr>
                <a:t>BTA</a:t>
              </a:r>
              <a:endParaRPr kumimoji="0" lang="en-US" altLang="zh-CN" sz="9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spcBef>
                  <a:spcPts val="0"/>
                </a:spcBef>
                <a:spcAft>
                  <a:spcPts val="0"/>
                </a:spcAft>
                <a:buClrTx/>
                <a:buSzTx/>
                <a:buFontTx/>
                <a:buNone/>
                <a:defRPr/>
              </a:pPr>
              <a:r>
                <a:rPr kumimoji="0" lang="en-US" altLang="zh-CN" sz="1050" b="1"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9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a:t>
              </a:r>
              <a:r>
                <a:rPr lang="zh-CN" altLang="en-US" sz="900" b="1" dirty="0">
                  <a:solidFill>
                    <a:prstClr val="black"/>
                  </a:solidFill>
                  <a:latin typeface="微软雅黑" panose="020B0503020204020204" charset="-122"/>
                  <a:ea typeface="微软雅黑" panose="020B0503020204020204" charset="-122"/>
                  <a:cs typeface="微软雅黑" panose="020B0503020204020204" charset="-122"/>
                </a:rPr>
                <a:t>用</a:t>
              </a:r>
              <a:r>
                <a:rPr lang="en-US" altLang="zh-CN" sz="900" b="1" dirty="0">
                  <a:solidFill>
                    <a:prstClr val="black"/>
                  </a:solidFill>
                  <a:latin typeface="微软雅黑" panose="020B0503020204020204" charset="-122"/>
                  <a:ea typeface="微软雅黑" panose="020B0503020204020204" charset="-122"/>
                  <a:cs typeface="微软雅黑" panose="020B0503020204020204" charset="-122"/>
                </a:rPr>
                <a:t>BTA</a:t>
              </a:r>
              <a:endParaRPr kumimoji="0" lang="en-US" altLang="zh-CN" sz="900" b="1"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51" name="组合 50"/>
          <p:cNvGrpSpPr/>
          <p:nvPr/>
        </p:nvGrpSpPr>
        <p:grpSpPr>
          <a:xfrm>
            <a:off x="6512618" y="1198793"/>
            <a:ext cx="4559994" cy="548192"/>
            <a:chOff x="904372" y="1198793"/>
            <a:chExt cx="4559994" cy="548192"/>
          </a:xfrm>
        </p:grpSpPr>
        <p:sp>
          <p:nvSpPr>
            <p:cNvPr id="52" name="任意多边形: 形状 51"/>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文本框 52"/>
            <p:cNvSpPr txBox="1"/>
            <p:nvPr/>
          </p:nvSpPr>
          <p:spPr>
            <a:xfrm>
              <a:off x="1168779" y="1304299"/>
              <a:ext cx="4031180" cy="33718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BTA</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治疗与</a:t>
              </a:r>
              <a:r>
                <a:rPr lang="en-US" altLang="zh-CN"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SBRT</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后</a:t>
              </a:r>
              <a:r>
                <a:rPr lang="en-US" altLang="zh-CN"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VCF</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发生率</a:t>
              </a:r>
              <a:r>
                <a:rPr lang="en-US" altLang="zh-CN" sz="1600" b="1" baseline="30000" dirty="0">
                  <a:solidFill>
                    <a:schemeClr val="bg1"/>
                  </a:solidFill>
                  <a:latin typeface="微软雅黑" panose="020B0503020204020204" charset="-122"/>
                  <a:ea typeface="微软雅黑" panose="020B0503020204020204" charset="-122"/>
                  <a:cs typeface="微软雅黑" panose="020B0503020204020204" charset="-122"/>
                  <a:sym typeface="+mn-ea"/>
                </a:rPr>
                <a:t>2</a:t>
              </a:r>
              <a:endParaRPr lang="en-US" altLang="zh-CN" sz="1600" b="1" kern="0"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54" name="组合 53"/>
            <p:cNvGrpSpPr/>
            <p:nvPr/>
          </p:nvGrpSpPr>
          <p:grpSpPr>
            <a:xfrm>
              <a:off x="1121263" y="1198793"/>
              <a:ext cx="545082" cy="512278"/>
              <a:chOff x="7436314" y="2544951"/>
              <a:chExt cx="509090" cy="294402"/>
            </a:xfrm>
          </p:grpSpPr>
          <p:sp>
            <p:nvSpPr>
              <p:cNvPr id="55" name="平行四边形 54"/>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平行四边形 55"/>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nvGrpSpPr>
          <p:cNvPr id="57" name="组合 56">
            <a:extLst>
              <a:ext uri="{FF2B5EF4-FFF2-40B4-BE49-F238E27FC236}">
                <a16:creationId xmlns:a16="http://schemas.microsoft.com/office/drawing/2014/main" id="{C35AB374-F46F-359E-6ED6-8155AD79039A}"/>
              </a:ext>
            </a:extLst>
          </p:cNvPr>
          <p:cNvGrpSpPr/>
          <p:nvPr/>
        </p:nvGrpSpPr>
        <p:grpSpPr>
          <a:xfrm>
            <a:off x="841496" y="1198793"/>
            <a:ext cx="4559994" cy="548192"/>
            <a:chOff x="904372" y="1198793"/>
            <a:chExt cx="4559994" cy="548192"/>
          </a:xfrm>
        </p:grpSpPr>
        <p:sp>
          <p:nvSpPr>
            <p:cNvPr id="58" name="任意多边形: 形状 57">
              <a:extLst>
                <a:ext uri="{FF2B5EF4-FFF2-40B4-BE49-F238E27FC236}">
                  <a16:creationId xmlns:a16="http://schemas.microsoft.com/office/drawing/2014/main" id="{F59745AF-A5CE-4259-461A-8D144DD8D885}"/>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9" name="文本框 58">
              <a:extLst>
                <a:ext uri="{FF2B5EF4-FFF2-40B4-BE49-F238E27FC236}">
                  <a16:creationId xmlns:a16="http://schemas.microsoft.com/office/drawing/2014/main" id="{28A3EFD1-AF60-47A7-2815-CCE79635C1FF}"/>
                </a:ext>
              </a:extLst>
            </p:cNvPr>
            <p:cNvSpPr txBox="1"/>
            <p:nvPr/>
          </p:nvSpPr>
          <p:spPr>
            <a:xfrm>
              <a:off x="1168779" y="1303614"/>
              <a:ext cx="4031180"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指南推荐放疗应与</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sym typeface="+mn-ea"/>
                </a:rPr>
                <a:t>BTA</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rPr>
                <a:t>联合使用</a:t>
              </a:r>
              <a:r>
                <a:rPr lang="en-US" altLang="zh-CN" sz="1600" b="1" baseline="30000" dirty="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en-US" altLang="zh-CN" sz="1600" b="1" kern="0"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60" name="组合 59">
              <a:extLst>
                <a:ext uri="{FF2B5EF4-FFF2-40B4-BE49-F238E27FC236}">
                  <a16:creationId xmlns:a16="http://schemas.microsoft.com/office/drawing/2014/main" id="{6FF6228B-541A-5237-FABE-B48E4B05FFB2}"/>
                </a:ext>
              </a:extLst>
            </p:cNvPr>
            <p:cNvGrpSpPr/>
            <p:nvPr/>
          </p:nvGrpSpPr>
          <p:grpSpPr>
            <a:xfrm>
              <a:off x="1121263" y="1198793"/>
              <a:ext cx="545082" cy="512278"/>
              <a:chOff x="7436314" y="2544951"/>
              <a:chExt cx="509090" cy="294402"/>
            </a:xfrm>
          </p:grpSpPr>
          <p:sp>
            <p:nvSpPr>
              <p:cNvPr id="61" name="平行四边形 60">
                <a:extLst>
                  <a:ext uri="{FF2B5EF4-FFF2-40B4-BE49-F238E27FC236}">
                    <a16:creationId xmlns:a16="http://schemas.microsoft.com/office/drawing/2014/main" id="{7A7EB76A-0A9E-11AF-CC88-EF95A7B4C38D}"/>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2" name="平行四边形 61">
                <a:extLst>
                  <a:ext uri="{FF2B5EF4-FFF2-40B4-BE49-F238E27FC236}">
                    <a16:creationId xmlns:a16="http://schemas.microsoft.com/office/drawing/2014/main" id="{31AE67A3-5744-83D3-6C7F-99C470F6657B}"/>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pic>
        <p:nvPicPr>
          <p:cNvPr id="320" name="图片 319">
            <a:extLst>
              <a:ext uri="{FF2B5EF4-FFF2-40B4-BE49-F238E27FC236}">
                <a16:creationId xmlns:a16="http://schemas.microsoft.com/office/drawing/2014/main" id="{34CC83B6-F493-59D5-29B6-E8CEB077487F}"/>
              </a:ext>
            </a:extLst>
          </p:cNvPr>
          <p:cNvPicPr>
            <a:picLocks noChangeAspect="1"/>
          </p:cNvPicPr>
          <p:nvPr/>
        </p:nvPicPr>
        <p:blipFill>
          <a:blip r:embed="rId7"/>
          <a:stretch>
            <a:fillRect/>
          </a:stretch>
        </p:blipFill>
        <p:spPr>
          <a:xfrm>
            <a:off x="856043" y="1851624"/>
            <a:ext cx="4167080" cy="2764023"/>
          </a:xfrm>
          <a:prstGeom prst="rect">
            <a:avLst/>
          </a:prstGeom>
          <a:effectLst>
            <a:outerShdw blurRad="50800" dist="38100" dir="2700000" algn="tl" rotWithShape="0">
              <a:prstClr val="black">
                <a:alpha val="40000"/>
              </a:prstClr>
            </a:outerShdw>
          </a:effectLst>
        </p:spPr>
      </p:pic>
      <p:pic>
        <p:nvPicPr>
          <p:cNvPr id="321" name="图片 320">
            <a:extLst>
              <a:ext uri="{FF2B5EF4-FFF2-40B4-BE49-F238E27FC236}">
                <a16:creationId xmlns:a16="http://schemas.microsoft.com/office/drawing/2014/main" id="{235D594C-C046-7F0C-66A9-1725118509B2}"/>
              </a:ext>
            </a:extLst>
          </p:cNvPr>
          <p:cNvPicPr>
            <a:picLocks noChangeAspect="1"/>
          </p:cNvPicPr>
          <p:nvPr/>
        </p:nvPicPr>
        <p:blipFill>
          <a:blip r:embed="rId8"/>
          <a:srcRect r="2836"/>
          <a:stretch/>
        </p:blipFill>
        <p:spPr>
          <a:xfrm>
            <a:off x="1120082" y="2909243"/>
            <a:ext cx="4325442" cy="3007895"/>
          </a:xfrm>
          <a:prstGeom prst="rect">
            <a:avLst/>
          </a:prstGeom>
          <a:effectLst>
            <a:outerShdw blurRad="50800" dist="38100" dir="2700000" algn="tl" rotWithShape="0">
              <a:prstClr val="black">
                <a:alpha val="40000"/>
              </a:prstClr>
            </a:outerShdw>
          </a:effectLst>
        </p:spPr>
      </p:pic>
      <p:sp>
        <p:nvSpPr>
          <p:cNvPr id="322" name="矩形 321">
            <a:extLst>
              <a:ext uri="{FF2B5EF4-FFF2-40B4-BE49-F238E27FC236}">
                <a16:creationId xmlns:a16="http://schemas.microsoft.com/office/drawing/2014/main" id="{3DFBBC18-B941-14B5-90AC-6A0768889FC9}"/>
              </a:ext>
            </a:extLst>
          </p:cNvPr>
          <p:cNvSpPr/>
          <p:nvPr/>
        </p:nvSpPr>
        <p:spPr>
          <a:xfrm>
            <a:off x="2156845" y="3299498"/>
            <a:ext cx="1312795" cy="1420787"/>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15" name="组合 14">
            <a:extLst>
              <a:ext uri="{FF2B5EF4-FFF2-40B4-BE49-F238E27FC236}">
                <a16:creationId xmlns:a16="http://schemas.microsoft.com/office/drawing/2014/main" id="{5F08DAA6-D31E-D836-953A-C58665902924}"/>
              </a:ext>
            </a:extLst>
          </p:cNvPr>
          <p:cNvGrpSpPr/>
          <p:nvPr/>
        </p:nvGrpSpPr>
        <p:grpSpPr>
          <a:xfrm>
            <a:off x="10919294" y="-3"/>
            <a:ext cx="1159601" cy="246882"/>
            <a:chOff x="10345658" y="-3"/>
            <a:chExt cx="1285867" cy="246882"/>
          </a:xfrm>
        </p:grpSpPr>
        <p:sp>
          <p:nvSpPr>
            <p:cNvPr id="16" name="矩形: 圆顶角 15">
              <a:extLst>
                <a:ext uri="{FF2B5EF4-FFF2-40B4-BE49-F238E27FC236}">
                  <a16:creationId xmlns:a16="http://schemas.microsoft.com/office/drawing/2014/main" id="{3836A78C-09EE-0D4D-AFC4-63050AE6BE74}"/>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7" name="文本框 16">
              <a:extLst>
                <a:ext uri="{FF2B5EF4-FFF2-40B4-BE49-F238E27FC236}">
                  <a16:creationId xmlns:a16="http://schemas.microsoft.com/office/drawing/2014/main" id="{B89FE6FF-BC45-CB83-CFED-8C1B0AE96A0F}"/>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3D23711-D5F4-693C-9985-1EE799CD20D3}"/>
              </a:ext>
            </a:extLst>
          </p:cNvPr>
          <p:cNvGraphicFramePr>
            <a:graphicFrameLocks noChangeAspect="1"/>
          </p:cNvGraphicFramePr>
          <p:nvPr>
            <p:custDataLst>
              <p:tags r:id="rId1"/>
            </p:custDataLst>
            <p:extLst>
              <p:ext uri="{D42A27DB-BD31-4B8C-83A1-F6EECF244321}">
                <p14:modId xmlns:p14="http://schemas.microsoft.com/office/powerpoint/2010/main" val="382278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12" imgH="514" progId="TCLayout.ActiveDocument.1">
                  <p:embed/>
                </p:oleObj>
              </mc:Choice>
              <mc:Fallback>
                <p:oleObj name="think-cell 幻灯片" r:id="rId5" imgW="512" imgH="514" progId="TCLayout.ActiveDocument.1">
                  <p:embed/>
                  <p:pic>
                    <p:nvPicPr>
                      <p:cNvPr id="13" name="think-cell data - do not delete" hidden="1">
                        <a:extLst>
                          <a:ext uri="{FF2B5EF4-FFF2-40B4-BE49-F238E27FC236}">
                            <a16:creationId xmlns:a16="http://schemas.microsoft.com/office/drawing/2014/main" id="{73D23711-D5F4-693C-9985-1EE799CD20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矩形: 圆角 10">
            <a:extLst>
              <a:ext uri="{FF2B5EF4-FFF2-40B4-BE49-F238E27FC236}">
                <a16:creationId xmlns:a16="http://schemas.microsoft.com/office/drawing/2014/main" id="{8E544AE7-8C5A-9BE8-C429-FBECF0C6A712}"/>
              </a:ext>
            </a:extLst>
          </p:cNvPr>
          <p:cNvSpPr/>
          <p:nvPr>
            <p:custDataLst>
              <p:tags r:id="rId2"/>
            </p:custDataLst>
          </p:nvPr>
        </p:nvSpPr>
        <p:spPr>
          <a:xfrm>
            <a:off x="515938" y="1385568"/>
            <a:ext cx="5554752" cy="5105685"/>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396000" rIns="108000" bIns="0" rtlCol="0" anchor="t"/>
          <a:lstStyle/>
          <a:p>
            <a:pPr marL="182563" marR="0" lvl="1" indent="-171450" algn="ctr" defTabSz="91440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绝大多数患者一旦确诊骨转移，无论是否有症状，</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a:p>
            <a:pPr marL="11113" marR="0" lvl="1" algn="ctr" defTabSz="914400" eaLnBrk="1" fontAlgn="auto" latinLnBrk="0" hangingPunct="1">
              <a:lnSpc>
                <a:spcPct val="120000"/>
              </a:lnSpc>
              <a:spcBef>
                <a:spcPts val="0"/>
              </a:spcBef>
              <a:spcAft>
                <a:spcPts val="300"/>
              </a:spcAft>
              <a:buClrTx/>
              <a:buSzTx/>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都应尽早使用骨靶向药物</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p:txBody>
      </p:sp>
      <p:sp>
        <p:nvSpPr>
          <p:cNvPr id="29" name="矩形: 圆角 10">
            <a:extLst>
              <a:ext uri="{FF2B5EF4-FFF2-40B4-BE49-F238E27FC236}">
                <a16:creationId xmlns:a16="http://schemas.microsoft.com/office/drawing/2014/main" id="{EB06CD6B-6DB8-9B32-776F-204F4E168855}"/>
              </a:ext>
            </a:extLst>
          </p:cNvPr>
          <p:cNvSpPr/>
          <p:nvPr>
            <p:custDataLst>
              <p:tags r:id="rId3"/>
            </p:custDataLst>
          </p:nvPr>
        </p:nvSpPr>
        <p:spPr>
          <a:xfrm>
            <a:off x="6144966" y="1385568"/>
            <a:ext cx="5554752" cy="5105685"/>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396000" rIns="108000" bIns="0" rtlCol="0" anchor="t"/>
          <a:lstStyle/>
          <a:p>
            <a:pPr marL="182563" marR="0" lvl="1" indent="-171450" algn="ctr" defTabSz="91440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一旦确诊骨转移，无论是否有相应症状，</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a:p>
            <a:pPr marL="11113" marR="0" lvl="1" algn="ctr" defTabSz="914400" eaLnBrk="1" fontAlgn="auto" latinLnBrk="0" hangingPunct="1">
              <a:lnSpc>
                <a:spcPct val="120000"/>
              </a:lnSpc>
              <a:spcBef>
                <a:spcPts val="0"/>
              </a:spcBef>
              <a:spcAft>
                <a:spcPts val="300"/>
              </a:spcAft>
              <a:buClrTx/>
              <a:buSzTx/>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患者均可从骨靶向治疗中受益，预防或延缓</a:t>
            </a:r>
            <a:r>
              <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rPr>
              <a:t>SREs</a:t>
            </a: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的发生</a:t>
            </a:r>
          </a:p>
        </p:txBody>
      </p:sp>
      <p:sp>
        <p:nvSpPr>
          <p:cNvPr id="2" name="标题 1"/>
          <p:cNvSpPr>
            <a:spLocks noGrp="1"/>
          </p:cNvSpPr>
          <p:nvPr>
            <p:ph type="title"/>
          </p:nvPr>
        </p:nvSpPr>
        <p:spPr>
          <a:xfrm>
            <a:off x="838200" y="267774"/>
            <a:ext cx="9822084" cy="840230"/>
          </a:xfrm>
        </p:spPr>
        <p:txBody>
          <a:bodyPr vert="horz"/>
          <a:lstStyle/>
          <a:p>
            <a:r>
              <a:rPr kumimoji="1" lang="zh-CN" altLang="en-US" sz="2700" dirty="0"/>
              <a:t>国内外指南与共识对无症状骨转移的</a:t>
            </a:r>
            <a:r>
              <a:rPr kumimoji="1" lang="en-US" altLang="zh-CN" sz="2700" dirty="0"/>
              <a:t>BTA</a:t>
            </a:r>
            <a:r>
              <a:rPr kumimoji="1" lang="zh-CN" altLang="en-US" sz="2700" dirty="0"/>
              <a:t>治疗如何建议？</a:t>
            </a:r>
            <a:br>
              <a:rPr kumimoji="1" lang="en-US" altLang="zh-CN" sz="2700" dirty="0"/>
            </a:br>
            <a:r>
              <a:rPr kumimoji="1" lang="zh-CN" altLang="en-US" sz="2700" dirty="0"/>
              <a:t>无论是否有症状，骨转移确诊后都应尽早使用</a:t>
            </a:r>
            <a:r>
              <a:rPr kumimoji="1" lang="en-US" altLang="zh-CN" sz="2700" dirty="0"/>
              <a:t>BTA</a:t>
            </a:r>
            <a:r>
              <a:rPr kumimoji="1" lang="zh-CN" altLang="en-US" sz="2700" dirty="0"/>
              <a:t>类药物</a:t>
            </a:r>
            <a:endParaRPr kumimoji="1" lang="zh-CN" altLang="en-US" sz="2700" dirty="0">
              <a:latin typeface="Arial" panose="020B0604020202020204" pitchFamily="34" charset="0"/>
              <a:cs typeface="Arial" panose="020B0604020202020204" pitchFamily="34" charset="0"/>
            </a:endParaRPr>
          </a:p>
        </p:txBody>
      </p:sp>
      <p:sp>
        <p:nvSpPr>
          <p:cNvPr id="82" name="页脚占位符 3"/>
          <p:cNvSpPr txBox="1"/>
          <p:nvPr/>
        </p:nvSpPr>
        <p:spPr>
          <a:xfrm>
            <a:off x="515937" y="6482282"/>
            <a:ext cx="11160125" cy="338554"/>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00" dirty="0">
                <a:latin typeface="Arial" panose="020B0604020202020204" pitchFamily="34" charset="0"/>
                <a:cs typeface="Arial" panose="020B0604020202020204" pitchFamily="34" charset="0"/>
              </a:rPr>
              <a:t>Coleman, Robert, et al. "Bone health in cancer: ESMO clinical practice guidelines." Annals of oncology 31.12 (2020): 1650-1663.</a:t>
            </a:r>
          </a:p>
          <a:p>
            <a:r>
              <a:rPr lang="en-US" altLang="zh-CN" sz="800" dirty="0">
                <a:latin typeface="Arial" panose="020B0604020202020204" pitchFamily="34" charset="0"/>
                <a:cs typeface="Arial" panose="020B0604020202020204" pitchFamily="34" charset="0"/>
              </a:rPr>
              <a:t> </a:t>
            </a:r>
            <a:r>
              <a:rPr lang="zh-CN" altLang="en-US" sz="800" dirty="0">
                <a:latin typeface="Arial" panose="020B0604020202020204" pitchFamily="34" charset="0"/>
                <a:cs typeface="Arial" panose="020B0604020202020204" pitchFamily="34" charset="0"/>
              </a:rPr>
              <a:t>江泽飞、牛晓辉、王洁等，恶性肿瘤骨转移临床诊疗专家共识，中南大学出版社，</a:t>
            </a:r>
            <a:r>
              <a:rPr lang="en-US" altLang="zh-CN" sz="800" dirty="0">
                <a:latin typeface="Arial" panose="020B0604020202020204" pitchFamily="34" charset="0"/>
                <a:cs typeface="Arial" panose="020B0604020202020204" pitchFamily="34" charset="0"/>
              </a:rPr>
              <a:t>ISBN</a:t>
            </a:r>
            <a:r>
              <a:rPr lang="zh-CN" altLang="en-US" sz="800" dirty="0">
                <a:latin typeface="Arial" panose="020B0604020202020204" pitchFamily="34" charset="0"/>
                <a:cs typeface="Arial" panose="020B0604020202020204" pitchFamily="34" charset="0"/>
              </a:rPr>
              <a:t>：</a:t>
            </a:r>
            <a:r>
              <a:rPr lang="en-US" altLang="zh-CN" sz="800" dirty="0">
                <a:latin typeface="Arial" panose="020B0604020202020204" pitchFamily="34" charset="0"/>
                <a:cs typeface="Arial" panose="020B0604020202020204" pitchFamily="34" charset="0"/>
              </a:rPr>
              <a:t>9787548748151</a:t>
            </a:r>
            <a:endParaRPr lang="zh-CN" altLang="en-US" sz="800" dirty="0">
              <a:latin typeface="Arial" panose="020B0604020202020204" pitchFamily="34" charset="0"/>
              <a:cs typeface="Arial" panose="020B0604020202020204" pitchFamily="34" charset="0"/>
            </a:endParaRPr>
          </a:p>
        </p:txBody>
      </p:sp>
      <p:grpSp>
        <p:nvGrpSpPr>
          <p:cNvPr id="53" name="组合 52">
            <a:extLst>
              <a:ext uri="{FF2B5EF4-FFF2-40B4-BE49-F238E27FC236}">
                <a16:creationId xmlns:a16="http://schemas.microsoft.com/office/drawing/2014/main" id="{BF1B0FF2-0AC3-5915-6394-D028562C0BE5}"/>
              </a:ext>
            </a:extLst>
          </p:cNvPr>
          <p:cNvGrpSpPr/>
          <p:nvPr/>
        </p:nvGrpSpPr>
        <p:grpSpPr>
          <a:xfrm>
            <a:off x="1006604" y="2762134"/>
            <a:ext cx="4628086" cy="3462492"/>
            <a:chOff x="651309" y="2430505"/>
            <a:chExt cx="5295796" cy="3962038"/>
          </a:xfrm>
        </p:grpSpPr>
        <p:pic>
          <p:nvPicPr>
            <p:cNvPr id="14" name="图片 13">
              <a:extLst>
                <a:ext uri="{FF2B5EF4-FFF2-40B4-BE49-F238E27FC236}">
                  <a16:creationId xmlns:a16="http://schemas.microsoft.com/office/drawing/2014/main" id="{626150DC-E749-2CBE-35FA-22D1EE74E1ED}"/>
                </a:ext>
              </a:extLst>
            </p:cNvPr>
            <p:cNvPicPr>
              <a:picLocks noChangeAspect="1"/>
            </p:cNvPicPr>
            <p:nvPr/>
          </p:nvPicPr>
          <p:blipFill>
            <a:blip r:embed="rId7"/>
            <a:stretch>
              <a:fillRect/>
            </a:stretch>
          </p:blipFill>
          <p:spPr>
            <a:xfrm>
              <a:off x="651309" y="2430505"/>
              <a:ext cx="2648911" cy="373430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12ACCDD5-B8BF-5561-B96F-948D6AD2C217}"/>
                </a:ext>
              </a:extLst>
            </p:cNvPr>
            <p:cNvPicPr>
              <a:picLocks noChangeAspect="1"/>
            </p:cNvPicPr>
            <p:nvPr/>
          </p:nvPicPr>
          <p:blipFill>
            <a:blip r:embed="rId8"/>
            <a:stretch>
              <a:fillRect/>
            </a:stretch>
          </p:blipFill>
          <p:spPr>
            <a:xfrm>
              <a:off x="2502232" y="3121586"/>
              <a:ext cx="3444873" cy="3270957"/>
            </a:xfrm>
            <a:prstGeom prst="rect">
              <a:avLst/>
            </a:prstGeom>
            <a:effectLst>
              <a:outerShdw blurRad="50800" dist="38100" dir="2700000" algn="tl" rotWithShape="0">
                <a:prstClr val="black">
                  <a:alpha val="40000"/>
                </a:prstClr>
              </a:outerShdw>
            </a:effectLst>
          </p:spPr>
        </p:pic>
      </p:grpSp>
      <p:pic>
        <p:nvPicPr>
          <p:cNvPr id="16" name="图片 15">
            <a:extLst>
              <a:ext uri="{FF2B5EF4-FFF2-40B4-BE49-F238E27FC236}">
                <a16:creationId xmlns:a16="http://schemas.microsoft.com/office/drawing/2014/main" id="{49577425-9CEB-6B8F-13F2-E5A6507A70F0}"/>
              </a:ext>
            </a:extLst>
          </p:cNvPr>
          <p:cNvPicPr>
            <a:picLocks noChangeAspect="1"/>
          </p:cNvPicPr>
          <p:nvPr/>
        </p:nvPicPr>
        <p:blipFill>
          <a:blip r:embed="rId9"/>
          <a:srcRect t="3748"/>
          <a:stretch/>
        </p:blipFill>
        <p:spPr>
          <a:xfrm>
            <a:off x="6590524" y="2762134"/>
            <a:ext cx="2404313" cy="3263474"/>
          </a:xfrm>
          <a:prstGeom prst="rect">
            <a:avLst/>
          </a:prstGeom>
          <a:effectLst>
            <a:outerShdw blurRad="50800" dist="38100" dir="2700000" algn="tl" rotWithShape="0">
              <a:prstClr val="black">
                <a:alpha val="40000"/>
              </a:prstClr>
            </a:outerShdw>
          </a:effectLst>
        </p:spPr>
      </p:pic>
      <p:grpSp>
        <p:nvGrpSpPr>
          <p:cNvPr id="3" name="组合 2">
            <a:extLst>
              <a:ext uri="{FF2B5EF4-FFF2-40B4-BE49-F238E27FC236}">
                <a16:creationId xmlns:a16="http://schemas.microsoft.com/office/drawing/2014/main" id="{C5B8C3CC-734D-2B43-35A4-1F4B8832FE67}"/>
              </a:ext>
            </a:extLst>
          </p:cNvPr>
          <p:cNvGrpSpPr/>
          <p:nvPr/>
        </p:nvGrpSpPr>
        <p:grpSpPr>
          <a:xfrm>
            <a:off x="7428776" y="3880396"/>
            <a:ext cx="3841929" cy="2181063"/>
            <a:chOff x="8433761" y="3585679"/>
            <a:chExt cx="2965866" cy="1683722"/>
          </a:xfrm>
        </p:grpSpPr>
        <p:pic>
          <p:nvPicPr>
            <p:cNvPr id="17" name="图片 16">
              <a:extLst>
                <a:ext uri="{FF2B5EF4-FFF2-40B4-BE49-F238E27FC236}">
                  <a16:creationId xmlns:a16="http://schemas.microsoft.com/office/drawing/2014/main" id="{2C3F1BAF-EE76-2015-CEA6-2ADF1C9C7153}"/>
                </a:ext>
              </a:extLst>
            </p:cNvPr>
            <p:cNvPicPr>
              <a:picLocks noChangeAspect="1"/>
            </p:cNvPicPr>
            <p:nvPr/>
          </p:nvPicPr>
          <p:blipFill>
            <a:blip r:embed="rId10"/>
            <a:srcRect l="3039" t="6491" r="3660" b="36034"/>
            <a:stretch/>
          </p:blipFill>
          <p:spPr>
            <a:xfrm>
              <a:off x="8433761" y="3585679"/>
              <a:ext cx="2965866" cy="1683722"/>
            </a:xfrm>
            <a:prstGeom prst="rect">
              <a:avLst/>
            </a:prstGeom>
            <a:effectLst>
              <a:outerShdw blurRad="50800" dist="38100" dir="2700000" algn="tl" rotWithShape="0">
                <a:prstClr val="black">
                  <a:alpha val="40000"/>
                </a:prstClr>
              </a:outerShdw>
            </a:effectLst>
          </p:spPr>
        </p:pic>
        <p:sp>
          <p:nvSpPr>
            <p:cNvPr id="18" name="任意多边形: 形状 17">
              <a:extLst>
                <a:ext uri="{FF2B5EF4-FFF2-40B4-BE49-F238E27FC236}">
                  <a16:creationId xmlns:a16="http://schemas.microsoft.com/office/drawing/2014/main" id="{F0F7C77E-2A89-832D-B83E-7BE35EC44DEB}"/>
                </a:ext>
              </a:extLst>
            </p:cNvPr>
            <p:cNvSpPr/>
            <p:nvPr/>
          </p:nvSpPr>
          <p:spPr>
            <a:xfrm>
              <a:off x="8528962" y="4232558"/>
              <a:ext cx="2839000" cy="299935"/>
            </a:xfrm>
            <a:custGeom>
              <a:avLst/>
              <a:gdLst>
                <a:gd name="connsiteX0" fmla="*/ 2694004 w 3389938"/>
                <a:gd name="connsiteY0" fmla="*/ 0 h 358140"/>
                <a:gd name="connsiteX1" fmla="*/ 3389938 w 3389938"/>
                <a:gd name="connsiteY1" fmla="*/ 0 h 358140"/>
                <a:gd name="connsiteX2" fmla="*/ 3389938 w 3389938"/>
                <a:gd name="connsiteY2" fmla="*/ 179070 h 358140"/>
                <a:gd name="connsiteX3" fmla="*/ 3389937 w 3389938"/>
                <a:gd name="connsiteY3" fmla="*/ 179070 h 358140"/>
                <a:gd name="connsiteX4" fmla="*/ 3389937 w 3389938"/>
                <a:gd name="connsiteY4" fmla="*/ 358140 h 358140"/>
                <a:gd name="connsiteX5" fmla="*/ 0 w 3389938"/>
                <a:gd name="connsiteY5" fmla="*/ 358140 h 358140"/>
                <a:gd name="connsiteX6" fmla="*/ 0 w 3389938"/>
                <a:gd name="connsiteY6" fmla="*/ 179070 h 358140"/>
                <a:gd name="connsiteX7" fmla="*/ 2694004 w 3389938"/>
                <a:gd name="connsiteY7" fmla="*/ 179070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938" h="358140">
                  <a:moveTo>
                    <a:pt x="2694004" y="0"/>
                  </a:moveTo>
                  <a:lnTo>
                    <a:pt x="3389938" y="0"/>
                  </a:lnTo>
                  <a:lnTo>
                    <a:pt x="3389938" y="179070"/>
                  </a:lnTo>
                  <a:lnTo>
                    <a:pt x="3389937" y="179070"/>
                  </a:lnTo>
                  <a:lnTo>
                    <a:pt x="3389937" y="358140"/>
                  </a:lnTo>
                  <a:lnTo>
                    <a:pt x="0" y="358140"/>
                  </a:lnTo>
                  <a:lnTo>
                    <a:pt x="0" y="179070"/>
                  </a:lnTo>
                  <a:lnTo>
                    <a:pt x="2694004" y="179070"/>
                  </a:lnTo>
                  <a:close/>
                </a:path>
              </a:pathLst>
            </a:cu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nchor="ctr">
              <a:noAutofit/>
            </a:bodyPr>
            <a:lstStyle/>
            <a:p>
              <a:pPr algn="ctr"/>
              <a:endParaRPr lang="en-US"/>
            </a:p>
          </p:txBody>
        </p:sp>
      </p:grpSp>
      <p:grpSp>
        <p:nvGrpSpPr>
          <p:cNvPr id="30" name="组合 29"/>
          <p:cNvGrpSpPr/>
          <p:nvPr/>
        </p:nvGrpSpPr>
        <p:grpSpPr>
          <a:xfrm>
            <a:off x="815359" y="1091250"/>
            <a:ext cx="4928616" cy="572770"/>
            <a:chOff x="1108412" y="1780120"/>
            <a:chExt cx="4302280" cy="572934"/>
          </a:xfrm>
        </p:grpSpPr>
        <p:grpSp>
          <p:nvGrpSpPr>
            <p:cNvPr id="31" name="组合 30"/>
            <p:cNvGrpSpPr/>
            <p:nvPr/>
          </p:nvGrpSpPr>
          <p:grpSpPr>
            <a:xfrm>
              <a:off x="4420824" y="1780120"/>
              <a:ext cx="509090" cy="294402"/>
              <a:chOff x="2290830" y="1542404"/>
              <a:chExt cx="275987" cy="155641"/>
            </a:xfrm>
          </p:grpSpPr>
          <p:sp>
            <p:nvSpPr>
              <p:cNvPr id="41" name="平行四边形 40"/>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42" name="平行四边形 4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32" name="任意多边形: 形状 31"/>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 name="文本框 32"/>
            <p:cNvSpPr txBox="1"/>
            <p:nvPr/>
          </p:nvSpPr>
          <p:spPr>
            <a:xfrm>
              <a:off x="1275353" y="1902262"/>
              <a:ext cx="3935112" cy="368405"/>
            </a:xfrm>
            <a:prstGeom prst="rect">
              <a:avLst/>
            </a:prstGeom>
            <a:noFill/>
          </p:spPr>
          <p:txBody>
            <a:bodyPr wrap="square" anchor="ctr">
              <a:spAutoFit/>
            </a:bodyPr>
            <a:lstStyle/>
            <a:p>
              <a:pPr algn="ctr" defTabSz="457200"/>
              <a:r>
                <a:rPr lang="en-US" altLang="zh-CN"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ESMO </a:t>
              </a:r>
              <a:r>
                <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肿瘤骨健康临床实践指南</a:t>
              </a:r>
              <a:r>
                <a:rPr lang="en-US" altLang="zh-CN" b="1" kern="0" baseline="300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1</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38" name="组合 37"/>
            <p:cNvGrpSpPr/>
            <p:nvPr/>
          </p:nvGrpSpPr>
          <p:grpSpPr>
            <a:xfrm>
              <a:off x="1316029" y="1840776"/>
              <a:ext cx="509090" cy="512278"/>
              <a:chOff x="7436314" y="2544951"/>
              <a:chExt cx="509090" cy="294402"/>
            </a:xfrm>
          </p:grpSpPr>
          <p:sp>
            <p:nvSpPr>
              <p:cNvPr id="39" name="平行四边形 3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0" name="平行四边形 3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43" name="组合 42"/>
          <p:cNvGrpSpPr/>
          <p:nvPr/>
        </p:nvGrpSpPr>
        <p:grpSpPr>
          <a:xfrm>
            <a:off x="6465265" y="1091250"/>
            <a:ext cx="5040000" cy="572770"/>
            <a:chOff x="1108412" y="1780120"/>
            <a:chExt cx="4302280" cy="572934"/>
          </a:xfrm>
        </p:grpSpPr>
        <p:grpSp>
          <p:nvGrpSpPr>
            <p:cNvPr id="44" name="组合 43"/>
            <p:cNvGrpSpPr/>
            <p:nvPr/>
          </p:nvGrpSpPr>
          <p:grpSpPr>
            <a:xfrm>
              <a:off x="4420824" y="1780120"/>
              <a:ext cx="509090" cy="294402"/>
              <a:chOff x="2290830" y="1542404"/>
              <a:chExt cx="275987" cy="155641"/>
            </a:xfrm>
          </p:grpSpPr>
          <p:sp>
            <p:nvSpPr>
              <p:cNvPr id="50" name="平行四边形 49"/>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52" name="平行四边形 5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45"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6" name="文本框 45"/>
            <p:cNvSpPr txBox="1"/>
            <p:nvPr/>
          </p:nvSpPr>
          <p:spPr>
            <a:xfrm>
              <a:off x="1275353" y="1902262"/>
              <a:ext cx="3935112" cy="368405"/>
            </a:xfrm>
            <a:prstGeom prst="rect">
              <a:avLst/>
            </a:prstGeom>
            <a:noFill/>
          </p:spPr>
          <p:txBody>
            <a:bodyPr wrap="square" anchor="ctr">
              <a:spAutoFit/>
            </a:bodyPr>
            <a:lstStyle/>
            <a:p>
              <a:pPr algn="ctr" defTabSz="457200"/>
              <a:r>
                <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中国恶性肿瘤骨转移临床诊疗专家共识</a:t>
              </a:r>
              <a:r>
                <a:rPr lang="en-US" altLang="zh-CN" b="1" kern="0" baseline="300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2</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47" name="组合 46"/>
            <p:cNvGrpSpPr/>
            <p:nvPr/>
          </p:nvGrpSpPr>
          <p:grpSpPr>
            <a:xfrm>
              <a:off x="1316029" y="1840776"/>
              <a:ext cx="509090" cy="512278"/>
              <a:chOff x="7436314" y="2544951"/>
              <a:chExt cx="509090" cy="294402"/>
            </a:xfrm>
          </p:grpSpPr>
          <p:sp>
            <p:nvSpPr>
              <p:cNvPr id="48" name="平行四边形 47"/>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9" name="平行四边形 48"/>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cxnSp>
        <p:nvCxnSpPr>
          <p:cNvPr id="55" name="直接连接符 54">
            <a:extLst>
              <a:ext uri="{FF2B5EF4-FFF2-40B4-BE49-F238E27FC236}">
                <a16:creationId xmlns:a16="http://schemas.microsoft.com/office/drawing/2014/main" id="{51CFC8E6-63D6-DB7E-2665-4DC31D2F5DFE}"/>
              </a:ext>
            </a:extLst>
          </p:cNvPr>
          <p:cNvCxnSpPr>
            <a:cxnSpLocks/>
          </p:cNvCxnSpPr>
          <p:nvPr/>
        </p:nvCxnSpPr>
        <p:spPr>
          <a:xfrm>
            <a:off x="815359" y="2515050"/>
            <a:ext cx="505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A7043C7E-3C5B-D86A-9B73-E1F1EEB2AE49}"/>
              </a:ext>
            </a:extLst>
          </p:cNvPr>
          <p:cNvCxnSpPr>
            <a:cxnSpLocks/>
          </p:cNvCxnSpPr>
          <p:nvPr/>
        </p:nvCxnSpPr>
        <p:spPr>
          <a:xfrm>
            <a:off x="6345351" y="2515050"/>
            <a:ext cx="505711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093ACF2A-E652-486D-5F1A-A8602529D933}"/>
              </a:ext>
            </a:extLst>
          </p:cNvPr>
          <p:cNvGrpSpPr/>
          <p:nvPr/>
        </p:nvGrpSpPr>
        <p:grpSpPr>
          <a:xfrm>
            <a:off x="10919294" y="-3"/>
            <a:ext cx="1159601" cy="246882"/>
            <a:chOff x="10345658" y="-3"/>
            <a:chExt cx="1285867" cy="246882"/>
          </a:xfrm>
        </p:grpSpPr>
        <p:sp>
          <p:nvSpPr>
            <p:cNvPr id="6" name="矩形: 圆顶角 5">
              <a:extLst>
                <a:ext uri="{FF2B5EF4-FFF2-40B4-BE49-F238E27FC236}">
                  <a16:creationId xmlns:a16="http://schemas.microsoft.com/office/drawing/2014/main" id="{BAEC8781-91CD-DE2E-7E34-D31F82F83500}"/>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7" name="文本框 6">
              <a:extLst>
                <a:ext uri="{FF2B5EF4-FFF2-40B4-BE49-F238E27FC236}">
                  <a16:creationId xmlns:a16="http://schemas.microsoft.com/office/drawing/2014/main" id="{2A38A0D6-ABB5-FD93-CA47-50205079D18B}"/>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
        <p:nvSpPr>
          <p:cNvPr id="4" name="文本框 3">
            <a:extLst>
              <a:ext uri="{FF2B5EF4-FFF2-40B4-BE49-F238E27FC236}">
                <a16:creationId xmlns:a16="http://schemas.microsoft.com/office/drawing/2014/main" id="{3AD15AAC-33F9-B2A4-81FF-55D2C1BFA20D}"/>
              </a:ext>
            </a:extLst>
          </p:cNvPr>
          <p:cNvSpPr txBox="1"/>
          <p:nvPr/>
        </p:nvSpPr>
        <p:spPr>
          <a:xfrm>
            <a:off x="6743684" y="6562955"/>
            <a:ext cx="2239328" cy="230832"/>
          </a:xfrm>
          <a:prstGeom prst="rect">
            <a:avLst/>
          </a:prstGeom>
          <a:noFill/>
        </p:spPr>
        <p:txBody>
          <a:bodyPr wrap="square">
            <a:spAutoFit/>
          </a:bodyPr>
          <a:lstStyle/>
          <a:p>
            <a:r>
              <a:rPr lang="en-US" altLang="zh-CN" sz="900" i="1" dirty="0">
                <a:solidFill>
                  <a:schemeClr val="bg1">
                    <a:lumMod val="50000"/>
                  </a:schemeClr>
                </a:solidFill>
              </a:rPr>
              <a:t>BTA</a:t>
            </a:r>
            <a:r>
              <a:rPr lang="zh-CN" altLang="en-US" sz="900" i="1" dirty="0">
                <a:solidFill>
                  <a:schemeClr val="bg1">
                    <a:lumMod val="50000"/>
                  </a:schemeClr>
                </a:solidFill>
              </a:rPr>
              <a:t>：</a:t>
            </a:r>
            <a:r>
              <a:rPr lang="en-US" altLang="zh-CN" sz="900" i="1" dirty="0">
                <a:solidFill>
                  <a:schemeClr val="bg1">
                    <a:lumMod val="50000"/>
                  </a:schemeClr>
                </a:solidFill>
              </a:rPr>
              <a:t>Bone Target Agent </a:t>
            </a:r>
            <a:r>
              <a:rPr lang="zh-CN" altLang="en-US" sz="900" i="1" dirty="0">
                <a:solidFill>
                  <a:schemeClr val="bg1">
                    <a:lumMod val="50000"/>
                  </a:schemeClr>
                </a:solidFill>
              </a:rPr>
              <a:t>骨靶向药物</a:t>
            </a:r>
            <a:endParaRPr lang="en-US" sz="900" i="1" dirty="0">
              <a:solidFill>
                <a:schemeClr val="bg1">
                  <a:lumMod val="50000"/>
                </a:schemeClr>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182C5-E690-BFC3-88E5-DFBE8AE9F81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808AE74-D0BF-D1D0-A126-BC06B508FB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080" imgH="5080" progId="TCLayout.ActiveDocument.1">
                  <p:embed/>
                </p:oleObj>
              </mc:Choice>
              <mc:Fallback>
                <p:oleObj name="think-cell 幻灯片" r:id="rId8" imgW="5080" imgH="5080" progId="TCLayout.ActiveDocument.1">
                  <p:embed/>
                  <p:pic>
                    <p:nvPicPr>
                      <p:cNvPr id="3" name="think-cell data - do not delete" hidden="1">
                        <a:extLst>
                          <a:ext uri="{FF2B5EF4-FFF2-40B4-BE49-F238E27FC236}">
                            <a16:creationId xmlns:a16="http://schemas.microsoft.com/office/drawing/2014/main" id="{A808AE74-D0BF-D1D0-A126-BC06B508FBF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New shape">
            <a:extLst>
              <a:ext uri="{FF2B5EF4-FFF2-40B4-BE49-F238E27FC236}">
                <a16:creationId xmlns:a16="http://schemas.microsoft.com/office/drawing/2014/main" id="{ABCDB56F-7F60-4FEB-7547-63CA983DCBB7}"/>
              </a:ext>
            </a:extLst>
          </p:cNvPr>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7" name="矩形: 圆角 6">
            <a:extLst>
              <a:ext uri="{FF2B5EF4-FFF2-40B4-BE49-F238E27FC236}">
                <a16:creationId xmlns:a16="http://schemas.microsoft.com/office/drawing/2014/main" id="{9231BA0A-A195-AF6F-F09C-902FF1C89BFE}"/>
              </a:ext>
            </a:extLst>
          </p:cNvPr>
          <p:cNvSpPr/>
          <p:nvPr/>
        </p:nvSpPr>
        <p:spPr>
          <a:xfrm>
            <a:off x="516000" y="874567"/>
            <a:ext cx="11160000" cy="5239505"/>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nvGrpSpPr>
          <p:cNvPr id="75" name="组合 74">
            <a:extLst>
              <a:ext uri="{FF2B5EF4-FFF2-40B4-BE49-F238E27FC236}">
                <a16:creationId xmlns:a16="http://schemas.microsoft.com/office/drawing/2014/main" id="{110685C6-87E4-12F4-3B87-21270C6427BB}"/>
              </a:ext>
            </a:extLst>
          </p:cNvPr>
          <p:cNvGrpSpPr/>
          <p:nvPr/>
        </p:nvGrpSpPr>
        <p:grpSpPr>
          <a:xfrm>
            <a:off x="1220420" y="462382"/>
            <a:ext cx="9751160" cy="802150"/>
            <a:chOff x="1108412" y="1780120"/>
            <a:chExt cx="4302280" cy="572934"/>
          </a:xfrm>
        </p:grpSpPr>
        <p:grpSp>
          <p:nvGrpSpPr>
            <p:cNvPr id="76" name="组合 75">
              <a:extLst>
                <a:ext uri="{FF2B5EF4-FFF2-40B4-BE49-F238E27FC236}">
                  <a16:creationId xmlns:a16="http://schemas.microsoft.com/office/drawing/2014/main" id="{CE50E20C-B363-3E8A-BE5B-9DDE68CEBAC5}"/>
                </a:ext>
              </a:extLst>
            </p:cNvPr>
            <p:cNvGrpSpPr/>
            <p:nvPr/>
          </p:nvGrpSpPr>
          <p:grpSpPr>
            <a:xfrm>
              <a:off x="4420824" y="1780120"/>
              <a:ext cx="509090" cy="294402"/>
              <a:chOff x="2290830" y="1542404"/>
              <a:chExt cx="275987" cy="155641"/>
            </a:xfrm>
          </p:grpSpPr>
          <p:sp>
            <p:nvSpPr>
              <p:cNvPr id="82" name="平行四边形 81">
                <a:extLst>
                  <a:ext uri="{FF2B5EF4-FFF2-40B4-BE49-F238E27FC236}">
                    <a16:creationId xmlns:a16="http://schemas.microsoft.com/office/drawing/2014/main" id="{2A818E4C-B06E-C07A-8F19-5C0FAFF09FAD}"/>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83" name="平行四边形 82">
                <a:extLst>
                  <a:ext uri="{FF2B5EF4-FFF2-40B4-BE49-F238E27FC236}">
                    <a16:creationId xmlns:a16="http://schemas.microsoft.com/office/drawing/2014/main" id="{442D3CC9-7945-4854-AD7B-BD290F7E73FD}"/>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grpSp>
        <p:sp>
          <p:nvSpPr>
            <p:cNvPr id="77" name="任意多边形: 形状 76">
              <a:extLst>
                <a:ext uri="{FF2B5EF4-FFF2-40B4-BE49-F238E27FC236}">
                  <a16:creationId xmlns:a16="http://schemas.microsoft.com/office/drawing/2014/main" id="{617F5DB3-2136-BCC5-A951-69E78CF8BC3A}"/>
                </a:ext>
              </a:extLst>
            </p:cNvPr>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8" name="文本框 77">
              <a:extLst>
                <a:ext uri="{FF2B5EF4-FFF2-40B4-BE49-F238E27FC236}">
                  <a16:creationId xmlns:a16="http://schemas.microsoft.com/office/drawing/2014/main" id="{B70200FD-0A4C-10FF-239E-A721B6DF280F}"/>
                </a:ext>
              </a:extLst>
            </p:cNvPr>
            <p:cNvSpPr txBox="1"/>
            <p:nvPr/>
          </p:nvSpPr>
          <p:spPr>
            <a:xfrm>
              <a:off x="1275353" y="1899614"/>
              <a:ext cx="3935112" cy="396608"/>
            </a:xfrm>
            <a:prstGeom prst="rect">
              <a:avLst/>
            </a:prstGeom>
            <a:noFill/>
          </p:spPr>
          <p:txBody>
            <a:bodyPr wrap="square" anchor="t">
              <a:noAutofit/>
            </a:bodyPr>
            <a:lstStyle/>
            <a:p>
              <a:pPr algn="ctr" defTabSz="457200"/>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全身视角：联合</a:t>
              </a:r>
              <a:r>
                <a:rPr lang="en-US" altLang="zh-CN"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BTA</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为原发灶方案</a:t>
              </a:r>
              <a:r>
                <a:rPr lang="en-US" altLang="zh-CN"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放疗带来 </a:t>
              </a:r>
              <a:r>
                <a:rPr lang="zh-CN" altLang="en-US" sz="28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更多获益</a:t>
              </a:r>
              <a:endPar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endParaRPr>
            </a:p>
          </p:txBody>
        </p:sp>
        <p:grpSp>
          <p:nvGrpSpPr>
            <p:cNvPr id="79" name="组合 78">
              <a:extLst>
                <a:ext uri="{FF2B5EF4-FFF2-40B4-BE49-F238E27FC236}">
                  <a16:creationId xmlns:a16="http://schemas.microsoft.com/office/drawing/2014/main" id="{CBECA098-16EB-2FC7-70E7-A2392E4EE40F}"/>
                </a:ext>
              </a:extLst>
            </p:cNvPr>
            <p:cNvGrpSpPr/>
            <p:nvPr/>
          </p:nvGrpSpPr>
          <p:grpSpPr>
            <a:xfrm>
              <a:off x="1316029" y="1840776"/>
              <a:ext cx="509090" cy="512278"/>
              <a:chOff x="7436314" y="2544951"/>
              <a:chExt cx="509090" cy="294402"/>
            </a:xfrm>
          </p:grpSpPr>
          <p:sp>
            <p:nvSpPr>
              <p:cNvPr id="80" name="平行四边形 79">
                <a:extLst>
                  <a:ext uri="{FF2B5EF4-FFF2-40B4-BE49-F238E27FC236}">
                    <a16:creationId xmlns:a16="http://schemas.microsoft.com/office/drawing/2014/main" id="{0D681D10-1384-8455-DD02-93523B8A7E13}"/>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1" name="平行四边形 80">
                <a:extLst>
                  <a:ext uri="{FF2B5EF4-FFF2-40B4-BE49-F238E27FC236}">
                    <a16:creationId xmlns:a16="http://schemas.microsoft.com/office/drawing/2014/main" id="{EA76AE11-4B6F-7BED-229C-372A5C3C88E4}"/>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13" name="文本框 12">
            <a:extLst>
              <a:ext uri="{FF2B5EF4-FFF2-40B4-BE49-F238E27FC236}">
                <a16:creationId xmlns:a16="http://schemas.microsoft.com/office/drawing/2014/main" id="{95CFE7F5-A56B-7519-FF89-7F006237DD65}"/>
              </a:ext>
            </a:extLst>
          </p:cNvPr>
          <p:cNvSpPr txBox="1"/>
          <p:nvPr/>
        </p:nvSpPr>
        <p:spPr>
          <a:xfrm>
            <a:off x="633714" y="6532303"/>
            <a:ext cx="9516620" cy="357697"/>
          </a:xfrm>
          <a:prstGeom prst="rect">
            <a:avLst/>
          </a:prstGeom>
          <a:noFill/>
        </p:spPr>
        <p:txBody>
          <a:bodyPr wrap="square" numCol="1">
            <a:no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600" dirty="0">
                <a:solidFill>
                  <a:prstClr val="black">
                    <a:lumMod val="50000"/>
                    <a:lumOff val="50000"/>
                  </a:prstClr>
                </a:solidFill>
                <a:latin typeface="+mn-ea"/>
              </a:rPr>
              <a:t>Zhen, G., et al. Bone Res 10, 44 (2022). </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Coleman, Robert, et al. "Bone health in cancer: ESMO clinical practice guidelines." Annals of oncology 31.12 (2020): 1650-1663.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 </a:t>
            </a:r>
            <a:r>
              <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江泽飞、牛晓辉、王洁等，恶性肿瘤骨转移临床诊疗专家共识，中南大学出版社，</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ISBN</a:t>
            </a:r>
            <a:r>
              <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a:t>
            </a:r>
            <a:r>
              <a:rPr kumimoji="0" lang="en-US" altLang="zh-CN"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rPr>
              <a:t>9787548748151</a:t>
            </a:r>
            <a:endParaRPr kumimoji="0" lang="zh-CN" altLang="en-US" sz="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a:cs typeface="Arial" panose="020B0604020202020204" pitchFamily="34" charset="0"/>
            </a:endParaRPr>
          </a:p>
        </p:txBody>
      </p:sp>
      <p:grpSp>
        <p:nvGrpSpPr>
          <p:cNvPr id="12" name="组合 11">
            <a:extLst>
              <a:ext uri="{FF2B5EF4-FFF2-40B4-BE49-F238E27FC236}">
                <a16:creationId xmlns:a16="http://schemas.microsoft.com/office/drawing/2014/main" id="{1A22E57F-9A12-484F-DA16-0B3C2A404968}"/>
              </a:ext>
            </a:extLst>
          </p:cNvPr>
          <p:cNvGrpSpPr/>
          <p:nvPr/>
        </p:nvGrpSpPr>
        <p:grpSpPr>
          <a:xfrm>
            <a:off x="7280476" y="1480157"/>
            <a:ext cx="4251417" cy="4382164"/>
            <a:chOff x="7281619" y="1859153"/>
            <a:chExt cx="4028202" cy="4299787"/>
          </a:xfrm>
        </p:grpSpPr>
        <p:sp>
          <p:nvSpPr>
            <p:cNvPr id="18" name="矩形: 圆角 4">
              <a:extLst>
                <a:ext uri="{FF2B5EF4-FFF2-40B4-BE49-F238E27FC236}">
                  <a16:creationId xmlns:a16="http://schemas.microsoft.com/office/drawing/2014/main" id="{B812BF80-31B2-FF07-3AF7-A86F33A0FE09}"/>
                </a:ext>
              </a:extLst>
            </p:cNvPr>
            <p:cNvSpPr/>
            <p:nvPr>
              <p:custDataLst>
                <p:tags r:id="rId4"/>
              </p:custDataLst>
            </p:nvPr>
          </p:nvSpPr>
          <p:spPr>
            <a:xfrm>
              <a:off x="7281619" y="1859153"/>
              <a:ext cx="4028202" cy="4299787"/>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rIns="144000" bIns="612000" rtlCol="0" anchor="ctr"/>
            <a:lstStyle/>
            <a:p>
              <a:pPr marL="176213" indent="-176213">
                <a:lnSpc>
                  <a:spcPct val="110000"/>
                </a:lnSpc>
                <a:spcBef>
                  <a:spcPts val="1200"/>
                </a:spcBef>
                <a:spcAft>
                  <a:spcPts val="1200"/>
                </a:spcAft>
                <a:buFont typeface="Arial" panose="020B0604020202020204" pitchFamily="34" charset="0"/>
                <a:buChar char="•"/>
              </a:pP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charset="-122"/>
                <a:cs typeface="+mn-cs"/>
              </a:endParaRPr>
            </a:p>
          </p:txBody>
        </p:sp>
        <p:sp>
          <p:nvSpPr>
            <p:cNvPr id="35" name="矩形: 圆角 64">
              <a:extLst>
                <a:ext uri="{FF2B5EF4-FFF2-40B4-BE49-F238E27FC236}">
                  <a16:creationId xmlns:a16="http://schemas.microsoft.com/office/drawing/2014/main" id="{24D80F83-087E-6706-B21D-6515265D598D}"/>
                </a:ext>
              </a:extLst>
            </p:cNvPr>
            <p:cNvSpPr/>
            <p:nvPr>
              <p:custDataLst>
                <p:tags r:id="rId5"/>
              </p:custDataLst>
            </p:nvPr>
          </p:nvSpPr>
          <p:spPr>
            <a:xfrm>
              <a:off x="7460475" y="1978121"/>
              <a:ext cx="3672478" cy="1957778"/>
            </a:xfrm>
            <a:prstGeom prst="roundRect">
              <a:avLst>
                <a:gd name="adj" fmla="val 8002"/>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540000" rtlCol="0" anchor="ctr"/>
            <a:lstStyle/>
            <a:p>
              <a:pPr marL="176213" indent="-176213">
                <a:lnSpc>
                  <a:spcPct val="110000"/>
                </a:lnSpc>
                <a:spcBef>
                  <a:spcPts val="300"/>
                </a:spcBef>
                <a:spcAft>
                  <a:spcPts val="300"/>
                </a:spcAft>
                <a:buFont typeface="Arial" panose="020B0604020202020204" pitchFamily="34" charset="0"/>
                <a:buChar char="•"/>
              </a:pPr>
              <a:r>
                <a:rPr lang="zh-CN" altLang="en-US" b="1" kern="100" dirty="0">
                  <a:solidFill>
                    <a:schemeClr val="accent1"/>
                  </a:solidFill>
                  <a:ea typeface="微软雅黑" panose="020B0503020204020204" charset="-122"/>
                  <a:cs typeface="Arial" panose="020B0604020202020204" pitchFamily="34" charset="0"/>
                </a:rPr>
                <a:t>骨转移患者联合</a:t>
              </a:r>
              <a:r>
                <a:rPr lang="en-US" altLang="zh-CN" b="1" kern="100" dirty="0">
                  <a:solidFill>
                    <a:schemeClr val="accent1"/>
                  </a:solidFill>
                  <a:ea typeface="微软雅黑" panose="020B0503020204020204" charset="-122"/>
                  <a:cs typeface="Arial" panose="020B0604020202020204" pitchFamily="34" charset="0"/>
                </a:rPr>
                <a:t>BTA</a:t>
              </a:r>
              <a:r>
                <a:rPr lang="zh-CN" altLang="en-US" b="1" kern="100" dirty="0">
                  <a:solidFill>
                    <a:schemeClr val="accent1"/>
                  </a:solidFill>
                  <a:ea typeface="微软雅黑" panose="020B0503020204020204" charset="-122"/>
                  <a:cs typeface="Arial" panose="020B0604020202020204" pitchFamily="34" charset="0"/>
                </a:rPr>
                <a:t>是指南、共识推荐的规范治疗方案</a:t>
              </a:r>
              <a:r>
                <a:rPr lang="en-US" altLang="zh-CN" b="1" kern="100" baseline="30000" dirty="0">
                  <a:solidFill>
                    <a:schemeClr val="accent1"/>
                  </a:solidFill>
                  <a:ea typeface="微软雅黑" panose="020B0503020204020204" charset="-122"/>
                  <a:cs typeface="Arial" panose="020B0604020202020204" pitchFamily="34" charset="0"/>
                </a:rPr>
                <a:t>1-2</a:t>
              </a:r>
            </a:p>
            <a:p>
              <a:pPr marL="176213" indent="-176213">
                <a:lnSpc>
                  <a:spcPct val="110000"/>
                </a:lnSpc>
                <a:spcBef>
                  <a:spcPts val="300"/>
                </a:spcBef>
                <a:spcAft>
                  <a:spcPts val="300"/>
                </a:spcAft>
                <a:buFont typeface="Arial" panose="020B0604020202020204" pitchFamily="34" charset="0"/>
                <a:buChar char="•"/>
              </a:pPr>
              <a:r>
                <a:rPr lang="zh-CN" altLang="en-US" b="1" dirty="0">
                  <a:solidFill>
                    <a:schemeClr val="accent1"/>
                  </a:solidFill>
                  <a:ea typeface="微软雅黑" panose="020B0503020204020204" charset="-122"/>
                </a:rPr>
                <a:t>联合</a:t>
              </a:r>
              <a:r>
                <a:rPr lang="en-US" altLang="zh-CN" b="1" dirty="0">
                  <a:solidFill>
                    <a:schemeClr val="accent1"/>
                  </a:solidFill>
                  <a:ea typeface="微软雅黑" panose="020B0503020204020204" charset="-122"/>
                </a:rPr>
                <a:t>BTA</a:t>
              </a:r>
              <a:r>
                <a:rPr lang="zh-CN" altLang="en-US" b="1" dirty="0">
                  <a:solidFill>
                    <a:schemeClr val="accent1"/>
                  </a:solidFill>
                  <a:ea typeface="微软雅黑" panose="020B0503020204020204" charset="-122"/>
                </a:rPr>
                <a:t>不仅保护骨骼，还有望 带来缓解与生存的全身获益</a:t>
              </a:r>
            </a:p>
          </p:txBody>
        </p:sp>
        <p:grpSp>
          <p:nvGrpSpPr>
            <p:cNvPr id="37" name="组合 36">
              <a:extLst>
                <a:ext uri="{FF2B5EF4-FFF2-40B4-BE49-F238E27FC236}">
                  <a16:creationId xmlns:a16="http://schemas.microsoft.com/office/drawing/2014/main" id="{09B10ACC-32DC-9087-8CC2-57CD1928C594}"/>
                </a:ext>
              </a:extLst>
            </p:cNvPr>
            <p:cNvGrpSpPr/>
            <p:nvPr/>
          </p:nvGrpSpPr>
          <p:grpSpPr>
            <a:xfrm>
              <a:off x="7602870" y="3598353"/>
              <a:ext cx="3313870" cy="2387649"/>
              <a:chOff x="8076636" y="3117041"/>
              <a:chExt cx="2630656" cy="2003855"/>
            </a:xfrm>
          </p:grpSpPr>
          <p:pic>
            <p:nvPicPr>
              <p:cNvPr id="38" name="图片 37">
                <a:extLst>
                  <a:ext uri="{FF2B5EF4-FFF2-40B4-BE49-F238E27FC236}">
                    <a16:creationId xmlns:a16="http://schemas.microsoft.com/office/drawing/2014/main" id="{17C12776-8318-5F44-2F68-4DA3000ADFFE}"/>
                  </a:ext>
                </a:extLst>
              </p:cNvPr>
              <p:cNvPicPr>
                <a:picLocks noChangeAspect="1"/>
              </p:cNvPicPr>
              <p:nvPr/>
            </p:nvPicPr>
            <p:blipFill>
              <a:blip r:embed="rId10"/>
              <a:stretch>
                <a:fillRect/>
              </a:stretch>
            </p:blipFill>
            <p:spPr>
              <a:xfrm>
                <a:off x="8076636" y="3117041"/>
                <a:ext cx="1336628" cy="2003855"/>
              </a:xfrm>
              <a:prstGeom prst="rect">
                <a:avLst/>
              </a:prstGeom>
              <a:effectLst>
                <a:outerShdw blurRad="50800" dist="38100" dir="2700000" algn="tl" rotWithShape="0">
                  <a:prstClr val="black">
                    <a:alpha val="40000"/>
                  </a:prstClr>
                </a:outerShdw>
              </a:effectLst>
            </p:spPr>
          </p:pic>
          <p:pic>
            <p:nvPicPr>
              <p:cNvPr id="39" name="图片 38">
                <a:extLst>
                  <a:ext uri="{FF2B5EF4-FFF2-40B4-BE49-F238E27FC236}">
                    <a16:creationId xmlns:a16="http://schemas.microsoft.com/office/drawing/2014/main" id="{63AD1439-BC20-70E4-4906-8A64DD17B0DD}"/>
                  </a:ext>
                </a:extLst>
              </p:cNvPr>
              <p:cNvPicPr>
                <a:picLocks noChangeAspect="1"/>
              </p:cNvPicPr>
              <p:nvPr/>
            </p:nvPicPr>
            <p:blipFill>
              <a:blip r:embed="rId11"/>
              <a:srcRect t="3748"/>
              <a:stretch/>
            </p:blipFill>
            <p:spPr>
              <a:xfrm>
                <a:off x="9319055" y="3117041"/>
                <a:ext cx="1388237" cy="2003855"/>
              </a:xfrm>
              <a:prstGeom prst="rect">
                <a:avLst/>
              </a:prstGeom>
              <a:effectLst>
                <a:outerShdw blurRad="50800" dist="38100" dir="2700000" algn="tl" rotWithShape="0">
                  <a:prstClr val="black">
                    <a:alpha val="40000"/>
                  </a:prstClr>
                </a:outerShdw>
              </a:effectLst>
            </p:spPr>
          </p:pic>
        </p:grpSp>
      </p:grpSp>
      <p:sp>
        <p:nvSpPr>
          <p:cNvPr id="5" name="矩形: 圆角 64">
            <a:extLst>
              <a:ext uri="{FF2B5EF4-FFF2-40B4-BE49-F238E27FC236}">
                <a16:creationId xmlns:a16="http://schemas.microsoft.com/office/drawing/2014/main" id="{28034E16-C2C0-58AE-EA6F-BD7EE1AC5DF5}"/>
              </a:ext>
            </a:extLst>
          </p:cNvPr>
          <p:cNvSpPr/>
          <p:nvPr>
            <p:custDataLst>
              <p:tags r:id="rId2"/>
            </p:custDataLst>
          </p:nvPr>
        </p:nvSpPr>
        <p:spPr>
          <a:xfrm>
            <a:off x="799358" y="1609534"/>
            <a:ext cx="5940000" cy="540000"/>
          </a:xfrm>
          <a:prstGeom prst="roundRect">
            <a:avLst>
              <a:gd name="adj" fmla="val 22417"/>
            </a:avLst>
          </a:prstGeom>
          <a:gradFill>
            <a:gsLst>
              <a:gs pos="0">
                <a:schemeClr val="accent2">
                  <a:lumMod val="20000"/>
                  <a:lumOff val="80000"/>
                  <a:alpha val="50000"/>
                </a:schemeClr>
              </a:gs>
              <a:gs pos="100000">
                <a:srgbClr val="FAC08F">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b="1" dirty="0">
                <a:solidFill>
                  <a:schemeClr val="accent1"/>
                </a:solidFill>
                <a:latin typeface="+mj-ea"/>
                <a:ea typeface="+mj-ea"/>
                <a:cs typeface="Arial" panose="020B0604020202020204" pitchFamily="34" charset="0"/>
              </a:rPr>
              <a:t>骨转移的治疗仍有提升空间</a:t>
            </a:r>
          </a:p>
        </p:txBody>
      </p:sp>
      <p:sp>
        <p:nvSpPr>
          <p:cNvPr id="9" name="文本框 8">
            <a:extLst>
              <a:ext uri="{FF2B5EF4-FFF2-40B4-BE49-F238E27FC236}">
                <a16:creationId xmlns:a16="http://schemas.microsoft.com/office/drawing/2014/main" id="{90DAE35B-D73F-8901-2085-4FAD03921AA5}"/>
              </a:ext>
            </a:extLst>
          </p:cNvPr>
          <p:cNvSpPr txBox="1"/>
          <p:nvPr/>
        </p:nvSpPr>
        <p:spPr>
          <a:xfrm>
            <a:off x="952578" y="2207139"/>
            <a:ext cx="5786780" cy="1423851"/>
          </a:xfrm>
          <a:prstGeom prst="rect">
            <a:avLst/>
          </a:prstGeom>
          <a:noFill/>
        </p:spPr>
        <p:txBody>
          <a:bodyPr wrap="square">
            <a:spAutoFit/>
          </a:bodyPr>
          <a:lstStyle/>
          <a:p>
            <a:pPr marL="285750" indent="-285750">
              <a:lnSpc>
                <a:spcPct val="150000"/>
              </a:lnSpc>
              <a:spcAft>
                <a:spcPts val="600"/>
              </a:spcAft>
              <a:buFont typeface="Arial" panose="020B0604020202020204" pitchFamily="34" charset="0"/>
              <a:buChar char="•"/>
            </a:pPr>
            <a:r>
              <a:rPr lang="zh-CN" altLang="en-US" sz="1400" kern="100" dirty="0">
                <a:latin typeface="微软雅黑" panose="020B0503020204020204" charset="-122"/>
                <a:ea typeface="微软雅黑" panose="020B0503020204020204" charset="-122"/>
                <a:cs typeface="微软雅黑" panose="020B0503020204020204" charset="-122"/>
              </a:rPr>
              <a:t>骨转移</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仍是</a:t>
            </a:r>
            <a:r>
              <a:rPr lang="zh-CN" altLang="en-US" sz="1400" kern="100" dirty="0">
                <a:latin typeface="微软雅黑" panose="020B0503020204020204" charset="-122"/>
                <a:ea typeface="微软雅黑" panose="020B0503020204020204" charset="-122"/>
                <a:cs typeface="微软雅黑" panose="020B0503020204020204" charset="-122"/>
              </a:rPr>
              <a:t>靶向、免疫、放疗等多种疗法的</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不良预后因素</a:t>
            </a:r>
            <a:endParaRPr lang="en-US" altLang="zh-CN" sz="1400" b="1" kern="100" dirty="0">
              <a:solidFill>
                <a:srgbClr val="EC642F"/>
              </a:solidFill>
              <a:highlight>
                <a:srgbClr val="FFFF00"/>
              </a:highlight>
              <a:latin typeface="微软雅黑" panose="020B0503020204020204" charset="-122"/>
              <a:ea typeface="微软雅黑" panose="020B0503020204020204" charset="-122"/>
              <a:cs typeface="微软雅黑" panose="020B0503020204020204" charset="-122"/>
            </a:endParaRPr>
          </a:p>
          <a:p>
            <a:pPr marL="285750" indent="-285750">
              <a:lnSpc>
                <a:spcPct val="150000"/>
              </a:lnSpc>
              <a:spcAft>
                <a:spcPts val="600"/>
              </a:spcAft>
              <a:buFont typeface="Arial" panose="020B0604020202020204" pitchFamily="34" charset="0"/>
              <a:buChar char="•"/>
            </a:pPr>
            <a:r>
              <a:rPr lang="zh-CN" altLang="en-US" sz="1400" kern="100" dirty="0">
                <a:latin typeface="微软雅黑" panose="020B0503020204020204" charset="-122"/>
                <a:ea typeface="微软雅黑" panose="020B0503020204020204" charset="-122"/>
                <a:cs typeface="微软雅黑" panose="020B0503020204020204" charset="-122"/>
              </a:rPr>
              <a:t>存在骨转移意味着患者靶向、免疫治疗</a:t>
            </a:r>
            <a:r>
              <a:rPr lang="zh-CN" altLang="en-US" sz="1400" b="1" kern="100" dirty="0">
                <a:solidFill>
                  <a:schemeClr val="accent1"/>
                </a:solidFill>
                <a:latin typeface="微软雅黑" panose="020B0503020204020204" charset="-122"/>
                <a:ea typeface="微软雅黑" panose="020B0503020204020204" charset="-122"/>
                <a:cs typeface="微软雅黑" panose="020B0503020204020204" charset="-122"/>
              </a:rPr>
              <a:t>缓解差、生存短，全身获益   严重受损，</a:t>
            </a:r>
            <a:r>
              <a:rPr lang="zh-CN" altLang="en-US" sz="1400" kern="100" dirty="0">
                <a:latin typeface="微软雅黑" panose="020B0503020204020204" charset="-122"/>
                <a:ea typeface="微软雅黑" panose="020B0503020204020204" charset="-122"/>
                <a:cs typeface="微软雅黑" panose="020B0503020204020204" charset="-122"/>
              </a:rPr>
              <a:t>骨放疗可能</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仍无法为患者带来生存获益</a:t>
            </a:r>
            <a:r>
              <a:rPr lang="zh-CN" altLang="en-US" sz="1400" kern="100" dirty="0">
                <a:latin typeface="微软雅黑" panose="020B0503020204020204" charset="-122"/>
                <a:ea typeface="微软雅黑" panose="020B0503020204020204" charset="-122"/>
                <a:cs typeface="微软雅黑" panose="020B0503020204020204" charset="-122"/>
              </a:rPr>
              <a:t>，同时可能增加骨折风险、对全身治疗带来潜在负面影响</a:t>
            </a:r>
            <a:endParaRPr lang="en-US" altLang="zh-CN" sz="1400" kern="100" dirty="0">
              <a:latin typeface="微软雅黑" panose="020B0503020204020204" charset="-122"/>
              <a:ea typeface="微软雅黑" panose="020B0503020204020204" charset="-122"/>
              <a:cs typeface="微软雅黑" panose="020B0503020204020204" charset="-122"/>
            </a:endParaRPr>
          </a:p>
        </p:txBody>
      </p:sp>
      <p:sp>
        <p:nvSpPr>
          <p:cNvPr id="11" name="箭头: 右 10">
            <a:extLst>
              <a:ext uri="{FF2B5EF4-FFF2-40B4-BE49-F238E27FC236}">
                <a16:creationId xmlns:a16="http://schemas.microsoft.com/office/drawing/2014/main" id="{A92DB227-8985-37DD-06E3-46439ED28AF3}"/>
              </a:ext>
            </a:extLst>
          </p:cNvPr>
          <p:cNvSpPr/>
          <p:nvPr/>
        </p:nvSpPr>
        <p:spPr>
          <a:xfrm>
            <a:off x="6772711" y="2468313"/>
            <a:ext cx="663179" cy="2412717"/>
          </a:xfrm>
          <a:prstGeom prst="rightArrow">
            <a:avLst>
              <a:gd name="adj1" fmla="val 73027"/>
              <a:gd name="adj2" fmla="val 50000"/>
            </a:avLst>
          </a:prstGeom>
          <a:gradFill flip="none" rotWithShape="1">
            <a:gsLst>
              <a:gs pos="0">
                <a:schemeClr val="accent1">
                  <a:lumMod val="5000"/>
                  <a:lumOff val="95000"/>
                  <a:alpha val="0"/>
                </a:scheme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矩形: 圆角 64">
            <a:extLst>
              <a:ext uri="{FF2B5EF4-FFF2-40B4-BE49-F238E27FC236}">
                <a16:creationId xmlns:a16="http://schemas.microsoft.com/office/drawing/2014/main" id="{2757D866-25D7-5C12-24D3-6574DA606453}"/>
              </a:ext>
            </a:extLst>
          </p:cNvPr>
          <p:cNvSpPr/>
          <p:nvPr>
            <p:custDataLst>
              <p:tags r:id="rId3"/>
            </p:custDataLst>
          </p:nvPr>
        </p:nvSpPr>
        <p:spPr>
          <a:xfrm>
            <a:off x="799358" y="3926510"/>
            <a:ext cx="5940000" cy="540000"/>
          </a:xfrm>
          <a:prstGeom prst="roundRect">
            <a:avLst>
              <a:gd name="adj" fmla="val 22417"/>
            </a:avLst>
          </a:prstGeom>
          <a:gradFill>
            <a:gsLst>
              <a:gs pos="0">
                <a:schemeClr val="accent2">
                  <a:lumMod val="20000"/>
                  <a:lumOff val="80000"/>
                  <a:alpha val="50000"/>
                </a:schemeClr>
              </a:gs>
              <a:gs pos="100000">
                <a:srgbClr val="FAC08F">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b="1" dirty="0">
                <a:solidFill>
                  <a:schemeClr val="accent1"/>
                </a:solidFill>
                <a:latin typeface="+mj-ea"/>
                <a:cs typeface="Arial" panose="020B0604020202020204" pitchFamily="34" charset="0"/>
              </a:rPr>
              <a:t>原发灶方案</a:t>
            </a:r>
            <a:r>
              <a:rPr lang="en-US" altLang="zh-CN" sz="2000" b="1" dirty="0">
                <a:solidFill>
                  <a:schemeClr val="accent1"/>
                </a:solidFill>
                <a:latin typeface="+mj-ea"/>
                <a:cs typeface="Arial" panose="020B0604020202020204" pitchFamily="34" charset="0"/>
              </a:rPr>
              <a:t>±</a:t>
            </a:r>
            <a:r>
              <a:rPr lang="zh-CN" altLang="en-US" sz="2000" b="1" dirty="0">
                <a:solidFill>
                  <a:schemeClr val="accent1"/>
                </a:solidFill>
                <a:latin typeface="+mj-ea"/>
                <a:cs typeface="Arial" panose="020B0604020202020204" pitchFamily="34" charset="0"/>
              </a:rPr>
              <a:t>放疗方案同样需要</a:t>
            </a:r>
            <a:r>
              <a:rPr lang="en-US" altLang="zh-CN" sz="2000" b="1" dirty="0">
                <a:solidFill>
                  <a:schemeClr val="accent1"/>
                </a:solidFill>
                <a:latin typeface="+mj-ea"/>
                <a:cs typeface="Arial" panose="020B0604020202020204" pitchFamily="34" charset="0"/>
              </a:rPr>
              <a:t>BTA</a:t>
            </a:r>
            <a:endParaRPr lang="zh-CN" altLang="en-US" sz="2000" b="1" dirty="0">
              <a:solidFill>
                <a:schemeClr val="accent1"/>
              </a:solidFill>
              <a:latin typeface="+mj-ea"/>
              <a:cs typeface="Arial" panose="020B0604020202020204" pitchFamily="34" charset="0"/>
            </a:endParaRPr>
          </a:p>
        </p:txBody>
      </p:sp>
      <p:sp>
        <p:nvSpPr>
          <p:cNvPr id="19" name="文本框 18">
            <a:extLst>
              <a:ext uri="{FF2B5EF4-FFF2-40B4-BE49-F238E27FC236}">
                <a16:creationId xmlns:a16="http://schemas.microsoft.com/office/drawing/2014/main" id="{CA383004-9AAE-F575-5660-02884200B6F0}"/>
              </a:ext>
            </a:extLst>
          </p:cNvPr>
          <p:cNvSpPr txBox="1"/>
          <p:nvPr/>
        </p:nvSpPr>
        <p:spPr>
          <a:xfrm>
            <a:off x="952578" y="4588952"/>
            <a:ext cx="5427902" cy="1023742"/>
          </a:xfrm>
          <a:prstGeom prst="rect">
            <a:avLst/>
          </a:prstGeom>
          <a:noFill/>
        </p:spPr>
        <p:txBody>
          <a:bodyPr wrap="square">
            <a:spAutoFit/>
          </a:bodyPr>
          <a:lstStyle/>
          <a:p>
            <a:pPr marL="173038" indent="-173038">
              <a:lnSpc>
                <a:spcPct val="150000"/>
              </a:lnSpc>
              <a:buFont typeface="Arial" panose="020B0604020202020204" pitchFamily="34" charset="0"/>
              <a:buChar char="•"/>
            </a:pP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存在骨转移的患者在使用靶向、免疫治疗的同时联合地舒单抗，有望带来</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缓解和生存的“全身获益”</a:t>
            </a:r>
            <a:endParaRPr lang="en-US" altLang="zh-CN" sz="1400" b="1" kern="100" dirty="0">
              <a:solidFill>
                <a:srgbClr val="EC642F"/>
              </a:solidFill>
              <a:latin typeface="微软雅黑" panose="020B0503020204020204" charset="-122"/>
              <a:ea typeface="微软雅黑" panose="020B0503020204020204" charset="-122"/>
              <a:cs typeface="微软雅黑" panose="020B0503020204020204" charset="-122"/>
            </a:endParaRPr>
          </a:p>
          <a:p>
            <a:pPr marL="173038" indent="-173038">
              <a:lnSpc>
                <a:spcPct val="150000"/>
              </a:lnSpc>
              <a:buFont typeface="Arial" panose="020B0604020202020204" pitchFamily="34" charset="0"/>
              <a:buChar char="•"/>
            </a:pPr>
            <a:r>
              <a:rPr lang="zh-CN" altLang="en-US" sz="1400" kern="1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骨放疗联合地舒单抗，有望</a:t>
            </a:r>
            <a:r>
              <a:rPr lang="zh-CN" altLang="en-US" sz="1400" b="1" kern="100" dirty="0">
                <a:solidFill>
                  <a:srgbClr val="EC642F"/>
                </a:solidFill>
                <a:latin typeface="微软雅黑" panose="020B0503020204020204" charset="-122"/>
                <a:ea typeface="微软雅黑" panose="020B0503020204020204" charset="-122"/>
                <a:cs typeface="微软雅黑" panose="020B0503020204020204" charset="-122"/>
              </a:rPr>
              <a:t>改善骨微环境、降低骨折风险</a:t>
            </a:r>
          </a:p>
        </p:txBody>
      </p:sp>
      <p:grpSp>
        <p:nvGrpSpPr>
          <p:cNvPr id="2" name="组合 1">
            <a:extLst>
              <a:ext uri="{FF2B5EF4-FFF2-40B4-BE49-F238E27FC236}">
                <a16:creationId xmlns:a16="http://schemas.microsoft.com/office/drawing/2014/main" id="{F448315E-4556-6263-E7FB-36905D3C2D76}"/>
              </a:ext>
            </a:extLst>
          </p:cNvPr>
          <p:cNvGrpSpPr/>
          <p:nvPr/>
        </p:nvGrpSpPr>
        <p:grpSpPr>
          <a:xfrm>
            <a:off x="10919294" y="-3"/>
            <a:ext cx="1159601" cy="246882"/>
            <a:chOff x="10345658" y="-3"/>
            <a:chExt cx="1285867" cy="246882"/>
          </a:xfrm>
        </p:grpSpPr>
        <p:sp>
          <p:nvSpPr>
            <p:cNvPr id="4" name="矩形: 圆顶角 3">
              <a:extLst>
                <a:ext uri="{FF2B5EF4-FFF2-40B4-BE49-F238E27FC236}">
                  <a16:creationId xmlns:a16="http://schemas.microsoft.com/office/drawing/2014/main" id="{CD938972-EB3A-CE27-9AD7-83DA73917A24}"/>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8" name="文本框 7">
              <a:extLst>
                <a:ext uri="{FF2B5EF4-FFF2-40B4-BE49-F238E27FC236}">
                  <a16:creationId xmlns:a16="http://schemas.microsoft.com/office/drawing/2014/main" id="{15823AD9-0DD5-5A7B-D0E1-2364A40A5E93}"/>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spTree>
    <p:extLst>
      <p:ext uri="{BB962C8B-B14F-4D97-AF65-F5344CB8AC3E}">
        <p14:creationId xmlns:p14="http://schemas.microsoft.com/office/powerpoint/2010/main" val="41822634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17C070C-BC00-7996-FD08-6F4141CCA9B5}"/>
              </a:ext>
            </a:extLst>
          </p:cNvPr>
          <p:cNvGraphicFramePr>
            <a:graphicFrameLocks noChangeAspect="1"/>
          </p:cNvGraphicFramePr>
          <p:nvPr>
            <p:custDataLst>
              <p:tags r:id="rId1"/>
            </p:custDataLst>
            <p:extLst>
              <p:ext uri="{D42A27DB-BD31-4B8C-83A1-F6EECF244321}">
                <p14:modId xmlns:p14="http://schemas.microsoft.com/office/powerpoint/2010/main" val="3245058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12" name="think-cell data - do not delete" hidden="1">
                        <a:extLst>
                          <a:ext uri="{FF2B5EF4-FFF2-40B4-BE49-F238E27FC236}">
                            <a16:creationId xmlns:a16="http://schemas.microsoft.com/office/drawing/2014/main" id="{717C070C-BC00-7996-FD08-6F4141CCA9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838200" y="433974"/>
            <a:ext cx="11027229" cy="507831"/>
          </a:xfrm>
        </p:spPr>
        <p:txBody>
          <a:bodyPr vert="horz"/>
          <a:lstStyle/>
          <a:p>
            <a:r>
              <a:rPr lang="zh-CN" altLang="en-US" sz="3000" dirty="0"/>
              <a:t>长生存时代，肺癌骨转移风险与</a:t>
            </a:r>
            <a:r>
              <a:rPr lang="en-US" altLang="zh-CN" sz="3000" dirty="0"/>
              <a:t>BTA</a:t>
            </a:r>
            <a:r>
              <a:rPr lang="zh-CN" altLang="en-US" sz="3000" dirty="0"/>
              <a:t>治疗获益的“新思考”</a:t>
            </a:r>
          </a:p>
        </p:txBody>
      </p:sp>
      <p:sp>
        <p:nvSpPr>
          <p:cNvPr id="7" name="矩形: 圆角 6"/>
          <p:cNvSpPr/>
          <p:nvPr/>
        </p:nvSpPr>
        <p:spPr>
          <a:xfrm>
            <a:off x="516000" y="1107067"/>
            <a:ext cx="11160000" cy="2505677"/>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56"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 name="矩形: 圆角 48"/>
          <p:cNvSpPr/>
          <p:nvPr/>
        </p:nvSpPr>
        <p:spPr>
          <a:xfrm>
            <a:off x="516000" y="3699260"/>
            <a:ext cx="11160000" cy="2828163"/>
          </a:xfrm>
          <a:prstGeom prst="roundRect">
            <a:avLst>
              <a:gd name="adj" fmla="val 2943"/>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pic>
        <p:nvPicPr>
          <p:cNvPr id="11" name="图片 10">
            <a:extLst>
              <a:ext uri="{FF2B5EF4-FFF2-40B4-BE49-F238E27FC236}">
                <a16:creationId xmlns:a16="http://schemas.microsoft.com/office/drawing/2014/main" id="{9B5E129D-BA28-CE1C-A254-DEB1B066EB2A}"/>
              </a:ext>
            </a:extLst>
          </p:cNvPr>
          <p:cNvPicPr>
            <a:picLocks noChangeAspect="1"/>
          </p:cNvPicPr>
          <p:nvPr/>
        </p:nvPicPr>
        <p:blipFill>
          <a:blip r:embed="rId6">
            <a:alphaModFix amt="50000"/>
          </a:blip>
          <a:stretch>
            <a:fillRect/>
          </a:stretch>
        </p:blipFill>
        <p:spPr>
          <a:xfrm>
            <a:off x="-888313" y="2511216"/>
            <a:ext cx="1795093" cy="3398992"/>
          </a:xfrm>
          <a:prstGeom prst="rect">
            <a:avLst/>
          </a:prstGeom>
        </p:spPr>
      </p:pic>
      <p:sp>
        <p:nvSpPr>
          <p:cNvPr id="8" name="文本框 7">
            <a:extLst>
              <a:ext uri="{FF2B5EF4-FFF2-40B4-BE49-F238E27FC236}">
                <a16:creationId xmlns:a16="http://schemas.microsoft.com/office/drawing/2014/main" id="{4DD06F17-5957-2FEF-FE4A-70002887B2A4}"/>
              </a:ext>
            </a:extLst>
          </p:cNvPr>
          <p:cNvSpPr txBox="1"/>
          <p:nvPr/>
        </p:nvSpPr>
        <p:spPr>
          <a:xfrm>
            <a:off x="1005270" y="1352065"/>
            <a:ext cx="10409982" cy="2102198"/>
          </a:xfrm>
          <a:prstGeom prst="roundRect">
            <a:avLst>
              <a:gd name="adj" fmla="val 13387"/>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lIns="108000" tIns="72000" rIns="0" bIns="180000" anchor="ctr">
            <a:noAutofit/>
          </a:bodyPr>
          <a:lstStyle/>
          <a:p>
            <a:pPr marL="173038" indent="-173038">
              <a:lnSpc>
                <a:spcPct val="200000"/>
              </a:lnSpc>
              <a:buFont typeface="Arial" panose="020B0604020202020204" pitchFamily="34" charset="0"/>
              <a:buChar char="•"/>
            </a:pP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长生存时代，肺癌骨转移无症状比例升高、无症状骨转移</a:t>
            </a:r>
            <a:r>
              <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rPr>
              <a:t>SRE</a:t>
            </a: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同样高发</a:t>
            </a:r>
            <a:endPar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endParaRPr>
          </a:p>
          <a:p>
            <a:pPr marL="173038" indent="-173038">
              <a:lnSpc>
                <a:spcPct val="200000"/>
              </a:lnSpc>
              <a:buFont typeface="Arial" panose="020B0604020202020204" pitchFamily="34" charset="0"/>
              <a:buChar char="•"/>
            </a:pP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肺癌骨转移症状滞后、无症状≠无风险，立刻联合地舒单抗，为长生存 </a:t>
            </a:r>
            <a:r>
              <a:rPr lang="zh-CN" altLang="en-US" sz="2800" b="1" kern="100" dirty="0">
                <a:solidFill>
                  <a:srgbClr val="EC642F"/>
                </a:solidFill>
                <a:latin typeface="微软雅黑" panose="020B0503020204020204" charset="-122"/>
                <a:ea typeface="微软雅黑" panose="020B0503020204020204" charset="-122"/>
                <a:cs typeface="微软雅黑" panose="020B0503020204020204" charset="-122"/>
              </a:rPr>
              <a:t>保驾护航</a:t>
            </a:r>
            <a:endPar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endParaRPr>
          </a:p>
        </p:txBody>
      </p:sp>
      <p:sp>
        <p:nvSpPr>
          <p:cNvPr id="30" name="矩形: 圆角 76">
            <a:extLst>
              <a:ext uri="{FF2B5EF4-FFF2-40B4-BE49-F238E27FC236}">
                <a16:creationId xmlns:a16="http://schemas.microsoft.com/office/drawing/2014/main" id="{DBC9A527-D4E2-5DEA-3BFB-81E24857B2FB}"/>
              </a:ext>
            </a:extLst>
          </p:cNvPr>
          <p:cNvSpPr/>
          <p:nvPr/>
        </p:nvSpPr>
        <p:spPr>
          <a:xfrm rot="5400000">
            <a:off x="-451488" y="2095998"/>
            <a:ext cx="2102200" cy="614333"/>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骨骼视角</a:t>
            </a:r>
          </a:p>
        </p:txBody>
      </p:sp>
      <p:sp>
        <p:nvSpPr>
          <p:cNvPr id="31" name="矩形: 圆角 76">
            <a:extLst>
              <a:ext uri="{FF2B5EF4-FFF2-40B4-BE49-F238E27FC236}">
                <a16:creationId xmlns:a16="http://schemas.microsoft.com/office/drawing/2014/main" id="{C34E240F-BDBA-6AC7-1B32-0E80F390F644}"/>
              </a:ext>
            </a:extLst>
          </p:cNvPr>
          <p:cNvSpPr/>
          <p:nvPr/>
        </p:nvSpPr>
        <p:spPr>
          <a:xfrm rot="5400000">
            <a:off x="-451486" y="4746088"/>
            <a:ext cx="2102198" cy="614333"/>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全身视角</a:t>
            </a:r>
          </a:p>
        </p:txBody>
      </p:sp>
      <p:sp>
        <p:nvSpPr>
          <p:cNvPr id="2" name="文本框 1">
            <a:extLst>
              <a:ext uri="{FF2B5EF4-FFF2-40B4-BE49-F238E27FC236}">
                <a16:creationId xmlns:a16="http://schemas.microsoft.com/office/drawing/2014/main" id="{A080ABA3-48C6-D588-D9F3-FA693BA7E3F8}"/>
              </a:ext>
            </a:extLst>
          </p:cNvPr>
          <p:cNvSpPr txBox="1"/>
          <p:nvPr/>
        </p:nvSpPr>
        <p:spPr>
          <a:xfrm>
            <a:off x="1005270" y="4002156"/>
            <a:ext cx="10409982" cy="2102198"/>
          </a:xfrm>
          <a:prstGeom prst="roundRect">
            <a:avLst>
              <a:gd name="adj" fmla="val 14790"/>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lIns="108000" tIns="72000" rIns="0" bIns="180000" anchor="ctr">
            <a:noAutofit/>
          </a:bodyPr>
          <a:lstStyle/>
          <a:p>
            <a:pPr marL="173038" indent="-173038">
              <a:lnSpc>
                <a:spcPct val="200000"/>
              </a:lnSpc>
              <a:buFont typeface="Arial" panose="020B0604020202020204" pitchFamily="34" charset="0"/>
              <a:buChar char="•"/>
            </a:pP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长生存时代，存在骨转移的患者靶向、免疫、放疗预后较差，治疗仍有提升空间</a:t>
            </a:r>
            <a:endPar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endParaRPr>
          </a:p>
          <a:p>
            <a:pPr marL="173038" indent="-173038">
              <a:lnSpc>
                <a:spcPct val="200000"/>
              </a:lnSpc>
              <a:buFont typeface="Arial" panose="020B0604020202020204" pitchFamily="34" charset="0"/>
              <a:buChar char="•"/>
            </a:pP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在原发灶方案</a:t>
            </a:r>
            <a:r>
              <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rPr>
              <a:t>±</a:t>
            </a:r>
            <a:r>
              <a:rPr lang="zh-CN" altLang="en-US" sz="2100" b="1" kern="100" dirty="0">
                <a:solidFill>
                  <a:srgbClr val="EC642F"/>
                </a:solidFill>
                <a:latin typeface="微软雅黑" panose="020B0503020204020204" charset="-122"/>
                <a:ea typeface="微软雅黑" panose="020B0503020204020204" charset="-122"/>
                <a:cs typeface="微软雅黑" panose="020B0503020204020204" charset="-122"/>
              </a:rPr>
              <a:t>放疗的基础上立刻联合地舒单抗，有望带来 </a:t>
            </a:r>
            <a:r>
              <a:rPr lang="zh-CN" altLang="en-US" sz="2800" b="1" kern="100" dirty="0">
                <a:solidFill>
                  <a:srgbClr val="EC642F"/>
                </a:solidFill>
                <a:latin typeface="微软雅黑" panose="020B0503020204020204" charset="-122"/>
                <a:ea typeface="微软雅黑" panose="020B0503020204020204" charset="-122"/>
                <a:cs typeface="微软雅黑" panose="020B0503020204020204" charset="-122"/>
              </a:rPr>
              <a:t>骨骼与全身获益</a:t>
            </a:r>
            <a:endParaRPr lang="en-US" altLang="zh-CN" sz="2100" b="1" kern="100" dirty="0">
              <a:solidFill>
                <a:srgbClr val="EC642F"/>
              </a:solidFill>
              <a:latin typeface="微软雅黑" panose="020B0503020204020204" charset="-122"/>
              <a:ea typeface="微软雅黑" panose="020B0503020204020204" charset="-122"/>
              <a:cs typeface="微软雅黑" panose="020B0503020204020204" charset="-122"/>
            </a:endParaRPr>
          </a:p>
        </p:txBody>
      </p:sp>
      <p:grpSp>
        <p:nvGrpSpPr>
          <p:cNvPr id="3" name="组合 2">
            <a:extLst>
              <a:ext uri="{FF2B5EF4-FFF2-40B4-BE49-F238E27FC236}">
                <a16:creationId xmlns:a16="http://schemas.microsoft.com/office/drawing/2014/main" id="{7B34E09D-7872-03FD-476E-A70AF0280A64}"/>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EA8DD304-41D7-DD26-6A72-A389C12EE7C2}"/>
                </a:ext>
              </a:extLst>
            </p:cNvPr>
            <p:cNvSpPr/>
            <p:nvPr/>
          </p:nvSpPr>
          <p:spPr>
            <a:xfrm rot="10800000">
              <a:off x="10345658" y="-3"/>
              <a:ext cx="1285867" cy="246882"/>
            </a:xfrm>
            <a:prstGeom prst="round2SameRect">
              <a:avLst>
                <a:gd name="adj1" fmla="val 27145"/>
                <a:gd name="adj2" fmla="val 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9" name="文本框 8">
              <a:extLst>
                <a:ext uri="{FF2B5EF4-FFF2-40B4-BE49-F238E27FC236}">
                  <a16:creationId xmlns:a16="http://schemas.microsoft.com/office/drawing/2014/main" id="{8580D543-4915-772F-83CA-012B3819B36D}"/>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生存</a:t>
              </a:r>
              <a:endParaRPr lang="en-US" sz="800" b="1" dirty="0">
                <a:solidFill>
                  <a:schemeClr val="tx1">
                    <a:lumMod val="75000"/>
                    <a:lumOff val="25000"/>
                  </a:schemeClr>
                </a:solidFill>
              </a:endParaRPr>
            </a:p>
          </p:txBody>
        </p:sp>
      </p:grpSp>
      <p:grpSp>
        <p:nvGrpSpPr>
          <p:cNvPr id="10" name="组合 9">
            <a:extLst>
              <a:ext uri="{FF2B5EF4-FFF2-40B4-BE49-F238E27FC236}">
                <a16:creationId xmlns:a16="http://schemas.microsoft.com/office/drawing/2014/main" id="{98843F8B-A4D6-27BA-AAA3-A562627687F9}"/>
              </a:ext>
            </a:extLst>
          </p:cNvPr>
          <p:cNvGrpSpPr/>
          <p:nvPr/>
        </p:nvGrpSpPr>
        <p:grpSpPr>
          <a:xfrm>
            <a:off x="9705904" y="-4828"/>
            <a:ext cx="1159601" cy="246882"/>
            <a:chOff x="10345658" y="-3"/>
            <a:chExt cx="1285867" cy="246882"/>
          </a:xfrm>
        </p:grpSpPr>
        <p:sp>
          <p:nvSpPr>
            <p:cNvPr id="13" name="矩形: 圆顶角 12">
              <a:extLst>
                <a:ext uri="{FF2B5EF4-FFF2-40B4-BE49-F238E27FC236}">
                  <a16:creationId xmlns:a16="http://schemas.microsoft.com/office/drawing/2014/main" id="{076F6A67-FF59-1218-3CDA-C04B476AE0F7}"/>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4" name="文本框 13">
              <a:extLst>
                <a:ext uri="{FF2B5EF4-FFF2-40B4-BE49-F238E27FC236}">
                  <a16:creationId xmlns:a16="http://schemas.microsoft.com/office/drawing/2014/main" id="{37E5CAC8-36C4-239F-1A07-1B41E91E49E4}"/>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957D48-C147-8CC9-E7AB-191F8BECF368}"/>
              </a:ext>
            </a:extLst>
          </p:cNvPr>
          <p:cNvGraphicFramePr>
            <a:graphicFrameLocks noChangeAspect="1"/>
          </p:cNvGraphicFramePr>
          <p:nvPr>
            <p:custDataLst>
              <p:tags r:id="rId1"/>
            </p:custDataLst>
            <p:extLst>
              <p:ext uri="{D42A27DB-BD31-4B8C-83A1-F6EECF244321}">
                <p14:modId xmlns:p14="http://schemas.microsoft.com/office/powerpoint/2010/main" val="321983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3" imgW="512" imgH="514" progId="TCLayout.ActiveDocument.1">
                  <p:embed/>
                </p:oleObj>
              </mc:Choice>
              <mc:Fallback>
                <p:oleObj name="think-cell 幻灯片" r:id="rId33" imgW="512" imgH="514" progId="TCLayout.ActiveDocument.1">
                  <p:embed/>
                  <p:pic>
                    <p:nvPicPr>
                      <p:cNvPr id="3" name="think-cell data - do not delete" hidden="1">
                        <a:extLst>
                          <a:ext uri="{FF2B5EF4-FFF2-40B4-BE49-F238E27FC236}">
                            <a16:creationId xmlns:a16="http://schemas.microsoft.com/office/drawing/2014/main" id="{72957D48-C147-8CC9-E7AB-191F8BECF368}"/>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2" name="标题 1"/>
          <p:cNvSpPr>
            <a:spLocks noGrp="1"/>
          </p:cNvSpPr>
          <p:nvPr>
            <p:ph type="title"/>
          </p:nvPr>
        </p:nvSpPr>
        <p:spPr>
          <a:xfrm>
            <a:off x="838200" y="267774"/>
            <a:ext cx="11019155" cy="840230"/>
          </a:xfrm>
        </p:spPr>
        <p:txBody>
          <a:bodyPr vert="horz"/>
          <a:lstStyle/>
          <a:p>
            <a:r>
              <a:rPr kumimoji="1" lang="zh-CN" altLang="en-US" sz="2700" dirty="0"/>
              <a:t>临床实践中肺癌骨转移的诊疗现状如何？</a:t>
            </a:r>
            <a:br>
              <a:rPr kumimoji="1" lang="en-US" altLang="zh-CN" sz="2700" dirty="0"/>
            </a:br>
            <a:r>
              <a:rPr kumimoji="1" lang="zh-CN" altLang="en-US" sz="2700" dirty="0"/>
              <a:t>无症状≈无风险，症状仍是启动骨转移检查与综合治疗的主要因素</a:t>
            </a:r>
            <a:endParaRPr kumimoji="1" lang="zh-CN" altLang="en-US" sz="2700" dirty="0">
              <a:latin typeface="Arial" panose="020B0604020202020204" pitchFamily="34" charset="0"/>
              <a:cs typeface="Arial" panose="020B0604020202020204" pitchFamily="34" charset="0"/>
            </a:endParaRPr>
          </a:p>
        </p:txBody>
      </p:sp>
      <p:graphicFrame>
        <p:nvGraphicFramePr>
          <p:cNvPr id="190" name="表格 189"/>
          <p:cNvGraphicFramePr>
            <a:graphicFrameLocks noGrp="1"/>
          </p:cNvGraphicFramePr>
          <p:nvPr>
            <p:extLst>
              <p:ext uri="{D42A27DB-BD31-4B8C-83A1-F6EECF244321}">
                <p14:modId xmlns:p14="http://schemas.microsoft.com/office/powerpoint/2010/main" val="2095704928"/>
              </p:ext>
            </p:extLst>
          </p:nvPr>
        </p:nvGraphicFramePr>
        <p:xfrm>
          <a:off x="802005" y="2567940"/>
          <a:ext cx="6078220" cy="2720975"/>
        </p:xfrm>
        <a:graphic>
          <a:graphicData uri="http://schemas.openxmlformats.org/drawingml/2006/table">
            <a:tbl>
              <a:tblPr firstRow="1" bandRow="1"/>
              <a:tblGrid>
                <a:gridCol w="6078220">
                  <a:extLst>
                    <a:ext uri="{9D8B030D-6E8A-4147-A177-3AD203B41FA5}">
                      <a16:colId xmlns:a16="http://schemas.microsoft.com/office/drawing/2014/main" val="20000"/>
                    </a:ext>
                  </a:extLst>
                </a:gridCol>
              </a:tblGrid>
              <a:tr h="5441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1400" dirty="0">
                          <a:solidFill>
                            <a:schemeClr val="tx1">
                              <a:lumMod val="75000"/>
                              <a:lumOff val="25000"/>
                            </a:schemeClr>
                          </a:solidFill>
                          <a:latin typeface="Arial" panose="020B0604020202020204" pitchFamily="34" charset="0"/>
                          <a:ea typeface="微软雅黑" panose="020B0503020204020204" charset="-122"/>
                        </a:rPr>
                        <a:t>进行骨相关检查的患者指标选择</a:t>
                      </a:r>
                    </a:p>
                  </a:txBody>
                  <a:tcPr anchor="ctr">
                    <a:lnL w="12700" cmpd="sng">
                      <a:noFill/>
                    </a:lnL>
                    <a:lnR w="12700" cmpd="sng">
                      <a:noFill/>
                    </a:lnR>
                    <a:lnT w="12700" cap="flat" cmpd="sng" algn="ctr">
                      <a:solidFill>
                        <a:srgbClr val="F26649"/>
                      </a:solidFill>
                      <a:prstDash val="solid"/>
                      <a:round/>
                      <a:headEnd type="none" w="med" len="med"/>
                      <a:tailEnd type="none" w="med" len="med"/>
                    </a:lnT>
                    <a:lnB w="12700" cap="flat" cmpd="sng" algn="ctr">
                      <a:solidFill>
                        <a:srgbClr val="F266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51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12700" cap="flat" cmpd="sng" algn="ctr">
                      <a:solidFill>
                        <a:srgbClr val="F26649"/>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58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58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2" name="文本占位符 42"/>
          <p:cNvSpPr txBox="1"/>
          <p:nvPr/>
        </p:nvSpPr>
        <p:spPr>
          <a:xfrm>
            <a:off x="570134" y="6490093"/>
            <a:ext cx="10884360" cy="230315"/>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endParaRPr kumimoji="0" lang="zh-CN" altLang="en-US" sz="800" b="0" i="1" u="none" strike="noStrike" kern="1200" cap="none" spc="0" normalizeH="0" baseline="0" noProof="0" dirty="0">
              <a:ln>
                <a:noFill/>
              </a:ln>
              <a:solidFill>
                <a:sysClr val="windowText" lastClr="000000">
                  <a:lumMod val="50000"/>
                  <a:lumOff val="50000"/>
                </a:sysClr>
              </a:solidFill>
              <a:effectLst/>
              <a:uLnTx/>
              <a:uFillTx/>
              <a:latin typeface="Arial" panose="020B0604020202020204" pitchFamily="34" charset="0"/>
              <a:ea typeface="微软雅黑" panose="020B0503020204020204" charset="-122"/>
              <a:cs typeface="Arial" panose="020B0604020202020204" pitchFamily="34" charset="0"/>
              <a:sym typeface="微软雅黑" panose="020B0503020204020204" charset="-122"/>
            </a:endParaRPr>
          </a:p>
        </p:txBody>
      </p:sp>
      <p:graphicFrame>
        <p:nvGraphicFramePr>
          <p:cNvPr id="201" name="Chart 3"/>
          <p:cNvGraphicFramePr/>
          <p:nvPr>
            <p:custDataLst>
              <p:tags r:id="rId2"/>
            </p:custDataLst>
          </p:nvPr>
        </p:nvGraphicFramePr>
        <p:xfrm>
          <a:off x="3037583" y="3116172"/>
          <a:ext cx="3358870" cy="2255838"/>
        </p:xfrm>
        <a:graphic>
          <a:graphicData uri="http://schemas.openxmlformats.org/drawingml/2006/chart">
            <c:chart xmlns:c="http://schemas.openxmlformats.org/drawingml/2006/chart" xmlns:r="http://schemas.openxmlformats.org/officeDocument/2006/relationships" r:id="rId35"/>
          </a:graphicData>
        </a:graphic>
      </p:graphicFrame>
      <p:grpSp>
        <p:nvGrpSpPr>
          <p:cNvPr id="11" name="组合 10">
            <a:extLst>
              <a:ext uri="{FF2B5EF4-FFF2-40B4-BE49-F238E27FC236}">
                <a16:creationId xmlns:a16="http://schemas.microsoft.com/office/drawing/2014/main" id="{125B167F-2F5D-E55A-F4AB-84719FEF36CD}"/>
              </a:ext>
            </a:extLst>
          </p:cNvPr>
          <p:cNvGrpSpPr/>
          <p:nvPr/>
        </p:nvGrpSpPr>
        <p:grpSpPr>
          <a:xfrm>
            <a:off x="3206751" y="4003585"/>
            <a:ext cx="185739" cy="479426"/>
            <a:chOff x="3305160" y="4003585"/>
            <a:chExt cx="185739" cy="479426"/>
          </a:xfrm>
        </p:grpSpPr>
        <p:sp useBgFill="1">
          <p:nvSpPr>
            <p:cNvPr id="204" name="任意形状 203"/>
            <p:cNvSpPr/>
            <p:nvPr>
              <p:custDataLst>
                <p:tags r:id="rId28"/>
              </p:custDataLst>
            </p:nvPr>
          </p:nvSpPr>
          <p:spPr bwMode="auto">
            <a:xfrm>
              <a:off x="3305160" y="4003585"/>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5" name="任意形状 204"/>
            <p:cNvSpPr/>
            <p:nvPr>
              <p:custDataLst>
                <p:tags r:id="rId29"/>
              </p:custDataLst>
            </p:nvPr>
          </p:nvSpPr>
          <p:spPr bwMode="auto">
            <a:xfrm>
              <a:off x="3362310" y="4003585"/>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6" name="任意形状 205"/>
            <p:cNvSpPr/>
            <p:nvPr>
              <p:custDataLst>
                <p:tags r:id="rId30"/>
              </p:custDataLst>
            </p:nvPr>
          </p:nvSpPr>
          <p:spPr bwMode="auto">
            <a:xfrm>
              <a:off x="3305160" y="4003585"/>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nvGrpSpPr>
          <p:cNvPr id="9" name="组合 8">
            <a:extLst>
              <a:ext uri="{FF2B5EF4-FFF2-40B4-BE49-F238E27FC236}">
                <a16:creationId xmlns:a16="http://schemas.microsoft.com/office/drawing/2014/main" id="{037A2A8F-12D3-8682-565C-E3383323D23E}"/>
              </a:ext>
            </a:extLst>
          </p:cNvPr>
          <p:cNvGrpSpPr/>
          <p:nvPr/>
        </p:nvGrpSpPr>
        <p:grpSpPr>
          <a:xfrm>
            <a:off x="3206751" y="4700497"/>
            <a:ext cx="185739" cy="479426"/>
            <a:chOff x="3206751" y="4700497"/>
            <a:chExt cx="185739" cy="479426"/>
          </a:xfrm>
        </p:grpSpPr>
        <p:sp useBgFill="1">
          <p:nvSpPr>
            <p:cNvPr id="202" name="任意形状 201"/>
            <p:cNvSpPr/>
            <p:nvPr>
              <p:custDataLst>
                <p:tags r:id="rId25"/>
              </p:custDataLst>
            </p:nvPr>
          </p:nvSpPr>
          <p:spPr bwMode="auto">
            <a:xfrm>
              <a:off x="3206751" y="4700497"/>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7" name="任意形状 206"/>
            <p:cNvSpPr/>
            <p:nvPr>
              <p:custDataLst>
                <p:tags r:id="rId26"/>
              </p:custDataLst>
            </p:nvPr>
          </p:nvSpPr>
          <p:spPr bwMode="auto">
            <a:xfrm>
              <a:off x="3206751" y="4700497"/>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8" name="任意形状 207"/>
            <p:cNvSpPr/>
            <p:nvPr>
              <p:custDataLst>
                <p:tags r:id="rId27"/>
              </p:custDataLst>
            </p:nvPr>
          </p:nvSpPr>
          <p:spPr bwMode="auto">
            <a:xfrm>
              <a:off x="3263901" y="4700497"/>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nvGrpSpPr>
          <p:cNvPr id="12" name="组合 11">
            <a:extLst>
              <a:ext uri="{FF2B5EF4-FFF2-40B4-BE49-F238E27FC236}">
                <a16:creationId xmlns:a16="http://schemas.microsoft.com/office/drawing/2014/main" id="{ACF64339-0874-8C0E-91F3-4934F17AE98A}"/>
              </a:ext>
            </a:extLst>
          </p:cNvPr>
          <p:cNvGrpSpPr/>
          <p:nvPr/>
        </p:nvGrpSpPr>
        <p:grpSpPr>
          <a:xfrm>
            <a:off x="3206751" y="3306672"/>
            <a:ext cx="185739" cy="479426"/>
            <a:chOff x="3305160" y="3306672"/>
            <a:chExt cx="185739" cy="479426"/>
          </a:xfrm>
        </p:grpSpPr>
        <p:sp useBgFill="1">
          <p:nvSpPr>
            <p:cNvPr id="203" name="任意形状 202"/>
            <p:cNvSpPr/>
            <p:nvPr>
              <p:custDataLst>
                <p:tags r:id="rId22"/>
              </p:custDataLst>
            </p:nvPr>
          </p:nvSpPr>
          <p:spPr bwMode="auto">
            <a:xfrm>
              <a:off x="3305160" y="3306672"/>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9" name="任意形状 208"/>
            <p:cNvSpPr/>
            <p:nvPr>
              <p:custDataLst>
                <p:tags r:id="rId23"/>
              </p:custDataLst>
            </p:nvPr>
          </p:nvSpPr>
          <p:spPr bwMode="auto">
            <a:xfrm>
              <a:off x="3362310" y="3306672"/>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0" name="任意形状 209"/>
            <p:cNvSpPr/>
            <p:nvPr>
              <p:custDataLst>
                <p:tags r:id="rId24"/>
              </p:custDataLst>
            </p:nvPr>
          </p:nvSpPr>
          <p:spPr bwMode="auto">
            <a:xfrm>
              <a:off x="3305160" y="3306672"/>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sp>
        <p:nvSpPr>
          <p:cNvPr id="211" name="Text Placeholder 2"/>
          <p:cNvSpPr>
            <a:spLocks noGrp="1"/>
          </p:cNvSpPr>
          <p:nvPr>
            <p:custDataLst>
              <p:tags r:id="rId3"/>
            </p:custDataLst>
          </p:nvPr>
        </p:nvSpPr>
        <p:spPr bwMode="auto">
          <a:xfrm>
            <a:off x="2115429" y="4152810"/>
            <a:ext cx="914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F60E97EA-490F-4AA0-A293-92C25A6CA75A}" type="datetime'生化''''''''''''''''''''''''''''''''指''''''标异''''''''''常'''">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生化指标异常</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2" name="Text Placeholder 2"/>
          <p:cNvSpPr>
            <a:spLocks noGrp="1"/>
          </p:cNvSpPr>
          <p:nvPr>
            <p:custDataLst>
              <p:tags r:id="rId4"/>
            </p:custDataLst>
          </p:nvPr>
        </p:nvSpPr>
        <p:spPr bwMode="auto">
          <a:xfrm>
            <a:off x="2115429" y="4849722"/>
            <a:ext cx="914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04D1E615-7F69-48FE-BFB4-5A3ADEA4F2F3}" type="datetime'''''出''''现''其''''''''''他''''''''转''''''''''''移'''''''''''''">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出现其他转移</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3" name="Text Placeholder 2"/>
          <p:cNvSpPr>
            <a:spLocks noGrp="1"/>
          </p:cNvSpPr>
          <p:nvPr>
            <p:custDataLst>
              <p:tags r:id="rId5"/>
            </p:custDataLst>
          </p:nvPr>
        </p:nvSpPr>
        <p:spPr bwMode="gray">
          <a:xfrm>
            <a:off x="6442782" y="3455103"/>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2B70FC4E-9A2B-4CFE-AC34-B43044AA5A1B}" type="datetime'''''''''''''9''''''''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91%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4" name="Text Placeholder 2"/>
          <p:cNvSpPr>
            <a:spLocks noGrp="1"/>
          </p:cNvSpPr>
          <p:nvPr>
            <p:custDataLst>
              <p:tags r:id="rId6"/>
            </p:custDataLst>
          </p:nvPr>
        </p:nvSpPr>
        <p:spPr bwMode="gray">
          <a:xfrm>
            <a:off x="4384309" y="4152810"/>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0EC95127-7CFE-46DA-8676-43644C3DC827}" type="datetime'''''''''7''''''''''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71%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5" name="Text Placeholder 2"/>
          <p:cNvSpPr>
            <a:spLocks noGrp="1"/>
          </p:cNvSpPr>
          <p:nvPr>
            <p:custDataLst>
              <p:tags r:id="rId7"/>
            </p:custDataLst>
          </p:nvPr>
        </p:nvSpPr>
        <p:spPr bwMode="gray">
          <a:xfrm>
            <a:off x="3822701" y="4849722"/>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AEEFF61C-32ED-4A38-8631-2C589AB71A48}" type="datetime'''''''''''''''''''''''''''6''''3''''''''''''''%'''">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63%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6" name="Text Placeholder 2"/>
          <p:cNvSpPr>
            <a:spLocks noGrp="1"/>
          </p:cNvSpPr>
          <p:nvPr>
            <p:custDataLst>
              <p:tags r:id="rId8"/>
            </p:custDataLst>
          </p:nvPr>
        </p:nvSpPr>
        <p:spPr bwMode="auto">
          <a:xfrm>
            <a:off x="1658229" y="3455897"/>
            <a:ext cx="1371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847C976A-5214-403D-968B-7DBC258B409A}" type="datetime'出''现''''''''''''骨痛''等''相''''关''''''''''症''''''''''''''状'''">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出现骨痛等相关症状</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20" name="文本框 219"/>
          <p:cNvSpPr txBox="1"/>
          <p:nvPr/>
        </p:nvSpPr>
        <p:spPr>
          <a:xfrm>
            <a:off x="3433825" y="2280713"/>
            <a:ext cx="3625993" cy="16158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（认为出现症状进行骨转移相关检查的医生中，医生比例</a:t>
            </a:r>
            <a:r>
              <a:rPr kumimoji="0" lang="en-US" altLang="zh-CN" sz="105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05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p>
        </p:txBody>
      </p:sp>
      <p:pic>
        <p:nvPicPr>
          <p:cNvPr id="221" name="图形 220"/>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17965" y="2701601"/>
            <a:ext cx="344488" cy="333375"/>
          </a:xfrm>
          <a:prstGeom prst="rect">
            <a:avLst/>
          </a:prstGeom>
        </p:spPr>
      </p:pic>
      <p:sp>
        <p:nvSpPr>
          <p:cNvPr id="222" name="矩形 221"/>
          <p:cNvSpPr/>
          <p:nvPr/>
        </p:nvSpPr>
        <p:spPr>
          <a:xfrm>
            <a:off x="648969" y="3187450"/>
            <a:ext cx="6410847" cy="644140"/>
          </a:xfrm>
          <a:prstGeom prst="rect">
            <a:avLst/>
          </a:prstGeom>
          <a:noFill/>
          <a:ln w="19050" cap="flat" cmpd="sng" algn="ctr">
            <a:solidFill>
              <a:srgbClr val="C0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23" name="椭圆 222"/>
          <p:cNvSpPr/>
          <p:nvPr/>
        </p:nvSpPr>
        <p:spPr>
          <a:xfrm>
            <a:off x="877088" y="3346360"/>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1</a:t>
            </a:r>
          </a:p>
        </p:txBody>
      </p:sp>
      <p:sp>
        <p:nvSpPr>
          <p:cNvPr id="224" name="椭圆 223"/>
          <p:cNvSpPr/>
          <p:nvPr/>
        </p:nvSpPr>
        <p:spPr>
          <a:xfrm>
            <a:off x="877088" y="4070260"/>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2</a:t>
            </a:r>
          </a:p>
        </p:txBody>
      </p:sp>
      <p:sp>
        <p:nvSpPr>
          <p:cNvPr id="225" name="椭圆 224"/>
          <p:cNvSpPr/>
          <p:nvPr/>
        </p:nvSpPr>
        <p:spPr>
          <a:xfrm>
            <a:off x="877088" y="4778285"/>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3</a:t>
            </a:r>
          </a:p>
        </p:txBody>
      </p:sp>
      <p:sp>
        <p:nvSpPr>
          <p:cNvPr id="228" name="文本框 227"/>
          <p:cNvSpPr txBox="1"/>
          <p:nvPr/>
        </p:nvSpPr>
        <p:spPr>
          <a:xfrm>
            <a:off x="220392" y="6455777"/>
            <a:ext cx="6105644" cy="215444"/>
          </a:xfrm>
          <a:prstGeom prst="rect">
            <a:avLst/>
          </a:prstGeom>
          <a:noFill/>
        </p:spPr>
        <p:txBody>
          <a:bodyPr wrap="square">
            <a:spAutoFit/>
          </a:bodyPr>
          <a:lstStyle/>
          <a:p>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a:t>
            </a:r>
            <a:r>
              <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中国肺癌骨转移诊疗现状白皮书 </a:t>
            </a: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(2025)</a:t>
            </a:r>
            <a:endPar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25" name="文本框 24"/>
          <p:cNvSpPr txBox="1"/>
          <p:nvPr/>
        </p:nvSpPr>
        <p:spPr>
          <a:xfrm>
            <a:off x="2623762" y="5410388"/>
            <a:ext cx="2199612" cy="161583"/>
          </a:xfrm>
          <a:prstGeom prst="rect">
            <a:avLst/>
          </a:prstGeom>
          <a:noFill/>
        </p:spPr>
        <p:txBody>
          <a:bodyPr wrap="square" lIns="0" tIns="0" rIns="0" bIns="0" rtlCol="0">
            <a:spAutoFit/>
          </a:bodyPr>
          <a:lstStyle/>
          <a:p>
            <a:r>
              <a:rPr lang="zh-CN" altLang="en-US" sz="1050" dirty="0">
                <a:latin typeface="Arial" panose="020B0604020202020204" pitchFamily="34" charset="0"/>
                <a:ea typeface="微软雅黑" panose="020B0503020204020204" charset="-122"/>
                <a:cs typeface="Arial" panose="020B0604020202020204" pitchFamily="34" charset="0"/>
              </a:rPr>
              <a:t>（受访医生反馈的患者比例</a:t>
            </a:r>
            <a:r>
              <a:rPr lang="en-US" altLang="zh-CN" sz="1050" dirty="0">
                <a:latin typeface="Arial" panose="020B0604020202020204" pitchFamily="34" charset="0"/>
                <a:ea typeface="微软雅黑" panose="020B0503020204020204" charset="-122"/>
                <a:cs typeface="Arial" panose="020B0604020202020204" pitchFamily="34" charset="0"/>
              </a:rPr>
              <a:t>%</a:t>
            </a:r>
            <a:r>
              <a:rPr lang="zh-CN" altLang="en-US" sz="1050" dirty="0">
                <a:latin typeface="Arial" panose="020B0604020202020204" pitchFamily="34" charset="0"/>
                <a:ea typeface="微软雅黑" panose="020B0503020204020204" charset="-122"/>
                <a:cs typeface="Arial" panose="020B0604020202020204" pitchFamily="34" charset="0"/>
              </a:rPr>
              <a:t>）</a:t>
            </a:r>
          </a:p>
        </p:txBody>
      </p:sp>
      <p:pic>
        <p:nvPicPr>
          <p:cNvPr id="8" name="图片 7"/>
          <p:cNvPicPr>
            <a:picLocks noChangeAspect="1"/>
          </p:cNvPicPr>
          <p:nvPr/>
        </p:nvPicPr>
        <p:blipFill>
          <a:blip r:embed="rId38"/>
          <a:srcRect r="5523"/>
          <a:stretch>
            <a:fillRect/>
          </a:stretch>
        </p:blipFill>
        <p:spPr>
          <a:xfrm rot="5400000">
            <a:off x="8789011" y="3746636"/>
            <a:ext cx="1592049" cy="2668516"/>
          </a:xfrm>
          <a:prstGeom prst="rect">
            <a:avLst/>
          </a:prstGeom>
        </p:spPr>
      </p:pic>
      <p:sp>
        <p:nvSpPr>
          <p:cNvPr id="17" name="矩形 16"/>
          <p:cNvSpPr/>
          <p:nvPr>
            <p:custDataLst>
              <p:tags r:id="rId9"/>
            </p:custDataLst>
          </p:nvPr>
        </p:nvSpPr>
        <p:spPr bwMode="auto">
          <a:xfrm>
            <a:off x="8199250" y="2367280"/>
            <a:ext cx="196215" cy="112395"/>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p:custDataLst>
              <p:tags r:id="rId10"/>
            </p:custDataLst>
          </p:nvPr>
        </p:nvSpPr>
        <p:spPr bwMode="auto">
          <a:xfrm>
            <a:off x="9808614" y="2367280"/>
            <a:ext cx="196215" cy="112395"/>
          </a:xfrm>
          <a:prstGeom prst="rect">
            <a:avLst/>
          </a:prstGeom>
          <a:solidFill>
            <a:srgbClr val="FAC08F"/>
          </a:soli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charset="-122"/>
              <a:cs typeface="Arial" panose="020B0604020202020204" pitchFamily="34" charset="0"/>
            </a:endParaRPr>
          </a:p>
        </p:txBody>
      </p:sp>
      <p:sp>
        <p:nvSpPr>
          <p:cNvPr id="19" name="Text Placeholder 2"/>
          <p:cNvSpPr txBox="1"/>
          <p:nvPr>
            <p:custDataLst>
              <p:tags r:id="rId11"/>
            </p:custDataLst>
          </p:nvPr>
        </p:nvSpPr>
        <p:spPr bwMode="auto">
          <a:xfrm>
            <a:off x="8464045" y="2362200"/>
            <a:ext cx="976630" cy="12827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spcBef>
                <a:spcPct val="0"/>
              </a:spcBef>
              <a:spcAft>
                <a:spcPct val="0"/>
              </a:spcAft>
              <a:buNone/>
            </a:pPr>
            <a:fld id="{6AC3392D-232F-40CD-8B15-B522568ECBF9}" type="datetime'''''''出''''''现骨''相''''''''''''关''''症''''''''''''''''''状'''''''">
              <a:rPr lang="zh-CN" altLang="en-US" sz="1200" smtClean="0">
                <a:latin typeface="Arial" panose="020B0604020202020204" pitchFamily="34" charset="0"/>
                <a:cs typeface="Arial" panose="020B0604020202020204" pitchFamily="34" charset="0"/>
              </a:rPr>
              <a:t>出现骨相关症状</a:t>
            </a:fld>
            <a:endParaRPr lang="zh-CN" altLang="en-US" sz="1200" dirty="0">
              <a:latin typeface="Arial" panose="020B0604020202020204" pitchFamily="34" charset="0"/>
              <a:cs typeface="Arial" panose="020B0604020202020204" pitchFamily="34" charset="0"/>
            </a:endParaRPr>
          </a:p>
        </p:txBody>
      </p:sp>
      <p:sp>
        <p:nvSpPr>
          <p:cNvPr id="20" name="Text Placeholder 2"/>
          <p:cNvSpPr txBox="1"/>
          <p:nvPr>
            <p:custDataLst>
              <p:tags r:id="rId12"/>
            </p:custDataLst>
          </p:nvPr>
        </p:nvSpPr>
        <p:spPr bwMode="auto">
          <a:xfrm>
            <a:off x="10074044" y="2362200"/>
            <a:ext cx="837565" cy="12827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spcBef>
                <a:spcPct val="0"/>
              </a:spcBef>
              <a:spcAft>
                <a:spcPct val="0"/>
              </a:spcAft>
              <a:buNone/>
            </a:pPr>
            <a:fld id="{9069A3F5-866F-4C99-BB34-237D15B5223D}" type="datetime'''无''''骨''''''''''''''''''''相关''''''''''症状'''''''''">
              <a:rPr lang="zh-CN" altLang="en-US" sz="1200" smtClean="0">
                <a:effectLst/>
                <a:latin typeface="Arial" panose="020B0604020202020204" pitchFamily="34" charset="0"/>
                <a:cs typeface="Arial" panose="020B0604020202020204" pitchFamily="34" charset="0"/>
              </a:rPr>
              <a:t>无骨相关症状</a:t>
            </a:fld>
            <a:endParaRPr lang="zh-CN" altLang="en-US" sz="1200" dirty="0">
              <a:effectLst/>
              <a:latin typeface="Arial" panose="020B0604020202020204" pitchFamily="34" charset="0"/>
              <a:cs typeface="Arial" panose="020B0604020202020204" pitchFamily="34" charset="0"/>
            </a:endParaRPr>
          </a:p>
        </p:txBody>
      </p:sp>
      <p:sp>
        <p:nvSpPr>
          <p:cNvPr id="130" name="Text Placeholder 2"/>
          <p:cNvSpPr>
            <a:spLocks noGrp="1"/>
          </p:cNvSpPr>
          <p:nvPr>
            <p:custDataLst>
              <p:tags r:id="rId13"/>
            </p:custDataLst>
          </p:nvPr>
        </p:nvSpPr>
        <p:spPr bwMode="gray">
          <a:xfrm>
            <a:off x="10224970" y="4448470"/>
            <a:ext cx="49784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1025AEFE-7CF8-4327-ACCF-0A7CED783173}" type="datetime'7''''''''1''''''''''''''''''''''''''''''''''''%'''">
              <a:rPr lang="en-US" altLang="en-US" sz="1200" smtClean="0">
                <a:latin typeface="Arial" panose="020B0604020202020204" pitchFamily="34" charset="0"/>
                <a:cs typeface="Arial" panose="020B0604020202020204" pitchFamily="34" charset="0"/>
              </a:rPr>
              <a:t>71%</a:t>
            </a:fld>
            <a:endParaRPr lang="en-US" altLang="en-US" sz="1200" dirty="0">
              <a:latin typeface="Arial" panose="020B0604020202020204" pitchFamily="34" charset="0"/>
              <a:cs typeface="Arial" panose="020B0604020202020204" pitchFamily="34" charset="0"/>
            </a:endParaRPr>
          </a:p>
        </p:txBody>
      </p:sp>
      <p:sp>
        <p:nvSpPr>
          <p:cNvPr id="131" name="Text Placeholder 2"/>
          <p:cNvSpPr>
            <a:spLocks noGrp="1"/>
          </p:cNvSpPr>
          <p:nvPr>
            <p:custDataLst>
              <p:tags r:id="rId14"/>
            </p:custDataLst>
          </p:nvPr>
        </p:nvSpPr>
        <p:spPr bwMode="gray">
          <a:xfrm>
            <a:off x="9168608" y="4721520"/>
            <a:ext cx="49784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E3A7E3EF-07B6-4B4B-9C09-324EF35AD105}" type="datetime'''2''''''''''''''''''''9''''''%'''''''''''''''''''''''''''''">
              <a:rPr lang="en-US" altLang="en-US" sz="1200" smtClean="0">
                <a:latin typeface="Arial" panose="020B0604020202020204" pitchFamily="34" charset="0"/>
                <a:cs typeface="Arial" panose="020B0604020202020204" pitchFamily="34" charset="0"/>
              </a:rPr>
              <a:t>29%</a:t>
            </a:fld>
            <a:endParaRPr lang="en-US" altLang="en-US" sz="1200" dirty="0">
              <a:latin typeface="Arial" panose="020B0604020202020204" pitchFamily="34" charset="0"/>
              <a:cs typeface="Arial" panose="020B0604020202020204" pitchFamily="34" charset="0"/>
            </a:endParaRPr>
          </a:p>
        </p:txBody>
      </p:sp>
      <p:sp>
        <p:nvSpPr>
          <p:cNvPr id="132" name="Text Placeholder 2"/>
          <p:cNvSpPr>
            <a:spLocks noGrp="1"/>
          </p:cNvSpPr>
          <p:nvPr>
            <p:custDataLst>
              <p:tags r:id="rId15"/>
            </p:custDataLst>
          </p:nvPr>
        </p:nvSpPr>
        <p:spPr bwMode="gray">
          <a:xfrm>
            <a:off x="10526326" y="5225418"/>
            <a:ext cx="497840" cy="22352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4A1EF3F9-54D1-4A45-A69E-84B8CF75F30C}" type="datetime'''8''''''''''''''''''5%'''''''''">
              <a:rPr lang="en-US" altLang="en-US" sz="1200" smtClean="0">
                <a:latin typeface="Arial" panose="020B0604020202020204" pitchFamily="34" charset="0"/>
                <a:cs typeface="Arial" panose="020B0604020202020204" pitchFamily="34" charset="0"/>
              </a:rPr>
              <a:t>85%</a:t>
            </a:fld>
            <a:endParaRPr lang="en-US" altLang="en-US" sz="1200" dirty="0">
              <a:latin typeface="Arial" panose="020B0604020202020204" pitchFamily="34" charset="0"/>
              <a:cs typeface="Arial" panose="020B0604020202020204" pitchFamily="34" charset="0"/>
            </a:endParaRPr>
          </a:p>
        </p:txBody>
      </p:sp>
      <p:sp>
        <p:nvSpPr>
          <p:cNvPr id="133" name="Text Placeholder 2"/>
          <p:cNvSpPr>
            <a:spLocks noGrp="1"/>
          </p:cNvSpPr>
          <p:nvPr>
            <p:custDataLst>
              <p:tags r:id="rId16"/>
            </p:custDataLst>
          </p:nvPr>
        </p:nvSpPr>
        <p:spPr bwMode="gray">
          <a:xfrm>
            <a:off x="8810241" y="5477732"/>
            <a:ext cx="49784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E9ECBBB3-A401-4047-A7BC-2F8C6FD9D726}" type="datetime'''''''''''''''1''''''''''''5''''''''''''''''%'''''''''''''''">
              <a:rPr lang="en-US" altLang="en-US" sz="1200" smtClean="0">
                <a:latin typeface="Arial" panose="020B0604020202020204" pitchFamily="34" charset="0"/>
                <a:cs typeface="Arial" panose="020B0604020202020204" pitchFamily="34" charset="0"/>
              </a:rPr>
              <a:t>15%</a:t>
            </a:fld>
            <a:endParaRPr lang="en-US" altLang="en-US" sz="1200" dirty="0">
              <a:latin typeface="Arial" panose="020B0604020202020204" pitchFamily="34" charset="0"/>
              <a:cs typeface="Arial" panose="020B0604020202020204" pitchFamily="34" charset="0"/>
            </a:endParaRPr>
          </a:p>
        </p:txBody>
      </p:sp>
      <p:graphicFrame>
        <p:nvGraphicFramePr>
          <p:cNvPr id="5" name="Chart 3"/>
          <p:cNvGraphicFramePr/>
          <p:nvPr>
            <p:custDataLst>
              <p:tags r:id="rId17"/>
            </p:custDataLst>
            <p:extLst>
              <p:ext uri="{D42A27DB-BD31-4B8C-83A1-F6EECF244321}">
                <p14:modId xmlns:p14="http://schemas.microsoft.com/office/powerpoint/2010/main" val="561906174"/>
              </p:ext>
            </p:extLst>
          </p:nvPr>
        </p:nvGraphicFramePr>
        <p:xfrm>
          <a:off x="8124031" y="2480945"/>
          <a:ext cx="2792499" cy="1497965"/>
        </p:xfrm>
        <a:graphic>
          <a:graphicData uri="http://schemas.openxmlformats.org/drawingml/2006/chart">
            <c:chart xmlns:c="http://schemas.openxmlformats.org/drawingml/2006/chart" xmlns:r="http://schemas.openxmlformats.org/officeDocument/2006/relationships" r:id="rId39"/>
          </a:graphicData>
        </a:graphic>
      </p:graphicFrame>
      <p:sp>
        <p:nvSpPr>
          <p:cNvPr id="6" name="Text Placeholder 2"/>
          <p:cNvSpPr>
            <a:spLocks noGrp="1"/>
          </p:cNvSpPr>
          <p:nvPr>
            <p:custDataLst>
              <p:tags r:id="rId18"/>
            </p:custDataLst>
          </p:nvPr>
        </p:nvSpPr>
        <p:spPr bwMode="gray">
          <a:xfrm>
            <a:off x="10916530" y="2809805"/>
            <a:ext cx="548640" cy="27686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78%</a:t>
            </a:r>
          </a:p>
        </p:txBody>
      </p:sp>
      <p:sp>
        <p:nvSpPr>
          <p:cNvPr id="7" name="Text Placeholder 2"/>
          <p:cNvSpPr>
            <a:spLocks noGrp="1"/>
          </p:cNvSpPr>
          <p:nvPr>
            <p:custDataLst>
              <p:tags r:id="rId19"/>
            </p:custDataLst>
          </p:nvPr>
        </p:nvSpPr>
        <p:spPr bwMode="gray">
          <a:xfrm>
            <a:off x="8918099" y="3500120"/>
            <a:ext cx="548640" cy="27686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r>
              <a:rPr lang="en-US" altLang="zh-CN" sz="1200" dirty="0">
                <a:solidFill>
                  <a:prstClr val="black"/>
                </a:solidFill>
                <a:latin typeface="Arial" panose="020B0604020202020204" pitchFamily="34" charset="0"/>
                <a:cs typeface="Arial" panose="020B0604020202020204" pitchFamily="34" charset="0"/>
              </a:rPr>
              <a:t>22</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grpSp>
        <p:nvGrpSpPr>
          <p:cNvPr id="4" name="组合 3">
            <a:extLst>
              <a:ext uri="{FF2B5EF4-FFF2-40B4-BE49-F238E27FC236}">
                <a16:creationId xmlns:a16="http://schemas.microsoft.com/office/drawing/2014/main" id="{4400EE9F-2BDF-061B-31B9-0DDCFEE1FE69}"/>
              </a:ext>
            </a:extLst>
          </p:cNvPr>
          <p:cNvGrpSpPr/>
          <p:nvPr/>
        </p:nvGrpSpPr>
        <p:grpSpPr>
          <a:xfrm>
            <a:off x="689430" y="1442707"/>
            <a:ext cx="6370387" cy="548192"/>
            <a:chOff x="904372" y="1198793"/>
            <a:chExt cx="4559994" cy="548192"/>
          </a:xfrm>
        </p:grpSpPr>
        <p:sp>
          <p:nvSpPr>
            <p:cNvPr id="10" name="任意多边形: 形状 9">
              <a:extLst>
                <a:ext uri="{FF2B5EF4-FFF2-40B4-BE49-F238E27FC236}">
                  <a16:creationId xmlns:a16="http://schemas.microsoft.com/office/drawing/2014/main" id="{01332FE9-18EC-37CA-CAF8-84ECCF351698}"/>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a:extLst>
                <a:ext uri="{FF2B5EF4-FFF2-40B4-BE49-F238E27FC236}">
                  <a16:creationId xmlns:a16="http://schemas.microsoft.com/office/drawing/2014/main" id="{8E0220C9-462F-0984-8A4B-7B724250B040}"/>
                </a:ext>
              </a:extLst>
            </p:cNvPr>
            <p:cNvSpPr txBox="1"/>
            <p:nvPr/>
          </p:nvSpPr>
          <p:spPr>
            <a:xfrm>
              <a:off x="1168778" y="1288226"/>
              <a:ext cx="4031180" cy="369332"/>
            </a:xfrm>
            <a:prstGeom prst="rect">
              <a:avLst/>
            </a:prstGeom>
            <a:noFill/>
          </p:spPr>
          <p:txBody>
            <a:bodyPr wrap="square" anchor="ctr">
              <a:spAutoFit/>
            </a:bodyP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疾病随访期间，启动骨相关检查的患者特征</a:t>
              </a:r>
            </a:p>
          </p:txBody>
        </p:sp>
        <p:grpSp>
          <p:nvGrpSpPr>
            <p:cNvPr id="16" name="组合 15">
              <a:extLst>
                <a:ext uri="{FF2B5EF4-FFF2-40B4-BE49-F238E27FC236}">
                  <a16:creationId xmlns:a16="http://schemas.microsoft.com/office/drawing/2014/main" id="{EE9A77DF-8311-965E-CCCD-2844F882E065}"/>
                </a:ext>
              </a:extLst>
            </p:cNvPr>
            <p:cNvGrpSpPr/>
            <p:nvPr/>
          </p:nvGrpSpPr>
          <p:grpSpPr>
            <a:xfrm>
              <a:off x="1121263" y="1198793"/>
              <a:ext cx="545082" cy="512278"/>
              <a:chOff x="7436314" y="2544951"/>
              <a:chExt cx="509090" cy="294402"/>
            </a:xfrm>
          </p:grpSpPr>
          <p:sp>
            <p:nvSpPr>
              <p:cNvPr id="21" name="平行四边形 20">
                <a:extLst>
                  <a:ext uri="{FF2B5EF4-FFF2-40B4-BE49-F238E27FC236}">
                    <a16:creationId xmlns:a16="http://schemas.microsoft.com/office/drawing/2014/main" id="{F49BB988-8E70-7539-1BD6-D3C2BED83031}"/>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平行四边形 21">
                <a:extLst>
                  <a:ext uri="{FF2B5EF4-FFF2-40B4-BE49-F238E27FC236}">
                    <a16:creationId xmlns:a16="http://schemas.microsoft.com/office/drawing/2014/main" id="{5C0DB5BD-1363-1138-E877-CFEF871F7EEC}"/>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23" name="组合 22">
            <a:extLst>
              <a:ext uri="{FF2B5EF4-FFF2-40B4-BE49-F238E27FC236}">
                <a16:creationId xmlns:a16="http://schemas.microsoft.com/office/drawing/2014/main" id="{B034AAE1-C17F-DD0A-E9DC-CEB89B4B7473}"/>
              </a:ext>
            </a:extLst>
          </p:cNvPr>
          <p:cNvGrpSpPr/>
          <p:nvPr/>
        </p:nvGrpSpPr>
        <p:grpSpPr>
          <a:xfrm>
            <a:off x="7432240" y="1442707"/>
            <a:ext cx="4140000" cy="548192"/>
            <a:chOff x="904372" y="1198793"/>
            <a:chExt cx="4559994" cy="548192"/>
          </a:xfrm>
        </p:grpSpPr>
        <p:sp>
          <p:nvSpPr>
            <p:cNvPr id="24" name="任意多边形: 形状 23">
              <a:extLst>
                <a:ext uri="{FF2B5EF4-FFF2-40B4-BE49-F238E27FC236}">
                  <a16:creationId xmlns:a16="http://schemas.microsoft.com/office/drawing/2014/main" id="{40515218-7892-62B9-A610-B0A7CD315CE6}"/>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文本框 25">
              <a:extLst>
                <a:ext uri="{FF2B5EF4-FFF2-40B4-BE49-F238E27FC236}">
                  <a16:creationId xmlns:a16="http://schemas.microsoft.com/office/drawing/2014/main" id="{C9155DF3-B1F4-A730-FBC7-B3CAB1827648}"/>
                </a:ext>
              </a:extLst>
            </p:cNvPr>
            <p:cNvSpPr txBox="1"/>
            <p:nvPr/>
          </p:nvSpPr>
          <p:spPr>
            <a:xfrm>
              <a:off x="1168778" y="1288226"/>
              <a:ext cx="4031180" cy="369332"/>
            </a:xfrm>
            <a:prstGeom prst="rect">
              <a:avLst/>
            </a:prstGeom>
            <a:noFill/>
          </p:spPr>
          <p:txBody>
            <a:bodyPr wrap="square" anchor="ctr">
              <a:spAutoFit/>
            </a:bodyPr>
            <a:lstStyle/>
            <a:p>
              <a:pPr algn="ctr"/>
              <a:r>
                <a:rPr lang="zh-CN" altLang="en-US"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骨转移综合治疗启用时机</a:t>
              </a:r>
            </a:p>
          </p:txBody>
        </p:sp>
        <p:grpSp>
          <p:nvGrpSpPr>
            <p:cNvPr id="27" name="组合 26">
              <a:extLst>
                <a:ext uri="{FF2B5EF4-FFF2-40B4-BE49-F238E27FC236}">
                  <a16:creationId xmlns:a16="http://schemas.microsoft.com/office/drawing/2014/main" id="{BB2BA65C-6313-2086-E951-33A43773F894}"/>
                </a:ext>
              </a:extLst>
            </p:cNvPr>
            <p:cNvGrpSpPr/>
            <p:nvPr/>
          </p:nvGrpSpPr>
          <p:grpSpPr>
            <a:xfrm>
              <a:off x="1121263" y="1198793"/>
              <a:ext cx="545082" cy="512278"/>
              <a:chOff x="7436314" y="2544951"/>
              <a:chExt cx="509090" cy="294402"/>
            </a:xfrm>
          </p:grpSpPr>
          <p:sp>
            <p:nvSpPr>
              <p:cNvPr id="28" name="平行四边形 27">
                <a:extLst>
                  <a:ext uri="{FF2B5EF4-FFF2-40B4-BE49-F238E27FC236}">
                    <a16:creationId xmlns:a16="http://schemas.microsoft.com/office/drawing/2014/main" id="{A8155C65-07DB-7CDC-D320-7C27429D191F}"/>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9" name="平行四边形 28">
                <a:extLst>
                  <a:ext uri="{FF2B5EF4-FFF2-40B4-BE49-F238E27FC236}">
                    <a16:creationId xmlns:a16="http://schemas.microsoft.com/office/drawing/2014/main" id="{C0FEDEAF-0EA4-36F5-75E3-AF3DE7F722E6}"/>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13" name="Text Placeholder 2"/>
          <p:cNvSpPr>
            <a:spLocks noGrp="1"/>
          </p:cNvSpPr>
          <p:nvPr>
            <p:custDataLst>
              <p:tags r:id="rId20"/>
            </p:custDataLst>
          </p:nvPr>
        </p:nvSpPr>
        <p:spPr bwMode="auto">
          <a:xfrm>
            <a:off x="7735002" y="5495088"/>
            <a:ext cx="643419"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r">
              <a:spcBef>
                <a:spcPct val="0"/>
              </a:spcBef>
              <a:spcAft>
                <a:spcPct val="0"/>
              </a:spcAft>
              <a:buNone/>
            </a:pPr>
            <a:fld id="{BF131A84-9CAB-481A-95CF-DB63CDA153B6}" type="datetime'''''''''''''''''''''''''''''''''''''''''''三''四线'''''">
              <a:rPr lang="zh-CN" altLang="en-US" sz="1050" smtClean="0">
                <a:latin typeface="Arial" panose="020B0604020202020204" pitchFamily="34" charset="0"/>
                <a:cs typeface="Arial" panose="020B0604020202020204" pitchFamily="34" charset="0"/>
              </a:rPr>
              <a:pPr marL="0" lvl="0" indent="0" algn="r">
                <a:spcBef>
                  <a:spcPct val="0"/>
                </a:spcBef>
                <a:spcAft>
                  <a:spcPct val="0"/>
                </a:spcAft>
                <a:buNone/>
              </a:pPr>
              <a:t>三四线</a:t>
            </a:fld>
            <a:endParaRPr lang="zh-CN" altLang="en-US" sz="1050" dirty="0">
              <a:latin typeface="Arial" panose="020B0604020202020204" pitchFamily="34" charset="0"/>
              <a:cs typeface="Arial" panose="020B0604020202020204" pitchFamily="34" charset="0"/>
            </a:endParaRPr>
          </a:p>
        </p:txBody>
      </p:sp>
      <p:sp>
        <p:nvSpPr>
          <p:cNvPr id="33" name="Text Placeholder 2"/>
          <p:cNvSpPr>
            <a:spLocks noGrp="1"/>
          </p:cNvSpPr>
          <p:nvPr>
            <p:custDataLst>
              <p:tags r:id="rId21"/>
            </p:custDataLst>
          </p:nvPr>
        </p:nvSpPr>
        <p:spPr bwMode="auto">
          <a:xfrm>
            <a:off x="7735002" y="4584995"/>
            <a:ext cx="643419"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r">
              <a:spcBef>
                <a:spcPct val="0"/>
              </a:spcBef>
              <a:spcAft>
                <a:spcPct val="0"/>
              </a:spcAft>
              <a:buNone/>
            </a:pPr>
            <a:fld id="{41F830AA-1671-4CE1-9551-DEFDFFAAFF85}" type="datetime'''''''''''''''''''''一''''''''''''''''''''''''''二''''''''''''线'">
              <a:rPr lang="zh-CN" altLang="en-US" sz="1050" smtClean="0">
                <a:latin typeface="Arial" panose="020B0604020202020204" pitchFamily="34" charset="0"/>
                <a:cs typeface="Arial" panose="020B0604020202020204" pitchFamily="34" charset="0"/>
              </a:rPr>
              <a:pPr marL="0" lvl="0" indent="0" algn="r">
                <a:spcBef>
                  <a:spcPct val="0"/>
                </a:spcBef>
                <a:spcAft>
                  <a:spcPct val="0"/>
                </a:spcAft>
                <a:buNone/>
              </a:pPr>
              <a:t>一二线</a:t>
            </a:fld>
            <a:endParaRPr lang="zh-CN" altLang="en-US" sz="1050" dirty="0">
              <a:latin typeface="Arial" panose="020B0604020202020204" pitchFamily="34" charset="0"/>
              <a:cs typeface="Arial" panose="020B0604020202020204" pitchFamily="34" charset="0"/>
            </a:endParaRPr>
          </a:p>
        </p:txBody>
      </p:sp>
      <p:grpSp>
        <p:nvGrpSpPr>
          <p:cNvPr id="36" name="组合 35">
            <a:extLst>
              <a:ext uri="{FF2B5EF4-FFF2-40B4-BE49-F238E27FC236}">
                <a16:creationId xmlns:a16="http://schemas.microsoft.com/office/drawing/2014/main" id="{3DA0CAD4-2525-657A-3655-1892DDA94A3F}"/>
              </a:ext>
            </a:extLst>
          </p:cNvPr>
          <p:cNvGrpSpPr/>
          <p:nvPr/>
        </p:nvGrpSpPr>
        <p:grpSpPr>
          <a:xfrm>
            <a:off x="8762480" y="4150972"/>
            <a:ext cx="1728470" cy="236538"/>
            <a:chOff x="8904287" y="3886519"/>
            <a:chExt cx="1728470" cy="236538"/>
          </a:xfrm>
        </p:grpSpPr>
        <p:cxnSp>
          <p:nvCxnSpPr>
            <p:cNvPr id="49" name="直接连接符 190"/>
            <p:cNvCxnSpPr/>
            <p:nvPr/>
          </p:nvCxnSpPr>
          <p:spPr>
            <a:xfrm>
              <a:off x="8904287" y="4017327"/>
              <a:ext cx="17284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文本框 34"/>
            <p:cNvSpPr txBox="1"/>
            <p:nvPr/>
          </p:nvSpPr>
          <p:spPr>
            <a:xfrm>
              <a:off x="9389109" y="3886519"/>
              <a:ext cx="732156" cy="236538"/>
            </a:xfrm>
            <a:prstGeom prst="rect">
              <a:avLst/>
            </a:prstGeom>
            <a:solidFill>
              <a:schemeClr val="bg1"/>
            </a:solidFill>
          </p:spPr>
          <p:txBody>
            <a:bodyPr wrap="none" rtlCol="0">
              <a:noAutofit/>
            </a:bodyPr>
            <a:lstStyle/>
            <a:p>
              <a:pPr algn="ctr"/>
              <a:r>
                <a:rPr lang="zh-CN" altLang="en-US" sz="1200" dirty="0">
                  <a:latin typeface="Arial" panose="020B0604020202020204" pitchFamily="34" charset="0"/>
                  <a:ea typeface="微软雅黑" panose="020B0503020204020204" charset="-122"/>
                </a:rPr>
                <a:t>城市级别</a:t>
              </a:r>
            </a:p>
          </p:txBody>
        </p:sp>
      </p:grpSp>
      <p:grpSp>
        <p:nvGrpSpPr>
          <p:cNvPr id="34" name="组合 33">
            <a:extLst>
              <a:ext uri="{FF2B5EF4-FFF2-40B4-BE49-F238E27FC236}">
                <a16:creationId xmlns:a16="http://schemas.microsoft.com/office/drawing/2014/main" id="{7EF4800F-F681-4141-9B00-C65EE5AB579A}"/>
              </a:ext>
            </a:extLst>
          </p:cNvPr>
          <p:cNvGrpSpPr/>
          <p:nvPr/>
        </p:nvGrpSpPr>
        <p:grpSpPr>
          <a:xfrm>
            <a:off x="10919294" y="-3"/>
            <a:ext cx="1159601" cy="246882"/>
            <a:chOff x="10345658" y="-3"/>
            <a:chExt cx="1285867" cy="246882"/>
          </a:xfrm>
        </p:grpSpPr>
        <p:sp>
          <p:nvSpPr>
            <p:cNvPr id="37" name="矩形: 圆顶角 36">
              <a:extLst>
                <a:ext uri="{FF2B5EF4-FFF2-40B4-BE49-F238E27FC236}">
                  <a16:creationId xmlns:a16="http://schemas.microsoft.com/office/drawing/2014/main" id="{166AA062-A32D-154D-4A4E-8073339B83EB}"/>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38" name="文本框 37">
              <a:extLst>
                <a:ext uri="{FF2B5EF4-FFF2-40B4-BE49-F238E27FC236}">
                  <a16:creationId xmlns:a16="http://schemas.microsoft.com/office/drawing/2014/main" id="{90A2159A-3C54-62E9-0C5B-66478D326E9B}"/>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F7E05B0-E40F-8BED-F76E-7FDF48A45B72}"/>
              </a:ext>
            </a:extLst>
          </p:cNvPr>
          <p:cNvGraphicFramePr>
            <a:graphicFrameLocks noChangeAspect="1"/>
          </p:cNvGraphicFramePr>
          <p:nvPr>
            <p:custDataLst>
              <p:tags r:id="rId1"/>
            </p:custDataLst>
            <p:extLst>
              <p:ext uri="{D42A27DB-BD31-4B8C-83A1-F6EECF244321}">
                <p14:modId xmlns:p14="http://schemas.microsoft.com/office/powerpoint/2010/main" val="4129226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2" name="think-cell data - do not delete" hidden="1">
                        <a:extLst>
                          <a:ext uri="{FF2B5EF4-FFF2-40B4-BE49-F238E27FC236}">
                            <a16:creationId xmlns:a16="http://schemas.microsoft.com/office/drawing/2014/main" id="{BF7E05B0-E40F-8BED-F76E-7FDF48A45B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矩形: 圆角 37"/>
          <p:cNvSpPr/>
          <p:nvPr/>
        </p:nvSpPr>
        <p:spPr>
          <a:xfrm>
            <a:off x="514985" y="3419203"/>
            <a:ext cx="11160760" cy="2854960"/>
          </a:xfrm>
          <a:prstGeom prst="roundRect">
            <a:avLst>
              <a:gd name="adj" fmla="val 89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sz="1600" b="1">
              <a:solidFill>
                <a:srgbClr val="878786"/>
              </a:solidFill>
              <a:effectLst>
                <a:outerShdw blurRad="38100" dist="38100" dir="2700000" algn="tl">
                  <a:srgbClr val="000000">
                    <a:alpha val="43137"/>
                  </a:srgbClr>
                </a:outerShdw>
              </a:effectLst>
              <a:ea typeface="微软雅黑" panose="020B0503020204020204" charset="-122"/>
            </a:endParaRPr>
          </a:p>
        </p:txBody>
      </p:sp>
      <p:sp>
        <p:nvSpPr>
          <p:cNvPr id="21" name="任意多边形 20"/>
          <p:cNvSpPr/>
          <p:nvPr/>
        </p:nvSpPr>
        <p:spPr>
          <a:xfrm>
            <a:off x="516129" y="1317272"/>
            <a:ext cx="5400166" cy="1916002"/>
          </a:xfrm>
          <a:custGeom>
            <a:avLst/>
            <a:gdLst>
              <a:gd name="connsiteX0" fmla="*/ 0 w 8504"/>
              <a:gd name="connsiteY0" fmla="*/ 457 h 3017"/>
              <a:gd name="connsiteX1" fmla="*/ 457 w 8504"/>
              <a:gd name="connsiteY1" fmla="*/ 0 h 3017"/>
              <a:gd name="connsiteX2" fmla="*/ 8504 w 8504"/>
              <a:gd name="connsiteY2" fmla="*/ 0 h 3017"/>
              <a:gd name="connsiteX3" fmla="*/ 7743 w 8504"/>
              <a:gd name="connsiteY3" fmla="*/ 1742 h 3017"/>
              <a:gd name="connsiteX4" fmla="*/ 8314 w 8504"/>
              <a:gd name="connsiteY4" fmla="*/ 1598 h 3017"/>
              <a:gd name="connsiteX5" fmla="*/ 7589 w 8504"/>
              <a:gd name="connsiteY5" fmla="*/ 3017 h 3017"/>
              <a:gd name="connsiteX6" fmla="*/ 457 w 8504"/>
              <a:gd name="connsiteY6" fmla="*/ 3017 h 3017"/>
              <a:gd name="connsiteX7" fmla="*/ 0 w 8504"/>
              <a:gd name="connsiteY7" fmla="*/ 2560 h 3017"/>
              <a:gd name="connsiteX8" fmla="*/ 0 w 8504"/>
              <a:gd name="connsiteY8" fmla="*/ 457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 h="3017">
                <a:moveTo>
                  <a:pt x="0" y="457"/>
                </a:moveTo>
                <a:cubicBezTo>
                  <a:pt x="-8" y="200"/>
                  <a:pt x="227" y="-6"/>
                  <a:pt x="457" y="0"/>
                </a:cubicBezTo>
                <a:lnTo>
                  <a:pt x="8504" y="0"/>
                </a:lnTo>
                <a:lnTo>
                  <a:pt x="7743" y="1742"/>
                </a:lnTo>
                <a:lnTo>
                  <a:pt x="8314" y="1598"/>
                </a:lnTo>
                <a:lnTo>
                  <a:pt x="7589" y="3017"/>
                </a:lnTo>
                <a:lnTo>
                  <a:pt x="457" y="3017"/>
                </a:lnTo>
                <a:cubicBezTo>
                  <a:pt x="200" y="3025"/>
                  <a:pt x="-6" y="2790"/>
                  <a:pt x="0" y="2560"/>
                </a:cubicBezTo>
                <a:lnTo>
                  <a:pt x="0" y="457"/>
                </a:lnTo>
                <a:close/>
              </a:path>
            </a:pathLst>
          </a:custGeom>
          <a:gradFill>
            <a:gsLst>
              <a:gs pos="49000">
                <a:srgbClr val="FDF5EF"/>
              </a:gs>
              <a:gs pos="0">
                <a:srgbClr val="FCEBE0"/>
              </a:gs>
              <a:gs pos="100000">
                <a:schemeClr val="bg1"/>
              </a:gs>
            </a:gsLst>
            <a:lin ang="5400000" scaled="0"/>
          </a:gradFill>
          <a:ln>
            <a:gradFill>
              <a:gsLst>
                <a:gs pos="0">
                  <a:schemeClr val="accent1">
                    <a:alpha val="20000"/>
                  </a:schemeClr>
                </a:gs>
                <a:gs pos="100000">
                  <a:schemeClr val="accent1"/>
                </a:gs>
              </a:gsLst>
              <a:lin ang="16200000" scaled="1"/>
            </a:gradFill>
          </a:ln>
          <a:effectLst>
            <a:outerShdw blurRad="50800" dist="38100" dir="2700000" algn="tl" rotWithShape="0">
              <a:schemeClr val="accent1">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2" name="任意多边形 21"/>
          <p:cNvSpPr/>
          <p:nvPr/>
        </p:nvSpPr>
        <p:spPr>
          <a:xfrm>
            <a:off x="5567609" y="1317081"/>
            <a:ext cx="6108183" cy="1915969"/>
          </a:xfrm>
          <a:custGeom>
            <a:avLst/>
            <a:gdLst>
              <a:gd name="connsiteX0" fmla="*/ 1319 w 9619"/>
              <a:gd name="connsiteY0" fmla="*/ 0 h 3017"/>
              <a:gd name="connsiteX1" fmla="*/ 9162 w 9619"/>
              <a:gd name="connsiteY1" fmla="*/ 0 h 3017"/>
              <a:gd name="connsiteX2" fmla="*/ 9174 w 9619"/>
              <a:gd name="connsiteY2" fmla="*/ 0 h 3017"/>
              <a:gd name="connsiteX3" fmla="*/ 9619 w 9619"/>
              <a:gd name="connsiteY3" fmla="*/ 446 h 3017"/>
              <a:gd name="connsiteX4" fmla="*/ 9619 w 9619"/>
              <a:gd name="connsiteY4" fmla="*/ 457 h 3017"/>
              <a:gd name="connsiteX5" fmla="*/ 9619 w 9619"/>
              <a:gd name="connsiteY5" fmla="*/ 2560 h 3017"/>
              <a:gd name="connsiteX6" fmla="*/ 9619 w 9619"/>
              <a:gd name="connsiteY6" fmla="*/ 2572 h 3017"/>
              <a:gd name="connsiteX7" fmla="*/ 9173 w 9619"/>
              <a:gd name="connsiteY7" fmla="*/ 3017 h 3017"/>
              <a:gd name="connsiteX8" fmla="*/ 9162 w 9619"/>
              <a:gd name="connsiteY8" fmla="*/ 3017 h 3017"/>
              <a:gd name="connsiteX9" fmla="*/ 0 w 9619"/>
              <a:gd name="connsiteY9" fmla="*/ 3017 h 3017"/>
              <a:gd name="connsiteX10" fmla="*/ 1304 w 9619"/>
              <a:gd name="connsiteY10" fmla="*/ 1207 h 3017"/>
              <a:gd name="connsiteX11" fmla="*/ 652 w 9619"/>
              <a:gd name="connsiteY11" fmla="*/ 1264 h 3017"/>
              <a:gd name="connsiteX12" fmla="*/ 1319 w 9619"/>
              <a:gd name="connsiteY12" fmla="*/ 0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19" h="3017">
                <a:moveTo>
                  <a:pt x="1319" y="0"/>
                </a:moveTo>
                <a:lnTo>
                  <a:pt x="9162" y="0"/>
                </a:lnTo>
                <a:lnTo>
                  <a:pt x="9174" y="0"/>
                </a:lnTo>
                <a:cubicBezTo>
                  <a:pt x="9425" y="-7"/>
                  <a:pt x="9625" y="245"/>
                  <a:pt x="9619" y="446"/>
                </a:cubicBezTo>
                <a:lnTo>
                  <a:pt x="9619" y="457"/>
                </a:lnTo>
                <a:lnTo>
                  <a:pt x="9619" y="2560"/>
                </a:lnTo>
                <a:lnTo>
                  <a:pt x="9619" y="2572"/>
                </a:lnTo>
                <a:cubicBezTo>
                  <a:pt x="9627" y="2823"/>
                  <a:pt x="9374" y="3023"/>
                  <a:pt x="9173" y="3017"/>
                </a:cubicBezTo>
                <a:lnTo>
                  <a:pt x="9162" y="3017"/>
                </a:lnTo>
                <a:lnTo>
                  <a:pt x="0" y="3017"/>
                </a:lnTo>
                <a:lnTo>
                  <a:pt x="1304" y="1207"/>
                </a:lnTo>
                <a:lnTo>
                  <a:pt x="652" y="1264"/>
                </a:lnTo>
                <a:lnTo>
                  <a:pt x="1319" y="0"/>
                </a:lnTo>
                <a:close/>
              </a:path>
            </a:pathLst>
          </a:custGeom>
          <a:gradFill>
            <a:gsLst>
              <a:gs pos="49000">
                <a:srgbClr val="FDF5EF"/>
              </a:gs>
              <a:gs pos="0">
                <a:srgbClr val="FCEBE0"/>
              </a:gs>
              <a:gs pos="100000">
                <a:schemeClr val="bg1"/>
              </a:gs>
            </a:gsLst>
            <a:lin ang="5400000" scaled="0"/>
          </a:gradFill>
          <a:ln>
            <a:gradFill>
              <a:gsLst>
                <a:gs pos="0">
                  <a:schemeClr val="accent1">
                    <a:alpha val="20000"/>
                  </a:schemeClr>
                </a:gs>
                <a:gs pos="100000">
                  <a:schemeClr val="accent1"/>
                </a:gs>
              </a:gsLst>
              <a:lin ang="16200000" scaled="1"/>
            </a:gradFill>
          </a:ln>
          <a:effectLst>
            <a:outerShdw blurRad="50800" dist="38100" dir="2700000" algn="tl" rotWithShape="0">
              <a:schemeClr val="accent1">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2941407" y="4189426"/>
            <a:ext cx="4166855" cy="130888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kumimoji="1" lang="zh-CN" altLang="en-US" sz="2800" b="1" dirty="0">
                <a:solidFill>
                  <a:srgbClr val="EC642F"/>
                </a:solidFill>
              </a:rPr>
              <a:t>无症状 ≈ 暂无风险</a:t>
            </a:r>
            <a:endParaRPr kumimoji="1" lang="en-US" altLang="zh-CN" sz="2800" b="1" dirty="0">
              <a:solidFill>
                <a:srgbClr val="EC642F"/>
              </a:solidFill>
            </a:endParaRPr>
          </a:p>
          <a:p>
            <a:pPr>
              <a:lnSpc>
                <a:spcPct val="150000"/>
              </a:lnSpc>
            </a:pPr>
            <a:r>
              <a:rPr kumimoji="1" lang="en-US" altLang="zh-CN" sz="2800" b="1" dirty="0">
                <a:solidFill>
                  <a:srgbClr val="EC642F"/>
                </a:solidFill>
              </a:rPr>
              <a:t>               </a:t>
            </a:r>
            <a:r>
              <a:rPr kumimoji="1" lang="zh-CN" altLang="en-US" sz="2800" b="1" dirty="0">
                <a:solidFill>
                  <a:srgbClr val="EC642F"/>
                </a:solidFill>
              </a:rPr>
              <a:t>≈ 无需</a:t>
            </a:r>
            <a:r>
              <a:rPr kumimoji="1" lang="en-US" altLang="zh-CN" sz="2800" b="1" dirty="0">
                <a:solidFill>
                  <a:srgbClr val="EC642F"/>
                </a:solidFill>
              </a:rPr>
              <a:t>BTA</a:t>
            </a:r>
            <a:endParaRPr kumimoji="1" lang="zh-CN" altLang="en-US" sz="2800" b="1" dirty="0">
              <a:solidFill>
                <a:srgbClr val="EC642F"/>
              </a:solidFill>
            </a:endParaRPr>
          </a:p>
        </p:txBody>
      </p:sp>
      <p:sp>
        <p:nvSpPr>
          <p:cNvPr id="6" name="标题 1"/>
          <p:cNvSpPr>
            <a:spLocks noGrp="1"/>
          </p:cNvSpPr>
          <p:nvPr>
            <p:ph type="title"/>
          </p:nvPr>
        </p:nvSpPr>
        <p:spPr>
          <a:xfrm>
            <a:off x="838200" y="420124"/>
            <a:ext cx="10347960" cy="535531"/>
          </a:xfrm>
        </p:spPr>
        <p:txBody>
          <a:bodyPr vert="horz"/>
          <a:lstStyle/>
          <a:p>
            <a:r>
              <a:rPr kumimoji="1" lang="zh-CN" altLang="en-US" sz="3200" dirty="0"/>
              <a:t>骨靶向治疗的临床实践与指南推荐存在差异</a:t>
            </a:r>
          </a:p>
        </p:txBody>
      </p:sp>
      <p:sp>
        <p:nvSpPr>
          <p:cNvPr id="10" name="文本框 9"/>
          <p:cNvSpPr txBox="1"/>
          <p:nvPr/>
        </p:nvSpPr>
        <p:spPr>
          <a:xfrm>
            <a:off x="2765502" y="1914036"/>
            <a:ext cx="1107996" cy="646331"/>
          </a:xfrm>
          <a:prstGeom prst="rect">
            <a:avLst/>
          </a:prstGeom>
          <a:noFill/>
        </p:spPr>
        <p:txBody>
          <a:bodyPr wrap="none" rtlCol="0" anchor="ctr">
            <a:spAutoFit/>
          </a:bodyPr>
          <a:lstStyle/>
          <a:p>
            <a:r>
              <a:rPr kumimoji="1" lang="zh-CN" altLang="en-US" sz="3600" b="1" dirty="0">
                <a:solidFill>
                  <a:schemeClr val="accent1"/>
                </a:solidFill>
              </a:rPr>
              <a:t>指南</a:t>
            </a:r>
          </a:p>
        </p:txBody>
      </p:sp>
      <p:sp>
        <p:nvSpPr>
          <p:cNvPr id="11" name="文本框 10"/>
          <p:cNvSpPr txBox="1"/>
          <p:nvPr/>
        </p:nvSpPr>
        <p:spPr>
          <a:xfrm>
            <a:off x="9222266" y="1914036"/>
            <a:ext cx="1107996" cy="646331"/>
          </a:xfrm>
          <a:prstGeom prst="rect">
            <a:avLst/>
          </a:prstGeom>
          <a:noFill/>
        </p:spPr>
        <p:txBody>
          <a:bodyPr wrap="none" rtlCol="0" anchor="ctr">
            <a:spAutoFit/>
          </a:bodyPr>
          <a:lstStyle/>
          <a:p>
            <a:r>
              <a:rPr kumimoji="1" lang="zh-CN" altLang="en-US" sz="3600" b="1" dirty="0">
                <a:solidFill>
                  <a:schemeClr val="accent1"/>
                </a:solidFill>
              </a:rPr>
              <a:t>实践</a:t>
            </a:r>
          </a:p>
        </p:txBody>
      </p:sp>
      <p:sp>
        <p:nvSpPr>
          <p:cNvPr id="67" name="矩形: 圆角 66"/>
          <p:cNvSpPr/>
          <p:nvPr/>
        </p:nvSpPr>
        <p:spPr>
          <a:xfrm>
            <a:off x="1397854" y="1709783"/>
            <a:ext cx="1080000" cy="1080000"/>
          </a:xfrm>
          <a:prstGeom prst="roundRect">
            <a:avLst>
              <a:gd name="adj" fmla="val 50000"/>
            </a:avLst>
          </a:prstGeom>
          <a:noFill/>
          <a:ln w="2540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mj-lt"/>
              <a:ea typeface="等线" panose="02010600030101010101" charset="-122"/>
            </a:endParaRPr>
          </a:p>
        </p:txBody>
      </p:sp>
      <p:sp>
        <p:nvSpPr>
          <p:cNvPr id="29" name="矩形: 圆角 66"/>
          <p:cNvSpPr/>
          <p:nvPr/>
        </p:nvSpPr>
        <p:spPr>
          <a:xfrm>
            <a:off x="7863927" y="1709783"/>
            <a:ext cx="1080000" cy="1080000"/>
          </a:xfrm>
          <a:prstGeom prst="roundRect">
            <a:avLst>
              <a:gd name="adj" fmla="val 50000"/>
            </a:avLst>
          </a:prstGeom>
          <a:solidFill>
            <a:schemeClr val="accent1"/>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mj-lt"/>
              <a:ea typeface="等线" panose="02010600030101010101" charset="-122"/>
            </a:endParaRPr>
          </a:p>
        </p:txBody>
      </p:sp>
      <p:pic>
        <p:nvPicPr>
          <p:cNvPr id="30" name="图片 29" descr="指南针"/>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039" y="1792968"/>
            <a:ext cx="914400" cy="914400"/>
          </a:xfrm>
          <a:prstGeom prst="rect">
            <a:avLst/>
          </a:prstGeom>
        </p:spPr>
      </p:pic>
      <p:pic>
        <p:nvPicPr>
          <p:cNvPr id="31" name="图片 30" descr="病床"/>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2997" y="1864723"/>
            <a:ext cx="720000" cy="720000"/>
          </a:xfrm>
          <a:prstGeom prst="rect">
            <a:avLst/>
          </a:prstGeom>
        </p:spPr>
      </p:pic>
      <p:grpSp>
        <p:nvGrpSpPr>
          <p:cNvPr id="4" name="组合 3">
            <a:extLst>
              <a:ext uri="{FF2B5EF4-FFF2-40B4-BE49-F238E27FC236}">
                <a16:creationId xmlns:a16="http://schemas.microsoft.com/office/drawing/2014/main" id="{4C0205B5-14DE-59F1-9F94-0F06C2C0094E}"/>
              </a:ext>
            </a:extLst>
          </p:cNvPr>
          <p:cNvGrpSpPr/>
          <p:nvPr/>
        </p:nvGrpSpPr>
        <p:grpSpPr>
          <a:xfrm>
            <a:off x="1002814" y="3937317"/>
            <a:ext cx="1754897" cy="1754897"/>
            <a:chOff x="1191503" y="4257934"/>
            <a:chExt cx="1440000" cy="1440000"/>
          </a:xfrm>
        </p:grpSpPr>
        <p:sp>
          <p:nvSpPr>
            <p:cNvPr id="32" name="矩形: 圆角 66"/>
            <p:cNvSpPr/>
            <p:nvPr/>
          </p:nvSpPr>
          <p:spPr>
            <a:xfrm>
              <a:off x="1191503" y="4257934"/>
              <a:ext cx="1440000" cy="1440000"/>
            </a:xfrm>
            <a:prstGeom prst="roundRect">
              <a:avLst>
                <a:gd name="adj" fmla="val 50000"/>
              </a:avLst>
            </a:pr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latin typeface="+mj-lt"/>
                <a:ea typeface="等线" panose="02010600030101010101" charset="-122"/>
              </a:endParaRPr>
            </a:p>
          </p:txBody>
        </p:sp>
        <p:pic>
          <p:nvPicPr>
            <p:cNvPr id="34" name="图片 33" descr="问号"/>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6870" y="4389490"/>
              <a:ext cx="720000" cy="720000"/>
            </a:xfrm>
            <a:prstGeom prst="rect">
              <a:avLst/>
            </a:prstGeom>
          </p:spPr>
        </p:pic>
        <p:sp>
          <p:nvSpPr>
            <p:cNvPr id="3" name="文本框 2"/>
            <p:cNvSpPr txBox="1"/>
            <p:nvPr/>
          </p:nvSpPr>
          <p:spPr>
            <a:xfrm>
              <a:off x="1388725" y="5109490"/>
              <a:ext cx="1080155" cy="429334"/>
            </a:xfrm>
            <a:prstGeom prst="rect">
              <a:avLst/>
            </a:prstGeom>
            <a:noFill/>
          </p:spPr>
          <p:txBody>
            <a:bodyPr wrap="square" rtlCol="0">
              <a:spAutoFit/>
            </a:bodyPr>
            <a:lstStyle/>
            <a:p>
              <a:pPr algn="ctr"/>
              <a:r>
                <a:rPr kumimoji="1" lang="en-US" altLang="zh-CN" sz="2800" b="1" dirty="0">
                  <a:solidFill>
                    <a:schemeClr val="bg1"/>
                  </a:solidFill>
                </a:rPr>
                <a:t>Why?</a:t>
              </a:r>
              <a:endParaRPr kumimoji="1" lang="zh-CN" altLang="en-US" sz="2800" b="1" dirty="0">
                <a:solidFill>
                  <a:schemeClr val="bg1"/>
                </a:solidFill>
              </a:endParaRPr>
            </a:p>
          </p:txBody>
        </p:sp>
      </p:grpSp>
      <p:sp>
        <p:nvSpPr>
          <p:cNvPr id="13" name="KSO_Shape">
            <a:extLst>
              <a:ext uri="{FF2B5EF4-FFF2-40B4-BE49-F238E27FC236}">
                <a16:creationId xmlns:a16="http://schemas.microsoft.com/office/drawing/2014/main" id="{BC271441-47D9-0389-4896-2E8C0D5FF30C}"/>
              </a:ext>
            </a:extLst>
          </p:cNvPr>
          <p:cNvSpPr/>
          <p:nvPr/>
        </p:nvSpPr>
        <p:spPr bwMode="auto">
          <a:xfrm rot="5400000">
            <a:off x="6915406" y="4651407"/>
            <a:ext cx="1521446" cy="326716"/>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14" name="文本框 13">
            <a:extLst>
              <a:ext uri="{FF2B5EF4-FFF2-40B4-BE49-F238E27FC236}">
                <a16:creationId xmlns:a16="http://schemas.microsoft.com/office/drawing/2014/main" id="{3BB8DD78-B974-264E-9423-AFFE27488473}"/>
              </a:ext>
            </a:extLst>
          </p:cNvPr>
          <p:cNvSpPr txBox="1"/>
          <p:nvPr/>
        </p:nvSpPr>
        <p:spPr>
          <a:xfrm>
            <a:off x="8390131" y="4369628"/>
            <a:ext cx="2698175" cy="954107"/>
          </a:xfrm>
          <a:prstGeom prst="rect">
            <a:avLst/>
          </a:prstGeom>
          <a:noFill/>
        </p:spPr>
        <p:txBody>
          <a:bodyPr wrap="none" rtlCol="0" anchor="ctr">
            <a:spAutoFit/>
          </a:bodyPr>
          <a:lstStyle/>
          <a:p>
            <a:r>
              <a:rPr kumimoji="1" lang="zh-CN" altLang="en-US" sz="2800" b="1" dirty="0">
                <a:solidFill>
                  <a:schemeClr val="accent1"/>
                </a:solidFill>
              </a:rPr>
              <a:t>无症状的骨转移</a:t>
            </a:r>
            <a:endParaRPr kumimoji="1" lang="en-US" altLang="zh-CN" sz="2800" b="1" dirty="0">
              <a:solidFill>
                <a:schemeClr val="accent1"/>
              </a:solidFill>
            </a:endParaRPr>
          </a:p>
          <a:p>
            <a:r>
              <a:rPr kumimoji="1" lang="zh-CN" altLang="en-US" sz="2800" b="1" dirty="0">
                <a:solidFill>
                  <a:schemeClr val="accent1"/>
                </a:solidFill>
              </a:rPr>
              <a:t>有没有风险？</a:t>
            </a:r>
            <a:endParaRPr kumimoji="1" lang="en-US" altLang="zh-CN" sz="2800" b="1" dirty="0">
              <a:solidFill>
                <a:schemeClr val="accent1"/>
              </a:solidFill>
            </a:endParaRPr>
          </a:p>
        </p:txBody>
      </p:sp>
      <p:grpSp>
        <p:nvGrpSpPr>
          <p:cNvPr id="12" name="组合 11">
            <a:extLst>
              <a:ext uri="{FF2B5EF4-FFF2-40B4-BE49-F238E27FC236}">
                <a16:creationId xmlns:a16="http://schemas.microsoft.com/office/drawing/2014/main" id="{574BF117-30F6-8A85-F5B4-B49AC28A1DBF}"/>
              </a:ext>
            </a:extLst>
          </p:cNvPr>
          <p:cNvGrpSpPr/>
          <p:nvPr/>
        </p:nvGrpSpPr>
        <p:grpSpPr>
          <a:xfrm>
            <a:off x="10919294" y="-3"/>
            <a:ext cx="1159601" cy="246882"/>
            <a:chOff x="10345658" y="-3"/>
            <a:chExt cx="1285867" cy="246882"/>
          </a:xfrm>
        </p:grpSpPr>
        <p:sp>
          <p:nvSpPr>
            <p:cNvPr id="15" name="矩形: 圆顶角 14">
              <a:extLst>
                <a:ext uri="{FF2B5EF4-FFF2-40B4-BE49-F238E27FC236}">
                  <a16:creationId xmlns:a16="http://schemas.microsoft.com/office/drawing/2014/main" id="{584A79A8-FF20-C84C-3171-B2E9C25EB579}"/>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6" name="文本框 15">
              <a:extLst>
                <a:ext uri="{FF2B5EF4-FFF2-40B4-BE49-F238E27FC236}">
                  <a16:creationId xmlns:a16="http://schemas.microsoft.com/office/drawing/2014/main" id="{44BCF1CD-427D-BA7C-96F5-AA655B809D48}"/>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C67F28-2BB9-66F2-EA36-2C332CD8E688}"/>
              </a:ext>
            </a:extLst>
          </p:cNvPr>
          <p:cNvGraphicFramePr>
            <a:graphicFrameLocks noChangeAspect="1"/>
          </p:cNvGraphicFramePr>
          <p:nvPr>
            <p:custDataLst>
              <p:tags r:id="rId1"/>
            </p:custDataLst>
            <p:extLst>
              <p:ext uri="{D42A27DB-BD31-4B8C-83A1-F6EECF244321}">
                <p14:modId xmlns:p14="http://schemas.microsoft.com/office/powerpoint/2010/main" val="483799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1" imgW="512" imgH="514" progId="TCLayout.ActiveDocument.1">
                  <p:embed/>
                </p:oleObj>
              </mc:Choice>
              <mc:Fallback>
                <p:oleObj name="think-cell 幻灯片" r:id="rId11" imgW="512" imgH="514" progId="TCLayout.ActiveDocument.1">
                  <p:embed/>
                  <p:pic>
                    <p:nvPicPr>
                      <p:cNvPr id="3" name="think-cell data - do not delete" hidden="1">
                        <a:extLst>
                          <a:ext uri="{FF2B5EF4-FFF2-40B4-BE49-F238E27FC236}">
                            <a16:creationId xmlns:a16="http://schemas.microsoft.com/office/drawing/2014/main" id="{7BC67F28-2BB9-66F2-EA36-2C332CD8E68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1188410" cy="812530"/>
          </a:xfrm>
        </p:spPr>
        <p:txBody>
          <a:bodyPr vert="horz"/>
          <a:lstStyle/>
          <a:p>
            <a:r>
              <a:rPr kumimoji="1" lang="en-US" altLang="zh-CN" dirty="0"/>
              <a:t>Q</a:t>
            </a:r>
            <a:r>
              <a:rPr kumimoji="1" lang="zh-CN" altLang="en-US" dirty="0"/>
              <a:t>：骨转移的风险看症状还是看骨相关事件</a:t>
            </a:r>
            <a:r>
              <a:rPr kumimoji="1" lang="en-US" altLang="zh-CN" dirty="0"/>
              <a:t>(SRE)</a:t>
            </a:r>
            <a:r>
              <a:rPr kumimoji="1" lang="zh-CN" altLang="en-US" dirty="0"/>
              <a:t>？</a:t>
            </a:r>
            <a:br>
              <a:rPr kumimoji="1" lang="en-US" altLang="zh-CN" dirty="0"/>
            </a:br>
            <a:r>
              <a:rPr kumimoji="1" lang="en-US" altLang="zh-CN" dirty="0"/>
              <a:t>A</a:t>
            </a:r>
            <a:r>
              <a:rPr kumimoji="1" lang="zh-CN" altLang="en-US" dirty="0"/>
              <a:t>：</a:t>
            </a:r>
            <a:r>
              <a:rPr kumimoji="1" lang="en-US" altLang="zh-CN" dirty="0"/>
              <a:t>SRE</a:t>
            </a:r>
            <a:r>
              <a:rPr kumimoji="1" lang="zh-CN" altLang="en-US" dirty="0"/>
              <a:t>才是</a:t>
            </a:r>
            <a:r>
              <a:rPr kumimoji="1" lang="en-US" altLang="zh-CN" dirty="0"/>
              <a:t>NMPA</a:t>
            </a:r>
            <a:r>
              <a:rPr kumimoji="1" lang="zh-CN" altLang="en-US" dirty="0"/>
              <a:t>与</a:t>
            </a:r>
            <a:r>
              <a:rPr kumimoji="1" lang="en-US" altLang="zh-CN" dirty="0"/>
              <a:t>FDA</a:t>
            </a:r>
            <a:r>
              <a:rPr kumimoji="1" lang="zh-CN" altLang="en-US" dirty="0"/>
              <a:t>认可、准确反映骨转移风险的指标，而非症状</a:t>
            </a:r>
          </a:p>
        </p:txBody>
      </p:sp>
      <p:sp>
        <p:nvSpPr>
          <p:cNvPr id="58"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61" name="等腰三角形 26"/>
          <p:cNvSpPr/>
          <p:nvPr/>
        </p:nvSpPr>
        <p:spPr>
          <a:xfrm rot="15896545">
            <a:off x="1159538" y="3165338"/>
            <a:ext cx="868982" cy="912909"/>
          </a:xfrm>
          <a:prstGeom prst="triangle">
            <a:avLst/>
          </a:prstGeom>
          <a:gradFill>
            <a:gsLst>
              <a:gs pos="49100">
                <a:schemeClr val="bg1">
                  <a:lumMod val="95000"/>
                </a:schemeClr>
              </a:gs>
              <a:gs pos="0">
                <a:schemeClr val="bg1">
                  <a:lumMod val="7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grpSp>
        <p:nvGrpSpPr>
          <p:cNvPr id="62" name="组合 61"/>
          <p:cNvGrpSpPr/>
          <p:nvPr/>
        </p:nvGrpSpPr>
        <p:grpSpPr>
          <a:xfrm>
            <a:off x="478117" y="2772679"/>
            <a:ext cx="934727" cy="1665034"/>
            <a:chOff x="1167911" y="2956076"/>
            <a:chExt cx="797021" cy="1388003"/>
          </a:xfrm>
        </p:grpSpPr>
        <p:pic>
          <p:nvPicPr>
            <p:cNvPr id="80" name="图片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8321" y="2956076"/>
              <a:ext cx="369201" cy="1388003"/>
            </a:xfrm>
            <a:prstGeom prst="rect">
              <a:avLst/>
            </a:prstGeom>
          </p:spPr>
        </p:pic>
        <p:pic>
          <p:nvPicPr>
            <p:cNvPr id="81" name="图片 8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7911" y="3321192"/>
              <a:ext cx="797021" cy="806334"/>
            </a:xfrm>
            <a:prstGeom prst="rect">
              <a:avLst/>
            </a:prstGeom>
          </p:spPr>
        </p:pic>
      </p:grpSp>
      <p:grpSp>
        <p:nvGrpSpPr>
          <p:cNvPr id="63" name="组合 62"/>
          <p:cNvGrpSpPr/>
          <p:nvPr/>
        </p:nvGrpSpPr>
        <p:grpSpPr>
          <a:xfrm>
            <a:off x="1532106" y="2219830"/>
            <a:ext cx="2776693" cy="2840175"/>
            <a:chOff x="2030932" y="1803719"/>
            <a:chExt cx="3615911" cy="3615910"/>
          </a:xfrm>
        </p:grpSpPr>
        <p:grpSp>
          <p:nvGrpSpPr>
            <p:cNvPr id="64" name="组合 63"/>
            <p:cNvGrpSpPr/>
            <p:nvPr/>
          </p:nvGrpSpPr>
          <p:grpSpPr>
            <a:xfrm>
              <a:off x="2030932" y="1803719"/>
              <a:ext cx="3615911" cy="3615910"/>
              <a:chOff x="2436709" y="2078012"/>
              <a:chExt cx="3276001" cy="3276000"/>
            </a:xfrm>
          </p:grpSpPr>
          <p:pic>
            <p:nvPicPr>
              <p:cNvPr id="68" name="图片 6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36709" y="2078012"/>
                <a:ext cx="3276001" cy="3276000"/>
              </a:xfrm>
              <a:prstGeom prst="rect">
                <a:avLst/>
              </a:prstGeom>
            </p:spPr>
          </p:pic>
          <p:pic>
            <p:nvPicPr>
              <p:cNvPr id="69" name="图片 68"/>
              <p:cNvPicPr>
                <a:picLocks noChangeAspect="1"/>
              </p:cNvPicPr>
              <p:nvPr/>
            </p:nvPicPr>
            <p:blipFill>
              <a:blip r:embed="rId16">
                <a:alphaModFix amt="70000"/>
                <a:extLst>
                  <a:ext uri="{28A0092B-C50C-407E-A947-70E740481C1C}">
                    <a14:useLocalDpi xmlns:a14="http://schemas.microsoft.com/office/drawing/2010/main" val="0"/>
                  </a:ext>
                </a:extLst>
              </a:blip>
              <a:stretch>
                <a:fillRect/>
              </a:stretch>
            </p:blipFill>
            <p:spPr>
              <a:xfrm rot="158953">
                <a:off x="2966754" y="2708857"/>
                <a:ext cx="1964366" cy="2073014"/>
              </a:xfrm>
              <a:prstGeom prst="rect">
                <a:avLst/>
              </a:prstGeom>
            </p:spPr>
          </p:pic>
          <p:pic>
            <p:nvPicPr>
              <p:cNvPr id="70" name="图片 6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5963" y="4264879"/>
                <a:ext cx="555774" cy="467827"/>
              </a:xfrm>
              <a:prstGeom prst="rect">
                <a:avLst/>
              </a:prstGeom>
            </p:spPr>
          </p:pic>
          <p:pic>
            <p:nvPicPr>
              <p:cNvPr id="71" name="图片 7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83860">
                <a:off x="3762178" y="2665631"/>
                <a:ext cx="1346357" cy="599863"/>
              </a:xfrm>
              <a:prstGeom prst="rect">
                <a:avLst/>
              </a:prstGeom>
            </p:spPr>
          </p:pic>
          <p:pic>
            <p:nvPicPr>
              <p:cNvPr id="72" name="图片 7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41070" y="3616721"/>
                <a:ext cx="346589" cy="606259"/>
              </a:xfrm>
              <a:prstGeom prst="rect">
                <a:avLst/>
              </a:prstGeom>
            </p:spPr>
          </p:pic>
          <p:sp>
            <p:nvSpPr>
              <p:cNvPr id="73" name="文本框 72"/>
              <p:cNvSpPr txBox="1"/>
              <p:nvPr/>
            </p:nvSpPr>
            <p:spPr>
              <a:xfrm>
                <a:off x="4712133" y="4618645"/>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④</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cxnSp>
            <p:nvCxnSpPr>
              <p:cNvPr id="74" name="直接连接符 59"/>
              <p:cNvCxnSpPr/>
              <p:nvPr/>
            </p:nvCxnSpPr>
            <p:spPr>
              <a:xfrm flipH="1">
                <a:off x="4848306" y="3564747"/>
                <a:ext cx="0" cy="136654"/>
              </a:xfrm>
              <a:prstGeom prst="line">
                <a:avLst/>
              </a:prstGeom>
              <a:ln w="19050">
                <a:solidFill>
                  <a:srgbClr val="955AD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3460196" y="2433204"/>
                <a:ext cx="1723450" cy="42600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srgbClr val="F3501E"/>
                    </a:solidFill>
                    <a:effectLst/>
                    <a:uLnTx/>
                    <a:uFillTx/>
                    <a:latin typeface="微软雅黑" panose="020B0503020204020204" charset="-122"/>
                    <a:ea typeface="微软雅黑" panose="020B0503020204020204" charset="-122"/>
                    <a:cs typeface="Arial" panose="020B0604020202020204"/>
                  </a:rPr>
                  <a:t>RANKL</a:t>
                </a:r>
                <a:endParaRPr kumimoji="0" lang="zh-CN" altLang="en-US" b="1" i="0" u="none" strike="noStrike" kern="1200" cap="none" spc="0" normalizeH="0" baseline="0" noProof="0" dirty="0">
                  <a:ln>
                    <a:noFill/>
                  </a:ln>
                  <a:solidFill>
                    <a:srgbClr val="F3501E"/>
                  </a:solidFill>
                  <a:effectLst/>
                  <a:uLnTx/>
                  <a:uFillTx/>
                  <a:latin typeface="微软雅黑" panose="020B0503020204020204" charset="-122"/>
                  <a:ea typeface="微软雅黑" panose="020B0503020204020204" charset="-122"/>
                  <a:cs typeface="Arial" panose="020B0604020202020204"/>
                </a:endParaRPr>
              </a:p>
            </p:txBody>
          </p:sp>
          <p:sp>
            <p:nvSpPr>
              <p:cNvPr id="76" name="文本框 75"/>
              <p:cNvSpPr txBox="1"/>
              <p:nvPr/>
            </p:nvSpPr>
            <p:spPr>
              <a:xfrm>
                <a:off x="2546344" y="3692624"/>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①</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7" name="文本框 76"/>
              <p:cNvSpPr txBox="1"/>
              <p:nvPr/>
            </p:nvSpPr>
            <p:spPr>
              <a:xfrm>
                <a:off x="3247619" y="2526289"/>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②</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8" name="文本框 77"/>
              <p:cNvSpPr txBox="1"/>
              <p:nvPr/>
            </p:nvSpPr>
            <p:spPr>
              <a:xfrm>
                <a:off x="5044519" y="3288347"/>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③</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9" name="文本框 78"/>
              <p:cNvSpPr txBox="1"/>
              <p:nvPr/>
            </p:nvSpPr>
            <p:spPr>
              <a:xfrm>
                <a:off x="4023703" y="3340916"/>
                <a:ext cx="1005054" cy="272978"/>
              </a:xfrm>
              <a:prstGeom prst="round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rPr>
                  <a:t>RANK</a:t>
                </a:r>
                <a:r>
                  <a:rPr kumimoji="0" lang="zh-CN" altLang="en-US"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rPr>
                  <a:t>受体</a:t>
                </a:r>
                <a:endParaRPr kumimoji="0" lang="en-US"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endParaRPr>
              </a:p>
            </p:txBody>
          </p:sp>
        </p:grpSp>
        <p:sp>
          <p:nvSpPr>
            <p:cNvPr id="65" name="文本框 64"/>
            <p:cNvSpPr txBox="1"/>
            <p:nvPr/>
          </p:nvSpPr>
          <p:spPr>
            <a:xfrm>
              <a:off x="2237158" y="2796607"/>
              <a:ext cx="923455" cy="360000"/>
            </a:xfrm>
            <a:prstGeom prst="roundRect">
              <a:avLst/>
            </a:prstGeom>
            <a:solidFill>
              <a:schemeClr val="accent4">
                <a:lumMod val="60000"/>
                <a:lumOff val="40000"/>
                <a:alpha val="5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成骨细胞</a:t>
              </a:r>
              <a:endParaRPr kumimoji="0" 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sp>
          <p:nvSpPr>
            <p:cNvPr id="66" name="文本框 65"/>
            <p:cNvSpPr txBox="1"/>
            <p:nvPr/>
          </p:nvSpPr>
          <p:spPr>
            <a:xfrm>
              <a:off x="3276210" y="4875845"/>
              <a:ext cx="1003688" cy="360000"/>
            </a:xfrm>
            <a:prstGeom prst="roundRect">
              <a:avLst/>
            </a:prstGeom>
            <a:solidFill>
              <a:srgbClr val="D62B1E">
                <a:lumMod val="40000"/>
                <a:lumOff val="60000"/>
                <a:alpha val="50000"/>
              </a:srgb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srgbClr val="FFFFFF"/>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骨转移肿瘤</a:t>
              </a:r>
              <a:endParaRPr kumimoji="0" lang="en-US" sz="1100" b="1" i="0" u="none" strike="noStrike" kern="0" cap="none" spc="0" normalizeH="0" baseline="0" noProof="0" dirty="0">
                <a:ln>
                  <a:noFill/>
                </a:ln>
                <a:solidFill>
                  <a:srgbClr val="FFFFFF"/>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sp>
          <p:nvSpPr>
            <p:cNvPr id="67" name="文本框 66"/>
            <p:cNvSpPr txBox="1"/>
            <p:nvPr/>
          </p:nvSpPr>
          <p:spPr>
            <a:xfrm>
              <a:off x="4630157" y="3896717"/>
              <a:ext cx="875191" cy="360000"/>
            </a:xfrm>
            <a:prstGeom prst="roundRect">
              <a:avLst/>
            </a:prstGeom>
            <a:solidFill>
              <a:srgbClr val="B796C0">
                <a:alpha val="50000"/>
              </a:srgb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破骨细胞</a:t>
              </a:r>
              <a:endParaRPr kumimoji="0" 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grpSp>
      <p:sp>
        <p:nvSpPr>
          <p:cNvPr id="82" name="文本框 81"/>
          <p:cNvSpPr txBox="1"/>
          <p:nvPr/>
        </p:nvSpPr>
        <p:spPr>
          <a:xfrm>
            <a:off x="648111" y="5491932"/>
            <a:ext cx="4394119" cy="5437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RANKL</a:t>
            </a:r>
            <a:r>
              <a:rPr kumimoji="0" lang="zh-CN" alt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a:t>
            </a:r>
            <a:r>
              <a:rPr kumimoji="0" lang="en-US" altLang="zh-CN"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Receptor Activator of Nuclear Factor-κ B Ligand </a:t>
            </a:r>
            <a:r>
              <a:rPr kumimoji="0" lang="zh-CN" alt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（核因子</a:t>
            </a:r>
            <a:r>
              <a:rPr kumimoji="0" lang="en-US" altLang="zh-CN"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κ B</a:t>
            </a:r>
            <a:r>
              <a:rPr kumimoji="0" lang="zh-CN" alt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受体活化因子配体）</a:t>
            </a:r>
            <a:endParaRPr kumimoji="0" lang="en-US" altLang="zh-CN"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 </a:t>
            </a:r>
            <a:r>
              <a:rPr kumimoji="0" lang="zh-CN" alt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包括直接刺激：破骨细胞 通过释放细胞因子、外泌体等直接刺激骨转移肿瘤增殖</a:t>
            </a:r>
            <a:r>
              <a:rPr kumimoji="0" lang="en-US" altLang="zh-CN" sz="800" b="0" i="1" u="none" strike="noStrike" kern="1200" cap="none" spc="0" normalizeH="0" baseline="3000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2-4</a:t>
            </a:r>
            <a:r>
              <a:rPr kumimoji="0" lang="zh-CN" alt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          间接滋养：破骨过程持续从骨骼中释放养分，间接滋养骨转移肿瘤增殖</a:t>
            </a:r>
            <a:r>
              <a:rPr kumimoji="0" lang="en-US" altLang="zh-CN" sz="800" b="0" i="1" u="none" strike="noStrike" kern="1200" cap="none" spc="0" normalizeH="0" baseline="30000" noProof="0" dirty="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1,5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30000" noProof="0" dirty="0">
              <a:ln>
                <a:noFill/>
              </a:ln>
              <a:solidFill>
                <a:prstClr val="white">
                  <a:lumMod val="65000"/>
                </a:prstClr>
              </a:solidFill>
              <a:effectLst/>
              <a:uLnTx/>
              <a:uFillTx/>
              <a:latin typeface="微软雅黑" panose="020B0503020204020204" charset="-122"/>
              <a:ea typeface="微软雅黑" panose="020B0503020204020204" charset="-122"/>
              <a:cs typeface="Arial" panose="020B0604020202020204"/>
            </a:endParaRPr>
          </a:p>
        </p:txBody>
      </p:sp>
      <p:sp>
        <p:nvSpPr>
          <p:cNvPr id="84" name="页脚占位符 3"/>
          <p:cNvSpPr txBox="1"/>
          <p:nvPr/>
        </p:nvSpPr>
        <p:spPr>
          <a:xfrm>
            <a:off x="478117" y="6327012"/>
            <a:ext cx="4779683" cy="461665"/>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Tae</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JH, et al.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Investig</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Clin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Urol</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2023 May;64(3):219-228.</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Wang M, et al. Bone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Res</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2020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Jul</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29;8(1):30. </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Charles JF, et al. Trends Mol Med. 2014 Aug;20(8):449-59. </a:t>
            </a:r>
          </a:p>
        </p:txBody>
      </p:sp>
      <p:sp>
        <p:nvSpPr>
          <p:cNvPr id="85" name="页脚占位符 3"/>
          <p:cNvSpPr txBox="1"/>
          <p:nvPr/>
        </p:nvSpPr>
        <p:spPr>
          <a:xfrm>
            <a:off x="3860371" y="6311777"/>
            <a:ext cx="5002167" cy="338554"/>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Mulholland</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BS, et al.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Curr</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Osteoporos</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Rep. 2019 Dec;17(6):538-547.</a:t>
            </a: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Maurizi</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A, et al. Cancers (Basel). 2018 Jun 27;10(7):218.</a:t>
            </a:r>
          </a:p>
        </p:txBody>
      </p:sp>
      <p:sp>
        <p:nvSpPr>
          <p:cNvPr id="87" name="矩形: 圆角 122"/>
          <p:cNvSpPr/>
          <p:nvPr/>
        </p:nvSpPr>
        <p:spPr>
          <a:xfrm>
            <a:off x="4958498" y="2220072"/>
            <a:ext cx="3153102" cy="2952639"/>
          </a:xfrm>
          <a:prstGeom prst="roundRect">
            <a:avLst>
              <a:gd name="adj" fmla="val 4126"/>
            </a:avLst>
          </a:prstGeom>
          <a:solidFill>
            <a:schemeClr val="bg1"/>
          </a:solidFill>
          <a:ln w="952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324000" tIns="252000" rIns="90170" bIns="46990" rtlCol="0" anchor="t"/>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骨转移肿瘤 </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激活成骨细胞  </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b="1" dirty="0">
                <a:solidFill>
                  <a:srgbClr val="F36D52"/>
                </a:solidFill>
                <a:latin typeface="微软雅黑" panose="020B0503020204020204" charset="-122"/>
                <a:ea typeface="微软雅黑" panose="020B0503020204020204" charset="-122"/>
                <a:cs typeface="微软雅黑" panose="020B0503020204020204" charset="-122"/>
              </a:rPr>
              <a:t>成</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骨细胞分泌大量 </a:t>
            </a:r>
            <a:r>
              <a:rPr kumimoji="0" lang="en-US" altLang="zh-CN"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RANKL</a:t>
            </a:r>
            <a:endParaRPr lang="en-US" altLang="zh-CN" sz="1400" b="1" dirty="0">
              <a:solidFill>
                <a:srgbClr val="F36D52"/>
              </a:solidFill>
              <a:latin typeface="微软雅黑" panose="020B0503020204020204" charset="-122"/>
              <a:ea typeface="微软雅黑" panose="020B0503020204020204" charset="-122"/>
              <a:cs typeface="微软雅黑" panose="020B0503020204020204" charset="-122"/>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RANKL</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活化 </a:t>
            </a:r>
            <a:r>
              <a:rPr kumimoji="0" lang="zh-CN" altLang="en-US"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破骨细胞</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骨破坏</a:t>
            </a:r>
            <a:r>
              <a:rPr lang="zh-CN" altLang="en-US" b="1" dirty="0">
                <a:solidFill>
                  <a:srgbClr val="F36D52"/>
                </a:solidFill>
                <a:latin typeface="微软雅黑" panose="020B0503020204020204" charset="-122"/>
                <a:ea typeface="微软雅黑" panose="020B0503020204020204" charset="-122"/>
                <a:cs typeface="微软雅黑" panose="020B0503020204020204" charset="-122"/>
              </a:rPr>
              <a:t>、</a:t>
            </a:r>
            <a:r>
              <a:rPr kumimoji="0" lang="zh-CN" altLang="en-US"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骨转移瘤增殖</a:t>
            </a:r>
            <a:endParaRPr kumimoji="0" lang="en-US" altLang="zh-CN"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5" name="矩形: 圆角 106"/>
          <p:cNvSpPr/>
          <p:nvPr/>
        </p:nvSpPr>
        <p:spPr>
          <a:xfrm>
            <a:off x="8560028" y="2219831"/>
            <a:ext cx="2918819" cy="2957812"/>
          </a:xfrm>
          <a:prstGeom prst="roundRect">
            <a:avLst>
              <a:gd name="adj" fmla="val 4126"/>
            </a:avLst>
          </a:prstGeom>
          <a:solidFill>
            <a:schemeClr val="bg1"/>
          </a:solidFill>
          <a:ln w="952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lIns="90170" tIns="144000" rIns="90170" bIns="46990" numCol="1" rtlCol="0" anchor="t" anchorCtr="0"/>
          <a:lstStyle/>
          <a:p>
            <a:pPr marR="0" lvl="0" algn="l" defTabSz="914400" rtl="0" eaLnBrk="1" fontAlgn="auto" latinLnBrk="0" hangingPunct="1">
              <a:lnSpc>
                <a:spcPct val="150000"/>
              </a:lnSpc>
              <a:spcBef>
                <a:spcPts val="0"/>
              </a:spcBef>
              <a:spcAft>
                <a:spcPts val="0"/>
              </a:spcAft>
              <a:buClrTx/>
              <a:buSzTx/>
              <a:defRPr/>
            </a:pPr>
            <a:r>
              <a:rPr kumimoji="0" lang="zh-CN" altLang="en-US" sz="1400" b="1" i="0" u="none"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并发症：</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病理性骨折、脊髓压迫</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R="0" lvl="0" algn="l" defTabSz="914400" rtl="0" eaLnBrk="1" fontAlgn="auto" latinLnBrk="0" hangingPunct="1">
              <a:lnSpc>
                <a:spcPct val="150000"/>
              </a:lnSpc>
              <a:spcBef>
                <a:spcPts val="0"/>
              </a:spcBef>
              <a:spcAft>
                <a:spcPts val="0"/>
              </a:spcAft>
              <a:buClrTx/>
              <a:buSzTx/>
              <a:defRPr/>
            </a:pPr>
            <a:r>
              <a:rPr kumimoji="0" lang="zh-CN" altLang="en-US" sz="1400" b="1" i="0" u="none"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并发症的干预：</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骨放疗、骨手术</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KSO_Shape"/>
          <p:cNvSpPr/>
          <p:nvPr/>
        </p:nvSpPr>
        <p:spPr bwMode="auto">
          <a:xfrm rot="5400000">
            <a:off x="3621377" y="3530946"/>
            <a:ext cx="2120384" cy="326716"/>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6" name="KSO_Shape"/>
          <p:cNvSpPr/>
          <p:nvPr/>
        </p:nvSpPr>
        <p:spPr bwMode="auto">
          <a:xfrm rot="5400000">
            <a:off x="7295862" y="3530948"/>
            <a:ext cx="2120384" cy="326716"/>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18" name="virus_139657">
            <a:extLst>
              <a:ext uri="{FF2B5EF4-FFF2-40B4-BE49-F238E27FC236}">
                <a16:creationId xmlns:a16="http://schemas.microsoft.com/office/drawing/2014/main" id="{B8EE75D5-EE30-4453-8D05-6FFBAC53A916}"/>
              </a:ext>
            </a:extLst>
          </p:cNvPr>
          <p:cNvSpPr/>
          <p:nvPr/>
        </p:nvSpPr>
        <p:spPr>
          <a:xfrm rot="20561799">
            <a:off x="5791157" y="4340775"/>
            <a:ext cx="609685" cy="609003"/>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07274" h="606595">
                <a:moveTo>
                  <a:pt x="435239" y="404098"/>
                </a:moveTo>
                <a:cubicBezTo>
                  <a:pt x="440892" y="404098"/>
                  <a:pt x="445474" y="408680"/>
                  <a:pt x="445474" y="414333"/>
                </a:cubicBezTo>
                <a:cubicBezTo>
                  <a:pt x="445474" y="419986"/>
                  <a:pt x="440892" y="424568"/>
                  <a:pt x="435239" y="424568"/>
                </a:cubicBezTo>
                <a:cubicBezTo>
                  <a:pt x="429586" y="424568"/>
                  <a:pt x="425004" y="419986"/>
                  <a:pt x="425004" y="414333"/>
                </a:cubicBezTo>
                <a:cubicBezTo>
                  <a:pt x="425004" y="408680"/>
                  <a:pt x="429586" y="404098"/>
                  <a:pt x="435239" y="404098"/>
                </a:cubicBezTo>
                <a:close/>
                <a:moveTo>
                  <a:pt x="323999" y="394238"/>
                </a:moveTo>
                <a:cubicBezTo>
                  <a:pt x="301200" y="394238"/>
                  <a:pt x="282960" y="412441"/>
                  <a:pt x="282960" y="434436"/>
                </a:cubicBezTo>
                <a:cubicBezTo>
                  <a:pt x="282960" y="457190"/>
                  <a:pt x="301200" y="475392"/>
                  <a:pt x="323999" y="475392"/>
                </a:cubicBezTo>
                <a:cubicBezTo>
                  <a:pt x="346038" y="475392"/>
                  <a:pt x="364278" y="457190"/>
                  <a:pt x="364278" y="434436"/>
                </a:cubicBezTo>
                <a:cubicBezTo>
                  <a:pt x="364278" y="412441"/>
                  <a:pt x="346038" y="394238"/>
                  <a:pt x="323999" y="394238"/>
                </a:cubicBezTo>
                <a:close/>
                <a:moveTo>
                  <a:pt x="323999" y="373760"/>
                </a:moveTo>
                <a:cubicBezTo>
                  <a:pt x="357438" y="373760"/>
                  <a:pt x="384797" y="401064"/>
                  <a:pt x="384797" y="434436"/>
                </a:cubicBezTo>
                <a:cubicBezTo>
                  <a:pt x="384797" y="467808"/>
                  <a:pt x="357438" y="495112"/>
                  <a:pt x="323999" y="495112"/>
                </a:cubicBezTo>
                <a:cubicBezTo>
                  <a:pt x="290560" y="495112"/>
                  <a:pt x="263201" y="467808"/>
                  <a:pt x="263201" y="434436"/>
                </a:cubicBezTo>
                <a:cubicBezTo>
                  <a:pt x="263201" y="401064"/>
                  <a:pt x="290560" y="373760"/>
                  <a:pt x="323999" y="373760"/>
                </a:cubicBezTo>
                <a:close/>
                <a:moveTo>
                  <a:pt x="232498" y="373760"/>
                </a:moveTo>
                <a:cubicBezTo>
                  <a:pt x="238151" y="373760"/>
                  <a:pt x="242733" y="378342"/>
                  <a:pt x="242733" y="383995"/>
                </a:cubicBezTo>
                <a:cubicBezTo>
                  <a:pt x="242733" y="389648"/>
                  <a:pt x="238151" y="394230"/>
                  <a:pt x="232498" y="394230"/>
                </a:cubicBezTo>
                <a:cubicBezTo>
                  <a:pt x="226845" y="394230"/>
                  <a:pt x="222263" y="389648"/>
                  <a:pt x="222263" y="383995"/>
                </a:cubicBezTo>
                <a:cubicBezTo>
                  <a:pt x="222263" y="378342"/>
                  <a:pt x="226845" y="373760"/>
                  <a:pt x="232498" y="373760"/>
                </a:cubicBezTo>
                <a:close/>
                <a:moveTo>
                  <a:pt x="415088" y="303221"/>
                </a:moveTo>
                <a:cubicBezTo>
                  <a:pt x="403696" y="303221"/>
                  <a:pt x="394582" y="312321"/>
                  <a:pt x="394582" y="323697"/>
                </a:cubicBezTo>
                <a:cubicBezTo>
                  <a:pt x="394582" y="334314"/>
                  <a:pt x="403696" y="343414"/>
                  <a:pt x="415088" y="343414"/>
                </a:cubicBezTo>
                <a:cubicBezTo>
                  <a:pt x="425721" y="343414"/>
                  <a:pt x="434835" y="334314"/>
                  <a:pt x="434835" y="323697"/>
                </a:cubicBezTo>
                <a:cubicBezTo>
                  <a:pt x="434835" y="312321"/>
                  <a:pt x="425721" y="303221"/>
                  <a:pt x="415088" y="303221"/>
                </a:cubicBezTo>
                <a:close/>
                <a:moveTo>
                  <a:pt x="505906" y="303214"/>
                </a:moveTo>
                <a:cubicBezTo>
                  <a:pt x="511559" y="303214"/>
                  <a:pt x="516141" y="307796"/>
                  <a:pt x="516141" y="313449"/>
                </a:cubicBezTo>
                <a:cubicBezTo>
                  <a:pt x="516141" y="319102"/>
                  <a:pt x="511559" y="323684"/>
                  <a:pt x="505906" y="323684"/>
                </a:cubicBezTo>
                <a:cubicBezTo>
                  <a:pt x="500253" y="323684"/>
                  <a:pt x="495671" y="319102"/>
                  <a:pt x="495671" y="313449"/>
                </a:cubicBezTo>
                <a:cubicBezTo>
                  <a:pt x="495671" y="307796"/>
                  <a:pt x="500253" y="303214"/>
                  <a:pt x="505906" y="303214"/>
                </a:cubicBezTo>
                <a:close/>
                <a:moveTo>
                  <a:pt x="415088" y="282745"/>
                </a:moveTo>
                <a:cubicBezTo>
                  <a:pt x="437114" y="282745"/>
                  <a:pt x="455342" y="300946"/>
                  <a:pt x="455342" y="323697"/>
                </a:cubicBezTo>
                <a:cubicBezTo>
                  <a:pt x="455342" y="345689"/>
                  <a:pt x="437114" y="363890"/>
                  <a:pt x="415088" y="363890"/>
                </a:cubicBezTo>
                <a:cubicBezTo>
                  <a:pt x="392303" y="363890"/>
                  <a:pt x="374075" y="345689"/>
                  <a:pt x="374075" y="323697"/>
                </a:cubicBezTo>
                <a:cubicBezTo>
                  <a:pt x="374075" y="300946"/>
                  <a:pt x="392303" y="282745"/>
                  <a:pt x="415088" y="282745"/>
                </a:cubicBezTo>
                <a:close/>
                <a:moveTo>
                  <a:pt x="242671" y="272883"/>
                </a:moveTo>
                <a:cubicBezTo>
                  <a:pt x="231274" y="272883"/>
                  <a:pt x="222157" y="281983"/>
                  <a:pt x="222157" y="293359"/>
                </a:cubicBezTo>
                <a:cubicBezTo>
                  <a:pt x="222157" y="303976"/>
                  <a:pt x="231274" y="313076"/>
                  <a:pt x="242671" y="313076"/>
                </a:cubicBezTo>
                <a:cubicBezTo>
                  <a:pt x="254068" y="313076"/>
                  <a:pt x="263185" y="303976"/>
                  <a:pt x="263185" y="293359"/>
                </a:cubicBezTo>
                <a:cubicBezTo>
                  <a:pt x="263185" y="281983"/>
                  <a:pt x="254068" y="272883"/>
                  <a:pt x="242671" y="272883"/>
                </a:cubicBezTo>
                <a:close/>
                <a:moveTo>
                  <a:pt x="344103" y="252407"/>
                </a:moveTo>
                <a:cubicBezTo>
                  <a:pt x="349756" y="252407"/>
                  <a:pt x="354338" y="256989"/>
                  <a:pt x="354338" y="262642"/>
                </a:cubicBezTo>
                <a:cubicBezTo>
                  <a:pt x="354338" y="268295"/>
                  <a:pt x="349756" y="272877"/>
                  <a:pt x="344103" y="272877"/>
                </a:cubicBezTo>
                <a:cubicBezTo>
                  <a:pt x="338450" y="272877"/>
                  <a:pt x="333868" y="268295"/>
                  <a:pt x="333868" y="262642"/>
                </a:cubicBezTo>
                <a:cubicBezTo>
                  <a:pt x="333868" y="256989"/>
                  <a:pt x="338450" y="252407"/>
                  <a:pt x="344103" y="252407"/>
                </a:cubicBezTo>
                <a:close/>
                <a:moveTo>
                  <a:pt x="242671" y="252407"/>
                </a:moveTo>
                <a:cubicBezTo>
                  <a:pt x="265464" y="252407"/>
                  <a:pt x="282939" y="270608"/>
                  <a:pt x="282939" y="293359"/>
                </a:cubicBezTo>
                <a:cubicBezTo>
                  <a:pt x="282939" y="315351"/>
                  <a:pt x="265464" y="333552"/>
                  <a:pt x="242671" y="333552"/>
                </a:cubicBezTo>
                <a:cubicBezTo>
                  <a:pt x="220638" y="333552"/>
                  <a:pt x="202403" y="315351"/>
                  <a:pt x="202403" y="293359"/>
                </a:cubicBezTo>
                <a:cubicBezTo>
                  <a:pt x="202403" y="270608"/>
                  <a:pt x="220638" y="252407"/>
                  <a:pt x="242671" y="252407"/>
                </a:cubicBezTo>
                <a:close/>
                <a:moveTo>
                  <a:pt x="394666" y="212200"/>
                </a:moveTo>
                <a:cubicBezTo>
                  <a:pt x="400116" y="212200"/>
                  <a:pt x="404535" y="216782"/>
                  <a:pt x="404535" y="222435"/>
                </a:cubicBezTo>
                <a:cubicBezTo>
                  <a:pt x="404535" y="228088"/>
                  <a:pt x="400116" y="232670"/>
                  <a:pt x="394666" y="232670"/>
                </a:cubicBezTo>
                <a:cubicBezTo>
                  <a:pt x="389216" y="232670"/>
                  <a:pt x="384797" y="228088"/>
                  <a:pt x="384797" y="222435"/>
                </a:cubicBezTo>
                <a:cubicBezTo>
                  <a:pt x="384797" y="216782"/>
                  <a:pt x="389216" y="212200"/>
                  <a:pt x="394666" y="212200"/>
                </a:cubicBezTo>
                <a:close/>
                <a:moveTo>
                  <a:pt x="253669" y="20938"/>
                </a:moveTo>
                <a:cubicBezTo>
                  <a:pt x="247878" y="22360"/>
                  <a:pt x="242372" y="25204"/>
                  <a:pt x="237435" y="29376"/>
                </a:cubicBezTo>
                <a:cubicBezTo>
                  <a:pt x="228321" y="36961"/>
                  <a:pt x="222246" y="48338"/>
                  <a:pt x="222246" y="60474"/>
                </a:cubicBezTo>
                <a:cubicBezTo>
                  <a:pt x="222246" y="77161"/>
                  <a:pt x="232878" y="92332"/>
                  <a:pt x="248827" y="98400"/>
                </a:cubicBezTo>
                <a:cubicBezTo>
                  <a:pt x="258700" y="101434"/>
                  <a:pt x="265536" y="109777"/>
                  <a:pt x="267814" y="118879"/>
                </a:cubicBezTo>
                <a:lnTo>
                  <a:pt x="276928" y="157563"/>
                </a:lnTo>
                <a:cubicBezTo>
                  <a:pt x="280725" y="171974"/>
                  <a:pt x="272371" y="186386"/>
                  <a:pt x="258700" y="191695"/>
                </a:cubicBezTo>
                <a:cubicBezTo>
                  <a:pt x="246549" y="196246"/>
                  <a:pt x="235157" y="201556"/>
                  <a:pt x="224524" y="209141"/>
                </a:cubicBezTo>
                <a:cubicBezTo>
                  <a:pt x="212372" y="216726"/>
                  <a:pt x="196423" y="215967"/>
                  <a:pt x="185791" y="207624"/>
                </a:cubicBezTo>
                <a:cubicBezTo>
                  <a:pt x="174399" y="198522"/>
                  <a:pt x="170601" y="182593"/>
                  <a:pt x="176677" y="168940"/>
                </a:cubicBezTo>
                <a:cubicBezTo>
                  <a:pt x="181993" y="155287"/>
                  <a:pt x="183512" y="140117"/>
                  <a:pt x="180474" y="124947"/>
                </a:cubicBezTo>
                <a:cubicBezTo>
                  <a:pt x="174399" y="98400"/>
                  <a:pt x="152374" y="77161"/>
                  <a:pt x="125033" y="71852"/>
                </a:cubicBezTo>
                <a:cubicBezTo>
                  <a:pt x="101489" y="67301"/>
                  <a:pt x="77945" y="74127"/>
                  <a:pt x="61237" y="91573"/>
                </a:cubicBezTo>
                <a:cubicBezTo>
                  <a:pt x="44528" y="108260"/>
                  <a:pt x="36933" y="131774"/>
                  <a:pt x="41490" y="155287"/>
                </a:cubicBezTo>
                <a:cubicBezTo>
                  <a:pt x="46807" y="183352"/>
                  <a:pt x="69591" y="206107"/>
                  <a:pt x="97691" y="210658"/>
                </a:cubicBezTo>
                <a:cubicBezTo>
                  <a:pt x="109843" y="212933"/>
                  <a:pt x="121995" y="212175"/>
                  <a:pt x="133387" y="208382"/>
                </a:cubicBezTo>
                <a:cubicBezTo>
                  <a:pt x="145538" y="204590"/>
                  <a:pt x="159969" y="209141"/>
                  <a:pt x="168323" y="219001"/>
                </a:cubicBezTo>
                <a:lnTo>
                  <a:pt x="172120" y="224311"/>
                </a:lnTo>
                <a:cubicBezTo>
                  <a:pt x="180474" y="234930"/>
                  <a:pt x="181234" y="249341"/>
                  <a:pt x="174399" y="260719"/>
                </a:cubicBezTo>
                <a:cubicBezTo>
                  <a:pt x="163006" y="280440"/>
                  <a:pt x="156171" y="301678"/>
                  <a:pt x="153133" y="323674"/>
                </a:cubicBezTo>
                <a:cubicBezTo>
                  <a:pt x="151614" y="338844"/>
                  <a:pt x="139463" y="350222"/>
                  <a:pt x="125033" y="350980"/>
                </a:cubicBezTo>
                <a:lnTo>
                  <a:pt x="105286" y="353256"/>
                </a:lnTo>
                <a:cubicBezTo>
                  <a:pt x="96172" y="354014"/>
                  <a:pt x="87059" y="350222"/>
                  <a:pt x="80223" y="343395"/>
                </a:cubicBezTo>
                <a:cubicBezTo>
                  <a:pt x="74148" y="337327"/>
                  <a:pt x="66553" y="334293"/>
                  <a:pt x="57439" y="333535"/>
                </a:cubicBezTo>
                <a:cubicBezTo>
                  <a:pt x="43769" y="332776"/>
                  <a:pt x="30098" y="340361"/>
                  <a:pt x="24022" y="353256"/>
                </a:cubicBezTo>
                <a:cubicBezTo>
                  <a:pt x="18706" y="363116"/>
                  <a:pt x="18706" y="373735"/>
                  <a:pt x="23263" y="383596"/>
                </a:cubicBezTo>
                <a:cubicBezTo>
                  <a:pt x="27820" y="393456"/>
                  <a:pt x="36174" y="400283"/>
                  <a:pt x="46807" y="403317"/>
                </a:cubicBezTo>
                <a:cubicBezTo>
                  <a:pt x="61237" y="407109"/>
                  <a:pt x="77186" y="401041"/>
                  <a:pt x="85540" y="387388"/>
                </a:cubicBezTo>
                <a:cubicBezTo>
                  <a:pt x="90856" y="379045"/>
                  <a:pt x="99970" y="373735"/>
                  <a:pt x="110603" y="372977"/>
                </a:cubicBezTo>
                <a:lnTo>
                  <a:pt x="126552" y="371460"/>
                </a:lnTo>
                <a:cubicBezTo>
                  <a:pt x="141741" y="369943"/>
                  <a:pt x="154652" y="379045"/>
                  <a:pt x="159209" y="393456"/>
                </a:cubicBezTo>
                <a:cubicBezTo>
                  <a:pt x="166044" y="413177"/>
                  <a:pt x="175918" y="430623"/>
                  <a:pt x="188829" y="446551"/>
                </a:cubicBezTo>
                <a:cubicBezTo>
                  <a:pt x="197183" y="456412"/>
                  <a:pt x="196423" y="470823"/>
                  <a:pt x="188069" y="479925"/>
                </a:cubicBezTo>
                <a:cubicBezTo>
                  <a:pt x="181234" y="488269"/>
                  <a:pt x="170601" y="490544"/>
                  <a:pt x="160728" y="487510"/>
                </a:cubicBezTo>
                <a:cubicBezTo>
                  <a:pt x="154652" y="485235"/>
                  <a:pt x="148576" y="484476"/>
                  <a:pt x="142501" y="485235"/>
                </a:cubicBezTo>
                <a:cubicBezTo>
                  <a:pt x="121995" y="487510"/>
                  <a:pt x="104527" y="504197"/>
                  <a:pt x="101489" y="524677"/>
                </a:cubicBezTo>
                <a:cubicBezTo>
                  <a:pt x="99210" y="539089"/>
                  <a:pt x="104527" y="553500"/>
                  <a:pt x="115159" y="564119"/>
                </a:cubicBezTo>
                <a:cubicBezTo>
                  <a:pt x="125792" y="573980"/>
                  <a:pt x="140982" y="578531"/>
                  <a:pt x="155412" y="575497"/>
                </a:cubicBezTo>
                <a:cubicBezTo>
                  <a:pt x="172120" y="572463"/>
                  <a:pt x="185031" y="560327"/>
                  <a:pt x="190348" y="544398"/>
                </a:cubicBezTo>
                <a:cubicBezTo>
                  <a:pt x="192626" y="536813"/>
                  <a:pt x="192626" y="529228"/>
                  <a:pt x="191107" y="522402"/>
                </a:cubicBezTo>
                <a:cubicBezTo>
                  <a:pt x="189588" y="514058"/>
                  <a:pt x="191867" y="506473"/>
                  <a:pt x="197183" y="500405"/>
                </a:cubicBezTo>
                <a:lnTo>
                  <a:pt x="205537" y="491303"/>
                </a:lnTo>
                <a:cubicBezTo>
                  <a:pt x="210853" y="485993"/>
                  <a:pt x="217689" y="482959"/>
                  <a:pt x="224524" y="482959"/>
                </a:cubicBezTo>
                <a:cubicBezTo>
                  <a:pt x="229081" y="482959"/>
                  <a:pt x="232878" y="483718"/>
                  <a:pt x="236676" y="485993"/>
                </a:cubicBezTo>
                <a:cubicBezTo>
                  <a:pt x="241233" y="488269"/>
                  <a:pt x="245789" y="490544"/>
                  <a:pt x="251106" y="492820"/>
                </a:cubicBezTo>
                <a:cubicBezTo>
                  <a:pt x="265536" y="498888"/>
                  <a:pt x="274650" y="514817"/>
                  <a:pt x="273131" y="531504"/>
                </a:cubicBezTo>
                <a:cubicBezTo>
                  <a:pt x="273131" y="536055"/>
                  <a:pt x="273131" y="541364"/>
                  <a:pt x="274650" y="546674"/>
                </a:cubicBezTo>
                <a:cubicBezTo>
                  <a:pt x="278447" y="567912"/>
                  <a:pt x="296674" y="583840"/>
                  <a:pt x="318699" y="586116"/>
                </a:cubicBezTo>
                <a:cubicBezTo>
                  <a:pt x="333129" y="587633"/>
                  <a:pt x="346800" y="583082"/>
                  <a:pt x="357432" y="573221"/>
                </a:cubicBezTo>
                <a:cubicBezTo>
                  <a:pt x="368065" y="564119"/>
                  <a:pt x="374141" y="549708"/>
                  <a:pt x="374141" y="536055"/>
                </a:cubicBezTo>
                <a:cubicBezTo>
                  <a:pt x="374141" y="532262"/>
                  <a:pt x="374141" y="529228"/>
                  <a:pt x="373381" y="526194"/>
                </a:cubicBezTo>
                <a:cubicBezTo>
                  <a:pt x="370344" y="509507"/>
                  <a:pt x="377938" y="492820"/>
                  <a:pt x="392368" y="485235"/>
                </a:cubicBezTo>
                <a:cubicBezTo>
                  <a:pt x="401482" y="479925"/>
                  <a:pt x="410596" y="473857"/>
                  <a:pt x="418191" y="467031"/>
                </a:cubicBezTo>
                <a:cubicBezTo>
                  <a:pt x="426545" y="460204"/>
                  <a:pt x="437178" y="457170"/>
                  <a:pt x="446291" y="459446"/>
                </a:cubicBezTo>
                <a:cubicBezTo>
                  <a:pt x="455405" y="461721"/>
                  <a:pt x="463000" y="467789"/>
                  <a:pt x="467557" y="475374"/>
                </a:cubicBezTo>
                <a:cubicBezTo>
                  <a:pt x="471354" y="483718"/>
                  <a:pt x="472113" y="492820"/>
                  <a:pt x="469076" y="501163"/>
                </a:cubicBezTo>
                <a:cubicBezTo>
                  <a:pt x="465278" y="511024"/>
                  <a:pt x="464519" y="520126"/>
                  <a:pt x="466797" y="529987"/>
                </a:cubicBezTo>
                <a:cubicBezTo>
                  <a:pt x="470594" y="553500"/>
                  <a:pt x="489581" y="572463"/>
                  <a:pt x="513125" y="575497"/>
                </a:cubicBezTo>
                <a:cubicBezTo>
                  <a:pt x="530593" y="577772"/>
                  <a:pt x="547302" y="572463"/>
                  <a:pt x="560213" y="560327"/>
                </a:cubicBezTo>
                <a:cubicBezTo>
                  <a:pt x="572364" y="548949"/>
                  <a:pt x="578440" y="532262"/>
                  <a:pt x="576921" y="514817"/>
                </a:cubicBezTo>
                <a:cubicBezTo>
                  <a:pt x="574643" y="492820"/>
                  <a:pt x="557934" y="473099"/>
                  <a:pt x="535910" y="467031"/>
                </a:cubicBezTo>
                <a:cubicBezTo>
                  <a:pt x="527555" y="464755"/>
                  <a:pt x="519201" y="464755"/>
                  <a:pt x="510847" y="466272"/>
                </a:cubicBezTo>
                <a:cubicBezTo>
                  <a:pt x="500974" y="467789"/>
                  <a:pt x="491860" y="465514"/>
                  <a:pt x="484265" y="460204"/>
                </a:cubicBezTo>
                <a:lnTo>
                  <a:pt x="469835" y="448068"/>
                </a:lnTo>
                <a:cubicBezTo>
                  <a:pt x="458443" y="439725"/>
                  <a:pt x="455405" y="423796"/>
                  <a:pt x="461481" y="410143"/>
                </a:cubicBezTo>
                <a:cubicBezTo>
                  <a:pt x="464519" y="402558"/>
                  <a:pt x="467557" y="394215"/>
                  <a:pt x="469835" y="385871"/>
                </a:cubicBezTo>
                <a:cubicBezTo>
                  <a:pt x="472873" y="375252"/>
                  <a:pt x="479708" y="366909"/>
                  <a:pt x="489581" y="362358"/>
                </a:cubicBezTo>
                <a:cubicBezTo>
                  <a:pt x="498695" y="357048"/>
                  <a:pt x="508568" y="357048"/>
                  <a:pt x="518442" y="360841"/>
                </a:cubicBezTo>
                <a:cubicBezTo>
                  <a:pt x="532112" y="365392"/>
                  <a:pt x="546542" y="364633"/>
                  <a:pt x="559453" y="358565"/>
                </a:cubicBezTo>
                <a:cubicBezTo>
                  <a:pt x="582997" y="346429"/>
                  <a:pt x="593630" y="316848"/>
                  <a:pt x="582997" y="292576"/>
                </a:cubicBezTo>
                <a:cubicBezTo>
                  <a:pt x="576921" y="280440"/>
                  <a:pt x="567048" y="270579"/>
                  <a:pt x="554137" y="266028"/>
                </a:cubicBezTo>
                <a:cubicBezTo>
                  <a:pt x="541226" y="261477"/>
                  <a:pt x="527555" y="261477"/>
                  <a:pt x="515404" y="267545"/>
                </a:cubicBezTo>
                <a:cubicBezTo>
                  <a:pt x="513885" y="268304"/>
                  <a:pt x="511606" y="269062"/>
                  <a:pt x="507809" y="272096"/>
                </a:cubicBezTo>
                <a:cubicBezTo>
                  <a:pt x="499455" y="278164"/>
                  <a:pt x="488062" y="281198"/>
                  <a:pt x="477430" y="278923"/>
                </a:cubicBezTo>
                <a:cubicBezTo>
                  <a:pt x="467557" y="276647"/>
                  <a:pt x="458443" y="269821"/>
                  <a:pt x="452367" y="260719"/>
                </a:cubicBezTo>
                <a:cubicBezTo>
                  <a:pt x="447810" y="252375"/>
                  <a:pt x="440975" y="244032"/>
                  <a:pt x="434899" y="236447"/>
                </a:cubicBezTo>
                <a:cubicBezTo>
                  <a:pt x="422747" y="221277"/>
                  <a:pt x="421228" y="201556"/>
                  <a:pt x="429583" y="185627"/>
                </a:cubicBezTo>
                <a:lnTo>
                  <a:pt x="444013" y="156804"/>
                </a:lnTo>
                <a:cubicBezTo>
                  <a:pt x="451608" y="142393"/>
                  <a:pt x="465278" y="132532"/>
                  <a:pt x="480468" y="131015"/>
                </a:cubicBezTo>
                <a:cubicBezTo>
                  <a:pt x="485784" y="130257"/>
                  <a:pt x="491100" y="128740"/>
                  <a:pt x="495657" y="126464"/>
                </a:cubicBezTo>
                <a:cubicBezTo>
                  <a:pt x="512366" y="118879"/>
                  <a:pt x="523758" y="103709"/>
                  <a:pt x="526036" y="87022"/>
                </a:cubicBezTo>
                <a:cubicBezTo>
                  <a:pt x="528315" y="71093"/>
                  <a:pt x="522239" y="55923"/>
                  <a:pt x="510847" y="44546"/>
                </a:cubicBezTo>
                <a:cubicBezTo>
                  <a:pt x="499455" y="33168"/>
                  <a:pt x="484265" y="28617"/>
                  <a:pt x="467557" y="30893"/>
                </a:cubicBezTo>
                <a:cubicBezTo>
                  <a:pt x="446291" y="33927"/>
                  <a:pt x="429583" y="50614"/>
                  <a:pt x="425785" y="71852"/>
                </a:cubicBezTo>
                <a:cubicBezTo>
                  <a:pt x="424266" y="82471"/>
                  <a:pt x="425785" y="92332"/>
                  <a:pt x="429583" y="100675"/>
                </a:cubicBezTo>
                <a:cubicBezTo>
                  <a:pt x="435659" y="115087"/>
                  <a:pt x="435659" y="130257"/>
                  <a:pt x="428823" y="142393"/>
                </a:cubicBezTo>
                <a:lnTo>
                  <a:pt x="417431" y="165148"/>
                </a:lnTo>
                <a:cubicBezTo>
                  <a:pt x="406798" y="185627"/>
                  <a:pt x="383255" y="195488"/>
                  <a:pt x="361989" y="189420"/>
                </a:cubicBezTo>
                <a:cubicBezTo>
                  <a:pt x="354395" y="187144"/>
                  <a:pt x="341483" y="184869"/>
                  <a:pt x="324016" y="183352"/>
                </a:cubicBezTo>
                <a:cubicBezTo>
                  <a:pt x="311864" y="181835"/>
                  <a:pt x="301231" y="172733"/>
                  <a:pt x="298953" y="160597"/>
                </a:cubicBezTo>
                <a:lnTo>
                  <a:pt x="287561" y="112053"/>
                </a:lnTo>
                <a:cubicBezTo>
                  <a:pt x="285282" y="103709"/>
                  <a:pt x="287561" y="93849"/>
                  <a:pt x="293636" y="86264"/>
                </a:cubicBezTo>
                <a:cubicBezTo>
                  <a:pt x="301991" y="77161"/>
                  <a:pt x="305029" y="65025"/>
                  <a:pt x="302750" y="52131"/>
                </a:cubicBezTo>
                <a:cubicBezTo>
                  <a:pt x="299712" y="36961"/>
                  <a:pt x="287561" y="24066"/>
                  <a:pt x="271612" y="21032"/>
                </a:cubicBezTo>
                <a:cubicBezTo>
                  <a:pt x="265536" y="19515"/>
                  <a:pt x="259460" y="19515"/>
                  <a:pt x="253669" y="20938"/>
                </a:cubicBezTo>
                <a:close/>
                <a:moveTo>
                  <a:pt x="276168" y="1311"/>
                </a:moveTo>
                <a:cubicBezTo>
                  <a:pt x="299712" y="5862"/>
                  <a:pt x="317940" y="24825"/>
                  <a:pt x="322497" y="48338"/>
                </a:cubicBezTo>
                <a:cubicBezTo>
                  <a:pt x="326294" y="67301"/>
                  <a:pt x="320978" y="85505"/>
                  <a:pt x="308826" y="99917"/>
                </a:cubicBezTo>
                <a:cubicBezTo>
                  <a:pt x="307307" y="102192"/>
                  <a:pt x="306548" y="105226"/>
                  <a:pt x="306548" y="107502"/>
                </a:cubicBezTo>
                <a:lnTo>
                  <a:pt x="318699" y="156046"/>
                </a:lnTo>
                <a:cubicBezTo>
                  <a:pt x="319459" y="159838"/>
                  <a:pt x="322497" y="162872"/>
                  <a:pt x="326294" y="162872"/>
                </a:cubicBezTo>
                <a:cubicBezTo>
                  <a:pt x="339205" y="164389"/>
                  <a:pt x="356673" y="166665"/>
                  <a:pt x="367306" y="169699"/>
                </a:cubicBezTo>
                <a:cubicBezTo>
                  <a:pt x="379457" y="173491"/>
                  <a:pt x="393128" y="167423"/>
                  <a:pt x="399204" y="156046"/>
                </a:cubicBezTo>
                <a:lnTo>
                  <a:pt x="410596" y="133291"/>
                </a:lnTo>
                <a:cubicBezTo>
                  <a:pt x="414393" y="126464"/>
                  <a:pt x="414393" y="117362"/>
                  <a:pt x="410596" y="109019"/>
                </a:cubicBezTo>
                <a:cubicBezTo>
                  <a:pt x="405280" y="96883"/>
                  <a:pt x="403761" y="82471"/>
                  <a:pt x="406039" y="68818"/>
                </a:cubicBezTo>
                <a:cubicBezTo>
                  <a:pt x="410596" y="39236"/>
                  <a:pt x="434899" y="14964"/>
                  <a:pt x="465278" y="10413"/>
                </a:cubicBezTo>
                <a:cubicBezTo>
                  <a:pt x="487303" y="7379"/>
                  <a:pt x="509328" y="14206"/>
                  <a:pt x="525277" y="30134"/>
                </a:cubicBezTo>
                <a:cubicBezTo>
                  <a:pt x="541226" y="45304"/>
                  <a:pt x="548821" y="67301"/>
                  <a:pt x="545783" y="89298"/>
                </a:cubicBezTo>
                <a:cubicBezTo>
                  <a:pt x="543504" y="113570"/>
                  <a:pt x="527555" y="134808"/>
                  <a:pt x="504771" y="145427"/>
                </a:cubicBezTo>
                <a:cubicBezTo>
                  <a:pt x="497176" y="148461"/>
                  <a:pt x="489581" y="150736"/>
                  <a:pt x="481987" y="151495"/>
                </a:cubicBezTo>
                <a:cubicBezTo>
                  <a:pt x="474392" y="152253"/>
                  <a:pt x="466797" y="157563"/>
                  <a:pt x="462240" y="165906"/>
                </a:cubicBezTo>
                <a:lnTo>
                  <a:pt x="447051" y="194729"/>
                </a:lnTo>
                <a:cubicBezTo>
                  <a:pt x="442494" y="203831"/>
                  <a:pt x="444013" y="215209"/>
                  <a:pt x="450089" y="222794"/>
                </a:cubicBezTo>
                <a:cubicBezTo>
                  <a:pt x="456924" y="231896"/>
                  <a:pt x="464519" y="240239"/>
                  <a:pt x="469835" y="250100"/>
                </a:cubicBezTo>
                <a:cubicBezTo>
                  <a:pt x="472873" y="254651"/>
                  <a:pt x="476670" y="257685"/>
                  <a:pt x="481987" y="259202"/>
                </a:cubicBezTo>
                <a:cubicBezTo>
                  <a:pt x="486544" y="259960"/>
                  <a:pt x="491860" y="258443"/>
                  <a:pt x="496417" y="255409"/>
                </a:cubicBezTo>
                <a:cubicBezTo>
                  <a:pt x="500214" y="252375"/>
                  <a:pt x="503252" y="250858"/>
                  <a:pt x="507049" y="249341"/>
                </a:cubicBezTo>
                <a:cubicBezTo>
                  <a:pt x="523758" y="240998"/>
                  <a:pt x="543504" y="240239"/>
                  <a:pt x="561732" y="247066"/>
                </a:cubicBezTo>
                <a:cubicBezTo>
                  <a:pt x="579200" y="253892"/>
                  <a:pt x="593630" y="266787"/>
                  <a:pt x="601224" y="284232"/>
                </a:cubicBezTo>
                <a:cubicBezTo>
                  <a:pt x="616414" y="318365"/>
                  <a:pt x="601984" y="359324"/>
                  <a:pt x="569326" y="376011"/>
                </a:cubicBezTo>
                <a:cubicBezTo>
                  <a:pt x="551099" y="385113"/>
                  <a:pt x="529834" y="386630"/>
                  <a:pt x="510847" y="379045"/>
                </a:cubicBezTo>
                <a:cubicBezTo>
                  <a:pt x="507049" y="377528"/>
                  <a:pt x="502492" y="378286"/>
                  <a:pt x="498695" y="379803"/>
                </a:cubicBezTo>
                <a:cubicBezTo>
                  <a:pt x="494138" y="382079"/>
                  <a:pt x="491100" y="386630"/>
                  <a:pt x="489581" y="391181"/>
                </a:cubicBezTo>
                <a:cubicBezTo>
                  <a:pt x="487303" y="400283"/>
                  <a:pt x="483506" y="410143"/>
                  <a:pt x="479708" y="418487"/>
                </a:cubicBezTo>
                <a:cubicBezTo>
                  <a:pt x="477430" y="423796"/>
                  <a:pt x="478949" y="429106"/>
                  <a:pt x="482746" y="432898"/>
                </a:cubicBezTo>
                <a:lnTo>
                  <a:pt x="497176" y="444276"/>
                </a:lnTo>
                <a:cubicBezTo>
                  <a:pt x="499455" y="445793"/>
                  <a:pt x="503252" y="447310"/>
                  <a:pt x="507049" y="446551"/>
                </a:cubicBezTo>
                <a:cubicBezTo>
                  <a:pt x="518442" y="444276"/>
                  <a:pt x="529834" y="444276"/>
                  <a:pt x="541226" y="447310"/>
                </a:cubicBezTo>
                <a:cubicBezTo>
                  <a:pt x="571605" y="455653"/>
                  <a:pt x="593630" y="482201"/>
                  <a:pt x="596668" y="513300"/>
                </a:cubicBezTo>
                <a:cubicBezTo>
                  <a:pt x="598946" y="536055"/>
                  <a:pt x="590592" y="558810"/>
                  <a:pt x="573883" y="575497"/>
                </a:cubicBezTo>
                <a:cubicBezTo>
                  <a:pt x="557175" y="591425"/>
                  <a:pt x="534390" y="599010"/>
                  <a:pt x="510847" y="595976"/>
                </a:cubicBezTo>
                <a:cubicBezTo>
                  <a:pt x="478189" y="591425"/>
                  <a:pt x="451608" y="565636"/>
                  <a:pt x="446291" y="533779"/>
                </a:cubicBezTo>
                <a:cubicBezTo>
                  <a:pt x="444013" y="520126"/>
                  <a:pt x="445532" y="507231"/>
                  <a:pt x="450089" y="494337"/>
                </a:cubicBezTo>
                <a:cubicBezTo>
                  <a:pt x="450848" y="491303"/>
                  <a:pt x="450848" y="487510"/>
                  <a:pt x="449329" y="485235"/>
                </a:cubicBezTo>
                <a:cubicBezTo>
                  <a:pt x="448570" y="482959"/>
                  <a:pt x="446291" y="479925"/>
                  <a:pt x="441734" y="479167"/>
                </a:cubicBezTo>
                <a:cubicBezTo>
                  <a:pt x="438696" y="478408"/>
                  <a:pt x="434899" y="479925"/>
                  <a:pt x="431102" y="482201"/>
                </a:cubicBezTo>
                <a:cubicBezTo>
                  <a:pt x="421988" y="489786"/>
                  <a:pt x="412115" y="497371"/>
                  <a:pt x="401482" y="502680"/>
                </a:cubicBezTo>
                <a:cubicBezTo>
                  <a:pt x="395406" y="506473"/>
                  <a:pt x="391609" y="514058"/>
                  <a:pt x="393128" y="522402"/>
                </a:cubicBezTo>
                <a:cubicBezTo>
                  <a:pt x="394647" y="526953"/>
                  <a:pt x="394647" y="531504"/>
                  <a:pt x="394647" y="536055"/>
                </a:cubicBezTo>
                <a:cubicBezTo>
                  <a:pt x="394647" y="555776"/>
                  <a:pt x="386293" y="574738"/>
                  <a:pt x="371103" y="588391"/>
                </a:cubicBezTo>
                <a:cubicBezTo>
                  <a:pt x="358192" y="599769"/>
                  <a:pt x="341483" y="606595"/>
                  <a:pt x="324016" y="606595"/>
                </a:cubicBezTo>
                <a:cubicBezTo>
                  <a:pt x="320978" y="606595"/>
                  <a:pt x="318699" y="606595"/>
                  <a:pt x="316421" y="605837"/>
                </a:cubicBezTo>
                <a:cubicBezTo>
                  <a:pt x="286042" y="602803"/>
                  <a:pt x="260979" y="580048"/>
                  <a:pt x="254144" y="550466"/>
                </a:cubicBezTo>
                <a:cubicBezTo>
                  <a:pt x="253384" y="543640"/>
                  <a:pt x="252625" y="536813"/>
                  <a:pt x="253384" y="529228"/>
                </a:cubicBezTo>
                <a:cubicBezTo>
                  <a:pt x="254144" y="521643"/>
                  <a:pt x="249587" y="514058"/>
                  <a:pt x="243511" y="511024"/>
                </a:cubicBezTo>
                <a:cubicBezTo>
                  <a:pt x="237435" y="508748"/>
                  <a:pt x="232119" y="506473"/>
                  <a:pt x="226802" y="503439"/>
                </a:cubicBezTo>
                <a:cubicBezTo>
                  <a:pt x="225284" y="502680"/>
                  <a:pt x="222246" y="502680"/>
                  <a:pt x="220727" y="504956"/>
                </a:cubicBezTo>
                <a:lnTo>
                  <a:pt x="212372" y="514058"/>
                </a:lnTo>
                <a:cubicBezTo>
                  <a:pt x="211613" y="514817"/>
                  <a:pt x="210853" y="516334"/>
                  <a:pt x="210853" y="517851"/>
                </a:cubicBezTo>
                <a:cubicBezTo>
                  <a:pt x="213132" y="528470"/>
                  <a:pt x="212372" y="539089"/>
                  <a:pt x="209335" y="549708"/>
                </a:cubicBezTo>
                <a:cubicBezTo>
                  <a:pt x="202499" y="573221"/>
                  <a:pt x="182753" y="590667"/>
                  <a:pt x="159209" y="595218"/>
                </a:cubicBezTo>
                <a:cubicBezTo>
                  <a:pt x="137944" y="599010"/>
                  <a:pt x="116678" y="592942"/>
                  <a:pt x="101489" y="578531"/>
                </a:cubicBezTo>
                <a:cubicBezTo>
                  <a:pt x="85540" y="564119"/>
                  <a:pt x="78705" y="542881"/>
                  <a:pt x="81742" y="521643"/>
                </a:cubicBezTo>
                <a:cubicBezTo>
                  <a:pt x="85540" y="492061"/>
                  <a:pt x="109843" y="467789"/>
                  <a:pt x="140222" y="465514"/>
                </a:cubicBezTo>
                <a:cubicBezTo>
                  <a:pt x="149336" y="464755"/>
                  <a:pt x="158450" y="465514"/>
                  <a:pt x="166804" y="467789"/>
                </a:cubicBezTo>
                <a:cubicBezTo>
                  <a:pt x="168323" y="468548"/>
                  <a:pt x="171361" y="468548"/>
                  <a:pt x="172880" y="467031"/>
                </a:cubicBezTo>
                <a:cubicBezTo>
                  <a:pt x="175158" y="464755"/>
                  <a:pt x="175158" y="461721"/>
                  <a:pt x="173639" y="459446"/>
                </a:cubicBezTo>
                <a:cubicBezTo>
                  <a:pt x="158450" y="442000"/>
                  <a:pt x="147057" y="421521"/>
                  <a:pt x="140222" y="399524"/>
                </a:cubicBezTo>
                <a:cubicBezTo>
                  <a:pt x="138703" y="394215"/>
                  <a:pt x="133387" y="391181"/>
                  <a:pt x="128830" y="391181"/>
                </a:cubicBezTo>
                <a:lnTo>
                  <a:pt x="112122" y="392698"/>
                </a:lnTo>
                <a:cubicBezTo>
                  <a:pt x="107565" y="393456"/>
                  <a:pt x="104527" y="395732"/>
                  <a:pt x="102248" y="398007"/>
                </a:cubicBezTo>
                <a:cubicBezTo>
                  <a:pt x="89337" y="419245"/>
                  <a:pt x="65034" y="429106"/>
                  <a:pt x="41490" y="423038"/>
                </a:cubicBezTo>
                <a:cubicBezTo>
                  <a:pt x="25541" y="418487"/>
                  <a:pt x="11871" y="407109"/>
                  <a:pt x="5035" y="391939"/>
                </a:cubicBezTo>
                <a:cubicBezTo>
                  <a:pt x="-1800" y="376769"/>
                  <a:pt x="-1800" y="359324"/>
                  <a:pt x="5795" y="344154"/>
                </a:cubicBezTo>
                <a:cubicBezTo>
                  <a:pt x="15668" y="324433"/>
                  <a:pt x="36174" y="311538"/>
                  <a:pt x="58958" y="313055"/>
                </a:cubicBezTo>
                <a:cubicBezTo>
                  <a:pt x="72629" y="314572"/>
                  <a:pt x="84780" y="319882"/>
                  <a:pt x="93894" y="328984"/>
                </a:cubicBezTo>
                <a:cubicBezTo>
                  <a:pt x="95413" y="330501"/>
                  <a:pt x="99210" y="333535"/>
                  <a:pt x="103767" y="332776"/>
                </a:cubicBezTo>
                <a:lnTo>
                  <a:pt x="122754" y="331259"/>
                </a:lnTo>
                <a:cubicBezTo>
                  <a:pt x="128071" y="330501"/>
                  <a:pt x="132627" y="326708"/>
                  <a:pt x="132627" y="321399"/>
                </a:cubicBezTo>
                <a:cubicBezTo>
                  <a:pt x="136425" y="296368"/>
                  <a:pt x="144020" y="272096"/>
                  <a:pt x="156931" y="250858"/>
                </a:cubicBezTo>
                <a:cubicBezTo>
                  <a:pt x="159969" y="246307"/>
                  <a:pt x="159209" y="240998"/>
                  <a:pt x="156171" y="237205"/>
                </a:cubicBezTo>
                <a:lnTo>
                  <a:pt x="152374" y="231896"/>
                </a:lnTo>
                <a:cubicBezTo>
                  <a:pt x="149336" y="228103"/>
                  <a:pt x="144020" y="226586"/>
                  <a:pt x="139463" y="228103"/>
                </a:cubicBezTo>
                <a:cubicBezTo>
                  <a:pt x="125033" y="232654"/>
                  <a:pt x="109843" y="233413"/>
                  <a:pt x="94654" y="231137"/>
                </a:cubicBezTo>
                <a:cubicBezTo>
                  <a:pt x="57439" y="224311"/>
                  <a:pt x="28579" y="195488"/>
                  <a:pt x="21744" y="159080"/>
                </a:cubicBezTo>
                <a:cubicBezTo>
                  <a:pt x="15668" y="128740"/>
                  <a:pt x="24782" y="98400"/>
                  <a:pt x="46807" y="77161"/>
                </a:cubicBezTo>
                <a:cubicBezTo>
                  <a:pt x="68072" y="55165"/>
                  <a:pt x="98451" y="46063"/>
                  <a:pt x="128830" y="52131"/>
                </a:cubicBezTo>
                <a:cubicBezTo>
                  <a:pt x="163766" y="58199"/>
                  <a:pt x="191867" y="86264"/>
                  <a:pt x="200221" y="120396"/>
                </a:cubicBezTo>
                <a:cubicBezTo>
                  <a:pt x="204018" y="140117"/>
                  <a:pt x="202499" y="159080"/>
                  <a:pt x="194904" y="176525"/>
                </a:cubicBezTo>
                <a:cubicBezTo>
                  <a:pt x="193386" y="181076"/>
                  <a:pt x="193386" y="187144"/>
                  <a:pt x="197942" y="191695"/>
                </a:cubicBezTo>
                <a:cubicBezTo>
                  <a:pt x="202499" y="194729"/>
                  <a:pt x="208575" y="194729"/>
                  <a:pt x="213132" y="191695"/>
                </a:cubicBezTo>
                <a:cubicBezTo>
                  <a:pt x="225284" y="184110"/>
                  <a:pt x="238195" y="177284"/>
                  <a:pt x="251865" y="172733"/>
                </a:cubicBezTo>
                <a:cubicBezTo>
                  <a:pt x="255663" y="171216"/>
                  <a:pt x="258700" y="166665"/>
                  <a:pt x="257182" y="162114"/>
                </a:cubicBezTo>
                <a:lnTo>
                  <a:pt x="248068" y="123430"/>
                </a:lnTo>
                <a:cubicBezTo>
                  <a:pt x="247308" y="120396"/>
                  <a:pt x="245030" y="118121"/>
                  <a:pt x="241992" y="117362"/>
                </a:cubicBezTo>
                <a:cubicBezTo>
                  <a:pt x="218448" y="108260"/>
                  <a:pt x="202499" y="85505"/>
                  <a:pt x="202499" y="60474"/>
                </a:cubicBezTo>
                <a:cubicBezTo>
                  <a:pt x="202499" y="42270"/>
                  <a:pt x="210853" y="24825"/>
                  <a:pt x="224524" y="13447"/>
                </a:cubicBezTo>
                <a:cubicBezTo>
                  <a:pt x="238954" y="2070"/>
                  <a:pt x="257941" y="-2481"/>
                  <a:pt x="276168" y="13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bones_145256">
            <a:extLst>
              <a:ext uri="{FF2B5EF4-FFF2-40B4-BE49-F238E27FC236}">
                <a16:creationId xmlns:a16="http://schemas.microsoft.com/office/drawing/2014/main" id="{3E195EB6-6862-1465-96D9-E518A9234907}"/>
              </a:ext>
            </a:extLst>
          </p:cNvPr>
          <p:cNvSpPr/>
          <p:nvPr/>
        </p:nvSpPr>
        <p:spPr>
          <a:xfrm>
            <a:off x="6709958" y="4350840"/>
            <a:ext cx="609685" cy="608760"/>
          </a:xfrm>
          <a:custGeom>
            <a:avLst/>
            <a:gdLst>
              <a:gd name="T0" fmla="*/ 4552 w 5016"/>
              <a:gd name="T1" fmla="*/ 3573 h 5016"/>
              <a:gd name="T2" fmla="*/ 3083 w 5016"/>
              <a:gd name="T3" fmla="*/ 2508 h 5016"/>
              <a:gd name="T4" fmla="*/ 4552 w 5016"/>
              <a:gd name="T5" fmla="*/ 1443 h 5016"/>
              <a:gd name="T6" fmla="*/ 4880 w 5016"/>
              <a:gd name="T7" fmla="*/ 1307 h 5016"/>
              <a:gd name="T8" fmla="*/ 4880 w 5016"/>
              <a:gd name="T9" fmla="*/ 651 h 5016"/>
              <a:gd name="T10" fmla="*/ 4501 w 5016"/>
              <a:gd name="T11" fmla="*/ 515 h 5016"/>
              <a:gd name="T12" fmla="*/ 4037 w 5016"/>
              <a:gd name="T13" fmla="*/ 0 h 5016"/>
              <a:gd name="T14" fmla="*/ 3573 w 5016"/>
              <a:gd name="T15" fmla="*/ 868 h 5016"/>
              <a:gd name="T16" fmla="*/ 1443 w 5016"/>
              <a:gd name="T17" fmla="*/ 868 h 5016"/>
              <a:gd name="T18" fmla="*/ 979 w 5016"/>
              <a:gd name="T19" fmla="*/ 0 h 5016"/>
              <a:gd name="T20" fmla="*/ 515 w 5016"/>
              <a:gd name="T21" fmla="*/ 464 h 5016"/>
              <a:gd name="T22" fmla="*/ 464 w 5016"/>
              <a:gd name="T23" fmla="*/ 515 h 5016"/>
              <a:gd name="T24" fmla="*/ 136 w 5016"/>
              <a:gd name="T25" fmla="*/ 1307 h 5016"/>
              <a:gd name="T26" fmla="*/ 868 w 5016"/>
              <a:gd name="T27" fmla="*/ 1443 h 5016"/>
              <a:gd name="T28" fmla="*/ 868 w 5016"/>
              <a:gd name="T29" fmla="*/ 3573 h 5016"/>
              <a:gd name="T30" fmla="*/ 0 w 5016"/>
              <a:gd name="T31" fmla="*/ 4037 h 5016"/>
              <a:gd name="T32" fmla="*/ 515 w 5016"/>
              <a:gd name="T33" fmla="*/ 4501 h 5016"/>
              <a:gd name="T34" fmla="*/ 979 w 5016"/>
              <a:gd name="T35" fmla="*/ 5016 h 5016"/>
              <a:gd name="T36" fmla="*/ 1443 w 5016"/>
              <a:gd name="T37" fmla="*/ 4148 h 5016"/>
              <a:gd name="T38" fmla="*/ 3573 w 5016"/>
              <a:gd name="T39" fmla="*/ 4148 h 5016"/>
              <a:gd name="T40" fmla="*/ 4037 w 5016"/>
              <a:gd name="T41" fmla="*/ 5016 h 5016"/>
              <a:gd name="T42" fmla="*/ 4501 w 5016"/>
              <a:gd name="T43" fmla="*/ 4552 h 5016"/>
              <a:gd name="T44" fmla="*/ 4552 w 5016"/>
              <a:gd name="T45" fmla="*/ 4501 h 5016"/>
              <a:gd name="T46" fmla="*/ 4880 w 5016"/>
              <a:gd name="T47" fmla="*/ 3709 h 5016"/>
              <a:gd name="T48" fmla="*/ 904 w 5016"/>
              <a:gd name="T49" fmla="*/ 1270 h 5016"/>
              <a:gd name="T50" fmla="*/ 259 w 5016"/>
              <a:gd name="T51" fmla="*/ 1185 h 5016"/>
              <a:gd name="T52" fmla="*/ 464 w 5016"/>
              <a:gd name="T53" fmla="*/ 688 h 5016"/>
              <a:gd name="T54" fmla="*/ 688 w 5016"/>
              <a:gd name="T55" fmla="*/ 601 h 5016"/>
              <a:gd name="T56" fmla="*/ 773 w 5016"/>
              <a:gd name="T57" fmla="*/ 258 h 5016"/>
              <a:gd name="T58" fmla="*/ 1269 w 5016"/>
              <a:gd name="T59" fmla="*/ 464 h 5016"/>
              <a:gd name="T60" fmla="*/ 1295 w 5016"/>
              <a:gd name="T61" fmla="*/ 965 h 5016"/>
              <a:gd name="T62" fmla="*/ 2055 w 5016"/>
              <a:gd name="T63" fmla="*/ 2385 h 5016"/>
              <a:gd name="T64" fmla="*/ 1295 w 5016"/>
              <a:gd name="T65" fmla="*/ 4051 h 5016"/>
              <a:gd name="T66" fmla="*/ 1270 w 5016"/>
              <a:gd name="T67" fmla="*/ 4552 h 5016"/>
              <a:gd name="T68" fmla="*/ 688 w 5016"/>
              <a:gd name="T69" fmla="*/ 4552 h 5016"/>
              <a:gd name="T70" fmla="*/ 601 w 5016"/>
              <a:gd name="T71" fmla="*/ 4328 h 5016"/>
              <a:gd name="T72" fmla="*/ 173 w 5016"/>
              <a:gd name="T73" fmla="*/ 4037 h 5016"/>
              <a:gd name="T74" fmla="*/ 904 w 5016"/>
              <a:gd name="T75" fmla="*/ 3746 h 5016"/>
              <a:gd name="T76" fmla="*/ 3721 w 5016"/>
              <a:gd name="T77" fmla="*/ 965 h 5016"/>
              <a:gd name="T78" fmla="*/ 3746 w 5016"/>
              <a:gd name="T79" fmla="*/ 464 h 5016"/>
              <a:gd name="T80" fmla="*/ 4328 w 5016"/>
              <a:gd name="T81" fmla="*/ 464 h 5016"/>
              <a:gd name="T82" fmla="*/ 4415 w 5016"/>
              <a:gd name="T83" fmla="*/ 688 h 5016"/>
              <a:gd name="T84" fmla="*/ 4757 w 5016"/>
              <a:gd name="T85" fmla="*/ 773 h 5016"/>
              <a:gd name="T86" fmla="*/ 4757 w 5016"/>
              <a:gd name="T87" fmla="*/ 1184 h 5016"/>
              <a:gd name="T88" fmla="*/ 4112 w 5016"/>
              <a:gd name="T89" fmla="*/ 1270 h 5016"/>
              <a:gd name="T90" fmla="*/ 1295 w 5016"/>
              <a:gd name="T91" fmla="*/ 4051 h 5016"/>
              <a:gd name="T92" fmla="*/ 4415 w 5016"/>
              <a:gd name="T93" fmla="*/ 4328 h 5016"/>
              <a:gd name="T94" fmla="*/ 4328 w 5016"/>
              <a:gd name="T95" fmla="*/ 4552 h 5016"/>
              <a:gd name="T96" fmla="*/ 4037 w 5016"/>
              <a:gd name="T97" fmla="*/ 4843 h 5016"/>
              <a:gd name="T98" fmla="*/ 3746 w 5016"/>
              <a:gd name="T99" fmla="*/ 4112 h 5016"/>
              <a:gd name="T100" fmla="*/ 2631 w 5016"/>
              <a:gd name="T101" fmla="*/ 2961 h 5016"/>
              <a:gd name="T102" fmla="*/ 4051 w 5016"/>
              <a:gd name="T103" fmla="*/ 3721 h 5016"/>
              <a:gd name="T104" fmla="*/ 4552 w 5016"/>
              <a:gd name="T105" fmla="*/ 3747 h 5016"/>
              <a:gd name="T106" fmla="*/ 4843 w 5016"/>
              <a:gd name="T107" fmla="*/ 4037 h 5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6" h="5016">
                <a:moveTo>
                  <a:pt x="4880" y="3709"/>
                </a:moveTo>
                <a:cubicBezTo>
                  <a:pt x="4792" y="3621"/>
                  <a:pt x="4676" y="3573"/>
                  <a:pt x="4552" y="3573"/>
                </a:cubicBezTo>
                <a:lnTo>
                  <a:pt x="4148" y="3573"/>
                </a:lnTo>
                <a:lnTo>
                  <a:pt x="3083" y="2508"/>
                </a:lnTo>
                <a:lnTo>
                  <a:pt x="4148" y="1443"/>
                </a:lnTo>
                <a:lnTo>
                  <a:pt x="4552" y="1443"/>
                </a:lnTo>
                <a:lnTo>
                  <a:pt x="4552" y="1443"/>
                </a:lnTo>
                <a:cubicBezTo>
                  <a:pt x="4676" y="1443"/>
                  <a:pt x="4792" y="1395"/>
                  <a:pt x="4880" y="1307"/>
                </a:cubicBezTo>
                <a:cubicBezTo>
                  <a:pt x="4968" y="1219"/>
                  <a:pt x="5016" y="1103"/>
                  <a:pt x="5016" y="979"/>
                </a:cubicBezTo>
                <a:cubicBezTo>
                  <a:pt x="5016" y="855"/>
                  <a:pt x="4968" y="738"/>
                  <a:pt x="4880" y="651"/>
                </a:cubicBezTo>
                <a:cubicBezTo>
                  <a:pt x="4792" y="563"/>
                  <a:pt x="4676" y="515"/>
                  <a:pt x="4552" y="515"/>
                </a:cubicBezTo>
                <a:lnTo>
                  <a:pt x="4501" y="515"/>
                </a:lnTo>
                <a:lnTo>
                  <a:pt x="4501" y="464"/>
                </a:lnTo>
                <a:cubicBezTo>
                  <a:pt x="4501" y="208"/>
                  <a:pt x="4293" y="0"/>
                  <a:pt x="4037" y="0"/>
                </a:cubicBezTo>
                <a:cubicBezTo>
                  <a:pt x="3781" y="0"/>
                  <a:pt x="3573" y="208"/>
                  <a:pt x="3573" y="464"/>
                </a:cubicBezTo>
                <a:lnTo>
                  <a:pt x="3573" y="868"/>
                </a:lnTo>
                <a:lnTo>
                  <a:pt x="2508" y="1933"/>
                </a:lnTo>
                <a:lnTo>
                  <a:pt x="1443" y="868"/>
                </a:lnTo>
                <a:lnTo>
                  <a:pt x="1443" y="464"/>
                </a:lnTo>
                <a:cubicBezTo>
                  <a:pt x="1443" y="208"/>
                  <a:pt x="1235" y="0"/>
                  <a:pt x="979" y="0"/>
                </a:cubicBezTo>
                <a:cubicBezTo>
                  <a:pt x="855" y="0"/>
                  <a:pt x="738" y="48"/>
                  <a:pt x="651" y="136"/>
                </a:cubicBezTo>
                <a:cubicBezTo>
                  <a:pt x="563" y="224"/>
                  <a:pt x="515" y="340"/>
                  <a:pt x="515" y="464"/>
                </a:cubicBezTo>
                <a:lnTo>
                  <a:pt x="515" y="515"/>
                </a:lnTo>
                <a:lnTo>
                  <a:pt x="464" y="515"/>
                </a:lnTo>
                <a:cubicBezTo>
                  <a:pt x="208" y="515"/>
                  <a:pt x="0" y="723"/>
                  <a:pt x="0" y="979"/>
                </a:cubicBezTo>
                <a:cubicBezTo>
                  <a:pt x="0" y="1103"/>
                  <a:pt x="48" y="1219"/>
                  <a:pt x="136" y="1307"/>
                </a:cubicBezTo>
                <a:cubicBezTo>
                  <a:pt x="224" y="1395"/>
                  <a:pt x="340" y="1443"/>
                  <a:pt x="464" y="1443"/>
                </a:cubicBezTo>
                <a:lnTo>
                  <a:pt x="868" y="1443"/>
                </a:lnTo>
                <a:lnTo>
                  <a:pt x="1933" y="2508"/>
                </a:lnTo>
                <a:lnTo>
                  <a:pt x="868" y="3573"/>
                </a:lnTo>
                <a:lnTo>
                  <a:pt x="464" y="3573"/>
                </a:lnTo>
                <a:cubicBezTo>
                  <a:pt x="208" y="3573"/>
                  <a:pt x="0" y="3781"/>
                  <a:pt x="0" y="4037"/>
                </a:cubicBezTo>
                <a:cubicBezTo>
                  <a:pt x="0" y="4293"/>
                  <a:pt x="208" y="4501"/>
                  <a:pt x="464" y="4501"/>
                </a:cubicBezTo>
                <a:lnTo>
                  <a:pt x="515" y="4501"/>
                </a:lnTo>
                <a:lnTo>
                  <a:pt x="515" y="4552"/>
                </a:lnTo>
                <a:cubicBezTo>
                  <a:pt x="515" y="4808"/>
                  <a:pt x="723" y="5016"/>
                  <a:pt x="979" y="5016"/>
                </a:cubicBezTo>
                <a:cubicBezTo>
                  <a:pt x="1235" y="5016"/>
                  <a:pt x="1443" y="4808"/>
                  <a:pt x="1443" y="4552"/>
                </a:cubicBezTo>
                <a:lnTo>
                  <a:pt x="1443" y="4148"/>
                </a:lnTo>
                <a:lnTo>
                  <a:pt x="2508" y="3083"/>
                </a:lnTo>
                <a:lnTo>
                  <a:pt x="3573" y="4148"/>
                </a:lnTo>
                <a:lnTo>
                  <a:pt x="3573" y="4552"/>
                </a:lnTo>
                <a:cubicBezTo>
                  <a:pt x="3573" y="4808"/>
                  <a:pt x="3781" y="5016"/>
                  <a:pt x="4037" y="5016"/>
                </a:cubicBezTo>
                <a:cubicBezTo>
                  <a:pt x="4161" y="5016"/>
                  <a:pt x="4278" y="4968"/>
                  <a:pt x="4365" y="4880"/>
                </a:cubicBezTo>
                <a:cubicBezTo>
                  <a:pt x="4453" y="4792"/>
                  <a:pt x="4501" y="4676"/>
                  <a:pt x="4501" y="4552"/>
                </a:cubicBezTo>
                <a:lnTo>
                  <a:pt x="4501" y="4501"/>
                </a:lnTo>
                <a:lnTo>
                  <a:pt x="4552" y="4501"/>
                </a:lnTo>
                <a:cubicBezTo>
                  <a:pt x="4808" y="4501"/>
                  <a:pt x="5016" y="4293"/>
                  <a:pt x="5016" y="4037"/>
                </a:cubicBezTo>
                <a:cubicBezTo>
                  <a:pt x="5016" y="3913"/>
                  <a:pt x="4968" y="3797"/>
                  <a:pt x="4880" y="3709"/>
                </a:cubicBezTo>
                <a:close/>
                <a:moveTo>
                  <a:pt x="965" y="1295"/>
                </a:moveTo>
                <a:cubicBezTo>
                  <a:pt x="949" y="1279"/>
                  <a:pt x="927" y="1270"/>
                  <a:pt x="904" y="1270"/>
                </a:cubicBezTo>
                <a:lnTo>
                  <a:pt x="464" y="1270"/>
                </a:lnTo>
                <a:cubicBezTo>
                  <a:pt x="386" y="1270"/>
                  <a:pt x="313" y="1239"/>
                  <a:pt x="259" y="1185"/>
                </a:cubicBezTo>
                <a:cubicBezTo>
                  <a:pt x="204" y="1129"/>
                  <a:pt x="173" y="1056"/>
                  <a:pt x="173" y="979"/>
                </a:cubicBezTo>
                <a:cubicBezTo>
                  <a:pt x="173" y="818"/>
                  <a:pt x="304" y="688"/>
                  <a:pt x="464" y="688"/>
                </a:cubicBezTo>
                <a:lnTo>
                  <a:pt x="601" y="688"/>
                </a:lnTo>
                <a:cubicBezTo>
                  <a:pt x="649" y="688"/>
                  <a:pt x="688" y="649"/>
                  <a:pt x="688" y="601"/>
                </a:cubicBezTo>
                <a:lnTo>
                  <a:pt x="688" y="464"/>
                </a:lnTo>
                <a:cubicBezTo>
                  <a:pt x="688" y="387"/>
                  <a:pt x="718" y="313"/>
                  <a:pt x="773" y="258"/>
                </a:cubicBezTo>
                <a:cubicBezTo>
                  <a:pt x="828" y="204"/>
                  <a:pt x="901" y="173"/>
                  <a:pt x="979" y="173"/>
                </a:cubicBezTo>
                <a:cubicBezTo>
                  <a:pt x="1139" y="173"/>
                  <a:pt x="1269" y="304"/>
                  <a:pt x="1269" y="464"/>
                </a:cubicBezTo>
                <a:lnTo>
                  <a:pt x="1269" y="904"/>
                </a:lnTo>
                <a:cubicBezTo>
                  <a:pt x="1269" y="927"/>
                  <a:pt x="1279" y="949"/>
                  <a:pt x="1295" y="965"/>
                </a:cubicBezTo>
                <a:lnTo>
                  <a:pt x="2385" y="2055"/>
                </a:lnTo>
                <a:lnTo>
                  <a:pt x="2055" y="2385"/>
                </a:lnTo>
                <a:lnTo>
                  <a:pt x="965" y="1295"/>
                </a:lnTo>
                <a:close/>
                <a:moveTo>
                  <a:pt x="1295" y="4051"/>
                </a:moveTo>
                <a:cubicBezTo>
                  <a:pt x="1279" y="4067"/>
                  <a:pt x="1270" y="4089"/>
                  <a:pt x="1270" y="4112"/>
                </a:cubicBezTo>
                <a:lnTo>
                  <a:pt x="1270" y="4552"/>
                </a:lnTo>
                <a:cubicBezTo>
                  <a:pt x="1270" y="4712"/>
                  <a:pt x="1139" y="4843"/>
                  <a:pt x="979" y="4843"/>
                </a:cubicBezTo>
                <a:cubicBezTo>
                  <a:pt x="818" y="4843"/>
                  <a:pt x="688" y="4712"/>
                  <a:pt x="688" y="4552"/>
                </a:cubicBezTo>
                <a:lnTo>
                  <a:pt x="688" y="4415"/>
                </a:lnTo>
                <a:cubicBezTo>
                  <a:pt x="688" y="4367"/>
                  <a:pt x="649" y="4328"/>
                  <a:pt x="601" y="4328"/>
                </a:cubicBezTo>
                <a:lnTo>
                  <a:pt x="464" y="4328"/>
                </a:lnTo>
                <a:cubicBezTo>
                  <a:pt x="304" y="4328"/>
                  <a:pt x="173" y="4198"/>
                  <a:pt x="173" y="4037"/>
                </a:cubicBezTo>
                <a:cubicBezTo>
                  <a:pt x="173" y="3877"/>
                  <a:pt x="304" y="3746"/>
                  <a:pt x="464" y="3746"/>
                </a:cubicBezTo>
                <a:lnTo>
                  <a:pt x="904" y="3746"/>
                </a:lnTo>
                <a:cubicBezTo>
                  <a:pt x="927" y="3746"/>
                  <a:pt x="949" y="3737"/>
                  <a:pt x="965" y="3721"/>
                </a:cubicBezTo>
                <a:lnTo>
                  <a:pt x="3721" y="965"/>
                </a:lnTo>
                <a:cubicBezTo>
                  <a:pt x="3737" y="949"/>
                  <a:pt x="3746" y="927"/>
                  <a:pt x="3746" y="904"/>
                </a:cubicBezTo>
                <a:lnTo>
                  <a:pt x="3746" y="464"/>
                </a:lnTo>
                <a:cubicBezTo>
                  <a:pt x="3746" y="304"/>
                  <a:pt x="3877" y="173"/>
                  <a:pt x="4037" y="173"/>
                </a:cubicBezTo>
                <a:cubicBezTo>
                  <a:pt x="4198" y="173"/>
                  <a:pt x="4328" y="304"/>
                  <a:pt x="4328" y="464"/>
                </a:cubicBezTo>
                <a:lnTo>
                  <a:pt x="4328" y="601"/>
                </a:lnTo>
                <a:cubicBezTo>
                  <a:pt x="4328" y="649"/>
                  <a:pt x="4367" y="688"/>
                  <a:pt x="4415" y="688"/>
                </a:cubicBezTo>
                <a:lnTo>
                  <a:pt x="4552" y="688"/>
                </a:lnTo>
                <a:cubicBezTo>
                  <a:pt x="4630" y="688"/>
                  <a:pt x="4703" y="718"/>
                  <a:pt x="4757" y="773"/>
                </a:cubicBezTo>
                <a:cubicBezTo>
                  <a:pt x="4812" y="828"/>
                  <a:pt x="4843" y="901"/>
                  <a:pt x="4843" y="979"/>
                </a:cubicBezTo>
                <a:cubicBezTo>
                  <a:pt x="4843" y="1056"/>
                  <a:pt x="4812" y="1129"/>
                  <a:pt x="4757" y="1184"/>
                </a:cubicBezTo>
                <a:cubicBezTo>
                  <a:pt x="4703" y="1239"/>
                  <a:pt x="4630" y="1270"/>
                  <a:pt x="4552" y="1270"/>
                </a:cubicBezTo>
                <a:lnTo>
                  <a:pt x="4112" y="1270"/>
                </a:lnTo>
                <a:cubicBezTo>
                  <a:pt x="4089" y="1270"/>
                  <a:pt x="4067" y="1279"/>
                  <a:pt x="4051" y="1295"/>
                </a:cubicBezTo>
                <a:lnTo>
                  <a:pt x="1295" y="4051"/>
                </a:lnTo>
                <a:close/>
                <a:moveTo>
                  <a:pt x="4552" y="4328"/>
                </a:moveTo>
                <a:lnTo>
                  <a:pt x="4415" y="4328"/>
                </a:lnTo>
                <a:cubicBezTo>
                  <a:pt x="4367" y="4328"/>
                  <a:pt x="4328" y="4367"/>
                  <a:pt x="4328" y="4415"/>
                </a:cubicBezTo>
                <a:lnTo>
                  <a:pt x="4328" y="4552"/>
                </a:lnTo>
                <a:cubicBezTo>
                  <a:pt x="4328" y="4630"/>
                  <a:pt x="4298" y="4703"/>
                  <a:pt x="4243" y="4757"/>
                </a:cubicBezTo>
                <a:cubicBezTo>
                  <a:pt x="4188" y="4812"/>
                  <a:pt x="4115" y="4843"/>
                  <a:pt x="4037" y="4843"/>
                </a:cubicBezTo>
                <a:cubicBezTo>
                  <a:pt x="3877" y="4843"/>
                  <a:pt x="3746" y="4712"/>
                  <a:pt x="3746" y="4552"/>
                </a:cubicBezTo>
                <a:lnTo>
                  <a:pt x="3746" y="4112"/>
                </a:lnTo>
                <a:cubicBezTo>
                  <a:pt x="3746" y="4089"/>
                  <a:pt x="3737" y="4067"/>
                  <a:pt x="3721" y="4051"/>
                </a:cubicBezTo>
                <a:lnTo>
                  <a:pt x="2631" y="2961"/>
                </a:lnTo>
                <a:lnTo>
                  <a:pt x="2961" y="2631"/>
                </a:lnTo>
                <a:lnTo>
                  <a:pt x="4051" y="3721"/>
                </a:lnTo>
                <a:cubicBezTo>
                  <a:pt x="4067" y="3737"/>
                  <a:pt x="4089" y="3747"/>
                  <a:pt x="4112" y="3747"/>
                </a:cubicBezTo>
                <a:lnTo>
                  <a:pt x="4552" y="3747"/>
                </a:lnTo>
                <a:cubicBezTo>
                  <a:pt x="4629" y="3747"/>
                  <a:pt x="4703" y="3777"/>
                  <a:pt x="4758" y="3832"/>
                </a:cubicBezTo>
                <a:cubicBezTo>
                  <a:pt x="4812" y="3887"/>
                  <a:pt x="4843" y="3960"/>
                  <a:pt x="4843" y="4037"/>
                </a:cubicBezTo>
                <a:cubicBezTo>
                  <a:pt x="4843" y="4198"/>
                  <a:pt x="4712" y="4328"/>
                  <a:pt x="4552" y="43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组合 33">
            <a:extLst>
              <a:ext uri="{FF2B5EF4-FFF2-40B4-BE49-F238E27FC236}">
                <a16:creationId xmlns:a16="http://schemas.microsoft.com/office/drawing/2014/main" id="{BE8CD083-8269-DE70-4D9E-91895981AF8C}"/>
              </a:ext>
            </a:extLst>
          </p:cNvPr>
          <p:cNvGrpSpPr/>
          <p:nvPr/>
        </p:nvGrpSpPr>
        <p:grpSpPr>
          <a:xfrm>
            <a:off x="8874214" y="3208004"/>
            <a:ext cx="2131303" cy="1743905"/>
            <a:chOff x="4285852" y="3175642"/>
            <a:chExt cx="3257485" cy="2665386"/>
          </a:xfrm>
        </p:grpSpPr>
        <p:pic>
          <p:nvPicPr>
            <p:cNvPr id="35" name="图片 34">
              <a:extLst>
                <a:ext uri="{FF2B5EF4-FFF2-40B4-BE49-F238E27FC236}">
                  <a16:creationId xmlns:a16="http://schemas.microsoft.com/office/drawing/2014/main" id="{89272FD7-C2F8-92EB-1B2A-4112C9843BD1}"/>
                </a:ext>
              </a:extLst>
            </p:cNvPr>
            <p:cNvPicPr>
              <a:picLocks/>
            </p:cNvPicPr>
            <p:nvPr>
              <p:custDataLst>
                <p:tags r:id="rId2"/>
              </p:custDataLst>
            </p:nvPr>
          </p:nvPicPr>
          <p:blipFill>
            <a:blip r:embed="rId20"/>
            <a:stretch>
              <a:fillRect/>
            </a:stretch>
          </p:blipFill>
          <p:spPr>
            <a:xfrm>
              <a:off x="4538976" y="3431859"/>
              <a:ext cx="1224125" cy="1023862"/>
            </a:xfrm>
            <a:prstGeom prst="roundRect">
              <a:avLst>
                <a:gd name="adj" fmla="val 9105"/>
              </a:avLst>
            </a:prstGeom>
          </p:spPr>
        </p:pic>
        <p:sp>
          <p:nvSpPr>
            <p:cNvPr id="36" name="矩形: 圆角 35">
              <a:extLst>
                <a:ext uri="{FF2B5EF4-FFF2-40B4-BE49-F238E27FC236}">
                  <a16:creationId xmlns:a16="http://schemas.microsoft.com/office/drawing/2014/main" id="{BC86F03E-77F3-DF3D-DBC8-8F50540177DD}"/>
                </a:ext>
              </a:extLst>
            </p:cNvPr>
            <p:cNvSpPr/>
            <p:nvPr>
              <p:custDataLst>
                <p:tags r:id="rId3"/>
              </p:custDataLst>
            </p:nvPr>
          </p:nvSpPr>
          <p:spPr>
            <a:xfrm>
              <a:off x="4285852" y="3185259"/>
              <a:ext cx="1730373" cy="246577"/>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37" name="图片 36">
              <a:extLst>
                <a:ext uri="{FF2B5EF4-FFF2-40B4-BE49-F238E27FC236}">
                  <a16:creationId xmlns:a16="http://schemas.microsoft.com/office/drawing/2014/main" id="{7B976242-09A9-6C90-1222-FAEE5FE848AE}"/>
                </a:ext>
              </a:extLst>
            </p:cNvPr>
            <p:cNvPicPr>
              <a:picLocks/>
            </p:cNvPicPr>
            <p:nvPr>
              <p:custDataLst>
                <p:tags r:id="rId4"/>
              </p:custDataLst>
            </p:nvPr>
          </p:nvPicPr>
          <p:blipFill>
            <a:blip r:embed="rId21"/>
            <a:stretch>
              <a:fillRect/>
            </a:stretch>
          </p:blipFill>
          <p:spPr>
            <a:xfrm>
              <a:off x="4538976" y="4817166"/>
              <a:ext cx="1224125" cy="1023862"/>
            </a:xfrm>
            <a:prstGeom prst="roundRect">
              <a:avLst>
                <a:gd name="adj" fmla="val 9105"/>
              </a:avLst>
            </a:prstGeom>
          </p:spPr>
        </p:pic>
        <p:sp>
          <p:nvSpPr>
            <p:cNvPr id="38" name="矩形: 圆角 21">
              <a:extLst>
                <a:ext uri="{FF2B5EF4-FFF2-40B4-BE49-F238E27FC236}">
                  <a16:creationId xmlns:a16="http://schemas.microsoft.com/office/drawing/2014/main" id="{A94BD154-0B26-EB87-E66E-F22DAF7E1E9E}"/>
                </a:ext>
              </a:extLst>
            </p:cNvPr>
            <p:cNvSpPr/>
            <p:nvPr>
              <p:custDataLst>
                <p:tags r:id="rId5"/>
              </p:custDataLst>
            </p:nvPr>
          </p:nvSpPr>
          <p:spPr>
            <a:xfrm>
              <a:off x="4481026" y="4577305"/>
              <a:ext cx="1340025"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grpSp>
          <p:nvGrpSpPr>
            <p:cNvPr id="39" name="组合 38">
              <a:extLst>
                <a:ext uri="{FF2B5EF4-FFF2-40B4-BE49-F238E27FC236}">
                  <a16:creationId xmlns:a16="http://schemas.microsoft.com/office/drawing/2014/main" id="{BC780AA3-2F6A-C61B-FEB6-ACA40E5D8E0A}"/>
                </a:ext>
              </a:extLst>
            </p:cNvPr>
            <p:cNvGrpSpPr/>
            <p:nvPr/>
          </p:nvGrpSpPr>
          <p:grpSpPr>
            <a:xfrm>
              <a:off x="6036180" y="3431859"/>
              <a:ext cx="123076" cy="2377652"/>
              <a:chOff x="6300339" y="3456067"/>
              <a:chExt cx="115824" cy="2257215"/>
            </a:xfrm>
          </p:grpSpPr>
          <p:cxnSp>
            <p:nvCxnSpPr>
              <p:cNvPr id="45" name="直接连接符 44">
                <a:extLst>
                  <a:ext uri="{FF2B5EF4-FFF2-40B4-BE49-F238E27FC236}">
                    <a16:creationId xmlns:a16="http://schemas.microsoft.com/office/drawing/2014/main" id="{D42C3A0D-D8D9-B21B-4B48-907CEE274CBE}"/>
                  </a:ext>
                </a:extLst>
              </p:cNvPr>
              <p:cNvCxnSpPr>
                <a:cxnSpLocks/>
              </p:cNvCxnSpPr>
              <p:nvPr/>
            </p:nvCxnSpPr>
            <p:spPr>
              <a:xfrm>
                <a:off x="6300339" y="3456067"/>
                <a:ext cx="0" cy="2257215"/>
              </a:xfrm>
              <a:prstGeom prst="line">
                <a:avLst/>
              </a:prstGeom>
              <a:noFill/>
              <a:ln w="6350" cap="flat" cmpd="sng" algn="ctr">
                <a:solidFill>
                  <a:srgbClr val="EB613B">
                    <a:alpha val="70000"/>
                  </a:srgbClr>
                </a:solidFill>
                <a:prstDash val="solid"/>
                <a:miter lim="800000"/>
              </a:ln>
              <a:effectLst/>
            </p:spPr>
          </p:cxnSp>
          <p:sp>
            <p:nvSpPr>
              <p:cNvPr id="46" name="等腰三角形 45">
                <a:extLst>
                  <a:ext uri="{FF2B5EF4-FFF2-40B4-BE49-F238E27FC236}">
                    <a16:creationId xmlns:a16="http://schemas.microsoft.com/office/drawing/2014/main" id="{62675621-4807-FB02-6C01-A189FB03A92E}"/>
                  </a:ext>
                </a:extLst>
              </p:cNvPr>
              <p:cNvSpPr/>
              <p:nvPr/>
            </p:nvSpPr>
            <p:spPr>
              <a:xfrm rot="5400000">
                <a:off x="6226751" y="4515896"/>
                <a:ext cx="268170" cy="110655"/>
              </a:xfrm>
              <a:prstGeom prst="triangle">
                <a:avLst/>
              </a:prstGeom>
              <a:solidFill>
                <a:srgbClr val="F36D52">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微软雅黑"/>
                  <a:ea typeface="微软雅黑"/>
                  <a:cs typeface="+mn-cs"/>
                </a:endParaRPr>
              </a:p>
            </p:txBody>
          </p:sp>
        </p:grpSp>
        <p:pic>
          <p:nvPicPr>
            <p:cNvPr id="40" name="图片 39">
              <a:extLst>
                <a:ext uri="{FF2B5EF4-FFF2-40B4-BE49-F238E27FC236}">
                  <a16:creationId xmlns:a16="http://schemas.microsoft.com/office/drawing/2014/main" id="{FB9A39AD-731A-EF36-05B9-CA49CA8A7EC8}"/>
                </a:ext>
              </a:extLst>
            </p:cNvPr>
            <p:cNvPicPr/>
            <p:nvPr>
              <p:custDataLst>
                <p:tags r:id="rId6"/>
              </p:custDataLst>
            </p:nvPr>
          </p:nvPicPr>
          <p:blipFill>
            <a:blip r:embed="rId22"/>
            <a:stretch>
              <a:fillRect/>
            </a:stretch>
          </p:blipFill>
          <p:spPr>
            <a:xfrm>
              <a:off x="6319212" y="3431859"/>
              <a:ext cx="1224125" cy="1023862"/>
            </a:xfrm>
            <a:prstGeom prst="roundRect">
              <a:avLst>
                <a:gd name="adj" fmla="val 8349"/>
              </a:avLst>
            </a:prstGeom>
          </p:spPr>
        </p:pic>
        <p:sp>
          <p:nvSpPr>
            <p:cNvPr id="41" name="矩形: 圆角 15">
              <a:extLst>
                <a:ext uri="{FF2B5EF4-FFF2-40B4-BE49-F238E27FC236}">
                  <a16:creationId xmlns:a16="http://schemas.microsoft.com/office/drawing/2014/main" id="{67B7D757-4372-33E2-A691-006AD79B19F0}"/>
                </a:ext>
              </a:extLst>
            </p:cNvPr>
            <p:cNvSpPr/>
            <p:nvPr>
              <p:custDataLst>
                <p:tags r:id="rId7"/>
              </p:custDataLst>
            </p:nvPr>
          </p:nvSpPr>
          <p:spPr>
            <a:xfrm>
              <a:off x="6453593" y="3175642"/>
              <a:ext cx="955360"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42" name="图片 41">
              <a:extLst>
                <a:ext uri="{FF2B5EF4-FFF2-40B4-BE49-F238E27FC236}">
                  <a16:creationId xmlns:a16="http://schemas.microsoft.com/office/drawing/2014/main" id="{D12094A4-4178-235D-2561-15F169FAEF56}"/>
                </a:ext>
              </a:extLst>
            </p:cNvPr>
            <p:cNvPicPr/>
            <p:nvPr>
              <p:custDataLst>
                <p:tags r:id="rId8"/>
              </p:custDataLst>
            </p:nvPr>
          </p:nvPicPr>
          <p:blipFill>
            <a:blip r:embed="rId23"/>
            <a:stretch>
              <a:fillRect/>
            </a:stretch>
          </p:blipFill>
          <p:spPr>
            <a:xfrm>
              <a:off x="6319212" y="4817166"/>
              <a:ext cx="1224125" cy="1023862"/>
            </a:xfrm>
            <a:prstGeom prst="roundRect">
              <a:avLst>
                <a:gd name="adj" fmla="val 11373"/>
              </a:avLst>
            </a:prstGeom>
          </p:spPr>
        </p:pic>
        <p:sp>
          <p:nvSpPr>
            <p:cNvPr id="43" name="矩形: 圆角 19">
              <a:extLst>
                <a:ext uri="{FF2B5EF4-FFF2-40B4-BE49-F238E27FC236}">
                  <a16:creationId xmlns:a16="http://schemas.microsoft.com/office/drawing/2014/main" id="{3668CE1B-4E24-BE69-FBFC-B13AAB843927}"/>
                </a:ext>
              </a:extLst>
            </p:cNvPr>
            <p:cNvSpPr/>
            <p:nvPr>
              <p:custDataLst>
                <p:tags r:id="rId9"/>
              </p:custDataLst>
            </p:nvPr>
          </p:nvSpPr>
          <p:spPr>
            <a:xfrm flipH="1">
              <a:off x="6329837" y="4567690"/>
              <a:ext cx="1202873"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44" name="图片 43">
              <a:extLst>
                <a:ext uri="{FF2B5EF4-FFF2-40B4-BE49-F238E27FC236}">
                  <a16:creationId xmlns:a16="http://schemas.microsoft.com/office/drawing/2014/main" id="{11162138-1A56-8046-48AE-F90FC99E9B5C}"/>
                </a:ext>
              </a:extLst>
            </p:cNvPr>
            <p:cNvPicPr>
              <a:picLocks noChangeAspect="1"/>
            </p:cNvPicPr>
            <p:nvPr/>
          </p:nvPicPr>
          <p:blipFill rotWithShape="1">
            <a:blip r:embed="rId24"/>
            <a:srcRect l="15073" t="20338" r="58916" b="57273"/>
            <a:stretch/>
          </p:blipFill>
          <p:spPr>
            <a:xfrm>
              <a:off x="4538976" y="4819566"/>
              <a:ext cx="1232114" cy="1020019"/>
            </a:xfrm>
            <a:prstGeom prst="roundRect">
              <a:avLst>
                <a:gd name="adj" fmla="val 9105"/>
              </a:avLst>
            </a:prstGeom>
          </p:spPr>
        </p:pic>
      </p:grpSp>
      <p:sp>
        <p:nvSpPr>
          <p:cNvPr id="4" name="矩形: 圆顶角 1">
            <a:extLst>
              <a:ext uri="{FF2B5EF4-FFF2-40B4-BE49-F238E27FC236}">
                <a16:creationId xmlns:a16="http://schemas.microsoft.com/office/drawing/2014/main" id="{BACB24B1-154E-8CEE-5EE4-7B6A04A3093B}"/>
              </a:ext>
            </a:extLst>
          </p:cNvPr>
          <p:cNvSpPr/>
          <p:nvPr/>
        </p:nvSpPr>
        <p:spPr>
          <a:xfrm>
            <a:off x="4752521" y="5405123"/>
            <a:ext cx="6880350" cy="544195"/>
          </a:xfrm>
          <a:prstGeom prst="chevron">
            <a:avLst>
              <a:gd name="adj" fmla="val 26604"/>
            </a:avLst>
          </a:prstGeom>
          <a:gradFill>
            <a:gsLst>
              <a:gs pos="97000">
                <a:srgbClr val="FAC2B6"/>
              </a:gs>
              <a:gs pos="68000">
                <a:schemeClr val="accent2"/>
              </a:gs>
              <a:gs pos="0">
                <a:srgbClr val="F26649"/>
              </a:gs>
            </a:gsLst>
            <a:lin ang="15120000" scaled="0"/>
          </a:gradFill>
          <a:ln w="25400" cap="flat" cmpd="sng" algn="ctr">
            <a:noFill/>
            <a:prstDash val="solid"/>
          </a:ln>
          <a:effectLst/>
        </p:spPr>
        <p:txBody>
          <a:bodyPr rtlCol="0" anchor="ctr"/>
          <a:lstStyle/>
          <a:p>
            <a:pPr lvl="0" algn="ctr" defTabSz="457200">
              <a:defRPr/>
            </a:pPr>
            <a:r>
              <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NMPA</a:t>
            </a:r>
            <a:r>
              <a:rPr lang="zh-CN" altLang="en-US"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a:t>
            </a:r>
            <a:r>
              <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FDA</a:t>
            </a:r>
            <a:r>
              <a:rPr lang="zh-CN" altLang="en-US"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认可 </a:t>
            </a:r>
            <a:r>
              <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SRE</a:t>
            </a:r>
            <a:r>
              <a:rPr lang="zh-CN" altLang="en-US"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是骨转移风险的具体表现，而非症状</a:t>
            </a:r>
            <a:endPar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1" name="组合 10">
            <a:extLst>
              <a:ext uri="{FF2B5EF4-FFF2-40B4-BE49-F238E27FC236}">
                <a16:creationId xmlns:a16="http://schemas.microsoft.com/office/drawing/2014/main" id="{C6CE677C-659C-219D-396B-8AC81F5F7062}"/>
              </a:ext>
            </a:extLst>
          </p:cNvPr>
          <p:cNvGrpSpPr/>
          <p:nvPr/>
        </p:nvGrpSpPr>
        <p:grpSpPr>
          <a:xfrm>
            <a:off x="689431" y="1442707"/>
            <a:ext cx="3963252" cy="548192"/>
            <a:chOff x="904372" y="1198793"/>
            <a:chExt cx="4559994" cy="548192"/>
          </a:xfrm>
        </p:grpSpPr>
        <p:sp>
          <p:nvSpPr>
            <p:cNvPr id="12" name="任意多边形: 形状 11">
              <a:extLst>
                <a:ext uri="{FF2B5EF4-FFF2-40B4-BE49-F238E27FC236}">
                  <a16:creationId xmlns:a16="http://schemas.microsoft.com/office/drawing/2014/main" id="{796D1156-E9ED-B1C9-921C-56D3F18925AB}"/>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文本框 12">
              <a:extLst>
                <a:ext uri="{FF2B5EF4-FFF2-40B4-BE49-F238E27FC236}">
                  <a16:creationId xmlns:a16="http://schemas.microsoft.com/office/drawing/2014/main" id="{EA46FFE7-7421-6F01-4B72-BCA2533AFCAE}"/>
                </a:ext>
              </a:extLst>
            </p:cNvPr>
            <p:cNvSpPr txBox="1"/>
            <p:nvPr/>
          </p:nvSpPr>
          <p:spPr>
            <a:xfrm>
              <a:off x="1168778" y="1288226"/>
              <a:ext cx="4031180" cy="369332"/>
            </a:xfrm>
            <a:prstGeom prst="rect">
              <a:avLst/>
            </a:prstGeom>
            <a:noFill/>
          </p:spPr>
          <p:txBody>
            <a:bodyPr wrap="square" anchor="ctr">
              <a:spAutoFit/>
            </a:bodyPr>
            <a:lstStyle/>
            <a:p>
              <a:pPr lvl="0" algn="ctr">
                <a:defRPr/>
              </a:pP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 </a:t>
              </a:r>
              <a:r>
                <a:rPr lang="en-US" altLang="zh-CN"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RANKL </a:t>
              </a: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恶性循环</a:t>
              </a:r>
              <a:r>
                <a:rPr lang="en-US" altLang="zh-CN"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1-5</a:t>
              </a:r>
              <a:endParaRPr lang="zh-CN" altLang="en-US"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14" name="组合 13">
              <a:extLst>
                <a:ext uri="{FF2B5EF4-FFF2-40B4-BE49-F238E27FC236}">
                  <a16:creationId xmlns:a16="http://schemas.microsoft.com/office/drawing/2014/main" id="{AE90501F-890E-2555-7652-05E089AB5E38}"/>
                </a:ext>
              </a:extLst>
            </p:cNvPr>
            <p:cNvGrpSpPr/>
            <p:nvPr/>
          </p:nvGrpSpPr>
          <p:grpSpPr>
            <a:xfrm>
              <a:off x="1121263" y="1198793"/>
              <a:ext cx="545082" cy="512278"/>
              <a:chOff x="7436314" y="2544951"/>
              <a:chExt cx="509090" cy="294402"/>
            </a:xfrm>
          </p:grpSpPr>
          <p:sp>
            <p:nvSpPr>
              <p:cNvPr id="15" name="平行四边形 14">
                <a:extLst>
                  <a:ext uri="{FF2B5EF4-FFF2-40B4-BE49-F238E27FC236}">
                    <a16:creationId xmlns:a16="http://schemas.microsoft.com/office/drawing/2014/main" id="{336CECA4-5CD5-3A80-6738-6AEE9B80FB42}"/>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平行四边形 15">
                <a:extLst>
                  <a:ext uri="{FF2B5EF4-FFF2-40B4-BE49-F238E27FC236}">
                    <a16:creationId xmlns:a16="http://schemas.microsoft.com/office/drawing/2014/main" id="{59D40F4E-8DB1-3008-9177-5A6FDE614BF5}"/>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17" name="组合 16">
            <a:extLst>
              <a:ext uri="{FF2B5EF4-FFF2-40B4-BE49-F238E27FC236}">
                <a16:creationId xmlns:a16="http://schemas.microsoft.com/office/drawing/2014/main" id="{3E6A02E3-F9D0-B35B-0875-B1CF6FACE724}"/>
              </a:ext>
            </a:extLst>
          </p:cNvPr>
          <p:cNvGrpSpPr/>
          <p:nvPr/>
        </p:nvGrpSpPr>
        <p:grpSpPr>
          <a:xfrm>
            <a:off x="4818148" y="1442707"/>
            <a:ext cx="3422710" cy="548192"/>
            <a:chOff x="904372" y="1198793"/>
            <a:chExt cx="4559994" cy="548192"/>
          </a:xfrm>
        </p:grpSpPr>
        <p:sp>
          <p:nvSpPr>
            <p:cNvPr id="19" name="任意多边形: 形状 18">
              <a:extLst>
                <a:ext uri="{FF2B5EF4-FFF2-40B4-BE49-F238E27FC236}">
                  <a16:creationId xmlns:a16="http://schemas.microsoft.com/office/drawing/2014/main" id="{85E0B89B-C7F6-6A2B-1600-E9D3B8D85FC0}"/>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文本框 20">
              <a:extLst>
                <a:ext uri="{FF2B5EF4-FFF2-40B4-BE49-F238E27FC236}">
                  <a16:creationId xmlns:a16="http://schemas.microsoft.com/office/drawing/2014/main" id="{485A6155-FC1A-9B2B-762E-914BD478E090}"/>
                </a:ext>
              </a:extLst>
            </p:cNvPr>
            <p:cNvSpPr txBox="1"/>
            <p:nvPr/>
          </p:nvSpPr>
          <p:spPr>
            <a:xfrm>
              <a:off x="1168778" y="1288226"/>
              <a:ext cx="4031180" cy="369332"/>
            </a:xfrm>
            <a:prstGeom prst="rect">
              <a:avLst/>
            </a:prstGeom>
            <a:noFill/>
          </p:spPr>
          <p:txBody>
            <a:bodyPr wrap="square" anchor="ctr">
              <a:spAutoFit/>
            </a:bodyPr>
            <a:lstStyle/>
            <a:p>
              <a:pPr lvl="0" algn="ctr">
                <a:defRPr/>
              </a:pP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骨转移的恶化</a:t>
              </a:r>
              <a:endParaRPr lang="zh-CN" altLang="en-US"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2" name="组合 21">
              <a:extLst>
                <a:ext uri="{FF2B5EF4-FFF2-40B4-BE49-F238E27FC236}">
                  <a16:creationId xmlns:a16="http://schemas.microsoft.com/office/drawing/2014/main" id="{5F0300A3-6FCE-4B6F-FADD-08AD9DD134BB}"/>
                </a:ext>
              </a:extLst>
            </p:cNvPr>
            <p:cNvGrpSpPr/>
            <p:nvPr/>
          </p:nvGrpSpPr>
          <p:grpSpPr>
            <a:xfrm>
              <a:off x="1121263" y="1198793"/>
              <a:ext cx="545082" cy="512278"/>
              <a:chOff x="7436314" y="2544951"/>
              <a:chExt cx="509090" cy="294402"/>
            </a:xfrm>
          </p:grpSpPr>
          <p:sp>
            <p:nvSpPr>
              <p:cNvPr id="23" name="平行四边形 22">
                <a:extLst>
                  <a:ext uri="{FF2B5EF4-FFF2-40B4-BE49-F238E27FC236}">
                    <a16:creationId xmlns:a16="http://schemas.microsoft.com/office/drawing/2014/main" id="{0AE889E8-41BF-698A-97F9-69E5A969F2EB}"/>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平行四边形 23">
                <a:extLst>
                  <a:ext uri="{FF2B5EF4-FFF2-40B4-BE49-F238E27FC236}">
                    <a16:creationId xmlns:a16="http://schemas.microsoft.com/office/drawing/2014/main" id="{89A1A86C-BED2-55D8-91F0-8E06B90578AE}"/>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25" name="组合 24">
            <a:extLst>
              <a:ext uri="{FF2B5EF4-FFF2-40B4-BE49-F238E27FC236}">
                <a16:creationId xmlns:a16="http://schemas.microsoft.com/office/drawing/2014/main" id="{16C089A4-D498-DC41-E49C-990DD05F423A}"/>
              </a:ext>
            </a:extLst>
          </p:cNvPr>
          <p:cNvGrpSpPr/>
          <p:nvPr/>
        </p:nvGrpSpPr>
        <p:grpSpPr>
          <a:xfrm>
            <a:off x="8438519" y="1442707"/>
            <a:ext cx="3135682" cy="548192"/>
            <a:chOff x="904372" y="1198793"/>
            <a:chExt cx="4559994" cy="548192"/>
          </a:xfrm>
        </p:grpSpPr>
        <p:sp>
          <p:nvSpPr>
            <p:cNvPr id="26" name="任意多边形: 形状 25">
              <a:extLst>
                <a:ext uri="{FF2B5EF4-FFF2-40B4-BE49-F238E27FC236}">
                  <a16:creationId xmlns:a16="http://schemas.microsoft.com/office/drawing/2014/main" id="{83F5303D-1F38-A1AC-DA33-30096C362E71}"/>
                </a:ext>
              </a:extLst>
            </p:cNvPr>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文本框 26">
              <a:extLst>
                <a:ext uri="{FF2B5EF4-FFF2-40B4-BE49-F238E27FC236}">
                  <a16:creationId xmlns:a16="http://schemas.microsoft.com/office/drawing/2014/main" id="{502AF74C-A66D-7F39-320A-1F1A1E87E85C}"/>
                </a:ext>
              </a:extLst>
            </p:cNvPr>
            <p:cNvSpPr txBox="1"/>
            <p:nvPr/>
          </p:nvSpPr>
          <p:spPr>
            <a:xfrm>
              <a:off x="1168778" y="1288226"/>
              <a:ext cx="4031180" cy="369332"/>
            </a:xfrm>
            <a:prstGeom prst="rect">
              <a:avLst/>
            </a:prstGeom>
            <a:noFill/>
          </p:spPr>
          <p:txBody>
            <a:bodyPr wrap="square" anchor="ctr">
              <a:spAutoFit/>
            </a:bodyPr>
            <a:lstStyle/>
            <a:p>
              <a:pPr lvl="0" algn="ctr">
                <a:defRPr/>
              </a:pP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骨相关事件</a:t>
              </a:r>
              <a:endParaRPr lang="zh-CN" altLang="en-US"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8" name="组合 27">
              <a:extLst>
                <a:ext uri="{FF2B5EF4-FFF2-40B4-BE49-F238E27FC236}">
                  <a16:creationId xmlns:a16="http://schemas.microsoft.com/office/drawing/2014/main" id="{89942803-725D-16EE-309C-498B26677CA8}"/>
                </a:ext>
              </a:extLst>
            </p:cNvPr>
            <p:cNvGrpSpPr/>
            <p:nvPr/>
          </p:nvGrpSpPr>
          <p:grpSpPr>
            <a:xfrm>
              <a:off x="1121263" y="1198793"/>
              <a:ext cx="545082" cy="512278"/>
              <a:chOff x="7436314" y="2544951"/>
              <a:chExt cx="509090" cy="294402"/>
            </a:xfrm>
          </p:grpSpPr>
          <p:sp>
            <p:nvSpPr>
              <p:cNvPr id="29" name="平行四边形 28">
                <a:extLst>
                  <a:ext uri="{FF2B5EF4-FFF2-40B4-BE49-F238E27FC236}">
                    <a16:creationId xmlns:a16="http://schemas.microsoft.com/office/drawing/2014/main" id="{B26FE2B3-2C5B-3021-2406-7961F7E9B83C}"/>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0" name="平行四边形 29">
                <a:extLst>
                  <a:ext uri="{FF2B5EF4-FFF2-40B4-BE49-F238E27FC236}">
                    <a16:creationId xmlns:a16="http://schemas.microsoft.com/office/drawing/2014/main" id="{23082370-EB22-0FF4-C04A-388DBD5163DA}"/>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7" name="组合 6">
            <a:extLst>
              <a:ext uri="{FF2B5EF4-FFF2-40B4-BE49-F238E27FC236}">
                <a16:creationId xmlns:a16="http://schemas.microsoft.com/office/drawing/2014/main" id="{70B340DA-5641-5AF0-9DC7-A35CF17CF1EA}"/>
              </a:ext>
            </a:extLst>
          </p:cNvPr>
          <p:cNvGrpSpPr/>
          <p:nvPr/>
        </p:nvGrpSpPr>
        <p:grpSpPr>
          <a:xfrm>
            <a:off x="10919294" y="-3"/>
            <a:ext cx="1159601" cy="246882"/>
            <a:chOff x="10345658" y="-3"/>
            <a:chExt cx="1285867" cy="246882"/>
          </a:xfrm>
        </p:grpSpPr>
        <p:sp>
          <p:nvSpPr>
            <p:cNvPr id="8" name="矩形: 圆顶角 7">
              <a:extLst>
                <a:ext uri="{FF2B5EF4-FFF2-40B4-BE49-F238E27FC236}">
                  <a16:creationId xmlns:a16="http://schemas.microsoft.com/office/drawing/2014/main" id="{1E1F9A42-031F-E2FE-7BBC-A12A57200662}"/>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9" name="文本框 8">
              <a:extLst>
                <a:ext uri="{FF2B5EF4-FFF2-40B4-BE49-F238E27FC236}">
                  <a16:creationId xmlns:a16="http://schemas.microsoft.com/office/drawing/2014/main" id="{EF9A54C6-5746-160A-E379-7AA2B0A44D79}"/>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
        <p:nvSpPr>
          <p:cNvPr id="10" name="矩形: 圆角 9">
            <a:extLst>
              <a:ext uri="{FF2B5EF4-FFF2-40B4-BE49-F238E27FC236}">
                <a16:creationId xmlns:a16="http://schemas.microsoft.com/office/drawing/2014/main" id="{AFEEA9FC-6BB4-87C8-DEEC-F6CF1FE297CF}"/>
              </a:ext>
            </a:extLst>
          </p:cNvPr>
          <p:cNvSpPr/>
          <p:nvPr/>
        </p:nvSpPr>
        <p:spPr>
          <a:xfrm>
            <a:off x="5206384" y="2634112"/>
            <a:ext cx="270629" cy="2119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1</a:t>
            </a:r>
          </a:p>
        </p:txBody>
      </p:sp>
      <p:sp>
        <p:nvSpPr>
          <p:cNvPr id="31" name="矩形: 圆角 30">
            <a:extLst>
              <a:ext uri="{FF2B5EF4-FFF2-40B4-BE49-F238E27FC236}">
                <a16:creationId xmlns:a16="http://schemas.microsoft.com/office/drawing/2014/main" id="{0D0366AE-7ECF-BDB4-52DC-C8B2F27FA931}"/>
              </a:ext>
            </a:extLst>
          </p:cNvPr>
          <p:cNvSpPr/>
          <p:nvPr/>
        </p:nvSpPr>
        <p:spPr>
          <a:xfrm>
            <a:off x="5206384" y="3059855"/>
            <a:ext cx="270629" cy="2119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2</a:t>
            </a:r>
          </a:p>
        </p:txBody>
      </p:sp>
      <p:sp>
        <p:nvSpPr>
          <p:cNvPr id="32" name="矩形: 圆角 31">
            <a:extLst>
              <a:ext uri="{FF2B5EF4-FFF2-40B4-BE49-F238E27FC236}">
                <a16:creationId xmlns:a16="http://schemas.microsoft.com/office/drawing/2014/main" id="{3A24D479-EC1E-DA6E-F16B-59D54B332567}"/>
              </a:ext>
            </a:extLst>
          </p:cNvPr>
          <p:cNvSpPr/>
          <p:nvPr/>
        </p:nvSpPr>
        <p:spPr>
          <a:xfrm>
            <a:off x="5206384" y="3462036"/>
            <a:ext cx="270629" cy="2119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3</a:t>
            </a:r>
          </a:p>
        </p:txBody>
      </p:sp>
      <p:sp>
        <p:nvSpPr>
          <p:cNvPr id="33" name="矩形: 圆角 32">
            <a:extLst>
              <a:ext uri="{FF2B5EF4-FFF2-40B4-BE49-F238E27FC236}">
                <a16:creationId xmlns:a16="http://schemas.microsoft.com/office/drawing/2014/main" id="{DF8B291F-FB9B-9D61-C622-DEE18950C60F}"/>
              </a:ext>
            </a:extLst>
          </p:cNvPr>
          <p:cNvSpPr/>
          <p:nvPr/>
        </p:nvSpPr>
        <p:spPr>
          <a:xfrm>
            <a:off x="5206384" y="3863809"/>
            <a:ext cx="270629" cy="2119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4</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641250D-C9C4-56F0-2475-1D59D8DB7780}"/>
              </a:ext>
            </a:extLst>
          </p:cNvPr>
          <p:cNvGraphicFramePr>
            <a:graphicFrameLocks noChangeAspect="1"/>
          </p:cNvGraphicFramePr>
          <p:nvPr>
            <p:custDataLst>
              <p:tags r:id="rId1"/>
            </p:custDataLst>
            <p:extLst>
              <p:ext uri="{D42A27DB-BD31-4B8C-83A1-F6EECF244321}">
                <p14:modId xmlns:p14="http://schemas.microsoft.com/office/powerpoint/2010/main" val="1205543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4" name="think-cell data - do not delete" hidden="1">
                        <a:extLst>
                          <a:ext uri="{FF2B5EF4-FFF2-40B4-BE49-F238E27FC236}">
                            <a16:creationId xmlns:a16="http://schemas.microsoft.com/office/drawing/2014/main" id="{D641250D-C9C4-56F0-2475-1D59D8DB77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5939" y="1476353"/>
            <a:ext cx="4307910"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689431" y="1198793"/>
            <a:ext cx="3963252" cy="548192"/>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7" name="文本框 366"/>
            <p:cNvSpPr txBox="1"/>
            <p:nvPr/>
          </p:nvSpPr>
          <p:spPr>
            <a:xfrm>
              <a:off x="923253" y="1288226"/>
              <a:ext cx="4522232" cy="369332"/>
            </a:xfrm>
            <a:prstGeom prst="rect">
              <a:avLst/>
            </a:prstGeom>
            <a:noFill/>
          </p:spPr>
          <p:txBody>
            <a:bodyPr wrap="square" anchor="ctr">
              <a:spAutoFit/>
            </a:bodyPr>
            <a:lstStyle/>
            <a:p>
              <a:pPr algn="ctr"/>
              <a:r>
                <a:rPr lang="en-US" altLang="zh-CN" b="1" dirty="0">
                  <a:solidFill>
                    <a:schemeClr val="bg1"/>
                  </a:solidFill>
                  <a:latin typeface="微软雅黑" panose="020B0503020204020204" charset="-122"/>
                  <a:ea typeface="微软雅黑" panose="020B0503020204020204" charset="-122"/>
                  <a:sym typeface="+mn-ea"/>
                </a:rPr>
                <a:t>~50%</a:t>
              </a:r>
              <a:r>
                <a:rPr lang="zh-CN" altLang="en-US" b="1" dirty="0">
                  <a:solidFill>
                    <a:schemeClr val="bg1"/>
                  </a:solidFill>
                  <a:latin typeface="微软雅黑" panose="020B0503020204020204" charset="-122"/>
                  <a:ea typeface="微软雅黑" panose="020B0503020204020204" charset="-122"/>
                  <a:sym typeface="+mn-ea"/>
                </a:rPr>
                <a:t>肺癌骨转移患者无明显症状</a:t>
              </a:r>
              <a:r>
                <a:rPr lang="en-US" altLang="zh-CN" b="1" baseline="30000" dirty="0">
                  <a:solidFill>
                    <a:schemeClr val="bg1"/>
                  </a:solidFill>
                  <a:latin typeface="微软雅黑" panose="020B0503020204020204" charset="-122"/>
                  <a:ea typeface="微软雅黑" panose="020B0503020204020204" charset="-122"/>
                  <a:sym typeface="+mn-ea"/>
                </a:rPr>
                <a:t>1</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402" name="矩形: 圆角 401"/>
          <p:cNvSpPr/>
          <p:nvPr/>
        </p:nvSpPr>
        <p:spPr>
          <a:xfrm>
            <a:off x="4954633" y="1476353"/>
            <a:ext cx="6721430"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5651641" y="1198793"/>
            <a:ext cx="5319939"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4" name="文本框 403"/>
            <p:cNvSpPr txBox="1"/>
            <p:nvPr/>
          </p:nvSpPr>
          <p:spPr>
            <a:xfrm>
              <a:off x="6992040" y="1288226"/>
              <a:ext cx="4031180" cy="369332"/>
            </a:xfrm>
            <a:prstGeom prst="rect">
              <a:avLst/>
            </a:prstGeom>
            <a:noFill/>
          </p:spPr>
          <p:txBody>
            <a:bodyPr wrap="square" anchor="ctr">
              <a:spAutoFit/>
            </a:bodyPr>
            <a:lstStyle/>
            <a:p>
              <a:pPr algn="ctr"/>
              <a:r>
                <a:rPr lang="zh-CN" altLang="en-US" b="1" dirty="0">
                  <a:solidFill>
                    <a:schemeClr val="bg1"/>
                  </a:solidFill>
                  <a:latin typeface="微软雅黑" panose="020B0503020204020204" charset="-122"/>
                  <a:ea typeface="微软雅黑" panose="020B0503020204020204" charset="-122"/>
                  <a:sym typeface="+mn-ea"/>
                </a:rPr>
                <a:t>骨痛 </a:t>
              </a:r>
              <a:r>
                <a:rPr lang="en-US" altLang="zh-CN" b="1" dirty="0">
                  <a:solidFill>
                    <a:schemeClr val="bg1"/>
                  </a:solidFill>
                  <a:latin typeface="微软雅黑" panose="020B0503020204020204" charset="-122"/>
                  <a:ea typeface="微软雅黑" panose="020B0503020204020204" charset="-122"/>
                  <a:sym typeface="+mn-ea"/>
                </a:rPr>
                <a:t>vs. </a:t>
              </a:r>
              <a:r>
                <a:rPr lang="zh-CN" altLang="en-US" b="1" dirty="0">
                  <a:solidFill>
                    <a:schemeClr val="bg1"/>
                  </a:solidFill>
                  <a:latin typeface="微软雅黑" panose="020B0503020204020204" charset="-122"/>
                  <a:ea typeface="微软雅黑" panose="020B0503020204020204" charset="-122"/>
                  <a:sym typeface="+mn-ea"/>
                </a:rPr>
                <a:t>不骨痛骨转移患者</a:t>
              </a:r>
              <a:r>
                <a:rPr lang="en-US" altLang="zh-CN" b="1" dirty="0">
                  <a:solidFill>
                    <a:schemeClr val="bg1"/>
                  </a:solidFill>
                  <a:latin typeface="微软雅黑" panose="020B0503020204020204" charset="-122"/>
                  <a:ea typeface="微软雅黑" panose="020B0503020204020204" charset="-122"/>
                  <a:sym typeface="+mn-ea"/>
                </a:rPr>
                <a:t>SRE</a:t>
              </a:r>
              <a:r>
                <a:rPr lang="zh-CN" altLang="en-US" b="1" dirty="0">
                  <a:solidFill>
                    <a:schemeClr val="bg1"/>
                  </a:solidFill>
                  <a:latin typeface="微软雅黑" panose="020B0503020204020204" charset="-122"/>
                  <a:ea typeface="微软雅黑" panose="020B0503020204020204" charset="-122"/>
                  <a:sym typeface="+mn-ea"/>
                </a:rPr>
                <a:t>发生情况</a:t>
              </a:r>
              <a:r>
                <a:rPr lang="en-US" altLang="zh-CN" b="1" baseline="30000" dirty="0">
                  <a:solidFill>
                    <a:schemeClr val="bg1"/>
                  </a:solidFill>
                  <a:latin typeface="微软雅黑" panose="020B0503020204020204" charset="-122"/>
                  <a:ea typeface="微软雅黑" panose="020B0503020204020204" charset="-122"/>
                  <a:sym typeface="+mn-ea"/>
                </a:rPr>
                <a:t>2</a:t>
              </a:r>
              <a:endParaRPr lang="zh-CN" altLang="en-US" b="1" dirty="0">
                <a:solidFill>
                  <a:schemeClr val="bg1"/>
                </a:solidFill>
                <a:latin typeface="微软雅黑" panose="020B0503020204020204" charset="-122"/>
                <a:ea typeface="微软雅黑" panose="020B0503020204020204" charset="-122"/>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2" name="标题 1"/>
          <p:cNvSpPr>
            <a:spLocks noGrp="1"/>
          </p:cNvSpPr>
          <p:nvPr>
            <p:ph type="title"/>
          </p:nvPr>
        </p:nvSpPr>
        <p:spPr>
          <a:xfrm>
            <a:off x="838200" y="281624"/>
            <a:ext cx="10886900" cy="812530"/>
          </a:xfrm>
        </p:spPr>
        <p:txBody>
          <a:bodyPr vert="horz"/>
          <a:lstStyle/>
          <a:p>
            <a:pPr>
              <a:tabLst>
                <a:tab pos="2154238" algn="l"/>
              </a:tabLst>
            </a:pPr>
            <a:r>
              <a:rPr kumimoji="1" lang="en-US" altLang="zh-CN" dirty="0"/>
              <a:t>Q</a:t>
            </a:r>
            <a:r>
              <a:rPr kumimoji="1" lang="zh-CN" altLang="en-US" dirty="0"/>
              <a:t>：为什么症状无法准确反映骨转移的风险？</a:t>
            </a:r>
            <a:br>
              <a:rPr kumimoji="1" lang="en-US" altLang="zh-CN" dirty="0"/>
            </a:br>
            <a:r>
              <a:rPr kumimoji="1" lang="en-US" altLang="zh-CN" dirty="0"/>
              <a:t>A</a:t>
            </a:r>
            <a:r>
              <a:rPr kumimoji="1" lang="zh-CN" altLang="en-US" dirty="0"/>
              <a:t>：许多骨转移没有明显症状，但无症状的骨转移患者</a:t>
            </a:r>
            <a:r>
              <a:rPr kumimoji="1" lang="en-US" altLang="zh-CN" dirty="0"/>
              <a:t>SRE</a:t>
            </a:r>
            <a:r>
              <a:rPr kumimoji="1" lang="zh-CN" altLang="en-US" dirty="0"/>
              <a:t>同样高发</a:t>
            </a:r>
          </a:p>
        </p:txBody>
      </p:sp>
      <p:sp>
        <p:nvSpPr>
          <p:cNvPr id="34" name="矩形 33"/>
          <p:cNvSpPr/>
          <p:nvPr/>
        </p:nvSpPr>
        <p:spPr>
          <a:xfrm>
            <a:off x="6567526" y="3169063"/>
            <a:ext cx="179892" cy="176048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37" name="文本框 36"/>
          <p:cNvSpPr txBox="1"/>
          <p:nvPr>
            <p:custDataLst>
              <p:tags r:id="rId2"/>
            </p:custDataLst>
          </p:nvPr>
        </p:nvSpPr>
        <p:spPr>
          <a:xfrm>
            <a:off x="6014726" y="1997042"/>
            <a:ext cx="4593768" cy="523220"/>
          </a:xfrm>
          <a:prstGeom prst="rect">
            <a:avLst/>
          </a:prstGeom>
          <a:noFill/>
        </p:spPr>
        <p:txBody>
          <a:bodyPr wrap="square" rtlCol="0">
            <a:spAutoFit/>
          </a:bodyPr>
          <a:lstStyle/>
          <a:p>
            <a:pPr algn="ctr"/>
            <a:r>
              <a:rPr lang="zh-CN" altLang="en-US" sz="1400" b="1" dirty="0">
                <a:solidFill>
                  <a:schemeClr val="tx1">
                    <a:lumMod val="75000"/>
                    <a:lumOff val="25000"/>
                  </a:schemeClr>
                </a:solidFill>
                <a:latin typeface="微软雅黑" panose="020B0503020204020204" charset="-122"/>
                <a:ea typeface="微软雅黑" panose="020B0503020204020204" charset="-122"/>
              </a:rPr>
              <a:t>基线有骨痛 </a:t>
            </a:r>
            <a:r>
              <a:rPr lang="en-US" altLang="zh-CN" sz="1400" b="1" dirty="0">
                <a:solidFill>
                  <a:schemeClr val="tx1">
                    <a:lumMod val="75000"/>
                    <a:lumOff val="25000"/>
                  </a:schemeClr>
                </a:solidFill>
                <a:latin typeface="微软雅黑" panose="020B0503020204020204" charset="-122"/>
                <a:ea typeface="微软雅黑" panose="020B0503020204020204" charset="-122"/>
              </a:rPr>
              <a:t>vs.</a:t>
            </a:r>
            <a:r>
              <a:rPr lang="zh-CN" altLang="en-US" sz="1400" b="1" dirty="0">
                <a:solidFill>
                  <a:schemeClr val="tx1">
                    <a:lumMod val="75000"/>
                    <a:lumOff val="25000"/>
                  </a:schemeClr>
                </a:solidFill>
                <a:latin typeface="微软雅黑" panose="020B0503020204020204" charset="-122"/>
                <a:ea typeface="微软雅黑" panose="020B0503020204020204" charset="-122"/>
              </a:rPr>
              <a:t> 无骨痛骨转移患者</a:t>
            </a:r>
            <a:endParaRPr lang="en-US" altLang="zh-CN" sz="1400" b="1" dirty="0">
              <a:solidFill>
                <a:schemeClr val="tx1">
                  <a:lumMod val="75000"/>
                  <a:lumOff val="25000"/>
                </a:schemeClr>
              </a:solidFill>
              <a:latin typeface="微软雅黑" panose="020B0503020204020204" charset="-122"/>
              <a:ea typeface="微软雅黑" panose="020B0503020204020204" charset="-122"/>
            </a:endParaRPr>
          </a:p>
          <a:p>
            <a:pPr algn="ctr"/>
            <a:r>
              <a:rPr lang="en-US" altLang="zh-CN" sz="1400" b="1" dirty="0">
                <a:solidFill>
                  <a:schemeClr val="tx1">
                    <a:lumMod val="75000"/>
                    <a:lumOff val="25000"/>
                  </a:schemeClr>
                </a:solidFill>
                <a:latin typeface="微软雅黑" panose="020B0503020204020204" charset="-122"/>
                <a:ea typeface="微软雅黑" panose="020B0503020204020204" charset="-122"/>
              </a:rPr>
              <a:t>24</a:t>
            </a:r>
            <a:r>
              <a:rPr lang="zh-CN" altLang="en-US" sz="1400" b="1" dirty="0">
                <a:solidFill>
                  <a:schemeClr val="tx1">
                    <a:lumMod val="75000"/>
                    <a:lumOff val="25000"/>
                  </a:schemeClr>
                </a:solidFill>
                <a:latin typeface="微软雅黑" panose="020B0503020204020204" charset="-122"/>
                <a:ea typeface="微软雅黑" panose="020B0503020204020204" charset="-122"/>
              </a:rPr>
              <a:t>个月</a:t>
            </a:r>
            <a:r>
              <a:rPr lang="en-US" altLang="zh-CN" sz="1400" b="1" dirty="0">
                <a:solidFill>
                  <a:schemeClr val="tx1">
                    <a:lumMod val="75000"/>
                    <a:lumOff val="25000"/>
                  </a:schemeClr>
                </a:solidFill>
                <a:latin typeface="微软雅黑" panose="020B0503020204020204" charset="-122"/>
                <a:ea typeface="微软雅黑" panose="020B0503020204020204" charset="-122"/>
              </a:rPr>
              <a:t>SRE</a:t>
            </a:r>
            <a:r>
              <a:rPr lang="zh-CN" altLang="en-US" sz="1400" b="1" dirty="0">
                <a:solidFill>
                  <a:schemeClr val="tx1">
                    <a:lumMod val="75000"/>
                    <a:lumOff val="25000"/>
                  </a:schemeClr>
                </a:solidFill>
                <a:latin typeface="微软雅黑" panose="020B0503020204020204" charset="-122"/>
                <a:ea typeface="微软雅黑" panose="020B0503020204020204" charset="-122"/>
              </a:rPr>
              <a:t>发生率</a:t>
            </a:r>
          </a:p>
        </p:txBody>
      </p:sp>
      <p:sp>
        <p:nvSpPr>
          <p:cNvPr id="82" name="页脚占位符 3"/>
          <p:cNvSpPr txBox="1"/>
          <p:nvPr/>
        </p:nvSpPr>
        <p:spPr>
          <a:xfrm>
            <a:off x="515937" y="6430913"/>
            <a:ext cx="11160125" cy="337185"/>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00" dirty="0">
                <a:latin typeface="Arial" panose="020B0604020202020204" pitchFamily="34" charset="0"/>
                <a:cs typeface="Arial" panose="020B0604020202020204" pitchFamily="34" charset="0"/>
              </a:rPr>
              <a:t> </a:t>
            </a:r>
            <a:r>
              <a:rPr lang="zh-CN" altLang="en-US" sz="800" dirty="0">
                <a:latin typeface="Arial" panose="020B0604020202020204" pitchFamily="34" charset="0"/>
                <a:cs typeface="Arial" panose="020B0604020202020204" pitchFamily="34" charset="0"/>
              </a:rPr>
              <a:t>江泽飞、牛晓辉、王洁等，恶性肿瘤骨转移临床诊疗专家共识，中南大学出版社，</a:t>
            </a:r>
            <a:r>
              <a:rPr lang="en-US" altLang="zh-CN" sz="800" dirty="0">
                <a:latin typeface="Arial" panose="020B0604020202020204" pitchFamily="34" charset="0"/>
                <a:cs typeface="Arial" panose="020B0604020202020204" pitchFamily="34" charset="0"/>
              </a:rPr>
              <a:t>ISBN</a:t>
            </a:r>
            <a:r>
              <a:rPr lang="zh-CN" altLang="en-US" sz="800" dirty="0">
                <a:latin typeface="Arial" panose="020B0604020202020204" pitchFamily="34" charset="0"/>
                <a:cs typeface="Arial" panose="020B0604020202020204" pitchFamily="34" charset="0"/>
              </a:rPr>
              <a:t>：</a:t>
            </a:r>
            <a:r>
              <a:rPr lang="en-US" altLang="zh-CN" sz="800" dirty="0">
                <a:latin typeface="Arial" panose="020B0604020202020204" pitchFamily="34" charset="0"/>
                <a:cs typeface="Arial" panose="020B0604020202020204" pitchFamily="34" charset="0"/>
              </a:rPr>
              <a:t>9787548748151</a:t>
            </a:r>
            <a:endParaRPr lang="zh-CN" altLang="en-US" sz="800" dirty="0">
              <a:latin typeface="Arial" panose="020B0604020202020204" pitchFamily="34" charset="0"/>
              <a:cs typeface="Arial" panose="020B0604020202020204" pitchFamily="34" charset="0"/>
            </a:endParaRPr>
          </a:p>
          <a:p>
            <a:r>
              <a:rPr lang="en-US" altLang="zh-CN" sz="800" dirty="0">
                <a:latin typeface="Arial" panose="020B0604020202020204" pitchFamily="34" charset="0"/>
                <a:cs typeface="Arial" panose="020B0604020202020204" pitchFamily="34" charset="0"/>
              </a:rPr>
              <a:t>Saad, Fred, and James Eastham. Urology 76.5 (2010): 1175-1181.</a:t>
            </a:r>
          </a:p>
        </p:txBody>
      </p:sp>
      <p:graphicFrame>
        <p:nvGraphicFramePr>
          <p:cNvPr id="21" name="图表 20">
            <a:extLst>
              <a:ext uri="{FF2B5EF4-FFF2-40B4-BE49-F238E27FC236}">
                <a16:creationId xmlns:a16="http://schemas.microsoft.com/office/drawing/2014/main" id="{5BD23F15-4D2F-AE81-97D9-78A375159949}"/>
              </a:ext>
            </a:extLst>
          </p:cNvPr>
          <p:cNvGraphicFramePr/>
          <p:nvPr>
            <p:extLst>
              <p:ext uri="{D42A27DB-BD31-4B8C-83A1-F6EECF244321}">
                <p14:modId xmlns:p14="http://schemas.microsoft.com/office/powerpoint/2010/main" val="1603763943"/>
              </p:ext>
            </p:extLst>
          </p:nvPr>
        </p:nvGraphicFramePr>
        <p:xfrm>
          <a:off x="6099475" y="2445158"/>
          <a:ext cx="4324685" cy="3437482"/>
        </p:xfrm>
        <a:graphic>
          <a:graphicData uri="http://schemas.openxmlformats.org/drawingml/2006/chart">
            <c:chart xmlns:c="http://schemas.openxmlformats.org/drawingml/2006/chart" xmlns:r="http://schemas.openxmlformats.org/officeDocument/2006/relationships" r:id="rId6"/>
          </a:graphicData>
        </a:graphic>
      </p:graphicFrame>
      <p:grpSp>
        <p:nvGrpSpPr>
          <p:cNvPr id="23" name="组合 22">
            <a:extLst>
              <a:ext uri="{FF2B5EF4-FFF2-40B4-BE49-F238E27FC236}">
                <a16:creationId xmlns:a16="http://schemas.microsoft.com/office/drawing/2014/main" id="{1317EA6E-F477-2F23-CA59-5452EA782711}"/>
              </a:ext>
            </a:extLst>
          </p:cNvPr>
          <p:cNvGrpSpPr/>
          <p:nvPr/>
        </p:nvGrpSpPr>
        <p:grpSpPr>
          <a:xfrm>
            <a:off x="787895" y="1962048"/>
            <a:ext cx="3848377" cy="3588577"/>
            <a:chOff x="420670" y="2796610"/>
            <a:chExt cx="2431750" cy="2267585"/>
          </a:xfrm>
        </p:grpSpPr>
        <p:sp>
          <p:nvSpPr>
            <p:cNvPr id="11" name="椭圆 10"/>
            <p:cNvSpPr/>
            <p:nvPr/>
          </p:nvSpPr>
          <p:spPr>
            <a:xfrm>
              <a:off x="584835" y="2796610"/>
              <a:ext cx="2267585" cy="226758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p>
          </p:txBody>
        </p:sp>
        <p:sp>
          <p:nvSpPr>
            <p:cNvPr id="6" name="弦形 5"/>
            <p:cNvSpPr>
              <a:spLocks noChangeAspect="1"/>
            </p:cNvSpPr>
            <p:nvPr/>
          </p:nvSpPr>
          <p:spPr>
            <a:xfrm rot="5820000">
              <a:off x="759700" y="2929532"/>
              <a:ext cx="1728000" cy="1728000"/>
            </a:xfrm>
            <a:prstGeom prst="chord">
              <a:avLst>
                <a:gd name="adj1" fmla="val 2700000"/>
                <a:gd name="adj2" fmla="val 13468565"/>
              </a:avLst>
            </a:prstGeom>
            <a:gradFill>
              <a:gsLst>
                <a:gs pos="0">
                  <a:schemeClr val="bg1">
                    <a:lumMod val="65000"/>
                  </a:schemeClr>
                </a:gs>
                <a:gs pos="100000">
                  <a:schemeClr val="bg1">
                    <a:lumMod val="85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p>
          </p:txBody>
        </p:sp>
        <p:sp>
          <p:nvSpPr>
            <p:cNvPr id="7" name="弦形 6"/>
            <p:cNvSpPr>
              <a:spLocks noChangeAspect="1"/>
            </p:cNvSpPr>
            <p:nvPr/>
          </p:nvSpPr>
          <p:spPr>
            <a:xfrm rot="600000" flipH="1">
              <a:off x="722034" y="3199466"/>
              <a:ext cx="1728000" cy="1728000"/>
            </a:xfrm>
            <a:prstGeom prst="chord">
              <a:avLst>
                <a:gd name="adj1" fmla="val 2700000"/>
                <a:gd name="adj2" fmla="val 13767925"/>
              </a:avLst>
            </a:prstGeom>
            <a:gradFill>
              <a:gsLst>
                <a:gs pos="83000">
                  <a:schemeClr val="accent1"/>
                </a:gs>
                <a:gs pos="0">
                  <a:schemeClr val="accent1">
                    <a:lumMod val="75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p>
          </p:txBody>
        </p:sp>
        <p:sp>
          <p:nvSpPr>
            <p:cNvPr id="12" name="圆角矩形 11"/>
            <p:cNvSpPr/>
            <p:nvPr/>
          </p:nvSpPr>
          <p:spPr>
            <a:xfrm rot="3120000" flipH="1">
              <a:off x="1554670" y="2738578"/>
              <a:ext cx="72000" cy="2340000"/>
            </a:xfrm>
            <a:prstGeom prst="roundRect">
              <a:avLst/>
            </a:prstGeom>
            <a:gradFill>
              <a:gsLst>
                <a:gs pos="0">
                  <a:srgbClr val="EC642F">
                    <a:alpha val="0"/>
                  </a:srgbClr>
                </a:gs>
                <a:gs pos="52000">
                  <a:schemeClr val="accent1"/>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800"/>
            </a:p>
          </p:txBody>
        </p:sp>
        <p:sp>
          <p:nvSpPr>
            <p:cNvPr id="14" name="文本框 13"/>
            <p:cNvSpPr txBox="1"/>
            <p:nvPr/>
          </p:nvSpPr>
          <p:spPr>
            <a:xfrm>
              <a:off x="1316355" y="4040446"/>
              <a:ext cx="1030605" cy="492760"/>
            </a:xfrm>
            <a:prstGeom prst="rect">
              <a:avLst/>
            </a:prstGeom>
            <a:noFill/>
          </p:spPr>
          <p:txBody>
            <a:bodyPr wrap="square" rtlCol="0">
              <a:noAutofit/>
            </a:bodyPr>
            <a:lstStyle/>
            <a:p>
              <a:pPr algn="r"/>
              <a:r>
                <a:rPr lang="zh-CN" altLang="en-US" sz="2800" b="1" dirty="0">
                  <a:solidFill>
                    <a:schemeClr val="bg1"/>
                  </a:solidFill>
                  <a:effectLst>
                    <a:outerShdw blurRad="38100" dist="38100" dir="2700000" algn="tl">
                      <a:srgbClr val="000000">
                        <a:alpha val="43137"/>
                      </a:srgbClr>
                    </a:outerShdw>
                  </a:effectLst>
                </a:rPr>
                <a:t>有症状</a:t>
              </a:r>
              <a:endParaRPr lang="en-US" altLang="zh-CN" sz="2800" b="1" dirty="0">
                <a:solidFill>
                  <a:schemeClr val="bg1"/>
                </a:solidFill>
                <a:effectLst>
                  <a:outerShdw blurRad="38100" dist="38100" dir="2700000" algn="tl">
                    <a:srgbClr val="000000">
                      <a:alpha val="43137"/>
                    </a:srgbClr>
                  </a:outerShdw>
                </a:effectLst>
              </a:endParaRPr>
            </a:p>
            <a:p>
              <a:pPr algn="r"/>
              <a:r>
                <a:rPr lang="en-US" altLang="zh-CN" sz="2800" b="1" dirty="0">
                  <a:solidFill>
                    <a:schemeClr val="bg1"/>
                  </a:solidFill>
                  <a:effectLst>
                    <a:outerShdw blurRad="38100" dist="38100" dir="2700000" algn="tl">
                      <a:srgbClr val="000000">
                        <a:alpha val="43137"/>
                      </a:srgbClr>
                    </a:outerShdw>
                  </a:effectLst>
                </a:rPr>
                <a:t>50</a:t>
              </a:r>
              <a:r>
                <a:rPr lang="en-US" altLang="zh-CN" sz="2000" b="1" dirty="0">
                  <a:solidFill>
                    <a:schemeClr val="bg1"/>
                  </a:solidFill>
                  <a:effectLst>
                    <a:outerShdw blurRad="38100" dist="38100" dir="2700000" algn="tl">
                      <a:srgbClr val="000000">
                        <a:alpha val="43137"/>
                      </a:srgbClr>
                    </a:outerShdw>
                  </a:effectLst>
                </a:rPr>
                <a:t>%</a:t>
              </a:r>
              <a:endParaRPr lang="zh-CN" altLang="en-US" sz="2800" b="1" dirty="0">
                <a:solidFill>
                  <a:schemeClr val="bg1"/>
                </a:solidFill>
                <a:effectLst>
                  <a:outerShdw blurRad="38100" dist="38100" dir="2700000" algn="tl">
                    <a:srgbClr val="000000">
                      <a:alpha val="43137"/>
                    </a:srgbClr>
                  </a:outerShdw>
                </a:effectLst>
              </a:endParaRPr>
            </a:p>
          </p:txBody>
        </p:sp>
        <p:sp>
          <p:nvSpPr>
            <p:cNvPr id="22" name="文本框 21">
              <a:extLst>
                <a:ext uri="{FF2B5EF4-FFF2-40B4-BE49-F238E27FC236}">
                  <a16:creationId xmlns:a16="http://schemas.microsoft.com/office/drawing/2014/main" id="{1D437952-444A-D411-1ABB-A6CC24CCC681}"/>
                </a:ext>
              </a:extLst>
            </p:cNvPr>
            <p:cNvSpPr txBox="1"/>
            <p:nvPr/>
          </p:nvSpPr>
          <p:spPr>
            <a:xfrm>
              <a:off x="927226" y="3156240"/>
              <a:ext cx="1114182" cy="492760"/>
            </a:xfrm>
            <a:prstGeom prst="rect">
              <a:avLst/>
            </a:prstGeom>
            <a:noFill/>
          </p:spPr>
          <p:txBody>
            <a:bodyPr wrap="square" rtlCol="0">
              <a:noAutofit/>
            </a:bodyPr>
            <a:lstStyle/>
            <a:p>
              <a:r>
                <a:rPr lang="zh-CN" altLang="en-US" sz="2800" b="1" dirty="0">
                  <a:solidFill>
                    <a:schemeClr val="bg1"/>
                  </a:solidFill>
                  <a:effectLst>
                    <a:outerShdw blurRad="38100" dist="38100" dir="2700000" algn="tl">
                      <a:srgbClr val="000000">
                        <a:alpha val="43137"/>
                      </a:srgbClr>
                    </a:outerShdw>
                  </a:effectLst>
                </a:rPr>
                <a:t>无症状</a:t>
              </a:r>
              <a:endParaRPr lang="en-US" altLang="zh-CN" sz="2800" b="1" dirty="0">
                <a:solidFill>
                  <a:schemeClr val="bg1"/>
                </a:solidFill>
                <a:effectLst>
                  <a:outerShdw blurRad="38100" dist="38100" dir="2700000" algn="tl">
                    <a:srgbClr val="000000">
                      <a:alpha val="43137"/>
                    </a:srgbClr>
                  </a:outerShdw>
                </a:effectLst>
              </a:endParaRPr>
            </a:p>
            <a:p>
              <a:r>
                <a:rPr lang="en-US" altLang="zh-CN" sz="2800" b="1" dirty="0">
                  <a:solidFill>
                    <a:schemeClr val="bg1"/>
                  </a:solidFill>
                  <a:effectLst>
                    <a:outerShdw blurRad="38100" dist="38100" dir="2700000" algn="tl">
                      <a:srgbClr val="000000">
                        <a:alpha val="43137"/>
                      </a:srgbClr>
                    </a:outerShdw>
                  </a:effectLst>
                </a:rPr>
                <a:t>50</a:t>
              </a:r>
              <a:r>
                <a:rPr lang="en-US" altLang="zh-CN" sz="2000" b="1" dirty="0">
                  <a:solidFill>
                    <a:schemeClr val="bg1"/>
                  </a:solidFill>
                  <a:effectLst>
                    <a:outerShdw blurRad="38100" dist="38100" dir="2700000" algn="tl">
                      <a:srgbClr val="000000">
                        <a:alpha val="43137"/>
                      </a:srgbClr>
                    </a:outerShdw>
                  </a:effectLst>
                </a:rPr>
                <a:t>%</a:t>
              </a:r>
              <a:endParaRPr lang="zh-CN" altLang="en-US" sz="2800" b="1" dirty="0">
                <a:solidFill>
                  <a:schemeClr val="bg1"/>
                </a:solidFill>
                <a:effectLst>
                  <a:outerShdw blurRad="38100" dist="38100" dir="2700000" algn="tl">
                    <a:srgbClr val="000000">
                      <a:alpha val="43137"/>
                    </a:srgbClr>
                  </a:outerShdw>
                </a:effectLst>
              </a:endParaRPr>
            </a:p>
          </p:txBody>
        </p:sp>
      </p:grpSp>
      <p:grpSp>
        <p:nvGrpSpPr>
          <p:cNvPr id="10" name="组合 9">
            <a:extLst>
              <a:ext uri="{FF2B5EF4-FFF2-40B4-BE49-F238E27FC236}">
                <a16:creationId xmlns:a16="http://schemas.microsoft.com/office/drawing/2014/main" id="{0F6D5A46-E6F9-0F5B-F29D-389E9D747384}"/>
              </a:ext>
            </a:extLst>
          </p:cNvPr>
          <p:cNvGrpSpPr/>
          <p:nvPr/>
        </p:nvGrpSpPr>
        <p:grpSpPr>
          <a:xfrm>
            <a:off x="10919294" y="-3"/>
            <a:ext cx="1159601" cy="246882"/>
            <a:chOff x="10345658" y="-3"/>
            <a:chExt cx="1285867" cy="246882"/>
          </a:xfrm>
        </p:grpSpPr>
        <p:sp>
          <p:nvSpPr>
            <p:cNvPr id="13" name="矩形: 圆顶角 12">
              <a:extLst>
                <a:ext uri="{FF2B5EF4-FFF2-40B4-BE49-F238E27FC236}">
                  <a16:creationId xmlns:a16="http://schemas.microsoft.com/office/drawing/2014/main" id="{83CB8321-8708-1696-33D1-4763AF8218FE}"/>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15" name="文本框 14">
              <a:extLst>
                <a:ext uri="{FF2B5EF4-FFF2-40B4-BE49-F238E27FC236}">
                  <a16:creationId xmlns:a16="http://schemas.microsoft.com/office/drawing/2014/main" id="{B509519B-AD28-9791-DFCB-692F167270E8}"/>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BD6C89A-3541-1064-2508-88A3B9DBE9A2}"/>
              </a:ext>
            </a:extLst>
          </p:cNvPr>
          <p:cNvGraphicFramePr>
            <a:graphicFrameLocks noChangeAspect="1"/>
          </p:cNvGraphicFramePr>
          <p:nvPr>
            <p:custDataLst>
              <p:tags r:id="rId1"/>
            </p:custDataLst>
            <p:extLst>
              <p:ext uri="{D42A27DB-BD31-4B8C-83A1-F6EECF244321}">
                <p14:modId xmlns:p14="http://schemas.microsoft.com/office/powerpoint/2010/main" val="1737561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5" name="think-cell data - do not delete" hidden="1">
                        <a:extLst>
                          <a:ext uri="{FF2B5EF4-FFF2-40B4-BE49-F238E27FC236}">
                            <a16:creationId xmlns:a16="http://schemas.microsoft.com/office/drawing/2014/main" id="{8BD6C89A-3541-1064-2508-88A3B9DBE9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1162665" cy="812530"/>
          </a:xfrm>
        </p:spPr>
        <p:txBody>
          <a:bodyPr vert="horz"/>
          <a:lstStyle/>
          <a:p>
            <a:r>
              <a:rPr kumimoji="1" lang="en-US" altLang="zh-CN" dirty="0"/>
              <a:t>Q</a:t>
            </a:r>
            <a:r>
              <a:rPr kumimoji="1" lang="zh-CN" altLang="en-US" dirty="0"/>
              <a:t>：为什么无症状≠无风险？无症状的骨转移也会发生</a:t>
            </a:r>
            <a:r>
              <a:rPr kumimoji="1" lang="en-US" altLang="zh-CN" dirty="0"/>
              <a:t>SRE</a:t>
            </a:r>
            <a:r>
              <a:rPr kumimoji="1" lang="zh-CN" altLang="en-US" dirty="0"/>
              <a:t>？</a:t>
            </a:r>
            <a:br>
              <a:rPr kumimoji="1" lang="en-US" altLang="zh-CN" dirty="0"/>
            </a:br>
            <a:r>
              <a:rPr kumimoji="1" lang="en-US" altLang="zh-CN" dirty="0"/>
              <a:t>A</a:t>
            </a:r>
            <a:r>
              <a:rPr kumimoji="1" lang="zh-CN" altLang="en-US" dirty="0"/>
              <a:t>：骨转移症状滞后，症状出现前骨破坏发生已久、</a:t>
            </a:r>
            <a:r>
              <a:rPr kumimoji="1" lang="en-US" altLang="zh-CN" dirty="0"/>
              <a:t>SRE</a:t>
            </a:r>
            <a:r>
              <a:rPr kumimoji="1" lang="zh-CN" altLang="en-US" dirty="0"/>
              <a:t>风险存在已久</a:t>
            </a:r>
          </a:p>
        </p:txBody>
      </p:sp>
      <p:sp>
        <p:nvSpPr>
          <p:cNvPr id="34" name="文本占位符 1"/>
          <p:cNvSpPr txBox="1"/>
          <p:nvPr/>
        </p:nvSpPr>
        <p:spPr>
          <a:xfrm>
            <a:off x="514800" y="6556565"/>
            <a:ext cx="10884360" cy="230315"/>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228600" indent="-228600">
              <a:lnSpc>
                <a:spcPct val="90000"/>
              </a:lnSpc>
              <a:buFont typeface="+mj-lt"/>
              <a:buAutoNum type="arabicPeriod"/>
            </a:pPr>
            <a:r>
              <a:rPr lang="en-US" altLang="zh-CN" i="0" dirty="0">
                <a:solidFill>
                  <a:prstClr val="black">
                    <a:lumMod val="50000"/>
                    <a:lumOff val="50000"/>
                  </a:prstClr>
                </a:solidFill>
                <a:latin typeface="+mn-ea"/>
                <a:ea typeface="+mn-ea"/>
              </a:rPr>
              <a:t> Zhen, G., et al. Bone Res 10, 44 (2022). </a:t>
            </a:r>
          </a:p>
          <a:p>
            <a:pPr marL="228600" indent="-228600">
              <a:lnSpc>
                <a:spcPct val="90000"/>
              </a:lnSpc>
              <a:buFont typeface="+mj-lt"/>
              <a:buAutoNum type="arabicPeriod"/>
            </a:pPr>
            <a:r>
              <a:rPr lang="en-US" altLang="zh-CN" i="0" dirty="0">
                <a:solidFill>
                  <a:prstClr val="black">
                    <a:lumMod val="50000"/>
                    <a:lumOff val="50000"/>
                  </a:prstClr>
                </a:solidFill>
                <a:latin typeface="+mn-ea"/>
                <a:ea typeface="+mn-ea"/>
              </a:rPr>
              <a:t>Van den Brande, Ruben, et al.  Life 14.8 (2024): 988.</a:t>
            </a:r>
          </a:p>
        </p:txBody>
      </p:sp>
      <p:sp>
        <p:nvSpPr>
          <p:cNvPr id="365" name="矩形: 圆角 364"/>
          <p:cNvSpPr/>
          <p:nvPr/>
        </p:nvSpPr>
        <p:spPr>
          <a:xfrm>
            <a:off x="516255" y="1444783"/>
            <a:ext cx="5520690" cy="466137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02" name="矩形: 圆角 401"/>
          <p:cNvSpPr/>
          <p:nvPr/>
        </p:nvSpPr>
        <p:spPr>
          <a:xfrm>
            <a:off x="6155690" y="1444783"/>
            <a:ext cx="5520690" cy="466137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30" name="文本框 29"/>
          <p:cNvSpPr txBox="1"/>
          <p:nvPr/>
        </p:nvSpPr>
        <p:spPr>
          <a:xfrm>
            <a:off x="838199" y="1867628"/>
            <a:ext cx="4922521" cy="887551"/>
          </a:xfrm>
          <a:prstGeom prst="rect">
            <a:avLst/>
          </a:prstGeom>
          <a:noFill/>
        </p:spPr>
        <p:txBody>
          <a:bodyPr wrap="square">
            <a:spAutoFit/>
          </a:bodyPr>
          <a:lstStyle/>
          <a:p>
            <a:pPr marL="171450" lvl="0" indent="-171450">
              <a:lnSpc>
                <a:spcPct val="120000"/>
              </a:lnSpc>
              <a:spcBef>
                <a:spcPts val="600"/>
              </a:spcBef>
              <a:buFont typeface="Arial" panose="020B0604020202020204" pitchFamily="34" charset="0"/>
              <a:buChar char="•"/>
              <a:defRPr/>
            </a:pPr>
            <a:r>
              <a:rPr lang="zh-CN" altLang="en-US" sz="1400" b="1" kern="0" dirty="0">
                <a:solidFill>
                  <a:srgbClr val="EC642F"/>
                </a:solidFill>
              </a:rPr>
              <a:t>长骨骨转移骨痛发生可滞后数月：</a:t>
            </a:r>
            <a:endParaRPr lang="en-US" altLang="zh-CN" sz="1400" b="1" kern="0" dirty="0">
              <a:solidFill>
                <a:srgbClr val="EC642F"/>
              </a:solidFill>
            </a:endParaRPr>
          </a:p>
          <a:p>
            <a:pPr marL="182563" lvl="0">
              <a:lnSpc>
                <a:spcPct val="120000"/>
              </a:lnSpc>
              <a:spcBef>
                <a:spcPts val="600"/>
              </a:spcBef>
              <a:defRPr/>
            </a:pPr>
            <a:r>
              <a:rPr lang="zh-CN" altLang="en-US" sz="1300" kern="0" dirty="0">
                <a:solidFill>
                  <a:schemeClr val="tx1">
                    <a:lumMod val="75000"/>
                    <a:lumOff val="25000"/>
                  </a:schemeClr>
                </a:solidFill>
              </a:rPr>
              <a:t>长骨痛觉神经主要分布在外侧骨膜，当病灶由骨髓腔向外扩展</a:t>
            </a:r>
            <a:r>
              <a:rPr kumimoji="0" lang="zh-CN" altLang="en-US" sz="1300" i="0" u="none" strike="noStrike" kern="0" cap="none" spc="0" normalizeH="0" baseline="0" noProof="0" dirty="0">
                <a:ln>
                  <a:noFill/>
                </a:ln>
                <a:solidFill>
                  <a:schemeClr val="tx1">
                    <a:lumMod val="75000"/>
                    <a:lumOff val="25000"/>
                  </a:schemeClr>
                </a:solidFill>
                <a:effectLst/>
                <a:uLnTx/>
                <a:uFillTx/>
              </a:rPr>
              <a:t>至骨皮质或骨膜时，疼痛才出现，此时骨骼可能已经严重损坏</a:t>
            </a:r>
          </a:p>
        </p:txBody>
      </p:sp>
      <p:pic>
        <p:nvPicPr>
          <p:cNvPr id="32" name="图片 31"/>
          <p:cNvPicPr>
            <a:picLocks noChangeAspect="1"/>
          </p:cNvPicPr>
          <p:nvPr/>
        </p:nvPicPr>
        <p:blipFill>
          <a:blip r:embed="rId5"/>
          <a:srcRect l="679" r="1873" b="12382"/>
          <a:stretch/>
        </p:blipFill>
        <p:spPr>
          <a:xfrm>
            <a:off x="1407843" y="3028863"/>
            <a:ext cx="3975361" cy="2945648"/>
          </a:xfrm>
          <a:prstGeom prst="rect">
            <a:avLst/>
          </a:prstGeom>
        </p:spPr>
      </p:pic>
      <p:grpSp>
        <p:nvGrpSpPr>
          <p:cNvPr id="3" name="组合 2"/>
          <p:cNvGrpSpPr/>
          <p:nvPr/>
        </p:nvGrpSpPr>
        <p:grpSpPr>
          <a:xfrm>
            <a:off x="996177" y="1185890"/>
            <a:ext cx="4559994" cy="548192"/>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7" name="文本框 366"/>
            <p:cNvSpPr txBox="1"/>
            <p:nvPr/>
          </p:nvSpPr>
          <p:spPr>
            <a:xfrm>
              <a:off x="1168779" y="1288226"/>
              <a:ext cx="4031180" cy="369332"/>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noProof="0" dirty="0">
                  <a:ln>
                    <a:noFill/>
                  </a:ln>
                  <a:solidFill>
                    <a:schemeClr val="bg1"/>
                  </a:solidFill>
                  <a:effectLst>
                    <a:outerShdw blurRad="38100" dist="38100" dir="2700000" algn="tl">
                      <a:srgbClr val="000000">
                        <a:alpha val="43137"/>
                      </a:srgbClr>
                    </a:outerShdw>
                  </a:effectLst>
                  <a:uLnTx/>
                  <a:uFillTx/>
                  <a:sym typeface="+mn-ea"/>
                </a:rPr>
                <a:t>长骨骨转移</a:t>
              </a:r>
              <a:r>
                <a:rPr lang="zh-CN" altLang="en-US" b="1" kern="0" dirty="0">
                  <a:solidFill>
                    <a:schemeClr val="bg1"/>
                  </a:solidFill>
                  <a:effectLst>
                    <a:outerShdw blurRad="38100" dist="38100" dir="2700000" algn="tl">
                      <a:srgbClr val="000000">
                        <a:alpha val="43137"/>
                      </a:srgbClr>
                    </a:outerShdw>
                  </a:effectLst>
                  <a:sym typeface="+mn-ea"/>
                </a:rPr>
                <a:t>症状滞后的机制</a:t>
              </a:r>
              <a:r>
                <a:rPr lang="en-US" altLang="zh-CN" b="1" kern="0" baseline="30000" dirty="0">
                  <a:solidFill>
                    <a:schemeClr val="bg1"/>
                  </a:solidFill>
                  <a:effectLst>
                    <a:outerShdw blurRad="38100" dist="38100" dir="2700000" algn="tl">
                      <a:srgbClr val="000000">
                        <a:alpha val="43137"/>
                      </a:srgbClr>
                    </a:outerShdw>
                  </a:effectLst>
                  <a:sym typeface="+mn-ea"/>
                </a:rPr>
                <a:t>1</a:t>
              </a:r>
              <a:endParaRPr lang="en-US" altLang="zh-CN" b="1" kern="0" baseline="3000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4" name="组合 3"/>
          <p:cNvGrpSpPr/>
          <p:nvPr/>
        </p:nvGrpSpPr>
        <p:grpSpPr>
          <a:xfrm>
            <a:off x="6635830" y="1185890"/>
            <a:ext cx="4559994"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4" name="文本框 403"/>
            <p:cNvSpPr txBox="1"/>
            <p:nvPr/>
          </p:nvSpPr>
          <p:spPr>
            <a:xfrm>
              <a:off x="6992040" y="1288225"/>
              <a:ext cx="4031180" cy="369332"/>
            </a:xfrm>
            <a:prstGeom prst="rect">
              <a:avLst/>
            </a:prstGeom>
            <a:noFill/>
          </p:spPr>
          <p:txBody>
            <a:bodyPr wrap="square" anchor="ctr">
              <a:spAutoFit/>
            </a:bodyPr>
            <a:lstStyle/>
            <a:p>
              <a:pPr lvl="0" algn="ctr">
                <a:defRPr/>
              </a:pPr>
              <a:r>
                <a:rPr lang="zh-CN" altLang="en-US" b="1" kern="0" noProof="0" dirty="0">
                  <a:ln>
                    <a:noFill/>
                  </a:ln>
                  <a:solidFill>
                    <a:schemeClr val="bg1"/>
                  </a:solidFill>
                  <a:effectLst>
                    <a:outerShdw blurRad="38100" dist="38100" dir="2700000" algn="tl">
                      <a:srgbClr val="000000">
                        <a:alpha val="43137"/>
                      </a:srgbClr>
                    </a:outerShdw>
                  </a:effectLst>
                  <a:uLnTx/>
                  <a:uFillTx/>
                  <a:sym typeface="+mn-ea"/>
                </a:rPr>
                <a:t>椎体骨转移症状</a:t>
              </a:r>
              <a:r>
                <a:rPr lang="zh-CN" altLang="en-US" b="1" kern="0" dirty="0">
                  <a:solidFill>
                    <a:schemeClr val="bg1"/>
                  </a:solidFill>
                  <a:effectLst>
                    <a:outerShdw blurRad="38100" dist="38100" dir="2700000" algn="tl">
                      <a:srgbClr val="000000">
                        <a:alpha val="43137"/>
                      </a:srgbClr>
                    </a:outerShdw>
                  </a:effectLst>
                  <a:sym typeface="+mn-ea"/>
                </a:rPr>
                <a:t>滞后的机制</a:t>
              </a:r>
              <a:r>
                <a:rPr lang="en-US" altLang="zh-CN" b="1" kern="0" baseline="30000" dirty="0">
                  <a:solidFill>
                    <a:schemeClr val="bg1"/>
                  </a:solidFill>
                  <a:effectLst>
                    <a:outerShdw blurRad="38100" dist="38100" dir="2700000" algn="tl">
                      <a:srgbClr val="000000">
                        <a:alpha val="43137"/>
                      </a:srgbClr>
                    </a:outerShdw>
                  </a:effectLst>
                  <a:sym typeface="+mn-ea"/>
                </a:rPr>
                <a:t>2</a:t>
              </a:r>
              <a:endParaRPr lang="en-US" altLang="zh-CN" b="1" kern="0" baseline="3000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55" name="文本框 54">
            <a:extLst>
              <a:ext uri="{FF2B5EF4-FFF2-40B4-BE49-F238E27FC236}">
                <a16:creationId xmlns:a16="http://schemas.microsoft.com/office/drawing/2014/main" id="{7FA16174-99D6-1E10-64A6-6D38332E2011}"/>
              </a:ext>
            </a:extLst>
          </p:cNvPr>
          <p:cNvSpPr txBox="1"/>
          <p:nvPr/>
        </p:nvSpPr>
        <p:spPr>
          <a:xfrm>
            <a:off x="6408762" y="1867628"/>
            <a:ext cx="4999815" cy="887551"/>
          </a:xfrm>
          <a:prstGeom prst="rect">
            <a:avLst/>
          </a:prstGeom>
          <a:noFill/>
        </p:spPr>
        <p:txBody>
          <a:bodyPr wrap="square">
            <a:spAutoFit/>
          </a:bodyPr>
          <a:lstStyle/>
          <a:p>
            <a:pPr marL="171450" lvl="0" indent="-171450">
              <a:lnSpc>
                <a:spcPct val="120000"/>
              </a:lnSpc>
              <a:spcBef>
                <a:spcPts val="600"/>
              </a:spcBef>
              <a:buFont typeface="Arial" panose="020B0604020202020204" pitchFamily="34" charset="0"/>
              <a:buChar char="•"/>
              <a:defRPr/>
            </a:pPr>
            <a:r>
              <a:rPr lang="zh-CN" altLang="en-US" sz="1400" b="1" kern="0" dirty="0">
                <a:solidFill>
                  <a:srgbClr val="EC642F"/>
                </a:solidFill>
              </a:rPr>
              <a:t>椎体骨转移疼痛滞后、疼痛出现时风险已骤升：</a:t>
            </a:r>
            <a:endParaRPr lang="en-US" altLang="zh-CN" sz="1400" b="1" kern="0" dirty="0">
              <a:solidFill>
                <a:srgbClr val="EC642F"/>
              </a:solidFill>
            </a:endParaRPr>
          </a:p>
          <a:p>
            <a:pPr marL="182563" lvl="0">
              <a:lnSpc>
                <a:spcPct val="120000"/>
              </a:lnSpc>
              <a:spcBef>
                <a:spcPts val="600"/>
              </a:spcBef>
              <a:defRPr/>
            </a:pPr>
            <a:r>
              <a:rPr lang="zh-CN" altLang="en-US" sz="1300" kern="0" dirty="0">
                <a:solidFill>
                  <a:schemeClr val="tx1">
                    <a:lumMod val="75000"/>
                    <a:lumOff val="25000"/>
                  </a:schemeClr>
                </a:solidFill>
              </a:rPr>
              <a:t>椎体转移的症状可能源自瘤体、损伤的椎体对脊髓神经、脊神 经根的压迫。疼痛一旦出现，距椎体压缩性骨折已近在咫尺</a:t>
            </a:r>
            <a:endParaRPr kumimoji="0" lang="zh-CN" altLang="en-US" sz="1300" i="0" u="none" strike="noStrike" kern="0" cap="none" spc="0" normalizeH="0" baseline="0" noProof="0" dirty="0">
              <a:ln>
                <a:noFill/>
              </a:ln>
              <a:solidFill>
                <a:schemeClr val="tx1">
                  <a:lumMod val="75000"/>
                  <a:lumOff val="25000"/>
                </a:schemeClr>
              </a:solidFill>
              <a:effectLst/>
              <a:uLnTx/>
              <a:uFillTx/>
            </a:endParaRPr>
          </a:p>
        </p:txBody>
      </p:sp>
      <p:cxnSp>
        <p:nvCxnSpPr>
          <p:cNvPr id="56" name="直接连接符 55">
            <a:extLst>
              <a:ext uri="{FF2B5EF4-FFF2-40B4-BE49-F238E27FC236}">
                <a16:creationId xmlns:a16="http://schemas.microsoft.com/office/drawing/2014/main" id="{11B5C753-3217-8215-058F-F902698156A2}"/>
              </a:ext>
            </a:extLst>
          </p:cNvPr>
          <p:cNvCxnSpPr>
            <a:cxnSpLocks/>
          </p:cNvCxnSpPr>
          <p:nvPr/>
        </p:nvCxnSpPr>
        <p:spPr>
          <a:xfrm>
            <a:off x="815359" y="2918660"/>
            <a:ext cx="505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CC66E11F-1C79-10D3-B1CC-A9C40E1088E3}"/>
              </a:ext>
            </a:extLst>
          </p:cNvPr>
          <p:cNvCxnSpPr>
            <a:cxnSpLocks/>
          </p:cNvCxnSpPr>
          <p:nvPr/>
        </p:nvCxnSpPr>
        <p:spPr>
          <a:xfrm>
            <a:off x="6345351" y="2918660"/>
            <a:ext cx="505711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F4DB286C-804B-3141-37EB-A65059D3E6E4}"/>
              </a:ext>
            </a:extLst>
          </p:cNvPr>
          <p:cNvPicPr>
            <a:picLocks noChangeAspect="1"/>
          </p:cNvPicPr>
          <p:nvPr/>
        </p:nvPicPr>
        <p:blipFill>
          <a:blip r:embed="rId6"/>
          <a:srcRect r="36354"/>
          <a:stretch/>
        </p:blipFill>
        <p:spPr>
          <a:xfrm>
            <a:off x="6419532" y="3028863"/>
            <a:ext cx="3141054" cy="2823289"/>
          </a:xfrm>
          <a:prstGeom prst="rect">
            <a:avLst/>
          </a:prstGeom>
        </p:spPr>
      </p:pic>
      <p:sp>
        <p:nvSpPr>
          <p:cNvPr id="11" name="文本框 10">
            <a:extLst>
              <a:ext uri="{FF2B5EF4-FFF2-40B4-BE49-F238E27FC236}">
                <a16:creationId xmlns:a16="http://schemas.microsoft.com/office/drawing/2014/main" id="{6C779DE7-93AC-0D05-2362-F17C15B7836B}"/>
              </a:ext>
            </a:extLst>
          </p:cNvPr>
          <p:cNvSpPr txBox="1"/>
          <p:nvPr/>
        </p:nvSpPr>
        <p:spPr>
          <a:xfrm>
            <a:off x="9454705" y="3532425"/>
            <a:ext cx="2127801" cy="1800493"/>
          </a:xfrm>
          <a:prstGeom prst="rect">
            <a:avLst/>
          </a:prstGeom>
          <a:noFill/>
        </p:spPr>
        <p:txBody>
          <a:bodyPr wrap="square">
            <a:spAutoFit/>
          </a:bodyPr>
          <a:lstStyle/>
          <a:p>
            <a:pPr>
              <a:spcBef>
                <a:spcPts val="300"/>
              </a:spcBef>
              <a:spcAft>
                <a:spcPts val="300"/>
              </a:spcAft>
            </a:pPr>
            <a:r>
              <a:rPr lang="zh-CN" altLang="en-US" sz="1200" b="1" i="0" dirty="0">
                <a:solidFill>
                  <a:srgbClr val="EC642F"/>
                </a:solidFill>
                <a:effectLst/>
                <a:latin typeface="Arial" panose="020B0604020202020204" pitchFamily="34" charset="0"/>
              </a:rPr>
              <a:t>椎体转移的三种疼痛：</a:t>
            </a:r>
            <a:endParaRPr lang="en-US" altLang="zh-CN" sz="1200" b="1" i="0" dirty="0">
              <a:solidFill>
                <a:srgbClr val="EC642F"/>
              </a:solidFill>
              <a:effectLst/>
              <a:latin typeface="Arial" panose="020B0604020202020204" pitchFamily="34" charset="0"/>
            </a:endParaRPr>
          </a:p>
          <a:p>
            <a:pPr marL="228600" indent="-228600">
              <a:spcBef>
                <a:spcPts val="300"/>
              </a:spcBef>
              <a:spcAft>
                <a:spcPts val="300"/>
              </a:spcAft>
              <a:buFont typeface="+mj-ea"/>
              <a:buAutoNum type="circleNumDbPlain"/>
            </a:pPr>
            <a:r>
              <a:rPr lang="zh-CN" altLang="en-US" sz="1200" b="0" i="0" dirty="0">
                <a:solidFill>
                  <a:srgbClr val="222222"/>
                </a:solidFill>
                <a:effectLst/>
                <a:latin typeface="Arial" panose="020B0604020202020204" pitchFamily="34" charset="0"/>
              </a:rPr>
              <a:t>肿瘤疼痛</a:t>
            </a:r>
            <a:endParaRPr lang="en-US" altLang="zh-CN" sz="1200" b="0" i="0" dirty="0">
              <a:solidFill>
                <a:srgbClr val="222222"/>
              </a:solidFill>
              <a:effectLst/>
              <a:latin typeface="Arial" panose="020B0604020202020204" pitchFamily="34" charset="0"/>
            </a:endParaRPr>
          </a:p>
          <a:p>
            <a:pPr marL="228600" indent="-228600">
              <a:spcBef>
                <a:spcPts val="300"/>
              </a:spcBef>
              <a:spcAft>
                <a:spcPts val="300"/>
              </a:spcAft>
              <a:buFont typeface="+mj-ea"/>
              <a:buAutoNum type="circleNumDbPlain"/>
            </a:pPr>
            <a:r>
              <a:rPr lang="zh-CN" altLang="en-US" sz="1200" b="0" i="0" dirty="0">
                <a:solidFill>
                  <a:srgbClr val="222222"/>
                </a:solidFill>
                <a:effectLst/>
                <a:latin typeface="Arial" panose="020B0604020202020204" pitchFamily="34" charset="0"/>
              </a:rPr>
              <a:t>由脊柱不稳定性引起的</a:t>
            </a:r>
            <a:r>
              <a:rPr lang="zh-CN" altLang="en-US" sz="1200" dirty="0">
                <a:solidFill>
                  <a:srgbClr val="222222"/>
                </a:solidFill>
                <a:latin typeface="Arial" panose="020B0604020202020204" pitchFamily="34" charset="0"/>
              </a:rPr>
              <a:t>     </a:t>
            </a:r>
            <a:r>
              <a:rPr lang="zh-CN" altLang="en-US" sz="1200" b="0" i="0" dirty="0">
                <a:solidFill>
                  <a:srgbClr val="222222"/>
                </a:solidFill>
                <a:effectLst/>
                <a:latin typeface="Arial" panose="020B0604020202020204" pitchFamily="34" charset="0"/>
              </a:rPr>
              <a:t>机械性疼痛（伴或不伴    病理性骨折）</a:t>
            </a:r>
            <a:endParaRPr lang="en-US" altLang="zh-CN" sz="1200" b="0" i="0" dirty="0">
              <a:solidFill>
                <a:srgbClr val="222222"/>
              </a:solidFill>
              <a:effectLst/>
              <a:latin typeface="Arial" panose="020B0604020202020204" pitchFamily="34" charset="0"/>
            </a:endParaRPr>
          </a:p>
          <a:p>
            <a:pPr marL="228600" indent="-228600">
              <a:spcBef>
                <a:spcPts val="300"/>
              </a:spcBef>
              <a:spcAft>
                <a:spcPts val="300"/>
              </a:spcAft>
              <a:buFont typeface="+mj-ea"/>
              <a:buAutoNum type="circleNumDbPlain"/>
            </a:pPr>
            <a:r>
              <a:rPr lang="zh-CN" altLang="en-US" sz="1200" b="0" i="0" dirty="0">
                <a:solidFill>
                  <a:srgbClr val="222222"/>
                </a:solidFill>
                <a:effectLst/>
                <a:latin typeface="Arial" panose="020B0604020202020204" pitchFamily="34" charset="0"/>
              </a:rPr>
              <a:t>转移性硬膜外脊髓压迫（</a:t>
            </a:r>
            <a:r>
              <a:rPr lang="en-US" altLang="zh-CN" sz="1200" b="0" i="0" dirty="0">
                <a:solidFill>
                  <a:srgbClr val="222222"/>
                </a:solidFill>
                <a:effectLst/>
                <a:latin typeface="Arial" panose="020B0604020202020204" pitchFamily="34" charset="0"/>
              </a:rPr>
              <a:t>MESCC</a:t>
            </a:r>
            <a:r>
              <a:rPr lang="zh-CN" altLang="en-US" sz="1200" b="0" i="0" dirty="0">
                <a:solidFill>
                  <a:srgbClr val="222222"/>
                </a:solidFill>
                <a:effectLst/>
                <a:latin typeface="Arial" panose="020B0604020202020204" pitchFamily="34" charset="0"/>
              </a:rPr>
              <a:t>）或神经根     压迫</a:t>
            </a:r>
            <a:r>
              <a:rPr lang="zh-CN" altLang="en-US" sz="1200" dirty="0">
                <a:solidFill>
                  <a:srgbClr val="222222"/>
                </a:solidFill>
                <a:latin typeface="Arial" panose="020B0604020202020204" pitchFamily="34" charset="0"/>
              </a:rPr>
              <a:t>导致的疼痛</a:t>
            </a:r>
            <a:endParaRPr lang="en-US" sz="1200" dirty="0"/>
          </a:p>
        </p:txBody>
      </p:sp>
      <p:grpSp>
        <p:nvGrpSpPr>
          <p:cNvPr id="6" name="组合 5">
            <a:extLst>
              <a:ext uri="{FF2B5EF4-FFF2-40B4-BE49-F238E27FC236}">
                <a16:creationId xmlns:a16="http://schemas.microsoft.com/office/drawing/2014/main" id="{021F60F9-C706-3043-F302-5404A486A19F}"/>
              </a:ext>
            </a:extLst>
          </p:cNvPr>
          <p:cNvGrpSpPr/>
          <p:nvPr/>
        </p:nvGrpSpPr>
        <p:grpSpPr>
          <a:xfrm>
            <a:off x="10919294" y="-3"/>
            <a:ext cx="1159601" cy="246882"/>
            <a:chOff x="10345658" y="-3"/>
            <a:chExt cx="1285867" cy="246882"/>
          </a:xfrm>
        </p:grpSpPr>
        <p:sp>
          <p:nvSpPr>
            <p:cNvPr id="7" name="矩形: 圆顶角 6">
              <a:extLst>
                <a:ext uri="{FF2B5EF4-FFF2-40B4-BE49-F238E27FC236}">
                  <a16:creationId xmlns:a16="http://schemas.microsoft.com/office/drawing/2014/main" id="{529BF36F-890C-0714-E183-66D996821EF4}"/>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8" name="文本框 7">
              <a:extLst>
                <a:ext uri="{FF2B5EF4-FFF2-40B4-BE49-F238E27FC236}">
                  <a16:creationId xmlns:a16="http://schemas.microsoft.com/office/drawing/2014/main" id="{36AFA3F7-A265-7E60-E0F6-DAC5DE9472C2}"/>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7BAD8B-CB18-CF9C-9EBF-D922E959F703}"/>
              </a:ext>
            </a:extLst>
          </p:cNvPr>
          <p:cNvGraphicFramePr>
            <a:graphicFrameLocks noChangeAspect="1"/>
          </p:cNvGraphicFramePr>
          <p:nvPr>
            <p:custDataLst>
              <p:tags r:id="rId1"/>
            </p:custDataLst>
            <p:extLst>
              <p:ext uri="{D42A27DB-BD31-4B8C-83A1-F6EECF244321}">
                <p14:modId xmlns:p14="http://schemas.microsoft.com/office/powerpoint/2010/main" val="26819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3" name="think-cell data - do not delete" hidden="1">
                        <a:extLst>
                          <a:ext uri="{FF2B5EF4-FFF2-40B4-BE49-F238E27FC236}">
                            <a16:creationId xmlns:a16="http://schemas.microsoft.com/office/drawing/2014/main" id="{1F7BAD8B-CB18-CF9C-9EBF-D922E959F7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6"/>
            <a:ext cx="10838180" cy="812530"/>
          </a:xfrm>
        </p:spPr>
        <p:txBody>
          <a:bodyPr vert="horz"/>
          <a:lstStyle/>
          <a:p>
            <a:r>
              <a:rPr kumimoji="1" lang="zh-CN" altLang="en-US" dirty="0"/>
              <a:t>从初治到复发，肺癌骨转移风险陡增、</a:t>
            </a:r>
            <a:r>
              <a:rPr kumimoji="1" lang="en-US" altLang="zh-CN" dirty="0"/>
              <a:t>SRE</a:t>
            </a:r>
            <a:r>
              <a:rPr kumimoji="1" lang="zh-CN" altLang="en-US" dirty="0"/>
              <a:t>发生率大幅升高，</a:t>
            </a:r>
            <a:br>
              <a:rPr kumimoji="1" lang="en-US" altLang="zh-CN" dirty="0"/>
            </a:br>
            <a:r>
              <a:rPr kumimoji="1" lang="zh-CN" altLang="en-US" dirty="0"/>
              <a:t>疾病复发阶段的骨转移风险更高，无论是否有症状都应立刻骨保护</a:t>
            </a:r>
            <a:endParaRPr kumimoji="1" lang="zh-CN" altLang="en-US" dirty="0">
              <a:highlight>
                <a:srgbClr val="FFFF00"/>
              </a:highlight>
            </a:endParaRPr>
          </a:p>
        </p:txBody>
      </p:sp>
      <p:sp>
        <p:nvSpPr>
          <p:cNvPr id="25" name="文本占位符 1"/>
          <p:cNvSpPr txBox="1"/>
          <p:nvPr/>
        </p:nvSpPr>
        <p:spPr>
          <a:xfrm>
            <a:off x="514800" y="6288422"/>
            <a:ext cx="10884360" cy="540322"/>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228600" indent="-228600">
              <a:buFont typeface="+mj-lt"/>
              <a:buAutoNum type="arabicPeriod"/>
            </a:pPr>
            <a:r>
              <a:rPr lang="en-US" altLang="zh-CN" sz="700" i="0" dirty="0" err="1">
                <a:latin typeface="+mn-ea"/>
                <a:ea typeface="+mn-ea"/>
              </a:rPr>
              <a:t>Brouns</a:t>
            </a:r>
            <a:r>
              <a:rPr lang="en-US" altLang="zh-CN" sz="700" i="0" dirty="0">
                <a:latin typeface="+mn-ea"/>
                <a:ea typeface="+mn-ea"/>
              </a:rPr>
              <a:t> AJWM, van </a:t>
            </a:r>
            <a:r>
              <a:rPr lang="en-US" altLang="zh-CN" sz="700" i="0" dirty="0" err="1">
                <a:latin typeface="+mn-ea"/>
                <a:ea typeface="+mn-ea"/>
              </a:rPr>
              <a:t>Veelen</a:t>
            </a:r>
            <a:r>
              <a:rPr lang="en-US" altLang="zh-CN" sz="700" i="0" dirty="0">
                <a:latin typeface="+mn-ea"/>
                <a:ea typeface="+mn-ea"/>
              </a:rPr>
              <a:t> A, Veerman GDM, </a:t>
            </a:r>
            <a:r>
              <a:rPr lang="en-US" altLang="zh-CN" sz="700" i="0" dirty="0" err="1">
                <a:latin typeface="+mn-ea"/>
                <a:ea typeface="+mn-ea"/>
              </a:rPr>
              <a:t>Steendam</a:t>
            </a:r>
            <a:r>
              <a:rPr lang="en-US" altLang="zh-CN" sz="700" i="0" dirty="0">
                <a:latin typeface="+mn-ea"/>
                <a:ea typeface="+mn-ea"/>
              </a:rPr>
              <a:t> C, Dursun S, van der Leest C, Croes S, </a:t>
            </a:r>
            <a:r>
              <a:rPr lang="en-US" altLang="zh-CN" sz="700" i="0" dirty="0" err="1">
                <a:latin typeface="+mn-ea"/>
                <a:ea typeface="+mn-ea"/>
              </a:rPr>
              <a:t>Dingemans</a:t>
            </a:r>
            <a:r>
              <a:rPr lang="en-US" altLang="zh-CN" sz="700" i="0" dirty="0">
                <a:latin typeface="+mn-ea"/>
                <a:ea typeface="+mn-ea"/>
              </a:rPr>
              <a:t> AC, Hendriks LEL. JTO Clin Res Rep. 2023 Apr 3;4(5):100513. </a:t>
            </a:r>
          </a:p>
          <a:p>
            <a:pPr marL="228600" indent="-228600">
              <a:buFont typeface="+mj-lt"/>
              <a:buAutoNum type="arabicPeriod"/>
            </a:pPr>
            <a:r>
              <a:rPr lang="en-US" altLang="zh-CN" sz="700" i="0" dirty="0">
                <a:latin typeface="+mn-ea"/>
                <a:ea typeface="+mn-ea"/>
              </a:rPr>
              <a:t>Sakamoto Y, Nakata E, Hamada M, Katayama Y, Sugihara S, Ozaki T. </a:t>
            </a:r>
            <a:r>
              <a:rPr lang="en-US" altLang="zh-CN" sz="700" i="0" dirty="0" err="1">
                <a:latin typeface="+mn-ea"/>
                <a:ea typeface="+mn-ea"/>
              </a:rPr>
              <a:t>Cureus</a:t>
            </a:r>
            <a:r>
              <a:rPr lang="en-US" altLang="zh-CN" sz="700" i="0" dirty="0">
                <a:latin typeface="+mn-ea"/>
                <a:ea typeface="+mn-ea"/>
              </a:rPr>
              <a:t>. 2025 Oct 31;17(10):e95808. </a:t>
            </a:r>
          </a:p>
          <a:p>
            <a:pPr marL="228600" indent="-228600">
              <a:buFont typeface="+mj-lt"/>
              <a:buAutoNum type="arabicPeriod"/>
            </a:pPr>
            <a:r>
              <a:rPr lang="en-US" altLang="zh-CN" sz="700" i="0" dirty="0">
                <a:latin typeface="+mn-ea"/>
                <a:ea typeface="+mn-ea"/>
              </a:rPr>
              <a:t>Coleman, Robert, et al. "Bone health in cancer: ESMO clinical practice guidelines." Annals of oncology 31.12 (2020): 1650-1663.</a:t>
            </a:r>
          </a:p>
          <a:p>
            <a:pPr marL="228600" indent="-228600">
              <a:buFont typeface="+mj-lt"/>
              <a:buAutoNum type="arabicPeriod"/>
            </a:pPr>
            <a:r>
              <a:rPr lang="en-US" altLang="zh-CN" sz="700" i="0" dirty="0">
                <a:latin typeface="+mn-ea"/>
                <a:ea typeface="+mn-ea"/>
              </a:rPr>
              <a:t> </a:t>
            </a:r>
            <a:r>
              <a:rPr lang="zh-CN" altLang="en-US" sz="700" i="0" dirty="0">
                <a:latin typeface="+mn-ea"/>
                <a:ea typeface="+mn-ea"/>
              </a:rPr>
              <a:t>江泽飞、牛晓辉、王洁等，恶性肿瘤骨转移临床诊疗专家共识，中南大学出版社，</a:t>
            </a:r>
            <a:r>
              <a:rPr lang="en-US" altLang="zh-CN" sz="700" i="0" dirty="0">
                <a:latin typeface="+mn-ea"/>
                <a:ea typeface="+mn-ea"/>
              </a:rPr>
              <a:t>ISBN</a:t>
            </a:r>
            <a:r>
              <a:rPr lang="zh-CN" altLang="en-US" sz="700" i="0" dirty="0">
                <a:latin typeface="+mn-ea"/>
                <a:ea typeface="+mn-ea"/>
              </a:rPr>
              <a:t>：</a:t>
            </a:r>
            <a:r>
              <a:rPr lang="en-US" altLang="zh-CN" sz="700" i="0" dirty="0">
                <a:latin typeface="+mn-ea"/>
                <a:ea typeface="+mn-ea"/>
              </a:rPr>
              <a:t>9787548748151</a:t>
            </a:r>
          </a:p>
        </p:txBody>
      </p:sp>
      <p:grpSp>
        <p:nvGrpSpPr>
          <p:cNvPr id="332" name="组合 331">
            <a:extLst>
              <a:ext uri="{FF2B5EF4-FFF2-40B4-BE49-F238E27FC236}">
                <a16:creationId xmlns:a16="http://schemas.microsoft.com/office/drawing/2014/main" id="{D74F4DE7-C6B9-756B-55DC-BFD1BC3A0627}"/>
              </a:ext>
            </a:extLst>
          </p:cNvPr>
          <p:cNvGrpSpPr/>
          <p:nvPr/>
        </p:nvGrpSpPr>
        <p:grpSpPr>
          <a:xfrm>
            <a:off x="327779" y="1478805"/>
            <a:ext cx="11348601" cy="4452668"/>
            <a:chOff x="234198" y="2600175"/>
            <a:chExt cx="22179611" cy="8259566"/>
          </a:xfrm>
        </p:grpSpPr>
        <p:sp>
          <p:nvSpPr>
            <p:cNvPr id="54" name="íŝliḓè">
              <a:extLst>
                <a:ext uri="{FF2B5EF4-FFF2-40B4-BE49-F238E27FC236}">
                  <a16:creationId xmlns:a16="http://schemas.microsoft.com/office/drawing/2014/main" id="{B55548B4-D3A1-716B-902E-DA885188625B}"/>
                </a:ext>
              </a:extLst>
            </p:cNvPr>
            <p:cNvSpPr/>
            <p:nvPr/>
          </p:nvSpPr>
          <p:spPr>
            <a:xfrm rot="16200000" flipV="1">
              <a:off x="2281037" y="3789330"/>
              <a:ext cx="2898490" cy="1271571"/>
            </a:xfrm>
            <a:prstGeom prst="parallelogram">
              <a:avLst>
                <a:gd name="adj" fmla="val 55245"/>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srgbClr val="FFFFFF"/>
                </a:solidFill>
                <a:effectLst/>
                <a:uLnTx/>
                <a:uFillTx/>
                <a:latin typeface="Poppins"/>
                <a:ea typeface="微软雅黑"/>
                <a:cs typeface="+mn-ea"/>
                <a:sym typeface="+mn-lt"/>
              </a:endParaRPr>
            </a:p>
          </p:txBody>
        </p:sp>
        <p:sp>
          <p:nvSpPr>
            <p:cNvPr id="55" name="Number1">
              <a:extLst>
                <a:ext uri="{FF2B5EF4-FFF2-40B4-BE49-F238E27FC236}">
                  <a16:creationId xmlns:a16="http://schemas.microsoft.com/office/drawing/2014/main" id="{F018EF12-6020-389B-D70D-855B8472CB61}"/>
                </a:ext>
              </a:extLst>
            </p:cNvPr>
            <p:cNvSpPr/>
            <p:nvPr/>
          </p:nvSpPr>
          <p:spPr bwMode="auto">
            <a:xfrm>
              <a:off x="234198" y="3651433"/>
              <a:ext cx="2863263" cy="2206703"/>
            </a:xfrm>
            <a:prstGeom prst="rect">
              <a:avLst/>
            </a:prstGeom>
            <a:solidFill>
              <a:srgbClr val="FFFFFF">
                <a:lumMod val="95000"/>
              </a:srgbClr>
            </a:solidFill>
            <a:ln w="0">
              <a:noFill/>
              <a:prstDash val="solid"/>
              <a:miter lim="800000"/>
              <a:headEnd/>
              <a:tailEnd/>
            </a:ln>
          </p:spPr>
          <p:txBody>
            <a:bodyPr wrap="square" lIns="170700" tIns="85350" rIns="170700" bIns="8535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33D13"/>
                  </a:solidFill>
                  <a:effectLst/>
                  <a:uLnTx/>
                  <a:uFillTx/>
                  <a:cs typeface="+mn-ea"/>
                  <a:sym typeface="+mn-lt"/>
                </a:rPr>
                <a:t>1</a:t>
              </a:r>
              <a:endParaRPr kumimoji="0" sz="2000" b="1" i="0" u="none" strike="noStrike" kern="0" cap="none" spc="0" normalizeH="0" baseline="0" noProof="0" dirty="0">
                <a:ln>
                  <a:noFill/>
                </a:ln>
                <a:solidFill>
                  <a:srgbClr val="C33D13"/>
                </a:solidFill>
                <a:effectLst/>
                <a:uLnTx/>
                <a:uFillTx/>
                <a:cs typeface="+mn-ea"/>
                <a:sym typeface="+mn-lt"/>
              </a:endParaRPr>
            </a:p>
          </p:txBody>
        </p:sp>
        <p:sp>
          <p:nvSpPr>
            <p:cNvPr id="56" name="Bullet1">
              <a:extLst>
                <a:ext uri="{FF2B5EF4-FFF2-40B4-BE49-F238E27FC236}">
                  <a16:creationId xmlns:a16="http://schemas.microsoft.com/office/drawing/2014/main" id="{BD77ED49-2732-F604-C720-058639CAD0C9}"/>
                </a:ext>
              </a:extLst>
            </p:cNvPr>
            <p:cNvSpPr/>
            <p:nvPr/>
          </p:nvSpPr>
          <p:spPr bwMode="auto">
            <a:xfrm>
              <a:off x="4366066" y="2975869"/>
              <a:ext cx="5184454" cy="2206703"/>
            </a:xfrm>
            <a:prstGeom prst="homePlate">
              <a:avLst>
                <a:gd name="adj" fmla="val 33425"/>
              </a:avLst>
            </a:prstGeom>
            <a:solidFill>
              <a:srgbClr val="FFFFFF">
                <a:lumMod val="95000"/>
              </a:srgbClr>
            </a:solidFill>
            <a:ln w="0">
              <a:noFill/>
              <a:prstDash val="solid"/>
              <a:miter lim="800000"/>
              <a:headEnd/>
              <a:tailEnd/>
            </a:ln>
          </p:spPr>
          <p:txBody>
            <a:bodyPr wrap="square" lIns="170700" tIns="0" rIns="170700" bIns="85350" anchor="ctr">
              <a:normAutofit/>
            </a:bodyPr>
            <a:lstStyle/>
            <a:p>
              <a:pPr algn="ctr" defTabSz="914400">
                <a:lnSpc>
                  <a:spcPct val="150000"/>
                </a:lnSpc>
              </a:pPr>
              <a:r>
                <a:rPr lang="zh-CN" altLang="en-US" sz="2000" b="1" kern="0" dirty="0">
                  <a:solidFill>
                    <a:schemeClr val="accent2"/>
                  </a:solidFill>
                  <a:cs typeface="+mn-ea"/>
                  <a:sym typeface="+mn-lt"/>
                </a:rPr>
                <a:t>骨转移 </a:t>
              </a:r>
              <a:r>
                <a:rPr lang="zh-CN" altLang="en-US" sz="2800" b="1" kern="0" dirty="0">
                  <a:solidFill>
                    <a:schemeClr val="accent2"/>
                  </a:solidFill>
                  <a:cs typeface="+mn-ea"/>
                  <a:sym typeface="+mn-lt"/>
                </a:rPr>
                <a:t>更活跃</a:t>
              </a:r>
              <a:endParaRPr lang="en-US" altLang="zh-CN" sz="2800" b="1" kern="0" dirty="0">
                <a:solidFill>
                  <a:schemeClr val="accent2"/>
                </a:solidFill>
                <a:cs typeface="+mn-ea"/>
                <a:sym typeface="+mn-lt"/>
              </a:endParaRPr>
            </a:p>
            <a:p>
              <a:pPr algn="ctr" defTabSz="914400">
                <a:lnSpc>
                  <a:spcPct val="150000"/>
                </a:lnSpc>
              </a:pPr>
              <a:r>
                <a:rPr lang="zh-CN" altLang="en-US" sz="1050" kern="0" dirty="0">
                  <a:solidFill>
                    <a:srgbClr val="000000"/>
                  </a:solidFill>
                  <a:cs typeface="+mn-ea"/>
                  <a:sym typeface="+mn-lt"/>
                </a:rPr>
                <a:t>药物疗效差，骨转移更活跃</a:t>
              </a:r>
            </a:p>
          </p:txBody>
        </p:sp>
        <p:sp>
          <p:nvSpPr>
            <p:cNvPr id="57" name="iṥļiḓe">
              <a:extLst>
                <a:ext uri="{FF2B5EF4-FFF2-40B4-BE49-F238E27FC236}">
                  <a16:creationId xmlns:a16="http://schemas.microsoft.com/office/drawing/2014/main" id="{4FAF7912-FC85-4F72-5580-5EFF7F16DC10}"/>
                </a:ext>
              </a:extLst>
            </p:cNvPr>
            <p:cNvSpPr/>
            <p:nvPr/>
          </p:nvSpPr>
          <p:spPr>
            <a:xfrm rot="16200000" flipV="1">
              <a:off x="2281037" y="6282020"/>
              <a:ext cx="2898490" cy="1271571"/>
            </a:xfrm>
            <a:prstGeom prst="parallelogram">
              <a:avLst>
                <a:gd name="adj" fmla="val 55780"/>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dirty="0">
                <a:ln>
                  <a:noFill/>
                </a:ln>
                <a:solidFill>
                  <a:srgbClr val="FFFFFF"/>
                </a:solidFill>
                <a:effectLst/>
                <a:uLnTx/>
                <a:uFillTx/>
                <a:latin typeface="Poppins"/>
                <a:ea typeface="微软雅黑"/>
                <a:cs typeface="+mn-ea"/>
                <a:sym typeface="+mn-lt"/>
              </a:endParaRPr>
            </a:p>
          </p:txBody>
        </p:sp>
        <p:sp>
          <p:nvSpPr>
            <p:cNvPr id="58" name="Number2">
              <a:extLst>
                <a:ext uri="{FF2B5EF4-FFF2-40B4-BE49-F238E27FC236}">
                  <a16:creationId xmlns:a16="http://schemas.microsoft.com/office/drawing/2014/main" id="{85D79B30-C3ED-BD4D-B21C-C83D6A60C668}"/>
                </a:ext>
              </a:extLst>
            </p:cNvPr>
            <p:cNvSpPr/>
            <p:nvPr/>
          </p:nvSpPr>
          <p:spPr bwMode="auto">
            <a:xfrm>
              <a:off x="234198" y="6144124"/>
              <a:ext cx="2863263" cy="2206703"/>
            </a:xfrm>
            <a:prstGeom prst="rect">
              <a:avLst/>
            </a:prstGeom>
            <a:solidFill>
              <a:srgbClr val="FFFFFF">
                <a:lumMod val="95000"/>
              </a:srgbClr>
            </a:solidFill>
            <a:ln w="0">
              <a:noFill/>
              <a:prstDash val="solid"/>
              <a:miter lim="800000"/>
              <a:headEnd/>
              <a:tailEnd/>
            </a:ln>
          </p:spPr>
          <p:txBody>
            <a:bodyPr wrap="square" lIns="170700" tIns="85350" rIns="170700" bIns="8535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33D13"/>
                  </a:solidFill>
                  <a:effectLst/>
                  <a:uLnTx/>
                  <a:uFillTx/>
                  <a:cs typeface="+mn-ea"/>
                  <a:sym typeface="+mn-lt"/>
                </a:rPr>
                <a:t>2</a:t>
              </a:r>
              <a:endParaRPr kumimoji="0" sz="2000" b="1" i="0" u="none" strike="noStrike" kern="0" cap="none" spc="0" normalizeH="0" baseline="0" noProof="0" dirty="0">
                <a:ln>
                  <a:noFill/>
                </a:ln>
                <a:solidFill>
                  <a:srgbClr val="C33D13"/>
                </a:solidFill>
                <a:effectLst/>
                <a:uLnTx/>
                <a:uFillTx/>
                <a:cs typeface="+mn-ea"/>
                <a:sym typeface="+mn-lt"/>
              </a:endParaRPr>
            </a:p>
          </p:txBody>
        </p:sp>
        <p:sp>
          <p:nvSpPr>
            <p:cNvPr id="59" name="Icon2">
              <a:extLst>
                <a:ext uri="{FF2B5EF4-FFF2-40B4-BE49-F238E27FC236}">
                  <a16:creationId xmlns:a16="http://schemas.microsoft.com/office/drawing/2014/main" id="{4C7459DE-36EA-6FFC-C39F-E16DCDDA3B18}"/>
                </a:ext>
              </a:extLst>
            </p:cNvPr>
            <p:cNvSpPr/>
            <p:nvPr/>
          </p:nvSpPr>
          <p:spPr bwMode="auto">
            <a:xfrm>
              <a:off x="3484947" y="4043354"/>
              <a:ext cx="522476" cy="76187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029" h="580542">
                  <a:moveTo>
                    <a:pt x="98249" y="271947"/>
                  </a:moveTo>
                  <a:cubicBezTo>
                    <a:pt x="85701" y="276569"/>
                    <a:pt x="79204" y="290434"/>
                    <a:pt x="83832" y="302966"/>
                  </a:cubicBezTo>
                  <a:cubicBezTo>
                    <a:pt x="93977" y="331053"/>
                    <a:pt x="108038" y="356740"/>
                    <a:pt x="123701" y="379849"/>
                  </a:cubicBezTo>
                  <a:lnTo>
                    <a:pt x="104479" y="374427"/>
                  </a:lnTo>
                  <a:cubicBezTo>
                    <a:pt x="91486" y="370783"/>
                    <a:pt x="78225" y="378249"/>
                    <a:pt x="74577" y="391136"/>
                  </a:cubicBezTo>
                  <a:cubicBezTo>
                    <a:pt x="70839" y="404024"/>
                    <a:pt x="78314" y="417445"/>
                    <a:pt x="91308" y="421001"/>
                  </a:cubicBezTo>
                  <a:cubicBezTo>
                    <a:pt x="91308" y="421001"/>
                    <a:pt x="174695" y="444110"/>
                    <a:pt x="176564" y="444110"/>
                  </a:cubicBezTo>
                  <a:cubicBezTo>
                    <a:pt x="222662" y="491039"/>
                    <a:pt x="266180" y="517970"/>
                    <a:pt x="269473" y="519570"/>
                  </a:cubicBezTo>
                  <a:cubicBezTo>
                    <a:pt x="287628" y="528369"/>
                    <a:pt x="298218" y="519036"/>
                    <a:pt x="302757" y="511393"/>
                  </a:cubicBezTo>
                  <a:cubicBezTo>
                    <a:pt x="309609" y="500016"/>
                    <a:pt x="305960" y="485084"/>
                    <a:pt x="294569" y="478151"/>
                  </a:cubicBezTo>
                  <a:cubicBezTo>
                    <a:pt x="294213" y="477884"/>
                    <a:pt x="281220" y="469974"/>
                    <a:pt x="262532" y="455397"/>
                  </a:cubicBezTo>
                  <a:cubicBezTo>
                    <a:pt x="263065" y="452998"/>
                    <a:pt x="257637" y="387581"/>
                    <a:pt x="257637" y="387581"/>
                  </a:cubicBezTo>
                  <a:cubicBezTo>
                    <a:pt x="256480" y="374338"/>
                    <a:pt x="244555" y="364383"/>
                    <a:pt x="231295" y="365628"/>
                  </a:cubicBezTo>
                  <a:cubicBezTo>
                    <a:pt x="218035" y="366872"/>
                    <a:pt x="208156" y="378693"/>
                    <a:pt x="209313" y="391936"/>
                  </a:cubicBezTo>
                  <a:lnTo>
                    <a:pt x="211004" y="409624"/>
                  </a:lnTo>
                  <a:cubicBezTo>
                    <a:pt x="179678" y="377715"/>
                    <a:pt x="147374" y="335764"/>
                    <a:pt x="129397" y="286346"/>
                  </a:cubicBezTo>
                  <a:cubicBezTo>
                    <a:pt x="124769" y="273813"/>
                    <a:pt x="110886" y="267414"/>
                    <a:pt x="98249" y="271947"/>
                  </a:cubicBezTo>
                  <a:close/>
                  <a:moveTo>
                    <a:pt x="57579" y="166534"/>
                  </a:moveTo>
                  <a:lnTo>
                    <a:pt x="325539" y="166534"/>
                  </a:lnTo>
                  <a:cubicBezTo>
                    <a:pt x="357221" y="166534"/>
                    <a:pt x="383029" y="192398"/>
                    <a:pt x="383029" y="224040"/>
                  </a:cubicBezTo>
                  <a:lnTo>
                    <a:pt x="383029" y="523036"/>
                  </a:lnTo>
                  <a:cubicBezTo>
                    <a:pt x="383029" y="554678"/>
                    <a:pt x="357310" y="580542"/>
                    <a:pt x="325539" y="580542"/>
                  </a:cubicBezTo>
                  <a:lnTo>
                    <a:pt x="57579" y="580542"/>
                  </a:lnTo>
                  <a:cubicBezTo>
                    <a:pt x="25897" y="580542"/>
                    <a:pt x="0" y="554767"/>
                    <a:pt x="0" y="523036"/>
                  </a:cubicBezTo>
                  <a:lnTo>
                    <a:pt x="0" y="224040"/>
                  </a:lnTo>
                  <a:cubicBezTo>
                    <a:pt x="0" y="192398"/>
                    <a:pt x="25808" y="166534"/>
                    <a:pt x="57579" y="166534"/>
                  </a:cubicBezTo>
                  <a:close/>
                  <a:moveTo>
                    <a:pt x="103738" y="0"/>
                  </a:moveTo>
                  <a:lnTo>
                    <a:pt x="279361" y="0"/>
                  </a:lnTo>
                  <a:cubicBezTo>
                    <a:pt x="292801" y="0"/>
                    <a:pt x="303572" y="10754"/>
                    <a:pt x="303572" y="24175"/>
                  </a:cubicBezTo>
                  <a:lnTo>
                    <a:pt x="303572" y="111987"/>
                  </a:lnTo>
                  <a:lnTo>
                    <a:pt x="79527" y="111987"/>
                  </a:lnTo>
                  <a:lnTo>
                    <a:pt x="79527" y="24175"/>
                  </a:lnTo>
                  <a:cubicBezTo>
                    <a:pt x="79527" y="10754"/>
                    <a:pt x="90298" y="0"/>
                    <a:pt x="103738" y="0"/>
                  </a:cubicBezTo>
                  <a:close/>
                </a:path>
              </a:pathLst>
            </a:custGeom>
            <a:solidFill>
              <a:srgbClr val="E97600"/>
            </a:solidFill>
            <a:ln w="0">
              <a:noFill/>
              <a:prstDash val="solid"/>
              <a:round/>
              <a:headEnd/>
              <a:tailEnd/>
            </a:ln>
          </p:spPr>
          <p:txBody>
            <a:bodyPr wrap="square" lIns="170700" tIns="85350" rIns="170700" bIns="8535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000000"/>
                </a:solidFill>
                <a:effectLst/>
                <a:uLnTx/>
                <a:uFillTx/>
                <a:cs typeface="+mn-ea"/>
                <a:sym typeface="+mn-lt"/>
              </a:endParaRPr>
            </a:p>
          </p:txBody>
        </p:sp>
        <p:sp>
          <p:nvSpPr>
            <p:cNvPr id="60" name="Bullet2">
              <a:extLst>
                <a:ext uri="{FF2B5EF4-FFF2-40B4-BE49-F238E27FC236}">
                  <a16:creationId xmlns:a16="http://schemas.microsoft.com/office/drawing/2014/main" id="{1673D6D8-6FBD-B8DB-CEE6-CF315D55864C}"/>
                </a:ext>
              </a:extLst>
            </p:cNvPr>
            <p:cNvSpPr/>
            <p:nvPr/>
          </p:nvSpPr>
          <p:spPr bwMode="auto">
            <a:xfrm>
              <a:off x="4366066" y="5468559"/>
              <a:ext cx="5184454" cy="2206703"/>
            </a:xfrm>
            <a:prstGeom prst="homePlate">
              <a:avLst>
                <a:gd name="adj" fmla="val 33425"/>
              </a:avLst>
            </a:prstGeom>
            <a:solidFill>
              <a:srgbClr val="FFFFFF">
                <a:lumMod val="95000"/>
              </a:srgbClr>
            </a:solidFill>
            <a:ln w="0">
              <a:noFill/>
              <a:prstDash val="solid"/>
              <a:miter lim="800000"/>
              <a:headEnd/>
              <a:tailEnd/>
            </a:ln>
          </p:spPr>
          <p:txBody>
            <a:bodyPr wrap="square" lIns="170700" tIns="0" rIns="170700" bIns="85350" anchor="ctr">
              <a:normAutofit/>
            </a:bodyPr>
            <a:lstStyle/>
            <a:p>
              <a:pPr algn="ctr" defTabSz="914400">
                <a:lnSpc>
                  <a:spcPct val="150000"/>
                </a:lnSpc>
              </a:pPr>
              <a:r>
                <a:rPr lang="zh-CN" altLang="en-US" sz="2000" b="1" kern="0" dirty="0">
                  <a:solidFill>
                    <a:schemeClr val="accent2"/>
                  </a:solidFill>
                  <a:cs typeface="+mn-ea"/>
                  <a:sym typeface="+mn-lt"/>
                </a:rPr>
                <a:t>骨破坏 </a:t>
              </a:r>
              <a:r>
                <a:rPr lang="zh-CN" altLang="en-US" sz="2800" b="1" kern="0" dirty="0">
                  <a:solidFill>
                    <a:schemeClr val="accent2"/>
                  </a:solidFill>
                  <a:cs typeface="+mn-ea"/>
                  <a:sym typeface="+mn-lt"/>
                </a:rPr>
                <a:t>更严重</a:t>
              </a:r>
              <a:endParaRPr lang="en-US" altLang="zh-CN" sz="2800" b="1" kern="0" dirty="0">
                <a:solidFill>
                  <a:schemeClr val="accent2"/>
                </a:solidFill>
                <a:cs typeface="+mn-ea"/>
                <a:sym typeface="+mn-lt"/>
              </a:endParaRPr>
            </a:p>
            <a:p>
              <a:pPr algn="ctr" defTabSz="914400">
                <a:lnSpc>
                  <a:spcPct val="150000"/>
                </a:lnSpc>
              </a:pPr>
              <a:r>
                <a:rPr lang="zh-CN" altLang="en-US" sz="1050" kern="0" dirty="0">
                  <a:solidFill>
                    <a:srgbClr val="000000"/>
                  </a:solidFill>
                  <a:cs typeface="+mn-ea"/>
                  <a:sym typeface="+mn-lt"/>
                </a:rPr>
                <a:t>骨破坏持续累积，破坏更严重</a:t>
              </a:r>
            </a:p>
          </p:txBody>
        </p:sp>
        <p:sp>
          <p:nvSpPr>
            <p:cNvPr id="61" name="Number3">
              <a:extLst>
                <a:ext uri="{FF2B5EF4-FFF2-40B4-BE49-F238E27FC236}">
                  <a16:creationId xmlns:a16="http://schemas.microsoft.com/office/drawing/2014/main" id="{EAA0E43C-635C-5BAD-55AB-4A14A0F2E5EC}"/>
                </a:ext>
              </a:extLst>
            </p:cNvPr>
            <p:cNvSpPr/>
            <p:nvPr/>
          </p:nvSpPr>
          <p:spPr bwMode="auto">
            <a:xfrm>
              <a:off x="234198" y="8636814"/>
              <a:ext cx="2863263" cy="2206703"/>
            </a:xfrm>
            <a:prstGeom prst="rect">
              <a:avLst/>
            </a:prstGeom>
            <a:solidFill>
              <a:srgbClr val="FFFFFF">
                <a:lumMod val="95000"/>
              </a:srgbClr>
            </a:solidFill>
            <a:ln w="0">
              <a:noFill/>
              <a:prstDash val="solid"/>
              <a:miter lim="800000"/>
              <a:headEnd/>
              <a:tailEnd/>
            </a:ln>
          </p:spPr>
          <p:txBody>
            <a:bodyPr wrap="square" lIns="170700" tIns="85350" rIns="170700" bIns="8535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33D13"/>
                  </a:solidFill>
                  <a:effectLst/>
                  <a:uLnTx/>
                  <a:uFillTx/>
                  <a:cs typeface="+mn-ea"/>
                  <a:sym typeface="+mn-lt"/>
                </a:rPr>
                <a:t>3</a:t>
              </a:r>
              <a:endParaRPr kumimoji="0" sz="2000" b="1" i="0" u="none" strike="noStrike" kern="0" cap="none" spc="0" normalizeH="0" baseline="0" noProof="0" dirty="0">
                <a:ln>
                  <a:noFill/>
                </a:ln>
                <a:solidFill>
                  <a:srgbClr val="C33D13"/>
                </a:solidFill>
                <a:effectLst/>
                <a:uLnTx/>
                <a:uFillTx/>
                <a:cs typeface="+mn-ea"/>
                <a:sym typeface="+mn-lt"/>
              </a:endParaRPr>
            </a:p>
          </p:txBody>
        </p:sp>
        <p:sp>
          <p:nvSpPr>
            <p:cNvPr id="62" name="îṧļîďe">
              <a:extLst>
                <a:ext uri="{FF2B5EF4-FFF2-40B4-BE49-F238E27FC236}">
                  <a16:creationId xmlns:a16="http://schemas.microsoft.com/office/drawing/2014/main" id="{F3EC36DD-11D9-F81E-8C99-0EF96B2C13DE}"/>
                </a:ext>
              </a:extLst>
            </p:cNvPr>
            <p:cNvSpPr/>
            <p:nvPr/>
          </p:nvSpPr>
          <p:spPr>
            <a:xfrm rot="16200000" flipV="1">
              <a:off x="2281036" y="8774711"/>
              <a:ext cx="2898490" cy="1271570"/>
            </a:xfrm>
            <a:prstGeom prst="parallelogram">
              <a:avLst>
                <a:gd name="adj" fmla="val 55045"/>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dirty="0">
                <a:ln>
                  <a:noFill/>
                </a:ln>
                <a:solidFill>
                  <a:srgbClr val="FFFFFF"/>
                </a:solidFill>
                <a:effectLst/>
                <a:uLnTx/>
                <a:uFillTx/>
                <a:latin typeface="Poppins"/>
                <a:ea typeface="微软雅黑"/>
                <a:cs typeface="+mn-ea"/>
                <a:sym typeface="+mn-lt"/>
              </a:endParaRPr>
            </a:p>
          </p:txBody>
        </p:sp>
        <p:sp>
          <p:nvSpPr>
            <p:cNvPr id="63" name="Icon3">
              <a:extLst>
                <a:ext uri="{FF2B5EF4-FFF2-40B4-BE49-F238E27FC236}">
                  <a16:creationId xmlns:a16="http://schemas.microsoft.com/office/drawing/2014/main" id="{0C9B6926-9988-31C6-45BE-B1699A9FC948}"/>
                </a:ext>
              </a:extLst>
            </p:cNvPr>
            <p:cNvSpPr/>
            <p:nvPr/>
          </p:nvSpPr>
          <p:spPr bwMode="auto">
            <a:xfrm>
              <a:off x="3350235" y="6613555"/>
              <a:ext cx="791899" cy="760237"/>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6274" h="604968">
                  <a:moveTo>
                    <a:pt x="276387" y="444062"/>
                  </a:moveTo>
                  <a:cubicBezTo>
                    <a:pt x="282604" y="446010"/>
                    <a:pt x="286409" y="452224"/>
                    <a:pt x="284460" y="458902"/>
                  </a:cubicBezTo>
                  <a:lnTo>
                    <a:pt x="264324" y="529952"/>
                  </a:lnTo>
                  <a:cubicBezTo>
                    <a:pt x="262933" y="535332"/>
                    <a:pt x="257272" y="540248"/>
                    <a:pt x="249478" y="538115"/>
                  </a:cubicBezTo>
                  <a:cubicBezTo>
                    <a:pt x="243261" y="536260"/>
                    <a:pt x="239271" y="529581"/>
                    <a:pt x="241312" y="523274"/>
                  </a:cubicBezTo>
                  <a:lnTo>
                    <a:pt x="261541" y="452224"/>
                  </a:lnTo>
                  <a:cubicBezTo>
                    <a:pt x="263396" y="446010"/>
                    <a:pt x="270077" y="442021"/>
                    <a:pt x="276387" y="444062"/>
                  </a:cubicBezTo>
                  <a:close/>
                  <a:moveTo>
                    <a:pt x="232073" y="428215"/>
                  </a:moveTo>
                  <a:cubicBezTo>
                    <a:pt x="236437" y="423391"/>
                    <a:pt x="244051" y="423391"/>
                    <a:pt x="248879" y="428215"/>
                  </a:cubicBezTo>
                  <a:cubicBezTo>
                    <a:pt x="253243" y="433040"/>
                    <a:pt x="253243" y="440184"/>
                    <a:pt x="248879" y="445008"/>
                  </a:cubicBezTo>
                  <a:lnTo>
                    <a:pt x="206540" y="487313"/>
                  </a:lnTo>
                  <a:cubicBezTo>
                    <a:pt x="204126" y="489726"/>
                    <a:pt x="195955" y="493251"/>
                    <a:pt x="189270" y="487313"/>
                  </a:cubicBezTo>
                  <a:cubicBezTo>
                    <a:pt x="184442" y="483046"/>
                    <a:pt x="184442" y="475345"/>
                    <a:pt x="189270" y="470521"/>
                  </a:cubicBezTo>
                  <a:close/>
                  <a:moveTo>
                    <a:pt x="213405" y="387939"/>
                  </a:moveTo>
                  <a:cubicBezTo>
                    <a:pt x="219532" y="385992"/>
                    <a:pt x="226217" y="389793"/>
                    <a:pt x="228259" y="396096"/>
                  </a:cubicBezTo>
                  <a:cubicBezTo>
                    <a:pt x="229745" y="402307"/>
                    <a:pt x="226217" y="409073"/>
                    <a:pt x="219532" y="410927"/>
                  </a:cubicBezTo>
                  <a:lnTo>
                    <a:pt x="148415" y="431135"/>
                  </a:lnTo>
                  <a:cubicBezTo>
                    <a:pt x="140988" y="432989"/>
                    <a:pt x="135046" y="428262"/>
                    <a:pt x="133560" y="422978"/>
                  </a:cubicBezTo>
                  <a:cubicBezTo>
                    <a:pt x="131518" y="416767"/>
                    <a:pt x="135417" y="410093"/>
                    <a:pt x="141730" y="408147"/>
                  </a:cubicBezTo>
                  <a:close/>
                  <a:moveTo>
                    <a:pt x="290794" y="201605"/>
                  </a:moveTo>
                  <a:lnTo>
                    <a:pt x="507294" y="417781"/>
                  </a:lnTo>
                  <a:cubicBezTo>
                    <a:pt x="512586" y="423065"/>
                    <a:pt x="521313" y="425383"/>
                    <a:pt x="528462" y="422602"/>
                  </a:cubicBezTo>
                  <a:cubicBezTo>
                    <a:pt x="549629" y="414815"/>
                    <a:pt x="574603" y="420099"/>
                    <a:pt x="590942" y="437897"/>
                  </a:cubicBezTo>
                  <a:cubicBezTo>
                    <a:pt x="610624" y="459496"/>
                    <a:pt x="611645" y="492683"/>
                    <a:pt x="592335" y="514746"/>
                  </a:cubicBezTo>
                  <a:cubicBezTo>
                    <a:pt x="581658" y="526797"/>
                    <a:pt x="567361" y="533471"/>
                    <a:pt x="552878" y="534954"/>
                  </a:cubicBezTo>
                  <a:cubicBezTo>
                    <a:pt x="543687" y="535418"/>
                    <a:pt x="537003" y="542555"/>
                    <a:pt x="535982" y="551733"/>
                  </a:cubicBezTo>
                  <a:cubicBezTo>
                    <a:pt x="534682" y="566657"/>
                    <a:pt x="527812" y="580655"/>
                    <a:pt x="515836" y="591130"/>
                  </a:cubicBezTo>
                  <a:cubicBezTo>
                    <a:pt x="493647" y="610319"/>
                    <a:pt x="460504" y="609299"/>
                    <a:pt x="438872" y="589647"/>
                  </a:cubicBezTo>
                  <a:cubicBezTo>
                    <a:pt x="421140" y="572868"/>
                    <a:pt x="415848" y="548396"/>
                    <a:pt x="423461" y="527260"/>
                  </a:cubicBezTo>
                  <a:cubicBezTo>
                    <a:pt x="426339" y="520122"/>
                    <a:pt x="424482" y="511965"/>
                    <a:pt x="418633" y="506124"/>
                  </a:cubicBezTo>
                  <a:lnTo>
                    <a:pt x="303142" y="391269"/>
                  </a:lnTo>
                  <a:cubicBezTo>
                    <a:pt x="301285" y="377828"/>
                    <a:pt x="286338" y="340377"/>
                    <a:pt x="287359" y="333239"/>
                  </a:cubicBezTo>
                  <a:cubicBezTo>
                    <a:pt x="288287" y="324525"/>
                    <a:pt x="294972" y="317758"/>
                    <a:pt x="299335" y="310620"/>
                  </a:cubicBezTo>
                  <a:cubicBezTo>
                    <a:pt x="307598" y="297086"/>
                    <a:pt x="308527" y="279844"/>
                    <a:pt x="305649" y="263992"/>
                  </a:cubicBezTo>
                  <a:cubicBezTo>
                    <a:pt x="302770" y="248140"/>
                    <a:pt x="291258" y="206889"/>
                    <a:pt x="290794" y="201605"/>
                  </a:cubicBezTo>
                  <a:close/>
                  <a:moveTo>
                    <a:pt x="408128" y="154579"/>
                  </a:moveTo>
                  <a:cubicBezTo>
                    <a:pt x="414347" y="152632"/>
                    <a:pt x="421030" y="156432"/>
                    <a:pt x="422979" y="162735"/>
                  </a:cubicBezTo>
                  <a:cubicBezTo>
                    <a:pt x="424928" y="168945"/>
                    <a:pt x="421123" y="175618"/>
                    <a:pt x="414811" y="177565"/>
                  </a:cubicBezTo>
                  <a:lnTo>
                    <a:pt x="343620" y="197214"/>
                  </a:lnTo>
                  <a:cubicBezTo>
                    <a:pt x="336102" y="199346"/>
                    <a:pt x="330255" y="194341"/>
                    <a:pt x="328770" y="189058"/>
                  </a:cubicBezTo>
                  <a:cubicBezTo>
                    <a:pt x="326913" y="182755"/>
                    <a:pt x="330812" y="176082"/>
                    <a:pt x="336938" y="174228"/>
                  </a:cubicBezTo>
                  <a:close/>
                  <a:moveTo>
                    <a:pt x="350949" y="97891"/>
                  </a:moveTo>
                  <a:cubicBezTo>
                    <a:pt x="355310" y="93075"/>
                    <a:pt x="362920" y="93075"/>
                    <a:pt x="367745" y="97891"/>
                  </a:cubicBezTo>
                  <a:cubicBezTo>
                    <a:pt x="372570" y="102245"/>
                    <a:pt x="372570" y="109840"/>
                    <a:pt x="367745" y="114656"/>
                  </a:cubicBezTo>
                  <a:lnTo>
                    <a:pt x="325430" y="156892"/>
                  </a:lnTo>
                  <a:cubicBezTo>
                    <a:pt x="317914" y="163005"/>
                    <a:pt x="310490" y="159300"/>
                    <a:pt x="308171" y="156892"/>
                  </a:cubicBezTo>
                  <a:cubicBezTo>
                    <a:pt x="303345" y="152631"/>
                    <a:pt x="303345" y="144851"/>
                    <a:pt x="308171" y="140127"/>
                  </a:cubicBezTo>
                  <a:close/>
                  <a:moveTo>
                    <a:pt x="307588" y="46989"/>
                  </a:moveTo>
                  <a:cubicBezTo>
                    <a:pt x="313814" y="48842"/>
                    <a:pt x="317810" y="55514"/>
                    <a:pt x="315766" y="61815"/>
                  </a:cubicBezTo>
                  <a:lnTo>
                    <a:pt x="295600" y="132798"/>
                  </a:lnTo>
                  <a:cubicBezTo>
                    <a:pt x="294206" y="138173"/>
                    <a:pt x="288444" y="143177"/>
                    <a:pt x="280731" y="140953"/>
                  </a:cubicBezTo>
                  <a:cubicBezTo>
                    <a:pt x="274412" y="139100"/>
                    <a:pt x="270602" y="132798"/>
                    <a:pt x="272553" y="126126"/>
                  </a:cubicBezTo>
                  <a:lnTo>
                    <a:pt x="292719" y="55143"/>
                  </a:lnTo>
                  <a:cubicBezTo>
                    <a:pt x="294577" y="48935"/>
                    <a:pt x="301268" y="44950"/>
                    <a:pt x="307588" y="46989"/>
                  </a:cubicBezTo>
                  <a:close/>
                  <a:moveTo>
                    <a:pt x="129419" y="14"/>
                  </a:moveTo>
                  <a:cubicBezTo>
                    <a:pt x="143194" y="315"/>
                    <a:pt x="156912" y="5460"/>
                    <a:pt x="167774" y="15286"/>
                  </a:cubicBezTo>
                  <a:cubicBezTo>
                    <a:pt x="185414" y="32157"/>
                    <a:pt x="190799" y="56630"/>
                    <a:pt x="183093" y="77765"/>
                  </a:cubicBezTo>
                  <a:cubicBezTo>
                    <a:pt x="180215" y="84903"/>
                    <a:pt x="182072" y="93060"/>
                    <a:pt x="187921" y="98901"/>
                  </a:cubicBezTo>
                  <a:lnTo>
                    <a:pt x="254303" y="165088"/>
                  </a:lnTo>
                  <a:cubicBezTo>
                    <a:pt x="255138" y="170464"/>
                    <a:pt x="266279" y="211715"/>
                    <a:pt x="269158" y="227567"/>
                  </a:cubicBezTo>
                  <a:cubicBezTo>
                    <a:pt x="271943" y="243326"/>
                    <a:pt x="271014" y="260197"/>
                    <a:pt x="262844" y="274102"/>
                  </a:cubicBezTo>
                  <a:cubicBezTo>
                    <a:pt x="258481" y="281796"/>
                    <a:pt x="242883" y="293754"/>
                    <a:pt x="256160" y="316929"/>
                  </a:cubicBezTo>
                  <a:cubicBezTo>
                    <a:pt x="261452" y="328887"/>
                    <a:pt x="264794" y="341401"/>
                    <a:pt x="266744" y="354379"/>
                  </a:cubicBezTo>
                  <a:lnTo>
                    <a:pt x="98886" y="186594"/>
                  </a:lnTo>
                  <a:cubicBezTo>
                    <a:pt x="93594" y="181310"/>
                    <a:pt x="84959" y="178993"/>
                    <a:pt x="77718" y="181774"/>
                  </a:cubicBezTo>
                  <a:cubicBezTo>
                    <a:pt x="56550" y="189560"/>
                    <a:pt x="31575" y="184277"/>
                    <a:pt x="15235" y="166478"/>
                  </a:cubicBezTo>
                  <a:cubicBezTo>
                    <a:pt x="-4540" y="145343"/>
                    <a:pt x="-5097" y="111693"/>
                    <a:pt x="13750" y="89723"/>
                  </a:cubicBezTo>
                  <a:cubicBezTo>
                    <a:pt x="24426" y="77765"/>
                    <a:pt x="38724" y="71091"/>
                    <a:pt x="53207" y="69608"/>
                  </a:cubicBezTo>
                  <a:cubicBezTo>
                    <a:pt x="62399" y="69051"/>
                    <a:pt x="69083" y="61914"/>
                    <a:pt x="70105" y="52736"/>
                  </a:cubicBezTo>
                  <a:cubicBezTo>
                    <a:pt x="71590" y="38275"/>
                    <a:pt x="78275" y="24000"/>
                    <a:pt x="90716" y="13803"/>
                  </a:cubicBezTo>
                  <a:cubicBezTo>
                    <a:pt x="101810" y="4255"/>
                    <a:pt x="115644" y="-287"/>
                    <a:pt x="129419" y="14"/>
                  </a:cubicBezTo>
                  <a:close/>
                </a:path>
              </a:pathLst>
            </a:custGeom>
            <a:solidFill>
              <a:srgbClr val="E97600"/>
            </a:solidFill>
            <a:ln w="0">
              <a:noFill/>
              <a:prstDash val="solid"/>
              <a:round/>
              <a:headEnd/>
              <a:tailEnd/>
            </a:ln>
          </p:spPr>
          <p:txBody>
            <a:bodyPr wrap="square" lIns="170700" tIns="85350" rIns="170700" bIns="8535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000000"/>
                </a:solidFill>
                <a:effectLst/>
                <a:uLnTx/>
                <a:uFillTx/>
                <a:cs typeface="+mn-ea"/>
                <a:sym typeface="+mn-lt"/>
              </a:endParaRPr>
            </a:p>
          </p:txBody>
        </p:sp>
        <p:sp>
          <p:nvSpPr>
            <p:cNvPr id="320" name="Bullet3">
              <a:extLst>
                <a:ext uri="{FF2B5EF4-FFF2-40B4-BE49-F238E27FC236}">
                  <a16:creationId xmlns:a16="http://schemas.microsoft.com/office/drawing/2014/main" id="{451F75B5-2249-FE65-A8CA-C4B64A44C1ED}"/>
                </a:ext>
              </a:extLst>
            </p:cNvPr>
            <p:cNvSpPr/>
            <p:nvPr/>
          </p:nvSpPr>
          <p:spPr bwMode="auto">
            <a:xfrm>
              <a:off x="4366066" y="7961249"/>
              <a:ext cx="5184454" cy="2206703"/>
            </a:xfrm>
            <a:prstGeom prst="homePlate">
              <a:avLst>
                <a:gd name="adj" fmla="val 31768"/>
              </a:avLst>
            </a:prstGeom>
            <a:solidFill>
              <a:srgbClr val="FFFFFF">
                <a:lumMod val="95000"/>
              </a:srgbClr>
            </a:solidFill>
            <a:ln w="0">
              <a:noFill/>
              <a:prstDash val="solid"/>
              <a:miter lim="800000"/>
              <a:headEnd/>
              <a:tailEnd/>
            </a:ln>
          </p:spPr>
          <p:txBody>
            <a:bodyPr wrap="square" lIns="170700" tIns="0" rIns="170700" bIns="85350" anchor="ctr">
              <a:normAutofit fontScale="92500"/>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chemeClr val="accent2"/>
                  </a:solidFill>
                  <a:effectLst/>
                  <a:uLnTx/>
                  <a:uFillTx/>
                  <a:cs typeface="+mn-ea"/>
                  <a:sym typeface="+mn-lt"/>
                </a:rPr>
                <a:t>治疗选择 </a:t>
              </a:r>
              <a:r>
                <a:rPr kumimoji="0" lang="zh-CN" altLang="en-US" sz="2800" b="1" i="0" u="none" strike="noStrike" kern="0" cap="none" spc="0" normalizeH="0" baseline="0" noProof="0" dirty="0">
                  <a:ln>
                    <a:noFill/>
                  </a:ln>
                  <a:solidFill>
                    <a:schemeClr val="accent2"/>
                  </a:solidFill>
                  <a:effectLst/>
                  <a:uLnTx/>
                  <a:uFillTx/>
                  <a:cs typeface="+mn-ea"/>
                  <a:sym typeface="+mn-lt"/>
                </a:rPr>
                <a:t>更有限</a:t>
              </a:r>
              <a:endParaRPr kumimoji="0" lang="en-US" altLang="zh-CN" sz="2800" b="1" i="0" u="none" strike="noStrike" kern="0" cap="none" spc="0" normalizeH="0" baseline="0" noProof="0" dirty="0">
                <a:ln>
                  <a:noFill/>
                </a:ln>
                <a:solidFill>
                  <a:schemeClr val="accent2"/>
                </a:solidFill>
                <a:effectLst/>
                <a:uLnTx/>
                <a:uFillTx/>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100" kern="0" dirty="0">
                  <a:solidFill>
                    <a:srgbClr val="000000"/>
                  </a:solidFill>
                  <a:cs typeface="+mn-ea"/>
                  <a:sym typeface="+mn-lt"/>
                </a:rPr>
                <a:t>治疗越后线，药物选择</a:t>
              </a:r>
              <a:r>
                <a:rPr kumimoji="0" lang="zh-CN" altLang="en-US" sz="1100" i="0" u="none" strike="noStrike" kern="0" cap="none" spc="0" normalizeH="0" baseline="0" noProof="0" dirty="0">
                  <a:ln>
                    <a:noFill/>
                  </a:ln>
                  <a:solidFill>
                    <a:srgbClr val="000000"/>
                  </a:solidFill>
                  <a:effectLst/>
                  <a:uLnTx/>
                  <a:uFillTx/>
                  <a:cs typeface="+mn-ea"/>
                  <a:sym typeface="+mn-lt"/>
                </a:rPr>
                <a:t>越有限</a:t>
              </a:r>
              <a:endParaRPr kumimoji="0" lang="en-US" altLang="zh-CN" sz="1100" i="0" u="none" strike="noStrike" kern="0" cap="none" spc="0" normalizeH="0" baseline="0" noProof="0" dirty="0">
                <a:ln>
                  <a:noFill/>
                </a:ln>
                <a:solidFill>
                  <a:srgbClr val="000000"/>
                </a:solidFill>
                <a:effectLst/>
                <a:uLnTx/>
                <a:uFillTx/>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100" kern="0" dirty="0">
                  <a:solidFill>
                    <a:srgbClr val="000000"/>
                  </a:solidFill>
                  <a:cs typeface="+mn-ea"/>
                  <a:sym typeface="+mn-lt"/>
                </a:rPr>
                <a:t>放疗机会可能更少</a:t>
              </a:r>
              <a:endParaRPr kumimoji="0" sz="1100" i="0" u="none" strike="noStrike" kern="0" cap="none" spc="0" normalizeH="0" baseline="0" noProof="0" dirty="0">
                <a:ln>
                  <a:noFill/>
                </a:ln>
                <a:solidFill>
                  <a:srgbClr val="000000"/>
                </a:solidFill>
                <a:effectLst/>
                <a:uLnTx/>
                <a:uFillTx/>
                <a:cs typeface="+mn-ea"/>
                <a:sym typeface="+mn-lt"/>
              </a:endParaRPr>
            </a:p>
          </p:txBody>
        </p:sp>
        <p:sp>
          <p:nvSpPr>
            <p:cNvPr id="321" name="Number4">
              <a:extLst>
                <a:ext uri="{FF2B5EF4-FFF2-40B4-BE49-F238E27FC236}">
                  <a16:creationId xmlns:a16="http://schemas.microsoft.com/office/drawing/2014/main" id="{E0476017-2F60-00E2-C4E0-162C03338F56}"/>
                </a:ext>
              </a:extLst>
            </p:cNvPr>
            <p:cNvSpPr/>
            <p:nvPr/>
          </p:nvSpPr>
          <p:spPr bwMode="auto">
            <a:xfrm>
              <a:off x="363628" y="3723556"/>
              <a:ext cx="2730866" cy="7136185"/>
            </a:xfrm>
            <a:prstGeom prst="rect">
              <a:avLst/>
            </a:prstGeom>
            <a:solidFill>
              <a:schemeClr val="accent1"/>
            </a:solidFill>
            <a:ln w="0">
              <a:noFill/>
              <a:prstDash val="solid"/>
              <a:miter lim="800000"/>
              <a:headEnd/>
              <a:tailEnd/>
            </a:ln>
            <a:effectLst>
              <a:outerShdw blurRad="50800" dist="38100" dir="2700000" algn="tl" rotWithShape="0">
                <a:prstClr val="black">
                  <a:alpha val="40000"/>
                </a:prstClr>
              </a:outerShdw>
            </a:effectLst>
          </p:spPr>
          <p:txBody>
            <a:bodyPr wrap="square" lIns="170700" tIns="85350" rIns="170700" bIns="85350" anchor="ctr">
              <a:norm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b="1" kern="0" dirty="0">
                  <a:solidFill>
                    <a:srgbClr val="FFFFFF"/>
                  </a:solidFill>
                  <a:effectLst>
                    <a:outerShdw blurRad="38100" dist="38100" dir="2700000" algn="tl">
                      <a:srgbClr val="000000">
                        <a:alpha val="43137"/>
                      </a:srgbClr>
                    </a:outerShdw>
                  </a:effectLst>
                  <a:cs typeface="+mn-ea"/>
                  <a:sym typeface="+mn-lt"/>
                </a:rPr>
                <a:t>骨转移</a:t>
              </a:r>
              <a:endParaRPr lang="en-US" altLang="zh-CN"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b="1" kern="0" dirty="0">
                  <a:solidFill>
                    <a:srgbClr val="FFFFFF"/>
                  </a:solidFill>
                  <a:effectLst>
                    <a:outerShdw blurRad="38100" dist="38100" dir="2700000" algn="tl">
                      <a:srgbClr val="000000">
                        <a:alpha val="43137"/>
                      </a:srgbClr>
                    </a:outerShdw>
                  </a:effectLst>
                  <a:cs typeface="+mn-ea"/>
                  <a:sym typeface="+mn-lt"/>
                </a:rPr>
                <a:t>遇上</a:t>
              </a:r>
              <a:endParaRPr lang="en-US" altLang="zh-CN"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2000" b="1" kern="0" dirty="0">
                  <a:solidFill>
                    <a:srgbClr val="FFFFFF"/>
                  </a:solidFill>
                  <a:effectLst>
                    <a:outerShdw blurRad="38100" dist="38100" dir="2700000" algn="tl">
                      <a:srgbClr val="000000">
                        <a:alpha val="43137"/>
                      </a:srgbClr>
                    </a:outerShdw>
                  </a:effectLst>
                  <a:cs typeface="+mn-ea"/>
                  <a:sym typeface="+mn-lt"/>
                </a:rPr>
                <a:t>疾病复发</a:t>
              </a:r>
              <a:endParaRPr kumimoji="0" lang="en-US" altLang="zh-CN"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ea"/>
                <a:sym typeface="+mn-lt"/>
              </a:endParaRPr>
            </a:p>
          </p:txBody>
        </p:sp>
        <p:sp>
          <p:nvSpPr>
            <p:cNvPr id="322" name="Number4">
              <a:extLst>
                <a:ext uri="{FF2B5EF4-FFF2-40B4-BE49-F238E27FC236}">
                  <a16:creationId xmlns:a16="http://schemas.microsoft.com/office/drawing/2014/main" id="{DCB82FB4-20A6-51C6-F78E-F46E5B6B61C1}"/>
                </a:ext>
              </a:extLst>
            </p:cNvPr>
            <p:cNvSpPr/>
            <p:nvPr/>
          </p:nvSpPr>
          <p:spPr bwMode="auto">
            <a:xfrm>
              <a:off x="9788978" y="2975869"/>
              <a:ext cx="3183620" cy="7192083"/>
            </a:xfrm>
            <a:prstGeom prst="rect">
              <a:avLst/>
            </a:prstGeom>
            <a:solidFill>
              <a:schemeClr val="accent1"/>
            </a:solidFill>
            <a:ln w="0">
              <a:noFill/>
              <a:prstDash val="solid"/>
              <a:miter lim="800000"/>
              <a:headEnd/>
              <a:tailEnd/>
            </a:ln>
            <a:effectLst>
              <a:outerShdw blurRad="50800" dist="38100" dir="2700000" algn="tl" rotWithShape="0">
                <a:prstClr val="black">
                  <a:alpha val="40000"/>
                </a:prstClr>
              </a:outerShdw>
            </a:effectLst>
          </p:spPr>
          <p:txBody>
            <a:bodyPr wrap="square" lIns="170700" tIns="85350" rIns="170700" bIns="85350" anchor="ctr">
              <a:norm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600" b="1" kern="0" dirty="0">
                  <a:solidFill>
                    <a:srgbClr val="FFFFFF"/>
                  </a:solidFill>
                  <a:effectLst>
                    <a:outerShdw blurRad="38100" dist="38100" dir="2700000" algn="tl">
                      <a:srgbClr val="000000">
                        <a:alpha val="43137"/>
                      </a:srgbClr>
                    </a:outerShdw>
                  </a:effectLst>
                  <a:cs typeface="+mn-ea"/>
                  <a:sym typeface="+mn-lt"/>
                </a:rPr>
                <a:t>复发人群</a:t>
              </a:r>
              <a:endParaRPr lang="en-US" altLang="zh-CN" sz="1600"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600" b="1" kern="0" dirty="0">
                  <a:solidFill>
                    <a:srgbClr val="FFFFFF"/>
                  </a:solidFill>
                  <a:effectLst>
                    <a:outerShdw blurRad="38100" dist="38100" dir="2700000" algn="tl">
                      <a:srgbClr val="000000">
                        <a:alpha val="43137"/>
                      </a:srgbClr>
                    </a:outerShdw>
                  </a:effectLst>
                  <a:cs typeface="+mn-ea"/>
                  <a:sym typeface="+mn-lt"/>
                </a:rPr>
                <a:t>骨转移</a:t>
              </a:r>
              <a:endParaRPr lang="en-US" altLang="zh-CN" sz="1600"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ea"/>
                  <a:sym typeface="+mn-lt"/>
                </a:rPr>
                <a:t>风险陡增</a:t>
              </a:r>
              <a:endParaRPr kumimoji="0"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ea"/>
                <a:sym typeface="+mn-lt"/>
              </a:endParaRPr>
            </a:p>
          </p:txBody>
        </p:sp>
        <p:grpSp>
          <p:nvGrpSpPr>
            <p:cNvPr id="323" name="组合 322">
              <a:extLst>
                <a:ext uri="{FF2B5EF4-FFF2-40B4-BE49-F238E27FC236}">
                  <a16:creationId xmlns:a16="http://schemas.microsoft.com/office/drawing/2014/main" id="{695277E9-5894-E182-7627-994DFFFE9DC8}"/>
                </a:ext>
              </a:extLst>
            </p:cNvPr>
            <p:cNvGrpSpPr/>
            <p:nvPr/>
          </p:nvGrpSpPr>
          <p:grpSpPr>
            <a:xfrm>
              <a:off x="13382044" y="2975869"/>
              <a:ext cx="5457872" cy="7192084"/>
              <a:chOff x="13413854" y="3299787"/>
              <a:chExt cx="5457872" cy="7322770"/>
            </a:xfrm>
          </p:grpSpPr>
          <p:sp>
            <p:nvSpPr>
              <p:cNvPr id="324" name="Bullet1">
                <a:extLst>
                  <a:ext uri="{FF2B5EF4-FFF2-40B4-BE49-F238E27FC236}">
                    <a16:creationId xmlns:a16="http://schemas.microsoft.com/office/drawing/2014/main" id="{9CC5B809-8AED-DE19-3E23-26F30CF8309D}"/>
                  </a:ext>
                </a:extLst>
              </p:cNvPr>
              <p:cNvSpPr/>
              <p:nvPr/>
            </p:nvSpPr>
            <p:spPr bwMode="auto">
              <a:xfrm>
                <a:off x="13413854" y="3299787"/>
                <a:ext cx="5457872" cy="3263873"/>
              </a:xfrm>
              <a:prstGeom prst="homePlate">
                <a:avLst>
                  <a:gd name="adj" fmla="val 33425"/>
                </a:avLst>
              </a:prstGeom>
              <a:solidFill>
                <a:srgbClr val="FFFFFF">
                  <a:lumMod val="95000"/>
                </a:srgbClr>
              </a:solidFill>
              <a:ln w="0">
                <a:noFill/>
                <a:prstDash val="solid"/>
                <a:miter lim="800000"/>
                <a:headEnd/>
                <a:tailEnd/>
              </a:ln>
            </p:spPr>
            <p:txBody>
              <a:bodyPr wrap="square" lIns="170700" tIns="85350" rIns="170700" bIns="85350" anchor="ctr">
                <a:normAutofit/>
              </a:bodyPr>
              <a:lstStyle/>
              <a:p>
                <a:pPr algn="ctr" defTabSz="914400">
                  <a:lnSpc>
                    <a:spcPct val="150000"/>
                  </a:lnSpc>
                </a:pPr>
                <a:endParaRPr lang="zh-CN" altLang="en-US" kern="0" dirty="0">
                  <a:solidFill>
                    <a:srgbClr val="000000"/>
                  </a:solidFill>
                  <a:cs typeface="+mn-ea"/>
                  <a:sym typeface="+mn-lt"/>
                </a:endParaRPr>
              </a:p>
            </p:txBody>
          </p:sp>
          <p:sp>
            <p:nvSpPr>
              <p:cNvPr id="325" name="Bullet1">
                <a:extLst>
                  <a:ext uri="{FF2B5EF4-FFF2-40B4-BE49-F238E27FC236}">
                    <a16:creationId xmlns:a16="http://schemas.microsoft.com/office/drawing/2014/main" id="{F050C9D8-FD9A-EC78-04F0-6994D649CA4C}"/>
                  </a:ext>
                </a:extLst>
              </p:cNvPr>
              <p:cNvSpPr/>
              <p:nvPr/>
            </p:nvSpPr>
            <p:spPr bwMode="auto">
              <a:xfrm>
                <a:off x="13413854" y="6976504"/>
                <a:ext cx="5457872" cy="3646053"/>
              </a:xfrm>
              <a:prstGeom prst="homePlate">
                <a:avLst>
                  <a:gd name="adj" fmla="val 33425"/>
                </a:avLst>
              </a:prstGeom>
              <a:solidFill>
                <a:srgbClr val="FFFFFF">
                  <a:lumMod val="95000"/>
                </a:srgbClr>
              </a:solidFill>
              <a:ln w="0">
                <a:noFill/>
                <a:prstDash val="solid"/>
                <a:miter lim="800000"/>
                <a:headEnd/>
                <a:tailEnd/>
              </a:ln>
            </p:spPr>
            <p:txBody>
              <a:bodyPr wrap="square" lIns="170700" tIns="85350" rIns="170700" bIns="85350" anchor="ctr">
                <a:normAutofit/>
              </a:bodyPr>
              <a:lstStyle/>
              <a:p>
                <a:pPr algn="ctr" defTabSz="914400">
                  <a:lnSpc>
                    <a:spcPct val="150000"/>
                  </a:lnSpc>
                </a:pPr>
                <a:endParaRPr lang="zh-CN" altLang="en-US" kern="0" dirty="0">
                  <a:solidFill>
                    <a:srgbClr val="000000"/>
                  </a:solidFill>
                  <a:cs typeface="+mn-ea"/>
                  <a:sym typeface="+mn-lt"/>
                </a:endParaRPr>
              </a:p>
            </p:txBody>
          </p:sp>
          <p:sp>
            <p:nvSpPr>
              <p:cNvPr id="326" name="文本框 325">
                <a:extLst>
                  <a:ext uri="{FF2B5EF4-FFF2-40B4-BE49-F238E27FC236}">
                    <a16:creationId xmlns:a16="http://schemas.microsoft.com/office/drawing/2014/main" id="{2DE5395C-3870-E60D-E4F8-E486C332F2EC}"/>
                  </a:ext>
                </a:extLst>
              </p:cNvPr>
              <p:cNvSpPr txBox="1"/>
              <p:nvPr/>
            </p:nvSpPr>
            <p:spPr>
              <a:xfrm>
                <a:off x="13772783" y="5297579"/>
                <a:ext cx="4719482" cy="988193"/>
              </a:xfrm>
              <a:prstGeom prst="rect">
                <a:avLst/>
              </a:prstGeom>
              <a:noFill/>
            </p:spPr>
            <p:txBody>
              <a:bodyPr wrap="square" rtlCol="0">
                <a:spAutoFit/>
              </a:bodyPr>
              <a:lstStyle/>
              <a:p>
                <a:r>
                  <a:rPr lang="zh-CN" altLang="en-US" sz="1400" dirty="0"/>
                  <a:t>一线复发到二线，</a:t>
                </a:r>
                <a:endParaRPr lang="en-US" altLang="zh-CN" sz="1400" dirty="0"/>
              </a:p>
              <a:p>
                <a:r>
                  <a:rPr lang="en-US" sz="1400" dirty="0"/>
                  <a:t>SRE</a:t>
                </a:r>
                <a:r>
                  <a:rPr lang="zh-CN" altLang="en-US" sz="1400" dirty="0"/>
                  <a:t>发生率显著升高</a:t>
                </a:r>
                <a:r>
                  <a:rPr lang="en-US" altLang="zh-CN" sz="1400" baseline="30000" dirty="0"/>
                  <a:t>1</a:t>
                </a:r>
                <a:endParaRPr lang="en-US" altLang="zh-CN" sz="1400" dirty="0"/>
              </a:p>
            </p:txBody>
          </p:sp>
          <p:sp>
            <p:nvSpPr>
              <p:cNvPr id="327" name="文本框 326">
                <a:extLst>
                  <a:ext uri="{FF2B5EF4-FFF2-40B4-BE49-F238E27FC236}">
                    <a16:creationId xmlns:a16="http://schemas.microsoft.com/office/drawing/2014/main" id="{91D611CE-68E2-0995-E25D-207BAEC4FE2B}"/>
                  </a:ext>
                </a:extLst>
              </p:cNvPr>
              <p:cNvSpPr txBox="1"/>
              <p:nvPr/>
            </p:nvSpPr>
            <p:spPr>
              <a:xfrm>
                <a:off x="13772784" y="3716480"/>
                <a:ext cx="3510111" cy="1569484"/>
              </a:xfrm>
              <a:prstGeom prst="rect">
                <a:avLst/>
              </a:prstGeom>
              <a:noFill/>
            </p:spPr>
            <p:txBody>
              <a:bodyPr wrap="square" anchor="ctr">
                <a:spAutoFit/>
              </a:bodyPr>
              <a:lstStyle/>
              <a:p>
                <a:r>
                  <a:rPr lang="en-US" altLang="zh-CN" sz="4800" b="1" dirty="0">
                    <a:solidFill>
                      <a:schemeClr val="accent1"/>
                    </a:solidFill>
                  </a:rPr>
                  <a:t>20</a:t>
                </a:r>
                <a:r>
                  <a:rPr lang="en-US" altLang="zh-CN" sz="3200" b="1" dirty="0">
                    <a:solidFill>
                      <a:schemeClr val="accent1"/>
                    </a:solidFill>
                  </a:rPr>
                  <a:t>%</a:t>
                </a:r>
                <a:endParaRPr lang="en-US" altLang="zh-CN" sz="4800" b="1" dirty="0">
                  <a:solidFill>
                    <a:schemeClr val="accent1"/>
                  </a:solidFill>
                </a:endParaRPr>
              </a:p>
            </p:txBody>
          </p:sp>
          <p:sp>
            <p:nvSpPr>
              <p:cNvPr id="328" name="文本框 327">
                <a:extLst>
                  <a:ext uri="{FF2B5EF4-FFF2-40B4-BE49-F238E27FC236}">
                    <a16:creationId xmlns:a16="http://schemas.microsoft.com/office/drawing/2014/main" id="{7352072D-26C9-DB0E-1BD6-4A7E20BE4BC2}"/>
                  </a:ext>
                </a:extLst>
              </p:cNvPr>
              <p:cNvSpPr txBox="1"/>
              <p:nvPr/>
            </p:nvSpPr>
            <p:spPr>
              <a:xfrm>
                <a:off x="13772784" y="7494110"/>
                <a:ext cx="4330565" cy="1569484"/>
              </a:xfrm>
              <a:prstGeom prst="rect">
                <a:avLst/>
              </a:prstGeom>
              <a:noFill/>
            </p:spPr>
            <p:txBody>
              <a:bodyPr wrap="square" anchor="ctr">
                <a:spAutoFit/>
              </a:bodyPr>
              <a:lstStyle/>
              <a:p>
                <a:r>
                  <a:rPr lang="en-US" altLang="zh-CN" sz="4800" b="1" dirty="0">
                    <a:solidFill>
                      <a:schemeClr val="accent1"/>
                    </a:solidFill>
                  </a:rPr>
                  <a:t>200</a:t>
                </a:r>
                <a:r>
                  <a:rPr lang="en-US" altLang="zh-CN" sz="3200" b="1" dirty="0">
                    <a:solidFill>
                      <a:schemeClr val="accent1"/>
                    </a:solidFill>
                  </a:rPr>
                  <a:t>%</a:t>
                </a:r>
                <a:endParaRPr lang="en-US" altLang="zh-CN" sz="4800" b="1" dirty="0">
                  <a:solidFill>
                    <a:schemeClr val="accent1"/>
                  </a:solidFill>
                </a:endParaRPr>
              </a:p>
            </p:txBody>
          </p:sp>
          <p:sp>
            <p:nvSpPr>
              <p:cNvPr id="329" name="文本框 328">
                <a:extLst>
                  <a:ext uri="{FF2B5EF4-FFF2-40B4-BE49-F238E27FC236}">
                    <a16:creationId xmlns:a16="http://schemas.microsoft.com/office/drawing/2014/main" id="{920C6F14-98E2-FDE2-F121-F69B90B6865B}"/>
                  </a:ext>
                </a:extLst>
              </p:cNvPr>
              <p:cNvSpPr txBox="1"/>
              <p:nvPr/>
            </p:nvSpPr>
            <p:spPr>
              <a:xfrm>
                <a:off x="13772785" y="9132643"/>
                <a:ext cx="4330566" cy="988193"/>
              </a:xfrm>
              <a:prstGeom prst="rect">
                <a:avLst/>
              </a:prstGeom>
              <a:noFill/>
            </p:spPr>
            <p:txBody>
              <a:bodyPr wrap="square" rtlCol="0">
                <a:spAutoFit/>
              </a:bodyPr>
              <a:lstStyle/>
              <a:p>
                <a:r>
                  <a:rPr lang="zh-CN" altLang="en-US" sz="1400" dirty="0"/>
                  <a:t>确诊后</a:t>
                </a:r>
                <a:r>
                  <a:rPr lang="en-US" altLang="zh-CN" sz="1400" dirty="0"/>
                  <a:t>24</a:t>
                </a:r>
                <a:r>
                  <a:rPr lang="zh-CN" altLang="en-US" sz="1400" dirty="0"/>
                  <a:t>个月</a:t>
                </a:r>
                <a:r>
                  <a:rPr lang="en-US" sz="1400" dirty="0"/>
                  <a:t>SRE</a:t>
                </a:r>
                <a:r>
                  <a:rPr lang="zh-CN" altLang="en-US" sz="1400" dirty="0"/>
                  <a:t>发生率对比确诊后</a:t>
                </a:r>
                <a:r>
                  <a:rPr lang="en-US" altLang="zh-CN" sz="1400" dirty="0"/>
                  <a:t>12</a:t>
                </a:r>
                <a:r>
                  <a:rPr lang="zh-CN" altLang="en-US" sz="1400" dirty="0"/>
                  <a:t>个月</a:t>
                </a:r>
                <a:r>
                  <a:rPr lang="en-US" altLang="zh-CN" sz="1400" baseline="30000" dirty="0"/>
                  <a:t>2</a:t>
                </a:r>
                <a:endParaRPr lang="en-US" altLang="zh-CN" sz="1400" dirty="0"/>
              </a:p>
            </p:txBody>
          </p:sp>
        </p:grpSp>
        <p:sp>
          <p:nvSpPr>
            <p:cNvPr id="330" name="Number4">
              <a:extLst>
                <a:ext uri="{FF2B5EF4-FFF2-40B4-BE49-F238E27FC236}">
                  <a16:creationId xmlns:a16="http://schemas.microsoft.com/office/drawing/2014/main" id="{871DF8E9-1E78-D735-C543-5CF423D08071}"/>
                </a:ext>
              </a:extLst>
            </p:cNvPr>
            <p:cNvSpPr/>
            <p:nvPr/>
          </p:nvSpPr>
          <p:spPr bwMode="auto">
            <a:xfrm>
              <a:off x="18903693" y="2600175"/>
              <a:ext cx="3510116" cy="7192083"/>
            </a:xfrm>
            <a:prstGeom prst="rect">
              <a:avLst/>
            </a:prstGeom>
            <a:solidFill>
              <a:schemeClr val="accent1"/>
            </a:solidFill>
            <a:ln w="0">
              <a:noFill/>
              <a:prstDash val="solid"/>
              <a:miter lim="800000"/>
              <a:headEnd/>
              <a:tailEnd/>
            </a:ln>
            <a:effectLst>
              <a:outerShdw blurRad="50800" dist="38100" dir="2700000" algn="tl" rotWithShape="0">
                <a:prstClr val="black">
                  <a:alpha val="40000"/>
                </a:prstClr>
              </a:outerShdw>
            </a:effectLst>
          </p:spPr>
          <p:txBody>
            <a:bodyPr wrap="square" lIns="0" tIns="36000" rIns="0" bIns="36000" anchor="ctr">
              <a:norm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600" b="1" kern="0" dirty="0">
                  <a:solidFill>
                    <a:srgbClr val="FFFFFF"/>
                  </a:solidFill>
                  <a:effectLst>
                    <a:outerShdw blurRad="38100" dist="38100" dir="2700000" algn="tl">
                      <a:srgbClr val="000000">
                        <a:alpha val="43137"/>
                      </a:srgbClr>
                    </a:outerShdw>
                  </a:effectLst>
                  <a:cs typeface="+mn-ea"/>
                  <a:sym typeface="+mn-lt"/>
                </a:rPr>
                <a:t>复发人群</a:t>
              </a:r>
              <a:endParaRPr lang="en-US" altLang="zh-CN" sz="1600"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600" b="1" kern="0" dirty="0">
                  <a:solidFill>
                    <a:srgbClr val="FFFFFF"/>
                  </a:solidFill>
                  <a:effectLst>
                    <a:outerShdw blurRad="38100" dist="38100" dir="2700000" algn="tl">
                      <a:srgbClr val="000000">
                        <a:alpha val="43137"/>
                      </a:srgbClr>
                    </a:outerShdw>
                  </a:effectLst>
                  <a:cs typeface="+mn-ea"/>
                  <a:sym typeface="+mn-lt"/>
                </a:rPr>
                <a:t>骨转移</a:t>
              </a:r>
              <a:endParaRPr lang="en-US" altLang="zh-CN" sz="1600" b="1" kern="0" dirty="0">
                <a:solidFill>
                  <a:srgbClr val="FFFFFF"/>
                </a:solidFill>
                <a:effectLst>
                  <a:outerShdw blurRad="38100" dist="38100" dir="2700000" algn="tl">
                    <a:srgbClr val="000000">
                      <a:alpha val="43137"/>
                    </a:srgbClr>
                  </a:outerShdw>
                </a:effectLst>
                <a:cs typeface="+mn-ea"/>
                <a:sym typeface="+mn-lt"/>
              </a:endParaRPr>
            </a:p>
            <a:p>
              <a:pPr marL="0" marR="0" lvl="0" indent="0" algn="ctr" defTabSz="914400" eaLnBrk="1" fontAlgn="auto" latinLnBrk="0" hangingPunct="1">
                <a:lnSpc>
                  <a:spcPct val="150000"/>
                </a:lnSpc>
                <a:spcBef>
                  <a:spcPts val="600"/>
                </a:spcBef>
                <a:spcAft>
                  <a:spcPts val="1200"/>
                </a:spcAft>
                <a:buClrTx/>
                <a:buSzTx/>
                <a:buFontTx/>
                <a:buNone/>
                <a:tabLst/>
                <a:defRPr/>
              </a:pPr>
              <a:r>
                <a:rPr lang="zh-CN" altLang="en-US" sz="2400" b="1" kern="0" dirty="0">
                  <a:solidFill>
                    <a:srgbClr val="FFFFFF"/>
                  </a:solidFill>
                  <a:effectLst>
                    <a:outerShdw blurRad="38100" dist="38100" dir="2700000" algn="tl">
                      <a:srgbClr val="000000">
                        <a:alpha val="43137"/>
                      </a:srgbClr>
                    </a:outerShdw>
                  </a:effectLst>
                  <a:cs typeface="+mn-ea"/>
                  <a:sym typeface="+mn-lt"/>
                </a:rPr>
                <a:t>立刻</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ea"/>
                  <a:sym typeface="+mn-lt"/>
                </a:rPr>
                <a:t>骨保护</a:t>
              </a:r>
              <a:endPar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ea"/>
                <a:sym typeface="+mn-lt"/>
              </a:endParaRPr>
            </a:p>
            <a:p>
              <a:pPr marL="0" marR="0" lvl="0" indent="0" algn="ctr" defTabSz="914400" eaLnBrk="1" fontAlgn="auto" latinLnBrk="0" hangingPunct="1">
                <a:spcBef>
                  <a:spcPts val="0"/>
                </a:spcBef>
                <a:spcAft>
                  <a:spcPts val="0"/>
                </a:spcAft>
                <a:buClrTx/>
                <a:buSzTx/>
                <a:buFontTx/>
                <a:buNone/>
                <a:tabLst/>
                <a:defRPr/>
              </a:pPr>
              <a:r>
                <a:rPr lang="zh-CN" altLang="en-US" sz="2400" b="1" kern="0" dirty="0">
                  <a:solidFill>
                    <a:srgbClr val="FFFFFF"/>
                  </a:solidFill>
                  <a:effectLst>
                    <a:outerShdw blurRad="38100" dist="38100" dir="2700000" algn="tl">
                      <a:srgbClr val="000000">
                        <a:alpha val="43137"/>
                      </a:srgbClr>
                    </a:outerShdw>
                  </a:effectLst>
                  <a:cs typeface="+mn-ea"/>
                  <a:sym typeface="+mn-lt"/>
                </a:rPr>
                <a:t>无论是否    有症状</a:t>
              </a:r>
              <a:r>
                <a:rPr lang="en-US" altLang="zh-CN" sz="1400" kern="0" baseline="80000" dirty="0">
                  <a:solidFill>
                    <a:srgbClr val="FFFFFF"/>
                  </a:solidFill>
                  <a:effectLst>
                    <a:outerShdw blurRad="38100" dist="38100" dir="2700000" algn="tl">
                      <a:srgbClr val="000000">
                        <a:alpha val="43137"/>
                      </a:srgbClr>
                    </a:outerShdw>
                  </a:effectLst>
                  <a:cs typeface="+mn-ea"/>
                  <a:sym typeface="+mn-lt"/>
                </a:rPr>
                <a:t>3,4</a:t>
              </a:r>
              <a:endParaRPr kumimoji="0" lang="en-US" altLang="zh-CN" sz="2400" i="0" u="none" strike="noStrike" kern="0" cap="none" spc="0" normalizeH="0" baseline="80000" noProof="0" dirty="0">
                <a:ln>
                  <a:noFill/>
                </a:ln>
                <a:solidFill>
                  <a:srgbClr val="FFFFFF"/>
                </a:solidFill>
                <a:effectLst>
                  <a:outerShdw blurRad="38100" dist="38100" dir="2700000" algn="tl">
                    <a:srgbClr val="000000">
                      <a:alpha val="43137"/>
                    </a:srgbClr>
                  </a:outerShdw>
                </a:effectLst>
                <a:uLnTx/>
                <a:uFillTx/>
                <a:cs typeface="+mn-ea"/>
                <a:sym typeface="+mn-lt"/>
              </a:endParaRPr>
            </a:p>
          </p:txBody>
        </p:sp>
        <p:sp>
          <p:nvSpPr>
            <p:cNvPr id="331" name="Icon1">
              <a:extLst>
                <a:ext uri="{FF2B5EF4-FFF2-40B4-BE49-F238E27FC236}">
                  <a16:creationId xmlns:a16="http://schemas.microsoft.com/office/drawing/2014/main" id="{8F556FB3-5599-C836-FDAD-3712FBE6807F}"/>
                </a:ext>
              </a:extLst>
            </p:cNvPr>
            <p:cNvSpPr/>
            <p:nvPr/>
          </p:nvSpPr>
          <p:spPr bwMode="auto">
            <a:xfrm>
              <a:off x="3399720" y="9030379"/>
              <a:ext cx="692928" cy="761879"/>
            </a:xfrm>
            <a:custGeom>
              <a:avLst/>
              <a:gdLst>
                <a:gd name="T0" fmla="*/ 11200 w 11200"/>
                <a:gd name="T1" fmla="*/ 12800 h 12800"/>
                <a:gd name="T2" fmla="*/ 0 w 11200"/>
                <a:gd name="T3" fmla="*/ 12300 h 12800"/>
                <a:gd name="T4" fmla="*/ 800 w 11200"/>
                <a:gd name="T5" fmla="*/ 12000 h 12800"/>
                <a:gd name="T6" fmla="*/ 1400 w 11200"/>
                <a:gd name="T7" fmla="*/ 2400 h 12800"/>
                <a:gd name="T8" fmla="*/ 3600 w 11200"/>
                <a:gd name="T9" fmla="*/ 600 h 12800"/>
                <a:gd name="T10" fmla="*/ 7000 w 11200"/>
                <a:gd name="T11" fmla="*/ 0 h 12800"/>
                <a:gd name="T12" fmla="*/ 7600 w 11200"/>
                <a:gd name="T13" fmla="*/ 2400 h 12800"/>
                <a:gd name="T14" fmla="*/ 10400 w 11200"/>
                <a:gd name="T15" fmla="*/ 3000 h 12800"/>
                <a:gd name="T16" fmla="*/ 10900 w 11200"/>
                <a:gd name="T17" fmla="*/ 12000 h 12800"/>
                <a:gd name="T18" fmla="*/ 7700 w 11200"/>
                <a:gd name="T19" fmla="*/ 4800 h 12800"/>
                <a:gd name="T20" fmla="*/ 6400 w 11200"/>
                <a:gd name="T21" fmla="*/ 5100 h 12800"/>
                <a:gd name="T22" fmla="*/ 6700 w 11200"/>
                <a:gd name="T23" fmla="*/ 6400 h 12800"/>
                <a:gd name="T24" fmla="*/ 8000 w 11200"/>
                <a:gd name="T25" fmla="*/ 6100 h 12800"/>
                <a:gd name="T26" fmla="*/ 7700 w 11200"/>
                <a:gd name="T27" fmla="*/ 4800 h 12800"/>
                <a:gd name="T28" fmla="*/ 4500 w 11200"/>
                <a:gd name="T29" fmla="*/ 6400 h 12800"/>
                <a:gd name="T30" fmla="*/ 4800 w 11200"/>
                <a:gd name="T31" fmla="*/ 5100 h 12800"/>
                <a:gd name="T32" fmla="*/ 3500 w 11200"/>
                <a:gd name="T33" fmla="*/ 4800 h 12800"/>
                <a:gd name="T34" fmla="*/ 3200 w 11200"/>
                <a:gd name="T35" fmla="*/ 6100 h 12800"/>
                <a:gd name="T36" fmla="*/ 6100 w 11200"/>
                <a:gd name="T37" fmla="*/ 9600 h 12800"/>
                <a:gd name="T38" fmla="*/ 4800 w 11200"/>
                <a:gd name="T39" fmla="*/ 9900 h 12800"/>
                <a:gd name="T40" fmla="*/ 6400 w 11200"/>
                <a:gd name="T41" fmla="*/ 12000 h 12800"/>
                <a:gd name="T42" fmla="*/ 6100 w 11200"/>
                <a:gd name="T43" fmla="*/ 9600 h 12800"/>
                <a:gd name="T44" fmla="*/ 6700 w 11200"/>
                <a:gd name="T45" fmla="*/ 7200 h 12800"/>
                <a:gd name="T46" fmla="*/ 6400 w 11200"/>
                <a:gd name="T47" fmla="*/ 8500 h 12800"/>
                <a:gd name="T48" fmla="*/ 7700 w 11200"/>
                <a:gd name="T49" fmla="*/ 8800 h 12800"/>
                <a:gd name="T50" fmla="*/ 8000 w 11200"/>
                <a:gd name="T51" fmla="*/ 7500 h 12800"/>
                <a:gd name="T52" fmla="*/ 4800 w 11200"/>
                <a:gd name="T53" fmla="*/ 7500 h 12800"/>
                <a:gd name="T54" fmla="*/ 3500 w 11200"/>
                <a:gd name="T55" fmla="*/ 7200 h 12800"/>
                <a:gd name="T56" fmla="*/ 3200 w 11200"/>
                <a:gd name="T57" fmla="*/ 8500 h 12800"/>
                <a:gd name="T58" fmla="*/ 4500 w 11200"/>
                <a:gd name="T59" fmla="*/ 8800 h 12800"/>
                <a:gd name="T60" fmla="*/ 4800 w 11200"/>
                <a:gd name="T61" fmla="*/ 7500 h 12800"/>
                <a:gd name="T62" fmla="*/ 5200 w 11200"/>
                <a:gd name="T63" fmla="*/ 2400 h 12800"/>
                <a:gd name="T64" fmla="*/ 5350 w 11200"/>
                <a:gd name="T65" fmla="*/ 3200 h 12800"/>
                <a:gd name="T66" fmla="*/ 6000 w 11200"/>
                <a:gd name="T67" fmla="*/ 3050 h 12800"/>
                <a:gd name="T68" fmla="*/ 6650 w 11200"/>
                <a:gd name="T69" fmla="*/ 2400 h 12800"/>
                <a:gd name="T70" fmla="*/ 6800 w 11200"/>
                <a:gd name="T71" fmla="*/ 1750 h 12800"/>
                <a:gd name="T72" fmla="*/ 6000 w 11200"/>
                <a:gd name="T73" fmla="*/ 1600 h 12800"/>
                <a:gd name="T74" fmla="*/ 5850 w 11200"/>
                <a:gd name="T75" fmla="*/ 800 h 12800"/>
                <a:gd name="T76" fmla="*/ 5200 w 11200"/>
                <a:gd name="T77" fmla="*/ 950 h 12800"/>
                <a:gd name="T78" fmla="*/ 4550 w 11200"/>
                <a:gd name="T79" fmla="*/ 1600 h 12800"/>
                <a:gd name="T80" fmla="*/ 4400 w 11200"/>
                <a:gd name="T81" fmla="*/ 225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00" h="12800">
                  <a:moveTo>
                    <a:pt x="11200" y="12300"/>
                  </a:moveTo>
                  <a:lnTo>
                    <a:pt x="11200" y="12800"/>
                  </a:lnTo>
                  <a:lnTo>
                    <a:pt x="0" y="12800"/>
                  </a:lnTo>
                  <a:lnTo>
                    <a:pt x="0" y="12300"/>
                  </a:lnTo>
                  <a:cubicBezTo>
                    <a:pt x="0" y="12134"/>
                    <a:pt x="134" y="12000"/>
                    <a:pt x="300" y="12000"/>
                  </a:cubicBezTo>
                  <a:lnTo>
                    <a:pt x="800" y="12000"/>
                  </a:lnTo>
                  <a:lnTo>
                    <a:pt x="800" y="3000"/>
                  </a:lnTo>
                  <a:cubicBezTo>
                    <a:pt x="800" y="2669"/>
                    <a:pt x="1069" y="2400"/>
                    <a:pt x="1400" y="2400"/>
                  </a:cubicBezTo>
                  <a:lnTo>
                    <a:pt x="3600" y="2400"/>
                  </a:lnTo>
                  <a:lnTo>
                    <a:pt x="3600" y="600"/>
                  </a:lnTo>
                  <a:cubicBezTo>
                    <a:pt x="3600" y="269"/>
                    <a:pt x="3869" y="0"/>
                    <a:pt x="4200" y="0"/>
                  </a:cubicBezTo>
                  <a:lnTo>
                    <a:pt x="7000" y="0"/>
                  </a:lnTo>
                  <a:cubicBezTo>
                    <a:pt x="7331" y="0"/>
                    <a:pt x="7600" y="269"/>
                    <a:pt x="7600" y="600"/>
                  </a:cubicBezTo>
                  <a:lnTo>
                    <a:pt x="7600" y="2400"/>
                  </a:lnTo>
                  <a:lnTo>
                    <a:pt x="9800" y="2400"/>
                  </a:lnTo>
                  <a:cubicBezTo>
                    <a:pt x="10131" y="2400"/>
                    <a:pt x="10400" y="2669"/>
                    <a:pt x="10400" y="3000"/>
                  </a:cubicBezTo>
                  <a:lnTo>
                    <a:pt x="10400" y="12000"/>
                  </a:lnTo>
                  <a:lnTo>
                    <a:pt x="10900" y="12000"/>
                  </a:lnTo>
                  <a:cubicBezTo>
                    <a:pt x="11066" y="12000"/>
                    <a:pt x="11200" y="12134"/>
                    <a:pt x="11200" y="12300"/>
                  </a:cubicBezTo>
                  <a:close/>
                  <a:moveTo>
                    <a:pt x="7700" y="4800"/>
                  </a:moveTo>
                  <a:lnTo>
                    <a:pt x="6700" y="4800"/>
                  </a:lnTo>
                  <a:cubicBezTo>
                    <a:pt x="6534" y="4800"/>
                    <a:pt x="6400" y="4934"/>
                    <a:pt x="6400" y="5100"/>
                  </a:cubicBezTo>
                  <a:lnTo>
                    <a:pt x="6400" y="6100"/>
                  </a:lnTo>
                  <a:cubicBezTo>
                    <a:pt x="6400" y="6266"/>
                    <a:pt x="6534" y="6400"/>
                    <a:pt x="6700" y="6400"/>
                  </a:cubicBezTo>
                  <a:lnTo>
                    <a:pt x="7700" y="6400"/>
                  </a:lnTo>
                  <a:cubicBezTo>
                    <a:pt x="7866" y="6400"/>
                    <a:pt x="8000" y="6266"/>
                    <a:pt x="8000" y="6100"/>
                  </a:cubicBezTo>
                  <a:lnTo>
                    <a:pt x="8000" y="5100"/>
                  </a:lnTo>
                  <a:cubicBezTo>
                    <a:pt x="8000" y="4934"/>
                    <a:pt x="7866" y="4800"/>
                    <a:pt x="7700" y="4800"/>
                  </a:cubicBezTo>
                  <a:close/>
                  <a:moveTo>
                    <a:pt x="3500" y="6400"/>
                  </a:moveTo>
                  <a:lnTo>
                    <a:pt x="4500" y="6400"/>
                  </a:lnTo>
                  <a:cubicBezTo>
                    <a:pt x="4666" y="6400"/>
                    <a:pt x="4800" y="6266"/>
                    <a:pt x="4800" y="6100"/>
                  </a:cubicBezTo>
                  <a:lnTo>
                    <a:pt x="4800" y="5100"/>
                  </a:lnTo>
                  <a:cubicBezTo>
                    <a:pt x="4800" y="4934"/>
                    <a:pt x="4666" y="4800"/>
                    <a:pt x="4500" y="4800"/>
                  </a:cubicBezTo>
                  <a:lnTo>
                    <a:pt x="3500" y="4800"/>
                  </a:lnTo>
                  <a:cubicBezTo>
                    <a:pt x="3334" y="4800"/>
                    <a:pt x="3200" y="4934"/>
                    <a:pt x="3200" y="5100"/>
                  </a:cubicBezTo>
                  <a:lnTo>
                    <a:pt x="3200" y="6100"/>
                  </a:lnTo>
                  <a:cubicBezTo>
                    <a:pt x="3200" y="6266"/>
                    <a:pt x="3334" y="6400"/>
                    <a:pt x="3500" y="6400"/>
                  </a:cubicBezTo>
                  <a:close/>
                  <a:moveTo>
                    <a:pt x="6100" y="9600"/>
                  </a:moveTo>
                  <a:lnTo>
                    <a:pt x="5100" y="9600"/>
                  </a:lnTo>
                  <a:cubicBezTo>
                    <a:pt x="4934" y="9600"/>
                    <a:pt x="4800" y="9734"/>
                    <a:pt x="4800" y="9900"/>
                  </a:cubicBezTo>
                  <a:lnTo>
                    <a:pt x="4800" y="12000"/>
                  </a:lnTo>
                  <a:lnTo>
                    <a:pt x="6400" y="12000"/>
                  </a:lnTo>
                  <a:lnTo>
                    <a:pt x="6400" y="9900"/>
                  </a:lnTo>
                  <a:cubicBezTo>
                    <a:pt x="6400" y="9734"/>
                    <a:pt x="6266" y="9600"/>
                    <a:pt x="6100" y="9600"/>
                  </a:cubicBezTo>
                  <a:close/>
                  <a:moveTo>
                    <a:pt x="7700" y="7200"/>
                  </a:moveTo>
                  <a:lnTo>
                    <a:pt x="6700" y="7200"/>
                  </a:lnTo>
                  <a:cubicBezTo>
                    <a:pt x="6534" y="7200"/>
                    <a:pt x="6400" y="7334"/>
                    <a:pt x="6400" y="7500"/>
                  </a:cubicBezTo>
                  <a:lnTo>
                    <a:pt x="6400" y="8500"/>
                  </a:lnTo>
                  <a:cubicBezTo>
                    <a:pt x="6400" y="8666"/>
                    <a:pt x="6534" y="8800"/>
                    <a:pt x="6700" y="8800"/>
                  </a:cubicBezTo>
                  <a:lnTo>
                    <a:pt x="7700" y="8800"/>
                  </a:lnTo>
                  <a:cubicBezTo>
                    <a:pt x="7866" y="8800"/>
                    <a:pt x="8000" y="8666"/>
                    <a:pt x="8000" y="8500"/>
                  </a:cubicBezTo>
                  <a:lnTo>
                    <a:pt x="8000" y="7500"/>
                  </a:lnTo>
                  <a:cubicBezTo>
                    <a:pt x="8000" y="7334"/>
                    <a:pt x="7866" y="7200"/>
                    <a:pt x="7700" y="7200"/>
                  </a:cubicBezTo>
                  <a:close/>
                  <a:moveTo>
                    <a:pt x="4800" y="7500"/>
                  </a:moveTo>
                  <a:cubicBezTo>
                    <a:pt x="4800" y="7334"/>
                    <a:pt x="4666" y="7200"/>
                    <a:pt x="4500" y="7200"/>
                  </a:cubicBezTo>
                  <a:lnTo>
                    <a:pt x="3500" y="7200"/>
                  </a:lnTo>
                  <a:cubicBezTo>
                    <a:pt x="3334" y="7200"/>
                    <a:pt x="3200" y="7334"/>
                    <a:pt x="3200" y="7500"/>
                  </a:cubicBezTo>
                  <a:lnTo>
                    <a:pt x="3200" y="8500"/>
                  </a:lnTo>
                  <a:cubicBezTo>
                    <a:pt x="3200" y="8666"/>
                    <a:pt x="3334" y="8800"/>
                    <a:pt x="3500" y="8800"/>
                  </a:cubicBezTo>
                  <a:lnTo>
                    <a:pt x="4500" y="8800"/>
                  </a:lnTo>
                  <a:cubicBezTo>
                    <a:pt x="4666" y="8800"/>
                    <a:pt x="4800" y="8666"/>
                    <a:pt x="4800" y="8500"/>
                  </a:cubicBezTo>
                  <a:lnTo>
                    <a:pt x="4800" y="7500"/>
                  </a:lnTo>
                  <a:close/>
                  <a:moveTo>
                    <a:pt x="4550" y="2400"/>
                  </a:moveTo>
                  <a:lnTo>
                    <a:pt x="5200" y="2400"/>
                  </a:lnTo>
                  <a:lnTo>
                    <a:pt x="5200" y="3050"/>
                  </a:lnTo>
                  <a:cubicBezTo>
                    <a:pt x="5200" y="3133"/>
                    <a:pt x="5267" y="3200"/>
                    <a:pt x="5350" y="3200"/>
                  </a:cubicBezTo>
                  <a:lnTo>
                    <a:pt x="5850" y="3200"/>
                  </a:lnTo>
                  <a:cubicBezTo>
                    <a:pt x="5933" y="3200"/>
                    <a:pt x="6000" y="3133"/>
                    <a:pt x="6000" y="3050"/>
                  </a:cubicBezTo>
                  <a:lnTo>
                    <a:pt x="6000" y="2400"/>
                  </a:lnTo>
                  <a:lnTo>
                    <a:pt x="6650" y="2400"/>
                  </a:lnTo>
                  <a:cubicBezTo>
                    <a:pt x="6733" y="2400"/>
                    <a:pt x="6800" y="2333"/>
                    <a:pt x="6800" y="2250"/>
                  </a:cubicBezTo>
                  <a:lnTo>
                    <a:pt x="6800" y="1750"/>
                  </a:lnTo>
                  <a:cubicBezTo>
                    <a:pt x="6800" y="1667"/>
                    <a:pt x="6733" y="1600"/>
                    <a:pt x="6650" y="1600"/>
                  </a:cubicBezTo>
                  <a:lnTo>
                    <a:pt x="6000" y="1600"/>
                  </a:lnTo>
                  <a:lnTo>
                    <a:pt x="6000" y="950"/>
                  </a:lnTo>
                  <a:cubicBezTo>
                    <a:pt x="6000" y="867"/>
                    <a:pt x="5933" y="800"/>
                    <a:pt x="5850" y="800"/>
                  </a:cubicBezTo>
                  <a:lnTo>
                    <a:pt x="5350" y="800"/>
                  </a:lnTo>
                  <a:cubicBezTo>
                    <a:pt x="5267" y="800"/>
                    <a:pt x="5200" y="867"/>
                    <a:pt x="5200" y="950"/>
                  </a:cubicBezTo>
                  <a:lnTo>
                    <a:pt x="5200" y="1600"/>
                  </a:lnTo>
                  <a:lnTo>
                    <a:pt x="4550" y="1600"/>
                  </a:lnTo>
                  <a:cubicBezTo>
                    <a:pt x="4467" y="1600"/>
                    <a:pt x="4400" y="1667"/>
                    <a:pt x="4400" y="1750"/>
                  </a:cubicBezTo>
                  <a:lnTo>
                    <a:pt x="4400" y="2250"/>
                  </a:lnTo>
                  <a:cubicBezTo>
                    <a:pt x="4400" y="2333"/>
                    <a:pt x="4467" y="2400"/>
                    <a:pt x="4550" y="2400"/>
                  </a:cubicBezTo>
                  <a:close/>
                </a:path>
              </a:pathLst>
            </a:custGeom>
            <a:solidFill>
              <a:srgbClr val="E97600"/>
            </a:solidFill>
            <a:ln w="0">
              <a:noFill/>
              <a:prstDash val="solid"/>
              <a:round/>
              <a:headEnd/>
              <a:tailEnd/>
            </a:ln>
          </p:spPr>
          <p:txBody>
            <a:bodyPr wrap="square" lIns="170700" tIns="85350" rIns="170700" bIns="8535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000000"/>
                </a:solidFill>
                <a:effectLst/>
                <a:uLnTx/>
                <a:uFillTx/>
                <a:cs typeface="+mn-ea"/>
                <a:sym typeface="+mn-lt"/>
              </a:endParaRPr>
            </a:p>
          </p:txBody>
        </p:sp>
      </p:grpSp>
      <p:grpSp>
        <p:nvGrpSpPr>
          <p:cNvPr id="4" name="组合 3">
            <a:extLst>
              <a:ext uri="{FF2B5EF4-FFF2-40B4-BE49-F238E27FC236}">
                <a16:creationId xmlns:a16="http://schemas.microsoft.com/office/drawing/2014/main" id="{2818FD8B-B164-5B0A-3B9B-0B25B1A4A69A}"/>
              </a:ext>
            </a:extLst>
          </p:cNvPr>
          <p:cNvGrpSpPr/>
          <p:nvPr/>
        </p:nvGrpSpPr>
        <p:grpSpPr>
          <a:xfrm>
            <a:off x="10919294" y="-3"/>
            <a:ext cx="1159601" cy="246882"/>
            <a:chOff x="10345658" y="-3"/>
            <a:chExt cx="1285867" cy="246882"/>
          </a:xfrm>
        </p:grpSpPr>
        <p:sp>
          <p:nvSpPr>
            <p:cNvPr id="5" name="矩形: 圆顶角 4">
              <a:extLst>
                <a:ext uri="{FF2B5EF4-FFF2-40B4-BE49-F238E27FC236}">
                  <a16:creationId xmlns:a16="http://schemas.microsoft.com/office/drawing/2014/main" id="{12AABE3D-7937-1AB1-2C59-F8580EE243BC}"/>
                </a:ext>
              </a:extLst>
            </p:cNvPr>
            <p:cNvSpPr/>
            <p:nvPr/>
          </p:nvSpPr>
          <p:spPr>
            <a:xfrm rot="10800000">
              <a:off x="10345658" y="-3"/>
              <a:ext cx="1285867" cy="246882"/>
            </a:xfrm>
            <a:prstGeom prst="round2SameRect">
              <a:avLst>
                <a:gd name="adj1" fmla="val 27145"/>
                <a:gd name="adj2" fmla="val 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lstStyle/>
            <a:p>
              <a:pPr algn="ctr"/>
              <a:endParaRPr lang="en-US" sz="1100" b="1" dirty="0">
                <a:solidFill>
                  <a:schemeClr val="tx1">
                    <a:lumMod val="75000"/>
                    <a:lumOff val="25000"/>
                  </a:schemeClr>
                </a:solidFill>
              </a:endParaRPr>
            </a:p>
          </p:txBody>
        </p:sp>
        <p:sp>
          <p:nvSpPr>
            <p:cNvPr id="6" name="文本框 5">
              <a:extLst>
                <a:ext uri="{FF2B5EF4-FFF2-40B4-BE49-F238E27FC236}">
                  <a16:creationId xmlns:a16="http://schemas.microsoft.com/office/drawing/2014/main" id="{F0361661-7067-0FF9-1DEC-DAB89A35B7A7}"/>
                </a:ext>
              </a:extLst>
            </p:cNvPr>
            <p:cNvSpPr txBox="1"/>
            <p:nvPr/>
          </p:nvSpPr>
          <p:spPr>
            <a:xfrm>
              <a:off x="10403637" y="49579"/>
              <a:ext cx="1169910" cy="123111"/>
            </a:xfrm>
            <a:prstGeom prst="rect">
              <a:avLst/>
            </a:prstGeom>
            <a:noFill/>
          </p:spPr>
          <p:txBody>
            <a:bodyPr wrap="square" lIns="0" tIns="0" rIns="0" bIns="0" rtlCol="0">
              <a:spAutoFit/>
            </a:bodyPr>
            <a:lstStyle/>
            <a:p>
              <a:pPr algn="ctr"/>
              <a:r>
                <a:rPr lang="zh-CN" altLang="en-US" sz="800" b="1" dirty="0">
                  <a:solidFill>
                    <a:schemeClr val="tx1">
                      <a:lumMod val="75000"/>
                      <a:lumOff val="25000"/>
                    </a:schemeClr>
                  </a:solidFill>
                </a:rPr>
                <a:t>骨转移 </a:t>
              </a:r>
              <a:r>
                <a:rPr lang="en-US" altLang="zh-CN" sz="800" b="1" dirty="0">
                  <a:solidFill>
                    <a:schemeClr val="tx1">
                      <a:lumMod val="75000"/>
                      <a:lumOff val="25000"/>
                    </a:schemeClr>
                  </a:solidFill>
                </a:rPr>
                <a:t>&amp; </a:t>
              </a:r>
              <a:r>
                <a:rPr lang="zh-CN" altLang="en-US" sz="800" b="1" dirty="0">
                  <a:solidFill>
                    <a:schemeClr val="tx1">
                      <a:lumMod val="75000"/>
                      <a:lumOff val="25000"/>
                    </a:schemeClr>
                  </a:solidFill>
                </a:rPr>
                <a:t>症状</a:t>
              </a:r>
              <a:endParaRPr lang="en-US" sz="800" b="1" dirty="0">
                <a:solidFill>
                  <a:schemeClr val="tx1">
                    <a:lumMod val="75000"/>
                    <a:lumOff val="25000"/>
                  </a:schemeClr>
                </a:solidFill>
              </a:endParaRPr>
            </a:p>
          </p:txBody>
        </p:sp>
      </p:gr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50063123,50063619,4531826,20213259,50044283,3476742,50059381,21598759,21553747,50063550,50063086,21588425,21542829,20289017,4498343],&quot;70&quot;:[3325286,3428851,331248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LXcbvHTjMUmeD7QPCVJqV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Sm69i.Pcdlsa7uMNQ2lJb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XugpzSm82bb65Z6TyPBph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wv5pwcUVouCGgj41vbItg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Qcmgv_aRHpWYLr0aCeYA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01kt7kHBt5SOBoxRLIdv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ELA__Nc3WFtRN7L.fGwtJ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wlqPYrRuG.G60DzeHSNYH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hkiolAvNrtRfOyfnAm69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BFSvz0py8pynh5PVL6y2X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QJ4R4ILfUCcQuonoLx24H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o.MpPdVjeuMOpFjxaRx1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gAT0bJ.lAmLZiFkVpkK4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IUd1LjM_74SxFUsZnLXh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LXcbvHTjMUmeD7QPCVJqV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X9v3roTq6d6vJ8GbKfox3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d_b3xNPpvmePCcSIzosPZ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IPM.6QCEqOGPkzEysxhe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uLjpg0T.dmvanblozD0eA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ecFYHWU7In7YoUg_iI5V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AJwNBANgU.7Y6xAD4dU.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iOWd6sD4vHFyTVWcnqsbs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AX3.2swSeB6ml04cJ5.jy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Nl02Ot9.T.hfEhIjbm54Y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WHFnqDOjk5NJl44q7gXL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7Pxwzwn9.7nmXZOv83b2o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6pXiJc6IlhaZ4jHPo79dJ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自定义设计方案">
  <a:themeElements>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none" lIns="91440" tIns="45720" rIns="91440" bIns="45720" rtlCol="0" anchor="ctr">
        <a:spAutoFit/>
      </a:bodyPr>
      <a:lstStyle>
        <a:defPPr marL="0" indent="0" algn="ctr">
          <a:lnSpc>
            <a:spcPct val="100000"/>
          </a:lnSpc>
          <a:spcAft>
            <a:spcPts val="0"/>
          </a:spcAft>
          <a:buNone/>
          <a:defRPr sz="800" dirty="0" smtClean="0">
            <a:latin typeface="Arial" panose="020B0604020202020204" pitchFamily="34" charset="0"/>
            <a:cs typeface="微软雅黑" panose="020B0503020204020204" charset="-122"/>
            <a:sym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7_Office 主题​​">
  <a:themeElements>
    <a:clrScheme name="自定义 62">
      <a:dk1>
        <a:sysClr val="windowText" lastClr="000000"/>
      </a:dk1>
      <a:lt1>
        <a:sysClr val="window" lastClr="FFFFFF"/>
      </a:lt1>
      <a:dk2>
        <a:srgbClr val="44546A"/>
      </a:dk2>
      <a:lt2>
        <a:srgbClr val="E7E6E6"/>
      </a:lt2>
      <a:accent1>
        <a:srgbClr val="EC642F"/>
      </a:accent1>
      <a:accent2>
        <a:srgbClr val="F8734A"/>
      </a:accent2>
      <a:accent3>
        <a:srgbClr val="FFD402"/>
      </a:accent3>
      <a:accent4>
        <a:srgbClr val="A5A5A5"/>
      </a:accent4>
      <a:accent5>
        <a:srgbClr val="5B9BD5"/>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Office 主题​​">
  <a:themeElements>
    <a:clrScheme name="自定义 61">
      <a:dk1>
        <a:sysClr val="windowText" lastClr="000000"/>
      </a:dk1>
      <a:lt1>
        <a:sysClr val="window" lastClr="FFFFFF"/>
      </a:lt1>
      <a:dk2>
        <a:srgbClr val="44546A"/>
      </a:dk2>
      <a:lt2>
        <a:srgbClr val="E7E6E6"/>
      </a:lt2>
      <a:accent1>
        <a:srgbClr val="EC642F"/>
      </a:accent1>
      <a:accent2>
        <a:srgbClr val="F8734A"/>
      </a:accent2>
      <a:accent3>
        <a:srgbClr val="FFD402"/>
      </a:accent3>
      <a:accent4>
        <a:srgbClr val="A5A5A5"/>
      </a:accent4>
      <a:accent5>
        <a:srgbClr val="5B9BD5"/>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17275</TotalTime>
  <Words>5755</Words>
  <Application>Microsoft Office PowerPoint</Application>
  <PresentationFormat>宽屏</PresentationFormat>
  <Paragraphs>565</Paragraphs>
  <Slides>31</Slides>
  <Notes>16</Notes>
  <HiddenSlides>0</HiddenSlides>
  <MMClips>0</MMClips>
  <ScaleCrop>false</ScaleCrop>
  <HeadingPairs>
    <vt:vector size="8" baseType="variant">
      <vt:variant>
        <vt:lpstr>已用的字体</vt:lpstr>
      </vt:variant>
      <vt:variant>
        <vt:i4>11</vt:i4>
      </vt:variant>
      <vt:variant>
        <vt:lpstr>主题</vt:lpstr>
      </vt:variant>
      <vt:variant>
        <vt:i4>12</vt:i4>
      </vt:variant>
      <vt:variant>
        <vt:lpstr>嵌入 OLE 服务器</vt:lpstr>
      </vt:variant>
      <vt:variant>
        <vt:i4>1</vt:i4>
      </vt:variant>
      <vt:variant>
        <vt:lpstr>幻灯片标题</vt:lpstr>
      </vt:variant>
      <vt:variant>
        <vt:i4>31</vt:i4>
      </vt:variant>
    </vt:vector>
  </HeadingPairs>
  <TitlesOfParts>
    <vt:vector size="55" baseType="lpstr">
      <vt:lpstr>adobe-clean</vt:lpstr>
      <vt:lpstr>Avenir Next</vt:lpstr>
      <vt:lpstr>等线</vt:lpstr>
      <vt:lpstr>宋体</vt:lpstr>
      <vt:lpstr>微软雅黑</vt:lpstr>
      <vt:lpstr>Abadi</vt:lpstr>
      <vt:lpstr>Arial</vt:lpstr>
      <vt:lpstr>Century Gothic</vt:lpstr>
      <vt:lpstr>Poppins</vt:lpstr>
      <vt:lpstr>Verdana</vt:lpstr>
      <vt:lpstr>Wingdings</vt:lpstr>
      <vt:lpstr>1_Office 主题​​</vt:lpstr>
      <vt:lpstr>27_Office 主题​​</vt:lpstr>
      <vt:lpstr>26_Office 主题​​</vt:lpstr>
      <vt:lpstr>Office Theme</vt:lpstr>
      <vt:lpstr>Office 主题​​</vt:lpstr>
      <vt:lpstr>2_Office 主题​​</vt:lpstr>
      <vt:lpstr>3_Office 主题​​</vt:lpstr>
      <vt:lpstr>4_Office 主题​​</vt:lpstr>
      <vt:lpstr>5_Office 主题​​</vt:lpstr>
      <vt:lpstr>1_自定义设计方案</vt:lpstr>
      <vt:lpstr>6_Office 主题​​</vt:lpstr>
      <vt:lpstr>7_Office 主题​​</vt:lpstr>
      <vt:lpstr>think-cell 幻灯片</vt:lpstr>
      <vt:lpstr>PowerPoint 演示文稿</vt:lpstr>
      <vt:lpstr>长生存时代，不同视角下的骨转移风险 &amp; BTA疗获益</vt:lpstr>
      <vt:lpstr>国内外指南与共识对无症状骨转移的BTA治疗如何建议？ 无论是否有症状，骨转移确诊后都应尽早使用BTA类药物</vt:lpstr>
      <vt:lpstr>临床实践中肺癌骨转移的诊疗现状如何？ 无症状≈无风险，症状仍是启动骨转移检查与综合治疗的主要因素</vt:lpstr>
      <vt:lpstr>骨靶向治疗的临床实践与指南推荐存在差异</vt:lpstr>
      <vt:lpstr>Q：骨转移的风险看症状还是看骨相关事件(SRE)？ A：SRE才是NMPA与FDA认可、准确反映骨转移风险的指标，而非症状</vt:lpstr>
      <vt:lpstr>Q：为什么症状无法准确反映骨转移的风险？ A：许多骨转移没有明显症状，但无症状的骨转移患者SRE同样高发</vt:lpstr>
      <vt:lpstr>Q：为什么无症状≠无风险？无症状的骨转移也会发生SRE？ A：骨转移症状滞后，症状出现前骨破坏发生已久、SRE风险存在已久</vt:lpstr>
      <vt:lpstr>从初治到复发，肺癌骨转移风险陡增、SRE发生率大幅升高， 疾病复发阶段的骨转移风险更高，无论是否有症状都应立刻骨保护</vt:lpstr>
      <vt:lpstr>PowerPoint 演示文稿</vt:lpstr>
      <vt:lpstr>PowerPoint 演示文稿</vt:lpstr>
      <vt:lpstr>Q：长生存时代的骨转移是否还有其他风险？ A：存在骨转移意味着生存大幅受损，骨转移是多种疗法的不良预后因素</vt:lpstr>
      <vt:lpstr>骨转移是靶向治疗的不良预后因素： 存在骨转移的患者使用EGFR-TKI治疗，PFS、OS、ORR均大幅缩水</vt:lpstr>
      <vt:lpstr>PowerPoint 演示文稿</vt:lpstr>
      <vt:lpstr>骨转移仍是靶向、免疫治疗的不良预后因素，骨放疗能否带来突破？</vt:lpstr>
      <vt:lpstr>指南推荐骨放疗主要用于缓解骨转移疾病症状、改善生活质量</vt:lpstr>
      <vt:lpstr>多项研究提示：与其他部位的局部治疗不同，在EGFR-TKI治疗的基础上 联合以骨放疗为主的局部治疗可能无法改善患者的总生存</vt:lpstr>
      <vt:lpstr>在免疫治疗的基础上联合以姑息性为主的骨放疗可能同样无法改善 晚期NSCLC骨转移患者的生存预后</vt:lpstr>
      <vt:lpstr>此外，骨放疗的加入还可能诱导了被照射部位的骨折风险升高</vt:lpstr>
      <vt:lpstr>PowerPoint 演示文稿</vt:lpstr>
      <vt:lpstr>机制探索揭示： 骨转移可通过多种途径削弱靶向、免疫、骨放疗的疗效</vt:lpstr>
      <vt:lpstr>当靶向治疗遭遇骨转移： 骨转移灶产生大量细胞因子，可能驱动EGFR-TKI的获得性耐药</vt:lpstr>
      <vt:lpstr>当免疫治疗遭遇骨转移：由骨转移灶活跃的破骨细胞产生的大量OPN 诱导骨外全身病灶形成免疫“冷肿瘤”、抑制全身免疫治疗疗效</vt:lpstr>
      <vt:lpstr>当放疗治疗遭遇骨转移：骨放疗杀伤肿瘤的同时可导致破骨细胞活跃， 诱导骨折风险升高、对全身治疗带来潜在负面影响</vt:lpstr>
      <vt:lpstr>PowerPoint 演示文稿</vt:lpstr>
      <vt:lpstr>靶向治疗与地舒单抗协同： 真实世界回顾性分析探索联合地舒单抗对靶向治疗的患者预后的影响</vt:lpstr>
      <vt:lpstr>靶向治疗与地舒单抗协同： 在SRE获益的基础上进一步带来生存获益，患者死亡风险大幅下降34%</vt:lpstr>
      <vt:lpstr>免疫治疗与地舒单抗协同： 地舒单抗联合免疫治疗或可逆转骨转移导致的全身免疫抑制、为免疫治疗带来缩瘤和生存的“全身获益”</vt:lpstr>
      <vt:lpstr>放疗与地舒单抗协同：获CSCO 指南Ⅰ级推荐， 回顾性分析提示联合BTA可大幅降低放疗后潜在的椎体压缩性骨折风险</vt:lpstr>
      <vt:lpstr>PowerPoint 演示文稿</vt:lpstr>
      <vt:lpstr>长生存时代，肺癌骨转移风险与BTA治疗获益的“新思考”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顾文彪</dc:creator>
  <cp:lastModifiedBy>雪君 洪</cp:lastModifiedBy>
  <cp:revision>92</cp:revision>
  <dcterms:created xsi:type="dcterms:W3CDTF">2025-12-08T02:03:00Z</dcterms:created>
  <dcterms:modified xsi:type="dcterms:W3CDTF">2026-03-02T02:29:25Z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48E803CB43FD4FE6875433EFF98EE382_12</vt:lpwstr>
  </property>
</Properties>
</file>