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ags/tag41.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tags/tag42.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tags/tag43.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1.xml" ContentType="application/vnd.openxmlformats-officedocument.theme+xml"/>
  <Override PartName="/ppt/tags/tag49.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tags/tag50.xml" ContentType="application/vnd.openxmlformats-officedocument.presentationml.tags+xml"/>
  <Override PartName="/ppt/theme/theme13.xml" ContentType="application/vnd.openxmlformats-officedocument.theme+xml"/>
  <Override PartName="/ppt/notesSlides/notesSlide1.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tags/tag86.xml" ContentType="application/vnd.openxmlformats-officedocument.presentationml.tags+xml"/>
  <Override PartName="/ppt/tags/tag87.xml" ContentType="application/vnd.openxmlformats-officedocument.presentationml.tags+xml"/>
  <Override PartName="/ppt/notesSlides/notesSlide3.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charts/chart3.xml" ContentType="application/vnd.openxmlformats-officedocument.drawingml.chart+xml"/>
  <Override PartName="/ppt/tags/tag104.xml" ContentType="application/vnd.openxmlformats-officedocument.presentationml.tags+xml"/>
  <Override PartName="/ppt/tags/tag105.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5.xml" ContentType="application/vnd.openxmlformats-officedocument.presentationml.notesSlide+xml"/>
  <Override PartName="/ppt/tags/tag112.xml" ContentType="application/vnd.openxmlformats-officedocument.presentationml.tags+xml"/>
  <Override PartName="/ppt/notesSlides/notesSlide6.xml" ContentType="application/vnd.openxmlformats-officedocument.presentationml.notesSlide+xml"/>
  <Override PartName="/ppt/tags/tag113.xml" ContentType="application/vnd.openxmlformats-officedocument.presentationml.tags+xml"/>
  <Override PartName="/ppt/notesSlides/notesSlide7.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tags/tag11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9.xml" ContentType="application/vnd.openxmlformats-officedocument.presentationml.notesSlide+xml"/>
  <Override PartName="/ppt/tags/tag125.xml" ContentType="application/vnd.openxmlformats-officedocument.presentationml.tags+xml"/>
  <Override PartName="/ppt/notesSlides/notesSlide10.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1.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6.xml" ContentType="application/vnd.openxmlformats-officedocument.themeOverride+xml"/>
  <Override PartName="/ppt/tags/tag132.xml" ContentType="application/vnd.openxmlformats-officedocument.presentationml.tags+xml"/>
  <Override PartName="/ppt/notesSlides/notesSlide12.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13.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3" r:id="rId2"/>
    <p:sldMasterId id="2147483672" r:id="rId3"/>
    <p:sldMasterId id="2147483691" r:id="rId4"/>
    <p:sldMasterId id="2147483701" r:id="rId5"/>
    <p:sldMasterId id="2147483707" r:id="rId6"/>
    <p:sldMasterId id="2147483712" r:id="rId7"/>
    <p:sldMasterId id="2147483717" r:id="rId8"/>
    <p:sldMasterId id="2147483723" r:id="rId9"/>
    <p:sldMasterId id="2147483728" r:id="rId10"/>
    <p:sldMasterId id="2147483738" r:id="rId11"/>
    <p:sldMasterId id="2147483743" r:id="rId12"/>
  </p:sldMasterIdLst>
  <p:notesMasterIdLst>
    <p:notesMasterId r:id="rId45"/>
  </p:notesMasterIdLst>
  <p:sldIdLst>
    <p:sldId id="16671546" r:id="rId13"/>
    <p:sldId id="16671547" r:id="rId14"/>
    <p:sldId id="16671548" r:id="rId15"/>
    <p:sldId id="16671549" r:id="rId16"/>
    <p:sldId id="15001313" r:id="rId17"/>
    <p:sldId id="16671517" r:id="rId18"/>
    <p:sldId id="16671542" r:id="rId19"/>
    <p:sldId id="16671543" r:id="rId20"/>
    <p:sldId id="16671513" r:id="rId21"/>
    <p:sldId id="16671544" r:id="rId22"/>
    <p:sldId id="15001325" r:id="rId23"/>
    <p:sldId id="16671550" r:id="rId24"/>
    <p:sldId id="16671530" r:id="rId25"/>
    <p:sldId id="15001327" r:id="rId26"/>
    <p:sldId id="16671545" r:id="rId27"/>
    <p:sldId id="16671534" r:id="rId28"/>
    <p:sldId id="16671520" r:id="rId29"/>
    <p:sldId id="15001334" r:id="rId30"/>
    <p:sldId id="16671535" r:id="rId31"/>
    <p:sldId id="15001333" r:id="rId32"/>
    <p:sldId id="16671536" r:id="rId33"/>
    <p:sldId id="15001328" r:id="rId34"/>
    <p:sldId id="16671537" r:id="rId35"/>
    <p:sldId id="16671538" r:id="rId36"/>
    <p:sldId id="15001336" r:id="rId37"/>
    <p:sldId id="16671518" r:id="rId38"/>
    <p:sldId id="16671533" r:id="rId39"/>
    <p:sldId id="15001329" r:id="rId40"/>
    <p:sldId id="16671532" r:id="rId41"/>
    <p:sldId id="16671522" r:id="rId42"/>
    <p:sldId id="16671551" r:id="rId43"/>
    <p:sldId id="15001341" r:id="rId44"/>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E6272323-F6E8-4770-B749-8FDA503422C0}">
          <p14:sldIdLst>
            <p14:sldId id="16671546"/>
            <p14:sldId id="16671547"/>
            <p14:sldId id="16671548"/>
            <p14:sldId id="16671549"/>
          </p14:sldIdLst>
        </p14:section>
        <p14:section name="无标题节" id="{A87ABFED-CD02-47C0-9C79-93930C222E88}">
          <p14:sldIdLst>
            <p14:sldId id="15001313"/>
            <p14:sldId id="16671517"/>
            <p14:sldId id="16671542"/>
            <p14:sldId id="16671543"/>
            <p14:sldId id="16671513"/>
            <p14:sldId id="16671544"/>
            <p14:sldId id="15001325"/>
          </p14:sldIdLst>
        </p14:section>
        <p14:section name="无标题节" id="{216C8DB0-CAC9-4124-A4E4-5055B4B7131E}">
          <p14:sldIdLst>
            <p14:sldId id="16671550"/>
            <p14:sldId id="16671530"/>
            <p14:sldId id="15001327"/>
            <p14:sldId id="16671545"/>
            <p14:sldId id="16671534"/>
            <p14:sldId id="16671520"/>
            <p14:sldId id="15001334"/>
            <p14:sldId id="16671535"/>
            <p14:sldId id="15001333"/>
            <p14:sldId id="16671536"/>
          </p14:sldIdLst>
        </p14:section>
        <p14:section name="无标题节" id="{4D622527-6C56-4DB5-BA0C-7C21520F6B5F}">
          <p14:sldIdLst>
            <p14:sldId id="15001328"/>
            <p14:sldId id="16671537"/>
            <p14:sldId id="16671538"/>
            <p14:sldId id="15001336"/>
          </p14:sldIdLst>
        </p14:section>
        <p14:section name="无标题节" id="{A845491B-45BC-4409-BF60-72E8AECD0E4A}">
          <p14:sldIdLst>
            <p14:sldId id="16671518"/>
            <p14:sldId id="16671533"/>
            <p14:sldId id="15001329"/>
            <p14:sldId id="16671532"/>
            <p14:sldId id="16671522"/>
            <p14:sldId id="16671551"/>
            <p14:sldId id="15001341"/>
          </p14:sldIdLst>
        </p14:section>
        <p14:section name="无标题节" id="{48A11BBB-4422-47F1-92B2-43D1E2C78C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7DAD9"/>
    <a:srgbClr val="FAC0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57"/>
    <p:restoredTop sz="94601"/>
  </p:normalViewPr>
  <p:slideViewPr>
    <p:cSldViewPr snapToGrid="0">
      <p:cViewPr varScale="1">
        <p:scale>
          <a:sx n="79" d="100"/>
          <a:sy n="79" d="100"/>
        </p:scale>
        <p:origin x="48" y="78"/>
      </p:cViewPr>
      <p:guideLst/>
    </p:cSldViewPr>
  </p:slideViewPr>
  <p:notesTextViewPr>
    <p:cViewPr>
      <p:scale>
        <a:sx n="1" d="1"/>
        <a:sy n="1" d="1"/>
      </p:scale>
      <p:origin x="0" y="0"/>
    </p:cViewPr>
  </p:notesTextViewPr>
  <p:sorterViewPr>
    <p:cViewPr>
      <p:scale>
        <a:sx n="100" d="100"/>
        <a:sy n="100" d="100"/>
      </p:scale>
      <p:origin x="0" y="-33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gs" Target="tags/tag1.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Binary_Worksheet.xlsb"/><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Binary_Worksheet1.xlsb"/><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11229946524064E-2"/>
          <c:y val="3.65939479239972E-2"/>
          <c:w val="0.97775401069518697"/>
          <c:h val="0.92681210415200599"/>
        </c:manualLayout>
      </c:layout>
      <c:barChart>
        <c:barDir val="bar"/>
        <c:grouping val="stacked"/>
        <c:varyColors val="0"/>
        <c:ser>
          <c:idx val="0"/>
          <c:order val="0"/>
          <c:spPr>
            <a:solidFill>
              <a:schemeClr val="accent4"/>
            </a:solidFill>
            <a:ln>
              <a:noFill/>
            </a:ln>
          </c:spPr>
          <c:invertIfNegative val="0"/>
          <c:val>
            <c:numRef>
              <c:f>Sheet1!$A$1:$C$1</c:f>
              <c:numCache>
                <c:formatCode>General</c:formatCode>
                <c:ptCount val="3"/>
                <c:pt idx="0">
                  <c:v>32.459548567080901</c:v>
                </c:pt>
                <c:pt idx="1">
                  <c:v>12.459548567080899</c:v>
                </c:pt>
                <c:pt idx="2">
                  <c:v>4.4595485670809003</c:v>
                </c:pt>
              </c:numCache>
            </c:numRef>
          </c:val>
          <c:extLst>
            <c:ext xmlns:c16="http://schemas.microsoft.com/office/drawing/2014/chart" uri="{C3380CC4-5D6E-409C-BE32-E72D297353CC}">
              <c16:uniqueId val="{00000000-AC60-4053-BF11-6CC079EE9810}"/>
            </c:ext>
          </c:extLst>
        </c:ser>
        <c:dLbls>
          <c:showLegendKey val="0"/>
          <c:showVal val="0"/>
          <c:showCatName val="0"/>
          <c:showSerName val="0"/>
          <c:showPercent val="0"/>
          <c:showBubbleSize val="0"/>
        </c:dLbls>
        <c:gapWidth val="80"/>
        <c:overlap val="100"/>
        <c:axId val="10886415"/>
        <c:axId val="1"/>
      </c:barChart>
      <c:catAx>
        <c:axId val="10886415"/>
        <c:scaling>
          <c:orientation val="maxMin"/>
        </c:scaling>
        <c:delete val="0"/>
        <c:axPos val="l"/>
        <c:majorGridlines>
          <c:spPr>
            <a:ln w="9525" cap="flat" cmpd="sng" algn="ctr">
              <a:noFill/>
              <a:prstDash val="solid"/>
              <a:round/>
            </a:ln>
          </c:spPr>
        </c:majorGridlines>
        <c:majorTickMark val="none"/>
        <c:minorTickMark val="none"/>
        <c:tickLblPos val="none"/>
        <c:spPr>
          <a:ln w="9525" cap="flat" cmpd="sng" algn="ctr">
            <a:solidFill>
              <a:schemeClr val="tx1"/>
            </a:solidFill>
            <a:prstDash val="solid"/>
            <a:round/>
          </a:ln>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
        <c:crosses val="min"/>
        <c:auto val="0"/>
        <c:lblAlgn val="ctr"/>
        <c:lblOffset val="100"/>
        <c:noMultiLvlLbl val="0"/>
      </c:catAx>
      <c:valAx>
        <c:axId val="1"/>
        <c:scaling>
          <c:orientation val="minMax"/>
          <c:max val="32.459548567080901"/>
          <c:min val="0"/>
        </c:scaling>
        <c:delete val="1"/>
        <c:axPos val="t"/>
        <c:numFmt formatCode="General" sourceLinked="1"/>
        <c:majorTickMark val="out"/>
        <c:minorTickMark val="none"/>
        <c:tickLblPos val="nextTo"/>
        <c:crossAx val="10886415"/>
        <c:crosses val="min"/>
        <c:crossBetween val="between"/>
      </c:valAx>
    </c:plotArea>
    <c:plotVisOnly val="0"/>
    <c:dispBlanksAs val="gap"/>
    <c:showDLblsOverMax val="1"/>
    <c:extLst>
      <c:ext uri="{0b15fc19-7d7d-44ad-8c2d-2c3a37ce22c3}">
        <chartProps xmlns="https://web.wps.cn/et/2018/main" chartId="{a8c533ff-7efb-41f6-98bb-04b50e6c84ed}"/>
      </c:ext>
    </c:extLst>
  </c:chart>
  <c:txPr>
    <a:bodyPr/>
    <a:lstStyle/>
    <a:p>
      <a:pPr>
        <a:defRPr lang="zh-CN"/>
      </a:pPr>
      <a:endParaRPr lang="zh-CN"/>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19983804076966E-2"/>
          <c:y val="7.0510599290020196E-2"/>
          <c:w val="0.97775401069518697"/>
          <c:h val="0.92681210415200599"/>
        </c:manualLayout>
      </c:layout>
      <c:barChart>
        <c:barDir val="bar"/>
        <c:grouping val="stacked"/>
        <c:varyColors val="0"/>
        <c:ser>
          <c:idx val="0"/>
          <c:order val="0"/>
          <c:spPr>
            <a:solidFill>
              <a:schemeClr val="accent4"/>
            </a:solidFill>
            <a:ln>
              <a:noFill/>
            </a:ln>
          </c:spPr>
          <c:invertIfNegative val="0"/>
          <c:dPt>
            <c:idx val="1"/>
            <c:invertIfNegative val="0"/>
            <c:bubble3D val="0"/>
            <c:spPr>
              <a:solidFill>
                <a:srgbClr val="FAC08F"/>
              </a:solidFill>
              <a:ln>
                <a:noFill/>
              </a:ln>
            </c:spPr>
            <c:extLst>
              <c:ext xmlns:c16="http://schemas.microsoft.com/office/drawing/2014/chart" uri="{C3380CC4-5D6E-409C-BE32-E72D297353CC}">
                <c16:uniqueId val="{00000001-06F0-4C13-963C-C31B019CEA26}"/>
              </c:ext>
            </c:extLst>
          </c:dPt>
          <c:val>
            <c:numRef>
              <c:f>Sheet1!$A$1:$B$1</c:f>
              <c:numCache>
                <c:formatCode>General</c:formatCode>
                <c:ptCount val="2"/>
                <c:pt idx="0">
                  <c:v>32.459548567080901</c:v>
                </c:pt>
                <c:pt idx="1">
                  <c:v>8.4856708090000001</c:v>
                </c:pt>
              </c:numCache>
            </c:numRef>
          </c:val>
          <c:extLst>
            <c:ext xmlns:c16="http://schemas.microsoft.com/office/drawing/2014/chart" uri="{C3380CC4-5D6E-409C-BE32-E72D297353CC}">
              <c16:uniqueId val="{00000002-06F0-4C13-963C-C31B019CEA26}"/>
            </c:ext>
          </c:extLst>
        </c:ser>
        <c:dLbls>
          <c:showLegendKey val="0"/>
          <c:showVal val="0"/>
          <c:showCatName val="0"/>
          <c:showSerName val="0"/>
          <c:showPercent val="0"/>
          <c:showBubbleSize val="0"/>
        </c:dLbls>
        <c:gapWidth val="80"/>
        <c:overlap val="100"/>
        <c:axId val="10886415"/>
        <c:axId val="1"/>
      </c:barChart>
      <c:catAx>
        <c:axId val="10886415"/>
        <c:scaling>
          <c:orientation val="maxMin"/>
        </c:scaling>
        <c:delete val="0"/>
        <c:axPos val="l"/>
        <c:majorGridlines>
          <c:spPr>
            <a:ln w="9525" cap="flat" cmpd="sng" algn="ctr">
              <a:noFill/>
              <a:prstDash val="solid"/>
              <a:round/>
            </a:ln>
          </c:spPr>
        </c:majorGridlines>
        <c:majorTickMark val="none"/>
        <c:minorTickMark val="none"/>
        <c:tickLblPos val="none"/>
        <c:spPr>
          <a:ln w="9525" cap="flat" cmpd="sng" algn="ctr">
            <a:solidFill>
              <a:schemeClr val="tx1"/>
            </a:solidFill>
            <a:prstDash val="solid"/>
            <a:round/>
          </a:ln>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
        <c:crosses val="min"/>
        <c:auto val="0"/>
        <c:lblAlgn val="ctr"/>
        <c:lblOffset val="100"/>
        <c:noMultiLvlLbl val="0"/>
      </c:catAx>
      <c:valAx>
        <c:axId val="1"/>
        <c:scaling>
          <c:orientation val="minMax"/>
          <c:max val="32.459548567080901"/>
          <c:min val="0"/>
        </c:scaling>
        <c:delete val="1"/>
        <c:axPos val="t"/>
        <c:numFmt formatCode="General" sourceLinked="1"/>
        <c:majorTickMark val="out"/>
        <c:minorTickMark val="none"/>
        <c:tickLblPos val="nextTo"/>
        <c:crossAx val="10886415"/>
        <c:crosses val="min"/>
        <c:crossBetween val="between"/>
      </c:valAx>
    </c:plotArea>
    <c:plotVisOnly val="0"/>
    <c:dispBlanksAs val="gap"/>
    <c:showDLblsOverMax val="1"/>
    <c:extLst>
      <c:ext uri="{0b15fc19-7d7d-44ad-8c2d-2c3a37ce22c3}">
        <chartProps xmlns="https://web.wps.cn/et/2018/main" chartId="{fa958fa3-2703-4b77-a7f6-ca9b073e787f}"/>
      </c:ext>
    </c:extLst>
  </c:chart>
  <c:txPr>
    <a:bodyPr/>
    <a:lstStyle/>
    <a:p>
      <a:pPr>
        <a:defRPr lang="zh-CN"/>
      </a:pPr>
      <a:endParaRPr lang="zh-CN"/>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528021811572E-2"/>
          <c:y val="4.4520547945205498E-2"/>
          <c:w val="0.96849439563768602"/>
          <c:h val="0.91095890410958902"/>
        </c:manualLayout>
      </c:layout>
      <c:barChart>
        <c:barDir val="col"/>
        <c:grouping val="stacked"/>
        <c:varyColors val="0"/>
        <c:ser>
          <c:idx val="0"/>
          <c:order val="0"/>
          <c:spPr>
            <a:solidFill>
              <a:srgbClr val="E84E21"/>
            </a:solidFill>
            <a:ln>
              <a:noFill/>
            </a:ln>
          </c:spPr>
          <c:invertIfNegative val="0"/>
          <c:dPt>
            <c:idx val="0"/>
            <c:invertIfNegative val="0"/>
            <c:bubble3D val="0"/>
            <c:spPr>
              <a:gradFill>
                <a:gsLst>
                  <a:gs pos="0">
                    <a:schemeClr val="accent1"/>
                  </a:gs>
                  <a:gs pos="100000">
                    <a:schemeClr val="accent1">
                      <a:alpha val="0"/>
                    </a:schemeClr>
                  </a:gs>
                </a:gsLst>
                <a:lin ang="5400000" scaled="0"/>
              </a:gradFill>
              <a:ln>
                <a:noFill/>
              </a:ln>
            </c:spPr>
            <c:extLst>
              <c:ext xmlns:c16="http://schemas.microsoft.com/office/drawing/2014/chart" uri="{C3380CC4-5D6E-409C-BE32-E72D297353CC}">
                <c16:uniqueId val="{00000001-6CF8-4C1C-93C3-86BCEE3D05D3}"/>
              </c:ext>
            </c:extLst>
          </c:dPt>
          <c:dPt>
            <c:idx val="1"/>
            <c:invertIfNegative val="0"/>
            <c:bubble3D val="0"/>
            <c:spPr>
              <a:gradFill>
                <a:gsLst>
                  <a:gs pos="0">
                    <a:schemeClr val="bg1">
                      <a:lumMod val="75000"/>
                    </a:schemeClr>
                  </a:gs>
                  <a:gs pos="100000">
                    <a:schemeClr val="bg1">
                      <a:lumMod val="95000"/>
                    </a:schemeClr>
                  </a:gs>
                </a:gsLst>
                <a:lin ang="5400000" scaled="0"/>
              </a:gradFill>
              <a:ln>
                <a:noFill/>
              </a:ln>
            </c:spPr>
            <c:extLst>
              <c:ext xmlns:c16="http://schemas.microsoft.com/office/drawing/2014/chart" uri="{C3380CC4-5D6E-409C-BE32-E72D297353CC}">
                <c16:uniqueId val="{00000003-6CF8-4C1C-93C3-86BCEE3D05D3}"/>
              </c:ext>
            </c:extLst>
          </c:dPt>
          <c:val>
            <c:numRef>
              <c:f>Sheet1!$A$1:$B$1</c:f>
              <c:numCache>
                <c:formatCode>General</c:formatCode>
                <c:ptCount val="2"/>
                <c:pt idx="0">
                  <c:v>49</c:v>
                </c:pt>
                <c:pt idx="1">
                  <c:v>49</c:v>
                </c:pt>
              </c:numCache>
            </c:numRef>
          </c:val>
          <c:extLst>
            <c:ext xmlns:c16="http://schemas.microsoft.com/office/drawing/2014/chart" uri="{C3380CC4-5D6E-409C-BE32-E72D297353CC}">
              <c16:uniqueId val="{00000004-6CF8-4C1C-93C3-86BCEE3D05D3}"/>
            </c:ext>
          </c:extLst>
        </c:ser>
        <c:dLbls>
          <c:showLegendKey val="0"/>
          <c:showVal val="0"/>
          <c:showCatName val="0"/>
          <c:showSerName val="0"/>
          <c:showPercent val="0"/>
          <c:showBubbleSize val="0"/>
        </c:dLbls>
        <c:gapWidth val="80"/>
        <c:overlap val="100"/>
        <c:axId val="543208560"/>
        <c:axId val="1"/>
      </c:barChart>
      <c:catAx>
        <c:axId val="543208560"/>
        <c:scaling>
          <c:orientation val="minMax"/>
        </c:scaling>
        <c:delete val="0"/>
        <c:axPos val="b"/>
        <c:majorGridlines>
          <c:spPr>
            <a:ln w="6350" cap="flat" cmpd="sng" algn="ctr">
              <a:noFill/>
              <a:prstDash val="solid"/>
              <a:round/>
            </a:ln>
          </c:spPr>
        </c:majorGridlines>
        <c:majorTickMark val="none"/>
        <c:minorTickMark val="none"/>
        <c:tickLblPos val="none"/>
        <c:spPr>
          <a:ln w="9525" cap="flat" cmpd="sng" algn="ctr">
            <a:solidFill>
              <a:schemeClr val="bg1">
                <a:lumMod val="50000"/>
              </a:schemeClr>
            </a:solidFill>
            <a:prstDash val="solid"/>
            <a:round/>
          </a:ln>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
        <c:crosses val="min"/>
        <c:auto val="0"/>
        <c:lblAlgn val="ctr"/>
        <c:lblOffset val="100"/>
        <c:noMultiLvlLbl val="0"/>
      </c:catAx>
      <c:valAx>
        <c:axId val="1"/>
        <c:scaling>
          <c:orientation val="minMax"/>
          <c:max val="49"/>
          <c:min val="0"/>
        </c:scaling>
        <c:delete val="1"/>
        <c:axPos val="l"/>
        <c:numFmt formatCode="General" sourceLinked="1"/>
        <c:majorTickMark val="out"/>
        <c:minorTickMark val="none"/>
        <c:tickLblPos val="nextTo"/>
        <c:crossAx val="543208560"/>
        <c:crosses val="min"/>
        <c:crossBetween val="between"/>
      </c:valAx>
    </c:plotArea>
    <c:plotVisOnly val="0"/>
    <c:dispBlanksAs val="gap"/>
    <c:showDLblsOverMax val="1"/>
    <c:extLst>
      <c:ext uri="{0b15fc19-7d7d-44ad-8c2d-2c3a37ce22c3}">
        <chartProps xmlns="https://web.wps.cn/et/2018/main" chartId="{387eebfb-3ce7-45c8-aac7-7899cc903534}"/>
      </c:ext>
    </c:extLst>
  </c:chart>
  <c:txPr>
    <a:bodyPr/>
    <a:lstStyle/>
    <a:p>
      <a:pPr>
        <a:defRPr lang="zh-CN"/>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lang="zh-CN" sz="1100" b="1"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Sheet1!$A$4</c:f>
              <c:strCache>
                <c:ptCount val="1"/>
                <c:pt idx="0">
                  <c:v>ORR</c:v>
                </c:pt>
              </c:strCache>
            </c:strRef>
          </c:tx>
          <c:spPr>
            <a:gradFill>
              <a:gsLst>
                <a:gs pos="0">
                  <a:srgbClr val="F26649"/>
                </a:gs>
                <a:gs pos="100000">
                  <a:srgbClr val="FDEAE3"/>
                </a:gs>
              </a:gsLst>
              <a:lin ang="5400000" scaled="0"/>
            </a:gradFill>
            <a:ln>
              <a:noFill/>
            </a:ln>
            <a:effectLst/>
          </c:spPr>
          <c:invertIfNegative val="0"/>
          <c:dPt>
            <c:idx val="0"/>
            <c:invertIfNegative val="0"/>
            <c:bubble3D val="0"/>
            <c:spPr>
              <a:gradFill>
                <a:gsLst>
                  <a:gs pos="0">
                    <a:srgbClr val="F26649"/>
                  </a:gs>
                  <a:gs pos="100000">
                    <a:srgbClr val="FDEAE3"/>
                  </a:gs>
                </a:gsLst>
                <a:lin ang="5400000" scaled="0"/>
              </a:gradFill>
              <a:ln>
                <a:noFill/>
              </a:ln>
              <a:effectLst/>
            </c:spPr>
            <c:extLst>
              <c:ext xmlns:c16="http://schemas.microsoft.com/office/drawing/2014/chart" uri="{C3380CC4-5D6E-409C-BE32-E72D297353CC}">
                <c16:uniqueId val="{00000001-A768-4491-BAAD-70B74B97A363}"/>
              </c:ext>
            </c:extLst>
          </c:dPt>
          <c:dPt>
            <c:idx val="1"/>
            <c:invertIfNegative val="0"/>
            <c:bubble3D val="0"/>
            <c:spPr>
              <a:gradFill>
                <a:gsLst>
                  <a:gs pos="0">
                    <a:schemeClr val="bg1">
                      <a:lumMod val="75000"/>
                    </a:schemeClr>
                  </a:gs>
                  <a:gs pos="100000">
                    <a:schemeClr val="bg1">
                      <a:lumMod val="95000"/>
                    </a:schemeClr>
                  </a:gs>
                </a:gsLst>
                <a:lin ang="5400000" scaled="0"/>
              </a:gradFill>
              <a:ln>
                <a:noFill/>
              </a:ln>
              <a:effectLst/>
            </c:spPr>
            <c:extLst>
              <c:ext xmlns:c16="http://schemas.microsoft.com/office/drawing/2014/chart" uri="{C3380CC4-5D6E-409C-BE32-E72D297353CC}">
                <c16:uniqueId val="{00000003-A768-4491-BAAD-70B74B97A363}"/>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Sheet1!$B$3:$C$3</c:f>
              <c:strCache>
                <c:ptCount val="2"/>
                <c:pt idx="0">
                  <c:v>BM</c:v>
                </c:pt>
                <c:pt idx="1">
                  <c:v>NBM</c:v>
                </c:pt>
              </c:strCache>
            </c:strRef>
          </c:cat>
          <c:val>
            <c:numRef>
              <c:f>Sheet1!$B$4:$C$4</c:f>
              <c:numCache>
                <c:formatCode>0.0%</c:formatCode>
                <c:ptCount val="2"/>
                <c:pt idx="0">
                  <c:v>0.70299999999999996</c:v>
                </c:pt>
                <c:pt idx="1">
                  <c:v>0.56299999999999994</c:v>
                </c:pt>
              </c:numCache>
            </c:numRef>
          </c:val>
          <c:extLst>
            <c:ext xmlns:c16="http://schemas.microsoft.com/office/drawing/2014/chart" uri="{C3380CC4-5D6E-409C-BE32-E72D297353CC}">
              <c16:uniqueId val="{00000004-A768-4491-BAAD-70B74B97A363}"/>
            </c:ext>
          </c:extLst>
        </c:ser>
        <c:dLbls>
          <c:showLegendKey val="0"/>
          <c:showVal val="0"/>
          <c:showCatName val="0"/>
          <c:showSerName val="0"/>
          <c:showPercent val="0"/>
          <c:showBubbleSize val="0"/>
        </c:dLbls>
        <c:gapWidth val="219"/>
        <c:overlap val="-27"/>
        <c:axId val="1912904672"/>
        <c:axId val="1912907552"/>
      </c:barChart>
      <c:catAx>
        <c:axId val="191290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1912907552"/>
        <c:crosses val="autoZero"/>
        <c:auto val="1"/>
        <c:lblAlgn val="ctr"/>
        <c:lblOffset val="100"/>
        <c:noMultiLvlLbl val="0"/>
      </c:catAx>
      <c:valAx>
        <c:axId val="1912907552"/>
        <c:scaling>
          <c:orientation val="minMax"/>
          <c:max val="0.8"/>
        </c:scaling>
        <c:delete val="0"/>
        <c:axPos val="l"/>
        <c:numFmt formatCode="0.0%" sourceLinked="1"/>
        <c:majorTickMark val="in"/>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lang="zh-CN" sz="700" b="0" i="0" u="none" strike="noStrike" kern="1200" baseline="0">
                <a:solidFill>
                  <a:schemeClr val="tx1">
                    <a:lumMod val="65000"/>
                    <a:lumOff val="35000"/>
                  </a:schemeClr>
                </a:solidFill>
                <a:latin typeface="+mn-lt"/>
                <a:ea typeface="+mn-ea"/>
                <a:cs typeface="+mn-cs"/>
              </a:defRPr>
            </a:pPr>
            <a:endParaRPr lang="zh-CN"/>
          </a:p>
        </c:txPr>
        <c:crossAx val="1912904672"/>
        <c:crosses val="autoZero"/>
        <c:crossBetween val="between"/>
        <c:majorUnit val="0.1"/>
      </c:valAx>
      <c:spPr>
        <a:noFill/>
        <a:ln>
          <a:noFill/>
        </a:ln>
        <a:effectLst/>
      </c:spPr>
    </c:plotArea>
    <c:plotVisOnly val="1"/>
    <c:dispBlanksAs val="gap"/>
    <c:showDLblsOverMax val="0"/>
    <c:extLst>
      <c:ext uri="{0b15fc19-7d7d-44ad-8c2d-2c3a37ce22c3}">
        <chartProps xmlns="https://web.wps.cn/et/2018/main" chartId="{9f09db22-4dc3-4f1b-9457-48eb535abcf0}"/>
      </c:ext>
    </c:extLst>
  </c:chart>
  <c:spPr>
    <a:noFill/>
    <a:ln>
      <a:noFill/>
    </a:ln>
    <a:effectLst/>
  </c:spPr>
  <c:txPr>
    <a:bodyPr/>
    <a:lstStyle/>
    <a:p>
      <a:pPr>
        <a:defRPr lang="zh-CN"/>
      </a:pPr>
      <a:endParaRPr lang="zh-CN"/>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437634826411405"/>
          <c:y val="3.0735101341131402E-2"/>
        </c:manualLayout>
      </c:layout>
      <c:overlay val="0"/>
      <c:spPr>
        <a:noFill/>
        <a:ln>
          <a:noFill/>
        </a:ln>
        <a:effectLst/>
      </c:spPr>
      <c:txPr>
        <a:bodyPr rot="0" spcFirstLastPara="1" vertOverflow="ellipsis" vert="horz" wrap="square" anchor="ctr" anchorCtr="1"/>
        <a:lstStyle/>
        <a:p>
          <a:pPr>
            <a:defRPr lang="zh-CN" sz="1100" b="1"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Sheet1!$A$5</c:f>
              <c:strCache>
                <c:ptCount val="1"/>
                <c:pt idx="0">
                  <c:v>ORR</c:v>
                </c:pt>
              </c:strCache>
            </c:strRef>
          </c:tx>
          <c:spPr>
            <a:gradFill>
              <a:gsLst>
                <a:gs pos="0">
                  <a:srgbClr val="F26649"/>
                </a:gs>
                <a:gs pos="100000">
                  <a:srgbClr val="FDEAE3"/>
                </a:gs>
              </a:gsLst>
              <a:lin ang="5400000" scaled="0"/>
            </a:gradFill>
            <a:ln>
              <a:noFill/>
            </a:ln>
            <a:effectLst/>
          </c:spPr>
          <c:invertIfNegative val="0"/>
          <c:dPt>
            <c:idx val="0"/>
            <c:invertIfNegative val="0"/>
            <c:bubble3D val="0"/>
            <c:spPr>
              <a:gradFill>
                <a:gsLst>
                  <a:gs pos="0">
                    <a:srgbClr val="F26649"/>
                  </a:gs>
                  <a:gs pos="100000">
                    <a:srgbClr val="FDEAE3"/>
                  </a:gs>
                </a:gsLst>
                <a:lin ang="5400000" scaled="0"/>
              </a:gradFill>
              <a:ln>
                <a:noFill/>
              </a:ln>
              <a:effectLst/>
            </c:spPr>
            <c:extLst>
              <c:ext xmlns:c16="http://schemas.microsoft.com/office/drawing/2014/chart" uri="{C3380CC4-5D6E-409C-BE32-E72D297353CC}">
                <c16:uniqueId val="{00000001-E415-4D2C-BE8A-07866336C2F4}"/>
              </c:ext>
            </c:extLst>
          </c:dPt>
          <c:dPt>
            <c:idx val="1"/>
            <c:invertIfNegative val="0"/>
            <c:bubble3D val="0"/>
            <c:spPr>
              <a:gradFill>
                <a:gsLst>
                  <a:gs pos="0">
                    <a:schemeClr val="bg1">
                      <a:lumMod val="75000"/>
                    </a:schemeClr>
                  </a:gs>
                  <a:gs pos="100000">
                    <a:schemeClr val="bg1">
                      <a:lumMod val="95000"/>
                    </a:schemeClr>
                  </a:gs>
                </a:gsLst>
                <a:lin ang="5400000" scaled="0"/>
              </a:gradFill>
              <a:ln>
                <a:noFill/>
              </a:ln>
              <a:effectLst/>
            </c:spPr>
            <c:extLst>
              <c:ext xmlns:c16="http://schemas.microsoft.com/office/drawing/2014/chart" uri="{C3380CC4-5D6E-409C-BE32-E72D297353CC}">
                <c16:uniqueId val="{00000003-E415-4D2C-BE8A-07866336C2F4}"/>
              </c:ext>
            </c:extLst>
          </c:dPt>
          <c:dPt>
            <c:idx val="2"/>
            <c:invertIfNegative val="0"/>
            <c:bubble3D val="0"/>
            <c:spPr>
              <a:gradFill>
                <a:gsLst>
                  <a:gs pos="0">
                    <a:srgbClr val="F26649"/>
                  </a:gs>
                  <a:gs pos="100000">
                    <a:srgbClr val="FDEAE3"/>
                  </a:gs>
                </a:gsLst>
                <a:lin ang="5400000" scaled="0"/>
              </a:gradFill>
              <a:ln>
                <a:noFill/>
              </a:ln>
              <a:effectLst/>
            </c:spPr>
            <c:extLst>
              <c:ext xmlns:c16="http://schemas.microsoft.com/office/drawing/2014/chart" uri="{C3380CC4-5D6E-409C-BE32-E72D297353CC}">
                <c16:uniqueId val="{00000005-E415-4D2C-BE8A-07866336C2F4}"/>
              </c:ext>
            </c:extLst>
          </c:dPt>
          <c:dPt>
            <c:idx val="3"/>
            <c:invertIfNegative val="0"/>
            <c:bubble3D val="0"/>
            <c:spPr>
              <a:gradFill>
                <a:gsLst>
                  <a:gs pos="0">
                    <a:schemeClr val="bg1">
                      <a:lumMod val="75000"/>
                    </a:schemeClr>
                  </a:gs>
                  <a:gs pos="100000">
                    <a:schemeClr val="bg1">
                      <a:lumMod val="95000"/>
                    </a:schemeClr>
                  </a:gs>
                </a:gsLst>
                <a:lin ang="5400000" scaled="0"/>
              </a:gradFill>
              <a:ln>
                <a:noFill/>
              </a:ln>
              <a:effectLst/>
            </c:spPr>
            <c:extLst>
              <c:ext xmlns:c16="http://schemas.microsoft.com/office/drawing/2014/chart" uri="{C3380CC4-5D6E-409C-BE32-E72D297353CC}">
                <c16:uniqueId val="{00000007-E415-4D2C-BE8A-07866336C2F4}"/>
              </c:ext>
            </c:extLst>
          </c:dPt>
          <c:dLbls>
            <c:spPr>
              <a:noFill/>
              <a:ln>
                <a:noFill/>
              </a:ln>
              <a:effectLst/>
            </c:spPr>
            <c:txPr>
              <a:bodyPr rot="0" spcFirstLastPara="1" vertOverflow="ellipsis" vert="horz" wrap="square" lIns="38100" tIns="19050" rIns="38100" bIns="19050" anchor="ctr" anchorCtr="1">
                <a:spAutoFit/>
              </a:bodyPr>
              <a:lstStyle/>
              <a:p>
                <a:pPr>
                  <a:defRPr lang="zh-CN" sz="700"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Sheet1!$B$3:$E$4</c:f>
              <c:multiLvlStrCache>
                <c:ptCount val="4"/>
                <c:lvl>
                  <c:pt idx="0">
                    <c:v>BoM-</c:v>
                  </c:pt>
                  <c:pt idx="1">
                    <c:v>BoM+</c:v>
                  </c:pt>
                  <c:pt idx="2">
                    <c:v>BoM-</c:v>
                  </c:pt>
                  <c:pt idx="3">
                    <c:v>BoM+</c:v>
                  </c:pt>
                </c:lvl>
                <c:lvl>
                  <c:pt idx="0">
                    <c:v>非鳞癌</c:v>
                  </c:pt>
                  <c:pt idx="2">
                    <c:v>鳞癌</c:v>
                  </c:pt>
                </c:lvl>
              </c:multiLvlStrCache>
            </c:multiLvlStrRef>
          </c:cat>
          <c:val>
            <c:numRef>
              <c:f>Sheet1!$B$5:$E$5</c:f>
              <c:numCache>
                <c:formatCode>0%</c:formatCode>
                <c:ptCount val="4"/>
                <c:pt idx="0">
                  <c:v>0.23</c:v>
                </c:pt>
                <c:pt idx="1">
                  <c:v>0.12</c:v>
                </c:pt>
                <c:pt idx="2">
                  <c:v>0.22</c:v>
                </c:pt>
                <c:pt idx="3">
                  <c:v>0.13</c:v>
                </c:pt>
              </c:numCache>
            </c:numRef>
          </c:val>
          <c:extLst>
            <c:ext xmlns:c16="http://schemas.microsoft.com/office/drawing/2014/chart" uri="{C3380CC4-5D6E-409C-BE32-E72D297353CC}">
              <c16:uniqueId val="{00000008-E415-4D2C-BE8A-07866336C2F4}"/>
            </c:ext>
          </c:extLst>
        </c:ser>
        <c:dLbls>
          <c:showLegendKey val="0"/>
          <c:showVal val="0"/>
          <c:showCatName val="0"/>
          <c:showSerName val="0"/>
          <c:showPercent val="0"/>
          <c:showBubbleSize val="0"/>
        </c:dLbls>
        <c:gapWidth val="100"/>
        <c:axId val="1912904672"/>
        <c:axId val="1912907552"/>
      </c:barChart>
      <c:catAx>
        <c:axId val="191290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1912907552"/>
        <c:crosses val="autoZero"/>
        <c:auto val="1"/>
        <c:lblAlgn val="ctr"/>
        <c:lblOffset val="100"/>
        <c:noMultiLvlLbl val="0"/>
      </c:catAx>
      <c:valAx>
        <c:axId val="1912907552"/>
        <c:scaling>
          <c:orientation val="minMax"/>
          <c:max val="0.25"/>
          <c:min val="0"/>
        </c:scaling>
        <c:delete val="0"/>
        <c:axPos val="l"/>
        <c:numFmt formatCode="0%" sourceLinked="1"/>
        <c:majorTickMark val="in"/>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lang="zh-CN" sz="700" b="0" i="0" u="none" strike="noStrike" kern="1200" baseline="0">
                <a:solidFill>
                  <a:schemeClr val="tx1">
                    <a:lumMod val="65000"/>
                    <a:lumOff val="35000"/>
                  </a:schemeClr>
                </a:solidFill>
                <a:latin typeface="+mn-lt"/>
                <a:ea typeface="+mn-ea"/>
                <a:cs typeface="+mn-cs"/>
              </a:defRPr>
            </a:pPr>
            <a:endParaRPr lang="zh-CN"/>
          </a:p>
        </c:txPr>
        <c:crossAx val="1912904672"/>
        <c:crosses val="autoZero"/>
        <c:crossBetween val="between"/>
        <c:majorUnit val="0.1"/>
      </c:valAx>
      <c:spPr>
        <a:noFill/>
        <a:ln>
          <a:noFill/>
        </a:ln>
        <a:effectLst/>
      </c:spPr>
    </c:plotArea>
    <c:plotVisOnly val="1"/>
    <c:dispBlanksAs val="gap"/>
    <c:showDLblsOverMax val="0"/>
    <c:extLst>
      <c:ext uri="{0b15fc19-7d7d-44ad-8c2d-2c3a37ce22c3}">
        <chartProps xmlns="https://web.wps.cn/et/2018/main" chartId="{7918cd6a-506c-43a2-ac99-8e2244702d27}"/>
      </c:ext>
    </c:extLst>
  </c:chart>
  <c:spPr>
    <a:noFill/>
    <a:ln>
      <a:noFill/>
    </a:ln>
    <a:effectLst/>
  </c:spPr>
  <c:txPr>
    <a:bodyPr/>
    <a:lstStyle/>
    <a:p>
      <a:pPr>
        <a:defRPr lang="zh-CN"/>
      </a:pPr>
      <a:endParaRPr lang="zh-CN"/>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lang="zh-CN" sz="1100" b="1"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barChart>
        <c:barDir val="col"/>
        <c:grouping val="clustered"/>
        <c:varyColors val="0"/>
        <c:ser>
          <c:idx val="0"/>
          <c:order val="0"/>
          <c:tx>
            <c:strRef>
              <c:f>Sheet1!$A$4</c:f>
              <c:strCache>
                <c:ptCount val="1"/>
                <c:pt idx="0">
                  <c:v>ORR</c:v>
                </c:pt>
              </c:strCache>
            </c:strRef>
          </c:tx>
          <c:spPr>
            <a:gradFill>
              <a:gsLst>
                <a:gs pos="0">
                  <a:srgbClr val="F26649"/>
                </a:gs>
                <a:gs pos="100000">
                  <a:srgbClr val="FDEAE3"/>
                </a:gs>
              </a:gsLst>
              <a:lin ang="5400000" scaled="0"/>
            </a:gradFill>
            <a:ln>
              <a:noFill/>
            </a:ln>
            <a:effectLst/>
          </c:spPr>
          <c:invertIfNegative val="0"/>
          <c:dPt>
            <c:idx val="0"/>
            <c:invertIfNegative val="0"/>
            <c:bubble3D val="0"/>
            <c:spPr>
              <a:gradFill>
                <a:gsLst>
                  <a:gs pos="0">
                    <a:srgbClr val="F26649"/>
                  </a:gs>
                  <a:gs pos="100000">
                    <a:srgbClr val="FDEAE3"/>
                  </a:gs>
                </a:gsLst>
                <a:lin ang="5400000" scaled="0"/>
              </a:gradFill>
              <a:ln>
                <a:noFill/>
              </a:ln>
              <a:effectLst/>
            </c:spPr>
            <c:extLst>
              <c:ext xmlns:c16="http://schemas.microsoft.com/office/drawing/2014/chart" uri="{C3380CC4-5D6E-409C-BE32-E72D297353CC}">
                <c16:uniqueId val="{00000001-9A6E-452E-A521-74C3755A29BA}"/>
              </c:ext>
            </c:extLst>
          </c:dPt>
          <c:dPt>
            <c:idx val="1"/>
            <c:invertIfNegative val="0"/>
            <c:bubble3D val="0"/>
            <c:spPr>
              <a:gradFill>
                <a:gsLst>
                  <a:gs pos="0">
                    <a:schemeClr val="bg1">
                      <a:lumMod val="75000"/>
                    </a:schemeClr>
                  </a:gs>
                  <a:gs pos="100000">
                    <a:schemeClr val="bg1">
                      <a:lumMod val="95000"/>
                    </a:schemeClr>
                  </a:gs>
                </a:gsLst>
                <a:lin ang="5400000" scaled="0"/>
              </a:gradFill>
              <a:ln>
                <a:noFill/>
              </a:ln>
              <a:effectLst/>
            </c:spPr>
            <c:extLst>
              <c:ext xmlns:c16="http://schemas.microsoft.com/office/drawing/2014/chart" uri="{C3380CC4-5D6E-409C-BE32-E72D297353CC}">
                <c16:uniqueId val="{00000003-9A6E-452E-A521-74C3755A29BA}"/>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tx1">
                        <a:lumMod val="75000"/>
                        <a:lumOff val="25000"/>
                      </a:schemeClr>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Sheet1!$B$3:$C$3</c:f>
              <c:strCache>
                <c:ptCount val="2"/>
                <c:pt idx="0">
                  <c:v>BoM-</c:v>
                </c:pt>
                <c:pt idx="1">
                  <c:v>BoM+</c:v>
                </c:pt>
              </c:strCache>
            </c:strRef>
          </c:cat>
          <c:val>
            <c:numRef>
              <c:f>Sheet1!$B$4:$C$4</c:f>
              <c:numCache>
                <c:formatCode>0%</c:formatCode>
                <c:ptCount val="2"/>
                <c:pt idx="0">
                  <c:v>0.47</c:v>
                </c:pt>
                <c:pt idx="1">
                  <c:v>0.28000000000000003</c:v>
                </c:pt>
              </c:numCache>
            </c:numRef>
          </c:val>
          <c:extLst>
            <c:ext xmlns:c16="http://schemas.microsoft.com/office/drawing/2014/chart" uri="{C3380CC4-5D6E-409C-BE32-E72D297353CC}">
              <c16:uniqueId val="{00000004-9A6E-452E-A521-74C3755A29BA}"/>
            </c:ext>
          </c:extLst>
        </c:ser>
        <c:dLbls>
          <c:showLegendKey val="0"/>
          <c:showVal val="0"/>
          <c:showCatName val="0"/>
          <c:showSerName val="0"/>
          <c:showPercent val="0"/>
          <c:showBubbleSize val="0"/>
        </c:dLbls>
        <c:gapWidth val="219"/>
        <c:overlap val="-27"/>
        <c:axId val="1912904672"/>
        <c:axId val="1912907552"/>
      </c:barChart>
      <c:catAx>
        <c:axId val="191290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1912907552"/>
        <c:crosses val="autoZero"/>
        <c:auto val="1"/>
        <c:lblAlgn val="ctr"/>
        <c:lblOffset val="100"/>
        <c:noMultiLvlLbl val="0"/>
      </c:catAx>
      <c:valAx>
        <c:axId val="1912907552"/>
        <c:scaling>
          <c:orientation val="minMax"/>
          <c:max val="0.5"/>
        </c:scaling>
        <c:delete val="0"/>
        <c:axPos val="l"/>
        <c:numFmt formatCode="0%" sourceLinked="1"/>
        <c:majorTickMark val="in"/>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lang="zh-CN" sz="700" b="0" i="0" u="none" strike="noStrike" kern="1200" baseline="0">
                <a:solidFill>
                  <a:schemeClr val="tx1">
                    <a:lumMod val="65000"/>
                    <a:lumOff val="35000"/>
                  </a:schemeClr>
                </a:solidFill>
                <a:latin typeface="+mn-lt"/>
                <a:ea typeface="+mn-ea"/>
                <a:cs typeface="+mn-cs"/>
              </a:defRPr>
            </a:pPr>
            <a:endParaRPr lang="zh-CN"/>
          </a:p>
        </c:txPr>
        <c:crossAx val="1912904672"/>
        <c:crosses val="autoZero"/>
        <c:crossBetween val="between"/>
        <c:majorUnit val="0.1"/>
      </c:valAx>
      <c:spPr>
        <a:noFill/>
        <a:ln>
          <a:noFill/>
        </a:ln>
        <a:effectLst/>
      </c:spPr>
    </c:plotArea>
    <c:plotVisOnly val="1"/>
    <c:dispBlanksAs val="gap"/>
    <c:showDLblsOverMax val="0"/>
    <c:extLst>
      <c:ext uri="{0b15fc19-7d7d-44ad-8c2d-2c3a37ce22c3}">
        <chartProps xmlns="https://web.wps.cn/et/2018/main" chartId="{9f09db22-4dc3-4f1b-9457-48eb535abcf0}"/>
      </c:ext>
    </c:extLst>
  </c:chart>
  <c:spPr>
    <a:noFill/>
    <a:ln>
      <a:noFill/>
    </a:ln>
    <a:effectLst/>
  </c:spPr>
  <c:txPr>
    <a:bodyPr/>
    <a:lstStyle/>
    <a:p>
      <a:pPr>
        <a:defRPr lang="zh-CN"/>
      </a:pPr>
      <a:endParaRPr lang="zh-CN"/>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806490097828699"/>
          <c:y val="4.5539654251257299E-2"/>
          <c:w val="0.75678358387019795"/>
          <c:h val="0.69343292618964902"/>
        </c:manualLayout>
      </c:layout>
      <c:barChart>
        <c:barDir val="col"/>
        <c:grouping val="clustered"/>
        <c:varyColors val="0"/>
        <c:ser>
          <c:idx val="0"/>
          <c:order val="0"/>
          <c:tx>
            <c:strRef>
              <c:f>Sheet1!$B$1</c:f>
              <c:strCache>
                <c:ptCount val="1"/>
                <c:pt idx="0">
                  <c:v>D+ICI</c:v>
                </c:pt>
              </c:strCache>
            </c:strRef>
          </c:tx>
          <c:spPr>
            <a:gradFill>
              <a:gsLst>
                <a:gs pos="0">
                  <a:srgbClr val="F26649"/>
                </a:gs>
                <a:gs pos="100000">
                  <a:srgbClr val="FDEAE3"/>
                </a:gs>
              </a:gsLst>
              <a:lin ang="5400000" scaled="0"/>
            </a:gra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ORR</c:v>
                </c:pt>
                <c:pt idx="1">
                  <c:v>DCR</c:v>
                </c:pt>
              </c:strCache>
            </c:strRef>
          </c:cat>
          <c:val>
            <c:numRef>
              <c:f>Sheet1!$B$2:$B$3</c:f>
              <c:numCache>
                <c:formatCode>0.0%</c:formatCode>
                <c:ptCount val="2"/>
                <c:pt idx="0">
                  <c:v>0.40400000000000003</c:v>
                </c:pt>
                <c:pt idx="1">
                  <c:v>0.67300000000000004</c:v>
                </c:pt>
              </c:numCache>
            </c:numRef>
          </c:val>
          <c:extLst>
            <c:ext xmlns:c16="http://schemas.microsoft.com/office/drawing/2014/chart" uri="{C3380CC4-5D6E-409C-BE32-E72D297353CC}">
              <c16:uniqueId val="{00000000-575C-4DD9-88FB-2153B3358001}"/>
            </c:ext>
          </c:extLst>
        </c:ser>
        <c:ser>
          <c:idx val="1"/>
          <c:order val="1"/>
          <c:tx>
            <c:strRef>
              <c:f>Sheet1!$C$1</c:f>
              <c:strCache>
                <c:ptCount val="1"/>
                <c:pt idx="0">
                  <c:v>Non-D+ICI</c:v>
                </c:pt>
              </c:strCache>
            </c:strRef>
          </c:tx>
          <c:spPr>
            <a:gradFill>
              <a:gsLst>
                <a:gs pos="0">
                  <a:schemeClr val="bg1">
                    <a:lumMod val="75000"/>
                  </a:schemeClr>
                </a:gs>
                <a:gs pos="100000">
                  <a:schemeClr val="bg1">
                    <a:lumMod val="95000"/>
                  </a:schemeClr>
                </a:gs>
              </a:gsLst>
              <a:lin ang="5400000" scaled="0"/>
            </a:gra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ORR</c:v>
                </c:pt>
                <c:pt idx="1">
                  <c:v>DCR</c:v>
                </c:pt>
              </c:strCache>
            </c:strRef>
          </c:cat>
          <c:val>
            <c:numRef>
              <c:f>Sheet1!$C$2:$C$3</c:f>
              <c:numCache>
                <c:formatCode>0.0%</c:formatCode>
                <c:ptCount val="2"/>
                <c:pt idx="0">
                  <c:v>0.20499999999999999</c:v>
                </c:pt>
                <c:pt idx="1">
                  <c:v>0.38700000000000001</c:v>
                </c:pt>
              </c:numCache>
            </c:numRef>
          </c:val>
          <c:extLst>
            <c:ext xmlns:c16="http://schemas.microsoft.com/office/drawing/2014/chart" uri="{C3380CC4-5D6E-409C-BE32-E72D297353CC}">
              <c16:uniqueId val="{00000001-575C-4DD9-88FB-2153B3358001}"/>
            </c:ext>
          </c:extLst>
        </c:ser>
        <c:dLbls>
          <c:showLegendKey val="0"/>
          <c:showVal val="0"/>
          <c:showCatName val="0"/>
          <c:showSerName val="0"/>
          <c:showPercent val="0"/>
          <c:showBubbleSize val="0"/>
        </c:dLbls>
        <c:gapWidth val="154"/>
        <c:overlap val="-17"/>
        <c:axId val="1410719568"/>
        <c:axId val="1920118944"/>
      </c:barChart>
      <c:catAx>
        <c:axId val="1410719568"/>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lang="zh-CN" sz="1195" b="1" i="0" u="none" strike="noStrike" kern="1200" baseline="0">
                <a:solidFill>
                  <a:schemeClr val="tx1">
                    <a:lumMod val="75000"/>
                    <a:lumOff val="25000"/>
                  </a:schemeClr>
                </a:solidFill>
                <a:latin typeface="+mn-lt"/>
                <a:ea typeface="+mn-ea"/>
                <a:cs typeface="+mn-cs"/>
              </a:defRPr>
            </a:pPr>
            <a:endParaRPr lang="zh-CN"/>
          </a:p>
        </c:txPr>
        <c:crossAx val="1920118944"/>
        <c:crosses val="autoZero"/>
        <c:auto val="1"/>
        <c:lblAlgn val="ctr"/>
        <c:lblOffset val="100"/>
        <c:noMultiLvlLbl val="0"/>
      </c:catAx>
      <c:valAx>
        <c:axId val="1920118944"/>
        <c:scaling>
          <c:orientation val="minMax"/>
          <c:max val="0.8"/>
        </c:scaling>
        <c:delete val="0"/>
        <c:axPos val="l"/>
        <c:numFmt formatCode="0.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lang="zh-CN" sz="1000" b="0" i="0" u="none" strike="noStrike" kern="1200" baseline="0">
                <a:solidFill>
                  <a:schemeClr val="tx1">
                    <a:lumMod val="75000"/>
                    <a:lumOff val="25000"/>
                  </a:schemeClr>
                </a:solidFill>
                <a:latin typeface="+mn-lt"/>
                <a:ea typeface="+mn-ea"/>
                <a:cs typeface="+mn-cs"/>
              </a:defRPr>
            </a:pPr>
            <a:endParaRPr lang="zh-CN"/>
          </a:p>
        </c:txPr>
        <c:crossAx val="1410719568"/>
        <c:crosses val="autoZero"/>
        <c:crossBetween val="between"/>
        <c:majorUnit val="0.4"/>
      </c:valAx>
      <c:spPr>
        <a:noFill/>
        <a:ln>
          <a:noFill/>
        </a:ln>
        <a:effectLst/>
      </c:spPr>
    </c:plotArea>
    <c:legend>
      <c:legendPos val="r"/>
      <c:layout>
        <c:manualLayout>
          <c:xMode val="edge"/>
          <c:yMode val="edge"/>
          <c:x val="0.21969696969697"/>
          <c:y val="0"/>
          <c:w val="0.26030478708606197"/>
          <c:h val="0.116492991199528"/>
        </c:manualLayout>
      </c:layout>
      <c:overlay val="0"/>
      <c:spPr>
        <a:noFill/>
        <a:ln>
          <a:noFill/>
        </a:ln>
        <a:effectLst/>
      </c:spPr>
      <c:txPr>
        <a:bodyPr rot="0" spcFirstLastPara="1" vertOverflow="ellipsis" vert="horz" wrap="square" anchor="ctr" anchorCtr="1"/>
        <a:lstStyle/>
        <a:p>
          <a:pPr>
            <a:defRPr lang="zh-CN" sz="8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extLst>
      <c:ext uri="{0b15fc19-7d7d-44ad-8c2d-2c3a37ce22c3}">
        <chartProps xmlns="https://web.wps.cn/et/2018/main" chartId="{f5cf74d3-9e2d-4996-9014-82d90b1760c4}"/>
      </c:ext>
    </c:extLst>
  </c:chart>
  <c:spPr>
    <a:noFill/>
    <a:ln>
      <a:noFill/>
    </a:ln>
    <a:effectLst/>
  </c:spPr>
  <c:txPr>
    <a:bodyPr/>
    <a:lstStyle/>
    <a:p>
      <a:pPr>
        <a:defRPr lang="zh-CN"/>
      </a:pPr>
      <a:endParaRPr lang="zh-C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E20FBB-AF44-2A42-B19F-BB74114CA8A8}" type="datetimeFigureOut">
              <a:rPr kumimoji="1" lang="zh-CN" altLang="en-US" smtClean="0"/>
              <a:t>2026/3/2</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B3C4E8-F3D8-5643-AA48-88775EABBBCB}"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D3F349-92BD-4005-8370-3847086F2ED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t>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22</a:t>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27</a:t>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9B3C4E8-F3D8-5643-AA48-88775EABBBCB}"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t>30</a:t>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5724C-3497-46FE-9590-EB09691AF81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2A3B84B-8497-7598-A958-39E75E0454F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9156BA1A-FF2F-CDC4-65E8-A6ECF68AA48A}"/>
              </a:ext>
            </a:extLst>
          </p:cNvPr>
          <p:cNvSpPr>
            <a:spLocks noGrp="1"/>
          </p:cNvSpPr>
          <p:nvPr>
            <p:ph type="body" idx="1"/>
          </p:nvPr>
        </p:nvSpPr>
        <p:spPr/>
        <p:txBody>
          <a:bodyPr/>
          <a:lstStyle/>
          <a:p>
            <a:endParaRPr lang="en-US"/>
          </a:p>
        </p:txBody>
      </p:sp>
      <p:sp>
        <p:nvSpPr>
          <p:cNvPr id="4" name="灯片编号占位符 3">
            <a:extLst>
              <a:ext uri="{FF2B5EF4-FFF2-40B4-BE49-F238E27FC236}">
                <a16:creationId xmlns:a16="http://schemas.microsoft.com/office/drawing/2014/main" id="{6463ADF2-28A7-48BA-E0B8-B26680E470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D3F349-92BD-4005-8370-3847086F2ED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t>31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extLst>
      <p:ext uri="{BB962C8B-B14F-4D97-AF65-F5344CB8AC3E}">
        <p14:creationId xmlns:p14="http://schemas.microsoft.com/office/powerpoint/2010/main" val="278577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D3F349-92BD-4005-8370-3847086F2ED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t>32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3</a:t>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5</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10</a:t>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D3F349-92BD-4005-8370-3847086F2ED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DC303-4715-B6DD-7380-4708DC0DA90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5C37D78-DAFB-D18C-9906-231D04FF4AF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29B9BFB-6DB8-70DA-6D42-C6B1B2906993}"/>
              </a:ext>
            </a:extLst>
          </p:cNvPr>
          <p:cNvSpPr>
            <a:spLocks noGrp="1"/>
          </p:cNvSpPr>
          <p:nvPr>
            <p:ph type="body" idx="1"/>
          </p:nvPr>
        </p:nvSpPr>
        <p:spPr/>
        <p:txBody>
          <a:bodyPr/>
          <a:lstStyle/>
          <a:p>
            <a:endParaRPr kumimoji="1" lang="zh-CN" altLang="en-US" dirty="0"/>
          </a:p>
        </p:txBody>
      </p:sp>
      <p:sp>
        <p:nvSpPr>
          <p:cNvPr id="4" name="灯片编号占位符 3">
            <a:extLst>
              <a:ext uri="{FF2B5EF4-FFF2-40B4-BE49-F238E27FC236}">
                <a16:creationId xmlns:a16="http://schemas.microsoft.com/office/drawing/2014/main" id="{623AFCC6-B89D-F24F-31AE-27A4EF46C85A}"/>
              </a:ext>
            </a:extLst>
          </p:cNvPr>
          <p:cNvSpPr>
            <a:spLocks noGrp="1"/>
          </p:cNvSpPr>
          <p:nvPr>
            <p:ph type="sldNum" sz="quarter" idx="5"/>
          </p:nvPr>
        </p:nvSpPr>
        <p:spPr/>
        <p:txBody>
          <a:bodyPr/>
          <a:lstStyle/>
          <a:p>
            <a:fld id="{39B3C4E8-F3D8-5643-AA48-88775EABBBCB}" type="slidenum">
              <a:rPr kumimoji="1" lang="zh-CN" altLang="en-US" smtClean="0"/>
              <a:t>12</a:t>
            </a:fld>
            <a:endParaRPr kumimoji="1" lang="zh-CN" altLang="en-US"/>
          </a:p>
        </p:txBody>
      </p:sp>
    </p:spTree>
    <p:extLst>
      <p:ext uri="{BB962C8B-B14F-4D97-AF65-F5344CB8AC3E}">
        <p14:creationId xmlns:p14="http://schemas.microsoft.com/office/powerpoint/2010/main" val="2249305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13</a:t>
            </a:fld>
            <a:endParaRPr kumimoji="1" lang="zh-CN" altLang="en-US"/>
          </a:p>
        </p:txBody>
      </p:sp>
    </p:spTree>
    <p:extLst>
      <p:ext uri="{BB962C8B-B14F-4D97-AF65-F5344CB8AC3E}">
        <p14:creationId xmlns:p14="http://schemas.microsoft.com/office/powerpoint/2010/main" val="2327745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FD3F349-92BD-4005-8370-3847086F2ED2}"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Arial" panose="020B0604020202020204"/>
              </a:r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Arial" panose="020B0604020202020204"/>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39B3C4E8-F3D8-5643-AA48-88775EABBBCB}" type="slidenum">
              <a:rPr kumimoji="1" lang="zh-CN" altLang="en-US" smtClean="0"/>
              <a:t>21</a:t>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3.xml"/><Relationship Id="rId1" Type="http://schemas.openxmlformats.org/officeDocument/2006/relationships/tags" Target="../tags/tag8.xml"/><Relationship Id="rId4" Type="http://schemas.openxmlformats.org/officeDocument/2006/relationships/image" Target="../media/image4.emf"/></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2.xml"/><Relationship Id="rId7" Type="http://schemas.openxmlformats.org/officeDocument/2006/relationships/image" Target="../media/image6.emf"/><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oleObject" Target="../embeddings/oleObject8.bin"/><Relationship Id="rId5" Type="http://schemas.openxmlformats.org/officeDocument/2006/relationships/slideMaster" Target="../slideMasters/slideMaster4.xml"/><Relationship Id="rId4" Type="http://schemas.openxmlformats.org/officeDocument/2006/relationships/tags" Target="../tags/tag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6.emf"/><Relationship Id="rId5" Type="http://schemas.openxmlformats.org/officeDocument/2006/relationships/oleObject" Target="../embeddings/oleObject9.bin"/><Relationship Id="rId4"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19.xml"/><Relationship Id="rId7" Type="http://schemas.openxmlformats.org/officeDocument/2006/relationships/oleObject" Target="../embeddings/oleObject10.bin"/><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4.xml"/><Relationship Id="rId11" Type="http://schemas.openxmlformats.org/officeDocument/2006/relationships/image" Target="../media/image5.png"/><Relationship Id="rId5" Type="http://schemas.openxmlformats.org/officeDocument/2006/relationships/tags" Target="../tags/tag21.xml"/><Relationship Id="rId10" Type="http://schemas.openxmlformats.org/officeDocument/2006/relationships/image" Target="../media/image8.png"/><Relationship Id="rId4" Type="http://schemas.openxmlformats.org/officeDocument/2006/relationships/tags" Target="../tags/tag20.xml"/><Relationship Id="rId9" Type="http://schemas.openxmlformats.org/officeDocument/2006/relationships/image" Target="../media/image1.emf"/></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4.xml"/><Relationship Id="rId7" Type="http://schemas.openxmlformats.org/officeDocument/2006/relationships/image" Target="../media/image1.emf"/><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7.emf"/><Relationship Id="rId5" Type="http://schemas.openxmlformats.org/officeDocument/2006/relationships/oleObject" Target="../embeddings/oleObject11.bin"/><Relationship Id="rId4"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tags" Target="../tags/tag27.xml"/><Relationship Id="rId7" Type="http://schemas.openxmlformats.org/officeDocument/2006/relationships/oleObject" Target="../embeddings/oleObject12.bin"/><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slideMaster" Target="../slideMasters/slideMaster4.xml"/><Relationship Id="rId11" Type="http://schemas.openxmlformats.org/officeDocument/2006/relationships/image" Target="../media/image5.png"/><Relationship Id="rId5" Type="http://schemas.openxmlformats.org/officeDocument/2006/relationships/tags" Target="../tags/tag29.xml"/><Relationship Id="rId10" Type="http://schemas.openxmlformats.org/officeDocument/2006/relationships/image" Target="../media/image8.png"/><Relationship Id="rId4" Type="http://schemas.openxmlformats.org/officeDocument/2006/relationships/tags" Target="../tags/tag28.xml"/><Relationship Id="rId9"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4.xml"/><Relationship Id="rId1" Type="http://schemas.openxmlformats.org/officeDocument/2006/relationships/tags" Target="../tags/tag30.xml"/><Relationship Id="rId4" Type="http://schemas.openxmlformats.org/officeDocument/2006/relationships/image" Target="../media/image9.emf"/></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35.xml"/><Relationship Id="rId4"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5.xml"/><Relationship Id="rId1" Type="http://schemas.openxmlformats.org/officeDocument/2006/relationships/tags" Target="../tags/tag36.xml"/><Relationship Id="rId5" Type="http://schemas.openxmlformats.org/officeDocument/2006/relationships/image" Target="../media/image11.png"/><Relationship Id="rId4" Type="http://schemas.openxmlformats.org/officeDocument/2006/relationships/image" Target="../media/image7.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5.xml"/><Relationship Id="rId1" Type="http://schemas.openxmlformats.org/officeDocument/2006/relationships/tags" Target="../tags/tag37.xml"/><Relationship Id="rId5" Type="http://schemas.openxmlformats.org/officeDocument/2006/relationships/image" Target="../media/image11.png"/><Relationship Id="rId4" Type="http://schemas.openxmlformats.org/officeDocument/2006/relationships/image" Target="../media/image7.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6.xml"/><Relationship Id="rId1" Type="http://schemas.openxmlformats.org/officeDocument/2006/relationships/tags" Target="../tags/tag39.xml"/><Relationship Id="rId4" Type="http://schemas.openxmlformats.org/officeDocument/2006/relationships/image" Target="../media/image1.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6.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7.emf"/></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0.xml"/><Relationship Id="rId1" Type="http://schemas.openxmlformats.org/officeDocument/2006/relationships/tags" Target="../tags/tag45.xml"/><Relationship Id="rId4" Type="http://schemas.openxmlformats.org/officeDocument/2006/relationships/image" Target="../media/image4.emf"/></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6" name="组合 5"/>
          <p:cNvGrpSpPr/>
          <p:nvPr userDrawn="1"/>
        </p:nvGrpSpPr>
        <p:grpSpPr>
          <a:xfrm>
            <a:off x="0" y="5312410"/>
            <a:ext cx="12192000" cy="1562100"/>
            <a:chOff x="0" y="8366"/>
            <a:chExt cx="19200" cy="2460"/>
          </a:xfrm>
        </p:grpSpPr>
        <p:sp>
          <p:nvSpPr>
            <p:cNvPr id="15" name="任意多边形: 形状 14"/>
            <p:cNvSpPr/>
            <p:nvPr userDrawn="1"/>
          </p:nvSpPr>
          <p:spPr>
            <a:xfrm rot="10800000">
              <a:off x="0" y="8366"/>
              <a:ext cx="19200" cy="2461"/>
            </a:xfrm>
            <a:custGeom>
              <a:avLst/>
              <a:gdLst>
                <a:gd name="connsiteX0" fmla="*/ 12192000 w 12192000"/>
                <a:gd name="connsiteY0" fmla="*/ 0 h 3345988"/>
                <a:gd name="connsiteX1" fmla="*/ 0 w 12192000"/>
                <a:gd name="connsiteY1" fmla="*/ 0 h 3345988"/>
                <a:gd name="connsiteX2" fmla="*/ 0 w 12192000"/>
                <a:gd name="connsiteY2" fmla="*/ 3302045 h 3345988"/>
                <a:gd name="connsiteX3" fmla="*/ 138652 w 12192000"/>
                <a:gd name="connsiteY3" fmla="*/ 3314680 h 3345988"/>
                <a:gd name="connsiteX4" fmla="*/ 2187916 w 12192000"/>
                <a:gd name="connsiteY4" fmla="*/ 3169920 h 3345988"/>
                <a:gd name="connsiteX5" fmla="*/ 7359356 w 12192000"/>
                <a:gd name="connsiteY5" fmla="*/ 1168400 h 3345988"/>
                <a:gd name="connsiteX6" fmla="*/ 12172004 w 12192000"/>
                <a:gd name="connsiteY6" fmla="*/ 1686482 h 3345988"/>
                <a:gd name="connsiteX7" fmla="*/ 12192000 w 12192000"/>
                <a:gd name="connsiteY7" fmla="*/ 1692874 h 33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45988">
                  <a:moveTo>
                    <a:pt x="12192000" y="0"/>
                  </a:moveTo>
                  <a:lnTo>
                    <a:pt x="0" y="0"/>
                  </a:lnTo>
                  <a:lnTo>
                    <a:pt x="0" y="3302045"/>
                  </a:lnTo>
                  <a:lnTo>
                    <a:pt x="138652" y="3314680"/>
                  </a:lnTo>
                  <a:cubicBezTo>
                    <a:pt x="655714" y="3358700"/>
                    <a:pt x="1360299" y="3388995"/>
                    <a:pt x="2187916" y="3169920"/>
                  </a:cubicBezTo>
                  <a:cubicBezTo>
                    <a:pt x="3644183" y="2839720"/>
                    <a:pt x="4954823" y="1552787"/>
                    <a:pt x="7359356" y="1168400"/>
                  </a:cubicBezTo>
                  <a:cubicBezTo>
                    <a:pt x="9585454" y="798301"/>
                    <a:pt x="11052522" y="1322493"/>
                    <a:pt x="12172004" y="1686482"/>
                  </a:cubicBezTo>
                  <a:lnTo>
                    <a:pt x="12192000" y="1692874"/>
                  </a:lnTo>
                  <a:close/>
                </a:path>
              </a:pathLst>
            </a:custGeom>
            <a:gradFill flip="none" rotWithShape="1">
              <a:gsLst>
                <a:gs pos="0">
                  <a:srgbClr val="FAC2B6"/>
                </a:gs>
                <a:gs pos="65000">
                  <a:schemeClr val="accent2">
                    <a:lumMod val="40000"/>
                    <a:lumOff val="60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lt"/>
              </a:endParaRPr>
            </a:p>
          </p:txBody>
        </p:sp>
        <p:sp>
          <p:nvSpPr>
            <p:cNvPr id="7" name="任意多边形: 形状 15"/>
            <p:cNvSpPr/>
            <p:nvPr userDrawn="1"/>
          </p:nvSpPr>
          <p:spPr>
            <a:xfrm rot="10800000">
              <a:off x="0" y="8654"/>
              <a:ext cx="19200" cy="2172"/>
            </a:xfrm>
            <a:custGeom>
              <a:avLst/>
              <a:gdLst>
                <a:gd name="connsiteX0" fmla="*/ 12192000 w 12192000"/>
                <a:gd name="connsiteY0" fmla="*/ 0 h 2960575"/>
                <a:gd name="connsiteX1" fmla="*/ 0 w 12192000"/>
                <a:gd name="connsiteY1" fmla="*/ 0 h 2960575"/>
                <a:gd name="connsiteX2" fmla="*/ 0 w 12192000"/>
                <a:gd name="connsiteY2" fmla="*/ 2960575 h 2960575"/>
                <a:gd name="connsiteX3" fmla="*/ 122266 w 12192000"/>
                <a:gd name="connsiteY3" fmla="*/ 2957622 h 2960575"/>
                <a:gd name="connsiteX4" fmla="*/ 1263356 w 12192000"/>
                <a:gd name="connsiteY4" fmla="*/ 2786581 h 2960575"/>
                <a:gd name="connsiteX5" fmla="*/ 6434796 w 12192000"/>
                <a:gd name="connsiteY5" fmla="*/ 785061 h 2960575"/>
                <a:gd name="connsiteX6" fmla="*/ 12140439 w 12192000"/>
                <a:gd name="connsiteY6" fmla="*/ 1515639 h 2960575"/>
                <a:gd name="connsiteX7" fmla="*/ 12192000 w 12192000"/>
                <a:gd name="connsiteY7" fmla="*/ 1532359 h 296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960575">
                  <a:moveTo>
                    <a:pt x="12192000" y="0"/>
                  </a:moveTo>
                  <a:lnTo>
                    <a:pt x="0" y="0"/>
                  </a:lnTo>
                  <a:lnTo>
                    <a:pt x="0" y="2960575"/>
                  </a:lnTo>
                  <a:lnTo>
                    <a:pt x="122266" y="2957622"/>
                  </a:lnTo>
                  <a:cubicBezTo>
                    <a:pt x="466497" y="2943314"/>
                    <a:pt x="849548" y="2896119"/>
                    <a:pt x="1263356" y="2786581"/>
                  </a:cubicBezTo>
                  <a:cubicBezTo>
                    <a:pt x="2719623" y="2456381"/>
                    <a:pt x="4030263" y="1169448"/>
                    <a:pt x="6434796" y="785061"/>
                  </a:cubicBezTo>
                  <a:cubicBezTo>
                    <a:pt x="8849912" y="439833"/>
                    <a:pt x="10843680" y="1092877"/>
                    <a:pt x="12140439" y="1515639"/>
                  </a:cubicBezTo>
                  <a:lnTo>
                    <a:pt x="12192000" y="1532359"/>
                  </a:lnTo>
                  <a:close/>
                </a:path>
              </a:pathLst>
            </a:custGeom>
            <a:gradFill>
              <a:gsLst>
                <a:gs pos="100000">
                  <a:srgbClr val="F26649"/>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cs typeface="Arial" panose="020B0604020202020204" pitchFamily="34" charset="0"/>
                <a:sym typeface="+mn-lt"/>
              </a:endParaRPr>
            </a:p>
          </p:txBody>
        </p:sp>
      </p:grpSp>
      <p:sp>
        <p:nvSpPr>
          <p:cNvPr id="8" name="文本框 7"/>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bg1"/>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ctangle 10"/>
          <p:cNvSpPr/>
          <p:nvPr userDrawn="1"/>
        </p:nvSpPr>
        <p:spPr>
          <a:xfrm>
            <a:off x="1" y="466252"/>
            <a:ext cx="12192000" cy="5436000"/>
          </a:xfrm>
          <a:prstGeom prst="rect">
            <a:avLst/>
          </a:prstGeom>
          <a:solidFill>
            <a:schemeClr val="bg1">
              <a:alpha val="50000"/>
            </a:schemeClr>
          </a:solidFill>
        </p:spPr>
        <p:txBody>
          <a:bodyPr wrap="square" rtlCol="0" anchor="ctr">
            <a:spAutoFit/>
          </a:bodyPr>
          <a:lstStyle/>
          <a:p>
            <a:pPr algn="ctr"/>
            <a:endParaRPr lang="en-GB" sz="1400">
              <a:solidFill>
                <a:schemeClr val="tx1">
                  <a:lumMod val="85000"/>
                  <a:lumOff val="15000"/>
                </a:schemeClr>
              </a:solidFill>
              <a:latin typeface="Avenir Next" panose="020B0503020202020204"/>
            </a:endParaRPr>
          </a:p>
        </p:txBody>
      </p:sp>
      <p:sp>
        <p:nvSpPr>
          <p:cNvPr id="9" name="Content Placeholder 8"/>
          <p:cNvSpPr>
            <a:spLocks noGrp="1"/>
          </p:cNvSpPr>
          <p:nvPr>
            <p:ph sz="quarter" idx="18"/>
          </p:nvPr>
        </p:nvSpPr>
        <p:spPr>
          <a:xfrm>
            <a:off x="479425" y="1819275"/>
            <a:ext cx="10882313" cy="40576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title"/>
          </p:nvPr>
        </p:nvSpPr>
        <p:spPr>
          <a:xfrm>
            <a:off x="477078" y="457200"/>
            <a:ext cx="11234778" cy="1233488"/>
          </a:xfrm>
          <a:prstGeom prst="rect">
            <a:avLst/>
          </a:prstGeom>
        </p:spPr>
        <p:txBody>
          <a:bodyPr/>
          <a:lstStyle>
            <a:lvl1pPr>
              <a:defRPr>
                <a:latin typeface="+mn-lt"/>
              </a:defRPr>
            </a:lvl1pPr>
          </a:lstStyle>
          <a:p>
            <a:r>
              <a:rPr lang="en-GB"/>
              <a:t>Click to edit Master title style</a:t>
            </a:r>
            <a:endParaRPr lang="en-US"/>
          </a:p>
        </p:txBody>
      </p:sp>
      <p:sp>
        <p:nvSpPr>
          <p:cNvPr id="13" name="Text Placeholder 5"/>
          <p:cNvSpPr>
            <a:spLocks noGrp="1"/>
          </p:cNvSpPr>
          <p:nvPr>
            <p:ph type="body" sz="quarter" idx="16"/>
          </p:nvPr>
        </p:nvSpPr>
        <p:spPr>
          <a:xfrm>
            <a:off x="482558" y="5919478"/>
            <a:ext cx="10273426" cy="354013"/>
          </a:xfrm>
        </p:spPr>
        <p:txBody>
          <a:bodyPr wrap="square" anchor="b" anchorCtr="0">
            <a:noAutofit/>
          </a:bodyPr>
          <a:lstStyle>
            <a:lvl1pPr marL="0" indent="0">
              <a:spcBef>
                <a:spcPts val="600"/>
              </a:spcBef>
              <a:buNone/>
              <a:defRPr sz="930">
                <a:latin typeface="+mn-lt"/>
              </a:defRPr>
            </a:lvl1pPr>
            <a:lvl2pPr>
              <a:defRPr sz="700"/>
            </a:lvl2pPr>
            <a:lvl3pPr>
              <a:defRPr sz="700"/>
            </a:lvl3pPr>
            <a:lvl4pPr>
              <a:defRPr sz="700"/>
            </a:lvl4pPr>
            <a:lvl5pPr>
              <a:defRPr sz="700"/>
            </a:lvl5pPr>
          </a:lstStyle>
          <a:p>
            <a:pPr lvl="0"/>
            <a:r>
              <a:rPr lang="en-US"/>
              <a:t>Click to edit Master text styles</a:t>
            </a:r>
            <a:endParaRPr lang="en-GB"/>
          </a:p>
        </p:txBody>
      </p:sp>
      <p:sp>
        <p:nvSpPr>
          <p:cNvPr id="14" name="Text Placeholder 5"/>
          <p:cNvSpPr>
            <a:spLocks noGrp="1"/>
          </p:cNvSpPr>
          <p:nvPr>
            <p:ph type="body" sz="quarter" idx="17"/>
          </p:nvPr>
        </p:nvSpPr>
        <p:spPr>
          <a:xfrm>
            <a:off x="1263192" y="6291597"/>
            <a:ext cx="10448664" cy="354013"/>
          </a:xfrm>
        </p:spPr>
        <p:txBody>
          <a:bodyPr wrap="square" anchor="b" anchorCtr="0">
            <a:noAutofit/>
          </a:bodyPr>
          <a:lstStyle>
            <a:lvl1pPr marL="0" indent="0" algn="r">
              <a:buNone/>
              <a:defRPr sz="930">
                <a:latin typeface="+mn-lt"/>
              </a:defRPr>
            </a:lvl1pPr>
            <a:lvl2pPr>
              <a:defRPr sz="700"/>
            </a:lvl2pPr>
            <a:lvl3pPr>
              <a:defRPr sz="700"/>
            </a:lvl3pPr>
            <a:lvl4pPr>
              <a:defRPr sz="700"/>
            </a:lvl4pPr>
            <a:lvl5pPr>
              <a:defRPr sz="700"/>
            </a:lvl5pPr>
          </a:lstStyle>
          <a:p>
            <a:pPr lvl="0"/>
            <a:r>
              <a:rPr lang="en-US"/>
              <a:t>Click to edit Master text styles</a:t>
            </a:r>
            <a:endParaRPr lang="en-GB"/>
          </a:p>
        </p:txBody>
      </p:sp>
      <p:sp>
        <p:nvSpPr>
          <p:cNvPr id="15" name="Slide Number Placeholder 5"/>
          <p:cNvSpPr>
            <a:spLocks noGrp="1"/>
          </p:cNvSpPr>
          <p:nvPr>
            <p:ph type="sldNum" sz="quarter" idx="12"/>
          </p:nvPr>
        </p:nvSpPr>
        <p:spPr>
          <a:xfrm>
            <a:off x="11766354" y="6295926"/>
            <a:ext cx="381000" cy="365125"/>
          </a:xfrm>
          <a:prstGeom prst="rect">
            <a:avLst/>
          </a:prstGeom>
        </p:spPr>
        <p:txBody>
          <a:bodyPr/>
          <a:lstStyle>
            <a:lvl1pPr>
              <a:defRPr>
                <a:latin typeface="+mn-lt"/>
              </a:defRPr>
            </a:lvl1pPr>
          </a:lstStyle>
          <a:p>
            <a:fld id="{79D1877A-499E-6D44-B523-17F035FD1913}" type="slidenum">
              <a:rPr lang="en-US" smtClean="0"/>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ub, graphic">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387798"/>
          </a:xfrm>
        </p:spPr>
        <p:txBody>
          <a:bodyPr/>
          <a:lstStyle>
            <a:lvl1pPr>
              <a:defRPr sz="2800">
                <a:solidFill>
                  <a:schemeClr val="tx1"/>
                </a:solidFill>
              </a:defRPr>
            </a:lvl1pPr>
          </a:lstStyle>
          <a:p>
            <a:r>
              <a:rPr lang="en-US"/>
              <a:t>Click to edit Master title style</a:t>
            </a:r>
          </a:p>
        </p:txBody>
      </p:sp>
      <p:sp>
        <p:nvSpPr>
          <p:cNvPr id="7" name="Content Placeholder 11"/>
          <p:cNvSpPr>
            <a:spLocks noGrp="1"/>
          </p:cNvSpPr>
          <p:nvPr>
            <p:ph sz="quarter" idx="15"/>
          </p:nvPr>
        </p:nvSpPr>
        <p:spPr>
          <a:xfrm>
            <a:off x="601601" y="1713178"/>
            <a:ext cx="10985780" cy="4169411"/>
          </a:xfrm>
        </p:spPr>
        <p:txBody>
          <a:bodyPr/>
          <a:lstStyle>
            <a:lvl1pPr marL="234315" marR="0" indent="-234315" algn="l" defTabSz="762000" rtl="0" eaLnBrk="1" fontAlgn="base" latinLnBrk="0" hangingPunct="1">
              <a:lnSpc>
                <a:spcPct val="100000"/>
              </a:lnSpc>
              <a:spcBef>
                <a:spcPts val="1800"/>
              </a:spcBef>
              <a:spcAft>
                <a:spcPct val="0"/>
              </a:spcAft>
              <a:buClr>
                <a:srgbClr val="212121"/>
              </a:buClr>
              <a:buSzTx/>
              <a:buFont typeface="Arial" panose="020B0604020202020204" pitchFamily="34" charset="0"/>
              <a:buChar char="•"/>
              <a:defRPr sz="2000">
                <a:solidFill>
                  <a:schemeClr val="tx1"/>
                </a:solidFill>
              </a:defRPr>
            </a:lvl1pPr>
            <a:lvl2pPr marL="534670" marR="0" indent="-23431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2pPr>
            <a:lvl3pPr marL="731520" marR="0"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3pPr>
            <a:lvl4pPr marL="1097280" marR="0"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4pPr>
            <a:lvl5pPr marL="1487805" marR="0" indent="-19113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5pPr>
          </a:lstStyle>
          <a:p>
            <a:pPr marL="234315" marR="0" lvl="0" indent="-234315" algn="l" defTabSz="762000" rtl="0" eaLnBrk="1" fontAlgn="base" latinLnBrk="0" hangingPunct="1">
              <a:lnSpc>
                <a:spcPct val="100000"/>
              </a:lnSpc>
              <a:spcBef>
                <a:spcPts val="1800"/>
              </a:spcBef>
              <a:spcAft>
                <a:spcPct val="0"/>
              </a:spcAft>
              <a:buClr>
                <a:srgbClr val="212121"/>
              </a:buClr>
              <a:buSzTx/>
              <a:buFont typeface="Arial" panose="020B0604020202020204" pitchFamily="34" charset="0"/>
              <a:buChar char="•"/>
              <a:defRPr/>
            </a:pPr>
            <a:r>
              <a:rPr kumimoji="0" lang="en-US" sz="2335"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Edit Master text styles</a:t>
            </a:r>
          </a:p>
          <a:p>
            <a:pPr marL="534670" marR="0" lvl="1" indent="-23431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20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Second level</a:t>
            </a:r>
          </a:p>
          <a:p>
            <a:pPr marL="731520" marR="0" lvl="2"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18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Third level</a:t>
            </a:r>
          </a:p>
          <a:p>
            <a:pPr marL="1097280" marR="0" lvl="3"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15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Fourth level</a:t>
            </a:r>
          </a:p>
          <a:p>
            <a:pPr marL="1487805" marR="0" lvl="4" indent="-19113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13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Fifth level</a:t>
            </a:r>
          </a:p>
        </p:txBody>
      </p:sp>
      <p:sp>
        <p:nvSpPr>
          <p:cNvPr id="12" name="Text Placeholder 4"/>
          <p:cNvSpPr>
            <a:spLocks noGrp="1"/>
          </p:cNvSpPr>
          <p:nvPr>
            <p:ph type="body" sz="quarter" idx="10"/>
          </p:nvPr>
        </p:nvSpPr>
        <p:spPr>
          <a:xfrm>
            <a:off x="605367" y="974216"/>
            <a:ext cx="10981267" cy="359009"/>
          </a:xfrm>
          <a:noFill/>
          <a:ln w="12700">
            <a:noFill/>
            <a:miter lim="800000"/>
          </a:ln>
        </p:spPr>
        <p:txBody>
          <a:bodyPr vert="horz" wrap="square" lIns="0" tIns="0" rIns="0" bIns="0" numCol="1" anchor="t" anchorCtr="0" compatLnSpc="1">
            <a:spAutoFit/>
          </a:bodyPr>
          <a:lstStyle>
            <a:lvl1pPr marL="0" indent="0">
              <a:buNone/>
              <a:defRPr lang="en-US" sz="2335">
                <a:solidFill>
                  <a:schemeClr val="accent3"/>
                </a:solidFill>
                <a:latin typeface="Verdana" panose="020B0604030504040204" charset="0"/>
                <a:ea typeface="Verdana" panose="020B0604030504040204" charset="0"/>
                <a:cs typeface="Verdana" panose="020B0604030504040204" charset="0"/>
                <a:sym typeface="Arial" panose="020B0604020202020204" pitchFamily="34"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Tx/>
              <a:buFont typeface="Arial" panose="020B0604020202020204" pitchFamily="34" charset="0"/>
              <a:buNone/>
            </a:pPr>
            <a:r>
              <a:rPr lang="en-US"/>
              <a:t>Edit Master text styles</a:t>
            </a:r>
          </a:p>
        </p:txBody>
      </p:sp>
      <p:sp>
        <p:nvSpPr>
          <p:cNvPr id="11" name="Slide Number Placeholder 5"/>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t>‹#›</a:t>
            </a:fld>
            <a:endParaRPr lang="en-US"/>
          </a:p>
        </p:txBody>
      </p:sp>
      <p:sp>
        <p:nvSpPr>
          <p:cNvPr id="6" name="Text Placeholder 5"/>
          <p:cNvSpPr>
            <a:spLocks noGrp="1"/>
          </p:cNvSpPr>
          <p:nvPr>
            <p:ph type="body" sz="quarter" idx="16"/>
          </p:nvPr>
        </p:nvSpPr>
        <p:spPr>
          <a:xfrm>
            <a:off x="601663" y="5937584"/>
            <a:ext cx="6430962" cy="354013"/>
          </a:xfrm>
        </p:spPr>
        <p:txBody>
          <a:bodyPr anchor="b" anchorCtr="0"/>
          <a:lstStyle>
            <a:lvl1pPr marL="0" indent="0">
              <a:buNone/>
              <a:defRPr sz="700"/>
            </a:lvl1pPr>
            <a:lvl2pPr>
              <a:defRPr sz="700"/>
            </a:lvl2pPr>
            <a:lvl3pPr>
              <a:defRPr sz="700"/>
            </a:lvl3pPr>
            <a:lvl4pPr>
              <a:defRPr sz="700"/>
            </a:lvl4pPr>
            <a:lvl5pPr>
              <a:defRPr sz="700"/>
            </a:lvl5pPr>
          </a:lstStyle>
          <a:p>
            <a:pPr lvl="0"/>
            <a:r>
              <a:rPr lang="en-US"/>
              <a:t>Click to edit Master text styles</a:t>
            </a:r>
            <a:endParaRPr lang="en-GB"/>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endParaRPr lang="zh-CN" altLang="zh-CN"/>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a:defRPr/>
            </a:lvl1pPr>
          </a:lstStyle>
          <a:p>
            <a:pPr>
              <a:defRPr/>
            </a:pPr>
            <a:fld id="{86BF3DF2-812C-4C56-BFFE-8037B802C7D6}" type="slidenum">
              <a:rPr lang="zh-CN" altLang="zh-CN"/>
              <a:t>‹#›</a:t>
            </a:fld>
            <a:endParaRPr lang="zh-CN" altLang="zh-CN"/>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Content"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p:nvPr>
        </p:nvSpPr>
        <p:spPr>
          <a:xfrm>
            <a:off x="431371" y="260649"/>
            <a:ext cx="11328829" cy="1008983"/>
          </a:xfrm>
          <a:prstGeom prst="rect">
            <a:avLst/>
          </a:prstGeom>
        </p:spPr>
        <p:txBody>
          <a:bodyPr anchor="ctr"/>
          <a:lstStyle>
            <a:lvl1pPr marL="0" algn="ctr" defTabSz="914400" rtl="0" eaLnBrk="1" latinLnBrk="0" hangingPunct="1">
              <a:spcBef>
                <a:spcPct val="0"/>
              </a:spcBef>
              <a:buNone/>
              <a:defRPr lang="en-GB" sz="2800" b="1" kern="1200" cap="all" baseline="0" noProof="0">
                <a:solidFill>
                  <a:srgbClr val="012E57"/>
                </a:solidFill>
                <a:latin typeface="微软雅黑" panose="020B0503020204020204" charset="-122"/>
                <a:ea typeface="微软雅黑" panose="020B0503020204020204" charset="-122"/>
                <a:cs typeface="+mj-cs"/>
              </a:defRPr>
            </a:lvl1pPr>
          </a:lstStyle>
          <a:p>
            <a:r>
              <a:rPr lang="en-GB" noProof="0"/>
              <a:t>Click to edit Master 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11" name="矩形 10"/>
          <p:cNvSpPr/>
          <p:nvPr userDrawn="1"/>
        </p:nvSpPr>
        <p:spPr>
          <a:xfrm>
            <a:off x="-10160" y="6489700"/>
            <a:ext cx="12211685" cy="368300"/>
          </a:xfrm>
          <a:prstGeom prst="rect">
            <a:avLst/>
          </a:prstGeom>
          <a:gradFill>
            <a:gsLst>
              <a:gs pos="100000">
                <a:schemeClr val="accent2">
                  <a:alpha val="44000"/>
                </a:schemeClr>
              </a:gs>
              <a:gs pos="0">
                <a:schemeClr val="accent2">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tx1">
                    <a:lumMod val="75000"/>
                    <a:lumOff val="25000"/>
                  </a:schemeClr>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532413" y="372637"/>
            <a:ext cx="4493538" cy="480131"/>
          </a:xfrm>
          <a:prstGeom prst="rect">
            <a:avLst/>
          </a:prstGeom>
        </p:spPr>
        <p:txBody>
          <a:bodyPr wrap="none">
            <a:spAutoFit/>
          </a:bodyPr>
          <a:lstStyle>
            <a:lvl1pPr>
              <a:defRPr lang="zh-CN" altLang="en-US" sz="2800" b="1">
                <a:solidFill>
                  <a:schemeClr val="tx1">
                    <a:lumMod val="75000"/>
                    <a:lumOff val="25000"/>
                  </a:schemeClr>
                </a:solidFill>
                <a:latin typeface="Arial" panose="020B0604020202020204"/>
                <a:ea typeface="微软雅黑" panose="020B0503020204020204" charset="-122"/>
                <a:cs typeface="Open Sans" panose="020B0606030504020204" pitchFamily="34" charset="0"/>
              </a:defRPr>
            </a:lvl1pPr>
          </a:lstStyle>
          <a:p>
            <a:pPr marL="0" lvl="0" algn="ctr" defTabSz="822325"/>
            <a:r>
              <a:rPr kumimoji="1" lang="zh-CN" altLang="en-US"/>
              <a:t>单击此处编辑母版标题样式</a:t>
            </a:r>
          </a:p>
        </p:txBody>
      </p:sp>
      <p:sp>
        <p:nvSpPr>
          <p:cNvPr id="8" name="页脚占位符 4"/>
          <p:cNvSpPr>
            <a:spLocks noGrp="1"/>
          </p:cNvSpPr>
          <p:nvPr>
            <p:ph type="ftr" sz="quarter" idx="11"/>
          </p:nvPr>
        </p:nvSpPr>
        <p:spPr>
          <a:xfrm>
            <a:off x="529281" y="6331637"/>
            <a:ext cx="6958914" cy="365125"/>
          </a:xfrm>
          <a:prstGeom prst="rect">
            <a:avLst/>
          </a:prstGeom>
        </p:spPr>
        <p:txBody>
          <a:bodyPr tIns="0" rIns="0" bIns="0" anchor="b" anchorCtr="0"/>
          <a:lstStyle>
            <a:lvl1pPr algn="l">
              <a:defRPr sz="800">
                <a:solidFill>
                  <a:schemeClr val="bg1">
                    <a:lumMod val="50000"/>
                  </a:schemeClr>
                </a:solidFill>
              </a:defRPr>
            </a:lvl1pPr>
          </a:lstStyle>
          <a:p>
            <a:endParaRPr kumimoji="1"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1111">
    <p:spTree>
      <p:nvGrpSpPr>
        <p:cNvPr id="1" name=""/>
        <p:cNvGrpSpPr/>
        <p:nvPr/>
      </p:nvGrpSpPr>
      <p:grpSpPr>
        <a:xfrm>
          <a:off x="0" y="0"/>
          <a:ext cx="0" cy="0"/>
          <a:chOff x="0" y="0"/>
          <a:chExt cx="0" cy="0"/>
        </a:xfrm>
      </p:grpSpPr>
      <p:graphicFrame>
        <p:nvGraphicFramePr>
          <p:cNvPr id="11"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080" imgH="5080" progId="TCLayout.ActiveDocument.1">
                  <p:embed/>
                </p:oleObj>
              </mc:Choice>
              <mc:Fallback>
                <p:oleObj name="think-cell 幻灯片" r:id="rId3" imgW="5080" imgH="5080" progId="TCLayout.ActiveDocument.1">
                  <p:embed/>
                  <p:pic>
                    <p:nvPicPr>
                      <p:cNvPr id="0"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矩形 2"/>
          <p:cNvSpPr/>
          <p:nvPr userDrawn="1"/>
        </p:nvSpPr>
        <p:spPr>
          <a:xfrm>
            <a:off x="0" y="0"/>
            <a:ext cx="12203039" cy="6858000"/>
          </a:xfrm>
          <a:prstGeom prst="rect">
            <a:avLst/>
          </a:prstGeom>
          <a:gradFill>
            <a:gsLst>
              <a:gs pos="0">
                <a:schemeClr val="bg1"/>
              </a:gs>
              <a:gs pos="100000">
                <a:schemeClr val="accent2">
                  <a:lumMod val="20000"/>
                  <a:lumOff val="80000"/>
                  <a:alpha val="2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userDrawn="1"/>
        </p:nvGrpSpPr>
        <p:grpSpPr>
          <a:xfrm>
            <a:off x="178511" y="235396"/>
            <a:ext cx="759190" cy="623616"/>
            <a:chOff x="178511" y="235396"/>
            <a:chExt cx="759190" cy="623616"/>
          </a:xfrm>
        </p:grpSpPr>
        <p:sp>
          <p:nvSpPr>
            <p:cNvPr id="5" name="圆: 空心 3"/>
            <p:cNvSpPr/>
            <p:nvPr/>
          </p:nvSpPr>
          <p:spPr>
            <a:xfrm>
              <a:off x="178511" y="306252"/>
              <a:ext cx="552760" cy="552760"/>
            </a:xfrm>
            <a:prstGeom prst="donut">
              <a:avLst/>
            </a:prstGeom>
            <a:gradFill>
              <a:gsLst>
                <a:gs pos="19000">
                  <a:schemeClr val="accent2"/>
                </a:gs>
                <a:gs pos="100000">
                  <a:srgbClr val="FEFEF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 空心 4"/>
            <p:cNvSpPr/>
            <p:nvPr/>
          </p:nvSpPr>
          <p:spPr>
            <a:xfrm>
              <a:off x="702745" y="235396"/>
              <a:ext cx="234956" cy="234957"/>
            </a:xfrm>
            <a:prstGeom prst="donut">
              <a:avLst/>
            </a:prstGeom>
            <a:gradFill>
              <a:gsLst>
                <a:gs pos="19000">
                  <a:schemeClr val="accent2"/>
                </a:gs>
                <a:gs pos="100000">
                  <a:srgbClr val="FEFEF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标题 1"/>
          <p:cNvSpPr>
            <a:spLocks noGrp="1"/>
          </p:cNvSpPr>
          <p:nvPr>
            <p:ph type="title"/>
          </p:nvPr>
        </p:nvSpPr>
        <p:spPr>
          <a:xfrm>
            <a:off x="838200" y="461673"/>
            <a:ext cx="9476705" cy="452432"/>
          </a:xfrm>
        </p:spPr>
        <p:txBody>
          <a:bodyPr vert="horz" wrap="square">
            <a:spAutoFit/>
          </a:bodyPr>
          <a:lstStyle>
            <a:lvl1pPr>
              <a:defRPr sz="2600">
                <a:gradFill>
                  <a:gsLst>
                    <a:gs pos="100000">
                      <a:schemeClr val="accent1"/>
                    </a:gs>
                    <a:gs pos="0">
                      <a:schemeClr val="accent2"/>
                    </a:gs>
                  </a:gsLst>
                  <a:lin ang="5400000" scaled="0"/>
                </a:gradFill>
              </a:defRPr>
            </a:lvl1pPr>
          </a:lstStyle>
          <a:p>
            <a:r>
              <a:rPr lang="zh-CN" altLang="en-US"/>
              <a:t>单击此处编辑母版标题样式</a:t>
            </a:r>
          </a:p>
        </p:txBody>
      </p:sp>
      <p:grpSp>
        <p:nvGrpSpPr>
          <p:cNvPr id="8" name="组合 7"/>
          <p:cNvGrpSpPr/>
          <p:nvPr userDrawn="1"/>
        </p:nvGrpSpPr>
        <p:grpSpPr>
          <a:xfrm>
            <a:off x="0" y="6763731"/>
            <a:ext cx="12192000" cy="103851"/>
            <a:chOff x="8439149" y="6763731"/>
            <a:chExt cx="2655111" cy="103851"/>
          </a:xfrm>
        </p:grpSpPr>
        <p:sp>
          <p:nvSpPr>
            <p:cNvPr id="9" name="矩形 11"/>
            <p:cNvSpPr/>
            <p:nvPr userDrawn="1"/>
          </p:nvSpPr>
          <p:spPr>
            <a:xfrm flipH="1" flipV="1">
              <a:off x="8439149" y="6763731"/>
              <a:ext cx="2655111" cy="7620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sp>
          <p:nvSpPr>
            <p:cNvPr id="10" name="任意多边形 5"/>
            <p:cNvSpPr/>
            <p:nvPr userDrawn="1"/>
          </p:nvSpPr>
          <p:spPr>
            <a:xfrm flipH="1" flipV="1">
              <a:off x="8439149" y="6791324"/>
              <a:ext cx="2655111" cy="76258"/>
            </a:xfrm>
            <a:prstGeom prst="rect">
              <a:avLst/>
            </a:prstGeom>
            <a:gradFill>
              <a:gsLst>
                <a:gs pos="0">
                  <a:schemeClr val="accent2"/>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gr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p:cNvSpPr/>
          <p:nvPr userDrawn="1"/>
        </p:nvSpPr>
        <p:spPr>
          <a:xfrm>
            <a:off x="1" y="466252"/>
            <a:ext cx="12192000" cy="5436000"/>
          </a:xfrm>
          <a:prstGeom prst="rect">
            <a:avLst/>
          </a:prstGeom>
          <a:solidFill>
            <a:schemeClr val="bg1">
              <a:alpha val="50000"/>
            </a:schemeClr>
          </a:solidFill>
        </p:spPr>
        <p:txBody>
          <a:bodyPr wrap="square" rtlCol="0" anchor="ctr">
            <a:spAutoFit/>
          </a:bodyPr>
          <a:lstStyle/>
          <a:p>
            <a:pPr algn="ctr"/>
            <a:endParaRPr lang="en-GB" sz="1400">
              <a:solidFill>
                <a:schemeClr val="tx1">
                  <a:lumMod val="85000"/>
                  <a:lumOff val="15000"/>
                </a:schemeClr>
              </a:solidFill>
              <a:latin typeface="Avenir Next" panose="020B0503020202020204"/>
            </a:endParaRPr>
          </a:p>
        </p:txBody>
      </p:sp>
      <p:sp>
        <p:nvSpPr>
          <p:cNvPr id="6" name="Title 1"/>
          <p:cNvSpPr>
            <a:spLocks noGrp="1"/>
          </p:cNvSpPr>
          <p:nvPr>
            <p:ph type="title"/>
          </p:nvPr>
        </p:nvSpPr>
        <p:spPr>
          <a:xfrm>
            <a:off x="477078" y="457200"/>
            <a:ext cx="11234778" cy="1233488"/>
          </a:xfrm>
          <a:prstGeom prst="rect">
            <a:avLst/>
          </a:prstGeom>
        </p:spPr>
        <p:txBody>
          <a:bodyPr/>
          <a:lstStyle>
            <a:lvl1pPr>
              <a:defRPr>
                <a:latin typeface="+mn-lt"/>
              </a:defRPr>
            </a:lvl1pPr>
          </a:lstStyle>
          <a:p>
            <a:r>
              <a:rPr lang="en-GB"/>
              <a:t>Click to edit Master title style</a:t>
            </a:r>
            <a:endParaRPr lang="en-US"/>
          </a:p>
        </p:txBody>
      </p:sp>
      <p:sp>
        <p:nvSpPr>
          <p:cNvPr id="7" name="Text Placeholder 5"/>
          <p:cNvSpPr>
            <a:spLocks noGrp="1"/>
          </p:cNvSpPr>
          <p:nvPr>
            <p:ph type="body" sz="quarter" idx="16"/>
          </p:nvPr>
        </p:nvSpPr>
        <p:spPr>
          <a:xfrm>
            <a:off x="482558" y="5919478"/>
            <a:ext cx="10273426" cy="354013"/>
          </a:xfrm>
        </p:spPr>
        <p:txBody>
          <a:bodyPr wrap="square" anchor="b" anchorCtr="0">
            <a:noAutofit/>
          </a:bodyPr>
          <a:lstStyle>
            <a:lvl1pPr marL="0" indent="0">
              <a:spcBef>
                <a:spcPts val="600"/>
              </a:spcBef>
              <a:buNone/>
              <a:defRPr sz="930">
                <a:latin typeface="+mn-lt"/>
              </a:defRPr>
            </a:lvl1pPr>
            <a:lvl2pPr>
              <a:defRPr sz="700"/>
            </a:lvl2pPr>
            <a:lvl3pPr>
              <a:defRPr sz="700"/>
            </a:lvl3pPr>
            <a:lvl4pPr>
              <a:defRPr sz="700"/>
            </a:lvl4pPr>
            <a:lvl5pPr>
              <a:defRPr sz="700"/>
            </a:lvl5pPr>
          </a:lstStyle>
          <a:p>
            <a:pPr lvl="0"/>
            <a:r>
              <a:rPr lang="en-US"/>
              <a:t>Click to edit Master text styles</a:t>
            </a:r>
            <a:endParaRPr lang="en-GB"/>
          </a:p>
        </p:txBody>
      </p:sp>
      <p:sp>
        <p:nvSpPr>
          <p:cNvPr id="8" name="Text Placeholder 5"/>
          <p:cNvSpPr>
            <a:spLocks noGrp="1"/>
          </p:cNvSpPr>
          <p:nvPr>
            <p:ph type="body" sz="quarter" idx="17"/>
          </p:nvPr>
        </p:nvSpPr>
        <p:spPr>
          <a:xfrm>
            <a:off x="1263192" y="6291597"/>
            <a:ext cx="10448664" cy="354013"/>
          </a:xfrm>
        </p:spPr>
        <p:txBody>
          <a:bodyPr wrap="square" anchor="b" anchorCtr="0">
            <a:noAutofit/>
          </a:bodyPr>
          <a:lstStyle>
            <a:lvl1pPr marL="0" indent="0" algn="r">
              <a:buNone/>
              <a:defRPr sz="930">
                <a:latin typeface="+mn-lt"/>
              </a:defRPr>
            </a:lvl1pPr>
            <a:lvl2pPr>
              <a:defRPr sz="700"/>
            </a:lvl2pPr>
            <a:lvl3pPr>
              <a:defRPr sz="700"/>
            </a:lvl3pPr>
            <a:lvl4pPr>
              <a:defRPr sz="700"/>
            </a:lvl4pPr>
            <a:lvl5pPr>
              <a:defRPr sz="700"/>
            </a:lvl5pPr>
          </a:lstStyle>
          <a:p>
            <a:pPr lvl="0"/>
            <a:r>
              <a:rPr lang="en-US"/>
              <a:t>Click to edit Master text styles</a:t>
            </a:r>
            <a:endParaRPr lang="en-GB"/>
          </a:p>
        </p:txBody>
      </p:sp>
      <p:sp>
        <p:nvSpPr>
          <p:cNvPr id="5" name="Slide Number Placeholder 5"/>
          <p:cNvSpPr>
            <a:spLocks noGrp="1"/>
          </p:cNvSpPr>
          <p:nvPr>
            <p:ph type="sldNum" sz="quarter" idx="12"/>
          </p:nvPr>
        </p:nvSpPr>
        <p:spPr>
          <a:xfrm>
            <a:off x="11766354" y="6295926"/>
            <a:ext cx="381000" cy="365125"/>
          </a:xfrm>
          <a:prstGeom prst="rect">
            <a:avLst/>
          </a:prstGeom>
        </p:spPr>
        <p:txBody>
          <a:bodyPr/>
          <a:lstStyle>
            <a:lvl1pPr>
              <a:defRPr>
                <a:latin typeface="+mn-lt"/>
              </a:defRPr>
            </a:lvl1pPr>
          </a:lstStyle>
          <a:p>
            <a:fld id="{79D1877A-499E-6D44-B523-17F035FD1913}" type="slidenum">
              <a:rPr lang="en-US" smtClean="0"/>
              <a:t>‹#›</a:t>
            </a:fld>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ctangle 10"/>
          <p:cNvSpPr/>
          <p:nvPr userDrawn="1"/>
        </p:nvSpPr>
        <p:spPr>
          <a:xfrm>
            <a:off x="1" y="466252"/>
            <a:ext cx="12192000" cy="5436000"/>
          </a:xfrm>
          <a:prstGeom prst="rect">
            <a:avLst/>
          </a:prstGeom>
          <a:solidFill>
            <a:schemeClr val="bg1">
              <a:alpha val="50000"/>
            </a:schemeClr>
          </a:solidFill>
        </p:spPr>
        <p:txBody>
          <a:bodyPr wrap="square" rtlCol="0" anchor="ctr">
            <a:spAutoFit/>
          </a:bodyPr>
          <a:lstStyle/>
          <a:p>
            <a:pPr algn="ctr"/>
            <a:endParaRPr lang="en-GB" sz="1400">
              <a:solidFill>
                <a:schemeClr val="tx1">
                  <a:lumMod val="85000"/>
                  <a:lumOff val="15000"/>
                </a:schemeClr>
              </a:solidFill>
              <a:latin typeface="Avenir Next" panose="020B0503020202020204"/>
            </a:endParaRPr>
          </a:p>
        </p:txBody>
      </p:sp>
      <p:sp>
        <p:nvSpPr>
          <p:cNvPr id="9" name="Content Placeholder 8"/>
          <p:cNvSpPr>
            <a:spLocks noGrp="1"/>
          </p:cNvSpPr>
          <p:nvPr>
            <p:ph sz="quarter" idx="18"/>
          </p:nvPr>
        </p:nvSpPr>
        <p:spPr>
          <a:xfrm>
            <a:off x="479425" y="1819275"/>
            <a:ext cx="10882313" cy="405765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p:cNvSpPr>
            <a:spLocks noGrp="1"/>
          </p:cNvSpPr>
          <p:nvPr>
            <p:ph type="title"/>
          </p:nvPr>
        </p:nvSpPr>
        <p:spPr>
          <a:xfrm>
            <a:off x="477078" y="457200"/>
            <a:ext cx="11234778" cy="1233488"/>
          </a:xfrm>
          <a:prstGeom prst="rect">
            <a:avLst/>
          </a:prstGeom>
        </p:spPr>
        <p:txBody>
          <a:bodyPr/>
          <a:lstStyle>
            <a:lvl1pPr>
              <a:defRPr>
                <a:latin typeface="+mn-lt"/>
              </a:defRPr>
            </a:lvl1pPr>
          </a:lstStyle>
          <a:p>
            <a:r>
              <a:rPr lang="en-GB"/>
              <a:t>Click to edit Master title style</a:t>
            </a:r>
            <a:endParaRPr lang="en-US"/>
          </a:p>
        </p:txBody>
      </p:sp>
      <p:sp>
        <p:nvSpPr>
          <p:cNvPr id="13" name="Text Placeholder 5"/>
          <p:cNvSpPr>
            <a:spLocks noGrp="1"/>
          </p:cNvSpPr>
          <p:nvPr>
            <p:ph type="body" sz="quarter" idx="16"/>
          </p:nvPr>
        </p:nvSpPr>
        <p:spPr>
          <a:xfrm>
            <a:off x="482558" y="5919478"/>
            <a:ext cx="10273426" cy="354013"/>
          </a:xfrm>
        </p:spPr>
        <p:txBody>
          <a:bodyPr wrap="square" anchor="b" anchorCtr="0">
            <a:noAutofit/>
          </a:bodyPr>
          <a:lstStyle>
            <a:lvl1pPr marL="0" indent="0">
              <a:spcBef>
                <a:spcPts val="600"/>
              </a:spcBef>
              <a:buNone/>
              <a:defRPr sz="930">
                <a:latin typeface="+mn-lt"/>
              </a:defRPr>
            </a:lvl1pPr>
            <a:lvl2pPr>
              <a:defRPr sz="700"/>
            </a:lvl2pPr>
            <a:lvl3pPr>
              <a:defRPr sz="700"/>
            </a:lvl3pPr>
            <a:lvl4pPr>
              <a:defRPr sz="700"/>
            </a:lvl4pPr>
            <a:lvl5pPr>
              <a:defRPr sz="700"/>
            </a:lvl5pPr>
          </a:lstStyle>
          <a:p>
            <a:pPr lvl="0"/>
            <a:r>
              <a:rPr lang="en-US"/>
              <a:t>Click to edit Master text styles</a:t>
            </a:r>
            <a:endParaRPr lang="en-GB"/>
          </a:p>
        </p:txBody>
      </p:sp>
      <p:sp>
        <p:nvSpPr>
          <p:cNvPr id="14" name="Text Placeholder 5"/>
          <p:cNvSpPr>
            <a:spLocks noGrp="1"/>
          </p:cNvSpPr>
          <p:nvPr>
            <p:ph type="body" sz="quarter" idx="17"/>
          </p:nvPr>
        </p:nvSpPr>
        <p:spPr>
          <a:xfrm>
            <a:off x="1263192" y="6291597"/>
            <a:ext cx="10448664" cy="354013"/>
          </a:xfrm>
        </p:spPr>
        <p:txBody>
          <a:bodyPr wrap="square" anchor="b" anchorCtr="0">
            <a:noAutofit/>
          </a:bodyPr>
          <a:lstStyle>
            <a:lvl1pPr marL="0" indent="0" algn="r">
              <a:buNone/>
              <a:defRPr sz="930">
                <a:latin typeface="+mn-lt"/>
              </a:defRPr>
            </a:lvl1pPr>
            <a:lvl2pPr>
              <a:defRPr sz="700"/>
            </a:lvl2pPr>
            <a:lvl3pPr>
              <a:defRPr sz="700"/>
            </a:lvl3pPr>
            <a:lvl4pPr>
              <a:defRPr sz="700"/>
            </a:lvl4pPr>
            <a:lvl5pPr>
              <a:defRPr sz="700"/>
            </a:lvl5pPr>
          </a:lstStyle>
          <a:p>
            <a:pPr lvl="0"/>
            <a:r>
              <a:rPr lang="en-US"/>
              <a:t>Click to edit Master text styles</a:t>
            </a:r>
            <a:endParaRPr lang="en-GB"/>
          </a:p>
        </p:txBody>
      </p:sp>
      <p:sp>
        <p:nvSpPr>
          <p:cNvPr id="15" name="Slide Number Placeholder 5"/>
          <p:cNvSpPr>
            <a:spLocks noGrp="1"/>
          </p:cNvSpPr>
          <p:nvPr>
            <p:ph type="sldNum" sz="quarter" idx="12"/>
          </p:nvPr>
        </p:nvSpPr>
        <p:spPr>
          <a:xfrm>
            <a:off x="11766354" y="6295926"/>
            <a:ext cx="381000" cy="365125"/>
          </a:xfrm>
          <a:prstGeom prst="rect">
            <a:avLst/>
          </a:prstGeom>
        </p:spPr>
        <p:txBody>
          <a:bodyPr/>
          <a:lstStyle>
            <a:lvl1pPr>
              <a:defRPr>
                <a:latin typeface="+mn-lt"/>
              </a:defRPr>
            </a:lvl1pPr>
          </a:lstStyle>
          <a:p>
            <a:fld id="{79D1877A-499E-6D44-B523-17F035FD1913}" type="slidenum">
              <a:rPr lang="en-US" smtClean="0"/>
              <a:t>‹#›</a:t>
            </a:fld>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sub, graphic">
    <p:spTree>
      <p:nvGrpSpPr>
        <p:cNvPr id="1" name=""/>
        <p:cNvGrpSpPr/>
        <p:nvPr/>
      </p:nvGrpSpPr>
      <p:grpSpPr>
        <a:xfrm>
          <a:off x="0" y="0"/>
          <a:ext cx="0" cy="0"/>
          <a:chOff x="0" y="0"/>
          <a:chExt cx="0" cy="0"/>
        </a:xfrm>
      </p:grpSpPr>
      <p:sp>
        <p:nvSpPr>
          <p:cNvPr id="2" name="Title 1"/>
          <p:cNvSpPr>
            <a:spLocks noGrp="1"/>
          </p:cNvSpPr>
          <p:nvPr>
            <p:ph type="title"/>
          </p:nvPr>
        </p:nvSpPr>
        <p:spPr>
          <a:xfrm>
            <a:off x="605367" y="378458"/>
            <a:ext cx="10145760" cy="387798"/>
          </a:xfrm>
        </p:spPr>
        <p:txBody>
          <a:bodyPr/>
          <a:lstStyle>
            <a:lvl1pPr>
              <a:defRPr sz="2800">
                <a:solidFill>
                  <a:schemeClr val="tx1"/>
                </a:solidFill>
              </a:defRPr>
            </a:lvl1pPr>
          </a:lstStyle>
          <a:p>
            <a:r>
              <a:rPr lang="en-US"/>
              <a:t>Click to edit Master title style</a:t>
            </a:r>
          </a:p>
        </p:txBody>
      </p:sp>
      <p:sp>
        <p:nvSpPr>
          <p:cNvPr id="7" name="Content Placeholder 11"/>
          <p:cNvSpPr>
            <a:spLocks noGrp="1"/>
          </p:cNvSpPr>
          <p:nvPr>
            <p:ph sz="quarter" idx="15"/>
          </p:nvPr>
        </p:nvSpPr>
        <p:spPr>
          <a:xfrm>
            <a:off x="601601" y="1713178"/>
            <a:ext cx="10985780" cy="4169411"/>
          </a:xfrm>
        </p:spPr>
        <p:txBody>
          <a:bodyPr/>
          <a:lstStyle>
            <a:lvl1pPr marL="234315" marR="0" indent="-234315" algn="l" defTabSz="762000" rtl="0" eaLnBrk="1" fontAlgn="base" latinLnBrk="0" hangingPunct="1">
              <a:lnSpc>
                <a:spcPct val="100000"/>
              </a:lnSpc>
              <a:spcBef>
                <a:spcPts val="1800"/>
              </a:spcBef>
              <a:spcAft>
                <a:spcPct val="0"/>
              </a:spcAft>
              <a:buClr>
                <a:srgbClr val="212121"/>
              </a:buClr>
              <a:buSzTx/>
              <a:buFont typeface="Arial" panose="020B0604020202020204" pitchFamily="34" charset="0"/>
              <a:buChar char="•"/>
              <a:defRPr sz="2000">
                <a:solidFill>
                  <a:schemeClr val="tx1"/>
                </a:solidFill>
              </a:defRPr>
            </a:lvl1pPr>
            <a:lvl2pPr marL="534670" marR="0" indent="-23431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2pPr>
            <a:lvl3pPr marL="731520" marR="0"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3pPr>
            <a:lvl4pPr marL="1097280" marR="0"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4pPr>
            <a:lvl5pPr marL="1487805" marR="0" indent="-19113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solidFill>
                  <a:schemeClr val="tx1"/>
                </a:solidFill>
              </a:defRPr>
            </a:lvl5pPr>
          </a:lstStyle>
          <a:p>
            <a:pPr marL="234315" marR="0" lvl="0" indent="-234315" algn="l" defTabSz="762000" rtl="0" eaLnBrk="1" fontAlgn="base" latinLnBrk="0" hangingPunct="1">
              <a:lnSpc>
                <a:spcPct val="100000"/>
              </a:lnSpc>
              <a:spcBef>
                <a:spcPts val="1800"/>
              </a:spcBef>
              <a:spcAft>
                <a:spcPct val="0"/>
              </a:spcAft>
              <a:buClr>
                <a:srgbClr val="212121"/>
              </a:buClr>
              <a:buSzTx/>
              <a:buFont typeface="Arial" panose="020B0604020202020204" pitchFamily="34" charset="0"/>
              <a:buChar char="•"/>
              <a:defRPr/>
            </a:pPr>
            <a:r>
              <a:rPr kumimoji="0" lang="en-US" sz="2335"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Edit Master text styles</a:t>
            </a:r>
          </a:p>
          <a:p>
            <a:pPr marL="534670" marR="0" lvl="1" indent="-23431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20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Second level</a:t>
            </a:r>
          </a:p>
          <a:p>
            <a:pPr marL="731520" marR="0" lvl="2"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18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Third level</a:t>
            </a:r>
          </a:p>
          <a:p>
            <a:pPr marL="1097280" marR="0" lvl="3" indent="-20129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15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Fourth level</a:t>
            </a:r>
          </a:p>
          <a:p>
            <a:pPr marL="1487805" marR="0" lvl="4" indent="-191135" algn="l" defTabSz="762000" rtl="0" eaLnBrk="1" fontAlgn="base" latinLnBrk="0" hangingPunct="1">
              <a:lnSpc>
                <a:spcPct val="100000"/>
              </a:lnSpc>
              <a:spcBef>
                <a:spcPct val="0"/>
              </a:spcBef>
              <a:spcAft>
                <a:spcPct val="0"/>
              </a:spcAft>
              <a:buClr>
                <a:srgbClr val="212121"/>
              </a:buClr>
              <a:buSzTx/>
              <a:buFont typeface="Arial" panose="020B0604020202020204" pitchFamily="34" charset="0"/>
              <a:buChar char="»"/>
              <a:defRPr/>
            </a:pPr>
            <a:r>
              <a:rPr kumimoji="0" lang="en-US" sz="1300" b="0" i="0" u="none" strike="noStrike" kern="0" cap="none" spc="0" normalizeH="0" baseline="0" noProof="0">
                <a:ln>
                  <a:noFill/>
                </a:ln>
                <a:solidFill>
                  <a:srgbClr val="212121"/>
                </a:solidFill>
                <a:effectLst/>
                <a:uLnTx/>
                <a:uFillTx/>
                <a:latin typeface="Verdana" panose="020B0604030504040204" charset="0"/>
                <a:ea typeface="Verdana" panose="020B0604030504040204" charset="0"/>
                <a:cs typeface="Verdana" panose="020B0604030504040204" charset="0"/>
                <a:sym typeface="Arial" panose="020B0604020202020204" pitchFamily="34" charset="0"/>
              </a:rPr>
              <a:t>Fifth level</a:t>
            </a:r>
          </a:p>
        </p:txBody>
      </p:sp>
      <p:sp>
        <p:nvSpPr>
          <p:cNvPr id="12" name="Text Placeholder 4"/>
          <p:cNvSpPr>
            <a:spLocks noGrp="1"/>
          </p:cNvSpPr>
          <p:nvPr>
            <p:ph type="body" sz="quarter" idx="10"/>
          </p:nvPr>
        </p:nvSpPr>
        <p:spPr>
          <a:xfrm>
            <a:off x="605367" y="974216"/>
            <a:ext cx="10981267" cy="359009"/>
          </a:xfrm>
          <a:noFill/>
          <a:ln w="12700">
            <a:noFill/>
            <a:miter lim="800000"/>
          </a:ln>
        </p:spPr>
        <p:txBody>
          <a:bodyPr vert="horz" wrap="square" lIns="0" tIns="0" rIns="0" bIns="0" numCol="1" anchor="t" anchorCtr="0" compatLnSpc="1">
            <a:spAutoFit/>
          </a:bodyPr>
          <a:lstStyle>
            <a:lvl1pPr marL="0" indent="0">
              <a:buNone/>
              <a:defRPr lang="en-US" sz="2335">
                <a:solidFill>
                  <a:schemeClr val="accent3"/>
                </a:solidFill>
                <a:latin typeface="Verdana" panose="020B0604030504040204" charset="0"/>
                <a:ea typeface="Verdana" panose="020B0604030504040204" charset="0"/>
                <a:cs typeface="Verdana" panose="020B0604030504040204" charset="0"/>
                <a:sym typeface="Arial" panose="020B0604020202020204" pitchFamily="34" charset="0"/>
              </a:defRPr>
            </a:lvl1pPr>
            <a:lvl2pPr>
              <a:defRPr sz="2100"/>
            </a:lvl2pPr>
            <a:lvl3pPr>
              <a:defRPr sz="2100"/>
            </a:lvl3pPr>
            <a:lvl4pPr>
              <a:defRPr sz="2100"/>
            </a:lvl4pPr>
            <a:lvl5pPr>
              <a:defRPr sz="2100"/>
            </a:lvl5pPr>
          </a:lstStyle>
          <a:p>
            <a:pPr marL="0" lvl="0" indent="0" algn="l" rtl="0" eaLnBrk="0" fontAlgn="base" hangingPunct="0">
              <a:spcBef>
                <a:spcPts val="2100"/>
              </a:spcBef>
              <a:spcAft>
                <a:spcPct val="0"/>
              </a:spcAft>
              <a:buClr>
                <a:schemeClr val="tx1"/>
              </a:buClr>
              <a:buSzTx/>
              <a:buFont typeface="Arial" panose="020B0604020202020204" pitchFamily="34" charset="0"/>
              <a:buNone/>
            </a:pPr>
            <a:r>
              <a:rPr lang="en-US"/>
              <a:t>Edit Master text styles</a:t>
            </a:r>
          </a:p>
        </p:txBody>
      </p:sp>
      <p:sp>
        <p:nvSpPr>
          <p:cNvPr id="11" name="Slide Number Placeholder 5"/>
          <p:cNvSpPr>
            <a:spLocks noGrp="1"/>
          </p:cNvSpPr>
          <p:nvPr>
            <p:ph type="sldNum" sz="quarter" idx="4"/>
          </p:nvPr>
        </p:nvSpPr>
        <p:spPr>
          <a:xfrm>
            <a:off x="11640709" y="6297783"/>
            <a:ext cx="379678" cy="333375"/>
          </a:xfrm>
          <a:prstGeom prst="rect">
            <a:avLst/>
          </a:prstGeom>
        </p:spPr>
        <p:txBody>
          <a:bodyPr vert="horz" lIns="91440" tIns="45720" rIns="91440" bIns="45720" rtlCol="0" anchor="ctr"/>
          <a:lstStyle>
            <a:lvl1pPr algn="r">
              <a:defRPr sz="800">
                <a:solidFill>
                  <a:schemeClr val="tx2"/>
                </a:solidFill>
              </a:defRPr>
            </a:lvl1pPr>
          </a:lstStyle>
          <a:p>
            <a:fld id="{AD816501-AAE5-214E-B100-00C3DC5F5E3F}" type="slidenum">
              <a:rPr lang="en-US" smtClean="0"/>
              <a:t>‹#›</a:t>
            </a:fld>
            <a:endParaRPr lang="en-US"/>
          </a:p>
        </p:txBody>
      </p:sp>
      <p:sp>
        <p:nvSpPr>
          <p:cNvPr id="6" name="Text Placeholder 5"/>
          <p:cNvSpPr>
            <a:spLocks noGrp="1"/>
          </p:cNvSpPr>
          <p:nvPr>
            <p:ph type="body" sz="quarter" idx="16"/>
          </p:nvPr>
        </p:nvSpPr>
        <p:spPr>
          <a:xfrm>
            <a:off x="601663" y="5937584"/>
            <a:ext cx="6430962" cy="354013"/>
          </a:xfrm>
        </p:spPr>
        <p:txBody>
          <a:bodyPr anchor="b" anchorCtr="0"/>
          <a:lstStyle>
            <a:lvl1pPr marL="0" indent="0">
              <a:buNone/>
              <a:defRPr sz="700"/>
            </a:lvl1pPr>
            <a:lvl2pPr>
              <a:defRPr sz="700"/>
            </a:lvl2pPr>
            <a:lvl3pPr>
              <a:defRPr sz="700"/>
            </a:lvl3pPr>
            <a:lvl4pPr>
              <a:defRPr sz="700"/>
            </a:lvl4pPr>
            <a:lvl5pPr>
              <a:defRPr sz="700"/>
            </a:lvl5pPr>
          </a:lstStyle>
          <a:p>
            <a:pPr lvl="0"/>
            <a:r>
              <a:rPr lang="en-US"/>
              <a:t>Click to edit Master text styles</a:t>
            </a:r>
            <a:endParaRPr lang="en-GB"/>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endParaRPr lang="zh-CN" altLang="zh-CN"/>
          </a:p>
        </p:txBody>
      </p:sp>
      <p:sp>
        <p:nvSpPr>
          <p:cNvPr id="4" name="Rectangle 5"/>
          <p:cNvSpPr>
            <a:spLocks noGrp="1" noChangeArrowheads="1"/>
          </p:cNvSpPr>
          <p:nvPr>
            <p:ph type="ftr" sz="quarter" idx="11"/>
          </p:nvPr>
        </p:nvSpPr>
        <p:spPr>
          <a:xfrm>
            <a:off x="4165600" y="6245225"/>
            <a:ext cx="3860800" cy="476250"/>
          </a:xfrm>
          <a:prstGeom prst="rect">
            <a:avLst/>
          </a:prstGeom>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a:xfrm>
            <a:off x="8737600" y="6245225"/>
            <a:ext cx="2844800" cy="476250"/>
          </a:xfrm>
          <a:prstGeom prst="rect">
            <a:avLst/>
          </a:prstGeom>
        </p:spPr>
        <p:txBody>
          <a:bodyPr/>
          <a:lstStyle>
            <a:lvl1pPr>
              <a:defRPr/>
            </a:lvl1pPr>
          </a:lstStyle>
          <a:p>
            <a:pPr>
              <a:defRPr/>
            </a:pPr>
            <a:fld id="{86BF3DF2-812C-4C56-BFFE-8037B802C7D6}" type="slidenum">
              <a:rPr lang="zh-CN" altLang="zh-CN"/>
              <a:t>‹#›</a:t>
            </a:fld>
            <a:endParaRPr lang="zh-CN" altLang="zh-CN"/>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Content"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p:cNvSpPr>
            <a:spLocks noGrp="1"/>
          </p:cNvSpPr>
          <p:nvPr>
            <p:ph type="title"/>
          </p:nvPr>
        </p:nvSpPr>
        <p:spPr>
          <a:xfrm>
            <a:off x="431371" y="260649"/>
            <a:ext cx="11328829" cy="1008983"/>
          </a:xfrm>
          <a:prstGeom prst="rect">
            <a:avLst/>
          </a:prstGeom>
        </p:spPr>
        <p:txBody>
          <a:bodyPr anchor="ctr"/>
          <a:lstStyle>
            <a:lvl1pPr marL="0" algn="ctr" defTabSz="914400" rtl="0" eaLnBrk="1" latinLnBrk="0" hangingPunct="1">
              <a:spcBef>
                <a:spcPct val="0"/>
              </a:spcBef>
              <a:buNone/>
              <a:defRPr lang="en-GB" sz="2800" b="1" kern="1200" cap="all" baseline="0" noProof="0">
                <a:solidFill>
                  <a:srgbClr val="012E57"/>
                </a:solidFill>
                <a:latin typeface="微软雅黑" panose="020B0503020204020204" charset="-122"/>
                <a:ea typeface="微软雅黑" panose="020B0503020204020204" charset="-122"/>
                <a:cs typeface="+mj-cs"/>
              </a:defRPr>
            </a:lvl1pPr>
          </a:lstStyle>
          <a:p>
            <a:r>
              <a:rPr lang="en-GB" noProof="0"/>
              <a:t>Click to edit Master title style</a:t>
            </a: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532413" y="372637"/>
            <a:ext cx="4493538" cy="480131"/>
          </a:xfrm>
          <a:prstGeom prst="rect">
            <a:avLst/>
          </a:prstGeom>
        </p:spPr>
        <p:txBody>
          <a:bodyPr wrap="none">
            <a:spAutoFit/>
          </a:bodyPr>
          <a:lstStyle>
            <a:lvl1pPr>
              <a:defRPr lang="zh-CN" altLang="en-US" sz="2800" b="1">
                <a:solidFill>
                  <a:schemeClr val="tx1">
                    <a:lumMod val="75000"/>
                    <a:lumOff val="25000"/>
                  </a:schemeClr>
                </a:solidFill>
                <a:latin typeface="Arial" panose="020B0604020202020204"/>
                <a:ea typeface="微软雅黑" panose="020B0503020204020204" charset="-122"/>
                <a:cs typeface="Open Sans" panose="020B0606030504020204" pitchFamily="34" charset="0"/>
              </a:defRPr>
            </a:lvl1pPr>
          </a:lstStyle>
          <a:p>
            <a:pPr marL="0" lvl="0" algn="ctr" defTabSz="822325"/>
            <a:r>
              <a:rPr kumimoji="1" lang="zh-CN" altLang="en-US"/>
              <a:t>单击此处编辑母版标题样式</a:t>
            </a:r>
          </a:p>
        </p:txBody>
      </p:sp>
      <p:sp>
        <p:nvSpPr>
          <p:cNvPr id="8" name="页脚占位符 4"/>
          <p:cNvSpPr>
            <a:spLocks noGrp="1"/>
          </p:cNvSpPr>
          <p:nvPr>
            <p:ph type="ftr" sz="quarter" idx="11"/>
          </p:nvPr>
        </p:nvSpPr>
        <p:spPr>
          <a:xfrm>
            <a:off x="529281" y="6331637"/>
            <a:ext cx="6958914" cy="365125"/>
          </a:xfrm>
          <a:prstGeom prst="rect">
            <a:avLst/>
          </a:prstGeom>
        </p:spPr>
        <p:txBody>
          <a:bodyPr tIns="0" rIns="0" bIns="0" anchor="b" anchorCtr="0"/>
          <a:lstStyle>
            <a:lvl1pPr algn="l">
              <a:defRPr sz="800">
                <a:solidFill>
                  <a:schemeClr val="bg1">
                    <a:lumMod val="50000"/>
                  </a:schemeClr>
                </a:solidFill>
              </a:defRPr>
            </a:lvl1pPr>
          </a:lstStyle>
          <a:p>
            <a:endParaRPr kumimoji="1"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B">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0" name="对象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灯片编号占位符 5"/>
          <p:cNvSpPr txBox="1"/>
          <p:nvPr userDrawn="1"/>
        </p:nvSpPr>
        <p:spPr>
          <a:xfrm>
            <a:off x="9228137" y="640079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10A9B6-0D0E-46D7-A7EB-87B79EBC7099}" type="slidenum">
              <a:rPr lang="zh-CN" altLang="en-US" smtClean="0"/>
              <a:t>‹#›</a:t>
            </a:fld>
            <a:endParaRPr lang="zh-CN" altLang="en-US"/>
          </a:p>
        </p:txBody>
      </p:sp>
      <p:sp>
        <p:nvSpPr>
          <p:cNvPr id="8" name="文本占位符 7"/>
          <p:cNvSpPr>
            <a:spLocks noGrp="1"/>
          </p:cNvSpPr>
          <p:nvPr>
            <p:ph type="body" sz="quarter" idx="10"/>
          </p:nvPr>
        </p:nvSpPr>
        <p:spPr>
          <a:xfrm>
            <a:off x="334963" y="6308724"/>
            <a:ext cx="10574337" cy="549275"/>
          </a:xfrm>
          <a:prstGeom prst="rect">
            <a:avLst/>
          </a:prstGeom>
        </p:spPr>
        <p:txBody>
          <a:bodyPr anchor="b"/>
          <a:lstStyle>
            <a:lvl1pPr marL="87630" indent="-87630">
              <a:lnSpc>
                <a:spcPct val="100000"/>
              </a:lnSpc>
              <a:spcBef>
                <a:spcPts val="0"/>
              </a:spcBef>
              <a:buFont typeface="+mj-lt"/>
              <a:buAutoNum type="arabicPeriod"/>
              <a:defRPr sz="700">
                <a:solidFill>
                  <a:schemeClr val="tx1">
                    <a:lumMod val="75000"/>
                    <a:lumOff val="25000"/>
                  </a:schemeClr>
                </a:solidFill>
              </a:defRPr>
            </a:lvl1pPr>
          </a:lstStyle>
          <a:p>
            <a:pPr lvl="0"/>
            <a:r>
              <a:rPr lang="zh-CN" altLang="en-US" dirty="0"/>
              <a:t>单击此处编辑母版文本样式</a:t>
            </a:r>
          </a:p>
        </p:txBody>
      </p:sp>
      <p:sp>
        <p:nvSpPr>
          <p:cNvPr id="4" name="标题 3"/>
          <p:cNvSpPr>
            <a:spLocks noGrp="1"/>
          </p:cNvSpPr>
          <p:nvPr>
            <p:ph type="title"/>
          </p:nvPr>
        </p:nvSpPr>
        <p:spPr/>
        <p:txBody>
          <a:bodyPr vert="horz">
            <a:normAutofit/>
          </a:bodyPr>
          <a:lstStyle>
            <a:lvl1pPr>
              <a:defRPr sz="2800">
                <a:solidFill>
                  <a:srgbClr val="2D557A"/>
                </a:solidFill>
              </a:defRPr>
            </a:lvl1pPr>
          </a:lstStyle>
          <a:p>
            <a:r>
              <a:rPr lang="zh-CN" altLang="en-US" dirty="0"/>
              <a:t>单击此处编辑母版标题样式</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1111">
    <p:spTree>
      <p:nvGrpSpPr>
        <p:cNvPr id="1" name=""/>
        <p:cNvGrpSpPr/>
        <p:nvPr/>
      </p:nvGrpSpPr>
      <p:grpSpPr>
        <a:xfrm>
          <a:off x="0" y="0"/>
          <a:ext cx="0" cy="0"/>
          <a:chOff x="0" y="0"/>
          <a:chExt cx="0" cy="0"/>
        </a:xfrm>
      </p:grpSpPr>
      <p:graphicFrame>
        <p:nvGraphicFramePr>
          <p:cNvPr id="11"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080" imgH="5080" progId="TCLayout.ActiveDocument.1">
                  <p:embed/>
                </p:oleObj>
              </mc:Choice>
              <mc:Fallback>
                <p:oleObj name="think-cell 幻灯片" r:id="rId3" imgW="5080" imgH="5080" progId="TCLayout.ActiveDocument.1">
                  <p:embed/>
                  <p:pic>
                    <p:nvPicPr>
                      <p:cNvPr id="11"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矩形 2"/>
          <p:cNvSpPr/>
          <p:nvPr userDrawn="1"/>
        </p:nvSpPr>
        <p:spPr>
          <a:xfrm>
            <a:off x="0" y="0"/>
            <a:ext cx="12203039" cy="6858000"/>
          </a:xfrm>
          <a:prstGeom prst="rect">
            <a:avLst/>
          </a:prstGeom>
          <a:gradFill>
            <a:gsLst>
              <a:gs pos="0">
                <a:schemeClr val="bg1"/>
              </a:gs>
              <a:gs pos="100000">
                <a:schemeClr val="accent2">
                  <a:lumMod val="20000"/>
                  <a:lumOff val="80000"/>
                  <a:alpha val="2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userDrawn="1"/>
        </p:nvGrpSpPr>
        <p:grpSpPr>
          <a:xfrm>
            <a:off x="178511" y="235396"/>
            <a:ext cx="759190" cy="623616"/>
            <a:chOff x="178511" y="235396"/>
            <a:chExt cx="759190" cy="623616"/>
          </a:xfrm>
        </p:grpSpPr>
        <p:sp>
          <p:nvSpPr>
            <p:cNvPr id="5" name="圆: 空心 3"/>
            <p:cNvSpPr/>
            <p:nvPr/>
          </p:nvSpPr>
          <p:spPr>
            <a:xfrm>
              <a:off x="178511" y="306252"/>
              <a:ext cx="552760" cy="552760"/>
            </a:xfrm>
            <a:prstGeom prst="donut">
              <a:avLst/>
            </a:prstGeom>
            <a:gradFill>
              <a:gsLst>
                <a:gs pos="19000">
                  <a:schemeClr val="accent2"/>
                </a:gs>
                <a:gs pos="100000">
                  <a:srgbClr val="FEFEF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 空心 4"/>
            <p:cNvSpPr/>
            <p:nvPr/>
          </p:nvSpPr>
          <p:spPr>
            <a:xfrm>
              <a:off x="702745" y="235396"/>
              <a:ext cx="234956" cy="234957"/>
            </a:xfrm>
            <a:prstGeom prst="donut">
              <a:avLst/>
            </a:prstGeom>
            <a:gradFill>
              <a:gsLst>
                <a:gs pos="19000">
                  <a:schemeClr val="accent2"/>
                </a:gs>
                <a:gs pos="100000">
                  <a:srgbClr val="FEFEFE">
                    <a:alpha val="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标题 1"/>
          <p:cNvSpPr>
            <a:spLocks noGrp="1"/>
          </p:cNvSpPr>
          <p:nvPr>
            <p:ph type="title"/>
          </p:nvPr>
        </p:nvSpPr>
        <p:spPr>
          <a:xfrm>
            <a:off x="838200" y="461673"/>
            <a:ext cx="9476705" cy="452432"/>
          </a:xfrm>
        </p:spPr>
        <p:txBody>
          <a:bodyPr vert="horz" wrap="square">
            <a:spAutoFit/>
          </a:bodyPr>
          <a:lstStyle>
            <a:lvl1pPr>
              <a:defRPr sz="2600">
                <a:gradFill>
                  <a:gsLst>
                    <a:gs pos="100000">
                      <a:schemeClr val="accent1"/>
                    </a:gs>
                    <a:gs pos="0">
                      <a:schemeClr val="accent2"/>
                    </a:gs>
                  </a:gsLst>
                  <a:lin ang="5400000" scaled="0"/>
                </a:gradFill>
              </a:defRPr>
            </a:lvl1pPr>
          </a:lstStyle>
          <a:p>
            <a:r>
              <a:rPr lang="zh-CN" altLang="en-US"/>
              <a:t>单击此处编辑母版标题样式</a:t>
            </a:r>
          </a:p>
        </p:txBody>
      </p:sp>
      <p:grpSp>
        <p:nvGrpSpPr>
          <p:cNvPr id="8" name="组合 7"/>
          <p:cNvGrpSpPr/>
          <p:nvPr userDrawn="1"/>
        </p:nvGrpSpPr>
        <p:grpSpPr>
          <a:xfrm>
            <a:off x="0" y="6763731"/>
            <a:ext cx="12192000" cy="103851"/>
            <a:chOff x="8439149" y="6763731"/>
            <a:chExt cx="2655111" cy="103851"/>
          </a:xfrm>
        </p:grpSpPr>
        <p:sp>
          <p:nvSpPr>
            <p:cNvPr id="9" name="矩形 11"/>
            <p:cNvSpPr/>
            <p:nvPr userDrawn="1"/>
          </p:nvSpPr>
          <p:spPr>
            <a:xfrm flipH="1" flipV="1">
              <a:off x="8439149" y="6763731"/>
              <a:ext cx="2655111" cy="7620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sp>
          <p:nvSpPr>
            <p:cNvPr id="10" name="任意多边形 5"/>
            <p:cNvSpPr/>
            <p:nvPr userDrawn="1"/>
          </p:nvSpPr>
          <p:spPr>
            <a:xfrm flipH="1" flipV="1">
              <a:off x="8439149" y="6791324"/>
              <a:ext cx="2655111" cy="76258"/>
            </a:xfrm>
            <a:prstGeom prst="rect">
              <a:avLst/>
            </a:prstGeom>
            <a:gradFill>
              <a:gsLst>
                <a:gs pos="0">
                  <a:schemeClr val="accent2"/>
                </a:gs>
                <a:gs pos="100000">
                  <a:schemeClr val="accent1"/>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Century Gothic" panose="020B0502020202020204" pitchFamily="34" charset="0"/>
                <a:ea typeface="微软雅黑" panose="020B0503020204020204" charset="-122"/>
                <a:cs typeface="+mn-cs"/>
              </a:endParaRPr>
            </a:p>
          </p:txBody>
        </p:sp>
      </p:grpSp>
    </p:spTree>
    <p:extLst>
      <p:ext uri="{BB962C8B-B14F-4D97-AF65-F5344CB8AC3E}">
        <p14:creationId xmlns:p14="http://schemas.microsoft.com/office/powerpoint/2010/main" val="58335712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优选">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6" imgW="9525" imgH="9525" progId="TCLayout.ActiveDocument.1">
                  <p:embed/>
                </p:oleObj>
              </mc:Choice>
              <mc:Fallback>
                <p:oleObj name="think-cell 幻灯片" r:id="rId6" imgW="9525" imgH="9525" progId="TCLayout.ActiveDocument.1">
                  <p:embed/>
                  <p:pic>
                    <p:nvPicPr>
                      <p:cNvPr id="0" name="think-cell data - do not delete" hidden="1"/>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4" name="图片 9" descr="/Users/gududeguanggaoren/Library/Containers/com.kingsoft.wpsoffice.mac/Data/tmp/photoeditapp/20240407181554/temp.pngtemp"/>
          <p:cNvPicPr>
            <a:picLocks noChangeAspect="1" noChangeArrowheads="1"/>
          </p:cNvPicPr>
          <p:nvPr userDrawn="1">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标题 4"/>
          <p:cNvSpPr>
            <a:spLocks noGrp="1"/>
          </p:cNvSpPr>
          <p:nvPr>
            <p:ph type="title"/>
          </p:nvPr>
        </p:nvSpPr>
        <p:spPr>
          <a:xfrm>
            <a:off x="1821610" y="287487"/>
            <a:ext cx="9582510" cy="670045"/>
          </a:xfrm>
          <a:prstGeom prst="rect">
            <a:avLst/>
          </a:prstGeom>
        </p:spPr>
        <p:txBody>
          <a:bodyPr vert="horz"/>
          <a:lstStyle>
            <a:lvl1pPr algn="l">
              <a:defRPr sz="2400" b="1">
                <a:solidFill>
                  <a:srgbClr val="F26649"/>
                </a:solidFill>
                <a:latin typeface="微软雅黑" panose="020B0503020204020204" charset="-122"/>
                <a:ea typeface="微软雅黑" panose="020B0503020204020204" charset="-122"/>
              </a:defRPr>
            </a:lvl1pPr>
          </a:lstStyle>
          <a:p>
            <a:r>
              <a:rPr lang="zh-CN" altLang="en-US" dirty="0"/>
              <a:t>单击此处编辑母版标题样式</a:t>
            </a:r>
          </a:p>
        </p:txBody>
      </p:sp>
      <p:sp>
        <p:nvSpPr>
          <p:cNvPr id="11" name="矩形 10"/>
          <p:cNvSpPr/>
          <p:nvPr userDrawn="1"/>
        </p:nvSpPr>
        <p:spPr>
          <a:xfrm>
            <a:off x="12292641" y="1630393"/>
            <a:ext cx="1069676" cy="379562"/>
          </a:xfrm>
          <a:prstGeom prst="rect">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微软雅黑" panose="020B0503020204020204" charset="-122"/>
                <a:ea typeface="微软雅黑" panose="020B0503020204020204" charset="-122"/>
              </a:rPr>
              <a:t>242,102,73</a:t>
            </a:r>
          </a:p>
          <a:p>
            <a:pPr algn="ctr"/>
            <a:r>
              <a:rPr lang="zh-CN" altLang="en-US" sz="1200" b="1" dirty="0">
                <a:latin typeface="微软雅黑" panose="020B0503020204020204" charset="-122"/>
                <a:ea typeface="微软雅黑" panose="020B0503020204020204" charset="-122"/>
              </a:rPr>
              <a:t>（标题）</a:t>
            </a:r>
          </a:p>
        </p:txBody>
      </p:sp>
      <p:sp>
        <p:nvSpPr>
          <p:cNvPr id="12" name="矩形 11"/>
          <p:cNvSpPr/>
          <p:nvPr userDrawn="1"/>
        </p:nvSpPr>
        <p:spPr>
          <a:xfrm>
            <a:off x="12292641" y="1174631"/>
            <a:ext cx="1069676" cy="379562"/>
          </a:xfrm>
          <a:prstGeom prst="rect">
            <a:avLst/>
          </a:prstGeom>
          <a:solidFill>
            <a:srgbClr val="EB2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微软雅黑" panose="020B0503020204020204" charset="-122"/>
                <a:ea typeface="微软雅黑" panose="020B0503020204020204" charset="-122"/>
              </a:rPr>
              <a:t>235,37,20</a:t>
            </a:r>
          </a:p>
          <a:p>
            <a:pPr algn="ctr"/>
            <a:r>
              <a:rPr lang="zh-CN" altLang="en-US" sz="1200" b="1" dirty="0">
                <a:latin typeface="微软雅黑" panose="020B0503020204020204" charset="-122"/>
                <a:ea typeface="微软雅黑" panose="020B0503020204020204" charset="-122"/>
              </a:rPr>
              <a:t>（</a:t>
            </a:r>
            <a:r>
              <a:rPr lang="en-US" altLang="zh-CN" sz="1200" b="1" dirty="0">
                <a:latin typeface="微软雅黑" panose="020B0503020204020204" charset="-122"/>
                <a:ea typeface="微软雅黑" panose="020B0503020204020204" charset="-122"/>
              </a:rPr>
              <a:t>logo</a:t>
            </a:r>
            <a:r>
              <a:rPr lang="zh-CN" altLang="en-US" sz="1200" b="1" dirty="0">
                <a:latin typeface="微软雅黑" panose="020B0503020204020204" charset="-122"/>
                <a:ea typeface="微软雅黑" panose="020B0503020204020204" charset="-122"/>
              </a:rPr>
              <a:t>）</a:t>
            </a:r>
          </a:p>
        </p:txBody>
      </p:sp>
      <p:grpSp>
        <p:nvGrpSpPr>
          <p:cNvPr id="6" name="组合 5"/>
          <p:cNvGrpSpPr/>
          <p:nvPr userDrawn="1"/>
        </p:nvGrpSpPr>
        <p:grpSpPr>
          <a:xfrm>
            <a:off x="724393" y="382879"/>
            <a:ext cx="465138" cy="433388"/>
            <a:chOff x="959925" y="285894"/>
            <a:chExt cx="465138" cy="433388"/>
          </a:xfrm>
        </p:grpSpPr>
        <p:sp>
          <p:nvSpPr>
            <p:cNvPr id="9" name="圆角矩形 18"/>
            <p:cNvSpPr/>
            <p:nvPr userDrawn="1">
              <p:custDataLst>
                <p:tags r:id="rId3"/>
              </p:custDataLst>
            </p:nvPr>
          </p:nvSpPr>
          <p:spPr>
            <a:xfrm rot="18900000">
              <a:off x="959925" y="285894"/>
              <a:ext cx="409575" cy="433388"/>
            </a:xfrm>
            <a:prstGeom prst="roundRect">
              <a:avLst>
                <a:gd name="adj" fmla="val 13971"/>
              </a:avLst>
            </a:prstGeom>
            <a:solidFill>
              <a:srgbClr val="EB613C"/>
            </a:solidFill>
            <a:ln>
              <a:solidFill>
                <a:srgbClr val="000000">
                  <a:alpha val="0"/>
                </a:srgbClr>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10" name="圆角矩形 19"/>
            <p:cNvSpPr/>
            <p:nvPr userDrawn="1">
              <p:custDataLst>
                <p:tags r:id="rId4"/>
              </p:custDataLst>
            </p:nvPr>
          </p:nvSpPr>
          <p:spPr>
            <a:xfrm rot="18960000">
              <a:off x="1025012" y="295419"/>
              <a:ext cx="400051" cy="414338"/>
            </a:xfrm>
            <a:prstGeom prst="roundRect">
              <a:avLst>
                <a:gd name="adj" fmla="val 10922"/>
              </a:avLst>
            </a:prstGeom>
            <a:noFill/>
            <a:ln>
              <a:solidFill>
                <a:srgbClr val="EB613C"/>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grpSp>
      <p:sp>
        <p:nvSpPr>
          <p:cNvPr id="13" name="Text Placeholder 2"/>
          <p:cNvSpPr>
            <a:spLocks noGrp="1"/>
          </p:cNvSpPr>
          <p:nvPr>
            <p:ph type="body" sz="quarter" idx="14"/>
          </p:nvPr>
        </p:nvSpPr>
        <p:spPr>
          <a:xfrm>
            <a:off x="344559" y="6490093"/>
            <a:ext cx="10884360" cy="230315"/>
          </a:xfrm>
          <a:prstGeom prst="rect">
            <a:avLst/>
          </a:prstGeom>
        </p:spPr>
        <p:txBody>
          <a:bodyPr lIns="0" tIns="0" rIns="0" bIns="0" anchor="ctr"/>
          <a:lstStyle>
            <a:lvl1pPr marL="0" indent="0">
              <a:lnSpc>
                <a:spcPct val="100000"/>
              </a:lnSpc>
              <a:spcBef>
                <a:spcPts val="0"/>
              </a:spcBef>
              <a:buNone/>
              <a:defRPr sz="800" i="1">
                <a:solidFill>
                  <a:schemeClr val="tx1">
                    <a:lumMod val="50000"/>
                    <a:lumOff val="50000"/>
                  </a:schemeClr>
                </a:solidFill>
                <a:latin typeface="+mj-ea"/>
                <a:ea typeface="+mj-ea"/>
              </a:defRPr>
            </a:lvl1pPr>
            <a:lvl2pPr marL="365760" indent="0">
              <a:buNone/>
              <a:defRPr sz="535"/>
            </a:lvl2pPr>
            <a:lvl3pPr marL="731520" indent="0">
              <a:buNone/>
              <a:defRPr sz="400"/>
            </a:lvl3pPr>
            <a:lvl4pPr marL="1097280" indent="0">
              <a:buNone/>
              <a:defRPr sz="265"/>
            </a:lvl4pPr>
            <a:lvl5pPr marL="1463040" indent="0">
              <a:buNone/>
              <a:defRPr sz="265"/>
            </a:lvl5pPr>
          </a:lstStyle>
          <a:p>
            <a:pPr lvl="0"/>
            <a:r>
              <a:rPr lang="zh-CN" altLang="en-US" noProof="1"/>
              <a:t>单击此处编辑母版文本样式</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优选">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5" imgW="9525" imgH="9525" progId="TCLayout.ActiveDocument.1">
                  <p:embed/>
                </p:oleObj>
              </mc:Choice>
              <mc:Fallback>
                <p:oleObj name="think-cell 幻灯片" r:id="rId5" imgW="9525" imgH="9525" progId="TCLayout.ActiveDocument.1">
                  <p:embed/>
                  <p:pic>
                    <p:nvPicPr>
                      <p:cNvPr id="0"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1821610" y="287487"/>
            <a:ext cx="9582510" cy="670045"/>
          </a:xfrm>
          <a:prstGeom prst="rect">
            <a:avLst/>
          </a:prstGeom>
        </p:spPr>
        <p:txBody>
          <a:bodyPr vert="horz"/>
          <a:lstStyle>
            <a:lvl1pPr algn="l">
              <a:defRPr sz="2400" b="1">
                <a:solidFill>
                  <a:srgbClr val="F26649"/>
                </a:solidFill>
                <a:latin typeface="微软雅黑" panose="020B0503020204020204" charset="-122"/>
                <a:ea typeface="微软雅黑" panose="020B0503020204020204" charset="-122"/>
              </a:defRPr>
            </a:lvl1pPr>
          </a:lstStyle>
          <a:p>
            <a:r>
              <a:rPr lang="zh-CN" altLang="en-US" dirty="0"/>
              <a:t>单击此处编辑母版标题样式</a:t>
            </a:r>
          </a:p>
        </p:txBody>
      </p:sp>
      <p:sp>
        <p:nvSpPr>
          <p:cNvPr id="11" name="矩形 10"/>
          <p:cNvSpPr/>
          <p:nvPr userDrawn="1"/>
        </p:nvSpPr>
        <p:spPr>
          <a:xfrm>
            <a:off x="12292641" y="1630393"/>
            <a:ext cx="1069676" cy="379562"/>
          </a:xfrm>
          <a:prstGeom prst="rect">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微软雅黑" panose="020B0503020204020204" charset="-122"/>
                <a:ea typeface="微软雅黑" panose="020B0503020204020204" charset="-122"/>
              </a:rPr>
              <a:t>242,102,73</a:t>
            </a:r>
          </a:p>
          <a:p>
            <a:pPr algn="ctr"/>
            <a:r>
              <a:rPr lang="zh-CN" altLang="en-US" sz="1200" b="1" dirty="0">
                <a:latin typeface="微软雅黑" panose="020B0503020204020204" charset="-122"/>
                <a:ea typeface="微软雅黑" panose="020B0503020204020204" charset="-122"/>
              </a:rPr>
              <a:t>（标题）</a:t>
            </a:r>
          </a:p>
        </p:txBody>
      </p:sp>
      <p:sp>
        <p:nvSpPr>
          <p:cNvPr id="12" name="矩形 11"/>
          <p:cNvSpPr/>
          <p:nvPr userDrawn="1"/>
        </p:nvSpPr>
        <p:spPr>
          <a:xfrm>
            <a:off x="12292641" y="1174631"/>
            <a:ext cx="1069676" cy="379562"/>
          </a:xfrm>
          <a:prstGeom prst="rect">
            <a:avLst/>
          </a:prstGeom>
          <a:solidFill>
            <a:srgbClr val="EB2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微软雅黑" panose="020B0503020204020204" charset="-122"/>
                <a:ea typeface="微软雅黑" panose="020B0503020204020204" charset="-122"/>
              </a:rPr>
              <a:t>235,37,20</a:t>
            </a:r>
          </a:p>
          <a:p>
            <a:pPr algn="ctr"/>
            <a:r>
              <a:rPr lang="zh-CN" altLang="en-US" sz="1200" b="1" dirty="0">
                <a:latin typeface="微软雅黑" panose="020B0503020204020204" charset="-122"/>
                <a:ea typeface="微软雅黑" panose="020B0503020204020204" charset="-122"/>
              </a:rPr>
              <a:t>（</a:t>
            </a:r>
            <a:r>
              <a:rPr lang="en-US" altLang="zh-CN" sz="1200" b="1" dirty="0">
                <a:latin typeface="微软雅黑" panose="020B0503020204020204" charset="-122"/>
                <a:ea typeface="微软雅黑" panose="020B0503020204020204" charset="-122"/>
              </a:rPr>
              <a:t>logo</a:t>
            </a:r>
            <a:r>
              <a:rPr lang="zh-CN" altLang="en-US" sz="1200" b="1" dirty="0">
                <a:latin typeface="微软雅黑" panose="020B0503020204020204" charset="-122"/>
                <a:ea typeface="微软雅黑" panose="020B0503020204020204" charset="-122"/>
              </a:rPr>
              <a:t>）</a:t>
            </a:r>
          </a:p>
        </p:txBody>
      </p:sp>
      <p:sp>
        <p:nvSpPr>
          <p:cNvPr id="9" name="Text Placeholder 2"/>
          <p:cNvSpPr>
            <a:spLocks noGrp="1"/>
          </p:cNvSpPr>
          <p:nvPr>
            <p:ph type="body" sz="quarter" idx="14"/>
          </p:nvPr>
        </p:nvSpPr>
        <p:spPr>
          <a:xfrm>
            <a:off x="344559" y="6490093"/>
            <a:ext cx="10884360" cy="230315"/>
          </a:xfrm>
          <a:prstGeom prst="rect">
            <a:avLst/>
          </a:prstGeom>
        </p:spPr>
        <p:txBody>
          <a:bodyPr lIns="0" tIns="0" rIns="0" bIns="0" anchor="ctr"/>
          <a:lstStyle>
            <a:lvl1pPr marL="0" indent="0">
              <a:lnSpc>
                <a:spcPct val="100000"/>
              </a:lnSpc>
              <a:spcBef>
                <a:spcPts val="0"/>
              </a:spcBef>
              <a:buNone/>
              <a:defRPr sz="800" i="1">
                <a:solidFill>
                  <a:schemeClr val="tx1">
                    <a:lumMod val="50000"/>
                    <a:lumOff val="50000"/>
                  </a:schemeClr>
                </a:solidFill>
                <a:latin typeface="+mj-ea"/>
                <a:ea typeface="+mj-ea"/>
              </a:defRPr>
            </a:lvl1pPr>
            <a:lvl2pPr marL="365760" indent="0">
              <a:buNone/>
              <a:defRPr sz="535"/>
            </a:lvl2pPr>
            <a:lvl3pPr marL="731520" indent="0">
              <a:buNone/>
              <a:defRPr sz="400"/>
            </a:lvl3pPr>
            <a:lvl4pPr marL="1097280" indent="0">
              <a:buNone/>
              <a:defRPr sz="265"/>
            </a:lvl4pPr>
            <a:lvl5pPr marL="1463040" indent="0">
              <a:buNone/>
              <a:defRPr sz="265"/>
            </a:lvl5pPr>
          </a:lstStyle>
          <a:p>
            <a:pPr lvl="0"/>
            <a:r>
              <a:rPr lang="zh-CN" altLang="en-US" noProof="1"/>
              <a:t>单击此处编辑母版文本样式</a:t>
            </a:r>
          </a:p>
        </p:txBody>
      </p:sp>
      <p:grpSp>
        <p:nvGrpSpPr>
          <p:cNvPr id="5" name="组合 4"/>
          <p:cNvGrpSpPr/>
          <p:nvPr userDrawn="1"/>
        </p:nvGrpSpPr>
        <p:grpSpPr>
          <a:xfrm>
            <a:off x="7999409" y="3176"/>
            <a:ext cx="3363916" cy="205443"/>
            <a:chOff x="640807" y="0"/>
            <a:chExt cx="3363916" cy="302712"/>
          </a:xfrm>
        </p:grpSpPr>
        <p:sp>
          <p:nvSpPr>
            <p:cNvPr id="6" name="五边形 3"/>
            <p:cNvSpPr/>
            <p:nvPr/>
          </p:nvSpPr>
          <p:spPr>
            <a:xfrm>
              <a:off x="640807" y="0"/>
              <a:ext cx="1177174" cy="302712"/>
            </a:xfrm>
            <a:prstGeom prst="homePlate">
              <a:avLst/>
            </a:prstGeom>
            <a:solidFill>
              <a:srgbClr val="EB2514"/>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调研结果</a:t>
              </a:r>
            </a:p>
          </p:txBody>
        </p:sp>
        <p:sp>
          <p:nvSpPr>
            <p:cNvPr id="8" name="燕尾形 9"/>
            <p:cNvSpPr/>
            <p:nvPr/>
          </p:nvSpPr>
          <p:spPr>
            <a:xfrm>
              <a:off x="1734178" y="0"/>
              <a:ext cx="1177174" cy="302712"/>
            </a:xfrm>
            <a:prstGeom prst="chevron">
              <a:avLst/>
            </a:prstGeom>
            <a:solidFill>
              <a:srgbClr val="BEBEBE">
                <a:lumMod val="60000"/>
                <a:lumOff val="40000"/>
              </a:srgbClr>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现状分析</a:t>
              </a:r>
            </a:p>
          </p:txBody>
        </p:sp>
        <p:sp>
          <p:nvSpPr>
            <p:cNvPr id="10" name="燕尾形 11"/>
            <p:cNvSpPr/>
            <p:nvPr/>
          </p:nvSpPr>
          <p:spPr>
            <a:xfrm>
              <a:off x="2827549" y="0"/>
              <a:ext cx="1177174" cy="302712"/>
            </a:xfrm>
            <a:prstGeom prst="chevron">
              <a:avLst/>
            </a:prstGeom>
            <a:solidFill>
              <a:srgbClr val="BEBEBE">
                <a:lumMod val="60000"/>
                <a:lumOff val="40000"/>
              </a:srgbClr>
            </a:solidFill>
            <a:ln w="25400">
              <a:miter lim="400000"/>
            </a:ln>
          </p:spPr>
          <p:txBody>
            <a:bodyPr lIns="0" tIns="0" rIns="0" bIns="0" rtlCol="0" anchor="ctr">
              <a:noAutofit/>
            </a:bodyPr>
            <a:lstStyle/>
            <a:p>
              <a:pPr algn="ctr">
                <a:defRPr/>
              </a:pPr>
              <a:r>
                <a:rPr lang="zh-CN" altLang="en-US" sz="1050" b="1" kern="0" dirty="0">
                  <a:solidFill>
                    <a:srgbClr val="FFFFFF"/>
                  </a:solidFill>
                  <a:latin typeface="微软雅黑" panose="020B0503020204020204" charset="-122"/>
                  <a:ea typeface="微软雅黑" panose="020B0503020204020204" charset="-122"/>
                  <a:cs typeface="冬青黑体简体中文 W3"/>
                  <a:sym typeface="微软雅黑" panose="020B0503020204020204" charset="-122"/>
                </a:rPr>
                <a:t>专家倡议</a:t>
              </a:r>
            </a:p>
          </p:txBody>
        </p:sp>
      </p:grpSp>
      <p:grpSp>
        <p:nvGrpSpPr>
          <p:cNvPr id="13" name="组合 12"/>
          <p:cNvGrpSpPr/>
          <p:nvPr userDrawn="1"/>
        </p:nvGrpSpPr>
        <p:grpSpPr>
          <a:xfrm>
            <a:off x="724393" y="382879"/>
            <a:ext cx="465138" cy="433388"/>
            <a:chOff x="959925" y="285894"/>
            <a:chExt cx="465138" cy="433388"/>
          </a:xfrm>
        </p:grpSpPr>
        <p:sp>
          <p:nvSpPr>
            <p:cNvPr id="14" name="圆角矩形 18"/>
            <p:cNvSpPr/>
            <p:nvPr userDrawn="1">
              <p:custDataLst>
                <p:tags r:id="rId2"/>
              </p:custDataLst>
            </p:nvPr>
          </p:nvSpPr>
          <p:spPr>
            <a:xfrm rot="18900000">
              <a:off x="959925" y="285894"/>
              <a:ext cx="409575" cy="433388"/>
            </a:xfrm>
            <a:prstGeom prst="roundRect">
              <a:avLst>
                <a:gd name="adj" fmla="val 13971"/>
              </a:avLst>
            </a:prstGeom>
            <a:solidFill>
              <a:srgbClr val="EB613C"/>
            </a:solidFill>
            <a:ln>
              <a:solidFill>
                <a:srgbClr val="000000">
                  <a:alpha val="0"/>
                </a:srgbClr>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15" name="圆角矩形 19"/>
            <p:cNvSpPr/>
            <p:nvPr userDrawn="1">
              <p:custDataLst>
                <p:tags r:id="rId3"/>
              </p:custDataLst>
            </p:nvPr>
          </p:nvSpPr>
          <p:spPr>
            <a:xfrm rot="18960000">
              <a:off x="1025012" y="295419"/>
              <a:ext cx="400051" cy="414338"/>
            </a:xfrm>
            <a:prstGeom prst="roundRect">
              <a:avLst>
                <a:gd name="adj" fmla="val 10922"/>
              </a:avLst>
            </a:prstGeom>
            <a:noFill/>
            <a:ln>
              <a:solidFill>
                <a:srgbClr val="EB613C"/>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graphicFrame>
        <p:nvGraphicFramePr>
          <p:cNvPr id="11"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715" imgH="5715" progId="TCLayout.ActiveDocument.1">
                  <p:embed/>
                </p:oleObj>
              </mc:Choice>
              <mc:Fallback>
                <p:oleObj name="think-cell 幻灯片" r:id="rId7" imgW="5715" imgH="5715" progId="TCLayout.ActiveDocument.1">
                  <p:embed/>
                  <p:pic>
                    <p:nvPicPr>
                      <p:cNvPr id="0"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3" name="Object 1" hidden="1"/>
          <p:cNvPicPr>
            <a:picLocks noChangeAspect="1" noChangeArrowheads="1"/>
          </p:cNvPicPr>
          <p:nvPr userDrawn="1">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588" y="1588"/>
            <a:ext cx="31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10644188" y="6450013"/>
            <a:ext cx="1201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hangingPunct="1"/>
            <a:fld id="{B3D768E9-CCE0-4EE5-ACF1-CCE83D15E3AE}" type="slidenum">
              <a:rPr lang="en-US" altLang="zh-CN" sz="1200">
                <a:solidFill>
                  <a:srgbClr val="D8261C"/>
                </a:solidFill>
                <a:ea typeface="宋体" panose="02010600030101010101" pitchFamily="2" charset="-122"/>
              </a:rPr>
              <a:t>‹#›</a:t>
            </a:fld>
            <a:endParaRPr lang="en-US" altLang="zh-CN" sz="1200">
              <a:solidFill>
                <a:srgbClr val="D8261C"/>
              </a:solidFill>
              <a:ea typeface="宋体" panose="02010600030101010101" pitchFamily="2" charset="-122"/>
            </a:endParaRPr>
          </a:p>
        </p:txBody>
      </p:sp>
      <p:pic>
        <p:nvPicPr>
          <p:cNvPr id="5" name="Picture 7"/>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280650" y="196850"/>
            <a:ext cx="16859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descr="/Users/gududeguanggaoren/Library/Containers/com.kingsoft.wpsoffice.mac/Data/tmp/photoeditapp/20240407181554/temp.pngtemp"/>
          <p:cNvPicPr>
            <a:picLocks noChangeAspect="1" noChangeArrowheads="1"/>
          </p:cNvPicPr>
          <p:nvPr userDrawn="1">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4"/>
          </p:nvPr>
        </p:nvSpPr>
        <p:spPr>
          <a:xfrm>
            <a:off x="614380" y="6490093"/>
            <a:ext cx="10884360" cy="230315"/>
          </a:xfrm>
          <a:prstGeom prst="rect">
            <a:avLst/>
          </a:prstGeom>
        </p:spPr>
        <p:txBody>
          <a:bodyPr lIns="0" tIns="0" rIns="0" bIns="0" anchor="ctr"/>
          <a:lstStyle>
            <a:lvl1pPr marL="0" indent="0">
              <a:lnSpc>
                <a:spcPct val="100000"/>
              </a:lnSpc>
              <a:spcBef>
                <a:spcPts val="0"/>
              </a:spcBef>
              <a:buNone/>
              <a:defRPr sz="800" i="1">
                <a:solidFill>
                  <a:schemeClr val="tx1">
                    <a:lumMod val="50000"/>
                    <a:lumOff val="50000"/>
                  </a:schemeClr>
                </a:solidFill>
                <a:latin typeface="+mj-ea"/>
                <a:ea typeface="+mj-ea"/>
              </a:defRPr>
            </a:lvl1pPr>
            <a:lvl2pPr marL="365760" indent="0">
              <a:buNone/>
              <a:defRPr sz="535"/>
            </a:lvl2pPr>
            <a:lvl3pPr marL="731520" indent="0">
              <a:buNone/>
              <a:defRPr sz="400"/>
            </a:lvl3pPr>
            <a:lvl4pPr marL="1097280" indent="0">
              <a:buNone/>
              <a:defRPr sz="265"/>
            </a:lvl4pPr>
            <a:lvl5pPr marL="1463040" indent="0">
              <a:buNone/>
              <a:defRPr sz="265"/>
            </a:lvl5pPr>
          </a:lstStyle>
          <a:p>
            <a:pPr lvl="0"/>
            <a:r>
              <a:rPr lang="zh-CN" altLang="en-US" noProof="1"/>
              <a:t>单击此处编辑母版文本样式</a:t>
            </a:r>
          </a:p>
        </p:txBody>
      </p:sp>
      <p:sp>
        <p:nvSpPr>
          <p:cNvPr id="12" name="标题 1"/>
          <p:cNvSpPr>
            <a:spLocks noGrp="1"/>
          </p:cNvSpPr>
          <p:nvPr>
            <p:ph type="title"/>
          </p:nvPr>
        </p:nvSpPr>
        <p:spPr>
          <a:xfrm>
            <a:off x="1922046" y="290165"/>
            <a:ext cx="9582510" cy="670045"/>
          </a:xfrm>
          <a:prstGeom prst="rect">
            <a:avLst/>
          </a:prstGeom>
        </p:spPr>
        <p:txBody>
          <a:bodyPr vert="horz"/>
          <a:lstStyle>
            <a:lvl1pPr algn="l">
              <a:defRPr sz="2400" b="1">
                <a:solidFill>
                  <a:srgbClr val="F26649"/>
                </a:solidFill>
                <a:latin typeface="微软雅黑" panose="020B0503020204020204" charset="-122"/>
                <a:ea typeface="微软雅黑" panose="020B0503020204020204" charset="-122"/>
              </a:defRPr>
            </a:lvl1pPr>
          </a:lstStyle>
          <a:p>
            <a:r>
              <a:rPr lang="zh-CN" altLang="en-US" dirty="0"/>
              <a:t>单击此处编辑母版标题样式</a:t>
            </a:r>
          </a:p>
        </p:txBody>
      </p:sp>
      <p:grpSp>
        <p:nvGrpSpPr>
          <p:cNvPr id="8" name="组合 7"/>
          <p:cNvGrpSpPr/>
          <p:nvPr userDrawn="1"/>
        </p:nvGrpSpPr>
        <p:grpSpPr>
          <a:xfrm>
            <a:off x="7999409" y="3176"/>
            <a:ext cx="3363916" cy="205443"/>
            <a:chOff x="640807" y="0"/>
            <a:chExt cx="3363916" cy="302712"/>
          </a:xfrm>
        </p:grpSpPr>
        <p:sp>
          <p:nvSpPr>
            <p:cNvPr id="10" name="五边形 3"/>
            <p:cNvSpPr/>
            <p:nvPr/>
          </p:nvSpPr>
          <p:spPr>
            <a:xfrm>
              <a:off x="640807" y="0"/>
              <a:ext cx="1177174" cy="302712"/>
            </a:xfrm>
            <a:prstGeom prst="homePlate">
              <a:avLst/>
            </a:prstGeom>
            <a:solidFill>
              <a:srgbClr val="D9D9D9"/>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调研结果</a:t>
              </a:r>
            </a:p>
          </p:txBody>
        </p:sp>
        <p:sp>
          <p:nvSpPr>
            <p:cNvPr id="13" name="燕尾形 9"/>
            <p:cNvSpPr/>
            <p:nvPr/>
          </p:nvSpPr>
          <p:spPr>
            <a:xfrm>
              <a:off x="1734178" y="0"/>
              <a:ext cx="1177174" cy="302712"/>
            </a:xfrm>
            <a:prstGeom prst="chevron">
              <a:avLst/>
            </a:prstGeom>
            <a:solidFill>
              <a:srgbClr val="EB2513"/>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现状分析</a:t>
              </a:r>
            </a:p>
          </p:txBody>
        </p:sp>
        <p:sp>
          <p:nvSpPr>
            <p:cNvPr id="14" name="燕尾形 11"/>
            <p:cNvSpPr/>
            <p:nvPr/>
          </p:nvSpPr>
          <p:spPr>
            <a:xfrm>
              <a:off x="2827549" y="0"/>
              <a:ext cx="1177174" cy="302712"/>
            </a:xfrm>
            <a:prstGeom prst="chevron">
              <a:avLst/>
            </a:prstGeom>
            <a:solidFill>
              <a:srgbClr val="BEBEBE">
                <a:lumMod val="60000"/>
                <a:lumOff val="40000"/>
              </a:srgbClr>
            </a:solidFill>
            <a:ln w="25400">
              <a:miter lim="400000"/>
            </a:ln>
          </p:spPr>
          <p:txBody>
            <a:bodyPr lIns="0" tIns="0" rIns="0" bIns="0" rtlCol="0" anchor="ctr">
              <a:noAutofit/>
            </a:bodyPr>
            <a:lstStyle/>
            <a:p>
              <a:pPr algn="ctr">
                <a:defRPr/>
              </a:pPr>
              <a:r>
                <a:rPr lang="zh-CN" altLang="en-US" sz="1050" b="1" kern="0" dirty="0">
                  <a:solidFill>
                    <a:srgbClr val="FFFFFF"/>
                  </a:solidFill>
                  <a:latin typeface="微软雅黑" panose="020B0503020204020204" charset="-122"/>
                  <a:ea typeface="微软雅黑" panose="020B0503020204020204" charset="-122"/>
                  <a:cs typeface="冬青黑体简体中文 W3"/>
                  <a:sym typeface="微软雅黑" panose="020B0503020204020204" charset="-122"/>
                </a:rPr>
                <a:t>专家倡议</a:t>
              </a:r>
            </a:p>
          </p:txBody>
        </p:sp>
      </p:grpSp>
      <p:grpSp>
        <p:nvGrpSpPr>
          <p:cNvPr id="20" name="组合 19"/>
          <p:cNvGrpSpPr/>
          <p:nvPr userDrawn="1"/>
        </p:nvGrpSpPr>
        <p:grpSpPr>
          <a:xfrm>
            <a:off x="724393" y="382879"/>
            <a:ext cx="465138" cy="433388"/>
            <a:chOff x="959925" y="285894"/>
            <a:chExt cx="465138" cy="433388"/>
          </a:xfrm>
        </p:grpSpPr>
        <p:sp>
          <p:nvSpPr>
            <p:cNvPr id="21" name="圆角矩形 18"/>
            <p:cNvSpPr/>
            <p:nvPr userDrawn="1">
              <p:custDataLst>
                <p:tags r:id="rId4"/>
              </p:custDataLst>
            </p:nvPr>
          </p:nvSpPr>
          <p:spPr>
            <a:xfrm rot="18900000">
              <a:off x="959925" y="285894"/>
              <a:ext cx="409575" cy="433388"/>
            </a:xfrm>
            <a:prstGeom prst="roundRect">
              <a:avLst>
                <a:gd name="adj" fmla="val 13971"/>
              </a:avLst>
            </a:prstGeom>
            <a:solidFill>
              <a:srgbClr val="EB613C"/>
            </a:solidFill>
            <a:ln>
              <a:solidFill>
                <a:srgbClr val="000000">
                  <a:alpha val="0"/>
                </a:srgbClr>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22" name="圆角矩形 19"/>
            <p:cNvSpPr/>
            <p:nvPr userDrawn="1">
              <p:custDataLst>
                <p:tags r:id="rId5"/>
              </p:custDataLst>
            </p:nvPr>
          </p:nvSpPr>
          <p:spPr>
            <a:xfrm rot="18960000">
              <a:off x="1025012" y="295419"/>
              <a:ext cx="400051" cy="414338"/>
            </a:xfrm>
            <a:prstGeom prst="roundRect">
              <a:avLst>
                <a:gd name="adj" fmla="val 10922"/>
              </a:avLst>
            </a:prstGeom>
            <a:noFill/>
            <a:ln>
              <a:solidFill>
                <a:srgbClr val="EB613C"/>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aphicFrame>
        <p:nvGraphicFramePr>
          <p:cNvPr id="11"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5" imgW="5715" imgH="5715" progId="TCLayout.ActiveDocument.1">
                  <p:embed/>
                </p:oleObj>
              </mc:Choice>
              <mc:Fallback>
                <p:oleObj name="think-cell 幻灯片" r:id="rId5" imgW="5715" imgH="5715" progId="TCLayout.ActiveDocument.1">
                  <p:embed/>
                  <p:pic>
                    <p:nvPicPr>
                      <p:cNvPr id="0" name="think-cell data - do not delete"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3" name="Object 1" hidden="1"/>
          <p:cNvPicPr>
            <a:picLocks noChangeAspect="1" noChangeArrowheads="1"/>
          </p:cNvPicPr>
          <p:nvPr userDrawn="1">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588" y="1588"/>
            <a:ext cx="31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10644188" y="6450013"/>
            <a:ext cx="1201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hangingPunct="1"/>
            <a:fld id="{B3D768E9-CCE0-4EE5-ACF1-CCE83D15E3AE}" type="slidenum">
              <a:rPr lang="en-US" altLang="zh-CN" sz="1200">
                <a:solidFill>
                  <a:srgbClr val="D8261C"/>
                </a:solidFill>
                <a:ea typeface="宋体" panose="02010600030101010101" pitchFamily="2" charset="-122"/>
              </a:rPr>
              <a:t>‹#›</a:t>
            </a:fld>
            <a:endParaRPr lang="en-US" altLang="zh-CN" sz="1200">
              <a:solidFill>
                <a:srgbClr val="D8261C"/>
              </a:solidFill>
              <a:ea typeface="宋体" panose="02010600030101010101" pitchFamily="2" charset="-122"/>
            </a:endParaRPr>
          </a:p>
        </p:txBody>
      </p:sp>
      <p:pic>
        <p:nvPicPr>
          <p:cNvPr id="6" name="图片 9" descr="/Users/gududeguanggaoren/Library/Containers/com.kingsoft.wpsoffice.mac/Data/tmp/photoeditapp/20240407181554/temp.pngtemp"/>
          <p:cNvPicPr>
            <a:picLocks noChangeAspect="1" noChangeArrowheads="1"/>
          </p:cNvPicPr>
          <p:nvPr userDrawn="1">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12566" y="1587"/>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2"/>
          <p:cNvSpPr>
            <a:spLocks noGrp="1"/>
          </p:cNvSpPr>
          <p:nvPr>
            <p:ph type="body" sz="quarter" idx="14"/>
          </p:nvPr>
        </p:nvSpPr>
        <p:spPr>
          <a:xfrm>
            <a:off x="344559" y="6490093"/>
            <a:ext cx="10884360" cy="230315"/>
          </a:xfrm>
          <a:prstGeom prst="rect">
            <a:avLst/>
          </a:prstGeom>
        </p:spPr>
        <p:txBody>
          <a:bodyPr lIns="0" tIns="0" rIns="0" bIns="0" anchor="ctr"/>
          <a:lstStyle>
            <a:lvl1pPr marL="0" indent="0">
              <a:lnSpc>
                <a:spcPct val="100000"/>
              </a:lnSpc>
              <a:spcBef>
                <a:spcPts val="0"/>
              </a:spcBef>
              <a:buNone/>
              <a:defRPr sz="800" i="1">
                <a:solidFill>
                  <a:schemeClr val="tx1">
                    <a:lumMod val="50000"/>
                    <a:lumOff val="50000"/>
                  </a:schemeClr>
                </a:solidFill>
                <a:latin typeface="+mj-ea"/>
                <a:ea typeface="+mj-ea"/>
              </a:defRPr>
            </a:lvl1pPr>
            <a:lvl2pPr marL="365760" indent="0">
              <a:buNone/>
              <a:defRPr sz="535"/>
            </a:lvl2pPr>
            <a:lvl3pPr marL="731520" indent="0">
              <a:buNone/>
              <a:defRPr sz="400"/>
            </a:lvl3pPr>
            <a:lvl4pPr marL="1097280" indent="0">
              <a:buNone/>
              <a:defRPr sz="265"/>
            </a:lvl4pPr>
            <a:lvl5pPr marL="1463040" indent="0">
              <a:buNone/>
              <a:defRPr sz="265"/>
            </a:lvl5pPr>
          </a:lstStyle>
          <a:p>
            <a:pPr lvl="0"/>
            <a:r>
              <a:rPr lang="zh-CN" altLang="en-US" noProof="1"/>
              <a:t>单击此处编辑母版文本样式</a:t>
            </a:r>
          </a:p>
        </p:txBody>
      </p:sp>
      <p:grpSp>
        <p:nvGrpSpPr>
          <p:cNvPr id="7" name="组合 6"/>
          <p:cNvGrpSpPr/>
          <p:nvPr userDrawn="1"/>
        </p:nvGrpSpPr>
        <p:grpSpPr>
          <a:xfrm>
            <a:off x="7999409" y="3176"/>
            <a:ext cx="3363916" cy="205443"/>
            <a:chOff x="640807" y="0"/>
            <a:chExt cx="3363916" cy="302712"/>
          </a:xfrm>
        </p:grpSpPr>
        <p:sp>
          <p:nvSpPr>
            <p:cNvPr id="10" name="五边形 3"/>
            <p:cNvSpPr/>
            <p:nvPr/>
          </p:nvSpPr>
          <p:spPr>
            <a:xfrm>
              <a:off x="640807" y="0"/>
              <a:ext cx="1177174" cy="302712"/>
            </a:xfrm>
            <a:prstGeom prst="homePlate">
              <a:avLst/>
            </a:prstGeom>
            <a:solidFill>
              <a:srgbClr val="D9D9D9"/>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调研结果</a:t>
              </a:r>
            </a:p>
          </p:txBody>
        </p:sp>
        <p:sp>
          <p:nvSpPr>
            <p:cNvPr id="13" name="燕尾形 9"/>
            <p:cNvSpPr/>
            <p:nvPr/>
          </p:nvSpPr>
          <p:spPr>
            <a:xfrm>
              <a:off x="1734178" y="0"/>
              <a:ext cx="1177174" cy="302712"/>
            </a:xfrm>
            <a:prstGeom prst="chevron">
              <a:avLst/>
            </a:prstGeom>
            <a:solidFill>
              <a:srgbClr val="EB2513"/>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现状分析</a:t>
              </a:r>
            </a:p>
          </p:txBody>
        </p:sp>
        <p:sp>
          <p:nvSpPr>
            <p:cNvPr id="14" name="燕尾形 11"/>
            <p:cNvSpPr/>
            <p:nvPr/>
          </p:nvSpPr>
          <p:spPr>
            <a:xfrm>
              <a:off x="2827549" y="0"/>
              <a:ext cx="1177174" cy="302712"/>
            </a:xfrm>
            <a:prstGeom prst="chevron">
              <a:avLst/>
            </a:prstGeom>
            <a:solidFill>
              <a:srgbClr val="BEBEBE">
                <a:lumMod val="60000"/>
                <a:lumOff val="40000"/>
              </a:srgbClr>
            </a:solidFill>
            <a:ln w="25400">
              <a:miter lim="400000"/>
            </a:ln>
          </p:spPr>
          <p:txBody>
            <a:bodyPr lIns="0" tIns="0" rIns="0" bIns="0" rtlCol="0" anchor="ctr">
              <a:noAutofit/>
            </a:bodyPr>
            <a:lstStyle/>
            <a:p>
              <a:pPr algn="ctr">
                <a:defRPr/>
              </a:pPr>
              <a:r>
                <a:rPr lang="zh-CN" altLang="en-US" sz="1050" b="1" kern="0" dirty="0">
                  <a:solidFill>
                    <a:srgbClr val="FFFFFF"/>
                  </a:solidFill>
                  <a:latin typeface="微软雅黑" panose="020B0503020204020204" charset="-122"/>
                  <a:ea typeface="微软雅黑" panose="020B0503020204020204" charset="-122"/>
                  <a:cs typeface="冬青黑体简体中文 W3"/>
                  <a:sym typeface="微软雅黑" panose="020B0503020204020204" charset="-122"/>
                </a:rPr>
                <a:t>专家倡议</a:t>
              </a:r>
            </a:p>
          </p:txBody>
        </p:sp>
      </p:grpSp>
      <p:sp>
        <p:nvSpPr>
          <p:cNvPr id="15" name="椭圆 14"/>
          <p:cNvSpPr/>
          <p:nvPr userDrawn="1"/>
        </p:nvSpPr>
        <p:spPr>
          <a:xfrm>
            <a:off x="587375" y="366736"/>
            <a:ext cx="1580174" cy="1580174"/>
          </a:xfrm>
          <a:prstGeom prst="ellipse">
            <a:avLst/>
          </a:prstGeom>
          <a:pattFill prst="dotGrid">
            <a:fgClr>
              <a:srgbClr val="FAC090"/>
            </a:fgClr>
            <a:bgClr>
              <a:srgbClr val="FDEBDA"/>
            </a:bgClr>
          </a:pattFill>
          <a:ln>
            <a:solidFill>
              <a:srgbClr val="F7B5A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2727960" y="514350"/>
            <a:ext cx="8747760" cy="1432560"/>
          </a:xfrm>
          <a:prstGeom prst="rect">
            <a:avLst/>
          </a:prstGeom>
          <a:noFill/>
          <a:ln>
            <a:solidFill>
              <a:srgbClr val="FAC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矩形 16"/>
          <p:cNvSpPr/>
          <p:nvPr userDrawn="1"/>
        </p:nvSpPr>
        <p:spPr>
          <a:xfrm>
            <a:off x="2527801" y="358648"/>
            <a:ext cx="400050" cy="400050"/>
          </a:xfrm>
          <a:prstGeom prst="rect">
            <a:avLst/>
          </a:prstGeom>
          <a:solidFill>
            <a:srgbClr val="FFF8F0"/>
          </a:solidFill>
          <a:ln>
            <a:noFill/>
          </a:ln>
          <a:effectLst/>
        </p:spPr>
        <p:style>
          <a:lnRef idx="1">
            <a:schemeClr val="accent1"/>
          </a:lnRef>
          <a:fillRef idx="3">
            <a:schemeClr val="accent1"/>
          </a:fillRef>
          <a:effectRef idx="2">
            <a:schemeClr val="accent1"/>
          </a:effectRef>
          <a:fontRef idx="minor">
            <a:schemeClr val="lt1"/>
          </a:fontRef>
        </p:style>
        <p:txBody>
          <a:bodyPr lIns="144000" tIns="468000" rIns="144000" bIns="108000" rtlCol="0" anchor="ctr" anchorCtr="0"/>
          <a:lstStyle/>
          <a:p>
            <a:pPr algn="ctr">
              <a:spcBef>
                <a:spcPts val="600"/>
              </a:spcBef>
            </a:pPr>
            <a:r>
              <a:rPr lang="en-US" altLang="zh-CN" sz="6600" dirty="0">
                <a:solidFill>
                  <a:srgbClr val="F89646"/>
                </a:solidFill>
                <a:latin typeface="Arial" panose="020B0604020202020204" pitchFamily="34" charset="0"/>
                <a:ea typeface="微软雅黑" panose="020B0503020204020204" charset="-122"/>
                <a:cs typeface="Arial" panose="020B0604020202020204" pitchFamily="34" charset="0"/>
              </a:rPr>
              <a:t>“</a:t>
            </a:r>
            <a:endParaRPr lang="zh-CN" altLang="en-US" sz="6600" dirty="0">
              <a:solidFill>
                <a:srgbClr val="F89646"/>
              </a:solidFill>
              <a:latin typeface="Arial" panose="020B0604020202020204" pitchFamily="34" charset="0"/>
              <a:ea typeface="微软雅黑" panose="020B0503020204020204" charset="-122"/>
              <a:cs typeface="Arial" panose="020B0604020202020204" pitchFamily="34" charset="0"/>
            </a:endParaRPr>
          </a:p>
        </p:txBody>
      </p:sp>
      <p:sp>
        <p:nvSpPr>
          <p:cNvPr id="18" name="矩形 17"/>
          <p:cNvSpPr/>
          <p:nvPr userDrawn="1"/>
        </p:nvSpPr>
        <p:spPr>
          <a:xfrm rot="10800000">
            <a:off x="11241088" y="1737053"/>
            <a:ext cx="400050" cy="400050"/>
          </a:xfrm>
          <a:prstGeom prst="rect">
            <a:avLst/>
          </a:prstGeom>
          <a:solidFill>
            <a:srgbClr val="FFF8F0"/>
          </a:solidFill>
          <a:ln>
            <a:noFill/>
          </a:ln>
          <a:effectLst/>
        </p:spPr>
        <p:style>
          <a:lnRef idx="1">
            <a:schemeClr val="accent1"/>
          </a:lnRef>
          <a:fillRef idx="3">
            <a:schemeClr val="accent1"/>
          </a:fillRef>
          <a:effectRef idx="2">
            <a:schemeClr val="accent1"/>
          </a:effectRef>
          <a:fontRef idx="minor">
            <a:schemeClr val="lt1"/>
          </a:fontRef>
        </p:style>
        <p:txBody>
          <a:bodyPr lIns="144000" tIns="468000" rIns="144000" bIns="108000" rtlCol="0" anchor="ctr" anchorCtr="0"/>
          <a:lstStyle/>
          <a:p>
            <a:pPr algn="ctr">
              <a:spcBef>
                <a:spcPts val="600"/>
              </a:spcBef>
            </a:pPr>
            <a:r>
              <a:rPr lang="en-US" altLang="zh-CN" sz="6600" dirty="0">
                <a:solidFill>
                  <a:srgbClr val="F89646"/>
                </a:solidFill>
                <a:latin typeface="Arial" panose="020B0604020202020204" pitchFamily="34" charset="0"/>
                <a:ea typeface="微软雅黑" panose="020B0503020204020204" charset="-122"/>
                <a:cs typeface="Arial" panose="020B0604020202020204" pitchFamily="34" charset="0"/>
              </a:rPr>
              <a:t>“</a:t>
            </a:r>
            <a:endParaRPr lang="zh-CN" altLang="en-US" sz="6600" dirty="0">
              <a:solidFill>
                <a:srgbClr val="F89646"/>
              </a:solidFill>
              <a:latin typeface="Arial" panose="020B0604020202020204" pitchFamily="34" charset="0"/>
              <a:ea typeface="微软雅黑" panose="020B0503020204020204" charset="-122"/>
              <a:cs typeface="Arial" panose="020B0604020202020204" pitchFamily="34" charset="0"/>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graphicFrame>
        <p:nvGraphicFramePr>
          <p:cNvPr id="11"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715" imgH="5715" progId="TCLayout.ActiveDocument.1">
                  <p:embed/>
                </p:oleObj>
              </mc:Choice>
              <mc:Fallback>
                <p:oleObj name="think-cell 幻灯片" r:id="rId7" imgW="5715" imgH="5715" progId="TCLayout.ActiveDocument.1">
                  <p:embed/>
                  <p:pic>
                    <p:nvPicPr>
                      <p:cNvPr id="0" name="think-cell data - do not delete" hidden="1"/>
                      <p:cNvPicPr/>
                      <p:nvPr/>
                    </p:nvPicPr>
                    <p:blipFill>
                      <a:blip r:embed="rId8"/>
                      <a:stretch>
                        <a:fillRect/>
                      </a:stretch>
                    </p:blipFill>
                    <p:spPr>
                      <a:xfrm>
                        <a:off x="1588" y="1588"/>
                        <a:ext cx="1588" cy="1588"/>
                      </a:xfrm>
                      <a:prstGeom prst="rect">
                        <a:avLst/>
                      </a:prstGeom>
                    </p:spPr>
                  </p:pic>
                </p:oleObj>
              </mc:Fallback>
            </mc:AlternateContent>
          </a:graphicData>
        </a:graphic>
      </p:graphicFrame>
      <p:pic>
        <p:nvPicPr>
          <p:cNvPr id="3" name="Object 1" hidden="1"/>
          <p:cNvPicPr>
            <a:picLocks noChangeAspect="1" noChangeArrowheads="1"/>
          </p:cNvPicPr>
          <p:nvPr userDrawn="1">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1588" y="1588"/>
            <a:ext cx="31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10644188" y="6450013"/>
            <a:ext cx="1201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ill Sans MT" panose="020B0502020104020203" pitchFamily="34" charset="0"/>
              </a:defRPr>
            </a:lvl1pPr>
            <a:lvl2pPr marL="742950" indent="-285750">
              <a:defRPr>
                <a:solidFill>
                  <a:schemeClr val="tx1"/>
                </a:solidFill>
                <a:latin typeface="Gill Sans MT" panose="020B0502020104020203" pitchFamily="34" charset="0"/>
              </a:defRPr>
            </a:lvl2pPr>
            <a:lvl3pPr marL="1143000" indent="-228600">
              <a:defRPr>
                <a:solidFill>
                  <a:schemeClr val="tx1"/>
                </a:solidFill>
                <a:latin typeface="Gill Sans MT" panose="020B0502020104020203" pitchFamily="34" charset="0"/>
              </a:defRPr>
            </a:lvl3pPr>
            <a:lvl4pPr marL="1600200" indent="-228600">
              <a:defRPr>
                <a:solidFill>
                  <a:schemeClr val="tx1"/>
                </a:solidFill>
                <a:latin typeface="Gill Sans MT" panose="020B0502020104020203" pitchFamily="34" charset="0"/>
              </a:defRPr>
            </a:lvl4pPr>
            <a:lvl5pPr marL="2057400" indent="-228600">
              <a:defRPr>
                <a:solidFill>
                  <a:schemeClr val="tx1"/>
                </a:solidFill>
                <a:latin typeface="Gill Sans MT" panose="020B0502020104020203" pitchFamily="34" charset="0"/>
              </a:defRPr>
            </a:lvl5pPr>
            <a:lvl6pPr marL="2514600" indent="-228600" eaLnBrk="0" fontAlgn="base" hangingPunct="0">
              <a:spcBef>
                <a:spcPct val="0"/>
              </a:spcBef>
              <a:spcAft>
                <a:spcPct val="0"/>
              </a:spcAft>
              <a:defRPr>
                <a:solidFill>
                  <a:schemeClr val="tx1"/>
                </a:solidFill>
                <a:latin typeface="Gill Sans MT" panose="020B0502020104020203" pitchFamily="34" charset="0"/>
              </a:defRPr>
            </a:lvl6pPr>
            <a:lvl7pPr marL="2971800" indent="-228600" eaLnBrk="0" fontAlgn="base" hangingPunct="0">
              <a:spcBef>
                <a:spcPct val="0"/>
              </a:spcBef>
              <a:spcAft>
                <a:spcPct val="0"/>
              </a:spcAft>
              <a:defRPr>
                <a:solidFill>
                  <a:schemeClr val="tx1"/>
                </a:solidFill>
                <a:latin typeface="Gill Sans MT" panose="020B0502020104020203" pitchFamily="34" charset="0"/>
              </a:defRPr>
            </a:lvl7pPr>
            <a:lvl8pPr marL="3429000" indent="-228600" eaLnBrk="0" fontAlgn="base" hangingPunct="0">
              <a:spcBef>
                <a:spcPct val="0"/>
              </a:spcBef>
              <a:spcAft>
                <a:spcPct val="0"/>
              </a:spcAft>
              <a:defRPr>
                <a:solidFill>
                  <a:schemeClr val="tx1"/>
                </a:solidFill>
                <a:latin typeface="Gill Sans MT" panose="020B0502020104020203" pitchFamily="34" charset="0"/>
              </a:defRPr>
            </a:lvl8pPr>
            <a:lvl9pPr marL="3886200" indent="-228600" eaLnBrk="0" fontAlgn="base" hangingPunct="0">
              <a:spcBef>
                <a:spcPct val="0"/>
              </a:spcBef>
              <a:spcAft>
                <a:spcPct val="0"/>
              </a:spcAft>
              <a:defRPr>
                <a:solidFill>
                  <a:schemeClr val="tx1"/>
                </a:solidFill>
                <a:latin typeface="Gill Sans MT" panose="020B0502020104020203" pitchFamily="34" charset="0"/>
              </a:defRPr>
            </a:lvl9pPr>
          </a:lstStyle>
          <a:p>
            <a:pPr algn="r" eaLnBrk="1" hangingPunct="1"/>
            <a:fld id="{B3D768E9-CCE0-4EE5-ACF1-CCE83D15E3AE}" type="slidenum">
              <a:rPr lang="en-US" altLang="zh-CN" sz="1200">
                <a:solidFill>
                  <a:srgbClr val="D8261C"/>
                </a:solidFill>
                <a:ea typeface="宋体" panose="02010600030101010101" pitchFamily="2" charset="-122"/>
              </a:rPr>
              <a:t>‹#›</a:t>
            </a:fld>
            <a:endParaRPr lang="en-US" altLang="zh-CN" sz="1200">
              <a:solidFill>
                <a:srgbClr val="D8261C"/>
              </a:solidFill>
              <a:ea typeface="宋体" panose="02010600030101010101" pitchFamily="2" charset="-122"/>
            </a:endParaRPr>
          </a:p>
        </p:txBody>
      </p:sp>
      <p:pic>
        <p:nvPicPr>
          <p:cNvPr id="5" name="Picture 7"/>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280650" y="196850"/>
            <a:ext cx="16859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9" descr="/Users/gududeguanggaoren/Library/Containers/com.kingsoft.wpsoffice.mac/Data/tmp/photoeditapp/20240407181554/temp.pngtemp"/>
          <p:cNvPicPr>
            <a:picLocks noChangeAspect="1" noChangeArrowheads="1"/>
          </p:cNvPicPr>
          <p:nvPr userDrawn="1">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4"/>
          </p:nvPr>
        </p:nvSpPr>
        <p:spPr>
          <a:xfrm>
            <a:off x="344559" y="6490093"/>
            <a:ext cx="10884360" cy="230315"/>
          </a:xfrm>
          <a:prstGeom prst="rect">
            <a:avLst/>
          </a:prstGeom>
        </p:spPr>
        <p:txBody>
          <a:bodyPr lIns="0" tIns="0" rIns="0" bIns="0" anchor="ctr"/>
          <a:lstStyle>
            <a:lvl1pPr marL="0" indent="0">
              <a:lnSpc>
                <a:spcPct val="100000"/>
              </a:lnSpc>
              <a:spcBef>
                <a:spcPts val="0"/>
              </a:spcBef>
              <a:buNone/>
              <a:defRPr sz="800" i="1">
                <a:solidFill>
                  <a:schemeClr val="tx1">
                    <a:lumMod val="50000"/>
                    <a:lumOff val="50000"/>
                  </a:schemeClr>
                </a:solidFill>
                <a:latin typeface="+mj-ea"/>
                <a:ea typeface="+mj-ea"/>
              </a:defRPr>
            </a:lvl1pPr>
            <a:lvl2pPr marL="365760" indent="0">
              <a:buNone/>
              <a:defRPr sz="535"/>
            </a:lvl2pPr>
            <a:lvl3pPr marL="731520" indent="0">
              <a:buNone/>
              <a:defRPr sz="400"/>
            </a:lvl3pPr>
            <a:lvl4pPr marL="1097280" indent="0">
              <a:buNone/>
              <a:defRPr sz="265"/>
            </a:lvl4pPr>
            <a:lvl5pPr marL="1463040" indent="0">
              <a:buNone/>
              <a:defRPr sz="265"/>
            </a:lvl5pPr>
          </a:lstStyle>
          <a:p>
            <a:pPr lvl="0"/>
            <a:r>
              <a:rPr lang="zh-CN" altLang="en-US" noProof="1"/>
              <a:t>单击此处编辑母版文本样式</a:t>
            </a:r>
          </a:p>
        </p:txBody>
      </p:sp>
      <p:sp>
        <p:nvSpPr>
          <p:cNvPr id="12" name="标题 1"/>
          <p:cNvSpPr>
            <a:spLocks noGrp="1"/>
          </p:cNvSpPr>
          <p:nvPr>
            <p:ph type="title"/>
          </p:nvPr>
        </p:nvSpPr>
        <p:spPr>
          <a:xfrm>
            <a:off x="1821610" y="287487"/>
            <a:ext cx="9582510" cy="670045"/>
          </a:xfrm>
          <a:prstGeom prst="rect">
            <a:avLst/>
          </a:prstGeom>
        </p:spPr>
        <p:txBody>
          <a:bodyPr vert="horz"/>
          <a:lstStyle>
            <a:lvl1pPr algn="l">
              <a:defRPr sz="2400" b="1">
                <a:solidFill>
                  <a:srgbClr val="F26649"/>
                </a:solidFill>
                <a:latin typeface="微软雅黑" panose="020B0503020204020204" charset="-122"/>
                <a:ea typeface="微软雅黑" panose="020B0503020204020204" charset="-122"/>
              </a:defRPr>
            </a:lvl1pPr>
          </a:lstStyle>
          <a:p>
            <a:r>
              <a:rPr lang="zh-CN" altLang="en-US" dirty="0"/>
              <a:t>单击此处编辑母版标题样式</a:t>
            </a:r>
          </a:p>
        </p:txBody>
      </p:sp>
      <p:grpSp>
        <p:nvGrpSpPr>
          <p:cNvPr id="8" name="组合 7"/>
          <p:cNvGrpSpPr/>
          <p:nvPr userDrawn="1"/>
        </p:nvGrpSpPr>
        <p:grpSpPr>
          <a:xfrm>
            <a:off x="7999409" y="3176"/>
            <a:ext cx="3363916" cy="205443"/>
            <a:chOff x="640807" y="0"/>
            <a:chExt cx="3363916" cy="302712"/>
          </a:xfrm>
        </p:grpSpPr>
        <p:sp>
          <p:nvSpPr>
            <p:cNvPr id="10" name="五边形 3"/>
            <p:cNvSpPr/>
            <p:nvPr/>
          </p:nvSpPr>
          <p:spPr>
            <a:xfrm>
              <a:off x="640807" y="0"/>
              <a:ext cx="1177174" cy="302712"/>
            </a:xfrm>
            <a:prstGeom prst="homePlate">
              <a:avLst/>
            </a:prstGeom>
            <a:solidFill>
              <a:srgbClr val="D9D9D9"/>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调研结果</a:t>
              </a:r>
            </a:p>
          </p:txBody>
        </p:sp>
        <p:sp>
          <p:nvSpPr>
            <p:cNvPr id="13" name="燕尾形 9"/>
            <p:cNvSpPr/>
            <p:nvPr/>
          </p:nvSpPr>
          <p:spPr>
            <a:xfrm>
              <a:off x="1734178" y="0"/>
              <a:ext cx="1177174" cy="302712"/>
            </a:xfrm>
            <a:prstGeom prst="chevron">
              <a:avLst/>
            </a:prstGeom>
            <a:solidFill>
              <a:srgbClr val="BEBEBE">
                <a:lumMod val="60000"/>
                <a:lumOff val="40000"/>
              </a:srgbClr>
            </a:solidFill>
            <a:ln w="25400">
              <a:miter lim="400000"/>
            </a:ln>
          </p:spPr>
          <p:txBody>
            <a:bodyPr lIns="0" tIns="0" rIns="0" bIns="0" rtlCol="0" anchor="ctr">
              <a:noAutofit/>
            </a:bodyPr>
            <a:lstStyle/>
            <a:p>
              <a:pPr algn="ctr"/>
              <a:r>
                <a:rPr lang="zh-CN" altLang="en-US" sz="1050" b="1" kern="0" dirty="0">
                  <a:solidFill>
                    <a:srgbClr val="FFFFFF"/>
                  </a:solidFill>
                  <a:latin typeface="微软雅黑" panose="020B0503020204020204" charset="-122"/>
                  <a:ea typeface="微软雅黑" panose="020B0503020204020204" charset="-122"/>
                  <a:sym typeface="微软雅黑" panose="020B0503020204020204" charset="-122"/>
                </a:rPr>
                <a:t>现状分析</a:t>
              </a:r>
            </a:p>
          </p:txBody>
        </p:sp>
        <p:sp>
          <p:nvSpPr>
            <p:cNvPr id="14" name="燕尾形 11"/>
            <p:cNvSpPr/>
            <p:nvPr/>
          </p:nvSpPr>
          <p:spPr>
            <a:xfrm>
              <a:off x="2827549" y="0"/>
              <a:ext cx="1177174" cy="302712"/>
            </a:xfrm>
            <a:prstGeom prst="chevron">
              <a:avLst/>
            </a:prstGeom>
            <a:solidFill>
              <a:srgbClr val="EB2513"/>
            </a:solidFill>
            <a:ln w="25400">
              <a:miter lim="400000"/>
            </a:ln>
          </p:spPr>
          <p:txBody>
            <a:bodyPr lIns="0" tIns="0" rIns="0" bIns="0" rtlCol="0" anchor="ctr">
              <a:noAutofit/>
            </a:bodyPr>
            <a:lstStyle/>
            <a:p>
              <a:pPr algn="ctr">
                <a:defRPr/>
              </a:pPr>
              <a:r>
                <a:rPr lang="zh-CN" altLang="en-US" sz="1050" b="1" kern="0" dirty="0">
                  <a:solidFill>
                    <a:srgbClr val="FFFFFF"/>
                  </a:solidFill>
                  <a:latin typeface="微软雅黑" panose="020B0503020204020204" charset="-122"/>
                  <a:ea typeface="微软雅黑" panose="020B0503020204020204" charset="-122"/>
                  <a:cs typeface="冬青黑体简体中文 W3"/>
                  <a:sym typeface="微软雅黑" panose="020B0503020204020204" charset="-122"/>
                </a:rPr>
                <a:t>专家倡议</a:t>
              </a:r>
            </a:p>
          </p:txBody>
        </p:sp>
      </p:grpSp>
      <p:grpSp>
        <p:nvGrpSpPr>
          <p:cNvPr id="17" name="组合 16"/>
          <p:cNvGrpSpPr/>
          <p:nvPr userDrawn="1"/>
        </p:nvGrpSpPr>
        <p:grpSpPr>
          <a:xfrm>
            <a:off x="724393" y="382879"/>
            <a:ext cx="465138" cy="433388"/>
            <a:chOff x="959925" y="285894"/>
            <a:chExt cx="465138" cy="433388"/>
          </a:xfrm>
        </p:grpSpPr>
        <p:sp>
          <p:nvSpPr>
            <p:cNvPr id="18" name="圆角矩形 18"/>
            <p:cNvSpPr/>
            <p:nvPr userDrawn="1">
              <p:custDataLst>
                <p:tags r:id="rId4"/>
              </p:custDataLst>
            </p:nvPr>
          </p:nvSpPr>
          <p:spPr>
            <a:xfrm rot="18900000">
              <a:off x="959925" y="285894"/>
              <a:ext cx="409575" cy="433388"/>
            </a:xfrm>
            <a:prstGeom prst="roundRect">
              <a:avLst>
                <a:gd name="adj" fmla="val 13971"/>
              </a:avLst>
            </a:prstGeom>
            <a:solidFill>
              <a:srgbClr val="EB613C"/>
            </a:solidFill>
            <a:ln>
              <a:solidFill>
                <a:srgbClr val="000000">
                  <a:alpha val="0"/>
                </a:srgbClr>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sp>
          <p:nvSpPr>
            <p:cNvPr id="19" name="圆角矩形 19"/>
            <p:cNvSpPr/>
            <p:nvPr userDrawn="1">
              <p:custDataLst>
                <p:tags r:id="rId5"/>
              </p:custDataLst>
            </p:nvPr>
          </p:nvSpPr>
          <p:spPr>
            <a:xfrm rot="18960000">
              <a:off x="1025012" y="295419"/>
              <a:ext cx="400051" cy="414338"/>
            </a:xfrm>
            <a:prstGeom prst="roundRect">
              <a:avLst>
                <a:gd name="adj" fmla="val 10922"/>
              </a:avLst>
            </a:prstGeom>
            <a:noFill/>
            <a:ln>
              <a:solidFill>
                <a:srgbClr val="EB613C"/>
              </a:solidFill>
            </a:ln>
          </p:spPr>
          <p:style>
            <a:lnRef idx="2">
              <a:srgbClr val="EB6039">
                <a:lumMod val="75000"/>
              </a:srgbClr>
            </a:lnRef>
            <a:fillRef idx="1">
              <a:srgbClr val="EB6039"/>
            </a:fillRef>
            <a:effectRef idx="0">
              <a:srgbClr val="FFFFFF"/>
            </a:effectRef>
            <a:fontRef idx="minor">
              <a:sysClr val="window" lastClr="FFFFFF"/>
            </a:fontRef>
          </p:style>
          <p:txBody>
            <a:bodyPr anchor="ctr"/>
            <a:lstStyle/>
            <a:p>
              <a:pPr algn="ctr" eaLnBrk="1" fontAlgn="auto" hangingPunct="1">
                <a:spcBef>
                  <a:spcPts val="0"/>
                </a:spcBef>
                <a:spcAft>
                  <a:spcPts val="0"/>
                </a:spcAft>
                <a:defRPr/>
              </a:pPr>
              <a:endParaRPr lang="zh-CN" altLang="en-US">
                <a:latin typeface="微软雅黑" panose="020B0503020204020204" charset="-122"/>
                <a:ea typeface="微软雅黑" panose="020B0503020204020204" charset="-122"/>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graphicFrame>
        <p:nvGraphicFramePr>
          <p:cNvPr id="7" name="think-cell data - do not delete" hidden="1"/>
          <p:cNvGraphicFramePr>
            <a:graphicFrameLocks noChangeAspect="1"/>
          </p:cNvGraphicFramePr>
          <p:nvPr userDrawn="1">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幻灯片" r:id="rId3" imgW="6824345" imgH="8853805" progId="TCLayout.ActiveDocument.1">
                  <p:embed/>
                </p:oleObj>
              </mc:Choice>
              <mc:Fallback>
                <p:oleObj name="think-cell 幻灯片" r:id="rId3" imgW="6824345" imgH="8853805" progId="TCLayout.ActiveDocument.1">
                  <p:embed/>
                  <p:pic>
                    <p:nvPicPr>
                      <p:cNvPr id="0" name="think-cell data - do not delete" hidden="1"/>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内容占位符 9"/>
          <p:cNvSpPr>
            <a:spLocks noGrp="1"/>
          </p:cNvSpPr>
          <p:nvPr>
            <p:ph sz="quarter" idx="10"/>
          </p:nvPr>
        </p:nvSpPr>
        <p:spPr>
          <a:xfrm>
            <a:off x="2133600" y="2600325"/>
            <a:ext cx="7832725" cy="1708150"/>
          </a:xfrm>
        </p:spPr>
        <p:txBody>
          <a:bodyPr>
            <a:normAutofit/>
          </a:bodyPr>
          <a:lstStyle>
            <a:lvl1pPr marL="0" indent="0" algn="ctr">
              <a:buNone/>
              <a:defRPr sz="4400" b="1">
                <a:solidFill>
                  <a:srgbClr val="EB603B"/>
                </a:solidFill>
              </a:defRPr>
            </a:lvl1pPr>
          </a:lstStyle>
          <a:p>
            <a:pPr lvl="0"/>
            <a:endParaRPr kumimoji="1" lang="zh-CN"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1"/>
            </p:custDataLst>
          </p:nvPr>
        </p:nvSpPr>
        <p:spPr/>
        <p:txBody>
          <a:bodyPr/>
          <a:lstStyle/>
          <a:p>
            <a:fld id="{760FBDFE-C587-4B4C-A407-44438C67B59E}" type="datetimeFigureOut">
              <a:rPr lang="zh-CN" altLang="en-US" smtClean="0"/>
              <a:t>2026/3/2</a:t>
            </a:fld>
            <a:endParaRPr lang="zh-CN" altLang="en-US"/>
          </a:p>
        </p:txBody>
      </p:sp>
      <p:sp>
        <p:nvSpPr>
          <p:cNvPr id="5" name="页脚占位符 4"/>
          <p:cNvSpPr>
            <a:spLocks noGrp="1"/>
          </p:cNvSpPr>
          <p:nvPr>
            <p:ph type="ftr" sz="quarter" idx="11"/>
            <p:custDataLst>
              <p:tags r:id="rId2"/>
            </p:custDataLst>
          </p:nvPr>
        </p:nvSpPr>
        <p:spPr/>
        <p:txBody>
          <a:bodyPr/>
          <a:lstStyle/>
          <a:p>
            <a:endParaRPr lang="zh-CN" altLang="en-US"/>
          </a:p>
        </p:txBody>
      </p:sp>
      <p:sp>
        <p:nvSpPr>
          <p:cNvPr id="6" name="灯片编号占位符 5"/>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2" name="图片 9" descr="/Users/gududeguanggaoren/Library/Containers/com.kingsoft.wpsoffice.mac/Data/tmp/photoeditapp/20240407181554/temp.pngtemp"/>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4559" y="6490093"/>
            <a:ext cx="10884360" cy="230315"/>
          </a:xfrm>
          <a:prstGeom prst="rect">
            <a:avLst/>
          </a:prstGeom>
        </p:spPr>
        <p:txBody>
          <a:bodyPr lIns="0" tIns="0" rIns="0" bIns="0" anchor="ctr"/>
          <a:lstStyle>
            <a:lvl1pPr marL="0" indent="0">
              <a:lnSpc>
                <a:spcPct val="100000"/>
              </a:lnSpc>
              <a:spcBef>
                <a:spcPts val="0"/>
              </a:spcBef>
              <a:buNone/>
              <a:defRPr sz="800" i="1">
                <a:solidFill>
                  <a:schemeClr val="tx1">
                    <a:lumMod val="50000"/>
                    <a:lumOff val="50000"/>
                  </a:schemeClr>
                </a:solidFill>
                <a:latin typeface="+mj-ea"/>
                <a:ea typeface="+mj-ea"/>
              </a:defRPr>
            </a:lvl1pPr>
            <a:lvl2pPr marL="365760" indent="0">
              <a:buNone/>
              <a:defRPr sz="535"/>
            </a:lvl2pPr>
            <a:lvl3pPr marL="731520" indent="0">
              <a:buNone/>
              <a:defRPr sz="400"/>
            </a:lvl3pPr>
            <a:lvl4pPr marL="1097280" indent="0">
              <a:buNone/>
              <a:defRPr sz="265"/>
            </a:lvl4pPr>
            <a:lvl5pPr marL="1463040" indent="0">
              <a:buNone/>
              <a:defRPr sz="265"/>
            </a:lvl5pPr>
          </a:lstStyle>
          <a:p>
            <a:pPr lvl="0"/>
            <a:r>
              <a:rPr lang="zh-CN" altLang="en-US" noProof="1"/>
              <a:t>单击此处编辑母版文本样式</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标题 2"/>
          <p:cNvSpPr>
            <a:spLocks noGrp="1"/>
          </p:cNvSpPr>
          <p:nvPr>
            <p:ph type="ctrTitle"/>
          </p:nvPr>
        </p:nvSpPr>
        <p:spPr>
          <a:xfrm>
            <a:off x="694310" y="2346306"/>
            <a:ext cx="7666355" cy="1120140"/>
          </a:xfrm>
        </p:spPr>
        <p:txBody>
          <a:bodyPr anchor="ctr" anchorCtr="0"/>
          <a:lstStyle>
            <a:lvl1pPr algn="ctr">
              <a:lnSpc>
                <a:spcPct val="100000"/>
              </a:lnSpc>
              <a:defRPr sz="4800"/>
            </a:lvl1pPr>
          </a:lstStyle>
          <a:p>
            <a:r>
              <a:rPr lang="zh-CN" altLang="en-US" dirty="0"/>
              <a:t>单击此处编辑母版标题样式</a:t>
            </a:r>
          </a:p>
        </p:txBody>
      </p:sp>
      <p:sp>
        <p:nvSpPr>
          <p:cNvPr id="5" name="副标题 4"/>
          <p:cNvSpPr>
            <a:spLocks noGrp="1"/>
          </p:cNvSpPr>
          <p:nvPr>
            <p:ph type="subTitle" idx="1" hasCustomPrompt="1"/>
          </p:nvPr>
        </p:nvSpPr>
        <p:spPr>
          <a:xfrm>
            <a:off x="693675" y="3472161"/>
            <a:ext cx="7666990" cy="41846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Tree>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363653" y="1393372"/>
            <a:ext cx="2829490" cy="3577772"/>
            <a:chOff x="747869" y="772456"/>
            <a:chExt cx="3304318" cy="4255377"/>
          </a:xfrm>
        </p:grpSpPr>
        <p:grpSp>
          <p:nvGrpSpPr>
            <p:cNvPr id="3" name="组合 2"/>
            <p:cNvGrpSpPr/>
            <p:nvPr/>
          </p:nvGrpSpPr>
          <p:grpSpPr>
            <a:xfrm>
              <a:off x="1106008" y="1904437"/>
              <a:ext cx="1682493" cy="2848358"/>
              <a:chOff x="872671" y="2236491"/>
              <a:chExt cx="1682493" cy="2848358"/>
            </a:xfrm>
          </p:grpSpPr>
          <p:sp>
            <p:nvSpPr>
              <p:cNvPr id="5" name="矩形: 圆角 4"/>
              <p:cNvSpPr/>
              <p:nvPr/>
            </p:nvSpPr>
            <p:spPr>
              <a:xfrm rot="1790047">
                <a:off x="2458946" y="2236491"/>
                <a:ext cx="45719" cy="534419"/>
              </a:xfrm>
              <a:prstGeom prst="roundRect">
                <a:avLst>
                  <a:gd name="adj" fmla="val 50000"/>
                </a:avLst>
              </a:prstGeom>
              <a:gradFill flip="none" rotWithShape="1">
                <a:gsLst>
                  <a:gs pos="0">
                    <a:srgbClr val="D75936"/>
                  </a:gs>
                  <a:gs pos="100000">
                    <a:srgbClr val="6A6B34">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6" name="矩形: 圆角 5"/>
              <p:cNvSpPr/>
              <p:nvPr/>
            </p:nvSpPr>
            <p:spPr>
              <a:xfrm rot="1790047">
                <a:off x="2509445" y="2408863"/>
                <a:ext cx="45719" cy="515793"/>
              </a:xfrm>
              <a:prstGeom prst="roundRect">
                <a:avLst>
                  <a:gd name="adj" fmla="val 50000"/>
                </a:avLst>
              </a:prstGeom>
              <a:gradFill flip="none" rotWithShape="1">
                <a:gsLst>
                  <a:gs pos="0">
                    <a:srgbClr val="D75936"/>
                  </a:gs>
                  <a:gs pos="100000">
                    <a:srgbClr val="6A6B34">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7" name="文本框 6"/>
              <p:cNvSpPr txBox="1"/>
              <p:nvPr/>
            </p:nvSpPr>
            <p:spPr>
              <a:xfrm>
                <a:off x="872671" y="3566847"/>
                <a:ext cx="14768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D75936"/>
                    </a:solidFill>
                    <a:effectLst/>
                    <a:uLnTx/>
                    <a:uFillTx/>
                    <a:latin typeface="微软雅黑" panose="020B0503020204020204" charset="-122"/>
                    <a:ea typeface="微软雅黑" panose="020B0503020204020204" charset="-122"/>
                    <a:cs typeface="+mn-cs"/>
                  </a:rPr>
                  <a:t>CONTENTS</a:t>
                </a:r>
                <a:endParaRPr kumimoji="0" lang="zh-CN" altLang="en-US" sz="1800" b="1" i="0" u="none" strike="noStrike" kern="1200" cap="none" spc="0" normalizeH="0" baseline="0" noProof="0">
                  <a:ln>
                    <a:noFill/>
                  </a:ln>
                  <a:solidFill>
                    <a:srgbClr val="D75936"/>
                  </a:solidFill>
                  <a:effectLst/>
                  <a:uLnTx/>
                  <a:uFillTx/>
                  <a:latin typeface="微软雅黑" panose="020B0503020204020204" charset="-122"/>
                  <a:ea typeface="微软雅黑" panose="020B0503020204020204" charset="-122"/>
                  <a:cs typeface="+mn-cs"/>
                </a:endParaRPr>
              </a:p>
            </p:txBody>
          </p:sp>
          <p:sp>
            <p:nvSpPr>
              <p:cNvPr id="8" name="椭圆 7"/>
              <p:cNvSpPr/>
              <p:nvPr/>
            </p:nvSpPr>
            <p:spPr>
              <a:xfrm rot="7579999">
                <a:off x="1033376" y="4308193"/>
                <a:ext cx="682968" cy="682968"/>
              </a:xfrm>
              <a:prstGeom prst="ellipse">
                <a:avLst/>
              </a:prstGeom>
              <a:gradFill>
                <a:gsLst>
                  <a:gs pos="0">
                    <a:srgbClr val="D75936">
                      <a:alpha val="50000"/>
                    </a:srgbClr>
                  </a:gs>
                  <a:gs pos="100000">
                    <a:schemeClr val="accent2">
                      <a:lumMod val="40000"/>
                      <a:lumOff val="60000"/>
                      <a:alpha val="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3" name="椭圆 12"/>
              <p:cNvSpPr/>
              <p:nvPr/>
            </p:nvSpPr>
            <p:spPr>
              <a:xfrm rot="9839313">
                <a:off x="1453175" y="4751995"/>
                <a:ext cx="332854" cy="332854"/>
              </a:xfrm>
              <a:prstGeom prst="ellipse">
                <a:avLst/>
              </a:prstGeom>
              <a:gradFill>
                <a:gsLst>
                  <a:gs pos="0">
                    <a:srgbClr val="D75936">
                      <a:alpha val="50000"/>
                    </a:srgbClr>
                  </a:gs>
                  <a:gs pos="100000">
                    <a:schemeClr val="accent2">
                      <a:lumMod val="40000"/>
                      <a:lumOff val="60000"/>
                      <a:alpha val="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grpSp>
        <p:pic>
          <p:nvPicPr>
            <p:cNvPr id="4" name="图片 3"/>
            <p:cNvPicPr>
              <a:picLocks noChangeAspect="1"/>
            </p:cNvPicPr>
            <p:nvPr/>
          </p:nvPicPr>
          <p:blipFill>
            <a:blip r:embed="rId2"/>
            <a:stretch>
              <a:fillRect/>
            </a:stretch>
          </p:blipFill>
          <p:spPr>
            <a:xfrm>
              <a:off x="747869" y="772456"/>
              <a:ext cx="3304318" cy="4255377"/>
            </a:xfrm>
            <a:prstGeom prst="rect">
              <a:avLst/>
            </a:prstGeom>
          </p:spPr>
        </p:pic>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0"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5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tx1">
                    <a:lumMod val="75000"/>
                    <a:lumOff val="25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pic>
        <p:nvPicPr>
          <p:cNvPr id="8" name="图片 7"/>
          <p:cNvPicPr>
            <a:picLocks noChangeAspect="1"/>
          </p:cNvPicPr>
          <p:nvPr userDrawn="1"/>
        </p:nvPicPr>
        <p:blipFill>
          <a:blip r:embed="rId5"/>
          <a:stretch>
            <a:fillRect/>
          </a:stretch>
        </p:blipFill>
        <p:spPr>
          <a:xfrm>
            <a:off x="229283" y="94524"/>
            <a:ext cx="207282" cy="864326"/>
          </a:xfrm>
          <a:prstGeom prst="rect">
            <a:avLst/>
          </a:prstGeom>
        </p:spPr>
      </p:pic>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内容占位符 9"/>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marL="285750" lvl="0" indent="-285750">
              <a:lnSpc>
                <a:spcPct val="120000"/>
              </a:lnSpc>
              <a:buClr>
                <a:srgbClr val="F26649"/>
              </a:buClr>
            </a:pPr>
            <a:r>
              <a:rPr lang="zh-CN" altLang="en-US" dirty="0"/>
              <a:t>单击此处编辑母版文本样式</a:t>
            </a:r>
          </a:p>
        </p:txBody>
      </p:sp>
    </p:spTree>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0"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6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tx1">
                    <a:lumMod val="75000"/>
                    <a:lumOff val="25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pic>
        <p:nvPicPr>
          <p:cNvPr id="8" name="图片 7"/>
          <p:cNvPicPr>
            <a:picLocks noChangeAspect="1"/>
          </p:cNvPicPr>
          <p:nvPr userDrawn="1"/>
        </p:nvPicPr>
        <p:blipFill>
          <a:blip r:embed="rId5"/>
          <a:stretch>
            <a:fillRect/>
          </a:stretch>
        </p:blipFill>
        <p:spPr>
          <a:xfrm>
            <a:off x="229283" y="94524"/>
            <a:ext cx="207282" cy="864326"/>
          </a:xfrm>
          <a:prstGeom prst="rect">
            <a:avLst/>
          </a:prstGeom>
        </p:spPr>
      </p:pic>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rgbClr val="EFF4EE"/>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0"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标题 2"/>
          <p:cNvSpPr>
            <a:spLocks noGrp="1"/>
          </p:cNvSpPr>
          <p:nvPr>
            <p:ph type="ctrTitle"/>
          </p:nvPr>
        </p:nvSpPr>
        <p:spPr>
          <a:xfrm>
            <a:off x="694310" y="2346306"/>
            <a:ext cx="7666355" cy="1120140"/>
          </a:xfrm>
        </p:spPr>
        <p:txBody>
          <a:bodyPr anchor="ctr" anchorCtr="0"/>
          <a:lstStyle>
            <a:lvl1pPr algn="ctr">
              <a:lnSpc>
                <a:spcPct val="100000"/>
              </a:lnSpc>
              <a:defRPr sz="4800"/>
            </a:lvl1pPr>
          </a:lstStyle>
          <a:p>
            <a:r>
              <a:rPr lang="zh-CN" altLang="en-US" dirty="0"/>
              <a:t>单击此处编辑母版标题样式</a:t>
            </a:r>
          </a:p>
        </p:txBody>
      </p:sp>
      <p:sp>
        <p:nvSpPr>
          <p:cNvPr id="5" name="副标题 4"/>
          <p:cNvSpPr>
            <a:spLocks noGrp="1"/>
          </p:cNvSpPr>
          <p:nvPr>
            <p:ph type="subTitle" idx="1" hasCustomPrompt="1"/>
          </p:nvPr>
        </p:nvSpPr>
        <p:spPr>
          <a:xfrm>
            <a:off x="693675" y="3472161"/>
            <a:ext cx="7666990" cy="41846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Tree>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2" name="内容占位符 9"/>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marL="285750" lvl="0" indent="-285750">
              <a:lnSpc>
                <a:spcPct val="120000"/>
              </a:lnSpc>
              <a:buClr>
                <a:srgbClr val="F26649"/>
              </a:buClr>
            </a:pPr>
            <a:r>
              <a:rPr lang="zh-CN" altLang="en-US" dirty="0"/>
              <a:t>单击此处编辑母版文本样式</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715" imgH="5715" progId="TCLayout.ActiveDocument.1">
                  <p:embed/>
                </p:oleObj>
              </mc:Choice>
              <mc:Fallback>
                <p:oleObj name="think-cell 幻灯片" r:id="rId3" imgW="5715" imgH="5715" progId="TCLayout.ActiveDocument.1">
                  <p:embed/>
                  <p:pic>
                    <p:nvPicPr>
                      <p:cNvPr id="0"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矩形 2"/>
          <p:cNvSpPr/>
          <p:nvPr userDrawn="1"/>
        </p:nvSpPr>
        <p:spPr>
          <a:xfrm>
            <a:off x="0" y="4442453"/>
            <a:ext cx="12192000" cy="2409825"/>
          </a:xfrm>
          <a:prstGeom prst="rect">
            <a:avLst/>
          </a:prstGeom>
          <a:gradFill flip="none" rotWithShape="1">
            <a:gsLst>
              <a:gs pos="0">
                <a:schemeClr val="accent1">
                  <a:lumMod val="5000"/>
                  <a:lumOff val="95000"/>
                  <a:alpha val="0"/>
                </a:schemeClr>
              </a:gs>
              <a:gs pos="100000">
                <a:schemeClr val="bg1">
                  <a:alpha val="5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l">
              <a:lnSpc>
                <a:spcPct val="100000"/>
              </a:lnSpc>
              <a:defRPr sz="26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600">
                <a:solidFill>
                  <a:schemeClr val="bg1">
                    <a:lumMod val="50000"/>
                  </a:schemeClr>
                </a:solidFill>
                <a:latin typeface="+mj-lt"/>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pic>
        <p:nvPicPr>
          <p:cNvPr id="8" name="图片 7"/>
          <p:cNvPicPr>
            <a:picLocks noChangeAspect="1"/>
          </p:cNvPicPr>
          <p:nvPr userDrawn="1"/>
        </p:nvPicPr>
        <p:blipFill>
          <a:blip r:embed="rId5"/>
          <a:stretch>
            <a:fillRect/>
          </a:stretch>
        </p:blipFill>
        <p:spPr>
          <a:xfrm>
            <a:off x="229283" y="94524"/>
            <a:ext cx="207282" cy="864326"/>
          </a:xfrm>
          <a:prstGeom prst="rect">
            <a:avLst/>
          </a:prstGeom>
        </p:spPr>
      </p:pic>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rgbClr val="EFF4EE"/>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6" name="组合 5"/>
          <p:cNvGrpSpPr/>
          <p:nvPr userDrawn="1"/>
        </p:nvGrpSpPr>
        <p:grpSpPr>
          <a:xfrm>
            <a:off x="0" y="5312410"/>
            <a:ext cx="12192000" cy="1562100"/>
            <a:chOff x="0" y="8366"/>
            <a:chExt cx="19200" cy="2460"/>
          </a:xfrm>
        </p:grpSpPr>
        <p:sp>
          <p:nvSpPr>
            <p:cNvPr id="15" name="任意多边形: 形状 14"/>
            <p:cNvSpPr/>
            <p:nvPr userDrawn="1"/>
          </p:nvSpPr>
          <p:spPr>
            <a:xfrm rot="10800000">
              <a:off x="0" y="8366"/>
              <a:ext cx="19200" cy="2461"/>
            </a:xfrm>
            <a:custGeom>
              <a:avLst/>
              <a:gdLst>
                <a:gd name="connsiteX0" fmla="*/ 12192000 w 12192000"/>
                <a:gd name="connsiteY0" fmla="*/ 0 h 3345988"/>
                <a:gd name="connsiteX1" fmla="*/ 0 w 12192000"/>
                <a:gd name="connsiteY1" fmla="*/ 0 h 3345988"/>
                <a:gd name="connsiteX2" fmla="*/ 0 w 12192000"/>
                <a:gd name="connsiteY2" fmla="*/ 3302045 h 3345988"/>
                <a:gd name="connsiteX3" fmla="*/ 138652 w 12192000"/>
                <a:gd name="connsiteY3" fmla="*/ 3314680 h 3345988"/>
                <a:gd name="connsiteX4" fmla="*/ 2187916 w 12192000"/>
                <a:gd name="connsiteY4" fmla="*/ 3169920 h 3345988"/>
                <a:gd name="connsiteX5" fmla="*/ 7359356 w 12192000"/>
                <a:gd name="connsiteY5" fmla="*/ 1168400 h 3345988"/>
                <a:gd name="connsiteX6" fmla="*/ 12172004 w 12192000"/>
                <a:gd name="connsiteY6" fmla="*/ 1686482 h 3345988"/>
                <a:gd name="connsiteX7" fmla="*/ 12192000 w 12192000"/>
                <a:gd name="connsiteY7" fmla="*/ 1692874 h 33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45988">
                  <a:moveTo>
                    <a:pt x="12192000" y="0"/>
                  </a:moveTo>
                  <a:lnTo>
                    <a:pt x="0" y="0"/>
                  </a:lnTo>
                  <a:lnTo>
                    <a:pt x="0" y="3302045"/>
                  </a:lnTo>
                  <a:lnTo>
                    <a:pt x="138652" y="3314680"/>
                  </a:lnTo>
                  <a:cubicBezTo>
                    <a:pt x="655714" y="3358700"/>
                    <a:pt x="1360299" y="3388995"/>
                    <a:pt x="2187916" y="3169920"/>
                  </a:cubicBezTo>
                  <a:cubicBezTo>
                    <a:pt x="3644183" y="2839720"/>
                    <a:pt x="4954823" y="1552787"/>
                    <a:pt x="7359356" y="1168400"/>
                  </a:cubicBezTo>
                  <a:cubicBezTo>
                    <a:pt x="9585454" y="798301"/>
                    <a:pt x="11052522" y="1322493"/>
                    <a:pt x="12172004" y="1686482"/>
                  </a:cubicBezTo>
                  <a:lnTo>
                    <a:pt x="12192000" y="1692874"/>
                  </a:lnTo>
                  <a:close/>
                </a:path>
              </a:pathLst>
            </a:custGeom>
            <a:gradFill flip="none" rotWithShape="1">
              <a:gsLst>
                <a:gs pos="0">
                  <a:srgbClr val="FAC2B6"/>
                </a:gs>
                <a:gs pos="65000">
                  <a:schemeClr val="accent2">
                    <a:lumMod val="40000"/>
                    <a:lumOff val="60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lt"/>
              </a:endParaRPr>
            </a:p>
          </p:txBody>
        </p:sp>
        <p:sp>
          <p:nvSpPr>
            <p:cNvPr id="7" name="任意多边形: 形状 15"/>
            <p:cNvSpPr/>
            <p:nvPr userDrawn="1"/>
          </p:nvSpPr>
          <p:spPr>
            <a:xfrm rot="10800000">
              <a:off x="0" y="8654"/>
              <a:ext cx="19200" cy="2172"/>
            </a:xfrm>
            <a:custGeom>
              <a:avLst/>
              <a:gdLst>
                <a:gd name="connsiteX0" fmla="*/ 12192000 w 12192000"/>
                <a:gd name="connsiteY0" fmla="*/ 0 h 2960575"/>
                <a:gd name="connsiteX1" fmla="*/ 0 w 12192000"/>
                <a:gd name="connsiteY1" fmla="*/ 0 h 2960575"/>
                <a:gd name="connsiteX2" fmla="*/ 0 w 12192000"/>
                <a:gd name="connsiteY2" fmla="*/ 2960575 h 2960575"/>
                <a:gd name="connsiteX3" fmla="*/ 122266 w 12192000"/>
                <a:gd name="connsiteY3" fmla="*/ 2957622 h 2960575"/>
                <a:gd name="connsiteX4" fmla="*/ 1263356 w 12192000"/>
                <a:gd name="connsiteY4" fmla="*/ 2786581 h 2960575"/>
                <a:gd name="connsiteX5" fmla="*/ 6434796 w 12192000"/>
                <a:gd name="connsiteY5" fmla="*/ 785061 h 2960575"/>
                <a:gd name="connsiteX6" fmla="*/ 12140439 w 12192000"/>
                <a:gd name="connsiteY6" fmla="*/ 1515639 h 2960575"/>
                <a:gd name="connsiteX7" fmla="*/ 12192000 w 12192000"/>
                <a:gd name="connsiteY7" fmla="*/ 1532359 h 296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960575">
                  <a:moveTo>
                    <a:pt x="12192000" y="0"/>
                  </a:moveTo>
                  <a:lnTo>
                    <a:pt x="0" y="0"/>
                  </a:lnTo>
                  <a:lnTo>
                    <a:pt x="0" y="2960575"/>
                  </a:lnTo>
                  <a:lnTo>
                    <a:pt x="122266" y="2957622"/>
                  </a:lnTo>
                  <a:cubicBezTo>
                    <a:pt x="466497" y="2943314"/>
                    <a:pt x="849548" y="2896119"/>
                    <a:pt x="1263356" y="2786581"/>
                  </a:cubicBezTo>
                  <a:cubicBezTo>
                    <a:pt x="2719623" y="2456381"/>
                    <a:pt x="4030263" y="1169448"/>
                    <a:pt x="6434796" y="785061"/>
                  </a:cubicBezTo>
                  <a:cubicBezTo>
                    <a:pt x="8849912" y="439833"/>
                    <a:pt x="10843680" y="1092877"/>
                    <a:pt x="12140439" y="1515639"/>
                  </a:cubicBezTo>
                  <a:lnTo>
                    <a:pt x="12192000" y="1532359"/>
                  </a:lnTo>
                  <a:close/>
                </a:path>
              </a:pathLst>
            </a:custGeom>
            <a:gradFill>
              <a:gsLst>
                <a:gs pos="100000">
                  <a:srgbClr val="F26649"/>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cs typeface="Arial" panose="020B0604020202020204" pitchFamily="34" charset="0"/>
                <a:sym typeface="+mn-lt"/>
              </a:endParaRPr>
            </a:p>
          </p:txBody>
        </p:sp>
      </p:grpSp>
      <p:sp>
        <p:nvSpPr>
          <p:cNvPr id="8" name="文本框 7"/>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bg1"/>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11" name="矩形 10"/>
          <p:cNvSpPr/>
          <p:nvPr userDrawn="1"/>
        </p:nvSpPr>
        <p:spPr>
          <a:xfrm>
            <a:off x="-10160" y="6489700"/>
            <a:ext cx="12211685" cy="368300"/>
          </a:xfrm>
          <a:prstGeom prst="rect">
            <a:avLst/>
          </a:prstGeom>
          <a:gradFill>
            <a:gsLst>
              <a:gs pos="100000">
                <a:schemeClr val="accent2">
                  <a:alpha val="44000"/>
                </a:schemeClr>
              </a:gs>
              <a:gs pos="0">
                <a:schemeClr val="accent2">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tx1">
                    <a:lumMod val="75000"/>
                    <a:lumOff val="25000"/>
                  </a:schemeClr>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MB">
    <p:spTree>
      <p:nvGrpSpPr>
        <p:cNvPr id="1" name=""/>
        <p:cNvGrpSpPr/>
        <p:nvPr/>
      </p:nvGrpSpPr>
      <p:grpSpPr>
        <a:xfrm>
          <a:off x="0" y="0"/>
          <a:ext cx="0" cy="0"/>
          <a:chOff x="0" y="0"/>
          <a:chExt cx="0" cy="0"/>
        </a:xfrm>
      </p:grpSpPr>
      <p:sp>
        <p:nvSpPr>
          <p:cNvPr id="7" name="灯片编号占位符 5"/>
          <p:cNvSpPr txBox="1"/>
          <p:nvPr userDrawn="1"/>
        </p:nvSpPr>
        <p:spPr>
          <a:xfrm>
            <a:off x="9228137" y="640079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10A9B6-0D0E-46D7-A7EB-87B79EBC7099}" type="slidenum">
              <a:rPr lang="zh-CN" altLang="en-US" smtClean="0"/>
              <a:t>‹#›</a:t>
            </a:fld>
            <a:endParaRPr lang="zh-CN" altLang="en-US"/>
          </a:p>
        </p:txBody>
      </p:sp>
      <p:sp>
        <p:nvSpPr>
          <p:cNvPr id="8" name="文本占位符 7"/>
          <p:cNvSpPr>
            <a:spLocks noGrp="1"/>
          </p:cNvSpPr>
          <p:nvPr>
            <p:ph type="body" sz="quarter" idx="10"/>
          </p:nvPr>
        </p:nvSpPr>
        <p:spPr>
          <a:xfrm>
            <a:off x="334963" y="6308724"/>
            <a:ext cx="10574337" cy="549275"/>
          </a:xfrm>
          <a:prstGeom prst="rect">
            <a:avLst/>
          </a:prstGeom>
        </p:spPr>
        <p:txBody>
          <a:bodyPr anchor="b"/>
          <a:lstStyle>
            <a:lvl1pPr marL="87630" indent="-87630">
              <a:lnSpc>
                <a:spcPct val="100000"/>
              </a:lnSpc>
              <a:spcBef>
                <a:spcPts val="0"/>
              </a:spcBef>
              <a:buFont typeface="+mj-lt"/>
              <a:buAutoNum type="arabicPeriod"/>
              <a:defRPr sz="700">
                <a:solidFill>
                  <a:schemeClr val="tx1">
                    <a:lumMod val="75000"/>
                    <a:lumOff val="25000"/>
                  </a:schemeClr>
                </a:solidFill>
              </a:defRPr>
            </a:lvl1pPr>
          </a:lstStyle>
          <a:p>
            <a:pPr lvl="0"/>
            <a:r>
              <a:rPr lang="zh-CN" altLang="en-US" dirty="0"/>
              <a:t>单击此处编辑母版文本样式</a:t>
            </a:r>
          </a:p>
        </p:txBody>
      </p:sp>
      <p:sp>
        <p:nvSpPr>
          <p:cNvPr id="4" name="标题 3"/>
          <p:cNvSpPr>
            <a:spLocks noGrp="1"/>
          </p:cNvSpPr>
          <p:nvPr>
            <p:ph type="title"/>
          </p:nvPr>
        </p:nvSpPr>
        <p:spPr/>
        <p:txBody>
          <a:bodyPr vert="horz">
            <a:normAutofit/>
          </a:bodyPr>
          <a:lstStyle>
            <a:lvl1pPr>
              <a:defRPr sz="2800">
                <a:solidFill>
                  <a:srgbClr val="2D557A"/>
                </a:solidFill>
              </a:defRPr>
            </a:lvl1pPr>
          </a:lstStyle>
          <a:p>
            <a:r>
              <a:rPr lang="zh-CN" altLang="en-US" dirty="0"/>
              <a:t>单击此处编辑母版标题样式</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3" name="标题 2"/>
          <p:cNvSpPr>
            <a:spLocks noGrp="1"/>
          </p:cNvSpPr>
          <p:nvPr>
            <p:ph type="ctrTitle"/>
          </p:nvPr>
        </p:nvSpPr>
        <p:spPr>
          <a:xfrm>
            <a:off x="694310" y="2346306"/>
            <a:ext cx="7666355" cy="1120140"/>
          </a:xfrm>
        </p:spPr>
        <p:txBody>
          <a:bodyPr anchor="ctr" anchorCtr="0"/>
          <a:lstStyle>
            <a:lvl1pPr algn="ctr">
              <a:lnSpc>
                <a:spcPct val="100000"/>
              </a:lnSpc>
              <a:defRPr sz="4800"/>
            </a:lvl1pPr>
          </a:lstStyle>
          <a:p>
            <a:r>
              <a:rPr lang="zh-CN" altLang="en-US" dirty="0"/>
              <a:t>单击此处编辑母版标题样式</a:t>
            </a:r>
          </a:p>
        </p:txBody>
      </p:sp>
      <p:sp>
        <p:nvSpPr>
          <p:cNvPr id="5" name="副标题 4"/>
          <p:cNvSpPr>
            <a:spLocks noGrp="1"/>
          </p:cNvSpPr>
          <p:nvPr>
            <p:ph type="subTitle" idx="1" hasCustomPrompt="1"/>
          </p:nvPr>
        </p:nvSpPr>
        <p:spPr>
          <a:xfrm>
            <a:off x="693675" y="3472161"/>
            <a:ext cx="7666990" cy="41846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Tree>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363653" y="1393372"/>
            <a:ext cx="2829490" cy="3577772"/>
            <a:chOff x="747869" y="772456"/>
            <a:chExt cx="3304318" cy="4255377"/>
          </a:xfrm>
        </p:grpSpPr>
        <p:grpSp>
          <p:nvGrpSpPr>
            <p:cNvPr id="3" name="组合 2"/>
            <p:cNvGrpSpPr/>
            <p:nvPr/>
          </p:nvGrpSpPr>
          <p:grpSpPr>
            <a:xfrm>
              <a:off x="1106008" y="1904437"/>
              <a:ext cx="1682493" cy="2848358"/>
              <a:chOff x="872671" y="2236491"/>
              <a:chExt cx="1682493" cy="2848358"/>
            </a:xfrm>
          </p:grpSpPr>
          <p:sp>
            <p:nvSpPr>
              <p:cNvPr id="5" name="矩形: 圆角 4"/>
              <p:cNvSpPr/>
              <p:nvPr/>
            </p:nvSpPr>
            <p:spPr>
              <a:xfrm rot="1790047">
                <a:off x="2458946" y="2236491"/>
                <a:ext cx="45719" cy="534419"/>
              </a:xfrm>
              <a:prstGeom prst="roundRect">
                <a:avLst>
                  <a:gd name="adj" fmla="val 50000"/>
                </a:avLst>
              </a:prstGeom>
              <a:gradFill flip="none" rotWithShape="1">
                <a:gsLst>
                  <a:gs pos="0">
                    <a:srgbClr val="D75936"/>
                  </a:gs>
                  <a:gs pos="100000">
                    <a:srgbClr val="6A6B34">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6" name="矩形: 圆角 5"/>
              <p:cNvSpPr/>
              <p:nvPr/>
            </p:nvSpPr>
            <p:spPr>
              <a:xfrm rot="1790047">
                <a:off x="2509445" y="2408863"/>
                <a:ext cx="45719" cy="515793"/>
              </a:xfrm>
              <a:prstGeom prst="roundRect">
                <a:avLst>
                  <a:gd name="adj" fmla="val 50000"/>
                </a:avLst>
              </a:prstGeom>
              <a:gradFill flip="none" rotWithShape="1">
                <a:gsLst>
                  <a:gs pos="0">
                    <a:srgbClr val="D75936"/>
                  </a:gs>
                  <a:gs pos="100000">
                    <a:srgbClr val="6A6B34">
                      <a:alpha val="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7" name="文本框 6"/>
              <p:cNvSpPr txBox="1"/>
              <p:nvPr/>
            </p:nvSpPr>
            <p:spPr>
              <a:xfrm>
                <a:off x="872671" y="3566847"/>
                <a:ext cx="14768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800" b="1" i="0" u="none" strike="noStrike" kern="1200" cap="none" spc="0" normalizeH="0" baseline="0" noProof="0">
                    <a:ln>
                      <a:noFill/>
                    </a:ln>
                    <a:solidFill>
                      <a:srgbClr val="D75936"/>
                    </a:solidFill>
                    <a:effectLst/>
                    <a:uLnTx/>
                    <a:uFillTx/>
                    <a:latin typeface="微软雅黑" panose="020B0503020204020204" charset="-122"/>
                    <a:ea typeface="微软雅黑" panose="020B0503020204020204" charset="-122"/>
                    <a:cs typeface="+mn-cs"/>
                  </a:rPr>
                  <a:t>CONTENTS</a:t>
                </a:r>
                <a:endParaRPr kumimoji="0" lang="zh-CN" altLang="en-US" sz="1800" b="1" i="0" u="none" strike="noStrike" kern="1200" cap="none" spc="0" normalizeH="0" baseline="0" noProof="0">
                  <a:ln>
                    <a:noFill/>
                  </a:ln>
                  <a:solidFill>
                    <a:srgbClr val="D75936"/>
                  </a:solidFill>
                  <a:effectLst/>
                  <a:uLnTx/>
                  <a:uFillTx/>
                  <a:latin typeface="微软雅黑" panose="020B0503020204020204" charset="-122"/>
                  <a:ea typeface="微软雅黑" panose="020B0503020204020204" charset="-122"/>
                  <a:cs typeface="+mn-cs"/>
                </a:endParaRPr>
              </a:p>
            </p:txBody>
          </p:sp>
          <p:sp>
            <p:nvSpPr>
              <p:cNvPr id="8" name="椭圆 7"/>
              <p:cNvSpPr/>
              <p:nvPr/>
            </p:nvSpPr>
            <p:spPr>
              <a:xfrm rot="7579999">
                <a:off x="1033376" y="4308193"/>
                <a:ext cx="682968" cy="682968"/>
              </a:xfrm>
              <a:prstGeom prst="ellipse">
                <a:avLst/>
              </a:prstGeom>
              <a:gradFill>
                <a:gsLst>
                  <a:gs pos="0">
                    <a:srgbClr val="D75936">
                      <a:alpha val="50000"/>
                    </a:srgbClr>
                  </a:gs>
                  <a:gs pos="100000">
                    <a:schemeClr val="accent2">
                      <a:lumMod val="40000"/>
                      <a:lumOff val="60000"/>
                      <a:alpha val="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3" name="椭圆 12"/>
              <p:cNvSpPr/>
              <p:nvPr/>
            </p:nvSpPr>
            <p:spPr>
              <a:xfrm rot="9839313">
                <a:off x="1453175" y="4751995"/>
                <a:ext cx="332854" cy="332854"/>
              </a:xfrm>
              <a:prstGeom prst="ellipse">
                <a:avLst/>
              </a:prstGeom>
              <a:gradFill>
                <a:gsLst>
                  <a:gs pos="0">
                    <a:srgbClr val="D75936">
                      <a:alpha val="50000"/>
                    </a:srgbClr>
                  </a:gs>
                  <a:gs pos="100000">
                    <a:schemeClr val="accent2">
                      <a:lumMod val="40000"/>
                      <a:lumOff val="60000"/>
                      <a:alpha val="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grpSp>
        <p:pic>
          <p:nvPicPr>
            <p:cNvPr id="4" name="图片 3"/>
            <p:cNvPicPr>
              <a:picLocks noChangeAspect="1"/>
            </p:cNvPicPr>
            <p:nvPr/>
          </p:nvPicPr>
          <p:blipFill>
            <a:blip r:embed="rId2"/>
            <a:stretch>
              <a:fillRect/>
            </a:stretch>
          </p:blipFill>
          <p:spPr>
            <a:xfrm>
              <a:off x="747869" y="772456"/>
              <a:ext cx="3304318" cy="4255377"/>
            </a:xfrm>
            <a:prstGeom prst="rect">
              <a:avLst/>
            </a:prstGeom>
          </p:spPr>
        </p:pic>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5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tx1">
                    <a:lumMod val="75000"/>
                    <a:lumOff val="25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pic>
        <p:nvPicPr>
          <p:cNvPr id="8" name="图片 7"/>
          <p:cNvPicPr>
            <a:picLocks noChangeAspect="1"/>
          </p:cNvPicPr>
          <p:nvPr userDrawn="1"/>
        </p:nvPicPr>
        <p:blipFill>
          <a:blip r:embed="rId2"/>
          <a:stretch>
            <a:fillRect/>
          </a:stretch>
        </p:blipFill>
        <p:spPr>
          <a:xfrm>
            <a:off x="229283" y="94524"/>
            <a:ext cx="207282" cy="864326"/>
          </a:xfrm>
          <a:prstGeom prst="rect">
            <a:avLst/>
          </a:prstGeom>
        </p:spPr>
      </p:pic>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内容占位符 9"/>
          <p:cNvSpPr>
            <a:spLocks noGrp="1"/>
          </p:cNvSpPr>
          <p:nvPr>
            <p:ph sz="quarter" idx="14"/>
          </p:nvPr>
        </p:nvSpPr>
        <p:spPr>
          <a:xfrm>
            <a:off x="334963" y="1057648"/>
            <a:ext cx="11522075" cy="823540"/>
          </a:xfrm>
          <a:prstGeom prst="roundRect">
            <a:avLst/>
          </a:prstGeom>
          <a:solidFill>
            <a:srgbClr val="FEEFEC"/>
          </a:solidFill>
          <a:ln>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2700000" scaled="1"/>
              <a:tileRect/>
            </a:gradFill>
          </a:ln>
        </p:spPr>
        <p:txBody>
          <a:bodyPr wrap="square" rtlCol="0" anchor="ctr">
            <a:noAutofit/>
          </a:bodyPr>
          <a:lstStyle>
            <a:lvl1pPr>
              <a:lnSpc>
                <a:spcPct val="100000"/>
              </a:lnSpc>
              <a:spcBef>
                <a:spcPts val="300"/>
              </a:spcBef>
              <a:spcAft>
                <a:spcPts val="300"/>
              </a:spcAft>
              <a:defRPr lang="zh-CN" altLang="en-US" sz="1600" dirty="0" smtClean="0">
                <a:solidFill>
                  <a:schemeClr val="tx2">
                    <a:lumMod val="50000"/>
                  </a:schemeClr>
                </a:solidFill>
              </a:defRPr>
            </a:lvl1pPr>
          </a:lstStyle>
          <a:p>
            <a:pPr marL="285750" lvl="0" indent="-285750">
              <a:lnSpc>
                <a:spcPct val="120000"/>
              </a:lnSpc>
              <a:buClr>
                <a:srgbClr val="F26649"/>
              </a:buClr>
            </a:pPr>
            <a:r>
              <a:rPr lang="zh-CN" altLang="en-US" dirty="0"/>
              <a:t>单击此处编辑母版文本样式</a:t>
            </a:r>
          </a:p>
        </p:txBody>
      </p:sp>
    </p:spTree>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4" name="标题 3"/>
          <p:cNvSpPr>
            <a:spLocks noGrp="1"/>
          </p:cNvSpPr>
          <p:nvPr>
            <p:ph type="title"/>
          </p:nvPr>
        </p:nvSpPr>
        <p:spPr>
          <a:xfrm>
            <a:off x="497240" y="115527"/>
            <a:ext cx="10516235" cy="726700"/>
          </a:xfrm>
        </p:spPr>
        <p:txBody>
          <a:bodyPr vert="horz" lIns="0" tIns="0" rIns="0" bIns="0" anchor="ctr" anchorCtr="0">
            <a:noAutofit/>
          </a:bodyPr>
          <a:lstStyle>
            <a:lvl1pPr algn="just">
              <a:lnSpc>
                <a:spcPct val="100000"/>
              </a:lnSpc>
              <a:defRPr sz="2600" b="1">
                <a:solidFill>
                  <a:srgbClr val="F26649"/>
                </a:solidFill>
              </a:defRPr>
            </a:lvl1pPr>
          </a:lstStyle>
          <a:p>
            <a:r>
              <a:rPr lang="zh-CN" altLang="en-US"/>
              <a:t>单击此处编辑母版标题样式</a:t>
            </a:r>
          </a:p>
        </p:txBody>
      </p:sp>
      <p:sp>
        <p:nvSpPr>
          <p:cNvPr id="11" name="内容占位符 10"/>
          <p:cNvSpPr>
            <a:spLocks noGrp="1"/>
          </p:cNvSpPr>
          <p:nvPr>
            <p:ph idx="13" hasCustomPrompt="1"/>
          </p:nvPr>
        </p:nvSpPr>
        <p:spPr>
          <a:xfrm>
            <a:off x="334962" y="6527800"/>
            <a:ext cx="5761037" cy="324478"/>
          </a:xfrm>
          <a:prstGeom prst="rect">
            <a:avLst/>
          </a:prstGeom>
        </p:spPr>
        <p:txBody>
          <a:bodyPr lIns="0" tIns="0" rIns="0" bIns="0" anchor="ctr" anchorCtr="0"/>
          <a:lstStyle>
            <a:lvl1pPr marL="107950" indent="-107950">
              <a:lnSpc>
                <a:spcPct val="100000"/>
              </a:lnSpc>
              <a:spcBef>
                <a:spcPts val="0"/>
              </a:spcBef>
              <a:spcAft>
                <a:spcPts val="0"/>
              </a:spcAft>
              <a:buFont typeface="+mj-lt"/>
              <a:buAutoNum type="arabicPeriod"/>
              <a:defRPr sz="800">
                <a:solidFill>
                  <a:schemeClr val="tx1">
                    <a:lumMod val="75000"/>
                    <a:lumOff val="25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dirty="0"/>
              <a:t>编辑母版文本样式</a:t>
            </a:r>
          </a:p>
        </p:txBody>
      </p:sp>
      <p:pic>
        <p:nvPicPr>
          <p:cNvPr id="8" name="图片 7"/>
          <p:cNvPicPr>
            <a:picLocks noChangeAspect="1"/>
          </p:cNvPicPr>
          <p:nvPr userDrawn="1"/>
        </p:nvPicPr>
        <p:blipFill>
          <a:blip r:embed="rId2"/>
          <a:stretch>
            <a:fillRect/>
          </a:stretch>
        </p:blipFill>
        <p:spPr>
          <a:xfrm>
            <a:off x="229283" y="94524"/>
            <a:ext cx="207282" cy="864326"/>
          </a:xfrm>
          <a:prstGeom prst="rect">
            <a:avLst/>
          </a:prstGeom>
        </p:spPr>
      </p:pic>
      <p:cxnSp>
        <p:nvCxnSpPr>
          <p:cNvPr id="9" name="直接连接符 8"/>
          <p:cNvCxnSpPr/>
          <p:nvPr userDrawn="1"/>
        </p:nvCxnSpPr>
        <p:spPr>
          <a:xfrm>
            <a:off x="478386" y="934483"/>
            <a:ext cx="11430182" cy="0"/>
          </a:xfrm>
          <a:prstGeom prst="line">
            <a:avLst/>
          </a:prstGeom>
          <a:ln w="38100">
            <a:gradFill flip="none" rotWithShape="1">
              <a:gsLst>
                <a:gs pos="0">
                  <a:srgbClr val="F26649"/>
                </a:gs>
                <a:gs pos="100000">
                  <a:srgbClr val="EFF4EE"/>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6" name="组合 5"/>
          <p:cNvGrpSpPr/>
          <p:nvPr userDrawn="1"/>
        </p:nvGrpSpPr>
        <p:grpSpPr>
          <a:xfrm>
            <a:off x="0" y="5312410"/>
            <a:ext cx="12192000" cy="1562100"/>
            <a:chOff x="0" y="8366"/>
            <a:chExt cx="19200" cy="2460"/>
          </a:xfrm>
        </p:grpSpPr>
        <p:sp>
          <p:nvSpPr>
            <p:cNvPr id="15" name="任意多边形: 形状 14"/>
            <p:cNvSpPr/>
            <p:nvPr userDrawn="1"/>
          </p:nvSpPr>
          <p:spPr>
            <a:xfrm rot="10800000">
              <a:off x="0" y="8366"/>
              <a:ext cx="19200" cy="2461"/>
            </a:xfrm>
            <a:custGeom>
              <a:avLst/>
              <a:gdLst>
                <a:gd name="connsiteX0" fmla="*/ 12192000 w 12192000"/>
                <a:gd name="connsiteY0" fmla="*/ 0 h 3345988"/>
                <a:gd name="connsiteX1" fmla="*/ 0 w 12192000"/>
                <a:gd name="connsiteY1" fmla="*/ 0 h 3345988"/>
                <a:gd name="connsiteX2" fmla="*/ 0 w 12192000"/>
                <a:gd name="connsiteY2" fmla="*/ 3302045 h 3345988"/>
                <a:gd name="connsiteX3" fmla="*/ 138652 w 12192000"/>
                <a:gd name="connsiteY3" fmla="*/ 3314680 h 3345988"/>
                <a:gd name="connsiteX4" fmla="*/ 2187916 w 12192000"/>
                <a:gd name="connsiteY4" fmla="*/ 3169920 h 3345988"/>
                <a:gd name="connsiteX5" fmla="*/ 7359356 w 12192000"/>
                <a:gd name="connsiteY5" fmla="*/ 1168400 h 3345988"/>
                <a:gd name="connsiteX6" fmla="*/ 12172004 w 12192000"/>
                <a:gd name="connsiteY6" fmla="*/ 1686482 h 3345988"/>
                <a:gd name="connsiteX7" fmla="*/ 12192000 w 12192000"/>
                <a:gd name="connsiteY7" fmla="*/ 1692874 h 33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45988">
                  <a:moveTo>
                    <a:pt x="12192000" y="0"/>
                  </a:moveTo>
                  <a:lnTo>
                    <a:pt x="0" y="0"/>
                  </a:lnTo>
                  <a:lnTo>
                    <a:pt x="0" y="3302045"/>
                  </a:lnTo>
                  <a:lnTo>
                    <a:pt x="138652" y="3314680"/>
                  </a:lnTo>
                  <a:cubicBezTo>
                    <a:pt x="655714" y="3358700"/>
                    <a:pt x="1360299" y="3388995"/>
                    <a:pt x="2187916" y="3169920"/>
                  </a:cubicBezTo>
                  <a:cubicBezTo>
                    <a:pt x="3644183" y="2839720"/>
                    <a:pt x="4954823" y="1552787"/>
                    <a:pt x="7359356" y="1168400"/>
                  </a:cubicBezTo>
                  <a:cubicBezTo>
                    <a:pt x="9585454" y="798301"/>
                    <a:pt x="11052522" y="1322493"/>
                    <a:pt x="12172004" y="1686482"/>
                  </a:cubicBezTo>
                  <a:lnTo>
                    <a:pt x="12192000" y="1692874"/>
                  </a:lnTo>
                  <a:close/>
                </a:path>
              </a:pathLst>
            </a:custGeom>
            <a:gradFill flip="none" rotWithShape="1">
              <a:gsLst>
                <a:gs pos="0">
                  <a:srgbClr val="FAC2B6"/>
                </a:gs>
                <a:gs pos="65000">
                  <a:schemeClr val="accent2">
                    <a:lumMod val="40000"/>
                    <a:lumOff val="60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lt"/>
              </a:endParaRPr>
            </a:p>
          </p:txBody>
        </p:sp>
        <p:sp>
          <p:nvSpPr>
            <p:cNvPr id="7" name="任意多边形: 形状 15"/>
            <p:cNvSpPr/>
            <p:nvPr userDrawn="1"/>
          </p:nvSpPr>
          <p:spPr>
            <a:xfrm rot="10800000">
              <a:off x="0" y="8654"/>
              <a:ext cx="19200" cy="2172"/>
            </a:xfrm>
            <a:custGeom>
              <a:avLst/>
              <a:gdLst>
                <a:gd name="connsiteX0" fmla="*/ 12192000 w 12192000"/>
                <a:gd name="connsiteY0" fmla="*/ 0 h 2960575"/>
                <a:gd name="connsiteX1" fmla="*/ 0 w 12192000"/>
                <a:gd name="connsiteY1" fmla="*/ 0 h 2960575"/>
                <a:gd name="connsiteX2" fmla="*/ 0 w 12192000"/>
                <a:gd name="connsiteY2" fmla="*/ 2960575 h 2960575"/>
                <a:gd name="connsiteX3" fmla="*/ 122266 w 12192000"/>
                <a:gd name="connsiteY3" fmla="*/ 2957622 h 2960575"/>
                <a:gd name="connsiteX4" fmla="*/ 1263356 w 12192000"/>
                <a:gd name="connsiteY4" fmla="*/ 2786581 h 2960575"/>
                <a:gd name="connsiteX5" fmla="*/ 6434796 w 12192000"/>
                <a:gd name="connsiteY5" fmla="*/ 785061 h 2960575"/>
                <a:gd name="connsiteX6" fmla="*/ 12140439 w 12192000"/>
                <a:gd name="connsiteY6" fmla="*/ 1515639 h 2960575"/>
                <a:gd name="connsiteX7" fmla="*/ 12192000 w 12192000"/>
                <a:gd name="connsiteY7" fmla="*/ 1532359 h 296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960575">
                  <a:moveTo>
                    <a:pt x="12192000" y="0"/>
                  </a:moveTo>
                  <a:lnTo>
                    <a:pt x="0" y="0"/>
                  </a:lnTo>
                  <a:lnTo>
                    <a:pt x="0" y="2960575"/>
                  </a:lnTo>
                  <a:lnTo>
                    <a:pt x="122266" y="2957622"/>
                  </a:lnTo>
                  <a:cubicBezTo>
                    <a:pt x="466497" y="2943314"/>
                    <a:pt x="849548" y="2896119"/>
                    <a:pt x="1263356" y="2786581"/>
                  </a:cubicBezTo>
                  <a:cubicBezTo>
                    <a:pt x="2719623" y="2456381"/>
                    <a:pt x="4030263" y="1169448"/>
                    <a:pt x="6434796" y="785061"/>
                  </a:cubicBezTo>
                  <a:cubicBezTo>
                    <a:pt x="8849912" y="439833"/>
                    <a:pt x="10843680" y="1092877"/>
                    <a:pt x="12140439" y="1515639"/>
                  </a:cubicBezTo>
                  <a:lnTo>
                    <a:pt x="12192000" y="1532359"/>
                  </a:lnTo>
                  <a:close/>
                </a:path>
              </a:pathLst>
            </a:custGeom>
            <a:gradFill>
              <a:gsLst>
                <a:gs pos="100000">
                  <a:srgbClr val="F26649"/>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cs typeface="Arial" panose="020B0604020202020204" pitchFamily="34" charset="0"/>
                <a:sym typeface="+mn-lt"/>
              </a:endParaRPr>
            </a:p>
          </p:txBody>
        </p:sp>
      </p:grpSp>
      <p:sp>
        <p:nvSpPr>
          <p:cNvPr id="8" name="文本框 7"/>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bg1"/>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11" name="矩形 10"/>
          <p:cNvSpPr/>
          <p:nvPr userDrawn="1"/>
        </p:nvSpPr>
        <p:spPr>
          <a:xfrm>
            <a:off x="-10160" y="6489700"/>
            <a:ext cx="12211685" cy="368300"/>
          </a:xfrm>
          <a:prstGeom prst="rect">
            <a:avLst/>
          </a:prstGeom>
          <a:gradFill>
            <a:gsLst>
              <a:gs pos="100000">
                <a:schemeClr val="accent2">
                  <a:alpha val="44000"/>
                </a:schemeClr>
              </a:gs>
              <a:gs pos="0">
                <a:schemeClr val="accent2">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tx1">
                    <a:lumMod val="75000"/>
                    <a:lumOff val="25000"/>
                  </a:schemeClr>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MB">
    <p:spTree>
      <p:nvGrpSpPr>
        <p:cNvPr id="1" name=""/>
        <p:cNvGrpSpPr/>
        <p:nvPr/>
      </p:nvGrpSpPr>
      <p:grpSpPr>
        <a:xfrm>
          <a:off x="0" y="0"/>
          <a:ext cx="0" cy="0"/>
          <a:chOff x="0" y="0"/>
          <a:chExt cx="0" cy="0"/>
        </a:xfrm>
      </p:grpSpPr>
      <p:sp>
        <p:nvSpPr>
          <p:cNvPr id="7" name="灯片编号占位符 5"/>
          <p:cNvSpPr txBox="1"/>
          <p:nvPr userDrawn="1"/>
        </p:nvSpPr>
        <p:spPr>
          <a:xfrm>
            <a:off x="9228137" y="640079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10A9B6-0D0E-46D7-A7EB-87B79EBC7099}" type="slidenum">
              <a:rPr lang="zh-CN" altLang="en-US" smtClean="0"/>
              <a:t>‹#›</a:t>
            </a:fld>
            <a:endParaRPr lang="zh-CN" altLang="en-US"/>
          </a:p>
        </p:txBody>
      </p:sp>
      <p:sp>
        <p:nvSpPr>
          <p:cNvPr id="8" name="文本占位符 7"/>
          <p:cNvSpPr>
            <a:spLocks noGrp="1"/>
          </p:cNvSpPr>
          <p:nvPr>
            <p:ph type="body" sz="quarter" idx="10"/>
          </p:nvPr>
        </p:nvSpPr>
        <p:spPr>
          <a:xfrm>
            <a:off x="334963" y="6308724"/>
            <a:ext cx="10574337" cy="549275"/>
          </a:xfrm>
          <a:prstGeom prst="rect">
            <a:avLst/>
          </a:prstGeom>
        </p:spPr>
        <p:txBody>
          <a:bodyPr anchor="b"/>
          <a:lstStyle>
            <a:lvl1pPr marL="87630" indent="-87630">
              <a:lnSpc>
                <a:spcPct val="100000"/>
              </a:lnSpc>
              <a:spcBef>
                <a:spcPts val="0"/>
              </a:spcBef>
              <a:buFont typeface="+mj-lt"/>
              <a:buAutoNum type="arabicPeriod"/>
              <a:defRPr sz="700">
                <a:solidFill>
                  <a:schemeClr val="tx1">
                    <a:lumMod val="75000"/>
                    <a:lumOff val="25000"/>
                  </a:schemeClr>
                </a:solidFill>
              </a:defRPr>
            </a:lvl1pPr>
          </a:lstStyle>
          <a:p>
            <a:pPr lvl="0"/>
            <a:r>
              <a:rPr lang="zh-CN" altLang="en-US" dirty="0"/>
              <a:t>单击此处编辑母版文本样式</a:t>
            </a:r>
          </a:p>
        </p:txBody>
      </p:sp>
      <p:sp>
        <p:nvSpPr>
          <p:cNvPr id="4" name="标题 3"/>
          <p:cNvSpPr>
            <a:spLocks noGrp="1"/>
          </p:cNvSpPr>
          <p:nvPr>
            <p:ph type="title"/>
          </p:nvPr>
        </p:nvSpPr>
        <p:spPr/>
        <p:txBody>
          <a:bodyPr vert="horz">
            <a:normAutofit/>
          </a:bodyPr>
          <a:lstStyle>
            <a:lvl1pPr>
              <a:defRPr sz="2800">
                <a:solidFill>
                  <a:srgbClr val="2D557A"/>
                </a:solidFill>
              </a:defRPr>
            </a:lvl1pPr>
          </a:lstStyle>
          <a:p>
            <a:r>
              <a:rPr lang="zh-CN" altLang="en-US" dirty="0"/>
              <a:t>单击此处编辑母版标题样式</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lvl1pPr>
              <a:defRPr baseline="0">
                <a:latin typeface="Arial" panose="020B0604020202020204" pitchFamily="34" charset="0"/>
              </a:defRPr>
            </a:lvl1pPr>
          </a:lstStyle>
          <a:p>
            <a:fld id="{5D4F04DD-0075-47BC-96DC-A308F93250B2}" type="slidenum">
              <a:rPr lang="zh-CN" altLang="en-US" smtClean="0"/>
              <a:t>‹#›</a:t>
            </a:fld>
            <a:endParaRPr lang="zh-CN" altLang="en-US"/>
          </a:p>
        </p:txBody>
      </p:sp>
      <p:sp>
        <p:nvSpPr>
          <p:cNvPr id="4" name="标题 4"/>
          <p:cNvSpPr>
            <a:spLocks noGrp="1"/>
          </p:cNvSpPr>
          <p:nvPr>
            <p:ph type="title"/>
          </p:nvPr>
        </p:nvSpPr>
        <p:spPr>
          <a:xfrm>
            <a:off x="838200" y="2448362"/>
            <a:ext cx="10515600" cy="752038"/>
          </a:xfrm>
          <a:prstGeom prst="rect">
            <a:avLst/>
          </a:prstGeom>
        </p:spPr>
        <p:txBody>
          <a:bodyPr anchor="ctr" anchorCtr="0"/>
          <a:lstStyle>
            <a:lvl1pPr algn="ctr">
              <a:defRPr sz="4000" b="1" baseline="0">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8" name="文本占位符 7"/>
          <p:cNvSpPr>
            <a:spLocks noGrp="1"/>
          </p:cNvSpPr>
          <p:nvPr>
            <p:ph type="body" sz="quarter" idx="11"/>
          </p:nvPr>
        </p:nvSpPr>
        <p:spPr>
          <a:xfrm>
            <a:off x="2906833" y="4563117"/>
            <a:ext cx="6378333" cy="605644"/>
          </a:xfrm>
          <a:prstGeom prst="rect">
            <a:avLst/>
          </a:prstGeom>
        </p:spPr>
        <p:txBody>
          <a:bodyPr/>
          <a:lstStyle>
            <a:lvl1pPr marL="0" indent="0" algn="ctr">
              <a:buNone/>
              <a:defRPr sz="1800" baseline="0">
                <a:latin typeface="Arial" panose="020B0604020202020204" pitchFamily="34" charset="0"/>
              </a:defRPr>
            </a:lvl1pPr>
          </a:lstStyle>
          <a:p>
            <a:pPr lvl="0"/>
            <a:r>
              <a:rPr lang="zh-CN" altLang="en-US"/>
              <a:t>单击此处编辑母版文本样式</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2966124"/>
            <a:ext cx="10515600" cy="925752"/>
          </a:xfrm>
          <a:prstGeom prst="rect">
            <a:avLst/>
          </a:prstGeom>
        </p:spPr>
        <p:txBody>
          <a:bodyPr anchor="ctr" anchorCtr="0"/>
          <a:lstStyle>
            <a:lvl1pPr>
              <a:defRPr sz="4000" baseline="0">
                <a:latin typeface="Arial" panose="020B0604020202020204" pitchFamily="34" charset="0"/>
              </a:defRPr>
            </a:lvl1pPr>
          </a:lstStyle>
          <a:p>
            <a:r>
              <a:rPr lang="zh-CN" altLang="en-US"/>
              <a:t>单击此处编辑母版标题样式</a:t>
            </a:r>
          </a:p>
        </p:txBody>
      </p:sp>
      <p:sp>
        <p:nvSpPr>
          <p:cNvPr id="3" name="灯片编号占位符 2"/>
          <p:cNvSpPr>
            <a:spLocks noGrp="1"/>
          </p:cNvSpPr>
          <p:nvPr>
            <p:ph type="sldNum" sz="quarter" idx="10"/>
          </p:nvPr>
        </p:nvSpPr>
        <p:spPr/>
        <p:txBody>
          <a:bodyPr/>
          <a:lstStyle/>
          <a:p>
            <a:fld id="{5D4F04DD-0075-47BC-96DC-A308F93250B2}" type="slidenum">
              <a:rPr lang="zh-CN" altLang="en-US" smtClean="0"/>
              <a:t>‹#›</a:t>
            </a:fld>
            <a:endParaRPr lang="zh-CN"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灯片编号占位符 2"/>
          <p:cNvSpPr>
            <a:spLocks noGrp="1"/>
          </p:cNvSpPr>
          <p:nvPr>
            <p:ph type="sldNum" sz="quarter" idx="10"/>
          </p:nvPr>
        </p:nvSpPr>
        <p:spPr/>
        <p:txBody>
          <a:bodyPr/>
          <a:lstStyle>
            <a:lvl1pPr>
              <a:defRPr baseline="0"/>
            </a:lvl1pPr>
          </a:lstStyle>
          <a:p>
            <a:fld id="{5D4F04DD-0075-47BC-96DC-A308F93250B2}" type="slidenum">
              <a:rPr lang="zh-CN" altLang="en-US" smtClean="0"/>
              <a:t>‹#›</a:t>
            </a:fld>
            <a:endParaRPr lang="zh-CN"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4" name="矩形 3"/>
          <p:cNvSpPr/>
          <p:nvPr userDrawn="1"/>
        </p:nvSpPr>
        <p:spPr>
          <a:xfrm>
            <a:off x="0" y="0"/>
            <a:ext cx="2533650" cy="6858000"/>
          </a:xfrm>
          <a:prstGeom prst="rect">
            <a:avLst/>
          </a:prstGeom>
          <a:solidFill>
            <a:srgbClr val="FCE1D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标题 4"/>
          <p:cNvSpPr>
            <a:spLocks noGrp="1"/>
          </p:cNvSpPr>
          <p:nvPr>
            <p:ph type="title"/>
          </p:nvPr>
        </p:nvSpPr>
        <p:spPr>
          <a:xfrm>
            <a:off x="3086099" y="317810"/>
            <a:ext cx="8647129" cy="585134"/>
          </a:xfrm>
          <a:prstGeom prst="rect">
            <a:avLst/>
          </a:prstGeom>
        </p:spPr>
        <p:txBody>
          <a:bodyPr/>
          <a:lstStyle>
            <a:lvl1pPr algn="l">
              <a:defRPr sz="2800" b="1" baseline="0">
                <a:latin typeface="Arial" panose="020B0604020202020204" pitchFamily="34" charset="0"/>
                <a:ea typeface="微软雅黑" panose="020B0503020204020204" charset="-122"/>
              </a:defRPr>
            </a:lvl1pPr>
          </a:lstStyle>
          <a:p>
            <a:r>
              <a:rPr lang="zh-CN" altLang="en-US" dirty="0"/>
              <a:t>单击此处编辑母版标题样式</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080" imgH="5080" progId="TCLayout.ActiveDocument.1">
                  <p:embed/>
                </p:oleObj>
              </mc:Choice>
              <mc:Fallback>
                <p:oleObj name="think-cell 幻灯片" r:id="rId3" imgW="5080" imgH="5080" progId="TCLayout.ActiveDocument.1">
                  <p:embed/>
                  <p:pic>
                    <p:nvPicPr>
                      <p:cNvPr id="0" name="think-cell data - do not delete"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矩形 2"/>
          <p:cNvSpPr/>
          <p:nvPr userDrawn="1"/>
        </p:nvSpPr>
        <p:spPr>
          <a:xfrm>
            <a:off x="-10160" y="6489700"/>
            <a:ext cx="12211685" cy="368300"/>
          </a:xfrm>
          <a:prstGeom prst="rect">
            <a:avLst/>
          </a:prstGeom>
          <a:gradFill>
            <a:gsLst>
              <a:gs pos="100000">
                <a:schemeClr val="accent2">
                  <a:alpha val="44000"/>
                </a:schemeClr>
              </a:gs>
              <a:gs pos="0">
                <a:schemeClr val="accent2">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灯片编号占位符 3"/>
          <p:cNvSpPr>
            <a:spLocks noGrp="1"/>
          </p:cNvSpPr>
          <p:nvPr>
            <p:ph type="sldNum" sz="quarter" idx="12"/>
          </p:nvPr>
        </p:nvSpPr>
        <p:spPr>
          <a:xfrm>
            <a:off x="9448800" y="6570369"/>
            <a:ext cx="2743200" cy="287631"/>
          </a:xfrm>
          <a:prstGeom prst="rect">
            <a:avLst/>
          </a:prstGeom>
        </p:spPr>
        <p:txBody>
          <a:bodyPr/>
          <a:lstStyle>
            <a:lvl1pPr algn="r">
              <a:defRPr sz="1050" baseline="0">
                <a:latin typeface="Arial" panose="020B0604020202020204" pitchFamily="34" charset="0"/>
                <a:ea typeface="微软雅黑" panose="020B0503020204020204" charset="-122"/>
              </a:defRPr>
            </a:lvl1pPr>
          </a:lstStyle>
          <a:p>
            <a:fld id="{5D4F04DD-0075-47BC-96DC-A308F93250B2}" type="slidenum">
              <a:rPr lang="zh-CN" altLang="en-US" smtClean="0"/>
              <a:t>‹#›</a:t>
            </a:fld>
            <a:endParaRPr lang="zh-CN" altLang="en-US"/>
          </a:p>
        </p:txBody>
      </p:sp>
      <p:sp>
        <p:nvSpPr>
          <p:cNvPr id="5" name="标题 4"/>
          <p:cNvSpPr>
            <a:spLocks noGrp="1"/>
          </p:cNvSpPr>
          <p:nvPr>
            <p:ph type="title"/>
          </p:nvPr>
        </p:nvSpPr>
        <p:spPr>
          <a:xfrm>
            <a:off x="496800" y="149925"/>
            <a:ext cx="10515600" cy="727200"/>
          </a:xfrm>
          <a:prstGeom prst="rect">
            <a:avLst/>
          </a:prstGeom>
        </p:spPr>
        <p:txBody>
          <a:bodyPr vert="horz" anchor="ctr" anchorCtr="0"/>
          <a:lstStyle>
            <a:lvl1pPr algn="l">
              <a:lnSpc>
                <a:spcPct val="100000"/>
              </a:lnSpc>
              <a:defRPr sz="2800" b="1" baseline="0">
                <a:solidFill>
                  <a:srgbClr val="F26649"/>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7" name="文本占位符 8"/>
          <p:cNvSpPr>
            <a:spLocks noGrp="1"/>
          </p:cNvSpPr>
          <p:nvPr>
            <p:ph type="body" sz="quarter" idx="14"/>
          </p:nvPr>
        </p:nvSpPr>
        <p:spPr>
          <a:xfrm>
            <a:off x="496800" y="6516000"/>
            <a:ext cx="11878408" cy="304426"/>
          </a:xfrm>
          <a:prstGeom prst="rect">
            <a:avLst/>
          </a:prstGeom>
        </p:spPr>
        <p:txBody>
          <a:bodyPr anchor="b" anchorCtr="0"/>
          <a:lstStyle>
            <a:lvl1pPr marL="0" indent="0">
              <a:lnSpc>
                <a:spcPct val="100000"/>
              </a:lnSpc>
              <a:spcAft>
                <a:spcPts val="0"/>
              </a:spcAft>
              <a:buNone/>
              <a:defRPr sz="700" baseline="0">
                <a:solidFill>
                  <a:schemeClr val="bg1">
                    <a:lumMod val="50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cxnSp>
        <p:nvCxnSpPr>
          <p:cNvPr id="9" name="直接连接符 8"/>
          <p:cNvCxnSpPr/>
          <p:nvPr userDrawn="1"/>
        </p:nvCxnSpPr>
        <p:spPr>
          <a:xfrm>
            <a:off x="0" y="992358"/>
            <a:ext cx="12132000" cy="0"/>
          </a:xfrm>
          <a:prstGeom prst="line">
            <a:avLst/>
          </a:prstGeom>
          <a:ln w="38100">
            <a:gradFill flip="none" rotWithShape="1">
              <a:gsLst>
                <a:gs pos="0">
                  <a:srgbClr val="F26649"/>
                </a:gs>
                <a:gs pos="100000">
                  <a:srgbClr val="F26649">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chemeClr val="bg1"/>
        </a:solidFill>
        <a:effectLst/>
      </p:bgPr>
    </p:bg>
    <p:spTree>
      <p:nvGrpSpPr>
        <p:cNvPr id="1" name=""/>
        <p:cNvGrpSpPr/>
        <p:nvPr/>
      </p:nvGrpSpPr>
      <p:grpSpPr>
        <a:xfrm>
          <a:off x="0" y="0"/>
          <a:ext cx="0" cy="0"/>
          <a:chOff x="0" y="0"/>
          <a:chExt cx="0" cy="0"/>
        </a:xfrm>
      </p:grpSpPr>
      <p:sp>
        <p:nvSpPr>
          <p:cNvPr id="3" name="灯片编号占位符 3"/>
          <p:cNvSpPr>
            <a:spLocks noGrp="1"/>
          </p:cNvSpPr>
          <p:nvPr>
            <p:ph type="sldNum" sz="quarter" idx="12"/>
          </p:nvPr>
        </p:nvSpPr>
        <p:spPr>
          <a:xfrm>
            <a:off x="9448800" y="6570369"/>
            <a:ext cx="2743200" cy="287631"/>
          </a:xfrm>
          <a:prstGeom prst="rect">
            <a:avLst/>
          </a:prstGeom>
        </p:spPr>
        <p:txBody>
          <a:bodyPr/>
          <a:lstStyle>
            <a:lvl1pPr algn="r">
              <a:defRPr sz="1050" baseline="0">
                <a:latin typeface="Arial" panose="020B0604020202020204" pitchFamily="34" charset="0"/>
                <a:ea typeface="微软雅黑" panose="020B0503020204020204" charset="-122"/>
              </a:defRPr>
            </a:lvl1pPr>
          </a:lstStyle>
          <a:p>
            <a:fld id="{5D4F04DD-0075-47BC-96DC-A308F93250B2}" type="slidenum">
              <a:rPr lang="zh-CN" altLang="en-US" smtClean="0"/>
              <a:t>‹#›</a:t>
            </a:fld>
            <a:endParaRPr lang="zh-CN" altLang="en-US"/>
          </a:p>
        </p:txBody>
      </p:sp>
      <p:sp>
        <p:nvSpPr>
          <p:cNvPr id="4" name="标题 4"/>
          <p:cNvSpPr>
            <a:spLocks noGrp="1"/>
          </p:cNvSpPr>
          <p:nvPr>
            <p:ph type="title"/>
          </p:nvPr>
        </p:nvSpPr>
        <p:spPr>
          <a:xfrm>
            <a:off x="205023" y="317810"/>
            <a:ext cx="11781954" cy="585134"/>
          </a:xfrm>
          <a:prstGeom prst="rect">
            <a:avLst/>
          </a:prstGeom>
        </p:spPr>
        <p:txBody>
          <a:bodyPr/>
          <a:lstStyle>
            <a:lvl1pPr algn="ctr">
              <a:defRPr sz="2800" b="1" baseline="0">
                <a:latin typeface="Arial" panose="020B0604020202020204" pitchFamily="34" charset="0"/>
                <a:ea typeface="微软雅黑" panose="020B0503020204020204" charset="-122"/>
              </a:defRPr>
            </a:lvl1pPr>
          </a:lstStyle>
          <a:p>
            <a:r>
              <a:rPr lang="zh-CN" altLang="en-US" dirty="0"/>
              <a:t>单击此处编辑母版标题样式</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grpSp>
        <p:nvGrpSpPr>
          <p:cNvPr id="5" name="组合 4"/>
          <p:cNvGrpSpPr/>
          <p:nvPr userDrawn="1"/>
        </p:nvGrpSpPr>
        <p:grpSpPr>
          <a:xfrm>
            <a:off x="0" y="5312410"/>
            <a:ext cx="12192000" cy="1562100"/>
            <a:chOff x="0" y="8366"/>
            <a:chExt cx="19200" cy="2460"/>
          </a:xfrm>
        </p:grpSpPr>
        <p:sp>
          <p:nvSpPr>
            <p:cNvPr id="15" name="任意多边形: 形状 14"/>
            <p:cNvSpPr/>
            <p:nvPr userDrawn="1"/>
          </p:nvSpPr>
          <p:spPr>
            <a:xfrm rot="10800000">
              <a:off x="0" y="8366"/>
              <a:ext cx="19200" cy="2461"/>
            </a:xfrm>
            <a:custGeom>
              <a:avLst/>
              <a:gdLst>
                <a:gd name="connsiteX0" fmla="*/ 12192000 w 12192000"/>
                <a:gd name="connsiteY0" fmla="*/ 0 h 3345988"/>
                <a:gd name="connsiteX1" fmla="*/ 0 w 12192000"/>
                <a:gd name="connsiteY1" fmla="*/ 0 h 3345988"/>
                <a:gd name="connsiteX2" fmla="*/ 0 w 12192000"/>
                <a:gd name="connsiteY2" fmla="*/ 3302045 h 3345988"/>
                <a:gd name="connsiteX3" fmla="*/ 138652 w 12192000"/>
                <a:gd name="connsiteY3" fmla="*/ 3314680 h 3345988"/>
                <a:gd name="connsiteX4" fmla="*/ 2187916 w 12192000"/>
                <a:gd name="connsiteY4" fmla="*/ 3169920 h 3345988"/>
                <a:gd name="connsiteX5" fmla="*/ 7359356 w 12192000"/>
                <a:gd name="connsiteY5" fmla="*/ 1168400 h 3345988"/>
                <a:gd name="connsiteX6" fmla="*/ 12172004 w 12192000"/>
                <a:gd name="connsiteY6" fmla="*/ 1686482 h 3345988"/>
                <a:gd name="connsiteX7" fmla="*/ 12192000 w 12192000"/>
                <a:gd name="connsiteY7" fmla="*/ 1692874 h 33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45988">
                  <a:moveTo>
                    <a:pt x="12192000" y="0"/>
                  </a:moveTo>
                  <a:lnTo>
                    <a:pt x="0" y="0"/>
                  </a:lnTo>
                  <a:lnTo>
                    <a:pt x="0" y="3302045"/>
                  </a:lnTo>
                  <a:lnTo>
                    <a:pt x="138652" y="3314680"/>
                  </a:lnTo>
                  <a:cubicBezTo>
                    <a:pt x="655714" y="3358700"/>
                    <a:pt x="1360299" y="3388995"/>
                    <a:pt x="2187916" y="3169920"/>
                  </a:cubicBezTo>
                  <a:cubicBezTo>
                    <a:pt x="3644183" y="2839720"/>
                    <a:pt x="4954823" y="1552787"/>
                    <a:pt x="7359356" y="1168400"/>
                  </a:cubicBezTo>
                  <a:cubicBezTo>
                    <a:pt x="9585454" y="798301"/>
                    <a:pt x="11052522" y="1322493"/>
                    <a:pt x="12172004" y="1686482"/>
                  </a:cubicBezTo>
                  <a:lnTo>
                    <a:pt x="12192000" y="1692874"/>
                  </a:lnTo>
                  <a:close/>
                </a:path>
              </a:pathLst>
            </a:custGeom>
            <a:gradFill flip="none" rotWithShape="1">
              <a:gsLst>
                <a:gs pos="0">
                  <a:srgbClr val="FAC2B6"/>
                </a:gs>
                <a:gs pos="65000">
                  <a:schemeClr val="accent2">
                    <a:lumMod val="40000"/>
                    <a:lumOff val="60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lt"/>
              </a:endParaRPr>
            </a:p>
          </p:txBody>
        </p:sp>
        <p:sp>
          <p:nvSpPr>
            <p:cNvPr id="6" name="任意多边形: 形状 15"/>
            <p:cNvSpPr/>
            <p:nvPr userDrawn="1"/>
          </p:nvSpPr>
          <p:spPr>
            <a:xfrm rot="10800000">
              <a:off x="0" y="8654"/>
              <a:ext cx="19200" cy="2172"/>
            </a:xfrm>
            <a:custGeom>
              <a:avLst/>
              <a:gdLst>
                <a:gd name="connsiteX0" fmla="*/ 12192000 w 12192000"/>
                <a:gd name="connsiteY0" fmla="*/ 0 h 2960575"/>
                <a:gd name="connsiteX1" fmla="*/ 0 w 12192000"/>
                <a:gd name="connsiteY1" fmla="*/ 0 h 2960575"/>
                <a:gd name="connsiteX2" fmla="*/ 0 w 12192000"/>
                <a:gd name="connsiteY2" fmla="*/ 2960575 h 2960575"/>
                <a:gd name="connsiteX3" fmla="*/ 122266 w 12192000"/>
                <a:gd name="connsiteY3" fmla="*/ 2957622 h 2960575"/>
                <a:gd name="connsiteX4" fmla="*/ 1263356 w 12192000"/>
                <a:gd name="connsiteY4" fmla="*/ 2786581 h 2960575"/>
                <a:gd name="connsiteX5" fmla="*/ 6434796 w 12192000"/>
                <a:gd name="connsiteY5" fmla="*/ 785061 h 2960575"/>
                <a:gd name="connsiteX6" fmla="*/ 12140439 w 12192000"/>
                <a:gd name="connsiteY6" fmla="*/ 1515639 h 2960575"/>
                <a:gd name="connsiteX7" fmla="*/ 12192000 w 12192000"/>
                <a:gd name="connsiteY7" fmla="*/ 1532359 h 296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960575">
                  <a:moveTo>
                    <a:pt x="12192000" y="0"/>
                  </a:moveTo>
                  <a:lnTo>
                    <a:pt x="0" y="0"/>
                  </a:lnTo>
                  <a:lnTo>
                    <a:pt x="0" y="2960575"/>
                  </a:lnTo>
                  <a:lnTo>
                    <a:pt x="122266" y="2957622"/>
                  </a:lnTo>
                  <a:cubicBezTo>
                    <a:pt x="466497" y="2943314"/>
                    <a:pt x="849548" y="2896119"/>
                    <a:pt x="1263356" y="2786581"/>
                  </a:cubicBezTo>
                  <a:cubicBezTo>
                    <a:pt x="2719623" y="2456381"/>
                    <a:pt x="4030263" y="1169448"/>
                    <a:pt x="6434796" y="785061"/>
                  </a:cubicBezTo>
                  <a:cubicBezTo>
                    <a:pt x="8849912" y="439833"/>
                    <a:pt x="10843680" y="1092877"/>
                    <a:pt x="12140439" y="1515639"/>
                  </a:cubicBezTo>
                  <a:lnTo>
                    <a:pt x="12192000" y="1532359"/>
                  </a:lnTo>
                  <a:close/>
                </a:path>
              </a:pathLst>
            </a:custGeom>
            <a:gradFill>
              <a:gsLst>
                <a:gs pos="100000">
                  <a:srgbClr val="F26649"/>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cs typeface="Arial" panose="020B0604020202020204" pitchFamily="34" charset="0"/>
                <a:sym typeface="+mn-lt"/>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9" name="矩形 8"/>
          <p:cNvSpPr/>
          <p:nvPr userDrawn="1"/>
        </p:nvSpPr>
        <p:spPr>
          <a:xfrm>
            <a:off x="-10160" y="6489065"/>
            <a:ext cx="12211685" cy="368300"/>
          </a:xfrm>
          <a:prstGeom prst="rect">
            <a:avLst/>
          </a:prstGeom>
          <a:gradFill>
            <a:gsLst>
              <a:gs pos="100000">
                <a:schemeClr val="accent2">
                  <a:alpha val="44000"/>
                </a:schemeClr>
              </a:gs>
              <a:gs pos="0">
                <a:schemeClr val="accent2">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1286688" y="7510423"/>
            <a:ext cx="2700000" cy="316800"/>
          </a:xfrm>
        </p:spPr>
        <p:txBody>
          <a:bodyPr/>
          <a:lstStyle/>
          <a:p>
            <a:fld id="{760FBDFE-C587-4B4C-A407-44438C67B59E}" type="datetimeFigureOut">
              <a:rPr lang="zh-CN" altLang="en-US" smtClean="0"/>
              <a:t>2026/3/2</a:t>
            </a:fld>
            <a:endParaRPr lang="zh-CN" altLang="en-US"/>
          </a:p>
        </p:txBody>
      </p:sp>
      <p:sp>
        <p:nvSpPr>
          <p:cNvPr id="3" name="页脚占位符 2"/>
          <p:cNvSpPr>
            <a:spLocks noGrp="1"/>
          </p:cNvSpPr>
          <p:nvPr>
            <p:ph type="ftr" sz="quarter" idx="11"/>
            <p:custDataLst>
              <p:tags r:id="rId2"/>
            </p:custDataLst>
          </p:nvPr>
        </p:nvSpPr>
        <p:spPr>
          <a:xfrm>
            <a:off x="4790688" y="7510423"/>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6" name="组合 5"/>
          <p:cNvGrpSpPr/>
          <p:nvPr userDrawn="1"/>
        </p:nvGrpSpPr>
        <p:grpSpPr>
          <a:xfrm>
            <a:off x="0" y="5312410"/>
            <a:ext cx="12192000" cy="1562100"/>
            <a:chOff x="0" y="8366"/>
            <a:chExt cx="19200" cy="2460"/>
          </a:xfrm>
        </p:grpSpPr>
        <p:sp>
          <p:nvSpPr>
            <p:cNvPr id="15" name="任意多边形: 形状 14"/>
            <p:cNvSpPr/>
            <p:nvPr userDrawn="1"/>
          </p:nvSpPr>
          <p:spPr>
            <a:xfrm rot="10800000">
              <a:off x="0" y="8366"/>
              <a:ext cx="19200" cy="2461"/>
            </a:xfrm>
            <a:custGeom>
              <a:avLst/>
              <a:gdLst>
                <a:gd name="connsiteX0" fmla="*/ 12192000 w 12192000"/>
                <a:gd name="connsiteY0" fmla="*/ 0 h 3345988"/>
                <a:gd name="connsiteX1" fmla="*/ 0 w 12192000"/>
                <a:gd name="connsiteY1" fmla="*/ 0 h 3345988"/>
                <a:gd name="connsiteX2" fmla="*/ 0 w 12192000"/>
                <a:gd name="connsiteY2" fmla="*/ 3302045 h 3345988"/>
                <a:gd name="connsiteX3" fmla="*/ 138652 w 12192000"/>
                <a:gd name="connsiteY3" fmla="*/ 3314680 h 3345988"/>
                <a:gd name="connsiteX4" fmla="*/ 2187916 w 12192000"/>
                <a:gd name="connsiteY4" fmla="*/ 3169920 h 3345988"/>
                <a:gd name="connsiteX5" fmla="*/ 7359356 w 12192000"/>
                <a:gd name="connsiteY5" fmla="*/ 1168400 h 3345988"/>
                <a:gd name="connsiteX6" fmla="*/ 12172004 w 12192000"/>
                <a:gd name="connsiteY6" fmla="*/ 1686482 h 3345988"/>
                <a:gd name="connsiteX7" fmla="*/ 12192000 w 12192000"/>
                <a:gd name="connsiteY7" fmla="*/ 1692874 h 33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45988">
                  <a:moveTo>
                    <a:pt x="12192000" y="0"/>
                  </a:moveTo>
                  <a:lnTo>
                    <a:pt x="0" y="0"/>
                  </a:lnTo>
                  <a:lnTo>
                    <a:pt x="0" y="3302045"/>
                  </a:lnTo>
                  <a:lnTo>
                    <a:pt x="138652" y="3314680"/>
                  </a:lnTo>
                  <a:cubicBezTo>
                    <a:pt x="655714" y="3358700"/>
                    <a:pt x="1360299" y="3388995"/>
                    <a:pt x="2187916" y="3169920"/>
                  </a:cubicBezTo>
                  <a:cubicBezTo>
                    <a:pt x="3644183" y="2839720"/>
                    <a:pt x="4954823" y="1552787"/>
                    <a:pt x="7359356" y="1168400"/>
                  </a:cubicBezTo>
                  <a:cubicBezTo>
                    <a:pt x="9585454" y="798301"/>
                    <a:pt x="11052522" y="1322493"/>
                    <a:pt x="12172004" y="1686482"/>
                  </a:cubicBezTo>
                  <a:lnTo>
                    <a:pt x="12192000" y="1692874"/>
                  </a:lnTo>
                  <a:close/>
                </a:path>
              </a:pathLst>
            </a:custGeom>
            <a:gradFill flip="none" rotWithShape="1">
              <a:gsLst>
                <a:gs pos="0">
                  <a:srgbClr val="FAC2B6"/>
                </a:gs>
                <a:gs pos="65000">
                  <a:schemeClr val="accent2">
                    <a:lumMod val="40000"/>
                    <a:lumOff val="60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lt"/>
              </a:endParaRPr>
            </a:p>
          </p:txBody>
        </p:sp>
        <p:sp>
          <p:nvSpPr>
            <p:cNvPr id="7" name="任意多边形: 形状 15"/>
            <p:cNvSpPr/>
            <p:nvPr userDrawn="1"/>
          </p:nvSpPr>
          <p:spPr>
            <a:xfrm rot="10800000">
              <a:off x="0" y="8654"/>
              <a:ext cx="19200" cy="2172"/>
            </a:xfrm>
            <a:custGeom>
              <a:avLst/>
              <a:gdLst>
                <a:gd name="connsiteX0" fmla="*/ 12192000 w 12192000"/>
                <a:gd name="connsiteY0" fmla="*/ 0 h 2960575"/>
                <a:gd name="connsiteX1" fmla="*/ 0 w 12192000"/>
                <a:gd name="connsiteY1" fmla="*/ 0 h 2960575"/>
                <a:gd name="connsiteX2" fmla="*/ 0 w 12192000"/>
                <a:gd name="connsiteY2" fmla="*/ 2960575 h 2960575"/>
                <a:gd name="connsiteX3" fmla="*/ 122266 w 12192000"/>
                <a:gd name="connsiteY3" fmla="*/ 2957622 h 2960575"/>
                <a:gd name="connsiteX4" fmla="*/ 1263356 w 12192000"/>
                <a:gd name="connsiteY4" fmla="*/ 2786581 h 2960575"/>
                <a:gd name="connsiteX5" fmla="*/ 6434796 w 12192000"/>
                <a:gd name="connsiteY5" fmla="*/ 785061 h 2960575"/>
                <a:gd name="connsiteX6" fmla="*/ 12140439 w 12192000"/>
                <a:gd name="connsiteY6" fmla="*/ 1515639 h 2960575"/>
                <a:gd name="connsiteX7" fmla="*/ 12192000 w 12192000"/>
                <a:gd name="connsiteY7" fmla="*/ 1532359 h 296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960575">
                  <a:moveTo>
                    <a:pt x="12192000" y="0"/>
                  </a:moveTo>
                  <a:lnTo>
                    <a:pt x="0" y="0"/>
                  </a:lnTo>
                  <a:lnTo>
                    <a:pt x="0" y="2960575"/>
                  </a:lnTo>
                  <a:lnTo>
                    <a:pt x="122266" y="2957622"/>
                  </a:lnTo>
                  <a:cubicBezTo>
                    <a:pt x="466497" y="2943314"/>
                    <a:pt x="849548" y="2896119"/>
                    <a:pt x="1263356" y="2786581"/>
                  </a:cubicBezTo>
                  <a:cubicBezTo>
                    <a:pt x="2719623" y="2456381"/>
                    <a:pt x="4030263" y="1169448"/>
                    <a:pt x="6434796" y="785061"/>
                  </a:cubicBezTo>
                  <a:cubicBezTo>
                    <a:pt x="8849912" y="439833"/>
                    <a:pt x="10843680" y="1092877"/>
                    <a:pt x="12140439" y="1515639"/>
                  </a:cubicBezTo>
                  <a:lnTo>
                    <a:pt x="12192000" y="1532359"/>
                  </a:lnTo>
                  <a:close/>
                </a:path>
              </a:pathLst>
            </a:custGeom>
            <a:gradFill>
              <a:gsLst>
                <a:gs pos="100000">
                  <a:srgbClr val="F26649"/>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cs typeface="Arial" panose="020B0604020202020204" pitchFamily="34" charset="0"/>
                <a:sym typeface="+mn-lt"/>
              </a:endParaRPr>
            </a:p>
          </p:txBody>
        </p:sp>
      </p:grpSp>
      <p:sp>
        <p:nvSpPr>
          <p:cNvPr id="8" name="文本框 7"/>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bg1"/>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11" name="矩形 10"/>
          <p:cNvSpPr/>
          <p:nvPr userDrawn="1"/>
        </p:nvSpPr>
        <p:spPr>
          <a:xfrm>
            <a:off x="-10160" y="6489700"/>
            <a:ext cx="12211685" cy="368300"/>
          </a:xfrm>
          <a:prstGeom prst="rect">
            <a:avLst/>
          </a:prstGeom>
          <a:gradFill>
            <a:gsLst>
              <a:gs pos="100000">
                <a:schemeClr val="accent2">
                  <a:alpha val="44000"/>
                </a:schemeClr>
              </a:gs>
              <a:gs pos="0">
                <a:schemeClr val="accent2">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tx1">
                    <a:lumMod val="75000"/>
                    <a:lumOff val="25000"/>
                  </a:schemeClr>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MB">
    <p:spTree>
      <p:nvGrpSpPr>
        <p:cNvPr id="1" name=""/>
        <p:cNvGrpSpPr/>
        <p:nvPr/>
      </p:nvGrpSpPr>
      <p:grpSpPr>
        <a:xfrm>
          <a:off x="0" y="0"/>
          <a:ext cx="0" cy="0"/>
          <a:chOff x="0" y="0"/>
          <a:chExt cx="0" cy="0"/>
        </a:xfrm>
      </p:grpSpPr>
      <p:sp>
        <p:nvSpPr>
          <p:cNvPr id="7" name="灯片编号占位符 5"/>
          <p:cNvSpPr txBox="1"/>
          <p:nvPr userDrawn="1"/>
        </p:nvSpPr>
        <p:spPr>
          <a:xfrm>
            <a:off x="9228137" y="640079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10A9B6-0D0E-46D7-A7EB-87B79EBC7099}" type="slidenum">
              <a:rPr lang="zh-CN" altLang="en-US" smtClean="0"/>
              <a:t>‹#›</a:t>
            </a:fld>
            <a:endParaRPr lang="zh-CN" altLang="en-US"/>
          </a:p>
        </p:txBody>
      </p:sp>
      <p:sp>
        <p:nvSpPr>
          <p:cNvPr id="8" name="文本占位符 7"/>
          <p:cNvSpPr>
            <a:spLocks noGrp="1"/>
          </p:cNvSpPr>
          <p:nvPr>
            <p:ph type="body" sz="quarter" idx="10"/>
          </p:nvPr>
        </p:nvSpPr>
        <p:spPr>
          <a:xfrm>
            <a:off x="334963" y="6308724"/>
            <a:ext cx="10574337" cy="549275"/>
          </a:xfrm>
          <a:prstGeom prst="rect">
            <a:avLst/>
          </a:prstGeom>
        </p:spPr>
        <p:txBody>
          <a:bodyPr anchor="b"/>
          <a:lstStyle>
            <a:lvl1pPr marL="87630" indent="-87630">
              <a:lnSpc>
                <a:spcPct val="100000"/>
              </a:lnSpc>
              <a:spcBef>
                <a:spcPts val="0"/>
              </a:spcBef>
              <a:buFont typeface="+mj-lt"/>
              <a:buAutoNum type="arabicPeriod"/>
              <a:defRPr sz="700">
                <a:solidFill>
                  <a:schemeClr val="tx1">
                    <a:lumMod val="75000"/>
                    <a:lumOff val="25000"/>
                  </a:schemeClr>
                </a:solidFill>
              </a:defRPr>
            </a:lvl1pPr>
          </a:lstStyle>
          <a:p>
            <a:pPr lvl="0"/>
            <a:r>
              <a:rPr lang="zh-CN" altLang="en-US" dirty="0"/>
              <a:t>单击此处编辑母版文本样式</a:t>
            </a:r>
          </a:p>
        </p:txBody>
      </p:sp>
      <p:sp>
        <p:nvSpPr>
          <p:cNvPr id="4" name="标题 3"/>
          <p:cNvSpPr>
            <a:spLocks noGrp="1"/>
          </p:cNvSpPr>
          <p:nvPr>
            <p:ph type="title"/>
          </p:nvPr>
        </p:nvSpPr>
        <p:spPr/>
        <p:txBody>
          <a:bodyPr vert="horz">
            <a:normAutofit/>
          </a:bodyPr>
          <a:lstStyle>
            <a:lvl1pPr>
              <a:defRPr sz="2800">
                <a:solidFill>
                  <a:srgbClr val="2D557A"/>
                </a:solidFill>
              </a:defRPr>
            </a:lvl1pPr>
          </a:lstStyle>
          <a:p>
            <a:r>
              <a:rPr lang="zh-CN" altLang="en-US" dirty="0"/>
              <a:t>单击此处编辑母版标题样式</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6" name="组合 5"/>
          <p:cNvGrpSpPr/>
          <p:nvPr userDrawn="1"/>
        </p:nvGrpSpPr>
        <p:grpSpPr>
          <a:xfrm>
            <a:off x="0" y="5312410"/>
            <a:ext cx="12192000" cy="1562100"/>
            <a:chOff x="0" y="8366"/>
            <a:chExt cx="19200" cy="2460"/>
          </a:xfrm>
        </p:grpSpPr>
        <p:sp>
          <p:nvSpPr>
            <p:cNvPr id="15" name="任意多边形: 形状 14"/>
            <p:cNvSpPr/>
            <p:nvPr userDrawn="1"/>
          </p:nvSpPr>
          <p:spPr>
            <a:xfrm rot="10800000">
              <a:off x="0" y="8366"/>
              <a:ext cx="19200" cy="2461"/>
            </a:xfrm>
            <a:custGeom>
              <a:avLst/>
              <a:gdLst>
                <a:gd name="connsiteX0" fmla="*/ 12192000 w 12192000"/>
                <a:gd name="connsiteY0" fmla="*/ 0 h 3345988"/>
                <a:gd name="connsiteX1" fmla="*/ 0 w 12192000"/>
                <a:gd name="connsiteY1" fmla="*/ 0 h 3345988"/>
                <a:gd name="connsiteX2" fmla="*/ 0 w 12192000"/>
                <a:gd name="connsiteY2" fmla="*/ 3302045 h 3345988"/>
                <a:gd name="connsiteX3" fmla="*/ 138652 w 12192000"/>
                <a:gd name="connsiteY3" fmla="*/ 3314680 h 3345988"/>
                <a:gd name="connsiteX4" fmla="*/ 2187916 w 12192000"/>
                <a:gd name="connsiteY4" fmla="*/ 3169920 h 3345988"/>
                <a:gd name="connsiteX5" fmla="*/ 7359356 w 12192000"/>
                <a:gd name="connsiteY5" fmla="*/ 1168400 h 3345988"/>
                <a:gd name="connsiteX6" fmla="*/ 12172004 w 12192000"/>
                <a:gd name="connsiteY6" fmla="*/ 1686482 h 3345988"/>
                <a:gd name="connsiteX7" fmla="*/ 12192000 w 12192000"/>
                <a:gd name="connsiteY7" fmla="*/ 1692874 h 334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45988">
                  <a:moveTo>
                    <a:pt x="12192000" y="0"/>
                  </a:moveTo>
                  <a:lnTo>
                    <a:pt x="0" y="0"/>
                  </a:lnTo>
                  <a:lnTo>
                    <a:pt x="0" y="3302045"/>
                  </a:lnTo>
                  <a:lnTo>
                    <a:pt x="138652" y="3314680"/>
                  </a:lnTo>
                  <a:cubicBezTo>
                    <a:pt x="655714" y="3358700"/>
                    <a:pt x="1360299" y="3388995"/>
                    <a:pt x="2187916" y="3169920"/>
                  </a:cubicBezTo>
                  <a:cubicBezTo>
                    <a:pt x="3644183" y="2839720"/>
                    <a:pt x="4954823" y="1552787"/>
                    <a:pt x="7359356" y="1168400"/>
                  </a:cubicBezTo>
                  <a:cubicBezTo>
                    <a:pt x="9585454" y="798301"/>
                    <a:pt x="11052522" y="1322493"/>
                    <a:pt x="12172004" y="1686482"/>
                  </a:cubicBezTo>
                  <a:lnTo>
                    <a:pt x="12192000" y="1692874"/>
                  </a:lnTo>
                  <a:close/>
                </a:path>
              </a:pathLst>
            </a:custGeom>
            <a:gradFill flip="none" rotWithShape="1">
              <a:gsLst>
                <a:gs pos="0">
                  <a:srgbClr val="FAC2B6"/>
                </a:gs>
                <a:gs pos="65000">
                  <a:schemeClr val="accent2">
                    <a:lumMod val="40000"/>
                    <a:lumOff val="60000"/>
                    <a:alpha val="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sym typeface="+mn-lt"/>
              </a:endParaRPr>
            </a:p>
          </p:txBody>
        </p:sp>
        <p:sp>
          <p:nvSpPr>
            <p:cNvPr id="7" name="任意多边形: 形状 15"/>
            <p:cNvSpPr/>
            <p:nvPr userDrawn="1"/>
          </p:nvSpPr>
          <p:spPr>
            <a:xfrm rot="10800000">
              <a:off x="0" y="8654"/>
              <a:ext cx="19200" cy="2172"/>
            </a:xfrm>
            <a:custGeom>
              <a:avLst/>
              <a:gdLst>
                <a:gd name="connsiteX0" fmla="*/ 12192000 w 12192000"/>
                <a:gd name="connsiteY0" fmla="*/ 0 h 2960575"/>
                <a:gd name="connsiteX1" fmla="*/ 0 w 12192000"/>
                <a:gd name="connsiteY1" fmla="*/ 0 h 2960575"/>
                <a:gd name="connsiteX2" fmla="*/ 0 w 12192000"/>
                <a:gd name="connsiteY2" fmla="*/ 2960575 h 2960575"/>
                <a:gd name="connsiteX3" fmla="*/ 122266 w 12192000"/>
                <a:gd name="connsiteY3" fmla="*/ 2957622 h 2960575"/>
                <a:gd name="connsiteX4" fmla="*/ 1263356 w 12192000"/>
                <a:gd name="connsiteY4" fmla="*/ 2786581 h 2960575"/>
                <a:gd name="connsiteX5" fmla="*/ 6434796 w 12192000"/>
                <a:gd name="connsiteY5" fmla="*/ 785061 h 2960575"/>
                <a:gd name="connsiteX6" fmla="*/ 12140439 w 12192000"/>
                <a:gd name="connsiteY6" fmla="*/ 1515639 h 2960575"/>
                <a:gd name="connsiteX7" fmla="*/ 12192000 w 12192000"/>
                <a:gd name="connsiteY7" fmla="*/ 1532359 h 296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960575">
                  <a:moveTo>
                    <a:pt x="12192000" y="0"/>
                  </a:moveTo>
                  <a:lnTo>
                    <a:pt x="0" y="0"/>
                  </a:lnTo>
                  <a:lnTo>
                    <a:pt x="0" y="2960575"/>
                  </a:lnTo>
                  <a:lnTo>
                    <a:pt x="122266" y="2957622"/>
                  </a:lnTo>
                  <a:cubicBezTo>
                    <a:pt x="466497" y="2943314"/>
                    <a:pt x="849548" y="2896119"/>
                    <a:pt x="1263356" y="2786581"/>
                  </a:cubicBezTo>
                  <a:cubicBezTo>
                    <a:pt x="2719623" y="2456381"/>
                    <a:pt x="4030263" y="1169448"/>
                    <a:pt x="6434796" y="785061"/>
                  </a:cubicBezTo>
                  <a:cubicBezTo>
                    <a:pt x="8849912" y="439833"/>
                    <a:pt x="10843680" y="1092877"/>
                    <a:pt x="12140439" y="1515639"/>
                  </a:cubicBezTo>
                  <a:lnTo>
                    <a:pt x="12192000" y="1532359"/>
                  </a:lnTo>
                  <a:close/>
                </a:path>
              </a:pathLst>
            </a:custGeom>
            <a:gradFill>
              <a:gsLst>
                <a:gs pos="100000">
                  <a:srgbClr val="F26649"/>
                </a:gs>
                <a:gs pos="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Arial" panose="020B0604020202020204" pitchFamily="34" charset="0"/>
                <a:ea typeface="微软雅黑" panose="020B0503020204020204" charset="-122"/>
                <a:cs typeface="Arial" panose="020B0604020202020204" pitchFamily="34" charset="0"/>
                <a:sym typeface="+mn-lt"/>
              </a:endParaRPr>
            </a:p>
          </p:txBody>
        </p:sp>
      </p:grpSp>
      <p:sp>
        <p:nvSpPr>
          <p:cNvPr id="8" name="文本框 7"/>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bg1"/>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chemeClr val="bg1"/>
        </a:solidFill>
        <a:effectLst/>
      </p:bgPr>
    </p:bg>
    <p:spTree>
      <p:nvGrpSpPr>
        <p:cNvPr id="1" name=""/>
        <p:cNvGrpSpPr/>
        <p:nvPr/>
      </p:nvGrpSpPr>
      <p:grpSpPr>
        <a:xfrm>
          <a:off x="0" y="0"/>
          <a:ext cx="0" cy="0"/>
          <a:chOff x="0" y="0"/>
          <a:chExt cx="0" cy="0"/>
        </a:xfrm>
      </p:grpSpPr>
      <p:sp>
        <p:nvSpPr>
          <p:cNvPr id="11" name="矩形 10"/>
          <p:cNvSpPr/>
          <p:nvPr userDrawn="1"/>
        </p:nvSpPr>
        <p:spPr>
          <a:xfrm>
            <a:off x="-10160" y="6489700"/>
            <a:ext cx="12211685" cy="368300"/>
          </a:xfrm>
          <a:prstGeom prst="rect">
            <a:avLst/>
          </a:prstGeom>
          <a:gradFill>
            <a:gsLst>
              <a:gs pos="100000">
                <a:schemeClr val="accent2">
                  <a:alpha val="44000"/>
                </a:schemeClr>
              </a:gs>
              <a:gs pos="0">
                <a:schemeClr val="accent2">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 name="文本框 1"/>
          <p:cNvSpPr txBox="1"/>
          <p:nvPr userDrawn="1"/>
        </p:nvSpPr>
        <p:spPr>
          <a:xfrm>
            <a:off x="7642860" y="6604308"/>
            <a:ext cx="4548120"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dirty="0">
                <a:solidFill>
                  <a:schemeClr val="tx1">
                    <a:lumMod val="75000"/>
                    <a:lumOff val="25000"/>
                  </a:schemeClr>
                </a:solidFill>
                <a:effectLst/>
                <a:latin typeface="Arial" panose="020B0604020202020204" pitchFamily="34" charset="0"/>
                <a:ea typeface="微软雅黑" panose="020B0503020204020204" charset="-122"/>
              </a:rPr>
              <a:t>本材料仅作科学信息交流目的，仅供医疗卫生专业人士参考，内容可能含有未在中国 批准的临床适应症，处方请参考国家药品监督管理局批准的药品说明书。本材料为讲者独立制作，仅代表讲者个人观点，讲者对材料内容的真实性和准确性独立负责。</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C9CCDDC7-CE80-412A-A98B-519C72358A3E}"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A0E193D-FE13-45E4-B883-1451B270117D}" type="slidenum">
              <a:rPr lang="zh-CN" altLang="en-US" smtClean="0"/>
              <a:t>‹#›</a:t>
            </a:fld>
            <a:endParaRPr lang="zh-CN" alt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MB">
    <p:spTree>
      <p:nvGrpSpPr>
        <p:cNvPr id="1" name=""/>
        <p:cNvGrpSpPr/>
        <p:nvPr/>
      </p:nvGrpSpPr>
      <p:grpSpPr>
        <a:xfrm>
          <a:off x="0" y="0"/>
          <a:ext cx="0" cy="0"/>
          <a:chOff x="0" y="0"/>
          <a:chExt cx="0" cy="0"/>
        </a:xfrm>
      </p:grpSpPr>
      <p:sp>
        <p:nvSpPr>
          <p:cNvPr id="7" name="灯片编号占位符 5"/>
          <p:cNvSpPr txBox="1"/>
          <p:nvPr userDrawn="1"/>
        </p:nvSpPr>
        <p:spPr>
          <a:xfrm>
            <a:off x="9228137" y="6400798"/>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10A9B6-0D0E-46D7-A7EB-87B79EBC7099}" type="slidenum">
              <a:rPr lang="zh-CN" altLang="en-US" smtClean="0"/>
              <a:t>‹#›</a:t>
            </a:fld>
            <a:endParaRPr lang="zh-CN" altLang="en-US"/>
          </a:p>
        </p:txBody>
      </p:sp>
      <p:sp>
        <p:nvSpPr>
          <p:cNvPr id="8" name="文本占位符 7"/>
          <p:cNvSpPr>
            <a:spLocks noGrp="1"/>
          </p:cNvSpPr>
          <p:nvPr>
            <p:ph type="body" sz="quarter" idx="10"/>
          </p:nvPr>
        </p:nvSpPr>
        <p:spPr>
          <a:xfrm>
            <a:off x="334963" y="6308724"/>
            <a:ext cx="10574337" cy="549275"/>
          </a:xfrm>
          <a:prstGeom prst="rect">
            <a:avLst/>
          </a:prstGeom>
        </p:spPr>
        <p:txBody>
          <a:bodyPr anchor="b"/>
          <a:lstStyle>
            <a:lvl1pPr marL="87630" indent="-87630">
              <a:lnSpc>
                <a:spcPct val="100000"/>
              </a:lnSpc>
              <a:spcBef>
                <a:spcPts val="0"/>
              </a:spcBef>
              <a:buFont typeface="+mj-lt"/>
              <a:buAutoNum type="arabicPeriod"/>
              <a:defRPr sz="700">
                <a:solidFill>
                  <a:schemeClr val="tx1">
                    <a:lumMod val="75000"/>
                    <a:lumOff val="25000"/>
                  </a:schemeClr>
                </a:solidFill>
              </a:defRPr>
            </a:lvl1pPr>
          </a:lstStyle>
          <a:p>
            <a:pPr lvl="0"/>
            <a:r>
              <a:rPr lang="zh-CN" altLang="en-US" dirty="0"/>
              <a:t>单击此处编辑母版文本样式</a:t>
            </a:r>
          </a:p>
        </p:txBody>
      </p:sp>
      <p:sp>
        <p:nvSpPr>
          <p:cNvPr id="4" name="标题 3"/>
          <p:cNvSpPr>
            <a:spLocks noGrp="1"/>
          </p:cNvSpPr>
          <p:nvPr>
            <p:ph type="title"/>
          </p:nvPr>
        </p:nvSpPr>
        <p:spPr/>
        <p:txBody>
          <a:bodyPr vert="horz">
            <a:normAutofit/>
          </a:bodyPr>
          <a:lstStyle>
            <a:lvl1pPr>
              <a:defRPr sz="2800">
                <a:solidFill>
                  <a:srgbClr val="2D557A"/>
                </a:solidFill>
              </a:defRPr>
            </a:lvl1pPr>
          </a:lstStyle>
          <a:p>
            <a:r>
              <a:rPr lang="zh-CN" altLang="en-US" dirty="0"/>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4090B369-7666-4102-82FE-AFC08ACF9C41}" type="datetimeFigureOut">
              <a:rPr lang="zh-CN" altLang="en-US" smtClean="0"/>
              <a:t>2026/3/2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AACE9CC-F42C-4B43-B2A4-B920DA52AE45}" type="slidenum">
              <a:rPr lang="zh-CN" altLang="en-US" smtClean="0"/>
              <a:t>‹#›</a:t>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2.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4.emf"/><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oleObject" Target="../embeddings/oleObject24.bin"/><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tags" Target="../tags/tag44.xml"/><Relationship Id="rId5" Type="http://schemas.openxmlformats.org/officeDocument/2006/relationships/slideLayout" Target="../slideLayouts/slideLayout77.xml"/><Relationship Id="rId10" Type="http://schemas.openxmlformats.org/officeDocument/2006/relationships/theme" Target="../theme/theme10.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84.xml"/><Relationship Id="rId7" Type="http://schemas.openxmlformats.org/officeDocument/2006/relationships/oleObject" Target="../embeddings/oleObject26.bin"/><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tags" Target="../tags/tag49.xml"/><Relationship Id="rId5" Type="http://schemas.openxmlformats.org/officeDocument/2006/relationships/theme" Target="../theme/theme11.xml"/><Relationship Id="rId4" Type="http://schemas.openxmlformats.org/officeDocument/2006/relationships/slideLayout" Target="../slideLayouts/slideLayout85.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88.xml"/><Relationship Id="rId7" Type="http://schemas.openxmlformats.org/officeDocument/2006/relationships/oleObject" Target="../embeddings/oleObject27.bin"/><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ags" Target="../tags/tag50.xml"/><Relationship Id="rId5" Type="http://schemas.openxmlformats.org/officeDocument/2006/relationships/theme" Target="../theme/theme12.xml"/><Relationship Id="rId4"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3" Type="http://schemas.openxmlformats.org/officeDocument/2006/relationships/slideLayout" Target="../slideLayouts/slideLayout7.xml"/><Relationship Id="rId21" Type="http://schemas.openxmlformats.org/officeDocument/2006/relationships/oleObject" Target="../embeddings/oleObject4.bin"/><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tags" Target="../tags/tag5.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image" Target="../media/image3.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ags" Target="../tags/tag7.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4.emf"/><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oleObject" Target="../embeddings/oleObject6.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emf"/><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oleObject" Target="../embeddings/oleObject7.bin"/><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ags" Target="../tags/tag9.xml"/><Relationship Id="rId5" Type="http://schemas.openxmlformats.org/officeDocument/2006/relationships/slideLayout" Target="../slideLayouts/slideLayout46.xml"/><Relationship Id="rId10" Type="http://schemas.openxmlformats.org/officeDocument/2006/relationships/theme" Target="../theme/theme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slideLayout" Target="../slideLayouts/slideLayout53.xml"/><Relationship Id="rId7" Type="http://schemas.openxmlformats.org/officeDocument/2006/relationships/tags" Target="../tags/tag3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5.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oleObject" Target="../embeddings/oleObject18.bin"/><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ags" Target="../tags/tag38.xml"/><Relationship Id="rId5" Type="http://schemas.openxmlformats.org/officeDocument/2006/relationships/theme" Target="../theme/theme6.xml"/><Relationship Id="rId10" Type="http://schemas.openxmlformats.org/officeDocument/2006/relationships/image" Target="../media/image13.png"/><Relationship Id="rId4" Type="http://schemas.openxmlformats.org/officeDocument/2006/relationships/slideLayout" Target="../slideLayouts/slideLayout59.xml"/><Relationship Id="rId9" Type="http://schemas.openxmlformats.org/officeDocument/2006/relationships/image" Target="../media/image12.pn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62.xml"/><Relationship Id="rId7" Type="http://schemas.openxmlformats.org/officeDocument/2006/relationships/oleObject" Target="../embeddings/oleObject21.bin"/><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ags" Target="../tags/tag41.xml"/><Relationship Id="rId5" Type="http://schemas.openxmlformats.org/officeDocument/2006/relationships/theme" Target="../theme/theme7.xml"/><Relationship Id="rId4"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slideLayout" Target="../slideLayouts/slideLayout66.xml"/><Relationship Id="rId7" Type="http://schemas.openxmlformats.org/officeDocument/2006/relationships/tags" Target="../tags/tag42.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theme" Target="../theme/theme8.xml"/><Relationship Id="rId5" Type="http://schemas.openxmlformats.org/officeDocument/2006/relationships/slideLayout" Target="../slideLayouts/slideLayout68.xml"/><Relationship Id="rId4" Type="http://schemas.openxmlformats.org/officeDocument/2006/relationships/slideLayout" Target="../slideLayouts/slideLayout67.xml"/><Relationship Id="rId9"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71.xml"/><Relationship Id="rId7" Type="http://schemas.openxmlformats.org/officeDocument/2006/relationships/oleObject" Target="../embeddings/oleObject23.bin"/><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ags" Target="../tags/tag43.xml"/><Relationship Id="rId5" Type="http://schemas.openxmlformats.org/officeDocument/2006/relationships/theme" Target="../theme/theme9.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715" imgH="5715" progId="TCLayout.ActiveDocument.1">
                  <p:embed/>
                </p:oleObj>
              </mc:Choice>
              <mc:Fallback>
                <p:oleObj name="think-cell 幻灯片" r:id="rId7" imgW="5715" imgH="5715" progId="TCLayout.ActiveDocument.1">
                  <p:embed/>
                  <p:pic>
                    <p:nvPicPr>
                      <p:cNvPr id="0" name="Object 6"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对象 4" hidden="1"/>
          <p:cNvGraphicFramePr>
            <a:graphicFrameLocks noChangeAspect="1"/>
          </p:cNvGraphicFramePr>
          <p:nvPr userDrawn="1">
            <p:custDataLst>
              <p:tags r:id="rId1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12" imgW="5080" imgH="5080" progId="TCLayout.ActiveDocument.1">
                  <p:embed/>
                </p:oleObj>
              </mc:Choice>
              <mc:Fallback>
                <p:oleObj name="think-cell 幻灯片" r:id="rId12" imgW="5080" imgH="5080" progId="TCLayout.ActiveDocument.1">
                  <p:embed/>
                  <p:pic>
                    <p:nvPicPr>
                      <p:cNvPr id="0" name="对象 4" hidden="1"/>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7" name="灯片编号占位符 3"/>
          <p:cNvSpPr>
            <a:spLocks noGrp="1"/>
          </p:cNvSpPr>
          <p:nvPr>
            <p:ph type="sldNum" sz="quarter" idx="4"/>
          </p:nvPr>
        </p:nvSpPr>
        <p:spPr>
          <a:xfrm>
            <a:off x="9440174" y="6527379"/>
            <a:ext cx="2743200" cy="365125"/>
          </a:xfrm>
          <a:prstGeom prst="rect">
            <a:avLst/>
          </a:prstGeom>
        </p:spPr>
        <p:txBody>
          <a:bodyPr/>
          <a:lstStyle>
            <a:lvl1pPr algn="r">
              <a:defRPr sz="1050" baseline="0">
                <a:latin typeface="Arial" panose="020B0604020202020204" pitchFamily="34" charset="0"/>
                <a:ea typeface="微软雅黑" panose="020B0503020204020204" charset="-122"/>
              </a:defRPr>
            </a:lvl1pPr>
          </a:lstStyle>
          <a:p>
            <a:fld id="{5D4F04DD-0075-47BC-96DC-A308F93250B2}"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Lst>
  <p:hf sldNum="0" hdr="0" ftr="0" dt="0"/>
  <p:txStyles>
    <p:titleStyle>
      <a:lvl1pPr algn="ctr" defTabSz="914400" rtl="0" eaLnBrk="1" latinLnBrk="0" hangingPunct="1">
        <a:lnSpc>
          <a:spcPct val="100000"/>
        </a:lnSpc>
        <a:spcBef>
          <a:spcPct val="0"/>
        </a:spcBef>
        <a:buNone/>
        <a:defRPr sz="2400" b="1" kern="1200" baseline="0">
          <a:solidFill>
            <a:schemeClr val="tx1"/>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0"/>
        </a:spcBef>
        <a:spcAft>
          <a:spcPts val="300"/>
        </a:spcAft>
        <a:buFont typeface="Arial" panose="020B0604020202020204" pitchFamily="34" charset="0"/>
        <a:buChar char="•"/>
        <a:defRPr sz="1600" kern="1200" baseline="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120000"/>
        </a:lnSpc>
        <a:spcBef>
          <a:spcPts val="0"/>
        </a:spcBef>
        <a:spcAft>
          <a:spcPts val="300"/>
        </a:spcAft>
        <a:buFont typeface="Wingdings" panose="05000000000000000000" pitchFamily="2" charset="2"/>
        <a:buChar char="ü"/>
        <a:defRPr sz="1400" kern="1200" baseline="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120000"/>
        </a:lnSpc>
        <a:spcBef>
          <a:spcPts val="0"/>
        </a:spcBef>
        <a:spcAft>
          <a:spcPts val="300"/>
        </a:spcAft>
        <a:buFont typeface="Wingdings" panose="05000000000000000000" pitchFamily="2" charset="2"/>
        <a:buChar char="Ø"/>
        <a:defRPr sz="1200" kern="1200" baseline="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6A212E2-5696-8BC9-5751-7DC56185AF76}"/>
              </a:ext>
            </a:extLst>
          </p:cNvPr>
          <p:cNvGraphicFramePr>
            <a:graphicFrameLocks noChangeAspect="1"/>
          </p:cNvGraphicFramePr>
          <p:nvPr userDrawn="1">
            <p:custDataLst>
              <p:tags r:id="rId6"/>
            </p:custDataLst>
            <p:extLst>
              <p:ext uri="{D42A27DB-BD31-4B8C-83A1-F6EECF244321}">
                <p14:modId xmlns:p14="http://schemas.microsoft.com/office/powerpoint/2010/main" val="19439314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12" imgH="514" progId="TCLayout.ActiveDocument.1">
                  <p:embed/>
                </p:oleObj>
              </mc:Choice>
              <mc:Fallback>
                <p:oleObj name="think-cell 幻灯片" r:id="rId7" imgW="512" imgH="514"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C8B9280-9B3F-E240-8E69-5FBD282DF49F}"/>
              </a:ext>
            </a:extLst>
          </p:cNvPr>
          <p:cNvGraphicFramePr>
            <a:graphicFrameLocks noChangeAspect="1"/>
          </p:cNvGraphicFramePr>
          <p:nvPr userDrawn="1">
            <p:custDataLst>
              <p:tags r:id="rId6"/>
            </p:custDataLst>
            <p:extLst>
              <p:ext uri="{D42A27DB-BD31-4B8C-83A1-F6EECF244321}">
                <p14:modId xmlns:p14="http://schemas.microsoft.com/office/powerpoint/2010/main" val="1710684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12" imgH="514" progId="TCLayout.ActiveDocument.1">
                  <p:embed/>
                </p:oleObj>
              </mc:Choice>
              <mc:Fallback>
                <p:oleObj name="think-cell 幻灯片" r:id="rId7" imgW="512" imgH="514"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6" name="think-cell data - do not delete" hidden="1"/>
          <p:cNvGraphicFramePr>
            <a:graphicFrameLocks noChangeAspect="1"/>
          </p:cNvGraphicFramePr>
          <p:nvPr userDrawn="1">
            <p:custDataLst>
              <p:tags r:id="rId20"/>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幻灯片" r:id="rId21" imgW="7772400" imgH="10058400" progId="TCLayout.ActiveDocument.1">
                  <p:embed/>
                </p:oleObj>
              </mc:Choice>
              <mc:Fallback>
                <p:oleObj name="think-cell 幻灯片" r:id="rId21" imgW="7772400" imgH="10058400" progId="TCLayout.ActiveDocument.1">
                  <p:embed/>
                  <p:pic>
                    <p:nvPicPr>
                      <p:cNvPr id="0" name="think-cell data - do not delete" hidden="1"/>
                      <p:cNvPicPr/>
                      <p:nvPr/>
                    </p:nvPicPr>
                    <p:blipFill>
                      <a:blip r:embed="rId22"/>
                      <a:stretch>
                        <a:fillRect/>
                      </a:stretch>
                    </p:blipFill>
                    <p:spPr>
                      <a:xfrm>
                        <a:off x="1588" y="1588"/>
                        <a:ext cx="1227" cy="1588"/>
                      </a:xfrm>
                      <a:prstGeom prst="rect">
                        <a:avLst/>
                      </a:prstGeom>
                    </p:spPr>
                  </p:pic>
                </p:oleObj>
              </mc:Fallback>
            </mc:AlternateContent>
          </a:graphicData>
        </a:graphic>
      </p:graphicFrame>
      <p:sp>
        <p:nvSpPr>
          <p:cNvPr id="3" name="标题占位符 1"/>
          <p:cNvSpPr>
            <a:spLocks noGrp="1"/>
          </p:cNvSpPr>
          <p:nvPr>
            <p:ph type="title"/>
          </p:nvPr>
        </p:nvSpPr>
        <p:spPr>
          <a:xfrm>
            <a:off x="838200" y="365126"/>
            <a:ext cx="10515600" cy="645528"/>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文本占位符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charset="-122"/>
                <a:ea typeface="微软雅黑" panose="020B0503020204020204" charset="-122"/>
              </a:defRPr>
            </a:lvl1pPr>
          </a:lstStyle>
          <a:p>
            <a:fld id="{4090B369-7666-4102-82FE-AFC08ACF9C41}" type="datetimeFigureOut">
              <a:rPr lang="zh-CN" altLang="en-US" smtClean="0"/>
              <a:t>2026/3/2</a:t>
            </a:fld>
            <a:endParaRPr lang="zh-CN" altLang="en-US"/>
          </a:p>
        </p:txBody>
      </p:sp>
      <p:sp>
        <p:nvSpPr>
          <p:cNvPr id="7" name="文本框 6"/>
          <p:cNvSpPr txBox="1"/>
          <p:nvPr userDrawn="1"/>
        </p:nvSpPr>
        <p:spPr>
          <a:xfrm>
            <a:off x="7642860" y="6483347"/>
            <a:ext cx="4548120" cy="18466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a:solidFill>
                  <a:schemeClr val="tx1">
                    <a:lumMod val="75000"/>
                    <a:lumOff val="25000"/>
                  </a:schemeClr>
                </a:solidFill>
                <a:effectLst/>
                <a:latin typeface="Arial" panose="020B0604020202020204" pitchFamily="34" charset="0"/>
                <a:ea typeface="微软雅黑" panose="020B0503020204020204" charset="-122"/>
              </a:rPr>
              <a:t>本材料仅供医疗卫生专业人士参考。</a:t>
            </a: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71" r:id="rId18"/>
  </p:sldLayoutIdLst>
  <p:transition/>
  <p:txStyles>
    <p:titleStyle>
      <a:lvl1pPr algn="l" defTabSz="914400" rtl="0" eaLnBrk="1" latinLnBrk="0" hangingPunct="1">
        <a:lnSpc>
          <a:spcPct val="90000"/>
        </a:lnSpc>
        <a:spcBef>
          <a:spcPct val="0"/>
        </a:spcBef>
        <a:buNone/>
        <a:defRPr sz="2800" b="1" kern="1200">
          <a:solidFill>
            <a:srgbClr val="002060"/>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85B00BE-9697-ED28-9726-201E03F6B952}"/>
              </a:ext>
            </a:extLst>
          </p:cNvPr>
          <p:cNvGraphicFramePr>
            <a:graphicFrameLocks noChangeAspect="1"/>
          </p:cNvGraphicFramePr>
          <p:nvPr userDrawn="1">
            <p:custDataLst>
              <p:tags r:id="rId21"/>
            </p:custDataLst>
            <p:extLst>
              <p:ext uri="{D42A27DB-BD31-4B8C-83A1-F6EECF244321}">
                <p14:modId xmlns:p14="http://schemas.microsoft.com/office/powerpoint/2010/main" val="37523707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22" imgW="512" imgH="514" progId="TCLayout.ActiveDocument.1">
                  <p:embed/>
                </p:oleObj>
              </mc:Choice>
              <mc:Fallback>
                <p:oleObj name="think-cell 幻灯片" r:id="rId22" imgW="512" imgH="514" progId="TCLayout.ActiveDocument.1">
                  <p:embed/>
                  <p:pic>
                    <p:nvPicPr>
                      <p:cNvPr id="0" name=""/>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6"/>
            <a:ext cx="10515600" cy="645528"/>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文本占位符 3"/>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charset="-122"/>
                <a:ea typeface="微软雅黑" panose="020B0503020204020204" charset="-122"/>
              </a:defRPr>
            </a:lvl1pPr>
          </a:lstStyle>
          <a:p>
            <a:fld id="{4090B369-7666-4102-82FE-AFC08ACF9C41}" type="datetimeFigureOut">
              <a:rPr lang="zh-CN" altLang="en-US" smtClean="0"/>
              <a:t>2026/3/2</a:t>
            </a:fld>
            <a:endParaRPr lang="zh-CN" altLang="en-US"/>
          </a:p>
        </p:txBody>
      </p:sp>
      <p:sp>
        <p:nvSpPr>
          <p:cNvPr id="7" name="文本框 6"/>
          <p:cNvSpPr txBox="1"/>
          <p:nvPr userDrawn="1"/>
        </p:nvSpPr>
        <p:spPr>
          <a:xfrm>
            <a:off x="7642860" y="6483347"/>
            <a:ext cx="4548120" cy="184666"/>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a:solidFill>
                  <a:schemeClr val="tx1">
                    <a:lumMod val="75000"/>
                    <a:lumOff val="25000"/>
                  </a:schemeClr>
                </a:solidFill>
                <a:effectLst/>
                <a:latin typeface="Arial" panose="020B0604020202020204" pitchFamily="34" charset="0"/>
                <a:ea typeface="微软雅黑" panose="020B0503020204020204" charset="-122"/>
              </a:rPr>
              <a:t>本材料仅供医疗卫生专业人士参考。</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748" r:id="rId19"/>
  </p:sldLayoutIdLst>
  <p:transition/>
  <p:txStyles>
    <p:titleStyle>
      <a:lvl1pPr algn="l" defTabSz="914400" rtl="0" eaLnBrk="1" latinLnBrk="0" hangingPunct="1">
        <a:lnSpc>
          <a:spcPct val="90000"/>
        </a:lnSpc>
        <a:spcBef>
          <a:spcPct val="0"/>
        </a:spcBef>
        <a:buNone/>
        <a:defRPr sz="2800" b="1" kern="1200">
          <a:solidFill>
            <a:srgbClr val="002060"/>
          </a:solidFill>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p:cNvGraphicFramePr>
            <a:graphicFrameLocks noChangeAspect="1"/>
          </p:cNvGraphicFramePr>
          <p:nvPr userDrawn="1">
            <p:custDataLst>
              <p:tags r:id="rId1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12" imgW="5715" imgH="5715" progId="TCLayout.ActiveDocument.1">
                  <p:embed/>
                </p:oleObj>
              </mc:Choice>
              <mc:Fallback>
                <p:oleObj name="think-cell 幻灯片" r:id="rId12" imgW="5715" imgH="5715" progId="TCLayout.ActiveDocument.1">
                  <p:embed/>
                  <p:pic>
                    <p:nvPicPr>
                      <p:cNvPr id="0" name="think-cell data - do not delete" hidden="1"/>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3"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ltLang="zh-CN"/>
              <a:t>Click to edit Master title style</a:t>
            </a:r>
            <a:endParaRPr lang="en-US"/>
          </a:p>
        </p:txBody>
      </p:sp>
      <p:sp>
        <p:nvSpPr>
          <p:cNvPr id="4"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charset="-122"/>
                <a:ea typeface="微软雅黑" panose="020B0503020204020204" charset="-122"/>
                <a:sym typeface="微软雅黑" panose="020B0503020204020204" charset="-122"/>
              </a:defRPr>
            </a:lvl1pPr>
          </a:lstStyle>
          <a:p>
            <a:fld id="{7A56DD26-32A4-2A43-990A-6F7E5E73786E}" type="datetimeFigureOut">
              <a:rPr lang="en-US" smtClean="0"/>
              <a:t>3/2/2026</a:t>
            </a:fld>
            <a:endParaRPr lang="en-US"/>
          </a:p>
        </p:txBody>
      </p:sp>
      <p:sp>
        <p:nvSpPr>
          <p:cNvPr id="6"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charset="-122"/>
                <a:ea typeface="微软雅黑" panose="020B0503020204020204" charset="-122"/>
                <a:sym typeface="微软雅黑" panose="020B0503020204020204" charset="-122"/>
              </a:defRPr>
            </a:lvl1pPr>
          </a:lstStyle>
          <a:p>
            <a:endParaRPr lang="en-US"/>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charset="-122"/>
                <a:ea typeface="微软雅黑" panose="020B0503020204020204" charset="-122"/>
                <a:sym typeface="微软雅黑" panose="020B0503020204020204" charset="-122"/>
              </a:defRPr>
            </a:lvl1pPr>
          </a:lstStyle>
          <a:p>
            <a:fld id="{186AF604-6CBA-6F4A-A6F6-26E48A4D0EE4}" type="slidenum">
              <a:rPr lang="en-US" smtClean="0"/>
              <a:t>‹#›</a:t>
            </a:fld>
            <a:endParaRPr lang="en-US"/>
          </a:p>
        </p:txBody>
      </p:sp>
      <p:pic>
        <p:nvPicPr>
          <p:cNvPr id="9" name="图片 9" descr="/Users/gududeguanggaoren/Library/Containers/com.kingsoft.wpsoffice.mac/Data/tmp/photoeditapp/20240407181554/temp.pngtemp"/>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175"/>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p:txStyles>
    <p:titleStyle>
      <a:lvl1pPr algn="ctr" defTabSz="457200" rtl="0" eaLnBrk="1" latinLnBrk="0" hangingPunct="1">
        <a:spcBef>
          <a:spcPct val="0"/>
        </a:spcBef>
        <a:buNone/>
        <a:defRPr sz="4400" kern="1200">
          <a:solidFill>
            <a:schemeClr val="tx1"/>
          </a:solidFill>
          <a:latin typeface="微软雅黑" panose="020B0503020204020204" charset="-122"/>
          <a:ea typeface="微软雅黑" panose="020B0503020204020204" charset="-122"/>
          <a:cs typeface="+mj-cs"/>
          <a:sym typeface="微软雅黑" panose="020B0503020204020204" charset="-122"/>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7"/>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 imgW="5715" imgH="5715" progId="TCLayout.ActiveDocument.1">
                  <p:embed/>
                </p:oleObj>
              </mc:Choice>
              <mc:Fallback>
                <p:oleObj name="think-cell 幻灯片" r:id="rId8" imgW="5715" imgH="5715" progId="TCLayout.ActiveDocument.1">
                  <p:embed/>
                  <p:pic>
                    <p:nvPicPr>
                      <p:cNvPr id="0" name="Object 6" hidden="1"/>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
        <p:nvSpPr>
          <p:cNvPr id="8" name="文本框 7"/>
          <p:cNvSpPr txBox="1"/>
          <p:nvPr userDrawn="1"/>
        </p:nvSpPr>
        <p:spPr>
          <a:xfrm>
            <a:off x="7643659" y="6607713"/>
            <a:ext cx="4559156"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i="1" dirty="0">
                <a:solidFill>
                  <a:srgbClr val="6D6D6D"/>
                </a:solidFill>
                <a:effectLst/>
                <a:latin typeface="adobe-clean"/>
              </a:rPr>
              <a:t>材料目的在于传递医药前沿信息、研究进展和科学信息交流，非广告用途，亦不构成对任何药物的商业推广或对诊疗方案的推荐。本材料仅供医疗卫生专业人士参考，内容可能含有未在中国批准的临床适应症，处方请参考国家药品监督管理局批准的药品说明书。</a:t>
            </a:r>
            <a:endParaRPr lang="en-US" sz="600" b="0" dirty="0">
              <a:solidFill>
                <a:schemeClr val="tx1">
                  <a:lumMod val="75000"/>
                  <a:lumOff val="25000"/>
                </a:schemeClr>
              </a:solidFill>
            </a:endParaRP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715" imgH="5715" progId="TCLayout.ActiveDocument.1">
                  <p:embed/>
                </p:oleObj>
              </mc:Choice>
              <mc:Fallback>
                <p:oleObj name="think-cell 幻灯片" r:id="rId7" imgW="5715" imgH="5715" progId="TCLayout.ActiveDocument.1">
                  <p:embed/>
                  <p:pic>
                    <p:nvPicPr>
                      <p:cNvPr id="0" name="Object 6"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
        <p:nvSpPr>
          <p:cNvPr id="10" name="文本框 9"/>
          <p:cNvSpPr txBox="1">
            <a:spLocks noChangeArrowheads="1"/>
          </p:cNvSpPr>
          <p:nvPr userDrawn="1"/>
        </p:nvSpPr>
        <p:spPr bwMode="auto">
          <a:xfrm>
            <a:off x="8334375" y="6580188"/>
            <a:ext cx="385762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700" b="0" i="1" u="none" strike="noStrike" kern="1200" cap="none" spc="0" normalizeH="0" baseline="0" noProof="0" dirty="0">
                <a:ln>
                  <a:noFill/>
                </a:ln>
                <a:solidFill>
                  <a:srgbClr val="44546A"/>
                </a:solidFill>
                <a:effectLst/>
                <a:uLnTx/>
                <a:uFillTx/>
                <a:latin typeface="微软雅黑" panose="020B0503020204020204" charset="-122"/>
                <a:ea typeface="微软雅黑" panose="020B0503020204020204" charset="-122"/>
                <a:cs typeface="+mn-cs"/>
              </a:rPr>
              <a:t>本材料仅供医疗卫生专业人士参考</a:t>
            </a:r>
          </a:p>
        </p:txBody>
      </p:sp>
      <p:grpSp>
        <p:nvGrpSpPr>
          <p:cNvPr id="8" name="组合 7"/>
          <p:cNvGrpSpPr/>
          <p:nvPr userDrawn="1"/>
        </p:nvGrpSpPr>
        <p:grpSpPr>
          <a:xfrm>
            <a:off x="10837983" y="140186"/>
            <a:ext cx="1373991" cy="458125"/>
            <a:chOff x="10386705" y="140186"/>
            <a:chExt cx="1825269" cy="608593"/>
          </a:xfrm>
        </p:grpSpPr>
        <p:pic>
          <p:nvPicPr>
            <p:cNvPr id="9" name="Picture 7" descr="A close up of a logo&#10;&#10;Description automatically generated"/>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353800" y="365125"/>
              <a:ext cx="858174" cy="383654"/>
            </a:xfrm>
            <a:prstGeom prst="rect">
              <a:avLst/>
            </a:prstGeom>
          </p:spPr>
        </p:pic>
        <p:pic>
          <p:nvPicPr>
            <p:cNvPr id="11" name="图片 10"/>
            <p:cNvPicPr>
              <a:picLocks noChangeAspect="1"/>
            </p:cNvPicPr>
            <p:nvPr userDrawn="1"/>
          </p:nvPicPr>
          <p:blipFill>
            <a:blip r:embed="rId10"/>
            <a:stretch>
              <a:fillRect/>
            </a:stretch>
          </p:blipFill>
          <p:spPr>
            <a:xfrm>
              <a:off x="10386705" y="140186"/>
              <a:ext cx="1754529" cy="224939"/>
            </a:xfrm>
            <a:prstGeom prst="rect">
              <a:avLst/>
            </a:prstGeom>
          </p:spPr>
        </p:pic>
      </p:gr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C4496A4-CAED-64FF-954E-1D3C313E2F33}"/>
              </a:ext>
            </a:extLst>
          </p:cNvPr>
          <p:cNvGraphicFramePr>
            <a:graphicFrameLocks noChangeAspect="1"/>
          </p:cNvGraphicFramePr>
          <p:nvPr userDrawn="1">
            <p:custDataLst>
              <p:tags r:id="rId6"/>
            </p:custDataLst>
            <p:extLst>
              <p:ext uri="{D42A27DB-BD31-4B8C-83A1-F6EECF244321}">
                <p14:modId xmlns:p14="http://schemas.microsoft.com/office/powerpoint/2010/main" val="11457695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12" imgH="514" progId="TCLayout.ActiveDocument.1">
                  <p:embed/>
                </p:oleObj>
              </mc:Choice>
              <mc:Fallback>
                <p:oleObj name="think-cell 幻灯片" r:id="rId7" imgW="512" imgH="514"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89E7BBE-FD64-D283-561B-23AAFDC4113C}"/>
              </a:ext>
            </a:extLst>
          </p:cNvPr>
          <p:cNvGraphicFramePr>
            <a:graphicFrameLocks noChangeAspect="1"/>
          </p:cNvGraphicFramePr>
          <p:nvPr userDrawn="1">
            <p:custDataLst>
              <p:tags r:id="rId7"/>
            </p:custDataLst>
            <p:extLst>
              <p:ext uri="{D42A27DB-BD31-4B8C-83A1-F6EECF244321}">
                <p14:modId xmlns:p14="http://schemas.microsoft.com/office/powerpoint/2010/main" val="16569803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 imgW="512" imgH="514" progId="TCLayout.ActiveDocument.1">
                  <p:embed/>
                </p:oleObj>
              </mc:Choice>
              <mc:Fallback>
                <p:oleObj name="think-cell 幻灯片" r:id="rId8" imgW="512" imgH="514" progId="TCLayout.ActiveDocument.1">
                  <p:embed/>
                  <p:pic>
                    <p:nvPicPr>
                      <p:cNvPr id="0" nam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
        <p:nvSpPr>
          <p:cNvPr id="8" name="文本框 7"/>
          <p:cNvSpPr txBox="1"/>
          <p:nvPr userDrawn="1"/>
        </p:nvSpPr>
        <p:spPr>
          <a:xfrm>
            <a:off x="7643659" y="6607713"/>
            <a:ext cx="4559156" cy="27699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zh-CN" altLang="en-US" sz="600" b="0" i="1" dirty="0">
                <a:solidFill>
                  <a:srgbClr val="6D6D6D"/>
                </a:solidFill>
                <a:effectLst/>
                <a:latin typeface="adobe-clean"/>
              </a:rPr>
              <a:t>材料目的在于传递医药前沿信息、研究进展和科学信息交流，非广告用途，亦不构成对任何药物的商业推广或对诊疗方案的推荐。本材料仅供医疗卫生专业人士参考，内容可能含有未在中国批准的临床适应症，处方请参考国家药品监督管理局批准的药品说明书。</a:t>
            </a:r>
            <a:endParaRPr lang="en-US" sz="600" b="0" dirty="0">
              <a:solidFill>
                <a:schemeClr val="tx1">
                  <a:lumMod val="75000"/>
                  <a:lumOff val="25000"/>
                </a:schemeClr>
              </a:solidFill>
            </a:endParaRP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D9D994E1-A022-C355-041C-7693729EFF4A}"/>
              </a:ext>
            </a:extLst>
          </p:cNvPr>
          <p:cNvGraphicFramePr>
            <a:graphicFrameLocks noChangeAspect="1"/>
          </p:cNvGraphicFramePr>
          <p:nvPr userDrawn="1">
            <p:custDataLst>
              <p:tags r:id="rId6"/>
            </p:custDataLst>
            <p:extLst>
              <p:ext uri="{D42A27DB-BD31-4B8C-83A1-F6EECF244321}">
                <p14:modId xmlns:p14="http://schemas.microsoft.com/office/powerpoint/2010/main" val="41235047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12" imgH="514" progId="TCLayout.ActiveDocument.1">
                  <p:embed/>
                </p:oleObj>
              </mc:Choice>
              <mc:Fallback>
                <p:oleObj name="think-cell 幻灯片" r:id="rId7" imgW="512" imgH="514" progId="TCLayout.ActiveDocument.1">
                  <p:embed/>
                  <p:pic>
                    <p:nvPicPr>
                      <p:cNvPr id="0" name=""/>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CCDDC7-CE80-412A-A98B-519C72358A3E}" type="datetimeFigureOut">
              <a:rPr lang="zh-CN" altLang="en-US" smtClean="0"/>
              <a:t>2026/3/2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E193D-FE13-45E4-B883-1451B270117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8.png"/><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tags" Target="../tags/tag105.xml"/><Relationship Id="rId6" Type="http://schemas.openxmlformats.org/officeDocument/2006/relationships/image" Target="../media/image56.png"/><Relationship Id="rId5" Type="http://schemas.openxmlformats.org/officeDocument/2006/relationships/image" Target="../media/image4.emf"/><Relationship Id="rId4" Type="http://schemas.openxmlformats.org/officeDocument/2006/relationships/oleObject" Target="../embeddings/oleObject35.bin"/></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08.xml"/><Relationship Id="rId7" Type="http://schemas.openxmlformats.org/officeDocument/2006/relationships/slideLayout" Target="../slideLayouts/slideLayout22.xml"/><Relationship Id="rId12" Type="http://schemas.openxmlformats.org/officeDocument/2006/relationships/image" Target="../media/image23.png"/><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image" Target="../media/image21.png"/><Relationship Id="rId5" Type="http://schemas.openxmlformats.org/officeDocument/2006/relationships/tags" Target="../tags/tag110.xml"/><Relationship Id="rId10" Type="http://schemas.openxmlformats.org/officeDocument/2006/relationships/image" Target="../media/image4.emf"/><Relationship Id="rId4" Type="http://schemas.openxmlformats.org/officeDocument/2006/relationships/tags" Target="../tags/tag109.xml"/><Relationship Id="rId9" Type="http://schemas.openxmlformats.org/officeDocument/2006/relationships/oleObject" Target="../embeddings/oleObject36.bin"/></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6.xml"/><Relationship Id="rId7" Type="http://schemas.openxmlformats.org/officeDocument/2006/relationships/image" Target="../media/image38.jpeg"/><Relationship Id="rId2" Type="http://schemas.openxmlformats.org/officeDocument/2006/relationships/slideLayout" Target="../slideLayouts/slideLayout6.xml"/><Relationship Id="rId1" Type="http://schemas.openxmlformats.org/officeDocument/2006/relationships/tags" Target="../tags/tag112.xml"/><Relationship Id="rId6" Type="http://schemas.openxmlformats.org/officeDocument/2006/relationships/image" Target="../media/image15.png"/><Relationship Id="rId5" Type="http://schemas.openxmlformats.org/officeDocument/2006/relationships/image" Target="../media/image4.emf"/><Relationship Id="rId10" Type="http://schemas.openxmlformats.org/officeDocument/2006/relationships/image" Target="../media/image41.png"/><Relationship Id="rId4" Type="http://schemas.openxmlformats.org/officeDocument/2006/relationships/oleObject" Target="../embeddings/oleObject31.bin"/><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7.xml"/><Relationship Id="rId7" Type="http://schemas.openxmlformats.org/officeDocument/2006/relationships/image" Target="../media/image58.png"/><Relationship Id="rId2" Type="http://schemas.openxmlformats.org/officeDocument/2006/relationships/slideLayout" Target="../slideLayouts/slideLayout22.xml"/><Relationship Id="rId1" Type="http://schemas.openxmlformats.org/officeDocument/2006/relationships/tags" Target="../tags/tag113.xml"/><Relationship Id="rId6" Type="http://schemas.openxmlformats.org/officeDocument/2006/relationships/image" Target="../media/image57.jpeg"/><Relationship Id="rId5" Type="http://schemas.openxmlformats.org/officeDocument/2006/relationships/image" Target="../media/image4.emf"/><Relationship Id="rId4" Type="http://schemas.openxmlformats.org/officeDocument/2006/relationships/oleObject" Target="../embeddings/oleObject37.bin"/><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116.xml"/><Relationship Id="rId7" Type="http://schemas.openxmlformats.org/officeDocument/2006/relationships/image" Target="../media/image60.png"/><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image" Target="../media/image4.emf"/><Relationship Id="rId5" Type="http://schemas.openxmlformats.org/officeDocument/2006/relationships/oleObject" Target="../embeddings/oleObject38.bin"/><Relationship Id="rId4" Type="http://schemas.openxmlformats.org/officeDocument/2006/relationships/slideLayout" Target="../slideLayouts/slideLayout22.xml"/><Relationship Id="rId9" Type="http://schemas.openxmlformats.org/officeDocument/2006/relationships/chart" Target="../charts/chart4.xml"/></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8.xml"/><Relationship Id="rId7" Type="http://schemas.openxmlformats.org/officeDocument/2006/relationships/chart" Target="../charts/chart6.xml"/><Relationship Id="rId2" Type="http://schemas.openxmlformats.org/officeDocument/2006/relationships/slideLayout" Target="../slideLayouts/slideLayout22.xml"/><Relationship Id="rId1" Type="http://schemas.openxmlformats.org/officeDocument/2006/relationships/tags" Target="../tags/tag117.xml"/><Relationship Id="rId6" Type="http://schemas.openxmlformats.org/officeDocument/2006/relationships/chart" Target="../charts/chart5.xml"/><Relationship Id="rId5" Type="http://schemas.openxmlformats.org/officeDocument/2006/relationships/image" Target="../media/image4.emf"/><Relationship Id="rId10" Type="http://schemas.openxmlformats.org/officeDocument/2006/relationships/image" Target="../media/image64.png"/><Relationship Id="rId4" Type="http://schemas.openxmlformats.org/officeDocument/2006/relationships/oleObject" Target="../embeddings/oleObject39.bin"/><Relationship Id="rId9"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slideLayout" Target="../slideLayouts/slideLayout22.xml"/><Relationship Id="rId7" Type="http://schemas.openxmlformats.org/officeDocument/2006/relationships/image" Target="../media/image65.pn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image" Target="../media/image41.png"/><Relationship Id="rId5" Type="http://schemas.openxmlformats.org/officeDocument/2006/relationships/image" Target="../media/image4.emf"/><Relationship Id="rId4" Type="http://schemas.openxmlformats.org/officeDocument/2006/relationships/oleObject" Target="../embeddings/oleObject40.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1.bin"/><Relationship Id="rId7" Type="http://schemas.openxmlformats.org/officeDocument/2006/relationships/image" Target="../media/image69.png"/><Relationship Id="rId2" Type="http://schemas.openxmlformats.org/officeDocument/2006/relationships/slideLayout" Target="../slideLayouts/slideLayout22.xml"/><Relationship Id="rId1" Type="http://schemas.openxmlformats.org/officeDocument/2006/relationships/tags" Target="../tags/tag12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oleObject" Target="../embeddings/oleObject42.bin"/><Relationship Id="rId7" Type="http://schemas.openxmlformats.org/officeDocument/2006/relationships/image" Target="../media/image72.png"/><Relationship Id="rId2" Type="http://schemas.openxmlformats.org/officeDocument/2006/relationships/slideLayout" Target="../slideLayouts/slideLayout22.xml"/><Relationship Id="rId1" Type="http://schemas.openxmlformats.org/officeDocument/2006/relationships/tags" Target="../tags/tag121.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4.emf"/><Relationship Id="rId9" Type="http://schemas.openxmlformats.org/officeDocument/2006/relationships/image" Target="../media/image74.svg"/></Relationships>
</file>

<file path=ppt/slides/_rels/slide1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oleObject" Target="../embeddings/oleObject43.bin"/><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slideLayout" Target="../slideLayouts/slideLayout22.xml"/><Relationship Id="rId1" Type="http://schemas.openxmlformats.org/officeDocument/2006/relationships/tags" Target="../tags/tag122.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4.emf"/><Relationship Id="rId9"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tags" Target="../tags/tag53.xml"/><Relationship Id="rId7" Type="http://schemas.openxmlformats.org/officeDocument/2006/relationships/oleObject" Target="../embeddings/oleObject28.bin"/><Relationship Id="rId12" Type="http://schemas.openxmlformats.org/officeDocument/2006/relationships/image" Target="../media/image24.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Layout" Target="../slideLayouts/slideLayout41.xml"/><Relationship Id="rId11" Type="http://schemas.openxmlformats.org/officeDocument/2006/relationships/image" Target="../media/image23.png"/><Relationship Id="rId5" Type="http://schemas.openxmlformats.org/officeDocument/2006/relationships/tags" Target="../tags/tag55.xml"/><Relationship Id="rId10" Type="http://schemas.openxmlformats.org/officeDocument/2006/relationships/image" Target="../media/image22.png"/><Relationship Id="rId4" Type="http://schemas.openxmlformats.org/officeDocument/2006/relationships/tags" Target="../tags/tag54.xml"/><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22.xml"/><Relationship Id="rId1" Type="http://schemas.openxmlformats.org/officeDocument/2006/relationships/tags" Target="../tags/tag123.xml"/><Relationship Id="rId5" Type="http://schemas.openxmlformats.org/officeDocument/2006/relationships/image" Target="../media/image81.png"/><Relationship Id="rId4" Type="http://schemas.openxmlformats.org/officeDocument/2006/relationships/image" Target="../media/image4.emf"/></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9.xml"/><Relationship Id="rId7" Type="http://schemas.openxmlformats.org/officeDocument/2006/relationships/image" Target="../media/image83.svg"/><Relationship Id="rId2" Type="http://schemas.openxmlformats.org/officeDocument/2006/relationships/slideLayout" Target="../slideLayouts/slideLayout22.xml"/><Relationship Id="rId1" Type="http://schemas.openxmlformats.org/officeDocument/2006/relationships/tags" Target="../tags/tag124.xml"/><Relationship Id="rId6" Type="http://schemas.openxmlformats.org/officeDocument/2006/relationships/image" Target="../media/image82.png"/><Relationship Id="rId5" Type="http://schemas.openxmlformats.org/officeDocument/2006/relationships/image" Target="../media/image4.emf"/><Relationship Id="rId10" Type="http://schemas.openxmlformats.org/officeDocument/2006/relationships/image" Target="../media/image86.svg"/><Relationship Id="rId4" Type="http://schemas.openxmlformats.org/officeDocument/2006/relationships/oleObject" Target="../embeddings/oleObject45.bin"/><Relationship Id="rId9"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10.xml"/><Relationship Id="rId7" Type="http://schemas.openxmlformats.org/officeDocument/2006/relationships/image" Target="../media/image87.png"/><Relationship Id="rId2" Type="http://schemas.openxmlformats.org/officeDocument/2006/relationships/slideLayout" Target="../slideLayouts/slideLayout22.xml"/><Relationship Id="rId1" Type="http://schemas.openxmlformats.org/officeDocument/2006/relationships/tags" Target="../tags/tag125.xml"/><Relationship Id="rId6" Type="http://schemas.openxmlformats.org/officeDocument/2006/relationships/image" Target="../media/image41.png"/><Relationship Id="rId5" Type="http://schemas.openxmlformats.org/officeDocument/2006/relationships/image" Target="../media/image4.emf"/><Relationship Id="rId4" Type="http://schemas.openxmlformats.org/officeDocument/2006/relationships/oleObject" Target="../embeddings/oleObject46.bin"/><Relationship Id="rId9" Type="http://schemas.openxmlformats.org/officeDocument/2006/relationships/image" Target="../media/image89.pn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3" Type="http://schemas.openxmlformats.org/officeDocument/2006/relationships/oleObject" Target="../embeddings/oleObject47.bin"/><Relationship Id="rId7" Type="http://schemas.openxmlformats.org/officeDocument/2006/relationships/image" Target="../media/image92.svg"/><Relationship Id="rId12" Type="http://schemas.openxmlformats.org/officeDocument/2006/relationships/image" Target="../media/image97.png"/><Relationship Id="rId2" Type="http://schemas.openxmlformats.org/officeDocument/2006/relationships/slideLayout" Target="../slideLayouts/slideLayout22.xml"/><Relationship Id="rId1" Type="http://schemas.openxmlformats.org/officeDocument/2006/relationships/tags" Target="../tags/tag126.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png"/><Relationship Id="rId15" Type="http://schemas.openxmlformats.org/officeDocument/2006/relationships/image" Target="../media/image100.svg"/><Relationship Id="rId10" Type="http://schemas.openxmlformats.org/officeDocument/2006/relationships/image" Target="../media/image95.png"/><Relationship Id="rId4" Type="http://schemas.openxmlformats.org/officeDocument/2006/relationships/image" Target="../media/image4.emf"/><Relationship Id="rId9" Type="http://schemas.openxmlformats.org/officeDocument/2006/relationships/image" Target="../media/image94.svg"/><Relationship Id="rId1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8.bin"/><Relationship Id="rId7" Type="http://schemas.openxmlformats.org/officeDocument/2006/relationships/image" Target="../media/image87.png"/><Relationship Id="rId2" Type="http://schemas.openxmlformats.org/officeDocument/2006/relationships/slideLayout" Target="../slideLayouts/slideLayout22.xml"/><Relationship Id="rId1" Type="http://schemas.openxmlformats.org/officeDocument/2006/relationships/tags" Target="../tags/tag127.xml"/><Relationship Id="rId6" Type="http://schemas.openxmlformats.org/officeDocument/2006/relationships/image" Target="../media/image102.GIF"/><Relationship Id="rId5" Type="http://schemas.openxmlformats.org/officeDocument/2006/relationships/image" Target="../media/image101.png"/><Relationship Id="rId4" Type="http://schemas.openxmlformats.org/officeDocument/2006/relationships/image" Target="../media/image4.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22.xml"/><Relationship Id="rId1" Type="http://schemas.openxmlformats.org/officeDocument/2006/relationships/tags" Target="../tags/tag12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4.emf"/></Relationships>
</file>

<file path=ppt/slides/_rels/slide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notesSlide" Target="../notesSlides/notesSlide11.xml"/><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slideLayout" Target="../slideLayouts/slideLayout22.xml"/><Relationship Id="rId1" Type="http://schemas.openxmlformats.org/officeDocument/2006/relationships/tags" Target="../tags/tag129.xm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4.emf"/><Relationship Id="rId10" Type="http://schemas.openxmlformats.org/officeDocument/2006/relationships/image" Target="../media/image77.png"/><Relationship Id="rId4" Type="http://schemas.openxmlformats.org/officeDocument/2006/relationships/oleObject" Target="../embeddings/oleObject50.bin"/><Relationship Id="rId9" Type="http://schemas.openxmlformats.org/officeDocument/2006/relationships/image" Target="../media/image76.sv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22.xml"/><Relationship Id="rId1" Type="http://schemas.openxmlformats.org/officeDocument/2006/relationships/tags" Target="../tags/tag130.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4.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52.bin"/><Relationship Id="rId7" Type="http://schemas.openxmlformats.org/officeDocument/2006/relationships/image" Target="../media/image108.png"/><Relationship Id="rId2" Type="http://schemas.openxmlformats.org/officeDocument/2006/relationships/slideLayout" Target="../slideLayouts/slideLayout22.xml"/><Relationship Id="rId1" Type="http://schemas.openxmlformats.org/officeDocument/2006/relationships/tags" Target="../tags/tag131.xml"/><Relationship Id="rId6" Type="http://schemas.openxmlformats.org/officeDocument/2006/relationships/image" Target="../media/image107.png"/><Relationship Id="rId5" Type="http://schemas.openxmlformats.org/officeDocument/2006/relationships/chart" Target="../charts/char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13" Type="http://schemas.openxmlformats.org/officeDocument/2006/relationships/tags" Target="../tags/tag68.xml"/><Relationship Id="rId18" Type="http://schemas.openxmlformats.org/officeDocument/2006/relationships/tags" Target="../tags/tag73.xml"/><Relationship Id="rId26" Type="http://schemas.openxmlformats.org/officeDocument/2006/relationships/tags" Target="../tags/tag81.xml"/><Relationship Id="rId39" Type="http://schemas.openxmlformats.org/officeDocument/2006/relationships/chart" Target="../charts/chart2.xml"/><Relationship Id="rId21" Type="http://schemas.openxmlformats.org/officeDocument/2006/relationships/tags" Target="../tags/tag76.xml"/><Relationship Id="rId34" Type="http://schemas.openxmlformats.org/officeDocument/2006/relationships/image" Target="../media/image4.emf"/><Relationship Id="rId7" Type="http://schemas.openxmlformats.org/officeDocument/2006/relationships/tags" Target="../tags/tag62.xml"/><Relationship Id="rId12" Type="http://schemas.openxmlformats.org/officeDocument/2006/relationships/tags" Target="../tags/tag67.xml"/><Relationship Id="rId17" Type="http://schemas.openxmlformats.org/officeDocument/2006/relationships/tags" Target="../tags/tag72.xml"/><Relationship Id="rId25" Type="http://schemas.openxmlformats.org/officeDocument/2006/relationships/tags" Target="../tags/tag80.xml"/><Relationship Id="rId33" Type="http://schemas.openxmlformats.org/officeDocument/2006/relationships/oleObject" Target="../embeddings/oleObject29.bin"/><Relationship Id="rId38" Type="http://schemas.openxmlformats.org/officeDocument/2006/relationships/image" Target="../media/image27.png"/><Relationship Id="rId2" Type="http://schemas.openxmlformats.org/officeDocument/2006/relationships/tags" Target="../tags/tag57.xml"/><Relationship Id="rId16" Type="http://schemas.openxmlformats.org/officeDocument/2006/relationships/tags" Target="../tags/tag71.xml"/><Relationship Id="rId20" Type="http://schemas.openxmlformats.org/officeDocument/2006/relationships/tags" Target="../tags/tag75.xml"/><Relationship Id="rId29" Type="http://schemas.openxmlformats.org/officeDocument/2006/relationships/tags" Target="../tags/tag84.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24" Type="http://schemas.openxmlformats.org/officeDocument/2006/relationships/tags" Target="../tags/tag79.xml"/><Relationship Id="rId32" Type="http://schemas.openxmlformats.org/officeDocument/2006/relationships/notesSlide" Target="../notesSlides/notesSlide2.xml"/><Relationship Id="rId37" Type="http://schemas.openxmlformats.org/officeDocument/2006/relationships/image" Target="../media/image26.svg"/><Relationship Id="rId5" Type="http://schemas.openxmlformats.org/officeDocument/2006/relationships/tags" Target="../tags/tag60.xml"/><Relationship Id="rId15" Type="http://schemas.openxmlformats.org/officeDocument/2006/relationships/tags" Target="../tags/tag70.xml"/><Relationship Id="rId23" Type="http://schemas.openxmlformats.org/officeDocument/2006/relationships/tags" Target="../tags/tag78.xml"/><Relationship Id="rId28" Type="http://schemas.openxmlformats.org/officeDocument/2006/relationships/tags" Target="../tags/tag83.xml"/><Relationship Id="rId36" Type="http://schemas.openxmlformats.org/officeDocument/2006/relationships/image" Target="../media/image25.png"/><Relationship Id="rId10" Type="http://schemas.openxmlformats.org/officeDocument/2006/relationships/tags" Target="../tags/tag65.xml"/><Relationship Id="rId19" Type="http://schemas.openxmlformats.org/officeDocument/2006/relationships/tags" Target="../tags/tag74.xml"/><Relationship Id="rId31" Type="http://schemas.openxmlformats.org/officeDocument/2006/relationships/slideLayout" Target="../slideLayouts/slideLayout41.xml"/><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tags" Target="../tags/tag69.xml"/><Relationship Id="rId22" Type="http://schemas.openxmlformats.org/officeDocument/2006/relationships/tags" Target="../tags/tag77.xml"/><Relationship Id="rId27" Type="http://schemas.openxmlformats.org/officeDocument/2006/relationships/tags" Target="../tags/tag82.xml"/><Relationship Id="rId30" Type="http://schemas.openxmlformats.org/officeDocument/2006/relationships/tags" Target="../tags/tag85.xml"/><Relationship Id="rId35" Type="http://schemas.openxmlformats.org/officeDocument/2006/relationships/chart" Target="../charts/chart1.xml"/><Relationship Id="rId8" Type="http://schemas.openxmlformats.org/officeDocument/2006/relationships/tags" Target="../tags/tag63.xml"/><Relationship Id="rId3" Type="http://schemas.openxmlformats.org/officeDocument/2006/relationships/tags" Target="../tags/tag58.xml"/></Relationships>
</file>

<file path=ppt/slides/_rels/slide30.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notesSlide" Target="../notesSlides/notesSlide12.xml"/><Relationship Id="rId7" Type="http://schemas.openxmlformats.org/officeDocument/2006/relationships/image" Target="../media/image85.png"/><Relationship Id="rId2" Type="http://schemas.openxmlformats.org/officeDocument/2006/relationships/slideLayout" Target="../slideLayouts/slideLayout22.xml"/><Relationship Id="rId1" Type="http://schemas.openxmlformats.org/officeDocument/2006/relationships/tags" Target="../tags/tag132.xml"/><Relationship Id="rId6" Type="http://schemas.openxmlformats.org/officeDocument/2006/relationships/image" Target="../media/image109.png"/><Relationship Id="rId5" Type="http://schemas.openxmlformats.org/officeDocument/2006/relationships/image" Target="../media/image4.emf"/><Relationship Id="rId4" Type="http://schemas.openxmlformats.org/officeDocument/2006/relationships/oleObject" Target="../embeddings/oleObject53.bin"/></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135.xml"/><Relationship Id="rId7" Type="http://schemas.openxmlformats.org/officeDocument/2006/relationships/slideLayout" Target="../slideLayouts/slideLayout22.xml"/><Relationship Id="rId12" Type="http://schemas.openxmlformats.org/officeDocument/2006/relationships/image" Target="../media/image23.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image" Target="../media/image21.png"/><Relationship Id="rId5" Type="http://schemas.openxmlformats.org/officeDocument/2006/relationships/tags" Target="../tags/tag137.xml"/><Relationship Id="rId10" Type="http://schemas.openxmlformats.org/officeDocument/2006/relationships/image" Target="../media/image4.emf"/><Relationship Id="rId4" Type="http://schemas.openxmlformats.org/officeDocument/2006/relationships/tags" Target="../tags/tag136.xml"/><Relationship Id="rId9" Type="http://schemas.openxmlformats.org/officeDocument/2006/relationships/oleObject" Target="../embeddings/oleObject36.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54.bin"/><Relationship Id="rId3" Type="http://schemas.openxmlformats.org/officeDocument/2006/relationships/tags" Target="../tags/tag141.xml"/><Relationship Id="rId7" Type="http://schemas.openxmlformats.org/officeDocument/2006/relationships/notesSlide" Target="../notesSlides/notesSlide14.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slideLayout" Target="../slideLayouts/slideLayout22.xml"/><Relationship Id="rId5" Type="http://schemas.openxmlformats.org/officeDocument/2006/relationships/tags" Target="../tags/tag143.xml"/><Relationship Id="rId10" Type="http://schemas.openxmlformats.org/officeDocument/2006/relationships/image" Target="../media/image110.png"/><Relationship Id="rId4" Type="http://schemas.openxmlformats.org/officeDocument/2006/relationships/tags" Target="../tags/tag142.xml"/><Relationship Id="rId9" Type="http://schemas.openxmlformats.org/officeDocument/2006/relationships/image" Target="../media/image4.emf"/></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oleObject" Target="../embeddings/oleObject30.bin"/><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slideLayout" Target="../slideLayouts/slideLayout41.xml"/><Relationship Id="rId1" Type="http://schemas.openxmlformats.org/officeDocument/2006/relationships/tags" Target="../tags/tag86.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4.emf"/><Relationship Id="rId9" Type="http://schemas.openxmlformats.org/officeDocument/2006/relationships/image" Target="../media/image32.png"/><Relationship Id="rId14" Type="http://schemas.openxmlformats.org/officeDocument/2006/relationships/image" Target="../media/image37.sv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3.xml"/><Relationship Id="rId7" Type="http://schemas.openxmlformats.org/officeDocument/2006/relationships/image" Target="../media/image38.jpeg"/><Relationship Id="rId2" Type="http://schemas.openxmlformats.org/officeDocument/2006/relationships/slideLayout" Target="../slideLayouts/slideLayout6.xml"/><Relationship Id="rId1" Type="http://schemas.openxmlformats.org/officeDocument/2006/relationships/tags" Target="../tags/tag87.xml"/><Relationship Id="rId6" Type="http://schemas.openxmlformats.org/officeDocument/2006/relationships/image" Target="../media/image15.png"/><Relationship Id="rId5" Type="http://schemas.openxmlformats.org/officeDocument/2006/relationships/image" Target="../media/image4.emf"/><Relationship Id="rId10" Type="http://schemas.openxmlformats.org/officeDocument/2006/relationships/image" Target="../media/image41.png"/><Relationship Id="rId4" Type="http://schemas.openxmlformats.org/officeDocument/2006/relationships/oleObject" Target="../embeddings/oleObject31.bin"/><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tags" Target="../tags/tag95.xml"/><Relationship Id="rId13" Type="http://schemas.openxmlformats.org/officeDocument/2006/relationships/image" Target="../media/image39.png"/><Relationship Id="rId18" Type="http://schemas.openxmlformats.org/officeDocument/2006/relationships/image" Target="../media/image45.png"/><Relationship Id="rId3" Type="http://schemas.openxmlformats.org/officeDocument/2006/relationships/tags" Target="../tags/tag90.xml"/><Relationship Id="rId21" Type="http://schemas.openxmlformats.org/officeDocument/2006/relationships/image" Target="../media/image48.emf"/><Relationship Id="rId7" Type="http://schemas.openxmlformats.org/officeDocument/2006/relationships/tags" Target="../tags/tag94.xml"/><Relationship Id="rId12" Type="http://schemas.openxmlformats.org/officeDocument/2006/relationships/image" Target="../media/image4.emf"/><Relationship Id="rId17" Type="http://schemas.openxmlformats.org/officeDocument/2006/relationships/image" Target="../media/image44.png"/><Relationship Id="rId2" Type="http://schemas.openxmlformats.org/officeDocument/2006/relationships/tags" Target="../tags/tag89.xml"/><Relationship Id="rId16" Type="http://schemas.openxmlformats.org/officeDocument/2006/relationships/image" Target="../media/image43.png"/><Relationship Id="rId20" Type="http://schemas.openxmlformats.org/officeDocument/2006/relationships/image" Target="../media/image47.emf"/><Relationship Id="rId1" Type="http://schemas.openxmlformats.org/officeDocument/2006/relationships/tags" Target="../tags/tag88.xml"/><Relationship Id="rId6" Type="http://schemas.openxmlformats.org/officeDocument/2006/relationships/tags" Target="../tags/tag93.xml"/><Relationship Id="rId11" Type="http://schemas.openxmlformats.org/officeDocument/2006/relationships/oleObject" Target="../embeddings/oleObject32.bin"/><Relationship Id="rId24" Type="http://schemas.openxmlformats.org/officeDocument/2006/relationships/image" Target="../media/image51.png"/><Relationship Id="rId5" Type="http://schemas.openxmlformats.org/officeDocument/2006/relationships/tags" Target="../tags/tag92.xml"/><Relationship Id="rId15" Type="http://schemas.openxmlformats.org/officeDocument/2006/relationships/image" Target="../media/image42.png"/><Relationship Id="rId23" Type="http://schemas.openxmlformats.org/officeDocument/2006/relationships/image" Target="../media/image50.emf"/><Relationship Id="rId10" Type="http://schemas.openxmlformats.org/officeDocument/2006/relationships/slideLayout" Target="../slideLayouts/slideLayout22.xml"/><Relationship Id="rId19" Type="http://schemas.openxmlformats.org/officeDocument/2006/relationships/image" Target="../media/image46.png"/><Relationship Id="rId4" Type="http://schemas.openxmlformats.org/officeDocument/2006/relationships/tags" Target="../tags/tag91.xml"/><Relationship Id="rId9" Type="http://schemas.openxmlformats.org/officeDocument/2006/relationships/tags" Target="../tags/tag96.xml"/><Relationship Id="rId14" Type="http://schemas.openxmlformats.org/officeDocument/2006/relationships/image" Target="../media/image40.png"/><Relationship Id="rId22" Type="http://schemas.openxmlformats.org/officeDocument/2006/relationships/image" Target="../media/image49.emf"/></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tags" Target="../tags/tag99.xml"/><Relationship Id="rId7" Type="http://schemas.openxmlformats.org/officeDocument/2006/relationships/tags" Target="../tags/tag103.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chart" Target="../charts/chart3.xml"/><Relationship Id="rId5" Type="http://schemas.openxmlformats.org/officeDocument/2006/relationships/tags" Target="../tags/tag101.xml"/><Relationship Id="rId10" Type="http://schemas.openxmlformats.org/officeDocument/2006/relationships/image" Target="../media/image4.emf"/><Relationship Id="rId4" Type="http://schemas.openxmlformats.org/officeDocument/2006/relationships/tags" Target="../tags/tag100.xml"/><Relationship Id="rId9" Type="http://schemas.openxmlformats.org/officeDocument/2006/relationships/oleObject" Target="../embeddings/oleObject33.bin"/></Relationships>
</file>

<file path=ppt/slides/_rels/slide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2.xml"/><Relationship Id="rId1" Type="http://schemas.openxmlformats.org/officeDocument/2006/relationships/tags" Target="../tags/tag10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黑暗中的灯光&#10;&#10;中度可信度描述已自动生成"/>
          <p:cNvPicPr>
            <a:picLocks noChangeAspect="1"/>
          </p:cNvPicPr>
          <p:nvPr/>
        </p:nvPicPr>
        <p:blipFill>
          <a:blip r:embed="rId3">
            <a:alphaModFix amt="30000"/>
            <a:duotone>
              <a:schemeClr val="accent1">
                <a:shade val="45000"/>
                <a:satMod val="135000"/>
              </a:schemeClr>
              <a:prstClr val="white"/>
            </a:duotone>
          </a:blip>
          <a:stretch>
            <a:fillRect/>
          </a:stretch>
        </p:blipFill>
        <p:spPr>
          <a:xfrm flipH="1">
            <a:off x="0" y="0"/>
            <a:ext cx="12192000" cy="68580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10" name="任意多边形: 形状 9"/>
          <p:cNvSpPr/>
          <p:nvPr/>
        </p:nvSpPr>
        <p:spPr>
          <a:xfrm rot="21357386">
            <a:off x="-206236" y="-450210"/>
            <a:ext cx="12603842" cy="6816942"/>
          </a:xfrm>
          <a:custGeom>
            <a:avLst/>
            <a:gdLst>
              <a:gd name="connsiteX0" fmla="*/ 419986 w 12581636"/>
              <a:gd name="connsiteY0" fmla="*/ 0 h 6816942"/>
              <a:gd name="connsiteX1" fmla="*/ 12581636 w 12581636"/>
              <a:gd name="connsiteY1" fmla="*/ 859718 h 6816942"/>
              <a:gd name="connsiteX2" fmla="*/ 12269537 w 12581636"/>
              <a:gd name="connsiteY2" fmla="*/ 5274696 h 6816942"/>
              <a:gd name="connsiteX3" fmla="*/ 12150451 w 12581636"/>
              <a:gd name="connsiteY3" fmla="*/ 5342561 h 6816942"/>
              <a:gd name="connsiteX4" fmla="*/ 5402426 w 12581636"/>
              <a:gd name="connsiteY4" fmla="*/ 6816942 h 6816942"/>
              <a:gd name="connsiteX5" fmla="*/ 305435 w 12581636"/>
              <a:gd name="connsiteY5" fmla="*/ 6048371 h 6816942"/>
              <a:gd name="connsiteX6" fmla="*/ 0 w 12581636"/>
              <a:gd name="connsiteY6" fmla="*/ 5941151 h 6816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1636" h="6816942">
                <a:moveTo>
                  <a:pt x="419986" y="0"/>
                </a:moveTo>
                <a:lnTo>
                  <a:pt x="12581636" y="859718"/>
                </a:lnTo>
                <a:lnTo>
                  <a:pt x="12269537" y="5274696"/>
                </a:lnTo>
                <a:lnTo>
                  <a:pt x="12150451" y="5342561"/>
                </a:lnTo>
                <a:cubicBezTo>
                  <a:pt x="10482833" y="6248304"/>
                  <a:pt x="8077150" y="6816942"/>
                  <a:pt x="5402426" y="6816942"/>
                </a:cubicBezTo>
                <a:cubicBezTo>
                  <a:pt x="3514385" y="6816942"/>
                  <a:pt x="1760400" y="6533607"/>
                  <a:pt x="305435" y="6048371"/>
                </a:cubicBezTo>
                <a:lnTo>
                  <a:pt x="0" y="5941151"/>
                </a:lnTo>
                <a:close/>
              </a:path>
            </a:pathLst>
          </a:custGeom>
          <a:gradFill>
            <a:gsLst>
              <a:gs pos="52000">
                <a:schemeClr val="accent3"/>
              </a:gs>
              <a:gs pos="100000">
                <a:schemeClr val="accent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rPr>
              <a:t>0</a:t>
            </a: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sp>
        <p:nvSpPr>
          <p:cNvPr id="11" name="任意多边形: 形状 10"/>
          <p:cNvSpPr/>
          <p:nvPr/>
        </p:nvSpPr>
        <p:spPr>
          <a:xfrm>
            <a:off x="0" y="-128464"/>
            <a:ext cx="12192000" cy="6474500"/>
          </a:xfrm>
          <a:custGeom>
            <a:avLst/>
            <a:gdLst>
              <a:gd name="connsiteX0" fmla="*/ 0 w 12192000"/>
              <a:gd name="connsiteY0" fmla="*/ 0 h 6474500"/>
              <a:gd name="connsiteX1" fmla="*/ 12192000 w 12192000"/>
              <a:gd name="connsiteY1" fmla="*/ 0 h 6474500"/>
              <a:gd name="connsiteX2" fmla="*/ 12192000 w 12192000"/>
              <a:gd name="connsiteY2" fmla="*/ 3658561 h 6474500"/>
              <a:gd name="connsiteX3" fmla="*/ 11993988 w 12192000"/>
              <a:gd name="connsiteY3" fmla="*/ 3820920 h 6474500"/>
              <a:gd name="connsiteX4" fmla="*/ 5220760 w 12192000"/>
              <a:gd name="connsiteY4" fmla="*/ 6328968 h 6474500"/>
              <a:gd name="connsiteX5" fmla="*/ 67603 w 12192000"/>
              <a:gd name="connsiteY5" fmla="*/ 6206518 h 6474500"/>
              <a:gd name="connsiteX6" fmla="*/ 0 w 12192000"/>
              <a:gd name="connsiteY6" fmla="*/ 6191989 h 647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474500">
                <a:moveTo>
                  <a:pt x="0" y="0"/>
                </a:moveTo>
                <a:lnTo>
                  <a:pt x="12192000" y="0"/>
                </a:lnTo>
                <a:lnTo>
                  <a:pt x="12192000" y="3658561"/>
                </a:lnTo>
                <a:lnTo>
                  <a:pt x="11993988" y="3820920"/>
                </a:lnTo>
                <a:cubicBezTo>
                  <a:pt x="10460758" y="5023133"/>
                  <a:pt x="8030404" y="5973341"/>
                  <a:pt x="5220760" y="6328968"/>
                </a:cubicBezTo>
                <a:cubicBezTo>
                  <a:pt x="3347664" y="6566052"/>
                  <a:pt x="1571983" y="6505211"/>
                  <a:pt x="67603" y="6206518"/>
                </a:cubicBezTo>
                <a:lnTo>
                  <a:pt x="0" y="6191989"/>
                </a:lnTo>
                <a:close/>
              </a:path>
            </a:pathLst>
          </a:custGeom>
          <a:gradFill>
            <a:gsLst>
              <a:gs pos="0">
                <a:schemeClr val="accent1"/>
              </a:gs>
              <a:gs pos="100000">
                <a:schemeClr val="accent1"/>
              </a:gs>
            </a:gsLst>
            <a:lin ang="270000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Arial" panose="020B0604020202020204"/>
            </a:endParaRPr>
          </a:p>
        </p:txBody>
      </p:sp>
      <p:pic>
        <p:nvPicPr>
          <p:cNvPr id="389" name="图片 388" descr="形状, 圆圈&#10;&#10;描述已自动生成"/>
          <p:cNvPicPr>
            <a:picLocks noChangeAspect="1"/>
          </p:cNvPicPr>
          <p:nvPr/>
        </p:nvPicPr>
        <p:blipFill>
          <a:blip r:embed="rId4">
            <a:alphaModFix amt="13000"/>
            <a:lum bright="70000" contrast="-70000"/>
            <a:extLst>
              <a:ext uri="{28A0092B-C50C-407E-A947-70E740481C1C}">
                <a14:useLocalDpi xmlns:a14="http://schemas.microsoft.com/office/drawing/2010/main" val="0"/>
              </a:ext>
            </a:extLst>
          </a:blip>
          <a:srcRect l="28603" b="11541"/>
          <a:stretch>
            <a:fillRect/>
          </a:stretch>
        </p:blipFill>
        <p:spPr>
          <a:xfrm>
            <a:off x="0" y="1319576"/>
            <a:ext cx="3993384" cy="4947686"/>
          </a:xfrm>
          <a:custGeom>
            <a:avLst/>
            <a:gdLst>
              <a:gd name="connsiteX0" fmla="*/ 0 w 3993384"/>
              <a:gd name="connsiteY0" fmla="*/ 0 h 4947686"/>
              <a:gd name="connsiteX1" fmla="*/ 3993384 w 3993384"/>
              <a:gd name="connsiteY1" fmla="*/ 0 h 4947686"/>
              <a:gd name="connsiteX2" fmla="*/ 3993384 w 3993384"/>
              <a:gd name="connsiteY2" fmla="*/ 4947686 h 4947686"/>
              <a:gd name="connsiteX3" fmla="*/ 319698 w 3993384"/>
              <a:gd name="connsiteY3" fmla="*/ 4947686 h 4947686"/>
              <a:gd name="connsiteX4" fmla="*/ 0 w 3993384"/>
              <a:gd name="connsiteY4" fmla="*/ 4627988 h 4947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3384" h="4947686">
                <a:moveTo>
                  <a:pt x="0" y="0"/>
                </a:moveTo>
                <a:lnTo>
                  <a:pt x="3993384" y="0"/>
                </a:lnTo>
                <a:lnTo>
                  <a:pt x="3993384" y="4947686"/>
                </a:lnTo>
                <a:lnTo>
                  <a:pt x="319698" y="4947686"/>
                </a:lnTo>
                <a:cubicBezTo>
                  <a:pt x="143134" y="4947686"/>
                  <a:pt x="0" y="4804552"/>
                  <a:pt x="0" y="4627988"/>
                </a:cubicBezTo>
                <a:close/>
              </a:path>
            </a:pathLst>
          </a:custGeom>
        </p:spPr>
      </p:pic>
      <p:pic>
        <p:nvPicPr>
          <p:cNvPr id="8" name="Picture 5"/>
          <p:cNvPicPr>
            <a:picLocks noChangeAspect="1"/>
          </p:cNvPicPr>
          <p:nvPr/>
        </p:nvPicPr>
        <p:blipFill>
          <a:blip r:embed="rId5"/>
          <a:stretch>
            <a:fillRect/>
          </a:stretch>
        </p:blipFill>
        <p:spPr>
          <a:xfrm>
            <a:off x="2236846" y="-128464"/>
            <a:ext cx="9967854" cy="6474501"/>
          </a:xfrm>
          <a:prstGeom prst="rect">
            <a:avLst/>
          </a:prstGeom>
        </p:spPr>
      </p:pic>
      <p:pic>
        <p:nvPicPr>
          <p:cNvPr id="23" name="图片 22" descr="天空中有许多云&#10;&#10;描述已自动生成"/>
          <p:cNvPicPr>
            <a:picLocks noChangeAspect="1"/>
          </p:cNvPicPr>
          <p:nvPr/>
        </p:nvPicPr>
        <p:blipFill>
          <a:blip r:embed="rId6">
            <a:alphaModFix amt="40000"/>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l="7175" r="6791" b="12594"/>
          <a:stretch>
            <a:fillRect/>
          </a:stretch>
        </p:blipFill>
        <p:spPr>
          <a:xfrm rot="1411536">
            <a:off x="-1039340" y="4926350"/>
            <a:ext cx="8897438" cy="3328676"/>
          </a:xfrm>
          <a:prstGeom prst="rect">
            <a:avLst/>
          </a:prstGeom>
        </p:spPr>
      </p:pic>
      <p:pic>
        <p:nvPicPr>
          <p:cNvPr id="24" name="图片 23" descr="图片包含 游戏机, 食物, 蛋糕&#10;&#10;描述已自动生成"/>
          <p:cNvPicPr>
            <a:picLocks noChangeAspect="1"/>
          </p:cNvPicPr>
          <p:nvPr/>
        </p:nvPicPr>
        <p:blipFill>
          <a:blip r:embed="rId8">
            <a:alphaModFix amt="50000"/>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rcRect r="32920" b="28562"/>
          <a:stretch>
            <a:fillRect/>
          </a:stretch>
        </p:blipFill>
        <p:spPr>
          <a:xfrm rot="348992">
            <a:off x="4259463" y="4174482"/>
            <a:ext cx="8178421" cy="3148682"/>
          </a:xfrm>
          <a:prstGeom prst="rect">
            <a:avLst/>
          </a:prstGeom>
        </p:spPr>
      </p:pic>
      <p:grpSp>
        <p:nvGrpSpPr>
          <p:cNvPr id="42" name="组合 41"/>
          <p:cNvGrpSpPr/>
          <p:nvPr/>
        </p:nvGrpSpPr>
        <p:grpSpPr>
          <a:xfrm>
            <a:off x="698176" y="4701293"/>
            <a:ext cx="1177247" cy="794102"/>
            <a:chOff x="782181" y="4958353"/>
            <a:chExt cx="1177247" cy="794102"/>
          </a:xfrm>
        </p:grpSpPr>
        <p:sp>
          <p:nvSpPr>
            <p:cNvPr id="7" name="十字形 6"/>
            <p:cNvSpPr/>
            <p:nvPr/>
          </p:nvSpPr>
          <p:spPr>
            <a:xfrm>
              <a:off x="782181" y="4958353"/>
              <a:ext cx="862614" cy="794102"/>
            </a:xfrm>
            <a:prstGeom prst="plus">
              <a:avLst>
                <a:gd name="adj" fmla="val 37621"/>
              </a:avLst>
            </a:pr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12" name="十字形 11"/>
            <p:cNvSpPr/>
            <p:nvPr/>
          </p:nvSpPr>
          <p:spPr>
            <a:xfrm>
              <a:off x="1663919" y="5013840"/>
              <a:ext cx="295509" cy="272038"/>
            </a:xfrm>
            <a:prstGeom prst="plus">
              <a:avLst>
                <a:gd name="adj" fmla="val 37621"/>
              </a:avLst>
            </a:pr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grpSp>
      <p:pic>
        <p:nvPicPr>
          <p:cNvPr id="47" name="图片 46"/>
          <p:cNvPicPr>
            <a:picLocks noChangeAspect="1"/>
          </p:cNvPicPr>
          <p:nvPr/>
        </p:nvPicPr>
        <p:blipFill>
          <a:blip r:embed="rId10">
            <a:duotone>
              <a:schemeClr val="bg2">
                <a:shade val="45000"/>
                <a:satMod val="135000"/>
              </a:schemeClr>
              <a:prstClr val="white"/>
            </a:duotone>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rot="20119626" flipH="1" flipV="1">
            <a:off x="7979763" y="3956300"/>
            <a:ext cx="3923021" cy="1986044"/>
          </a:xfrm>
          <a:prstGeom prst="rect">
            <a:avLst/>
          </a:prstGeom>
        </p:spPr>
      </p:pic>
      <p:sp>
        <p:nvSpPr>
          <p:cNvPr id="6" name="文本框 5"/>
          <p:cNvSpPr txBox="1"/>
          <p:nvPr/>
        </p:nvSpPr>
        <p:spPr>
          <a:xfrm>
            <a:off x="594813" y="2430725"/>
            <a:ext cx="11002374" cy="1323439"/>
          </a:xfrm>
          <a:prstGeom prst="rect">
            <a:avLst/>
          </a:prstGeom>
          <a:noFill/>
        </p:spPr>
        <p:txBody>
          <a:bodyPr wrap="square">
            <a:spAutoFit/>
          </a:bodyPr>
          <a:lstStyle/>
          <a:p>
            <a:pPr algn="ctr"/>
            <a:r>
              <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无症状骨转移的骨靶向治疗</a:t>
            </a:r>
            <a:endParaRPr lang="en-US" altLang="zh-CN" sz="4000"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endParaRPr>
          </a:p>
          <a:p>
            <a:pPr algn="ctr"/>
            <a:r>
              <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思考与展望</a:t>
            </a:r>
          </a:p>
        </p:txBody>
      </p:sp>
      <p:sp>
        <p:nvSpPr>
          <p:cNvPr id="390" name="New shape"/>
          <p:cNvSpPr>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
        <p:nvSpPr>
          <p:cNvPr id="391" name="New shape"/>
          <p:cNvSpPr txBox="1">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
        <p:nvSpPr>
          <p:cNvPr id="392" name="New shape"/>
          <p:cNvSpPr txBox="1">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dirty="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F7BAD8B-CB18-CF9C-9EBF-D922E959F703}"/>
              </a:ext>
            </a:extLst>
          </p:cNvPr>
          <p:cNvGraphicFramePr>
            <a:graphicFrameLocks noChangeAspect="1"/>
          </p:cNvGraphicFramePr>
          <p:nvPr>
            <p:custDataLst>
              <p:tags r:id="rId1"/>
            </p:custDataLst>
            <p:extLst>
              <p:ext uri="{D42A27DB-BD31-4B8C-83A1-F6EECF244321}">
                <p14:modId xmlns:p14="http://schemas.microsoft.com/office/powerpoint/2010/main" val="40685802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标题 1"/>
          <p:cNvSpPr>
            <a:spLocks noGrp="1"/>
          </p:cNvSpPr>
          <p:nvPr>
            <p:ph type="title"/>
          </p:nvPr>
        </p:nvSpPr>
        <p:spPr>
          <a:xfrm>
            <a:off x="838200" y="253925"/>
            <a:ext cx="10838180" cy="867930"/>
          </a:xfrm>
        </p:spPr>
        <p:txBody>
          <a:bodyPr vert="horz"/>
          <a:lstStyle/>
          <a:p>
            <a:r>
              <a:rPr kumimoji="1" lang="zh-CN" altLang="en-US" sz="2800" dirty="0"/>
              <a:t>肺癌骨转移的</a:t>
            </a:r>
            <a:r>
              <a:rPr kumimoji="1" lang="en-US" altLang="zh-CN" sz="2800" dirty="0"/>
              <a:t>SRE</a:t>
            </a:r>
            <a:r>
              <a:rPr kumimoji="1" lang="zh-CN" altLang="en-US" sz="2800" dirty="0"/>
              <a:t>发生率更高、发生更快，</a:t>
            </a:r>
            <a:br>
              <a:rPr kumimoji="1" lang="en-US" altLang="zh-CN" sz="2800" dirty="0"/>
            </a:br>
            <a:r>
              <a:rPr kumimoji="1" lang="zh-CN" altLang="en-US" sz="2800" dirty="0"/>
              <a:t>关注原发灶控制不理想患者的骨转移，把握有限的干预窗口期</a:t>
            </a:r>
          </a:p>
        </p:txBody>
      </p:sp>
      <p:sp>
        <p:nvSpPr>
          <p:cNvPr id="25" name="文本占位符 1"/>
          <p:cNvSpPr txBox="1"/>
          <p:nvPr/>
        </p:nvSpPr>
        <p:spPr>
          <a:xfrm>
            <a:off x="514800" y="6482186"/>
            <a:ext cx="10884360" cy="346558"/>
          </a:xfrm>
          <a:prstGeom prst="rect">
            <a:avLst/>
          </a:prstGeom>
        </p:spPr>
        <p:txBody>
          <a:bodyPr vert="horz" lIns="0" tIns="0" rIns="0" bIns="0" rtlCol="0" anchor="ctr">
            <a:normAutofit/>
          </a:bodyPr>
          <a:lstStyle>
            <a:lvl1pPr marL="0" indent="0" algn="l" defTabSz="457200" rtl="0" eaLnBrk="1" latinLnBrk="0" hangingPunct="1">
              <a:lnSpc>
                <a:spcPct val="100000"/>
              </a:lnSpc>
              <a:spcBef>
                <a:spcPts val="0"/>
              </a:spcBef>
              <a:buFont typeface="Arial" panose="020B0604020202020204"/>
              <a:buNone/>
              <a:defRPr sz="800" i="1" kern="1200">
                <a:solidFill>
                  <a:schemeClr val="tx1">
                    <a:lumMod val="50000"/>
                    <a:lumOff val="50000"/>
                  </a:schemeClr>
                </a:solidFill>
                <a:latin typeface="+mj-ea"/>
                <a:ea typeface="+mj-ea"/>
                <a:cs typeface="+mn-cs"/>
                <a:sym typeface="微软雅黑" panose="020B0503020204020204" charset="-122"/>
              </a:defRPr>
            </a:lvl1pPr>
            <a:lvl2pPr marL="365760" indent="0" algn="l" defTabSz="457200" rtl="0" eaLnBrk="1" latinLnBrk="0" hangingPunct="1">
              <a:spcBef>
                <a:spcPct val="20000"/>
              </a:spcBef>
              <a:buFont typeface="Arial" panose="020B0604020202020204"/>
              <a:buNone/>
              <a:defRPr sz="535"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731520" indent="0" algn="l" defTabSz="457200" rtl="0" eaLnBrk="1" latinLnBrk="0" hangingPunct="1">
              <a:spcBef>
                <a:spcPct val="20000"/>
              </a:spcBef>
              <a:buFont typeface="Arial" panose="020B0604020202020204"/>
              <a:buNone/>
              <a:defRPr sz="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097280" indent="0" algn="l" defTabSz="457200" rtl="0" eaLnBrk="1" latinLnBrk="0" hangingPunct="1">
              <a:spcBef>
                <a:spcPct val="20000"/>
              </a:spcBef>
              <a:buFont typeface="Arial" panose="020B0604020202020204"/>
              <a:buNone/>
              <a:defRPr sz="265"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1463040" indent="0" algn="l" defTabSz="457200" rtl="0" eaLnBrk="1" latinLnBrk="0" hangingPunct="1">
              <a:spcBef>
                <a:spcPct val="20000"/>
              </a:spcBef>
              <a:buFont typeface="Arial" panose="020B0604020202020204"/>
              <a:buNone/>
              <a:defRPr sz="265"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228600" indent="-228600">
              <a:buFont typeface="+mj-lt"/>
              <a:buAutoNum type="arabicPeriod"/>
            </a:pPr>
            <a:r>
              <a:rPr lang="en-US" altLang="zh-CN" i="0" dirty="0">
                <a:latin typeface="+mn-ea"/>
                <a:ea typeface="+mn-ea"/>
              </a:rPr>
              <a:t>Bhowmik </a:t>
            </a:r>
            <a:r>
              <a:rPr lang="en-US" altLang="zh-CN" i="0" dirty="0" err="1">
                <a:latin typeface="+mn-ea"/>
                <a:ea typeface="+mn-ea"/>
              </a:rPr>
              <a:t>D,et</a:t>
            </a:r>
            <a:r>
              <a:rPr lang="en-US" altLang="zh-CN" i="0" dirty="0">
                <a:latin typeface="+mn-ea"/>
                <a:ea typeface="+mn-ea"/>
              </a:rPr>
              <a:t> </a:t>
            </a:r>
            <a:r>
              <a:rPr lang="en-US" altLang="zh-CN" i="0" dirty="0" err="1">
                <a:latin typeface="+mn-ea"/>
                <a:ea typeface="+mn-ea"/>
              </a:rPr>
              <a:t>al.Curr</a:t>
            </a:r>
            <a:r>
              <a:rPr lang="en-US" altLang="zh-CN" i="0" dirty="0">
                <a:latin typeface="+mn-ea"/>
                <a:ea typeface="+mn-ea"/>
              </a:rPr>
              <a:t> Med Res </a:t>
            </a:r>
            <a:r>
              <a:rPr lang="en-US" altLang="zh-CN" i="0" dirty="0" err="1">
                <a:latin typeface="+mn-ea"/>
                <a:ea typeface="+mn-ea"/>
              </a:rPr>
              <a:t>Opin</a:t>
            </a:r>
            <a:r>
              <a:rPr lang="en-US" altLang="zh-CN" i="0" dirty="0">
                <a:latin typeface="+mn-ea"/>
                <a:ea typeface="+mn-ea"/>
              </a:rPr>
              <a:t> . 2019 Mar;35(3)</a:t>
            </a:r>
            <a:r>
              <a:rPr lang="zh-CN" altLang="en-US" i="0" dirty="0">
                <a:latin typeface="+mn-ea"/>
                <a:ea typeface="+mn-ea"/>
              </a:rPr>
              <a:t>：</a:t>
            </a:r>
            <a:r>
              <a:rPr lang="en-US" altLang="zh-CN" i="0" dirty="0">
                <a:latin typeface="+mn-ea"/>
                <a:ea typeface="+mn-ea"/>
              </a:rPr>
              <a:t>513-523.</a:t>
            </a:r>
          </a:p>
        </p:txBody>
      </p:sp>
      <p:grpSp>
        <p:nvGrpSpPr>
          <p:cNvPr id="18" name="组合 17">
            <a:extLst>
              <a:ext uri="{FF2B5EF4-FFF2-40B4-BE49-F238E27FC236}">
                <a16:creationId xmlns:a16="http://schemas.microsoft.com/office/drawing/2014/main" id="{EBF32636-4DEB-B12C-B01F-BC389F7B6056}"/>
              </a:ext>
            </a:extLst>
          </p:cNvPr>
          <p:cNvGrpSpPr/>
          <p:nvPr/>
        </p:nvGrpSpPr>
        <p:grpSpPr>
          <a:xfrm>
            <a:off x="516255" y="1517015"/>
            <a:ext cx="11160125" cy="4380681"/>
            <a:chOff x="516255" y="1476375"/>
            <a:chExt cx="11160125" cy="3990975"/>
          </a:xfrm>
        </p:grpSpPr>
        <p:sp>
          <p:nvSpPr>
            <p:cNvPr id="365" name="矩形: 圆角 364"/>
            <p:cNvSpPr/>
            <p:nvPr/>
          </p:nvSpPr>
          <p:spPr>
            <a:xfrm>
              <a:off x="516255" y="1476375"/>
              <a:ext cx="5520690" cy="3990975"/>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402" name="矩形: 圆角 401"/>
            <p:cNvSpPr/>
            <p:nvPr/>
          </p:nvSpPr>
          <p:spPr>
            <a:xfrm>
              <a:off x="6155690" y="1476375"/>
              <a:ext cx="5520690" cy="3990975"/>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43" name="组合 42"/>
            <p:cNvGrpSpPr/>
            <p:nvPr/>
          </p:nvGrpSpPr>
          <p:grpSpPr>
            <a:xfrm>
              <a:off x="894641" y="2448822"/>
              <a:ext cx="4846402" cy="2557223"/>
              <a:chOff x="550863" y="4097892"/>
              <a:chExt cx="3212288" cy="1915149"/>
            </a:xfrm>
          </p:grpSpPr>
          <p:pic>
            <p:nvPicPr>
              <p:cNvPr id="44" name="图片 43"/>
              <p:cNvPicPr>
                <a:picLocks noChangeAspect="1"/>
              </p:cNvPicPr>
              <p:nvPr/>
            </p:nvPicPr>
            <p:blipFill>
              <a:blip r:embed="rId6"/>
              <a:stretch>
                <a:fillRect/>
              </a:stretch>
            </p:blipFill>
            <p:spPr>
              <a:xfrm>
                <a:off x="550863" y="4097892"/>
                <a:ext cx="3212288" cy="1915149"/>
              </a:xfrm>
              <a:prstGeom prst="rect">
                <a:avLst/>
              </a:prstGeom>
            </p:spPr>
          </p:pic>
          <p:sp>
            <p:nvSpPr>
              <p:cNvPr id="45" name="文本框 44"/>
              <p:cNvSpPr txBox="1"/>
              <p:nvPr/>
            </p:nvSpPr>
            <p:spPr>
              <a:xfrm flipV="1">
                <a:off x="1140426" y="4131495"/>
                <a:ext cx="2098176" cy="369332"/>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dirty="0">
                  <a:ln>
                    <a:noFill/>
                  </a:ln>
                  <a:solidFill>
                    <a:prstClr val="black"/>
                  </a:solidFill>
                  <a:effectLst/>
                  <a:uLnTx/>
                  <a:uFillTx/>
                  <a:latin typeface="+mn-ea"/>
                </a:endParaRPr>
              </a:p>
            </p:txBody>
          </p:sp>
        </p:grpSp>
        <p:sp>
          <p:nvSpPr>
            <p:cNvPr id="46" name="文本框 45"/>
            <p:cNvSpPr txBox="1"/>
            <p:nvPr/>
          </p:nvSpPr>
          <p:spPr>
            <a:xfrm>
              <a:off x="1689805" y="2058192"/>
              <a:ext cx="3212288" cy="307777"/>
            </a:xfrm>
            <a:prstGeom prst="rect">
              <a:avLst/>
            </a:prstGeom>
            <a:noFill/>
          </p:spPr>
          <p:txBody>
            <a:bodyPr wrap="square" rtlCol="0" anchor="t">
              <a:spAutoFit/>
            </a:bodyPr>
            <a:lstStyle/>
            <a:p>
              <a:pPr algn="ctr"/>
              <a:r>
                <a:rPr lang="zh-CN" altLang="en-US" sz="1400" b="1" dirty="0">
                  <a:solidFill>
                    <a:schemeClr val="tx1">
                      <a:lumMod val="75000"/>
                      <a:lumOff val="25000"/>
                    </a:schemeClr>
                  </a:solidFill>
                  <a:latin typeface="+mn-ea"/>
                  <a:cs typeface="微软雅黑" panose="020B0503020204020204" charset="-122"/>
                </a:rPr>
                <a:t>骨转移诊断后不同瘤种</a:t>
              </a:r>
              <a:r>
                <a:rPr lang="en-US" altLang="zh-CN" sz="1400" b="1" dirty="0">
                  <a:solidFill>
                    <a:schemeClr val="tx1">
                      <a:lumMod val="75000"/>
                      <a:lumOff val="25000"/>
                    </a:schemeClr>
                  </a:solidFill>
                  <a:latin typeface="+mn-ea"/>
                  <a:cs typeface="微软雅黑" panose="020B0503020204020204" charset="-122"/>
                </a:rPr>
                <a:t>SREs</a:t>
              </a:r>
              <a:r>
                <a:rPr lang="zh-CN" altLang="en-US" sz="1400" b="1" dirty="0">
                  <a:solidFill>
                    <a:schemeClr val="tx1">
                      <a:lumMod val="75000"/>
                      <a:lumOff val="25000"/>
                    </a:schemeClr>
                  </a:solidFill>
                  <a:latin typeface="+mn-ea"/>
                  <a:cs typeface="微软雅黑" panose="020B0503020204020204" charset="-122"/>
                </a:rPr>
                <a:t>发生率</a:t>
              </a:r>
              <a:r>
                <a:rPr lang="en-US" altLang="zh-CN" sz="1400" b="1" baseline="30000" dirty="0">
                  <a:solidFill>
                    <a:schemeClr val="tx1">
                      <a:lumMod val="75000"/>
                      <a:lumOff val="25000"/>
                    </a:schemeClr>
                  </a:solidFill>
                  <a:latin typeface="+mn-ea"/>
                  <a:cs typeface="微软雅黑" panose="020B0503020204020204" charset="-122"/>
                </a:rPr>
                <a:t>[1</a:t>
              </a:r>
              <a:r>
                <a:rPr lang="en-US" altLang="zh-CN" sz="1400" b="1" baseline="30000" dirty="0">
                  <a:solidFill>
                    <a:schemeClr val="tx1">
                      <a:lumMod val="75000"/>
                      <a:lumOff val="25000"/>
                    </a:schemeClr>
                  </a:solidFill>
                  <a:latin typeface="+mn-ea"/>
                  <a:cs typeface="微软雅黑" panose="020B0503020204020204" charset="-122"/>
                  <a:sym typeface="+mn-ea"/>
                </a:rPr>
                <a:t>]</a:t>
              </a:r>
            </a:p>
          </p:txBody>
        </p:sp>
        <p:grpSp>
          <p:nvGrpSpPr>
            <p:cNvPr id="17" name="组合 16">
              <a:extLst>
                <a:ext uri="{FF2B5EF4-FFF2-40B4-BE49-F238E27FC236}">
                  <a16:creationId xmlns:a16="http://schemas.microsoft.com/office/drawing/2014/main" id="{3620FEE8-9E35-597A-102F-28A6247E2C67}"/>
                </a:ext>
              </a:extLst>
            </p:cNvPr>
            <p:cNvGrpSpPr/>
            <p:nvPr/>
          </p:nvGrpSpPr>
          <p:grpSpPr>
            <a:xfrm>
              <a:off x="6614373" y="2014211"/>
              <a:ext cx="4621283" cy="2827858"/>
              <a:chOff x="6614373" y="1906702"/>
              <a:chExt cx="4621283" cy="1991002"/>
            </a:xfrm>
          </p:grpSpPr>
          <p:sp>
            <p:nvSpPr>
              <p:cNvPr id="7" name="矩形: 圆角 110">
                <a:extLst>
                  <a:ext uri="{FF2B5EF4-FFF2-40B4-BE49-F238E27FC236}">
                    <a16:creationId xmlns:a16="http://schemas.microsoft.com/office/drawing/2014/main" id="{E947D684-4214-58D8-F105-B8E9B02D5BB8}"/>
                  </a:ext>
                </a:extLst>
              </p:cNvPr>
              <p:cNvSpPr/>
              <p:nvPr/>
            </p:nvSpPr>
            <p:spPr>
              <a:xfrm>
                <a:off x="6614373" y="1906702"/>
                <a:ext cx="4602908" cy="479096"/>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solidFill>
                      <a:schemeClr val="tx1">
                        <a:lumMod val="75000"/>
                        <a:lumOff val="25000"/>
                      </a:schemeClr>
                    </a:solidFill>
                  </a:rPr>
                  <a:t>原发灶治疗</a:t>
                </a:r>
                <a:r>
                  <a:rPr kumimoji="1" lang="zh-CN" altLang="en-US" sz="1600" b="1" dirty="0">
                    <a:solidFill>
                      <a:schemeClr val="accent1"/>
                    </a:solidFill>
                  </a:rPr>
                  <a:t>仅达到</a:t>
                </a:r>
                <a:r>
                  <a:rPr kumimoji="1" lang="en-US" altLang="zh-CN" sz="1600" b="1" dirty="0">
                    <a:solidFill>
                      <a:schemeClr val="accent1"/>
                    </a:solidFill>
                  </a:rPr>
                  <a:t>SD </a:t>
                </a:r>
                <a:r>
                  <a:rPr kumimoji="1" lang="zh-CN" altLang="en-US" sz="1600" dirty="0">
                    <a:solidFill>
                      <a:schemeClr val="tx1">
                        <a:lumMod val="75000"/>
                        <a:lumOff val="25000"/>
                      </a:schemeClr>
                    </a:solidFill>
                  </a:rPr>
                  <a:t>或 </a:t>
                </a:r>
                <a:r>
                  <a:rPr kumimoji="1" lang="zh-CN" altLang="en-US" sz="1600" b="1" dirty="0">
                    <a:solidFill>
                      <a:schemeClr val="accent1"/>
                    </a:solidFill>
                  </a:rPr>
                  <a:t>出现</a:t>
                </a:r>
                <a:r>
                  <a:rPr kumimoji="1" lang="en-US" altLang="zh-CN" sz="1600" b="1" dirty="0">
                    <a:solidFill>
                      <a:schemeClr val="accent1"/>
                    </a:solidFill>
                  </a:rPr>
                  <a:t>PD</a:t>
                </a:r>
                <a:r>
                  <a:rPr kumimoji="1" lang="zh-CN" altLang="en-US" sz="1600" dirty="0">
                    <a:solidFill>
                      <a:schemeClr val="tx1">
                        <a:lumMod val="75000"/>
                        <a:lumOff val="25000"/>
                      </a:schemeClr>
                    </a:solidFill>
                  </a:rPr>
                  <a:t>的骨转移患者</a:t>
                </a:r>
              </a:p>
            </p:txBody>
          </p:sp>
          <p:sp>
            <p:nvSpPr>
              <p:cNvPr id="13" name="矩形: 圆角 110">
                <a:extLst>
                  <a:ext uri="{FF2B5EF4-FFF2-40B4-BE49-F238E27FC236}">
                    <a16:creationId xmlns:a16="http://schemas.microsoft.com/office/drawing/2014/main" id="{D6667121-7947-0F5C-55A2-5A9F156AF6D8}"/>
                  </a:ext>
                </a:extLst>
              </p:cNvPr>
              <p:cNvSpPr/>
              <p:nvPr/>
            </p:nvSpPr>
            <p:spPr>
              <a:xfrm>
                <a:off x="6632748" y="2656487"/>
                <a:ext cx="4602908" cy="479096"/>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b="1" dirty="0">
                    <a:solidFill>
                      <a:schemeClr val="accent1"/>
                    </a:solidFill>
                  </a:rPr>
                  <a:t>对比</a:t>
                </a:r>
                <a:r>
                  <a:rPr kumimoji="1" lang="en-US" altLang="zh-CN" b="1" dirty="0">
                    <a:solidFill>
                      <a:schemeClr val="accent1"/>
                    </a:solidFill>
                  </a:rPr>
                  <a:t>PR</a:t>
                </a:r>
                <a:r>
                  <a:rPr kumimoji="1" lang="zh-CN" altLang="en-US" b="1" dirty="0">
                    <a:solidFill>
                      <a:schemeClr val="accent1"/>
                    </a:solidFill>
                  </a:rPr>
                  <a:t>、</a:t>
                </a:r>
                <a:r>
                  <a:rPr kumimoji="1" lang="en-US" altLang="zh-CN" b="1" dirty="0">
                    <a:solidFill>
                      <a:schemeClr val="accent1"/>
                    </a:solidFill>
                  </a:rPr>
                  <a:t>CR</a:t>
                </a:r>
                <a:r>
                  <a:rPr kumimoji="1" lang="zh-CN" altLang="en-US" b="1" dirty="0">
                    <a:solidFill>
                      <a:schemeClr val="accent1"/>
                    </a:solidFill>
                  </a:rPr>
                  <a:t>患者，疾病整体风险高</a:t>
                </a:r>
              </a:p>
            </p:txBody>
          </p:sp>
          <p:sp>
            <p:nvSpPr>
              <p:cNvPr id="14" name="downward-arrow-curve_1094"/>
              <p:cNvSpPr/>
              <p:nvPr/>
            </p:nvSpPr>
            <p:spPr>
              <a:xfrm rot="5400000">
                <a:off x="8825138" y="2228588"/>
                <a:ext cx="270688" cy="585109"/>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flip="none" rotWithShape="1">
                <a:gsLst>
                  <a:gs pos="0">
                    <a:schemeClr val="accent1">
                      <a:alpha val="0"/>
                    </a:schemeClr>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15" name="矩形: 圆角 110">
                <a:extLst>
                  <a:ext uri="{FF2B5EF4-FFF2-40B4-BE49-F238E27FC236}">
                    <a16:creationId xmlns:a16="http://schemas.microsoft.com/office/drawing/2014/main" id="{BE6D0A97-5717-1889-EE37-4ABF67F355EA}"/>
                  </a:ext>
                </a:extLst>
              </p:cNvPr>
              <p:cNvSpPr/>
              <p:nvPr/>
            </p:nvSpPr>
            <p:spPr>
              <a:xfrm>
                <a:off x="6632748" y="3418608"/>
                <a:ext cx="4602908" cy="479096"/>
              </a:xfrm>
              <a:prstGeom prst="roundRect">
                <a:avLst>
                  <a:gd name="adj" fmla="val 50000"/>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schemeClr val="accent1"/>
                    </a:solidFill>
                  </a:rPr>
                  <a:t>骨转移风险高</a:t>
                </a:r>
                <a:endParaRPr kumimoji="1" lang="en-US" altLang="zh-CN" sz="1600" b="1" dirty="0">
                  <a:solidFill>
                    <a:schemeClr val="accent1"/>
                  </a:solidFill>
                </a:endParaRPr>
              </a:p>
              <a:p>
                <a:pPr algn="ctr"/>
                <a:r>
                  <a:rPr kumimoji="1" lang="zh-CN" altLang="en-US" sz="1600" b="1" dirty="0">
                    <a:solidFill>
                      <a:schemeClr val="accent1"/>
                    </a:solidFill>
                    <a:sym typeface="+mn-ea"/>
                  </a:rPr>
                  <a:t>无症状干预窗口期有限，建议立刻启动</a:t>
                </a:r>
                <a:r>
                  <a:rPr kumimoji="1" lang="en-US" altLang="zh-CN" sz="1600" b="1" dirty="0">
                    <a:solidFill>
                      <a:schemeClr val="accent1"/>
                    </a:solidFill>
                    <a:sym typeface="+mn-ea"/>
                  </a:rPr>
                  <a:t>BTA</a:t>
                </a:r>
                <a:endParaRPr kumimoji="1" lang="zh-CN" altLang="en-US" sz="1600" b="1" dirty="0">
                  <a:solidFill>
                    <a:schemeClr val="accent1"/>
                  </a:solidFill>
                </a:endParaRPr>
              </a:p>
            </p:txBody>
          </p:sp>
          <p:sp>
            <p:nvSpPr>
              <p:cNvPr id="16" name="downward-arrow-curve_1094">
                <a:extLst>
                  <a:ext uri="{FF2B5EF4-FFF2-40B4-BE49-F238E27FC236}">
                    <a16:creationId xmlns:a16="http://schemas.microsoft.com/office/drawing/2014/main" id="{2A31FCCC-1752-B695-7A05-50DB85AC3614}"/>
                  </a:ext>
                </a:extLst>
              </p:cNvPr>
              <p:cNvSpPr/>
              <p:nvPr/>
            </p:nvSpPr>
            <p:spPr>
              <a:xfrm rot="5400000">
                <a:off x="8818969" y="2984541"/>
                <a:ext cx="283024" cy="585109"/>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flip="none" rotWithShape="1">
                <a:gsLst>
                  <a:gs pos="0">
                    <a:schemeClr val="accent1">
                      <a:alpha val="0"/>
                    </a:schemeClr>
                  </a:gs>
                  <a:gs pos="100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grpSp>
      </p:grpSp>
      <p:grpSp>
        <p:nvGrpSpPr>
          <p:cNvPr id="19" name="组合 18"/>
          <p:cNvGrpSpPr/>
          <p:nvPr/>
        </p:nvGrpSpPr>
        <p:grpSpPr>
          <a:xfrm>
            <a:off x="811305" y="1271707"/>
            <a:ext cx="4929738" cy="548192"/>
            <a:chOff x="904372" y="1198793"/>
            <a:chExt cx="4559994" cy="548192"/>
          </a:xfrm>
        </p:grpSpPr>
        <p:sp>
          <p:nvSpPr>
            <p:cNvPr id="20" name="任意多边形: 形状 19"/>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1" name="文本框 20"/>
            <p:cNvSpPr txBox="1"/>
            <p:nvPr/>
          </p:nvSpPr>
          <p:spPr>
            <a:xfrm>
              <a:off x="1168779" y="1272837"/>
              <a:ext cx="4031180" cy="400110"/>
            </a:xfrm>
            <a:prstGeom prst="rect">
              <a:avLst/>
            </a:prstGeom>
            <a:no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000" b="1" kern="0" noProof="0" dirty="0">
                  <a:ln>
                    <a:noFill/>
                  </a:ln>
                  <a:solidFill>
                    <a:schemeClr val="bg1"/>
                  </a:solidFill>
                  <a:effectLst/>
                  <a:uLnTx/>
                  <a:uFillTx/>
                  <a:latin typeface="+mn-ea"/>
                  <a:sym typeface="+mn-ea"/>
                </a:rPr>
                <a:t>肺癌</a:t>
              </a:r>
              <a:r>
                <a:rPr lang="zh-CN" altLang="en-US" sz="2000" b="1" kern="0" noProof="0" dirty="0">
                  <a:ln>
                    <a:noFill/>
                  </a:ln>
                  <a:solidFill>
                    <a:schemeClr val="bg1"/>
                  </a:solidFill>
                  <a:effectLst/>
                  <a:uLnTx/>
                  <a:uFillTx/>
                  <a:latin typeface="+mn-ea"/>
                  <a:cs typeface="+mn-ea"/>
                  <a:sym typeface="+mn-ea"/>
                </a:rPr>
                <a:t>骨转移</a:t>
              </a:r>
              <a:r>
                <a:rPr lang="en-US" altLang="zh-CN" sz="2000" b="1" kern="0" noProof="0" dirty="0">
                  <a:ln>
                    <a:noFill/>
                  </a:ln>
                  <a:solidFill>
                    <a:schemeClr val="bg1"/>
                  </a:solidFill>
                  <a:effectLst/>
                  <a:uLnTx/>
                  <a:uFillTx/>
                  <a:latin typeface="+mn-ea"/>
                  <a:cs typeface="+mn-ea"/>
                  <a:sym typeface="+mn-ea"/>
                </a:rPr>
                <a:t>SRE</a:t>
              </a:r>
              <a:r>
                <a:rPr lang="zh-CN" altLang="en-US" sz="2000" b="1" kern="0" noProof="0" dirty="0">
                  <a:ln>
                    <a:noFill/>
                  </a:ln>
                  <a:solidFill>
                    <a:schemeClr val="bg1"/>
                  </a:solidFill>
                  <a:effectLst/>
                  <a:uLnTx/>
                  <a:uFillTx/>
                  <a:latin typeface="+mn-ea"/>
                  <a:cs typeface="+mn-ea"/>
                  <a:sym typeface="+mn-ea"/>
                </a:rPr>
                <a:t>发生率高、发生快</a:t>
              </a:r>
              <a:endParaRPr lang="zh-CN" altLang="en-US" sz="2000" b="1" kern="0" noProof="0" dirty="0">
                <a:ln>
                  <a:noFill/>
                </a:ln>
                <a:solidFill>
                  <a:schemeClr val="bg1"/>
                </a:solidFill>
                <a:effectLst/>
                <a:uLnTx/>
                <a:uFillTx/>
                <a:latin typeface="+mn-ea"/>
                <a:ea typeface="微软雅黑" panose="020B0503020204020204" charset="-122"/>
                <a:cs typeface="Arial" panose="020B0604020202020204" pitchFamily="34" charset="0"/>
                <a:sym typeface="+mn-ea"/>
              </a:endParaRPr>
            </a:p>
          </p:txBody>
        </p:sp>
        <p:grpSp>
          <p:nvGrpSpPr>
            <p:cNvPr id="22" name="组合 21"/>
            <p:cNvGrpSpPr/>
            <p:nvPr/>
          </p:nvGrpSpPr>
          <p:grpSpPr>
            <a:xfrm>
              <a:off x="1121263" y="1198793"/>
              <a:ext cx="545082" cy="512278"/>
              <a:chOff x="7436314" y="2544951"/>
              <a:chExt cx="509090" cy="294402"/>
            </a:xfrm>
          </p:grpSpPr>
          <p:sp>
            <p:nvSpPr>
              <p:cNvPr id="23" name="平行四边形 22"/>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4" name="平行四边形 23"/>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grpSp>
        <p:nvGrpSpPr>
          <p:cNvPr id="26" name="组合 25"/>
          <p:cNvGrpSpPr/>
          <p:nvPr/>
        </p:nvGrpSpPr>
        <p:grpSpPr>
          <a:xfrm>
            <a:off x="6635830" y="1271707"/>
            <a:ext cx="4559994" cy="548192"/>
            <a:chOff x="6727633" y="1198793"/>
            <a:chExt cx="4559994" cy="548192"/>
          </a:xfrm>
        </p:grpSpPr>
        <p:sp>
          <p:nvSpPr>
            <p:cNvPr id="27" name="任意多边形: 形状 26"/>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28" name="文本框 27"/>
            <p:cNvSpPr txBox="1"/>
            <p:nvPr/>
          </p:nvSpPr>
          <p:spPr>
            <a:xfrm>
              <a:off x="6992040" y="1272836"/>
              <a:ext cx="4031180" cy="400110"/>
            </a:xfrm>
            <a:prstGeom prst="rect">
              <a:avLst/>
            </a:prstGeom>
            <a:noFill/>
          </p:spPr>
          <p:txBody>
            <a:bodyPr wrap="square" anchor="ctr">
              <a:spAutoFit/>
            </a:bodyPr>
            <a:lstStyle/>
            <a:p>
              <a:pPr lvl="0" algn="ctr" defTabSz="457200">
                <a:spcBef>
                  <a:spcPct val="0"/>
                </a:spcBef>
                <a:spcAft>
                  <a:spcPct val="0"/>
                </a:spcAft>
                <a:defRPr/>
              </a:pPr>
              <a:r>
                <a:rPr lang="zh-CN" altLang="en-US" sz="2000"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缩瘤不理想的患者风险可能更高</a:t>
              </a:r>
            </a:p>
          </p:txBody>
        </p:sp>
        <p:grpSp>
          <p:nvGrpSpPr>
            <p:cNvPr id="29" name="组合 28"/>
            <p:cNvGrpSpPr/>
            <p:nvPr/>
          </p:nvGrpSpPr>
          <p:grpSpPr>
            <a:xfrm>
              <a:off x="6944524" y="1198793"/>
              <a:ext cx="545082" cy="512278"/>
              <a:chOff x="7436314" y="2544951"/>
              <a:chExt cx="509090" cy="294402"/>
            </a:xfrm>
          </p:grpSpPr>
          <p:sp>
            <p:nvSpPr>
              <p:cNvPr id="31" name="平行四边形 30"/>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2" name="平行四边形 31"/>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p:cNvGraphicFramePr>
            <a:graphicFrameLocks noChangeAspect="1"/>
          </p:cNvGraphicFramePr>
          <p:nvPr>
            <p:custDataLst>
              <p:tags r:id="rId1"/>
            </p:custDataLst>
            <p:extLst>
              <p:ext uri="{D42A27DB-BD31-4B8C-83A1-F6EECF244321}">
                <p14:modId xmlns:p14="http://schemas.microsoft.com/office/powerpoint/2010/main" val="660171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9" imgW="5080" imgH="5080" progId="TCLayout.ActiveDocument.1">
                  <p:embed/>
                </p:oleObj>
              </mc:Choice>
              <mc:Fallback>
                <p:oleObj name="think-cell 幻灯片" r:id="rId9" imgW="5080" imgH="5080" progId="TCLayout.ActiveDocument.1">
                  <p:embed/>
                  <p:pic>
                    <p:nvPicPr>
                      <p:cNvPr id="0" name="think-cell data - do not delete" hidden="1"/>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7" name="矩形: 圆角 6"/>
          <p:cNvSpPr/>
          <p:nvPr/>
        </p:nvSpPr>
        <p:spPr>
          <a:xfrm>
            <a:off x="516000" y="1156113"/>
            <a:ext cx="11160000" cy="4957959"/>
          </a:xfrm>
          <a:prstGeom prst="roundRect">
            <a:avLst>
              <a:gd name="adj" fmla="val 5795"/>
            </a:avLst>
          </a:prstGeom>
          <a:solidFill>
            <a:schemeClr val="bg1"/>
          </a:solidFill>
          <a:ln w="12700" cap="flat" cmpd="sng" algn="ctr">
            <a:solidFill>
              <a:schemeClr val="accent1">
                <a:lumMod val="20000"/>
                <a:lumOff val="80000"/>
              </a:schemeClr>
            </a:solidFill>
            <a:prstDash val="solid"/>
            <a:miter lim="800000"/>
          </a:ln>
          <a:effectLst>
            <a:outerShdw blurRad="177800" dist="38100" dir="2700000" algn="tl" rotWithShape="0">
              <a:schemeClr val="accent1">
                <a:alpha val="10000"/>
              </a:scheme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p:txBody>
      </p:sp>
      <p:grpSp>
        <p:nvGrpSpPr>
          <p:cNvPr id="75" name="组合 74"/>
          <p:cNvGrpSpPr/>
          <p:nvPr/>
        </p:nvGrpSpPr>
        <p:grpSpPr>
          <a:xfrm>
            <a:off x="2041667" y="743928"/>
            <a:ext cx="8108666" cy="802150"/>
            <a:chOff x="1108412" y="1780120"/>
            <a:chExt cx="4302280" cy="572934"/>
          </a:xfrm>
        </p:grpSpPr>
        <p:grpSp>
          <p:nvGrpSpPr>
            <p:cNvPr id="76" name="组合 75"/>
            <p:cNvGrpSpPr/>
            <p:nvPr/>
          </p:nvGrpSpPr>
          <p:grpSpPr>
            <a:xfrm>
              <a:off x="4420824" y="1780120"/>
              <a:ext cx="509090" cy="294402"/>
              <a:chOff x="2290830" y="1542404"/>
              <a:chExt cx="275987" cy="155641"/>
            </a:xfrm>
          </p:grpSpPr>
          <p:sp>
            <p:nvSpPr>
              <p:cNvPr id="82" name="平行四边形 81"/>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微软雅黑" panose="020B0503020204020204" charset="-122"/>
                  <a:ea typeface="微软雅黑" panose="020B0503020204020204" charset="-122"/>
                </a:endParaRPr>
              </a:p>
            </p:txBody>
          </p:sp>
          <p:sp>
            <p:nvSpPr>
              <p:cNvPr id="83" name="平行四边形 82"/>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微软雅黑" panose="020B0503020204020204" charset="-122"/>
                  <a:ea typeface="微软雅黑" panose="020B0503020204020204" charset="-122"/>
                </a:endParaRPr>
              </a:p>
            </p:txBody>
          </p:sp>
        </p:grpSp>
        <p:sp>
          <p:nvSpPr>
            <p:cNvPr id="77" name="任意多边形: 形状 76"/>
            <p:cNvSpPr/>
            <p:nvPr/>
          </p:nvSpPr>
          <p:spPr>
            <a:xfrm flipH="1">
              <a:off x="1108412" y="1840776"/>
              <a:ext cx="4302280"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8" name="文本框 77"/>
            <p:cNvSpPr txBox="1"/>
            <p:nvPr/>
          </p:nvSpPr>
          <p:spPr>
            <a:xfrm>
              <a:off x="1275353" y="1921596"/>
              <a:ext cx="3935112" cy="329743"/>
            </a:xfrm>
            <a:prstGeom prst="rect">
              <a:avLst/>
            </a:prstGeom>
            <a:noFill/>
          </p:spPr>
          <p:txBody>
            <a:bodyPr wrap="square" anchor="ctr">
              <a:spAutoFit/>
            </a:bodyPr>
            <a:lstStyle/>
            <a:p>
              <a:pPr algn="ctr" defTabSz="457200"/>
              <a:r>
                <a:rPr lang="zh-CN" altLang="en-US" sz="2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骨骼视角：科学认识无症状骨转移</a:t>
              </a:r>
            </a:p>
          </p:txBody>
        </p:sp>
        <p:grpSp>
          <p:nvGrpSpPr>
            <p:cNvPr id="79" name="组合 78"/>
            <p:cNvGrpSpPr/>
            <p:nvPr/>
          </p:nvGrpSpPr>
          <p:grpSpPr>
            <a:xfrm>
              <a:off x="1316029" y="1840776"/>
              <a:ext cx="509090" cy="512278"/>
              <a:chOff x="7436314" y="2544951"/>
              <a:chExt cx="509090" cy="294402"/>
            </a:xfrm>
          </p:grpSpPr>
          <p:sp>
            <p:nvSpPr>
              <p:cNvPr id="80" name="平行四边形 79"/>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81" name="平行四边形 80"/>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6" name="New shape"/>
          <p:cNvSpPr txBox="1">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dirty="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
        <p:nvSpPr>
          <p:cNvPr id="13" name="文本框 12"/>
          <p:cNvSpPr txBox="1"/>
          <p:nvPr/>
        </p:nvSpPr>
        <p:spPr>
          <a:xfrm>
            <a:off x="633714" y="6381616"/>
            <a:ext cx="6105644" cy="338554"/>
          </a:xfrm>
          <a:prstGeom prst="rect">
            <a:avLst/>
          </a:prstGeom>
          <a:noFill/>
        </p:spPr>
        <p:txBody>
          <a:bodyPr wrap="square">
            <a:spAutoFit/>
          </a:bodyPr>
          <a:lstStyle/>
          <a:p>
            <a:pPr marL="228600" indent="-228600">
              <a:buAutoNum type="arabicPeriod"/>
            </a:pPr>
            <a:r>
              <a:rPr lang="en-US" altLang="zh-CN" sz="8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ESMO bone health in cancer.</a:t>
            </a:r>
          </a:p>
          <a:p>
            <a:pPr marL="228600" indent="-228600">
              <a:buAutoNum type="arabicPeriod"/>
            </a:pPr>
            <a:r>
              <a:rPr lang="zh-CN" altLang="en-US" sz="8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恶性肿瘤骨转移临床诊疗专家共识</a:t>
            </a:r>
            <a:r>
              <a:rPr lang="en-US" altLang="zh-CN" sz="8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a:t>
            </a:r>
            <a:endParaRPr lang="zh-CN" altLang="en-US" dirty="0">
              <a:solidFill>
                <a:schemeClr val="bg1">
                  <a:lumMod val="50000"/>
                </a:schemeClr>
              </a:solidFill>
            </a:endParaRPr>
          </a:p>
        </p:txBody>
      </p:sp>
      <p:sp>
        <p:nvSpPr>
          <p:cNvPr id="29" name="箭头: 右 28">
            <a:extLst>
              <a:ext uri="{FF2B5EF4-FFF2-40B4-BE49-F238E27FC236}">
                <a16:creationId xmlns:a16="http://schemas.microsoft.com/office/drawing/2014/main" id="{DE49FD29-BC1E-9EAF-0D81-6320227AD017}"/>
              </a:ext>
            </a:extLst>
          </p:cNvPr>
          <p:cNvSpPr/>
          <p:nvPr/>
        </p:nvSpPr>
        <p:spPr>
          <a:xfrm>
            <a:off x="5180040" y="2516770"/>
            <a:ext cx="1404356" cy="2412717"/>
          </a:xfrm>
          <a:prstGeom prst="rightArrow">
            <a:avLst>
              <a:gd name="adj1" fmla="val 73027"/>
              <a:gd name="adj2" fmla="val 50000"/>
            </a:avLst>
          </a:prstGeom>
          <a:gradFill flip="none" rotWithShape="1">
            <a:gsLst>
              <a:gs pos="0">
                <a:schemeClr val="accent1">
                  <a:lumMod val="5000"/>
                  <a:lumOff val="95000"/>
                  <a:alpha val="0"/>
                </a:schemeClr>
              </a:gs>
              <a:gs pos="74000">
                <a:schemeClr val="accent1">
                  <a:lumMod val="45000"/>
                  <a:lumOff val="55000"/>
                  <a:alpha val="50000"/>
                </a:schemeClr>
              </a:gs>
              <a:gs pos="83000">
                <a:schemeClr val="accent1">
                  <a:lumMod val="45000"/>
                  <a:lumOff val="55000"/>
                  <a:alpha val="50000"/>
                </a:schemeClr>
              </a:gs>
              <a:gs pos="100000">
                <a:schemeClr val="accent1">
                  <a:lumMod val="30000"/>
                  <a:lumOff val="70000"/>
                  <a:alpha val="5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0" name="文本框 29"/>
          <p:cNvSpPr txBox="1"/>
          <p:nvPr/>
        </p:nvSpPr>
        <p:spPr>
          <a:xfrm>
            <a:off x="868674" y="2929653"/>
            <a:ext cx="5053155" cy="1705403"/>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zh-CN" b="1" kern="100" dirty="0">
                <a:solidFill>
                  <a:schemeClr val="accent1"/>
                </a:solidFill>
                <a:latin typeface="微软雅黑" panose="020B0503020204020204" charset="-122"/>
                <a:ea typeface="微软雅黑" panose="020B0503020204020204" charset="-122"/>
                <a:cs typeface="微软雅黑" panose="020B0503020204020204" charset="-122"/>
              </a:rPr>
              <a:t>无症状</a:t>
            </a:r>
            <a:r>
              <a:rPr lang="zh-CN" altLang="en-US" b="1" kern="100" dirty="0">
                <a:solidFill>
                  <a:schemeClr val="accent1"/>
                </a:solidFill>
                <a:latin typeface="微软雅黑" panose="020B0503020204020204" charset="-122"/>
                <a:ea typeface="微软雅黑" panose="020B0503020204020204" charset="-122"/>
                <a:cs typeface="微软雅黑" panose="020B0503020204020204" charset="-122"/>
              </a:rPr>
              <a:t>≠</a:t>
            </a:r>
            <a:r>
              <a:rPr lang="zh-CN" altLang="zh-CN" b="1" kern="100" dirty="0">
                <a:solidFill>
                  <a:schemeClr val="accent1"/>
                </a:solidFill>
                <a:latin typeface="微软雅黑" panose="020B0503020204020204" charset="-122"/>
                <a:ea typeface="微软雅黑" panose="020B0503020204020204" charset="-122"/>
                <a:cs typeface="微软雅黑" panose="020B0503020204020204" charset="-122"/>
              </a:rPr>
              <a:t>无破坏</a:t>
            </a:r>
            <a:r>
              <a:rPr lang="zh-CN" altLang="en-US" b="1" kern="100" dirty="0">
                <a:solidFill>
                  <a:schemeClr val="accent1"/>
                </a:solidFill>
                <a:latin typeface="微软雅黑" panose="020B0503020204020204" charset="-122"/>
                <a:ea typeface="微软雅黑" panose="020B0503020204020204" charset="-122"/>
                <a:cs typeface="微软雅黑" panose="020B0503020204020204" charset="-122"/>
              </a:rPr>
              <a:t>≠</a:t>
            </a:r>
            <a:r>
              <a:rPr lang="zh-CN" altLang="zh-CN" b="1" kern="100" dirty="0">
                <a:solidFill>
                  <a:schemeClr val="accent1"/>
                </a:solidFill>
                <a:latin typeface="微软雅黑" panose="020B0503020204020204" charset="-122"/>
                <a:ea typeface="微软雅黑" panose="020B0503020204020204" charset="-122"/>
                <a:cs typeface="微软雅黑" panose="020B0503020204020204" charset="-122"/>
              </a:rPr>
              <a:t>无风险</a:t>
            </a:r>
            <a:endParaRPr lang="en-US" altLang="zh-CN" kern="100" dirty="0">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Arial" panose="020B0604020202020204" pitchFamily="34" charset="0"/>
              <a:buChar char="•"/>
            </a:pPr>
            <a:r>
              <a:rPr lang="en-US" altLang="zh-CN" b="1" kern="100" dirty="0">
                <a:solidFill>
                  <a:schemeClr val="accent1"/>
                </a:solidFill>
                <a:latin typeface="微软雅黑" panose="020B0503020204020204" charset="-122"/>
                <a:ea typeface="微软雅黑" panose="020B0503020204020204" charset="-122"/>
                <a:cs typeface="微软雅黑" panose="020B0503020204020204" charset="-122"/>
              </a:rPr>
              <a:t>SRE</a:t>
            </a:r>
            <a:r>
              <a:rPr lang="zh-CN" altLang="en-US" kern="100" dirty="0">
                <a:latin typeface="微软雅黑" panose="020B0503020204020204" charset="-122"/>
                <a:ea typeface="微软雅黑" panose="020B0503020204020204" charset="-122"/>
                <a:cs typeface="微软雅黑" panose="020B0503020204020204" charset="-122"/>
              </a:rPr>
              <a:t>才是骨转移局部风险的直接体现</a:t>
            </a:r>
            <a:endParaRPr lang="en-US" altLang="zh-CN" b="1" kern="100" dirty="0">
              <a:solidFill>
                <a:schemeClr val="accent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Arial" panose="020B0604020202020204" pitchFamily="34" charset="0"/>
              <a:buChar char="•"/>
            </a:pPr>
            <a:r>
              <a:rPr lang="en-US" altLang="zh-CN" b="1" kern="100" dirty="0">
                <a:solidFill>
                  <a:schemeClr val="accent1"/>
                </a:solidFill>
                <a:latin typeface="微软雅黑" panose="020B0503020204020204" charset="-122"/>
                <a:ea typeface="微软雅黑" panose="020B0503020204020204" charset="-122"/>
                <a:cs typeface="微软雅黑" panose="020B0503020204020204" charset="-122"/>
              </a:rPr>
              <a:t>~50%</a:t>
            </a:r>
            <a:r>
              <a:rPr lang="zh-CN" altLang="en-US" kern="100" dirty="0">
                <a:latin typeface="微软雅黑" panose="020B0503020204020204" charset="-122"/>
                <a:ea typeface="微软雅黑" panose="020B0503020204020204" charset="-122"/>
                <a:cs typeface="微软雅黑" panose="020B0503020204020204" charset="-122"/>
              </a:rPr>
              <a:t>出现</a:t>
            </a:r>
            <a:r>
              <a:rPr lang="en-US" altLang="zh-CN" kern="100" dirty="0">
                <a:latin typeface="微软雅黑" panose="020B0503020204020204" charset="-122"/>
                <a:ea typeface="微软雅黑" panose="020B0503020204020204" charset="-122"/>
                <a:cs typeface="微软雅黑" panose="020B0503020204020204" charset="-122"/>
              </a:rPr>
              <a:t>SRE</a:t>
            </a:r>
            <a:r>
              <a:rPr lang="zh-CN" altLang="en-US" kern="100" dirty="0">
                <a:latin typeface="微软雅黑" panose="020B0503020204020204" charset="-122"/>
                <a:ea typeface="微软雅黑" panose="020B0503020204020204" charset="-122"/>
                <a:cs typeface="微软雅黑" panose="020B0503020204020204" charset="-122"/>
              </a:rPr>
              <a:t>的患者既往没有明显骨痛</a:t>
            </a:r>
            <a:endParaRPr lang="en-US" altLang="zh-CN" kern="100" dirty="0">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Arial" panose="020B0604020202020204" pitchFamily="34" charset="0"/>
              <a:buChar char="•"/>
            </a:pPr>
            <a:r>
              <a:rPr lang="zh-CN" altLang="en-US" b="1" kern="100" dirty="0">
                <a:solidFill>
                  <a:schemeClr val="accent1"/>
                </a:solidFill>
                <a:latin typeface="微软雅黑" panose="020B0503020204020204" charset="-122"/>
                <a:ea typeface="微软雅黑" panose="020B0503020204020204" charset="-122"/>
                <a:cs typeface="微软雅黑" panose="020B0503020204020204" charset="-122"/>
              </a:rPr>
              <a:t>原发灶控制不理想</a:t>
            </a:r>
            <a:r>
              <a:rPr lang="zh-CN" altLang="en-US" kern="100" dirty="0">
                <a:latin typeface="微软雅黑" panose="020B0503020204020204" charset="-122"/>
                <a:ea typeface="微软雅黑" panose="020B0503020204020204" charset="-122"/>
                <a:cs typeface="微软雅黑" panose="020B0503020204020204" charset="-122"/>
              </a:rPr>
              <a:t>患者的骨转移风险更高</a:t>
            </a:r>
            <a:endParaRPr lang="en-US" altLang="zh-CN" kern="100" dirty="0">
              <a:latin typeface="微软雅黑" panose="020B0503020204020204" charset="-122"/>
              <a:ea typeface="微软雅黑" panose="020B0503020204020204" charset="-122"/>
              <a:cs typeface="微软雅黑" panose="020B0503020204020204" charset="-122"/>
            </a:endParaRPr>
          </a:p>
        </p:txBody>
      </p:sp>
      <p:sp>
        <p:nvSpPr>
          <p:cNvPr id="31" name="矩形: 圆角 64"/>
          <p:cNvSpPr/>
          <p:nvPr>
            <p:custDataLst>
              <p:tags r:id="rId2"/>
            </p:custDataLst>
          </p:nvPr>
        </p:nvSpPr>
        <p:spPr>
          <a:xfrm>
            <a:off x="868420" y="2113961"/>
            <a:ext cx="4745355" cy="797676"/>
          </a:xfrm>
          <a:prstGeom prst="roundRect">
            <a:avLst>
              <a:gd name="adj" fmla="val 22417"/>
            </a:avLst>
          </a:prstGeom>
          <a:gradFill>
            <a:gsLst>
              <a:gs pos="0">
                <a:schemeClr val="accent2">
                  <a:lumMod val="5000"/>
                  <a:lumOff val="95000"/>
                  <a:alpha val="0"/>
                </a:schemeClr>
              </a:gs>
              <a:gs pos="100000">
                <a:schemeClr val="accent2">
                  <a:lumMod val="30000"/>
                  <a:lumOff val="70000"/>
                  <a:alpha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defRPr/>
            </a:pPr>
            <a:r>
              <a:rPr lang="zh-CN" altLang="en-US" sz="2400" b="1" dirty="0">
                <a:solidFill>
                  <a:srgbClr val="F26649"/>
                </a:solidFill>
                <a:latin typeface="+mj-ea"/>
                <a:ea typeface="+mj-ea"/>
                <a:cs typeface="Arial" panose="020B0604020202020204" pitchFamily="34" charset="0"/>
              </a:rPr>
              <a:t>骨转移症状有天然的滞后性</a:t>
            </a:r>
          </a:p>
        </p:txBody>
      </p:sp>
      <p:grpSp>
        <p:nvGrpSpPr>
          <p:cNvPr id="36" name="组合 35">
            <a:extLst>
              <a:ext uri="{FF2B5EF4-FFF2-40B4-BE49-F238E27FC236}">
                <a16:creationId xmlns:a16="http://schemas.microsoft.com/office/drawing/2014/main" id="{ADE24A62-AB64-F566-D58D-1B2759B2F2D1}"/>
              </a:ext>
            </a:extLst>
          </p:cNvPr>
          <p:cNvGrpSpPr/>
          <p:nvPr/>
        </p:nvGrpSpPr>
        <p:grpSpPr>
          <a:xfrm>
            <a:off x="6722296" y="1708675"/>
            <a:ext cx="4745355" cy="3696701"/>
            <a:chOff x="6944810" y="1708676"/>
            <a:chExt cx="4522841" cy="3487268"/>
          </a:xfrm>
        </p:grpSpPr>
        <p:grpSp>
          <p:nvGrpSpPr>
            <p:cNvPr id="16" name="组合 15"/>
            <p:cNvGrpSpPr/>
            <p:nvPr/>
          </p:nvGrpSpPr>
          <p:grpSpPr>
            <a:xfrm>
              <a:off x="6944810" y="1708676"/>
              <a:ext cx="4522841" cy="3487268"/>
              <a:chOff x="8057413" y="1975356"/>
              <a:chExt cx="3463870" cy="4093434"/>
            </a:xfrm>
          </p:grpSpPr>
          <p:sp>
            <p:nvSpPr>
              <p:cNvPr id="17" name="矩形: 圆角 2"/>
              <p:cNvSpPr/>
              <p:nvPr>
                <p:custDataLst>
                  <p:tags r:id="rId5"/>
                </p:custDataLst>
              </p:nvPr>
            </p:nvSpPr>
            <p:spPr>
              <a:xfrm>
                <a:off x="8057413" y="1975356"/>
                <a:ext cx="3463870" cy="3994900"/>
              </a:xfrm>
              <a:prstGeom prst="roundRect">
                <a:avLst>
                  <a:gd name="adj" fmla="val 4099"/>
                </a:avLst>
              </a:prstGeom>
              <a:gradFill>
                <a:gsLst>
                  <a:gs pos="49100">
                    <a:srgbClr val="FDF5EF"/>
                  </a:gs>
                  <a:gs pos="0">
                    <a:srgbClr val="FCEBE0"/>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200"/>
                  </a:spcBef>
                  <a:spcAft>
                    <a:spcPts val="120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8" name="矩形: 圆角 4"/>
              <p:cNvSpPr/>
              <p:nvPr>
                <p:custDataLst>
                  <p:tags r:id="rId6"/>
                </p:custDataLst>
              </p:nvPr>
            </p:nvSpPr>
            <p:spPr>
              <a:xfrm>
                <a:off x="8158224" y="2141984"/>
                <a:ext cx="3247851" cy="3926806"/>
              </a:xfrm>
              <a:prstGeom prst="roundRect">
                <a:avLst>
                  <a:gd name="adj" fmla="val 4730"/>
                </a:avLst>
              </a:prstGeom>
              <a:solidFill>
                <a:schemeClr val="bg1">
                  <a:alpha val="94000"/>
                </a:schemeClr>
              </a:solidFill>
              <a:ln w="635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rIns="144000" bIns="612000" rtlCol="0" anchor="ctr"/>
              <a:lstStyle/>
              <a:p>
                <a:pPr marL="176213" indent="-176213">
                  <a:lnSpc>
                    <a:spcPct val="110000"/>
                  </a:lnSpc>
                  <a:spcBef>
                    <a:spcPts val="1200"/>
                  </a:spcBef>
                  <a:spcAft>
                    <a:spcPts val="1200"/>
                  </a:spcAft>
                  <a:buFont typeface="Arial" panose="020B0604020202020204" pitchFamily="34" charset="0"/>
                  <a:buChar char="•"/>
                </a:pPr>
                <a:endParaRPr kumimoji="0" lang="zh-CN" altLang="en-US" sz="2200" b="0" i="0" u="none" strike="noStrike" kern="1200" cap="none" spc="0" normalizeH="0" baseline="0" noProof="0" dirty="0">
                  <a:ln>
                    <a:noFill/>
                  </a:ln>
                  <a:solidFill>
                    <a:prstClr val="white"/>
                  </a:solidFill>
                  <a:effectLst/>
                  <a:uLnTx/>
                  <a:uFillTx/>
                  <a:latin typeface="+mj-lt"/>
                  <a:ea typeface="微软雅黑" panose="020B0503020204020204" charset="-122"/>
                  <a:cs typeface="+mn-cs"/>
                </a:endParaRPr>
              </a:p>
            </p:txBody>
          </p:sp>
        </p:grpSp>
        <p:sp>
          <p:nvSpPr>
            <p:cNvPr id="32" name="矩形: 圆角 64">
              <a:extLst>
                <a:ext uri="{FF2B5EF4-FFF2-40B4-BE49-F238E27FC236}">
                  <a16:creationId xmlns:a16="http://schemas.microsoft.com/office/drawing/2014/main" id="{F976824B-B6FC-6B69-AF82-96B2B44465A1}"/>
                </a:ext>
              </a:extLst>
            </p:cNvPr>
            <p:cNvSpPr/>
            <p:nvPr>
              <p:custDataLst>
                <p:tags r:id="rId3"/>
              </p:custDataLst>
            </p:nvPr>
          </p:nvSpPr>
          <p:spPr>
            <a:xfrm>
              <a:off x="7305665" y="2057151"/>
              <a:ext cx="3782332" cy="797676"/>
            </a:xfrm>
            <a:prstGeom prst="roundRect">
              <a:avLst>
                <a:gd name="adj" fmla="val 22417"/>
              </a:avLst>
            </a:prstGeom>
            <a:gradFill>
              <a:gsLst>
                <a:gs pos="0">
                  <a:schemeClr val="accent2">
                    <a:lumMod val="5000"/>
                    <a:lumOff val="95000"/>
                    <a:alpha val="0"/>
                  </a:schemeClr>
                </a:gs>
                <a:gs pos="100000">
                  <a:schemeClr val="accent2">
                    <a:lumMod val="30000"/>
                    <a:lumOff val="70000"/>
                    <a:alpha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indent="-176213">
                <a:lnSpc>
                  <a:spcPct val="110000"/>
                </a:lnSpc>
                <a:spcBef>
                  <a:spcPts val="1200"/>
                </a:spcBef>
                <a:spcAft>
                  <a:spcPts val="1200"/>
                </a:spcAft>
                <a:buFont typeface="Arial" panose="020B0604020202020204" pitchFamily="34" charset="0"/>
                <a:buChar char="•"/>
              </a:pPr>
              <a:r>
                <a:rPr lang="zh-CN" altLang="en-US" sz="2300" b="1" dirty="0">
                  <a:solidFill>
                    <a:schemeClr val="accent1"/>
                  </a:solidFill>
                  <a:cs typeface="Arial" panose="020B0604020202020204" pitchFamily="34" charset="0"/>
                </a:rPr>
                <a:t>无症状是暴风雨前的宁静</a:t>
              </a:r>
              <a:endParaRPr lang="en-US" altLang="zh-CN" sz="2300" b="1" kern="100" dirty="0">
                <a:solidFill>
                  <a:schemeClr val="accent1"/>
                </a:solidFill>
                <a:ea typeface="微软雅黑" panose="020B0503020204020204" charset="-122"/>
                <a:cs typeface="微软雅黑" panose="020B0503020204020204" charset="-122"/>
              </a:endParaRPr>
            </a:p>
          </p:txBody>
        </p:sp>
        <p:sp>
          <p:nvSpPr>
            <p:cNvPr id="35" name="矩形: 圆角 64">
              <a:extLst>
                <a:ext uri="{FF2B5EF4-FFF2-40B4-BE49-F238E27FC236}">
                  <a16:creationId xmlns:a16="http://schemas.microsoft.com/office/drawing/2014/main" id="{2DA223BA-B429-3A00-ACC3-E009A0D11659}"/>
                </a:ext>
              </a:extLst>
            </p:cNvPr>
            <p:cNvSpPr/>
            <p:nvPr>
              <p:custDataLst>
                <p:tags r:id="rId4"/>
              </p:custDataLst>
            </p:nvPr>
          </p:nvSpPr>
          <p:spPr>
            <a:xfrm>
              <a:off x="7305665" y="2897541"/>
              <a:ext cx="3782332" cy="1846862"/>
            </a:xfrm>
            <a:prstGeom prst="roundRect">
              <a:avLst>
                <a:gd name="adj" fmla="val 8002"/>
              </a:avLst>
            </a:prstGeom>
            <a:gradFill>
              <a:gsLst>
                <a:gs pos="0">
                  <a:schemeClr val="accent2">
                    <a:lumMod val="5000"/>
                    <a:lumOff val="95000"/>
                    <a:alpha val="0"/>
                  </a:schemeClr>
                </a:gs>
                <a:gs pos="100000">
                  <a:schemeClr val="accent2">
                    <a:lumMod val="30000"/>
                    <a:lumOff val="70000"/>
                    <a:alpha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bIns="540000" rtlCol="0" anchor="ctr"/>
            <a:lstStyle/>
            <a:p>
              <a:pPr marL="176213" lvl="0" indent="-176213">
                <a:lnSpc>
                  <a:spcPct val="110000"/>
                </a:lnSpc>
                <a:spcBef>
                  <a:spcPts val="1200"/>
                </a:spcBef>
                <a:spcAft>
                  <a:spcPts val="1200"/>
                </a:spcAft>
                <a:buFont typeface="Arial" panose="020B0604020202020204" pitchFamily="34" charset="0"/>
                <a:buChar char="•"/>
              </a:pPr>
              <a:r>
                <a:rPr lang="zh-CN" altLang="zh-CN" sz="2100" b="1" kern="100" dirty="0">
                  <a:solidFill>
                    <a:schemeClr val="accent1"/>
                  </a:solidFill>
                  <a:ea typeface="微软雅黑" panose="020B0503020204020204" charset="-122"/>
                  <a:cs typeface="微软雅黑" panose="020B0503020204020204" charset="-122"/>
                </a:rPr>
                <a:t>指南</a:t>
              </a:r>
              <a:r>
                <a:rPr lang="zh-CN" altLang="en-US" sz="2100" b="1" kern="100" dirty="0">
                  <a:solidFill>
                    <a:schemeClr val="accent1"/>
                  </a:solidFill>
                  <a:ea typeface="微软雅黑" panose="020B0503020204020204" charset="-122"/>
                  <a:cs typeface="微软雅黑" panose="020B0503020204020204" charset="-122"/>
                </a:rPr>
                <a:t>、共识均推荐患者</a:t>
              </a:r>
              <a:r>
                <a:rPr lang="zh-CN" altLang="zh-CN" sz="2100" b="1" kern="100" dirty="0">
                  <a:solidFill>
                    <a:schemeClr val="accent1"/>
                  </a:solidFill>
                  <a:ea typeface="微软雅黑" panose="020B0503020204020204" charset="-122"/>
                  <a:cs typeface="微软雅黑" panose="020B0503020204020204" charset="-122"/>
                </a:rPr>
                <a:t>确诊</a:t>
              </a:r>
              <a:r>
                <a:rPr lang="en-US" altLang="zh-CN" sz="2100" b="1" kern="100" dirty="0">
                  <a:solidFill>
                    <a:schemeClr val="accent1"/>
                  </a:solidFill>
                  <a:ea typeface="微软雅黑" panose="020B0503020204020204" charset="-122"/>
                  <a:cs typeface="微软雅黑" panose="020B0503020204020204" charset="-122"/>
                </a:rPr>
                <a:t> </a:t>
              </a:r>
              <a:r>
                <a:rPr lang="zh-CN" altLang="zh-CN" sz="2100" b="1" kern="100" dirty="0">
                  <a:solidFill>
                    <a:schemeClr val="accent1"/>
                  </a:solidFill>
                  <a:ea typeface="微软雅黑" panose="020B0503020204020204" charset="-122"/>
                  <a:cs typeface="微软雅黑" panose="020B0503020204020204" charset="-122"/>
                </a:rPr>
                <a:t>骨转移后应立刻使用</a:t>
              </a:r>
              <a:r>
                <a:rPr lang="en-US" altLang="zh-CN" sz="2100" b="1" kern="100" dirty="0">
                  <a:solidFill>
                    <a:schemeClr val="accent1"/>
                  </a:solidFill>
                  <a:ea typeface="微软雅黑" panose="020B0503020204020204" charset="-122"/>
                  <a:cs typeface="微软雅黑" panose="020B0503020204020204" charset="-122"/>
                </a:rPr>
                <a:t>BTA</a:t>
              </a:r>
              <a:r>
                <a:rPr lang="zh-CN" altLang="zh-CN" sz="2100" b="1" kern="100" dirty="0">
                  <a:solidFill>
                    <a:schemeClr val="accent1"/>
                  </a:solidFill>
                  <a:ea typeface="微软雅黑" panose="020B0503020204020204" charset="-122"/>
                  <a:cs typeface="微软雅黑" panose="020B0503020204020204" charset="-122"/>
                </a:rPr>
                <a:t>，</a:t>
              </a:r>
              <a:r>
                <a:rPr lang="en-US" altLang="zh-CN" sz="2100" b="1" kern="100" dirty="0">
                  <a:solidFill>
                    <a:schemeClr val="accent1"/>
                  </a:solidFill>
                  <a:ea typeface="微软雅黑" panose="020B0503020204020204" charset="-122"/>
                  <a:cs typeface="微软雅黑" panose="020B0503020204020204" charset="-122"/>
                </a:rPr>
                <a:t> </a:t>
              </a:r>
              <a:r>
                <a:rPr lang="zh-CN" altLang="zh-CN" sz="2100" b="1" kern="100" dirty="0">
                  <a:solidFill>
                    <a:schemeClr val="accent1"/>
                  </a:solidFill>
                  <a:ea typeface="微软雅黑" panose="020B0503020204020204" charset="-122"/>
                  <a:cs typeface="微软雅黑" panose="020B0503020204020204" charset="-122"/>
                </a:rPr>
                <a:t>而非</a:t>
              </a:r>
              <a:r>
                <a:rPr lang="zh-CN" altLang="en-US" sz="2100" b="1" kern="100" dirty="0">
                  <a:solidFill>
                    <a:schemeClr val="accent1"/>
                  </a:solidFill>
                  <a:ea typeface="微软雅黑" panose="020B0503020204020204" charset="-122"/>
                  <a:cs typeface="微软雅黑" panose="020B0503020204020204" charset="-122"/>
                </a:rPr>
                <a:t>根据症状区别对待</a:t>
              </a:r>
              <a:r>
                <a:rPr lang="en-US" altLang="zh-CN" sz="2100" kern="100" baseline="30000" dirty="0">
                  <a:solidFill>
                    <a:schemeClr val="accent1"/>
                  </a:solidFill>
                  <a:ea typeface="微软雅黑" panose="020B0503020204020204" charset="-122"/>
                  <a:cs typeface="微软雅黑" panose="020B0503020204020204" charset="-122"/>
                </a:rPr>
                <a:t>1-2</a:t>
              </a:r>
              <a:endParaRPr lang="zh-CN" altLang="en-US" sz="2100" dirty="0">
                <a:solidFill>
                  <a:prstClr val="white"/>
                </a:solidFill>
                <a:ea typeface="微软雅黑" panose="020B0503020204020204" charset="-122"/>
              </a:endParaRPr>
            </a:p>
          </p:txBody>
        </p:sp>
      </p:grpSp>
      <p:grpSp>
        <p:nvGrpSpPr>
          <p:cNvPr id="37" name="组合 36">
            <a:extLst>
              <a:ext uri="{FF2B5EF4-FFF2-40B4-BE49-F238E27FC236}">
                <a16:creationId xmlns:a16="http://schemas.microsoft.com/office/drawing/2014/main" id="{0B4DAAA2-AFB5-8D1D-AD48-4936096F1750}"/>
              </a:ext>
            </a:extLst>
          </p:cNvPr>
          <p:cNvGrpSpPr/>
          <p:nvPr/>
        </p:nvGrpSpPr>
        <p:grpSpPr>
          <a:xfrm>
            <a:off x="8895031" y="4353490"/>
            <a:ext cx="2495043" cy="1591669"/>
            <a:chOff x="8250961" y="3138621"/>
            <a:chExt cx="2436225" cy="1643082"/>
          </a:xfrm>
        </p:grpSpPr>
        <p:pic>
          <p:nvPicPr>
            <p:cNvPr id="38" name="图片 37">
              <a:extLst>
                <a:ext uri="{FF2B5EF4-FFF2-40B4-BE49-F238E27FC236}">
                  <a16:creationId xmlns:a16="http://schemas.microsoft.com/office/drawing/2014/main" id="{6D5B516C-3177-DABA-2E2F-E6AA19B46724}"/>
                </a:ext>
              </a:extLst>
            </p:cNvPr>
            <p:cNvPicPr>
              <a:picLocks noChangeAspect="1"/>
            </p:cNvPicPr>
            <p:nvPr/>
          </p:nvPicPr>
          <p:blipFill>
            <a:blip r:embed="rId11"/>
            <a:stretch>
              <a:fillRect/>
            </a:stretch>
          </p:blipFill>
          <p:spPr>
            <a:xfrm>
              <a:off x="8250961" y="3138621"/>
              <a:ext cx="1164526" cy="1641692"/>
            </a:xfrm>
            <a:prstGeom prst="rect">
              <a:avLst/>
            </a:prstGeom>
            <a:effectLst>
              <a:outerShdw blurRad="50800" dist="38100" dir="2700000" algn="tl" rotWithShape="0">
                <a:prstClr val="black">
                  <a:alpha val="40000"/>
                </a:prstClr>
              </a:outerShdw>
            </a:effectLst>
          </p:spPr>
        </p:pic>
        <p:pic>
          <p:nvPicPr>
            <p:cNvPr id="39" name="图片 38">
              <a:extLst>
                <a:ext uri="{FF2B5EF4-FFF2-40B4-BE49-F238E27FC236}">
                  <a16:creationId xmlns:a16="http://schemas.microsoft.com/office/drawing/2014/main" id="{6F3738DA-A15F-E6DC-6C6E-A3618691CB8A}"/>
                </a:ext>
              </a:extLst>
            </p:cNvPr>
            <p:cNvPicPr>
              <a:picLocks noChangeAspect="1"/>
            </p:cNvPicPr>
            <p:nvPr/>
          </p:nvPicPr>
          <p:blipFill>
            <a:blip r:embed="rId12"/>
            <a:srcRect t="3748"/>
            <a:stretch/>
          </p:blipFill>
          <p:spPr>
            <a:xfrm>
              <a:off x="9476671" y="3138621"/>
              <a:ext cx="1210515" cy="1643082"/>
            </a:xfrm>
            <a:prstGeom prst="rect">
              <a:avLst/>
            </a:prstGeom>
            <a:effectLst>
              <a:outerShdw blurRad="50800" dist="38100" dir="2700000" algn="tl" rotWithShape="0">
                <a:prstClr val="black">
                  <a:alpha val="40000"/>
                </a:prstClr>
              </a:outerShdw>
            </a:effectLst>
          </p:spPr>
        </p:pic>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3291F-4E16-92DC-89A1-76B5AF65C40F}"/>
            </a:ext>
          </a:extLst>
        </p:cNvPr>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C95FA78D-ED1A-E3DA-5C97-AD11497EED5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080" imgH="5080" progId="TCLayout.ActiveDocument.1">
                  <p:embed/>
                </p:oleObj>
              </mc:Choice>
              <mc:Fallback>
                <p:oleObj name="think-cell 幻灯片" r:id="rId4" imgW="5080" imgH="5080" progId="TCLayout.ActiveDocument.1">
                  <p:embed/>
                  <p:pic>
                    <p:nvPicPr>
                      <p:cNvPr id="13"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图片 31" descr="黑暗中的灯光&#10;&#10;中度可信度描述已自动生成">
            <a:extLst>
              <a:ext uri="{FF2B5EF4-FFF2-40B4-BE49-F238E27FC236}">
                <a16:creationId xmlns:a16="http://schemas.microsoft.com/office/drawing/2014/main" id="{88D493C7-9EA9-F03B-2233-552A35553918}"/>
              </a:ext>
            </a:extLst>
          </p:cNvPr>
          <p:cNvPicPr>
            <a:picLocks noChangeAspect="1"/>
          </p:cNvPicPr>
          <p:nvPr/>
        </p:nvPicPr>
        <p:blipFill>
          <a:blip r:embed="rId6">
            <a:alphaModFix amt="20000"/>
            <a:duotone>
              <a:schemeClr val="accent1">
                <a:shade val="45000"/>
                <a:satMod val="135000"/>
              </a:schemeClr>
              <a:prstClr val="white"/>
            </a:duotone>
          </a:blip>
          <a:stretch>
            <a:fillRect/>
          </a:stretch>
        </p:blipFill>
        <p:spPr>
          <a:xfrm flipH="1">
            <a:off x="0" y="0"/>
            <a:ext cx="12192000" cy="68580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a:extLst>
              <a:ext uri="{FF2B5EF4-FFF2-40B4-BE49-F238E27FC236}">
                <a16:creationId xmlns:a16="http://schemas.microsoft.com/office/drawing/2014/main" id="{49BAFC0F-4B37-7107-39E5-2ECD8959F179}"/>
              </a:ext>
            </a:extLst>
          </p:cNvPr>
          <p:cNvSpPr/>
          <p:nvPr/>
        </p:nvSpPr>
        <p:spPr>
          <a:xfrm>
            <a:off x="178" y="-41968"/>
            <a:ext cx="3461420" cy="6906431"/>
          </a:xfrm>
          <a:prstGeom prst="roundRect">
            <a:avLst>
              <a:gd name="adj" fmla="val 0"/>
            </a:avLst>
          </a:prstGeom>
          <a:gradFill>
            <a:gsLst>
              <a:gs pos="100000">
                <a:schemeClr val="accent2"/>
              </a:gs>
              <a:gs pos="0">
                <a:schemeClr val="accent1"/>
              </a:gs>
            </a:gsLst>
            <a:lin ang="2700000" scaled="0"/>
          </a:gradFill>
          <a:ln>
            <a:noFill/>
          </a:ln>
          <a:effectLst>
            <a:outerShdw blurRad="317500" dist="139700" dir="5400000" sx="101000" sy="101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20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Arial" panose="020B0604020202020204"/>
              <a:sym typeface="微软雅黑" panose="020B0503020204020204" charset="-122"/>
            </a:endParaRPr>
          </a:p>
        </p:txBody>
      </p:sp>
      <p:pic>
        <p:nvPicPr>
          <p:cNvPr id="40" name="图片 39" descr="草地上的植物&#10;&#10;描述已自动生成">
            <a:extLst>
              <a:ext uri="{FF2B5EF4-FFF2-40B4-BE49-F238E27FC236}">
                <a16:creationId xmlns:a16="http://schemas.microsoft.com/office/drawing/2014/main" id="{48E6C812-46F3-039C-CD78-934A4AD78BA2}"/>
              </a:ext>
            </a:extLst>
          </p:cNvPr>
          <p:cNvPicPr>
            <a:picLocks noChangeAspect="1"/>
          </p:cNvPicPr>
          <p:nvPr/>
        </p:nvPicPr>
        <p:blipFill>
          <a:blip r:embed="rId7">
            <a:alphaModFix amt="5000"/>
            <a:extLst>
              <a:ext uri="{28A0092B-C50C-407E-A947-70E740481C1C}">
                <a14:useLocalDpi xmlns:a14="http://schemas.microsoft.com/office/drawing/2010/main" val="0"/>
              </a:ext>
            </a:extLst>
          </a:blip>
          <a:srcRect r="90977" b="14589"/>
          <a:stretch>
            <a:fillRect/>
          </a:stretch>
        </p:blipFill>
        <p:spPr>
          <a:xfrm>
            <a:off x="52054" y="-47562"/>
            <a:ext cx="3461420" cy="6937282"/>
          </a:xfrm>
          <a:prstGeom prst="rect">
            <a:avLst/>
          </a:prstGeom>
        </p:spPr>
      </p:pic>
      <p:sp>
        <p:nvSpPr>
          <p:cNvPr id="52" name="矩形: 圆角 51">
            <a:extLst>
              <a:ext uri="{FF2B5EF4-FFF2-40B4-BE49-F238E27FC236}">
                <a16:creationId xmlns:a16="http://schemas.microsoft.com/office/drawing/2014/main" id="{5FC5BC6E-6201-230D-13F6-6B3E8384D26F}"/>
              </a:ext>
            </a:extLst>
          </p:cNvPr>
          <p:cNvSpPr/>
          <p:nvPr/>
        </p:nvSpPr>
        <p:spPr>
          <a:xfrm>
            <a:off x="1991362" y="914402"/>
            <a:ext cx="9845032" cy="5029198"/>
          </a:xfrm>
          <a:prstGeom prst="roundRect">
            <a:avLst>
              <a:gd name="adj" fmla="val 4351"/>
            </a:avLst>
          </a:prstGeom>
          <a:solidFill>
            <a:schemeClr val="bg1"/>
          </a:solidFill>
          <a:ln>
            <a:gradFill>
              <a:gsLst>
                <a:gs pos="0">
                  <a:schemeClr val="accent2"/>
                </a:gs>
                <a:gs pos="100000">
                  <a:schemeClr val="accent1">
                    <a:alpha val="0"/>
                  </a:schemeClr>
                </a:gs>
              </a:gsLst>
              <a:lin ang="0" scaled="0"/>
            </a:gradFill>
          </a:ln>
          <a:effectLst>
            <a:outerShdw blurRad="127000"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sym typeface="微软雅黑" panose="020B0503020204020204" charset="-122"/>
            </a:endParaRPr>
          </a:p>
        </p:txBody>
      </p:sp>
      <p:sp>
        <p:nvSpPr>
          <p:cNvPr id="61" name="平行四边形 60">
            <a:extLst>
              <a:ext uri="{FF2B5EF4-FFF2-40B4-BE49-F238E27FC236}">
                <a16:creationId xmlns:a16="http://schemas.microsoft.com/office/drawing/2014/main" id="{B62CBCA8-CCB8-5733-04E3-885414D05FC5}"/>
              </a:ext>
            </a:extLst>
          </p:cNvPr>
          <p:cNvSpPr/>
          <p:nvPr/>
        </p:nvSpPr>
        <p:spPr>
          <a:xfrm>
            <a:off x="9304383" y="914400"/>
            <a:ext cx="1394058" cy="934639"/>
          </a:xfrm>
          <a:prstGeom prst="parallelogram">
            <a:avLst>
              <a:gd name="adj" fmla="val 39557"/>
            </a:avLst>
          </a:prstGeom>
          <a:gradFill>
            <a:gsLst>
              <a:gs pos="0">
                <a:schemeClr val="accent1">
                  <a:alpha val="10000"/>
                </a:schemeClr>
              </a:gs>
              <a:gs pos="100000">
                <a:schemeClr val="accent1">
                  <a:alpha val="0"/>
                </a:schemeClr>
              </a:gs>
            </a:gsLst>
            <a:lin ang="5400000" scaled="0"/>
          </a:gradFill>
          <a:ln w="25400" cap="flat">
            <a:no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7" tIns="45717" rIns="45717" bIns="45717" numCol="1" spcCol="38100" rtlCol="0" anchor="ctr">
            <a:noAutofit/>
          </a:bodyPr>
          <a:lstStyle/>
          <a:p>
            <a:pPr marL="0" marR="0" lvl="0" indent="0" algn="l" defTabSz="914400" rtl="0" eaLnBrk="1"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a:sym typeface="微软雅黑" panose="020B0503020204020204" charset="-122"/>
            </a:endParaRPr>
          </a:p>
        </p:txBody>
      </p:sp>
      <p:sp>
        <p:nvSpPr>
          <p:cNvPr id="62" name="平行四边形 61">
            <a:extLst>
              <a:ext uri="{FF2B5EF4-FFF2-40B4-BE49-F238E27FC236}">
                <a16:creationId xmlns:a16="http://schemas.microsoft.com/office/drawing/2014/main" id="{B29244CB-8B31-5766-C288-DC3EE9ACDA8B}"/>
              </a:ext>
            </a:extLst>
          </p:cNvPr>
          <p:cNvSpPr/>
          <p:nvPr/>
        </p:nvSpPr>
        <p:spPr>
          <a:xfrm>
            <a:off x="9923318" y="914400"/>
            <a:ext cx="1394058" cy="934639"/>
          </a:xfrm>
          <a:prstGeom prst="parallelogram">
            <a:avLst>
              <a:gd name="adj" fmla="val 39557"/>
            </a:avLst>
          </a:prstGeom>
          <a:gradFill>
            <a:gsLst>
              <a:gs pos="0">
                <a:schemeClr val="accent1">
                  <a:alpha val="10000"/>
                </a:schemeClr>
              </a:gs>
              <a:gs pos="100000">
                <a:schemeClr val="accent1">
                  <a:alpha val="0"/>
                </a:schemeClr>
              </a:gs>
            </a:gsLst>
            <a:lin ang="5400000" scaled="0"/>
          </a:gradFill>
          <a:ln w="25400" cap="flat">
            <a:no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7" tIns="45717" rIns="45717" bIns="45717" numCol="1" spcCol="38100" rtlCol="0" anchor="ctr">
            <a:noAutofit/>
          </a:bodyPr>
          <a:lstStyle/>
          <a:p>
            <a:pPr marL="0" marR="0" lvl="0" indent="0" algn="l" defTabSz="914400" rtl="0" eaLnBrk="1"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a:sym typeface="微软雅黑" panose="020B0503020204020204" charset="-122"/>
            </a:endParaRPr>
          </a:p>
        </p:txBody>
      </p:sp>
      <p:sp>
        <p:nvSpPr>
          <p:cNvPr id="116" name="New shape">
            <a:extLst>
              <a:ext uri="{FF2B5EF4-FFF2-40B4-BE49-F238E27FC236}">
                <a16:creationId xmlns:a16="http://schemas.microsoft.com/office/drawing/2014/main" id="{3A3B345D-87CB-C3A3-8352-1EB6AF91ED2E}"/>
              </a:ext>
            </a:extLst>
          </p:cNvPr>
          <p:cNvSpPr>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grpSp>
        <p:nvGrpSpPr>
          <p:cNvPr id="30" name="组合 29">
            <a:extLst>
              <a:ext uri="{FF2B5EF4-FFF2-40B4-BE49-F238E27FC236}">
                <a16:creationId xmlns:a16="http://schemas.microsoft.com/office/drawing/2014/main" id="{C5862D77-9315-29DF-2B4E-9A2E87C5ADA7}"/>
              </a:ext>
            </a:extLst>
          </p:cNvPr>
          <p:cNvGrpSpPr/>
          <p:nvPr/>
        </p:nvGrpSpPr>
        <p:grpSpPr>
          <a:xfrm rot="5400000">
            <a:off x="4494003" y="1951750"/>
            <a:ext cx="79746" cy="979852"/>
            <a:chOff x="1838725" y="1404198"/>
            <a:chExt cx="175330" cy="4044950"/>
          </a:xfrm>
        </p:grpSpPr>
        <p:cxnSp>
          <p:nvCxnSpPr>
            <p:cNvPr id="31" name="直接连接符 30">
              <a:extLst>
                <a:ext uri="{FF2B5EF4-FFF2-40B4-BE49-F238E27FC236}">
                  <a16:creationId xmlns:a16="http://schemas.microsoft.com/office/drawing/2014/main" id="{263A0760-A113-F4F5-EE1A-52C155C38505}"/>
                </a:ext>
              </a:extLst>
            </p:cNvPr>
            <p:cNvCxnSpPr/>
            <p:nvPr/>
          </p:nvCxnSpPr>
          <p:spPr>
            <a:xfrm flipH="1">
              <a:off x="1838725" y="1404198"/>
              <a:ext cx="0" cy="4044950"/>
            </a:xfrm>
            <a:prstGeom prst="line">
              <a:avLst/>
            </a:prstGeom>
            <a:ln w="12700">
              <a:gradFill>
                <a:gsLst>
                  <a:gs pos="0">
                    <a:schemeClr val="bg1">
                      <a:alpha val="0"/>
                    </a:schemeClr>
                  </a:gs>
                  <a:gs pos="54900">
                    <a:schemeClr val="bg2">
                      <a:lumMod val="90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等腰三角形 32">
              <a:extLst>
                <a:ext uri="{FF2B5EF4-FFF2-40B4-BE49-F238E27FC236}">
                  <a16:creationId xmlns:a16="http://schemas.microsoft.com/office/drawing/2014/main" id="{6814BCA5-3528-1C23-20B7-076FC25408FD}"/>
                </a:ext>
              </a:extLst>
            </p:cNvPr>
            <p:cNvSpPr/>
            <p:nvPr/>
          </p:nvSpPr>
          <p:spPr bwMode="auto">
            <a:xfrm rot="5400000">
              <a:off x="1412714" y="3347086"/>
              <a:ext cx="1043508" cy="159175"/>
            </a:xfrm>
            <a:prstGeom prst="triangle">
              <a:avLst/>
            </a:prstGeom>
            <a:gradFill flip="none" rotWithShape="1">
              <a:gsLst>
                <a:gs pos="0">
                  <a:schemeClr val="bg1">
                    <a:lumMod val="95000"/>
                  </a:schemeClr>
                </a:gs>
                <a:gs pos="54900">
                  <a:schemeClr val="bg1">
                    <a:lumMod val="75000"/>
                  </a:schemeClr>
                </a:gs>
                <a:gs pos="100000">
                  <a:schemeClr val="bg1">
                    <a:lumMod val="95000"/>
                  </a:scheme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ct val="0"/>
                </a:spcBef>
                <a:spcAft>
                  <a:spcPct val="0"/>
                </a:spcAft>
                <a:buClr>
                  <a:srgbClr val="FFFFFF"/>
                </a:buClr>
                <a:buSzTx/>
                <a:buFont typeface="Arial" panose="020B0604020202020204" pitchFamily="34" charset="0"/>
                <a:buChar char="–"/>
                <a:defRPr/>
              </a:pPr>
              <a:endParaRPr kumimoji="0" lang="zh-CN" altLang="en-US" sz="1200" b="1" i="0" u="none" strike="noStrike" kern="0" cap="none" spc="0" normalizeH="0" baseline="0" noProof="0" err="1">
                <a:ln>
                  <a:noFill/>
                </a:ln>
                <a:solidFill>
                  <a:srgbClr val="FFFFFF"/>
                </a:solidFill>
                <a:effectLst/>
                <a:uLnTx/>
                <a:uFillTx/>
                <a:latin typeface="Arial" panose="020B0604020202020204"/>
                <a:ea typeface="微软雅黑" panose="020B0503020204020204" charset="-122"/>
                <a:cs typeface="Arial" panose="020B0604020202020204"/>
              </a:endParaRPr>
            </a:p>
          </p:txBody>
        </p:sp>
      </p:grpSp>
      <p:sp>
        <p:nvSpPr>
          <p:cNvPr id="117" name="New shape">
            <a:extLst>
              <a:ext uri="{FF2B5EF4-FFF2-40B4-BE49-F238E27FC236}">
                <a16:creationId xmlns:a16="http://schemas.microsoft.com/office/drawing/2014/main" id="{E88E5771-5C95-807D-3A1B-DF4447681260}"/>
              </a:ext>
            </a:extLst>
          </p:cNvPr>
          <p:cNvSpPr txBox="1">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dirty="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
        <p:nvSpPr>
          <p:cNvPr id="16" name="文本框 15">
            <a:extLst>
              <a:ext uri="{FF2B5EF4-FFF2-40B4-BE49-F238E27FC236}">
                <a16:creationId xmlns:a16="http://schemas.microsoft.com/office/drawing/2014/main" id="{D58E6C88-892A-7066-49A0-870E01A76827}"/>
              </a:ext>
            </a:extLst>
          </p:cNvPr>
          <p:cNvSpPr txBox="1"/>
          <p:nvPr/>
        </p:nvSpPr>
        <p:spPr>
          <a:xfrm>
            <a:off x="3710258" y="1870032"/>
            <a:ext cx="1690648" cy="49795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2400" b="1" dirty="0">
                <a:solidFill>
                  <a:schemeClr val="bg1">
                    <a:lumMod val="75000"/>
                  </a:schemeClr>
                </a:solidFill>
                <a:latin typeface="微软雅黑" panose="020B0503020204020204" charset="-122"/>
                <a:ea typeface="微软雅黑" panose="020B0503020204020204" charset="-122"/>
                <a:cs typeface="Arial" panose="020B0604020202020204"/>
              </a:rPr>
              <a:t>骨骼视角</a:t>
            </a:r>
            <a:endParaRPr kumimoji="0" lang="en-US" altLang="zh-CN" sz="2400" b="1" i="0" u="none" strike="noStrike" kern="1200" cap="none" spc="0" normalizeH="0" baseline="0" noProof="0" dirty="0">
              <a:ln>
                <a:noFill/>
              </a:ln>
              <a:solidFill>
                <a:schemeClr val="bg1">
                  <a:lumMod val="75000"/>
                </a:schemeClr>
              </a:solidFill>
              <a:effectLst/>
              <a:uLnTx/>
              <a:uFillTx/>
              <a:latin typeface="微软雅黑" panose="020B0503020204020204" charset="-122"/>
              <a:ea typeface="微软雅黑" panose="020B0503020204020204" charset="-122"/>
              <a:cs typeface="Arial" panose="020B0604020202020204"/>
            </a:endParaRPr>
          </a:p>
        </p:txBody>
      </p:sp>
      <p:cxnSp>
        <p:nvCxnSpPr>
          <p:cNvPr id="19" name="直接连接符 80">
            <a:extLst>
              <a:ext uri="{FF2B5EF4-FFF2-40B4-BE49-F238E27FC236}">
                <a16:creationId xmlns:a16="http://schemas.microsoft.com/office/drawing/2014/main" id="{CFF483E4-0DFC-4D81-2258-8E00FA76BBE9}"/>
              </a:ext>
            </a:extLst>
          </p:cNvPr>
          <p:cNvCxnSpPr/>
          <p:nvPr/>
        </p:nvCxnSpPr>
        <p:spPr>
          <a:xfrm>
            <a:off x="2546619" y="1839371"/>
            <a:ext cx="9072000" cy="0"/>
          </a:xfrm>
          <a:prstGeom prst="line">
            <a:avLst/>
          </a:prstGeom>
          <a:ln w="12700">
            <a:gradFill>
              <a:gsLst>
                <a:gs pos="0">
                  <a:schemeClr val="accent1"/>
                </a:gs>
                <a:gs pos="100000">
                  <a:schemeClr val="accent1">
                    <a:alpha val="0"/>
                  </a:schemeClr>
                </a:gs>
              </a:gsLst>
              <a:lin ang="0" scaled="0"/>
            </a:gradFill>
            <a:prstDash val="dash"/>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22AAFD46-708F-C2C4-F2C0-55BCB1CA118A}"/>
              </a:ext>
            </a:extLst>
          </p:cNvPr>
          <p:cNvSpPr txBox="1"/>
          <p:nvPr/>
        </p:nvSpPr>
        <p:spPr>
          <a:xfrm>
            <a:off x="273438" y="127000"/>
            <a:ext cx="1210588" cy="707886"/>
          </a:xfrm>
          <a:prstGeom prst="rect">
            <a:avLst/>
          </a:prstGeom>
          <a:noFill/>
        </p:spPr>
        <p:txBody>
          <a:bodyPr wrap="none" rtlCol="0">
            <a:spAutoFit/>
          </a:bodyPr>
          <a:lstStyle/>
          <a:p>
            <a:r>
              <a:rPr kumimoji="1" lang="zh-CN" altLang="en-US" sz="4000" b="1" dirty="0">
                <a:solidFill>
                  <a:schemeClr val="bg1"/>
                </a:solidFill>
              </a:rPr>
              <a:t>目录</a:t>
            </a:r>
          </a:p>
        </p:txBody>
      </p:sp>
      <p:cxnSp>
        <p:nvCxnSpPr>
          <p:cNvPr id="11" name="直接连接符 80">
            <a:extLst>
              <a:ext uri="{FF2B5EF4-FFF2-40B4-BE49-F238E27FC236}">
                <a16:creationId xmlns:a16="http://schemas.microsoft.com/office/drawing/2014/main" id="{74778BAC-AC75-4042-2FFE-4E4947493F05}"/>
              </a:ext>
            </a:extLst>
          </p:cNvPr>
          <p:cNvCxnSpPr/>
          <p:nvPr/>
        </p:nvCxnSpPr>
        <p:spPr>
          <a:xfrm flipV="1">
            <a:off x="6858344" y="1926373"/>
            <a:ext cx="0" cy="3646091"/>
          </a:xfrm>
          <a:prstGeom prst="line">
            <a:avLst/>
          </a:prstGeom>
          <a:ln w="12700">
            <a:gradFill>
              <a:gsLst>
                <a:gs pos="0">
                  <a:schemeClr val="accent1"/>
                </a:gs>
                <a:gs pos="100000">
                  <a:schemeClr val="accent1">
                    <a:alpha val="0"/>
                  </a:schemeClr>
                </a:gs>
              </a:gsLst>
              <a:lin ang="0" scaled="0"/>
            </a:gradFill>
            <a:prstDash val="dash"/>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EE913700-1427-3291-DF5C-6893FC8DCCC3}"/>
              </a:ext>
            </a:extLst>
          </p:cNvPr>
          <p:cNvGrpSpPr/>
          <p:nvPr/>
        </p:nvGrpSpPr>
        <p:grpSpPr>
          <a:xfrm rot="20181062">
            <a:off x="3631064" y="2580995"/>
            <a:ext cx="1472297" cy="2248522"/>
            <a:chOff x="3631065" y="2494931"/>
            <a:chExt cx="1217236" cy="1858988"/>
          </a:xfrm>
        </p:grpSpPr>
        <p:pic>
          <p:nvPicPr>
            <p:cNvPr id="21" name="图片 20">
              <a:extLst>
                <a:ext uri="{FF2B5EF4-FFF2-40B4-BE49-F238E27FC236}">
                  <a16:creationId xmlns:a16="http://schemas.microsoft.com/office/drawing/2014/main" id="{AF08E26B-904E-5598-6446-31C9F45620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2245" y="2494931"/>
              <a:ext cx="494481" cy="1858988"/>
            </a:xfrm>
            <a:prstGeom prst="rect">
              <a:avLst/>
            </a:prstGeom>
          </p:spPr>
        </p:pic>
        <p:pic>
          <p:nvPicPr>
            <p:cNvPr id="22" name="图片 21">
              <a:extLst>
                <a:ext uri="{FF2B5EF4-FFF2-40B4-BE49-F238E27FC236}">
                  <a16:creationId xmlns:a16="http://schemas.microsoft.com/office/drawing/2014/main" id="{2FE95483-9FAC-DD73-D217-1E78BDBCA7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1065" y="2813270"/>
              <a:ext cx="1217236" cy="1231459"/>
            </a:xfrm>
            <a:prstGeom prst="rect">
              <a:avLst/>
            </a:prstGeom>
          </p:spPr>
        </p:pic>
      </p:grpSp>
      <p:pic>
        <p:nvPicPr>
          <p:cNvPr id="20" name="图片 19" descr="全身视觉k">
            <a:extLst>
              <a:ext uri="{FF2B5EF4-FFF2-40B4-BE49-F238E27FC236}">
                <a16:creationId xmlns:a16="http://schemas.microsoft.com/office/drawing/2014/main" id="{95EF6E80-73F2-3DA4-8986-82405415B1CB}"/>
              </a:ext>
            </a:extLst>
          </p:cNvPr>
          <p:cNvPicPr>
            <a:picLocks noChangeAspect="1"/>
          </p:cNvPicPr>
          <p:nvPr/>
        </p:nvPicPr>
        <p:blipFill>
          <a:blip r:embed="rId10"/>
          <a:stretch>
            <a:fillRect/>
          </a:stretch>
        </p:blipFill>
        <p:spPr>
          <a:xfrm>
            <a:off x="8310505" y="2345323"/>
            <a:ext cx="1964475" cy="2642928"/>
          </a:xfrm>
          <a:prstGeom prst="rect">
            <a:avLst/>
          </a:prstGeom>
        </p:spPr>
      </p:pic>
      <p:grpSp>
        <p:nvGrpSpPr>
          <p:cNvPr id="4" name="组合 3">
            <a:extLst>
              <a:ext uri="{FF2B5EF4-FFF2-40B4-BE49-F238E27FC236}">
                <a16:creationId xmlns:a16="http://schemas.microsoft.com/office/drawing/2014/main" id="{AE2F6D89-09F7-041E-CDF5-EF54E98F286F}"/>
              </a:ext>
            </a:extLst>
          </p:cNvPr>
          <p:cNvGrpSpPr/>
          <p:nvPr/>
        </p:nvGrpSpPr>
        <p:grpSpPr>
          <a:xfrm rot="5400000">
            <a:off x="9166294" y="1987949"/>
            <a:ext cx="79746" cy="979852"/>
            <a:chOff x="1838725" y="1404198"/>
            <a:chExt cx="175330" cy="4044950"/>
          </a:xfrm>
        </p:grpSpPr>
        <p:cxnSp>
          <p:nvCxnSpPr>
            <p:cNvPr id="5" name="直接连接符 4">
              <a:extLst>
                <a:ext uri="{FF2B5EF4-FFF2-40B4-BE49-F238E27FC236}">
                  <a16:creationId xmlns:a16="http://schemas.microsoft.com/office/drawing/2014/main" id="{E29E37E3-707B-3306-D1AE-B760AC822EB4}"/>
                </a:ext>
              </a:extLst>
            </p:cNvPr>
            <p:cNvCxnSpPr/>
            <p:nvPr/>
          </p:nvCxnSpPr>
          <p:spPr>
            <a:xfrm flipH="1">
              <a:off x="1838725" y="1404198"/>
              <a:ext cx="0" cy="4044950"/>
            </a:xfrm>
            <a:prstGeom prst="line">
              <a:avLst/>
            </a:prstGeom>
            <a:ln w="12700">
              <a:gradFill>
                <a:gsLst>
                  <a:gs pos="0">
                    <a:schemeClr val="bg1">
                      <a:alpha val="0"/>
                    </a:schemeClr>
                  </a:gs>
                  <a:gs pos="54900">
                    <a:schemeClr val="accent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等腰三角形 5">
              <a:extLst>
                <a:ext uri="{FF2B5EF4-FFF2-40B4-BE49-F238E27FC236}">
                  <a16:creationId xmlns:a16="http://schemas.microsoft.com/office/drawing/2014/main" id="{048911EC-D743-F1D4-AA1D-2C4CAEC1CE70}"/>
                </a:ext>
              </a:extLst>
            </p:cNvPr>
            <p:cNvSpPr/>
            <p:nvPr/>
          </p:nvSpPr>
          <p:spPr bwMode="auto">
            <a:xfrm rot="5400000">
              <a:off x="1412714" y="3347086"/>
              <a:ext cx="1043508" cy="159175"/>
            </a:xfrm>
            <a:prstGeom prst="triangle">
              <a:avLst/>
            </a:prstGeom>
            <a:gradFill flip="none" rotWithShape="1">
              <a:gsLst>
                <a:gs pos="0">
                  <a:schemeClr val="accent1">
                    <a:lumMod val="20000"/>
                    <a:lumOff val="80000"/>
                  </a:schemeClr>
                </a:gs>
                <a:gs pos="54900">
                  <a:schemeClr val="accent1"/>
                </a:gs>
                <a:gs pos="100000">
                  <a:schemeClr val="accent1">
                    <a:lumMod val="20000"/>
                    <a:lumOff val="80000"/>
                  </a:scheme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ct val="0"/>
                </a:spcBef>
                <a:spcAft>
                  <a:spcPct val="0"/>
                </a:spcAft>
                <a:buClr>
                  <a:srgbClr val="FFFFFF"/>
                </a:buClr>
                <a:buSzTx/>
                <a:buFont typeface="Arial" panose="020B0604020202020204" pitchFamily="34" charset="0"/>
                <a:buChar char="–"/>
                <a:defRPr/>
              </a:pPr>
              <a:endParaRPr kumimoji="0" lang="zh-CN" altLang="en-US" sz="1200" b="1" i="0" u="none" strike="noStrike" kern="0" cap="none" spc="0" normalizeH="0" baseline="0" noProof="0" err="1">
                <a:ln>
                  <a:noFill/>
                </a:ln>
                <a:solidFill>
                  <a:srgbClr val="FFFFFF"/>
                </a:solidFill>
                <a:effectLst/>
                <a:uLnTx/>
                <a:uFillTx/>
                <a:latin typeface="Arial" panose="020B0604020202020204"/>
                <a:ea typeface="微软雅黑" panose="020B0503020204020204" charset="-122"/>
                <a:cs typeface="Arial" panose="020B0604020202020204"/>
              </a:endParaRPr>
            </a:p>
          </p:txBody>
        </p:sp>
      </p:grpSp>
      <p:sp>
        <p:nvSpPr>
          <p:cNvPr id="7" name="文本框 6">
            <a:extLst>
              <a:ext uri="{FF2B5EF4-FFF2-40B4-BE49-F238E27FC236}">
                <a16:creationId xmlns:a16="http://schemas.microsoft.com/office/drawing/2014/main" id="{BDFEC7F6-EEBF-C61A-5E0F-96886A10F654}"/>
              </a:ext>
            </a:extLst>
          </p:cNvPr>
          <p:cNvSpPr txBox="1"/>
          <p:nvPr/>
        </p:nvSpPr>
        <p:spPr>
          <a:xfrm>
            <a:off x="8368672" y="1882598"/>
            <a:ext cx="1690648" cy="49795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2400" b="1" dirty="0">
                <a:solidFill>
                  <a:srgbClr val="F26649"/>
                </a:solidFill>
                <a:latin typeface="微软雅黑" panose="020B0503020204020204" charset="-122"/>
                <a:ea typeface="微软雅黑" panose="020B0503020204020204" charset="-122"/>
                <a:cs typeface="Arial" panose="020B0604020202020204"/>
              </a:rPr>
              <a:t>全身视角</a:t>
            </a:r>
            <a:endParaRPr kumimoji="0" lang="en-US" altLang="zh-CN" sz="2400" b="1" i="0" u="none" strike="noStrike" kern="1200" cap="none" spc="0" normalizeH="0" baseline="0" noProof="0" dirty="0">
              <a:ln>
                <a:noFill/>
              </a:ln>
              <a:solidFill>
                <a:srgbClr val="F26649"/>
              </a:solidFill>
              <a:effectLst/>
              <a:uLnTx/>
              <a:uFillTx/>
              <a:latin typeface="微软雅黑" panose="020B0503020204020204" charset="-122"/>
              <a:ea typeface="微软雅黑" panose="020B0503020204020204" charset="-122"/>
              <a:cs typeface="Arial" panose="020B0604020202020204"/>
            </a:endParaRPr>
          </a:p>
        </p:txBody>
      </p:sp>
      <p:sp>
        <p:nvSpPr>
          <p:cNvPr id="9" name="文本框 8">
            <a:extLst>
              <a:ext uri="{FF2B5EF4-FFF2-40B4-BE49-F238E27FC236}">
                <a16:creationId xmlns:a16="http://schemas.microsoft.com/office/drawing/2014/main" id="{4BA1B3BF-C823-D038-4257-CDF0E6ACC042}"/>
              </a:ext>
            </a:extLst>
          </p:cNvPr>
          <p:cNvSpPr txBox="1"/>
          <p:nvPr/>
        </p:nvSpPr>
        <p:spPr>
          <a:xfrm>
            <a:off x="2660677" y="1158426"/>
            <a:ext cx="8366238" cy="523220"/>
          </a:xfrm>
          <a:prstGeom prst="rect">
            <a:avLst/>
          </a:prstGeom>
          <a:noFill/>
        </p:spPr>
        <p:txBody>
          <a:bodyPr wrap="square">
            <a:spAutoFit/>
          </a:bodyPr>
          <a:lstStyle/>
          <a:p>
            <a:pPr marL="279400" algn="ctr"/>
            <a:r>
              <a:rPr lang="zh-CN" altLang="en-US" sz="2800" b="1" dirty="0">
                <a:solidFill>
                  <a:srgbClr val="F26649"/>
                </a:solidFill>
                <a:latin typeface="微软雅黑" panose="020B0503020204020204" charset="-122"/>
                <a:ea typeface="微软雅黑" panose="020B0503020204020204" charset="-122"/>
              </a:rPr>
              <a:t>骨转移的风险是什么？</a:t>
            </a:r>
            <a:r>
              <a:rPr lang="en-US" altLang="zh-CN" sz="2800" b="1" dirty="0">
                <a:solidFill>
                  <a:srgbClr val="F26649"/>
                </a:solidFill>
                <a:latin typeface="微软雅黑" panose="020B0503020204020204" charset="-122"/>
                <a:ea typeface="微软雅黑" panose="020B0503020204020204" charset="-122"/>
              </a:rPr>
              <a:t>BTA</a:t>
            </a:r>
            <a:r>
              <a:rPr lang="zh-CN" altLang="en-US" sz="2800" b="1" dirty="0">
                <a:solidFill>
                  <a:srgbClr val="F26649"/>
                </a:solidFill>
                <a:latin typeface="微软雅黑" panose="020B0503020204020204" charset="-122"/>
                <a:ea typeface="微软雅黑" panose="020B0503020204020204" charset="-122"/>
              </a:rPr>
              <a:t>治疗的获益是什么？</a:t>
            </a:r>
            <a:endParaRPr lang="en-US" altLang="zh-CN" sz="2800" b="1" dirty="0">
              <a:solidFill>
                <a:srgbClr val="F26649"/>
              </a:solidFill>
              <a:latin typeface="微软雅黑" panose="020B0503020204020204" charset="-122"/>
              <a:ea typeface="微软雅黑" panose="020B0503020204020204" charset="-122"/>
            </a:endParaRPr>
          </a:p>
        </p:txBody>
      </p:sp>
      <p:sp>
        <p:nvSpPr>
          <p:cNvPr id="10" name="矩形: 圆角 110">
            <a:extLst>
              <a:ext uri="{FF2B5EF4-FFF2-40B4-BE49-F238E27FC236}">
                <a16:creationId xmlns:a16="http://schemas.microsoft.com/office/drawing/2014/main" id="{5FEA88ED-8916-D3A1-B5D3-DE27B2C032B9}"/>
              </a:ext>
            </a:extLst>
          </p:cNvPr>
          <p:cNvSpPr/>
          <p:nvPr/>
        </p:nvSpPr>
        <p:spPr>
          <a:xfrm>
            <a:off x="2369879" y="4931769"/>
            <a:ext cx="4172944" cy="603196"/>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rPr>
              <a:t>无症状骨转移</a:t>
            </a:r>
            <a:r>
              <a:rPr lang="zh-CN" altLang="en-US" b="1">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rPr>
              <a:t>是否需要</a:t>
            </a:r>
            <a:r>
              <a:rPr lang="en-US" altLang="zh-CN"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rPr>
              <a:t>BTA</a:t>
            </a:r>
            <a:r>
              <a:rPr lang="zh-CN" altLang="en-US"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rPr>
              <a:t>？</a:t>
            </a:r>
          </a:p>
        </p:txBody>
      </p:sp>
      <p:sp>
        <p:nvSpPr>
          <p:cNvPr id="15" name="矩形: 圆角 110">
            <a:extLst>
              <a:ext uri="{FF2B5EF4-FFF2-40B4-BE49-F238E27FC236}">
                <a16:creationId xmlns:a16="http://schemas.microsoft.com/office/drawing/2014/main" id="{960E57FE-D70F-32A1-5B3C-4D1AB40FB826}"/>
              </a:ext>
            </a:extLst>
          </p:cNvPr>
          <p:cNvSpPr/>
          <p:nvPr/>
        </p:nvSpPr>
        <p:spPr>
          <a:xfrm>
            <a:off x="7144430" y="4931769"/>
            <a:ext cx="4172944" cy="603196"/>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rPr>
              <a:t>骨转移，我们治疗的究竟是什么？</a:t>
            </a:r>
          </a:p>
        </p:txBody>
      </p:sp>
    </p:spTree>
    <p:extLst>
      <p:ext uri="{BB962C8B-B14F-4D97-AF65-F5344CB8AC3E}">
        <p14:creationId xmlns:p14="http://schemas.microsoft.com/office/powerpoint/2010/main" val="242830712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E63DC806-7F3F-7461-4EAD-DD4F5FAC4F4D}"/>
              </a:ext>
            </a:extLst>
          </p:cNvPr>
          <p:cNvGraphicFramePr>
            <a:graphicFrameLocks noChangeAspect="1"/>
          </p:cNvGraphicFramePr>
          <p:nvPr>
            <p:custDataLst>
              <p:tags r:id="rId1"/>
            </p:custDataLst>
            <p:extLst>
              <p:ext uri="{D42A27DB-BD31-4B8C-83A1-F6EECF244321}">
                <p14:modId xmlns:p14="http://schemas.microsoft.com/office/powerpoint/2010/main" val="16885837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矩形: 圆角 14"/>
          <p:cNvSpPr/>
          <p:nvPr/>
        </p:nvSpPr>
        <p:spPr>
          <a:xfrm>
            <a:off x="515937" y="1198385"/>
            <a:ext cx="11160126" cy="5104918"/>
          </a:xfrm>
          <a:prstGeom prst="roundRect">
            <a:avLst>
              <a:gd name="adj" fmla="val 110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1026" name="Picture 2" descr="图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9391" y="2678248"/>
            <a:ext cx="3098610" cy="2229032"/>
          </a:xfrm>
          <a:prstGeom prst="roundRect">
            <a:avLst>
              <a:gd name="adj" fmla="val 9830"/>
            </a:avLst>
          </a:prstGeom>
          <a:effectLst>
            <a:outerShdw blurRad="50800" dist="38100" dir="2700000" algn="tl" rotWithShape="0">
              <a:prstClr val="black">
                <a:alpha val="40000"/>
              </a:prstClr>
            </a:outerShdw>
            <a:reflection blurRad="6350" stA="52000" endA="300" endPos="12000" dir="5400000" sy="-100000" algn="bl" rotWithShape="0"/>
          </a:effectLst>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7"/>
          <a:srcRect b="21794"/>
          <a:stretch/>
        </p:blipFill>
        <p:spPr>
          <a:xfrm>
            <a:off x="1835833" y="2678248"/>
            <a:ext cx="3098610" cy="2229032"/>
          </a:xfrm>
          <a:prstGeom prst="roundRect">
            <a:avLst>
              <a:gd name="adj" fmla="val 9830"/>
            </a:avLst>
          </a:prstGeom>
          <a:effectLst>
            <a:outerShdw blurRad="50800" dist="38100" dir="2700000" algn="tl" rotWithShape="0">
              <a:prstClr val="black">
                <a:alpha val="40000"/>
              </a:prstClr>
            </a:outerShdw>
            <a:reflection blurRad="6350" stA="52000" endA="300" endPos="12000" dir="5400000" sy="-100000" algn="bl" rotWithShape="0"/>
          </a:effectLst>
        </p:spPr>
      </p:pic>
      <p:pic>
        <p:nvPicPr>
          <p:cNvPr id="1032" name="Picture 8"/>
          <p:cNvPicPr>
            <a:picLocks noChangeAspect="1" noChangeArrowheads="1"/>
          </p:cNvPicPr>
          <p:nvPr/>
        </p:nvPicPr>
        <p:blipFill>
          <a:blip r:embed="rId8"/>
          <a:srcRect t="27210" b="27210"/>
          <a:stretch/>
        </p:blipFill>
        <p:spPr bwMode="auto">
          <a:xfrm>
            <a:off x="8510905" y="2678247"/>
            <a:ext cx="2980690" cy="2229033"/>
          </a:xfrm>
          <a:prstGeom prst="roundRect">
            <a:avLst>
              <a:gd name="adj" fmla="val 9830"/>
            </a:avLst>
          </a:prstGeom>
          <a:effectLst>
            <a:outerShdw blurRad="50800" dist="38100" dir="2700000" algn="tl" rotWithShape="0">
              <a:prstClr val="black">
                <a:alpha val="40000"/>
              </a:prstClr>
            </a:outerShdw>
            <a:reflection blurRad="6350" stA="52000" endA="300" endPos="12000" dir="5400000" sy="-100000" algn="bl" rotWithShape="0"/>
          </a:effectLst>
          <a:extLst>
            <a:ext uri="{909E8E84-426E-40DD-AFC4-6F175D3DCCD1}">
              <a14:hiddenFill xmlns:a14="http://schemas.microsoft.com/office/drawing/2010/main">
                <a:solidFill>
                  <a:srgbClr val="FFFFFF"/>
                </a:solidFill>
              </a14:hiddenFill>
            </a:ext>
          </a:extLst>
        </p:spPr>
      </p:pic>
      <p:sp>
        <p:nvSpPr>
          <p:cNvPr id="77" name="矩形: 圆角 76"/>
          <p:cNvSpPr/>
          <p:nvPr/>
        </p:nvSpPr>
        <p:spPr>
          <a:xfrm>
            <a:off x="1835785" y="1842400"/>
            <a:ext cx="3099435" cy="5416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靶向治疗</a:t>
            </a:r>
            <a:r>
              <a:rPr lang="en-US" altLang="zh-CN" sz="2000" b="1" baseline="300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1</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7" name="矩形: 圆角 76"/>
          <p:cNvSpPr/>
          <p:nvPr/>
        </p:nvSpPr>
        <p:spPr>
          <a:xfrm>
            <a:off x="5205095" y="1842400"/>
            <a:ext cx="3099435" cy="5416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免疫治疗</a:t>
            </a:r>
            <a:r>
              <a:rPr lang="en-US" altLang="zh-CN" sz="2000" b="1" baseline="300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2</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8" name="矩形: 圆角 76"/>
          <p:cNvSpPr/>
          <p:nvPr/>
        </p:nvSpPr>
        <p:spPr>
          <a:xfrm>
            <a:off x="8431530" y="1842400"/>
            <a:ext cx="3099435" cy="5416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放疗</a:t>
            </a:r>
            <a:r>
              <a:rPr lang="en-US" altLang="zh-CN" sz="2000" b="1" baseline="300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3</a:t>
            </a:r>
            <a:endParaRPr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14" name="KSO_Shape"/>
          <p:cNvSpPr/>
          <p:nvPr/>
        </p:nvSpPr>
        <p:spPr bwMode="auto">
          <a:xfrm rot="10800000">
            <a:off x="2324749" y="2444713"/>
            <a:ext cx="2120384" cy="172984"/>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1400">
              <a:solidFill>
                <a:srgbClr val="FFFFFF"/>
              </a:solidFill>
              <a:latin typeface="微软雅黑" panose="020B0503020204020204" charset="-122"/>
              <a:ea typeface="微软雅黑" panose="020B0503020204020204" charset="-122"/>
            </a:endParaRPr>
          </a:p>
        </p:txBody>
      </p:sp>
      <p:sp>
        <p:nvSpPr>
          <p:cNvPr id="16" name="KSO_Shape"/>
          <p:cNvSpPr/>
          <p:nvPr/>
        </p:nvSpPr>
        <p:spPr bwMode="auto">
          <a:xfrm rot="10800000">
            <a:off x="5668659" y="2444713"/>
            <a:ext cx="2120384" cy="172984"/>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1400">
              <a:solidFill>
                <a:srgbClr val="FFFFFF"/>
              </a:solidFill>
              <a:latin typeface="微软雅黑" panose="020B0503020204020204" charset="-122"/>
              <a:ea typeface="微软雅黑" panose="020B0503020204020204" charset="-122"/>
            </a:endParaRPr>
          </a:p>
        </p:txBody>
      </p:sp>
      <p:sp>
        <p:nvSpPr>
          <p:cNvPr id="17" name="KSO_Shape"/>
          <p:cNvSpPr/>
          <p:nvPr/>
        </p:nvSpPr>
        <p:spPr bwMode="auto">
          <a:xfrm rot="10800000">
            <a:off x="8935734" y="2444713"/>
            <a:ext cx="2120384" cy="172984"/>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ct val="0"/>
              </a:spcBef>
              <a:spcAft>
                <a:spcPct val="0"/>
              </a:spcAft>
              <a:defRPr/>
            </a:pPr>
            <a:endParaRPr lang="zh-CN" altLang="en-US" sz="1400">
              <a:solidFill>
                <a:srgbClr val="FFFFFF"/>
              </a:solidFill>
              <a:latin typeface="微软雅黑" panose="020B0503020204020204" charset="-122"/>
              <a:ea typeface="微软雅黑" panose="020B0503020204020204" charset="-122"/>
            </a:endParaRPr>
          </a:p>
        </p:txBody>
      </p:sp>
      <p:pic>
        <p:nvPicPr>
          <p:cNvPr id="2" name="图片 1" descr="全身视觉k">
            <a:extLst>
              <a:ext uri="{FF2B5EF4-FFF2-40B4-BE49-F238E27FC236}">
                <a16:creationId xmlns:a16="http://schemas.microsoft.com/office/drawing/2014/main" id="{CB5985E4-AA90-4AA4-708E-BAB8F560B1A3}"/>
              </a:ext>
            </a:extLst>
          </p:cNvPr>
          <p:cNvPicPr>
            <a:picLocks noChangeAspect="1"/>
          </p:cNvPicPr>
          <p:nvPr/>
        </p:nvPicPr>
        <p:blipFill>
          <a:blip r:embed="rId9"/>
          <a:stretch>
            <a:fillRect/>
          </a:stretch>
        </p:blipFill>
        <p:spPr>
          <a:xfrm>
            <a:off x="-826171" y="1588088"/>
            <a:ext cx="2905472" cy="3908909"/>
          </a:xfrm>
          <a:prstGeom prst="rect">
            <a:avLst/>
          </a:prstGeom>
        </p:spPr>
      </p:pic>
      <p:sp>
        <p:nvSpPr>
          <p:cNvPr id="4" name="标题 1">
            <a:extLst>
              <a:ext uri="{FF2B5EF4-FFF2-40B4-BE49-F238E27FC236}">
                <a16:creationId xmlns:a16="http://schemas.microsoft.com/office/drawing/2014/main" id="{AC8A2A88-BFF9-6FC9-0083-A846EDC77FBB}"/>
              </a:ext>
            </a:extLst>
          </p:cNvPr>
          <p:cNvSpPr>
            <a:spLocks noGrp="1"/>
          </p:cNvSpPr>
          <p:nvPr>
            <p:ph type="title"/>
          </p:nvPr>
        </p:nvSpPr>
        <p:spPr>
          <a:xfrm>
            <a:off x="838200" y="253925"/>
            <a:ext cx="10838180" cy="867930"/>
          </a:xfrm>
        </p:spPr>
        <p:txBody>
          <a:bodyPr vert="horz"/>
          <a:lstStyle/>
          <a:p>
            <a:r>
              <a:rPr kumimoji="1" lang="zh-CN" altLang="en-US" sz="2800" dirty="0">
                <a:solidFill>
                  <a:schemeClr val="accent1"/>
                </a:solidFill>
              </a:rPr>
              <a:t>全身视角下骨转移治疗的核心问题：</a:t>
            </a:r>
            <a:br>
              <a:rPr kumimoji="1" lang="en-US" altLang="zh-CN" sz="2800" dirty="0">
                <a:solidFill>
                  <a:schemeClr val="accent1"/>
                </a:solidFill>
              </a:rPr>
            </a:br>
            <a:r>
              <a:rPr kumimoji="1" lang="zh-CN" altLang="en-US" sz="2800" dirty="0">
                <a:solidFill>
                  <a:schemeClr val="accent1"/>
                </a:solidFill>
              </a:rPr>
              <a:t>原发灶方案</a:t>
            </a:r>
            <a:r>
              <a:rPr kumimoji="1" lang="en-US" altLang="zh-CN" sz="2800" dirty="0">
                <a:solidFill>
                  <a:schemeClr val="accent1"/>
                </a:solidFill>
              </a:rPr>
              <a:t>±</a:t>
            </a:r>
            <a:r>
              <a:rPr kumimoji="1" lang="zh-CN" altLang="en-US" sz="2800" dirty="0">
                <a:solidFill>
                  <a:schemeClr val="accent1"/>
                </a:solidFill>
              </a:rPr>
              <a:t>放疗能否攻克骨转移？消除骨转移对患者预后的影响？</a:t>
            </a:r>
          </a:p>
        </p:txBody>
      </p:sp>
      <p:sp>
        <p:nvSpPr>
          <p:cNvPr id="12" name="文本框 11"/>
          <p:cNvSpPr txBox="1"/>
          <p:nvPr/>
        </p:nvSpPr>
        <p:spPr>
          <a:xfrm>
            <a:off x="514800" y="6411659"/>
            <a:ext cx="10183680" cy="430887"/>
          </a:xfrm>
          <a:prstGeom prst="rect">
            <a:avLst/>
          </a:prstGeom>
          <a:noFill/>
        </p:spPr>
        <p:txBody>
          <a:bodyPr wrap="square">
            <a:spAutoFit/>
          </a:bodyPr>
          <a:lstStyle/>
          <a:p>
            <a:pPr marL="179705" indent="-179705">
              <a:buFont typeface="+mj-lt"/>
              <a:buAutoNum type="arabicPeriod"/>
              <a:defRPr/>
            </a:pPr>
            <a:r>
              <a:rPr lang="en-GB" altLang="zh-CN" sz="700" dirty="0" err="1">
                <a:solidFill>
                  <a:schemeClr val="tx1">
                    <a:lumMod val="75000"/>
                    <a:lumOff val="25000"/>
                  </a:schemeClr>
                </a:solidFill>
                <a:latin typeface="微软雅黑" panose="020B0503020204020204" charset="-122"/>
                <a:ea typeface="微软雅黑" panose="020B0503020204020204" charset="-122"/>
              </a:rPr>
              <a:t>Ciardiello</a:t>
            </a:r>
            <a:r>
              <a:rPr lang="en-GB" altLang="zh-CN" sz="700" dirty="0">
                <a:solidFill>
                  <a:schemeClr val="tx1">
                    <a:lumMod val="75000"/>
                    <a:lumOff val="25000"/>
                  </a:schemeClr>
                </a:solidFill>
                <a:latin typeface="微软雅黑" panose="020B0503020204020204" charset="-122"/>
                <a:ea typeface="微软雅黑" panose="020B0503020204020204" charset="-122"/>
              </a:rPr>
              <a:t> F, et al. N Engl J Med. 2008 Mar 13;358(11):1160-74. </a:t>
            </a:r>
            <a:r>
              <a:rPr lang="en-GB" altLang="zh-CN" sz="700" dirty="0" err="1">
                <a:solidFill>
                  <a:schemeClr val="tx1">
                    <a:lumMod val="75000"/>
                    <a:lumOff val="25000"/>
                  </a:schemeClr>
                </a:solidFill>
                <a:latin typeface="微软雅黑" panose="020B0503020204020204" charset="-122"/>
                <a:ea typeface="微软雅黑" panose="020B0503020204020204" charset="-122"/>
              </a:rPr>
              <a:t>doi</a:t>
            </a:r>
            <a:r>
              <a:rPr lang="en-GB" altLang="zh-CN" sz="700" dirty="0">
                <a:solidFill>
                  <a:schemeClr val="tx1">
                    <a:lumMod val="75000"/>
                    <a:lumOff val="25000"/>
                  </a:schemeClr>
                </a:solidFill>
                <a:latin typeface="微软雅黑" panose="020B0503020204020204" charset="-122"/>
                <a:ea typeface="微软雅黑" panose="020B0503020204020204" charset="-122"/>
              </a:rPr>
              <a:t>: 10.1056/NEJMra0707704. </a:t>
            </a:r>
          </a:p>
          <a:p>
            <a:pPr marL="179705" indent="-179705">
              <a:buFont typeface="+mj-lt"/>
              <a:buAutoNum type="arabicPeriod"/>
              <a:defRPr/>
            </a:pPr>
            <a:r>
              <a:rPr lang="en-GB" altLang="zh-CN" sz="700" dirty="0">
                <a:solidFill>
                  <a:schemeClr val="tx1">
                    <a:lumMod val="75000"/>
                    <a:lumOff val="25000"/>
                  </a:schemeClr>
                </a:solidFill>
                <a:latin typeface="微软雅黑" panose="020B0503020204020204" charset="-122"/>
                <a:ea typeface="微软雅黑" panose="020B0503020204020204" charset="-122"/>
              </a:rPr>
              <a:t>Huang L, et al. J </a:t>
            </a:r>
            <a:r>
              <a:rPr lang="en-GB" altLang="zh-CN" sz="700" dirty="0" err="1">
                <a:solidFill>
                  <a:schemeClr val="tx1">
                    <a:lumMod val="75000"/>
                    <a:lumOff val="25000"/>
                  </a:schemeClr>
                </a:solidFill>
                <a:latin typeface="微软雅黑" panose="020B0503020204020204" charset="-122"/>
                <a:ea typeface="微软雅黑" panose="020B0503020204020204" charset="-122"/>
              </a:rPr>
              <a:t>Hematol</a:t>
            </a:r>
            <a:r>
              <a:rPr lang="en-GB" altLang="zh-CN" sz="700" dirty="0">
                <a:solidFill>
                  <a:schemeClr val="tx1">
                    <a:lumMod val="75000"/>
                    <a:lumOff val="25000"/>
                  </a:schemeClr>
                </a:solidFill>
                <a:latin typeface="微软雅黑" panose="020B0503020204020204" charset="-122"/>
                <a:ea typeface="微软雅黑" panose="020B0503020204020204" charset="-122"/>
              </a:rPr>
              <a:t> Oncol. 2025 Nov 27;18(1):107. </a:t>
            </a:r>
            <a:r>
              <a:rPr lang="en-GB" altLang="zh-CN" sz="700" dirty="0" err="1">
                <a:solidFill>
                  <a:schemeClr val="tx1">
                    <a:lumMod val="75000"/>
                    <a:lumOff val="25000"/>
                  </a:schemeClr>
                </a:solidFill>
                <a:latin typeface="微软雅黑" panose="020B0503020204020204" charset="-122"/>
                <a:ea typeface="微软雅黑" panose="020B0503020204020204" charset="-122"/>
              </a:rPr>
              <a:t>doi</a:t>
            </a:r>
            <a:r>
              <a:rPr lang="en-GB" altLang="zh-CN" sz="700" dirty="0">
                <a:solidFill>
                  <a:schemeClr val="tx1">
                    <a:lumMod val="75000"/>
                    <a:lumOff val="25000"/>
                  </a:schemeClr>
                </a:solidFill>
                <a:latin typeface="微软雅黑" panose="020B0503020204020204" charset="-122"/>
                <a:ea typeface="微软雅黑" panose="020B0503020204020204" charset="-122"/>
              </a:rPr>
              <a:t>: 10.1186/s13045-025-01734-x.</a:t>
            </a:r>
          </a:p>
          <a:p>
            <a:pPr marL="179705" indent="-179705">
              <a:buFont typeface="+mj-lt"/>
              <a:buAutoNum type="arabicPeriod"/>
              <a:defRPr/>
            </a:pPr>
            <a:r>
              <a:rPr lang="en-US" altLang="zh-CN" sz="800" dirty="0">
                <a:solidFill>
                  <a:schemeClr val="tx1">
                    <a:lumMod val="75000"/>
                    <a:lumOff val="25000"/>
                  </a:schemeClr>
                </a:solidFill>
              </a:rPr>
              <a:t>Omran, </a:t>
            </a:r>
            <a:r>
              <a:rPr lang="en-US" altLang="zh-CN" sz="800" dirty="0" err="1">
                <a:solidFill>
                  <a:schemeClr val="tx1">
                    <a:lumMod val="75000"/>
                    <a:lumOff val="25000"/>
                  </a:schemeClr>
                </a:solidFill>
              </a:rPr>
              <a:t>Oumaima</a:t>
            </a:r>
            <a:r>
              <a:rPr lang="en-US" altLang="zh-CN" sz="800" dirty="0">
                <a:solidFill>
                  <a:schemeClr val="tx1">
                    <a:lumMod val="75000"/>
                    <a:lumOff val="25000"/>
                  </a:schemeClr>
                </a:solidFill>
              </a:rPr>
              <a:t>, et al. "Role of radiation therapy in patients with bone metastasis." </a:t>
            </a:r>
            <a:r>
              <a:rPr lang="en-US" altLang="zh-CN" sz="800" i="1" dirty="0">
                <a:solidFill>
                  <a:schemeClr val="tx1">
                    <a:lumMod val="75000"/>
                    <a:lumOff val="25000"/>
                  </a:schemeClr>
                </a:solidFill>
              </a:rPr>
              <a:t>Bone Sarcomas and Bone Metastases-From Bench to Bedside</a:t>
            </a:r>
            <a:r>
              <a:rPr lang="en-US" altLang="zh-CN" sz="800" dirty="0">
                <a:solidFill>
                  <a:schemeClr val="tx1">
                    <a:lumMod val="75000"/>
                    <a:lumOff val="25000"/>
                  </a:schemeClr>
                </a:solidFill>
              </a:rPr>
              <a:t>. Academic Press, 2022. 909-920.</a:t>
            </a:r>
            <a:r>
              <a:rPr lang="en-GB" altLang="zh-CN" sz="700" dirty="0">
                <a:solidFill>
                  <a:schemeClr val="tx1">
                    <a:lumMod val="75000"/>
                    <a:lumOff val="25000"/>
                  </a:schemeClr>
                </a:solidFill>
                <a:latin typeface="微软雅黑" panose="020B0503020204020204" charset="-122"/>
                <a:ea typeface="微软雅黑" panose="020B0503020204020204" charset="-122"/>
              </a:rPr>
              <a:t> </a:t>
            </a:r>
            <a:endParaRPr lang="zh-CN" altLang="en-US" sz="700" dirty="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B803E104-AF44-DB26-5B73-ECE9835BE541}"/>
              </a:ext>
            </a:extLst>
          </p:cNvPr>
          <p:cNvGraphicFramePr>
            <a:graphicFrameLocks noChangeAspect="1"/>
          </p:cNvGraphicFramePr>
          <p:nvPr>
            <p:custDataLst>
              <p:tags r:id="rId1"/>
            </p:custDataLst>
            <p:extLst>
              <p:ext uri="{D42A27DB-BD31-4B8C-83A1-F6EECF244321}">
                <p14:modId xmlns:p14="http://schemas.microsoft.com/office/powerpoint/2010/main" val="1432622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5" imgW="512" imgH="514" progId="TCLayout.ActiveDocument.1">
                  <p:embed/>
                </p:oleObj>
              </mc:Choice>
              <mc:Fallback>
                <p:oleObj name="think-cell 幻灯片" r:id="rId5" imgW="512" imgH="514"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矩形: 圆角 1026"/>
          <p:cNvSpPr/>
          <p:nvPr>
            <p:custDataLst>
              <p:tags r:id="rId2"/>
            </p:custDataLst>
          </p:nvPr>
        </p:nvSpPr>
        <p:spPr>
          <a:xfrm>
            <a:off x="8376920" y="1336040"/>
            <a:ext cx="3519170" cy="4965065"/>
          </a:xfrm>
          <a:prstGeom prst="roundRect">
            <a:avLst>
              <a:gd name="adj" fmla="val 2289"/>
            </a:avLst>
          </a:prstGeom>
          <a:solidFill>
            <a:sysClr val="window" lastClr="FFFFFF">
              <a:alpha val="94000"/>
            </a:sysClr>
          </a:solidFill>
          <a:ln w="12700" cap="flat" cmpd="sng" algn="ctr">
            <a:solidFill>
              <a:srgbClr val="EA6F3F">
                <a:alpha val="26000"/>
              </a:srgbClr>
            </a:solidFill>
            <a:prstDash val="solid"/>
            <a:miter lim="800000"/>
          </a:ln>
          <a:effectLst>
            <a:outerShdw blurRad="50800" dist="101600" dir="3000000" algn="ctr" rotWithShape="0">
              <a:srgbClr val="CBDCE0">
                <a:alpha val="1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 name="标题 1"/>
          <p:cNvSpPr>
            <a:spLocks noGrp="1"/>
          </p:cNvSpPr>
          <p:nvPr>
            <p:ph type="title"/>
          </p:nvPr>
        </p:nvSpPr>
        <p:spPr>
          <a:xfrm>
            <a:off x="838200" y="253924"/>
            <a:ext cx="11057890" cy="867930"/>
          </a:xfrm>
        </p:spPr>
        <p:txBody>
          <a:bodyPr vert="horz"/>
          <a:lstStyle/>
          <a:p>
            <a:r>
              <a:rPr kumimoji="1" lang="zh-CN" altLang="en-US" sz="2800" dirty="0">
                <a:cs typeface="微软雅黑" panose="020B0503020204020204" charset="-122"/>
              </a:rPr>
              <a:t>靶向治疗未能攻克骨转移：</a:t>
            </a:r>
            <a:br>
              <a:rPr kumimoji="1" lang="en-US" altLang="zh-CN" sz="2800" dirty="0">
                <a:cs typeface="微软雅黑" panose="020B0503020204020204" charset="-122"/>
              </a:rPr>
            </a:br>
            <a:r>
              <a:rPr kumimoji="1" lang="zh-CN" altLang="en-US" sz="2800" dirty="0">
                <a:cs typeface="微软雅黑" panose="020B0503020204020204" charset="-122"/>
              </a:rPr>
              <a:t>骨转移患者使用</a:t>
            </a:r>
            <a:r>
              <a:rPr kumimoji="1" lang="en-US" altLang="zh-CN" sz="2800" dirty="0">
                <a:cs typeface="微软雅黑" panose="020B0503020204020204" charset="-122"/>
              </a:rPr>
              <a:t>EGFR-TKI</a:t>
            </a:r>
            <a:r>
              <a:rPr kumimoji="1" lang="zh-CN" altLang="en-US" sz="2800" dirty="0">
                <a:cs typeface="微软雅黑" panose="020B0503020204020204" charset="-122"/>
              </a:rPr>
              <a:t>的全身获益受损，</a:t>
            </a:r>
            <a:r>
              <a:rPr kumimoji="1" lang="en-GB" altLang="zh-CN" sz="2800" dirty="0">
                <a:cs typeface="微软雅黑" panose="020B0503020204020204" charset="-122"/>
              </a:rPr>
              <a:t>PFS</a:t>
            </a:r>
            <a:r>
              <a:rPr kumimoji="1" lang="zh-CN" altLang="en-GB" sz="2800" dirty="0">
                <a:cs typeface="微软雅黑" panose="020B0503020204020204" charset="-122"/>
              </a:rPr>
              <a:t>、</a:t>
            </a:r>
            <a:r>
              <a:rPr kumimoji="1" lang="en-GB" altLang="zh-CN" sz="2800" dirty="0">
                <a:cs typeface="微软雅黑" panose="020B0503020204020204" charset="-122"/>
              </a:rPr>
              <a:t>OS</a:t>
            </a:r>
            <a:r>
              <a:rPr kumimoji="1" lang="zh-CN" altLang="en-US" sz="2800" dirty="0">
                <a:cs typeface="微软雅黑" panose="020B0503020204020204" charset="-122"/>
              </a:rPr>
              <a:t>、</a:t>
            </a:r>
            <a:r>
              <a:rPr kumimoji="1" lang="en-US" altLang="zh-CN" sz="2800" dirty="0">
                <a:cs typeface="微软雅黑" panose="020B0503020204020204" charset="-122"/>
              </a:rPr>
              <a:t>ORR</a:t>
            </a:r>
            <a:r>
              <a:rPr kumimoji="1" lang="zh-CN" altLang="en-US" sz="2800" dirty="0">
                <a:cs typeface="微软雅黑" panose="020B0503020204020204" charset="-122"/>
              </a:rPr>
              <a:t>均缩水</a:t>
            </a:r>
          </a:p>
        </p:txBody>
      </p:sp>
      <p:sp>
        <p:nvSpPr>
          <p:cNvPr id="72" name="矩形: 圆角 1026"/>
          <p:cNvSpPr/>
          <p:nvPr>
            <p:custDataLst>
              <p:tags r:id="rId3"/>
            </p:custDataLst>
          </p:nvPr>
        </p:nvSpPr>
        <p:spPr>
          <a:xfrm>
            <a:off x="334962" y="1335820"/>
            <a:ext cx="7890772" cy="4965781"/>
          </a:xfrm>
          <a:prstGeom prst="roundRect">
            <a:avLst>
              <a:gd name="adj" fmla="val 2289"/>
            </a:avLst>
          </a:prstGeom>
          <a:solidFill>
            <a:sysClr val="window" lastClr="FFFFFF">
              <a:alpha val="94000"/>
            </a:sysClr>
          </a:solidFill>
          <a:ln w="12700" cap="flat" cmpd="sng" algn="ctr">
            <a:solidFill>
              <a:srgbClr val="EA6F3F">
                <a:alpha val="26000"/>
              </a:srgbClr>
            </a:solidFill>
            <a:prstDash val="solid"/>
            <a:miter lim="800000"/>
          </a:ln>
          <a:effectLst>
            <a:outerShdw blurRad="50800" dist="101600" dir="3000000" algn="ctr" rotWithShape="0">
              <a:srgbClr val="CBDCE0">
                <a:alpha val="1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3" name="内容占位符 2"/>
          <p:cNvSpPr txBox="1"/>
          <p:nvPr/>
        </p:nvSpPr>
        <p:spPr>
          <a:xfrm>
            <a:off x="355108" y="6422334"/>
            <a:ext cx="9823281" cy="273720"/>
          </a:xfrm>
          <a:prstGeom prst="rect">
            <a:avLst/>
          </a:prstGeom>
        </p:spPr>
        <p:txBody>
          <a:bodyPr lIns="0" tIns="0" rIns="0" bIns="0" numCol="2" anchor="ctr" anchorCtr="0"/>
          <a:lstStyle>
            <a:lvl1pPr marL="107950" indent="-107950" algn="l" defTabSz="914400" rtl="0" eaLnBrk="1" latinLnBrk="0" hangingPunct="1">
              <a:lnSpc>
                <a:spcPct val="100000"/>
              </a:lnSpc>
              <a:spcBef>
                <a:spcPts val="0"/>
              </a:spcBef>
              <a:spcAft>
                <a:spcPts val="0"/>
              </a:spcAft>
              <a:buFont typeface="+mj-lt"/>
              <a:buAutoNum type="arabicPeriod"/>
              <a:defRPr sz="6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marR="0" lvl="0" indent="-179705" algn="l" defTabSz="914400" rtl="0" eaLnBrk="1" fontAlgn="auto" latinLnBrk="0" hangingPunct="1">
              <a:lnSpc>
                <a:spcPct val="100000"/>
              </a:lnSpc>
              <a:spcBef>
                <a:spcPts val="0"/>
              </a:spcBef>
              <a:spcAft>
                <a:spcPts val="0"/>
              </a:spcAft>
              <a:buClrTx/>
              <a:buSzTx/>
              <a:buFont typeface="+mj-lt"/>
              <a:buAutoNum type="arabicPeriod"/>
              <a:defRPr/>
            </a:pPr>
            <a:r>
              <a:rPr kumimoji="0" lang="en-US" altLang="zh-CN" sz="700" b="0" i="0" u="none" strike="noStrike" kern="120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mn-cs"/>
              </a:rPr>
              <a:t>Chen, Yue-Yun, et al. Journal of Bone Oncology 29 (2021): 100369.</a:t>
            </a:r>
          </a:p>
          <a:p>
            <a:pPr marL="179705" marR="0" lvl="0" indent="-179705" algn="l" defTabSz="914400" rtl="0" eaLnBrk="1" fontAlgn="auto" latinLnBrk="0" hangingPunct="1">
              <a:lnSpc>
                <a:spcPct val="100000"/>
              </a:lnSpc>
              <a:spcBef>
                <a:spcPts val="0"/>
              </a:spcBef>
              <a:spcAft>
                <a:spcPts val="0"/>
              </a:spcAft>
              <a:buClrTx/>
              <a:buSzTx/>
              <a:buFont typeface="+mj-lt"/>
              <a:buAutoNum type="arabicPeriod"/>
              <a:defRPr/>
            </a:pPr>
            <a:r>
              <a:rPr kumimoji="0" lang="en-US" altLang="zh-CN" sz="700" b="0" i="0" u="none" strike="noStrike" kern="1200" cap="none" spc="0" normalizeH="0" baseline="0" noProof="0" dirty="0" err="1">
                <a:ln>
                  <a:noFill/>
                </a:ln>
                <a:solidFill>
                  <a:srgbClr val="E7E6E6">
                    <a:lumMod val="50000"/>
                  </a:srgbClr>
                </a:solidFill>
                <a:effectLst/>
                <a:uLnTx/>
                <a:uFillTx/>
                <a:latin typeface="微软雅黑" panose="020B0503020204020204" charset="-122"/>
                <a:ea typeface="微软雅黑" panose="020B0503020204020204" charset="-122"/>
                <a:cs typeface="+mn-cs"/>
              </a:rPr>
              <a:t>Takeyasu</a:t>
            </a:r>
            <a:r>
              <a:rPr kumimoji="0" lang="en-US" altLang="zh-CN" sz="700" b="0" i="0" u="none" strike="noStrike" kern="120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mn-cs"/>
              </a:rPr>
              <a:t>, Yuki, et al. JTO Clinical and Research Reports 5.2 (2024): 100636.</a:t>
            </a:r>
          </a:p>
          <a:p>
            <a:pPr marL="179705" marR="0" lvl="0" indent="-179705" algn="l" defTabSz="914400" rtl="0" eaLnBrk="1" fontAlgn="auto" latinLnBrk="0" hangingPunct="1">
              <a:lnSpc>
                <a:spcPct val="100000"/>
              </a:lnSpc>
              <a:spcBef>
                <a:spcPts val="0"/>
              </a:spcBef>
              <a:spcAft>
                <a:spcPts val="0"/>
              </a:spcAft>
              <a:buClrTx/>
              <a:buSzTx/>
              <a:buFont typeface="+mj-lt"/>
              <a:buAutoNum type="arabicPeriod"/>
              <a:defRPr/>
            </a:pPr>
            <a:r>
              <a:rPr kumimoji="0" lang="en-US" altLang="zh-CN" sz="700" b="0" i="0" u="none" strike="noStrike" kern="1200" cap="none" spc="0" normalizeH="0" baseline="0" noProof="0" dirty="0" err="1">
                <a:ln>
                  <a:noFill/>
                </a:ln>
                <a:solidFill>
                  <a:srgbClr val="E7E6E6">
                    <a:lumMod val="50000"/>
                  </a:srgbClr>
                </a:solidFill>
                <a:effectLst/>
                <a:uLnTx/>
                <a:uFillTx/>
                <a:latin typeface="微软雅黑" panose="020B0503020204020204" charset="-122"/>
                <a:ea typeface="微软雅黑" panose="020B0503020204020204" charset="-122"/>
                <a:cs typeface="+mn-cs"/>
              </a:rPr>
              <a:t>Brouns</a:t>
            </a:r>
            <a:r>
              <a:rPr kumimoji="0" lang="en-US" altLang="zh-CN" sz="700" b="0" i="0" u="none" strike="noStrike" kern="120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mn-cs"/>
              </a:rPr>
              <a:t>, Anita JWM, et al. JTO Clinical and Research Reports 4.5 (2023): 100513.</a:t>
            </a:r>
          </a:p>
        </p:txBody>
      </p:sp>
      <p:sp>
        <p:nvSpPr>
          <p:cNvPr id="78" name="文本框 77"/>
          <p:cNvSpPr txBox="1"/>
          <p:nvPr/>
        </p:nvSpPr>
        <p:spPr>
          <a:xfrm>
            <a:off x="928941" y="5048529"/>
            <a:ext cx="7503258" cy="1015663"/>
          </a:xfrm>
          <a:prstGeom prst="rect">
            <a:avLst/>
          </a:prstGeom>
          <a:noFill/>
        </p:spPr>
        <p:txBody>
          <a:bodyPr wrap="square">
            <a:spAutoFit/>
          </a:bodyPr>
          <a:lstStyle/>
          <a:p>
            <a:pPr marL="0" marR="0" lvl="0" indent="0" defTabSz="914400" eaLnBrk="1" fontAlgn="auto" latinLnBrk="0" hangingPunct="1">
              <a:spcBef>
                <a:spcPts val="600"/>
              </a:spcBef>
              <a:buClrTx/>
              <a:buSzTx/>
              <a:buFontTx/>
              <a:buNone/>
              <a:defRPr/>
            </a:pPr>
            <a:r>
              <a:rPr kumimoji="0" lang="zh-CN" altLang="en-US" sz="14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对于存在骨转移的患者：</a:t>
            </a:r>
            <a:endParaRPr kumimoji="0" lang="en-US" altLang="zh-CN" sz="14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a:p>
            <a:pPr marL="171450" marR="0" lvl="0" indent="-171450" defTabSz="914400" eaLnBrk="1" fontAlgn="auto" latinLnBrk="0" hangingPunct="1">
              <a:spcBef>
                <a:spcPts val="600"/>
              </a:spcBef>
              <a:buClrTx/>
              <a:buSzTx/>
              <a:buFont typeface="Arial" panose="020B0604020202020204" pitchFamily="34" charset="0"/>
              <a:buChar char="•"/>
              <a:defRPr/>
            </a:pPr>
            <a:r>
              <a:rPr kumimoji="0" lang="zh-CN" altLang="en-US" sz="14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奥希替尼治疗的 </a:t>
            </a:r>
            <a:r>
              <a:rPr kumimoji="0" lang="en-US" altLang="zh-CN"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PFS</a:t>
            </a:r>
            <a:r>
              <a:rPr kumimoji="0" lang="zh-CN" altLang="en-US"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OS</a:t>
            </a:r>
            <a:r>
              <a:rPr kumimoji="0" lang="zh-CN" altLang="en-US"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大幅缩短，</a:t>
            </a:r>
            <a:r>
              <a:rPr kumimoji="0" lang="zh-CN" altLang="en-US" sz="14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中位</a:t>
            </a:r>
            <a:r>
              <a:rPr kumimoji="0" lang="en-US" altLang="zh-CN" sz="14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OS</a:t>
            </a:r>
            <a:r>
              <a:rPr kumimoji="0" lang="zh-CN" altLang="en-US" sz="14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仅为无骨转移患者的 </a:t>
            </a:r>
            <a:r>
              <a:rPr kumimoji="0" lang="en-US" altLang="zh-CN"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60%</a:t>
            </a:r>
            <a:endParaRPr kumimoji="0" lang="en-US" altLang="zh-CN" sz="16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a:p>
            <a:pPr marL="171450" marR="0" lvl="0" indent="-171450" defTabSz="914400" eaLnBrk="1" fontAlgn="auto" latinLnBrk="0" hangingPunct="1">
              <a:spcBef>
                <a:spcPts val="600"/>
              </a:spcBef>
              <a:buClrTx/>
              <a:buSzTx/>
              <a:buFont typeface="Arial" panose="020B0604020202020204" pitchFamily="34" charset="0"/>
              <a:buChar char="•"/>
              <a:defRPr/>
            </a:pPr>
            <a:r>
              <a:rPr kumimoji="0" lang="zh-CN" altLang="en-US" sz="14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奥希替尼治疗后，患者的死亡 风险较无骨转移患者 </a:t>
            </a:r>
            <a:r>
              <a:rPr kumimoji="0" lang="zh-CN" altLang="en-US"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翻倍</a:t>
            </a:r>
            <a:endParaRPr kumimoji="0" lang="en-US" altLang="zh-CN" sz="1600" b="0"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endParaRPr>
          </a:p>
        </p:txBody>
      </p:sp>
      <p:grpSp>
        <p:nvGrpSpPr>
          <p:cNvPr id="112" name="组合 111"/>
          <p:cNvGrpSpPr/>
          <p:nvPr/>
        </p:nvGrpSpPr>
        <p:grpSpPr>
          <a:xfrm>
            <a:off x="838200" y="2166600"/>
            <a:ext cx="7583654" cy="2777761"/>
            <a:chOff x="846976" y="4026479"/>
            <a:chExt cx="7916548" cy="2486401"/>
          </a:xfrm>
        </p:grpSpPr>
        <p:grpSp>
          <p:nvGrpSpPr>
            <p:cNvPr id="113" name="组合 112"/>
            <p:cNvGrpSpPr/>
            <p:nvPr/>
          </p:nvGrpSpPr>
          <p:grpSpPr>
            <a:xfrm>
              <a:off x="4794098" y="4126829"/>
              <a:ext cx="3492526" cy="2155362"/>
              <a:chOff x="730809" y="4240015"/>
              <a:chExt cx="3442309" cy="1821804"/>
            </a:xfrm>
          </p:grpSpPr>
          <p:pic>
            <p:nvPicPr>
              <p:cNvPr id="126" name="图片 125"/>
              <p:cNvPicPr>
                <a:picLocks noChangeAspect="1"/>
              </p:cNvPicPr>
              <p:nvPr/>
            </p:nvPicPr>
            <p:blipFill rotWithShape="1">
              <a:blip r:embed="rId7"/>
              <a:srcRect l="4364" b="54594"/>
              <a:stretch>
                <a:fillRect/>
              </a:stretch>
            </p:blipFill>
            <p:spPr>
              <a:xfrm>
                <a:off x="754694" y="4301856"/>
                <a:ext cx="3362280" cy="1708419"/>
              </a:xfrm>
              <a:prstGeom prst="rect">
                <a:avLst/>
              </a:prstGeom>
            </p:spPr>
          </p:pic>
          <p:sp>
            <p:nvSpPr>
              <p:cNvPr id="127" name="矩形 126"/>
              <p:cNvSpPr/>
              <p:nvPr/>
            </p:nvSpPr>
            <p:spPr>
              <a:xfrm>
                <a:off x="3377118" y="4240015"/>
                <a:ext cx="796000" cy="40538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128" name="组合 127"/>
              <p:cNvGrpSpPr/>
              <p:nvPr/>
            </p:nvGrpSpPr>
            <p:grpSpPr>
              <a:xfrm>
                <a:off x="1041140" y="5260256"/>
                <a:ext cx="2256722" cy="513210"/>
                <a:chOff x="6180209" y="4460360"/>
                <a:chExt cx="1882362" cy="513210"/>
              </a:xfrm>
            </p:grpSpPr>
            <p:sp>
              <p:nvSpPr>
                <p:cNvPr id="131" name="文本框 130"/>
                <p:cNvSpPr txBox="1"/>
                <p:nvPr/>
              </p:nvSpPr>
              <p:spPr>
                <a:xfrm>
                  <a:off x="6906485" y="4460360"/>
                  <a:ext cx="1156086" cy="473398"/>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300"/>
                    </a:spcAft>
                    <a:buClrTx/>
                    <a:buSzTx/>
                    <a:buFontTx/>
                    <a:buNone/>
                    <a:defRPr/>
                  </a:pPr>
                  <a:r>
                    <a:rPr kumimoji="0" lang="en-US" altLang="zh-CN" sz="1000" b="1" i="0" u="none" strike="noStrike" kern="0" cap="none" spc="0" normalizeH="0" baseline="0" noProof="0" dirty="0" err="1">
                      <a:ln>
                        <a:noFill/>
                      </a:ln>
                      <a:solidFill>
                        <a:prstClr val="black">
                          <a:lumMod val="65000"/>
                          <a:lumOff val="35000"/>
                        </a:prstClr>
                      </a:solidFill>
                      <a:effectLst/>
                      <a:uLnTx/>
                      <a:uFillTx/>
                      <a:latin typeface="微软雅黑" panose="020B0503020204020204" charset="-122"/>
                      <a:ea typeface="微软雅黑" panose="020B0503020204020204" charset="-122"/>
                    </a:rPr>
                    <a:t>mOS</a:t>
                  </a:r>
                  <a:r>
                    <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 </a:t>
                  </a:r>
                  <a:r>
                    <a:rPr kumimoji="0" lang="en-US" altLang="zh-CN"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 HR   95%CI</a:t>
                  </a: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66.6</a:t>
                  </a:r>
                  <a:r>
                    <a:rPr kumimoji="0" lang="en-US" altLang="zh-CN"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   ref       </a:t>
                  </a:r>
                  <a:r>
                    <a:rPr kumimoji="0" lang="en-US" altLang="zh-CN" sz="1000" b="0" i="0" u="none" strike="noStrike" kern="0" cap="none" spc="0" normalizeH="0" baseline="0" noProof="0" dirty="0" err="1">
                      <a:ln>
                        <a:noFill/>
                      </a:ln>
                      <a:solidFill>
                        <a:prstClr val="black">
                          <a:lumMod val="65000"/>
                          <a:lumOff val="35000"/>
                        </a:prstClr>
                      </a:solidFill>
                      <a:effectLst/>
                      <a:uLnTx/>
                      <a:uFillTx/>
                      <a:latin typeface="微软雅黑" panose="020B0503020204020204" charset="-122"/>
                      <a:ea typeface="微软雅黑" panose="020B0503020204020204" charset="-122"/>
                    </a:rPr>
                    <a:t>ref</a:t>
                  </a:r>
                  <a:endParaRPr kumimoji="0" lang="en-US" altLang="zh-CN"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rPr>
                    <a:t>37.2</a:t>
                  </a:r>
                  <a:r>
                    <a:rPr kumimoji="0" lang="en-US" altLang="zh-CN"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  </a:t>
                  </a:r>
                  <a:r>
                    <a:rPr kumimoji="0" lang="en-US" altLang="zh-CN" sz="1000" b="1" i="0" u="none" strike="noStrike" kern="0" cap="none" spc="0" normalizeH="0" baseline="0" noProof="0" dirty="0">
                      <a:ln>
                        <a:noFill/>
                      </a:ln>
                      <a:solidFill>
                        <a:srgbClr val="F36D52"/>
                      </a:solidFill>
                      <a:effectLst/>
                      <a:uLnTx/>
                      <a:uFillTx/>
                      <a:latin typeface="微软雅黑" panose="020B0503020204020204" charset="-122"/>
                      <a:ea typeface="微软雅黑" panose="020B0503020204020204" charset="-122"/>
                    </a:rPr>
                    <a:t> 2.4   </a:t>
                  </a:r>
                  <a:r>
                    <a:rPr kumimoji="0" lang="en-US" altLang="zh-CN"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1.6-3.6</a:t>
                  </a:r>
                </a:p>
              </p:txBody>
            </p:sp>
            <p:sp>
              <p:nvSpPr>
                <p:cNvPr id="132" name="文本框 131"/>
                <p:cNvSpPr txBox="1"/>
                <p:nvPr/>
              </p:nvSpPr>
              <p:spPr>
                <a:xfrm>
                  <a:off x="6180209" y="4620535"/>
                  <a:ext cx="768738" cy="35303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无骨转移</a:t>
                  </a:r>
                  <a:endPar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骨转移</a:t>
                  </a:r>
                  <a:endParaRPr kumimoji="0" lang="en-US" sz="1000" b="1" i="0" u="none" strike="noStrike" kern="0" cap="none" spc="0" normalizeH="0" baseline="0" noProof="0" dirty="0">
                    <a:ln>
                      <a:noFill/>
                    </a:ln>
                    <a:solidFill>
                      <a:srgbClr val="F26649"/>
                    </a:solidFill>
                    <a:effectLst/>
                    <a:uLnTx/>
                    <a:uFillTx/>
                    <a:latin typeface="微软雅黑" panose="020B0503020204020204" charset="-122"/>
                    <a:ea typeface="微软雅黑" panose="020B0503020204020204" charset="-122"/>
                    <a:cs typeface="微软雅黑" panose="020B0503020204020204" charset="-122"/>
                  </a:endParaRPr>
                </a:p>
              </p:txBody>
            </p:sp>
          </p:grpSp>
          <p:sp>
            <p:nvSpPr>
              <p:cNvPr id="129" name="矩形 128"/>
              <p:cNvSpPr/>
              <p:nvPr/>
            </p:nvSpPr>
            <p:spPr>
              <a:xfrm>
                <a:off x="730809" y="4514247"/>
                <a:ext cx="125990" cy="1171202"/>
              </a:xfrm>
              <a:prstGeom prst="rect">
                <a:avLst/>
              </a:prstGeom>
              <a:solidFill>
                <a:sysClr val="window" lastClr="FFFFFF"/>
              </a:solidFill>
              <a:ln w="12700" cap="flat" cmpd="sng" algn="ctr">
                <a:solidFill>
                  <a:sysClr val="window" lastClr="FFFFFF"/>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OS</a:t>
                </a:r>
                <a:r>
                  <a:rPr kumimoji="0" lang="zh-CN" altLang="en-US"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率</a:t>
                </a:r>
                <a:endParaRPr kumimoji="0" lang="en-US"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30" name="矩形 129"/>
              <p:cNvSpPr/>
              <p:nvPr/>
            </p:nvSpPr>
            <p:spPr>
              <a:xfrm>
                <a:off x="2103111" y="5946768"/>
                <a:ext cx="1022491" cy="115051"/>
              </a:xfrm>
              <a:prstGeom prst="rect">
                <a:avLst/>
              </a:prstGeom>
              <a:solidFill>
                <a:sysClr val="window" lastClr="FFFFFF"/>
              </a:solidFill>
              <a:ln w="12700" cap="flat" cmpd="sng" algn="ctr">
                <a:solidFill>
                  <a:sysClr val="window" lastClr="FFFFFF"/>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随访时间（月）</a:t>
                </a:r>
              </a:p>
            </p:txBody>
          </p:sp>
        </p:grpSp>
        <p:sp>
          <p:nvSpPr>
            <p:cNvPr id="114" name="文本框 113"/>
            <p:cNvSpPr txBox="1"/>
            <p:nvPr/>
          </p:nvSpPr>
          <p:spPr>
            <a:xfrm>
              <a:off x="5576489" y="4026479"/>
              <a:ext cx="2042452" cy="40160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1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OS - </a:t>
              </a:r>
              <a:r>
                <a:rPr kumimoji="0" lang="zh-CN" altLang="en-US" sz="11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从晚期疾病确诊开始</a:t>
              </a:r>
              <a:endParaRPr kumimoji="0" lang="en-US" altLang="zh-CN" sz="11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8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（包含一线 </a:t>
              </a:r>
              <a:r>
                <a:rPr kumimoji="0" lang="en-US" altLang="zh-CN" sz="8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&amp; </a:t>
              </a:r>
              <a:r>
                <a:rPr kumimoji="0" lang="zh-CN" altLang="en-US" sz="8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后线奥希替尼治疗）</a:t>
              </a:r>
              <a:endParaRPr kumimoji="0" lang="en-US" altLang="zh-CN" sz="8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15" name="文本框 114"/>
            <p:cNvSpPr txBox="1"/>
            <p:nvPr/>
          </p:nvSpPr>
          <p:spPr>
            <a:xfrm>
              <a:off x="4522576" y="6297436"/>
              <a:ext cx="4240948" cy="21544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基于</a:t>
              </a:r>
              <a:r>
                <a:rPr kumimoji="0" lang="en-US" altLang="zh-CN"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250</a:t>
              </a: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例</a:t>
              </a:r>
              <a:r>
                <a:rPr kumimoji="0" lang="en-US" altLang="zh-CN"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EGFR</a:t>
              </a: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突变患者的数据分析（</a:t>
              </a:r>
              <a:r>
                <a:rPr kumimoji="0" lang="en-US" altLang="zh-CN"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112</a:t>
              </a: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例初始骨转移，</a:t>
              </a:r>
              <a:r>
                <a:rPr kumimoji="0" lang="en-US" altLang="zh-CN"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107</a:t>
              </a: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例一线使用奥希替尼）</a:t>
              </a:r>
              <a:endParaRPr kumimoji="0" lang="en-US" sz="700" b="0" i="0"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endParaRPr>
            </a:p>
          </p:txBody>
        </p:sp>
        <p:grpSp>
          <p:nvGrpSpPr>
            <p:cNvPr id="116" name="组合 115"/>
            <p:cNvGrpSpPr/>
            <p:nvPr/>
          </p:nvGrpSpPr>
          <p:grpSpPr>
            <a:xfrm>
              <a:off x="846976" y="4135883"/>
              <a:ext cx="3507070" cy="2197597"/>
              <a:chOff x="4904401" y="2061102"/>
              <a:chExt cx="6928608" cy="4937386"/>
            </a:xfrm>
          </p:grpSpPr>
          <p:grpSp>
            <p:nvGrpSpPr>
              <p:cNvPr id="119" name="组合 118"/>
              <p:cNvGrpSpPr/>
              <p:nvPr/>
            </p:nvGrpSpPr>
            <p:grpSpPr>
              <a:xfrm>
                <a:off x="5221736" y="2061102"/>
                <a:ext cx="6611273" cy="4448796"/>
                <a:chOff x="5221736" y="2061102"/>
                <a:chExt cx="6611273" cy="4448796"/>
              </a:xfrm>
            </p:grpSpPr>
            <p:pic>
              <p:nvPicPr>
                <p:cNvPr id="122" name="图片 121"/>
                <p:cNvPicPr>
                  <a:picLocks noChangeAspect="1"/>
                </p:cNvPicPr>
                <p:nvPr/>
              </p:nvPicPr>
              <p:blipFill>
                <a:blip r:embed="rId8"/>
                <a:stretch>
                  <a:fillRect/>
                </a:stretch>
              </p:blipFill>
              <p:spPr>
                <a:xfrm>
                  <a:off x="5221736" y="2061102"/>
                  <a:ext cx="6611273" cy="4448796"/>
                </a:xfrm>
                <a:prstGeom prst="rect">
                  <a:avLst/>
                </a:prstGeom>
              </p:spPr>
            </p:pic>
            <p:sp>
              <p:nvSpPr>
                <p:cNvPr id="123" name="文本框 122"/>
                <p:cNvSpPr txBox="1"/>
                <p:nvPr/>
              </p:nvSpPr>
              <p:spPr>
                <a:xfrm>
                  <a:off x="5808738" y="5093245"/>
                  <a:ext cx="1841837" cy="938395"/>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无骨转移</a:t>
                  </a:r>
                  <a:endPar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r"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srgbClr val="4472C4"/>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srgbClr val="4472C4"/>
                      </a:solidFill>
                      <a:effectLst/>
                      <a:uLnTx/>
                      <a:uFillTx/>
                      <a:latin typeface="微软雅黑" panose="020B0503020204020204" charset="-122"/>
                      <a:ea typeface="微软雅黑" panose="020B0503020204020204" charset="-122"/>
                      <a:cs typeface="微软雅黑" panose="020B0503020204020204" charset="-122"/>
                    </a:rPr>
                    <a:t>骨转移</a:t>
                  </a:r>
                  <a:endParaRPr kumimoji="0" lang="en-US" sz="1000" b="1" i="0" u="none" strike="noStrike" kern="0" cap="none" spc="0" normalizeH="0" baseline="0" noProof="0" dirty="0">
                    <a:ln>
                      <a:noFill/>
                    </a:ln>
                    <a:solidFill>
                      <a:srgbClr val="4472C4"/>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24" name="文本框 123"/>
                <p:cNvSpPr txBox="1"/>
                <p:nvPr/>
              </p:nvSpPr>
              <p:spPr>
                <a:xfrm>
                  <a:off x="7376493" y="4855327"/>
                  <a:ext cx="2440405" cy="301053"/>
                </a:xfrm>
                <a:prstGeom prst="rect">
                  <a:avLst/>
                </a:prstGeom>
                <a:solidFill>
                  <a:sysClr val="window" lastClr="FFFFFF"/>
                </a:solidFill>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err="1">
                      <a:ln>
                        <a:noFill/>
                      </a:ln>
                      <a:solidFill>
                        <a:prstClr val="black">
                          <a:lumMod val="65000"/>
                          <a:lumOff val="35000"/>
                        </a:prstClr>
                      </a:solidFill>
                      <a:effectLst/>
                      <a:uLnTx/>
                      <a:uFillTx/>
                      <a:latin typeface="微软雅黑" panose="020B0503020204020204" charset="-122"/>
                      <a:ea typeface="微软雅黑" panose="020B0503020204020204" charset="-122"/>
                    </a:rPr>
                    <a:t>mPFS</a:t>
                  </a:r>
                  <a:r>
                    <a:rPr kumimoji="0" lang="en-US" altLang="zh-CN"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 (95% CI)</a:t>
                  </a:r>
                  <a:endParaRPr kumimoji="0" lang="en-US" sz="10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endParaRPr>
                </a:p>
              </p:txBody>
            </p:sp>
            <p:sp>
              <p:nvSpPr>
                <p:cNvPr id="125" name="文本框 124"/>
                <p:cNvSpPr txBox="1"/>
                <p:nvPr/>
              </p:nvSpPr>
              <p:spPr>
                <a:xfrm>
                  <a:off x="7571264" y="5201523"/>
                  <a:ext cx="2062544" cy="721843"/>
                </a:xfrm>
                <a:prstGeom prst="rect">
                  <a:avLst/>
                </a:prstGeom>
                <a:solidFill>
                  <a:sysClr val="window" lastClr="FFFFFF"/>
                </a:solidFill>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24.5 (19.9-NR)</a:t>
                  </a:r>
                </a:p>
                <a:p>
                  <a:pPr marL="0" marR="0" lvl="0" indent="0" algn="ctr" defTabSz="914400" eaLnBrk="1" fontAlgn="auto" latinLnBrk="0" hangingPunct="1">
                    <a:lnSpc>
                      <a:spcPct val="100000"/>
                    </a:lnSpc>
                    <a:spcBef>
                      <a:spcPts val="0"/>
                    </a:spcBef>
                    <a:spcAft>
                      <a:spcPts val="0"/>
                    </a:spcAft>
                    <a:buClrTx/>
                    <a:buSzTx/>
                    <a:buFontTx/>
                    <a:buNone/>
                    <a:defRPr/>
                  </a:pPr>
                  <a:r>
                    <a:rPr kumimoji="0" lang="en-US" sz="10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20.3 (13.9-24.1)</a:t>
                  </a:r>
                </a:p>
              </p:txBody>
            </p:sp>
          </p:grpSp>
          <p:sp>
            <p:nvSpPr>
              <p:cNvPr id="120" name="文本框 119"/>
              <p:cNvSpPr txBox="1"/>
              <p:nvPr/>
            </p:nvSpPr>
            <p:spPr>
              <a:xfrm>
                <a:off x="7830950" y="6493198"/>
                <a:ext cx="1695141" cy="505290"/>
              </a:xfrm>
              <a:prstGeom prst="rect">
                <a:avLst/>
              </a:prstGeom>
              <a:no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rPr>
                  <a:t>时间（月）</a:t>
                </a:r>
              </a:p>
            </p:txBody>
          </p:sp>
          <p:sp>
            <p:nvSpPr>
              <p:cNvPr id="121" name="文本框 120"/>
              <p:cNvSpPr txBox="1"/>
              <p:nvPr/>
            </p:nvSpPr>
            <p:spPr>
              <a:xfrm rot="16200000">
                <a:off x="4215263" y="4294437"/>
                <a:ext cx="1588051" cy="209776"/>
              </a:xfrm>
              <a:prstGeom prst="rect">
                <a:avLst/>
              </a:prstGeom>
              <a:noFill/>
            </p:spPr>
            <p:txBody>
              <a:bodyPr vert="eaVert"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8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PFS</a:t>
                </a:r>
                <a:r>
                  <a:rPr kumimoji="0" lang="zh-CN" altLang="en-US" sz="8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率</a:t>
                </a:r>
                <a:endParaRPr kumimoji="0" lang="en-US" sz="800" b="0"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p:txBody>
          </p:sp>
        </p:grpSp>
        <p:sp>
          <p:nvSpPr>
            <p:cNvPr id="117" name="文本框 116"/>
            <p:cNvSpPr txBox="1"/>
            <p:nvPr/>
          </p:nvSpPr>
          <p:spPr>
            <a:xfrm>
              <a:off x="1675644" y="4026479"/>
              <a:ext cx="2042452" cy="276999"/>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1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PFS - </a:t>
              </a:r>
              <a:r>
                <a:rPr kumimoji="0" lang="zh-CN" altLang="en-US" sz="11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rPr>
                <a:t>晚期一线奥希替尼</a:t>
              </a:r>
              <a:endParaRPr kumimoji="0" lang="en-US" altLang="zh-CN" sz="900" b="1" i="0" u="none" strike="noStrike" kern="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18" name="文本框 117"/>
            <p:cNvSpPr txBox="1"/>
            <p:nvPr/>
          </p:nvSpPr>
          <p:spPr>
            <a:xfrm>
              <a:off x="1338706" y="6297436"/>
              <a:ext cx="2760328" cy="215444"/>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基于</a:t>
              </a:r>
              <a:r>
                <a:rPr kumimoji="0" lang="en-US" altLang="zh-CN"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229</a:t>
              </a: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例</a:t>
              </a:r>
              <a:r>
                <a:rPr kumimoji="0" lang="en-US" altLang="zh-CN"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EGFR</a:t>
              </a: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突变患者的数据分析（</a:t>
              </a:r>
              <a:r>
                <a:rPr kumimoji="0" lang="en-US" altLang="zh-CN"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108</a:t>
              </a:r>
              <a:r>
                <a:rPr kumimoji="0" lang="zh-CN" altLang="en-US" sz="700" b="0" i="1"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rPr>
                <a:t>例初始骨转移）</a:t>
              </a:r>
              <a:endParaRPr kumimoji="0" lang="en-US" sz="700" b="0" i="0"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微软雅黑" panose="020B0503020204020204" charset="-122"/>
              </a:endParaRPr>
            </a:p>
          </p:txBody>
        </p:sp>
      </p:grpSp>
      <p:grpSp>
        <p:nvGrpSpPr>
          <p:cNvPr id="4" name="组合 3"/>
          <p:cNvGrpSpPr/>
          <p:nvPr/>
        </p:nvGrpSpPr>
        <p:grpSpPr>
          <a:xfrm>
            <a:off x="1371609" y="1118850"/>
            <a:ext cx="5837623" cy="738517"/>
            <a:chOff x="833758" y="1780120"/>
            <a:chExt cx="5431285" cy="645961"/>
          </a:xfrm>
        </p:grpSpPr>
        <p:grpSp>
          <p:nvGrpSpPr>
            <p:cNvPr id="5" name="组合 4"/>
            <p:cNvGrpSpPr/>
            <p:nvPr/>
          </p:nvGrpSpPr>
          <p:grpSpPr>
            <a:xfrm>
              <a:off x="4420824" y="1780120"/>
              <a:ext cx="509090" cy="294402"/>
              <a:chOff x="2290830" y="1542404"/>
              <a:chExt cx="275987" cy="155641"/>
            </a:xfrm>
          </p:grpSpPr>
          <p:sp>
            <p:nvSpPr>
              <p:cNvPr id="11" name="平行四边形 10"/>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12" name="平行四边形 11"/>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grpSp>
        <p:sp>
          <p:nvSpPr>
            <p:cNvPr id="6" name="任意多边形: 形状 32"/>
            <p:cNvSpPr/>
            <p:nvPr/>
          </p:nvSpPr>
          <p:spPr>
            <a:xfrm flipH="1">
              <a:off x="1007032" y="1840776"/>
              <a:ext cx="4869984" cy="585305"/>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7" name="文本框 6"/>
            <p:cNvSpPr txBox="1"/>
            <p:nvPr/>
          </p:nvSpPr>
          <p:spPr>
            <a:xfrm>
              <a:off x="833758" y="1905073"/>
              <a:ext cx="5431285" cy="511487"/>
            </a:xfrm>
            <a:prstGeom prst="rect">
              <a:avLst/>
            </a:prstGeom>
            <a:noFill/>
          </p:spPr>
          <p:txBody>
            <a:bodyPr wrap="square" anchor="ctr">
              <a:spAutoFit/>
            </a:bodyPr>
            <a:lstStyle/>
            <a:p>
              <a:pPr algn="ctr" defTabSz="457200">
                <a:defRPr/>
              </a:pPr>
              <a:r>
                <a:rPr kumimoji="0" lang="zh-CN" alt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对比无骨转移患者，</a:t>
              </a:r>
              <a:r>
                <a:rPr kumimoji="0" lang="en-GB" altLang="zh-CN"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EGFR-TKI</a:t>
              </a:r>
              <a:r>
                <a:rPr kumimoji="0" lang="zh-CN" alt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治疗骨转移患者</a:t>
              </a:r>
              <a:endParaRPr kumimoji="0" lang="en-US" altLang="zh-CN"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endParaRPr>
            </a:p>
            <a:p>
              <a:pPr algn="ctr" defTabSz="457200">
                <a:defRPr/>
              </a:pPr>
              <a:r>
                <a:rPr kumimoji="0" lang="en-GB" altLang="zh-CN"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PFS</a:t>
              </a:r>
              <a:r>
                <a:rPr kumimoji="0" lang="zh-CN" altLang="en-GB"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a:t>
              </a:r>
              <a:r>
                <a:rPr kumimoji="0" lang="en-GB" altLang="zh-CN"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OS</a:t>
              </a:r>
              <a:r>
                <a:rPr kumimoji="0" lang="zh-CN" alt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均较差</a:t>
              </a:r>
              <a:r>
                <a:rPr kumimoji="0" lang="en-US" altLang="zh-CN" sz="1600" b="1" i="0" u="none" strike="noStrike" kern="0" cap="none" spc="0" normalizeH="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1-3</a:t>
              </a:r>
            </a:p>
          </p:txBody>
        </p:sp>
        <p:grpSp>
          <p:nvGrpSpPr>
            <p:cNvPr id="8" name="组合 7"/>
            <p:cNvGrpSpPr/>
            <p:nvPr/>
          </p:nvGrpSpPr>
          <p:grpSpPr>
            <a:xfrm>
              <a:off x="1316029" y="1840776"/>
              <a:ext cx="509090" cy="512278"/>
              <a:chOff x="7436314" y="2544951"/>
              <a:chExt cx="509090" cy="294402"/>
            </a:xfrm>
          </p:grpSpPr>
          <p:sp>
            <p:nvSpPr>
              <p:cNvPr id="9" name="平行四边形 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10" name="平行四边形 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grpSp>
      </p:grpSp>
      <p:graphicFrame>
        <p:nvGraphicFramePr>
          <p:cNvPr id="3" name="图表 2"/>
          <p:cNvGraphicFramePr>
            <a:graphicFrameLocks noChangeAspect="1"/>
          </p:cNvGraphicFramePr>
          <p:nvPr>
            <p:extLst>
              <p:ext uri="{D42A27DB-BD31-4B8C-83A1-F6EECF244321}">
                <p14:modId xmlns:p14="http://schemas.microsoft.com/office/powerpoint/2010/main" val="3215156004"/>
              </p:ext>
            </p:extLst>
          </p:nvPr>
        </p:nvGraphicFramePr>
        <p:xfrm>
          <a:off x="8583608" y="2166600"/>
          <a:ext cx="3001697" cy="2768796"/>
        </p:xfrm>
        <a:graphic>
          <a:graphicData uri="http://schemas.openxmlformats.org/drawingml/2006/chart">
            <c:chart xmlns:c="http://schemas.openxmlformats.org/drawingml/2006/chart" xmlns:r="http://schemas.openxmlformats.org/officeDocument/2006/relationships" r:id="rId9"/>
          </a:graphicData>
        </a:graphic>
      </p:graphicFrame>
      <p:grpSp>
        <p:nvGrpSpPr>
          <p:cNvPr id="25" name="组合 24"/>
          <p:cNvGrpSpPr/>
          <p:nvPr/>
        </p:nvGrpSpPr>
        <p:grpSpPr>
          <a:xfrm>
            <a:off x="8449310" y="1188197"/>
            <a:ext cx="3321685" cy="669290"/>
            <a:chOff x="12986" y="1544"/>
            <a:chExt cx="5231" cy="1054"/>
          </a:xfrm>
        </p:grpSpPr>
        <p:sp>
          <p:nvSpPr>
            <p:cNvPr id="16" name="任意多边形: 形状 32"/>
            <p:cNvSpPr/>
            <p:nvPr/>
          </p:nvSpPr>
          <p:spPr>
            <a:xfrm flipH="1">
              <a:off x="13053" y="1544"/>
              <a:ext cx="5164" cy="1054"/>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17" name="文本框 16"/>
            <p:cNvSpPr txBox="1"/>
            <p:nvPr/>
          </p:nvSpPr>
          <p:spPr>
            <a:xfrm>
              <a:off x="12986" y="1639"/>
              <a:ext cx="5231" cy="921"/>
            </a:xfrm>
            <a:prstGeom prst="rect">
              <a:avLst/>
            </a:prstGeom>
            <a:noFill/>
          </p:spPr>
          <p:txBody>
            <a:bodyPr wrap="square" anchor="ctr">
              <a:spAutoFit/>
            </a:bodyPr>
            <a:lstStyle/>
            <a:p>
              <a:pPr algn="ctr" defTabSz="457200">
                <a:defRPr/>
              </a:pPr>
              <a:r>
                <a:rPr kumimoji="0" lang="zh-CN" alt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对比无骨转移患者，</a:t>
              </a:r>
              <a:r>
                <a:rPr kumimoji="0" lang="en-GB" altLang="zh-CN"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EGFR-TKI</a:t>
              </a:r>
              <a:r>
                <a:rPr kumimoji="0" lang="zh-CN" altLang="en-US" sz="1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治疗骨转移患者</a:t>
              </a:r>
              <a:r>
                <a:rPr lang="en-US" altLang="zh-CN"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ORR</a:t>
              </a:r>
              <a:r>
                <a:rPr lang="zh-CN" altLang="en-US"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更低</a:t>
              </a:r>
              <a:r>
                <a:rPr lang="en-US" altLang="zh-CN" sz="1600" b="1" kern="0" baseline="3000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4</a:t>
              </a:r>
              <a:endParaRPr kumimoji="0" lang="en-US" altLang="zh-CN" sz="1600" b="1" i="0" u="none" strike="noStrike" kern="0" cap="none" spc="0" normalizeH="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endParaRPr>
            </a:p>
          </p:txBody>
        </p:sp>
        <p:grpSp>
          <p:nvGrpSpPr>
            <p:cNvPr id="18" name="组合 17"/>
            <p:cNvGrpSpPr/>
            <p:nvPr/>
          </p:nvGrpSpPr>
          <p:grpSpPr>
            <a:xfrm>
              <a:off x="13576" y="1544"/>
              <a:ext cx="862" cy="922"/>
              <a:chOff x="7436314" y="2544951"/>
              <a:chExt cx="509090" cy="294402"/>
            </a:xfrm>
          </p:grpSpPr>
          <p:sp>
            <p:nvSpPr>
              <p:cNvPr id="19" name="平行四边形 1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20" name="平行四边形 1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20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grpSp>
      </p:grpSp>
      <p:sp>
        <p:nvSpPr>
          <p:cNvPr id="24" name="文本框 23"/>
          <p:cNvSpPr txBox="1"/>
          <p:nvPr/>
        </p:nvSpPr>
        <p:spPr>
          <a:xfrm>
            <a:off x="8557732" y="5141265"/>
            <a:ext cx="3040620" cy="1023742"/>
          </a:xfrm>
          <a:prstGeom prst="rect">
            <a:avLst/>
          </a:prstGeom>
          <a:noFill/>
        </p:spPr>
        <p:txBody>
          <a:bodyPr wrap="square">
            <a:spAutoFit/>
          </a:bodyPr>
          <a:lstStyle/>
          <a:p>
            <a:pPr marL="171450" indent="-171450">
              <a:lnSpc>
                <a:spcPct val="150000"/>
              </a:lnSpc>
              <a:buFont typeface="Arial" panose="020B0604020202020204" pitchFamily="34" charset="0"/>
              <a:buChar char="•"/>
            </a:pPr>
            <a:r>
              <a:rPr lang="zh-CN" altLang="en-US"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对于使用</a:t>
            </a:r>
            <a:r>
              <a:rPr lang="en-US" altLang="zh-CN"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EGFR-TKI</a:t>
            </a:r>
            <a:r>
              <a:rPr lang="zh-CN" altLang="en-US"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的患者</a:t>
            </a:r>
            <a:endParaRPr lang="en-US" altLang="zh-CN"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endParaRPr>
          </a:p>
          <a:p>
            <a:pPr>
              <a:lnSpc>
                <a:spcPct val="150000"/>
              </a:lnSpc>
            </a:pPr>
            <a:r>
              <a:rPr lang="zh-CN" altLang="en-GB"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无骨转移组</a:t>
            </a:r>
            <a:r>
              <a:rPr lang="zh-CN" altLang="en-US"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a:t>
            </a:r>
            <a:r>
              <a:rPr lang="en-GB" altLang="zh-CN"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NBM</a:t>
            </a:r>
            <a:r>
              <a:rPr lang="zh-CN" altLang="en-US"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）的</a:t>
            </a:r>
            <a:r>
              <a:rPr lang="en-GB" altLang="zh-CN"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ORR</a:t>
            </a:r>
            <a:r>
              <a:rPr lang="zh-CN" altLang="en-US"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高于</a:t>
            </a:r>
            <a:r>
              <a:rPr lang="en-GB" altLang="zh-CN"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BM</a:t>
            </a:r>
            <a:r>
              <a:rPr lang="zh-CN" altLang="en-US"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组（</a:t>
            </a:r>
            <a:r>
              <a:rPr lang="en-US" altLang="zh-CN"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70.9% </a:t>
            </a:r>
            <a:r>
              <a:rPr lang="en-GB" altLang="zh-CN"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vs 56.3%</a:t>
            </a:r>
            <a:r>
              <a:rPr lang="zh-CN" altLang="en-GB"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a:t>
            </a:r>
            <a:r>
              <a:rPr lang="en-GB" altLang="zh-CN"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P=0.046</a:t>
            </a:r>
            <a:r>
              <a:rPr lang="zh-CN" altLang="en-US" sz="1400" kern="0" dirty="0">
                <a:solidFill>
                  <a:prstClr val="black">
                    <a:lumMod val="65000"/>
                    <a:lumOff val="35000"/>
                  </a:prstClr>
                </a:solidFill>
                <a:latin typeface="微软雅黑" panose="020B0503020204020204" charset="-122"/>
                <a:ea typeface="微软雅黑" panose="020B0503020204020204" charset="-122"/>
                <a:cs typeface="微软雅黑" panose="020B0503020204020204" charset="-122"/>
              </a:rPr>
              <a:t>）</a:t>
            </a:r>
            <a:endParaRPr lang="zh-CN" altLang="en-US" sz="2000" dirty="0">
              <a:latin typeface="微软雅黑" panose="020B0503020204020204" charset="-122"/>
              <a:ea typeface="微软雅黑" panose="020B0503020204020204" charset="-122"/>
              <a:cs typeface="微软雅黑" panose="020B0503020204020204" charset="-122"/>
            </a:endParaRPr>
          </a:p>
        </p:txBody>
      </p:sp>
      <p:sp>
        <p:nvSpPr>
          <p:cNvPr id="26" name="文本框 25"/>
          <p:cNvSpPr txBox="1"/>
          <p:nvPr/>
        </p:nvSpPr>
        <p:spPr>
          <a:xfrm>
            <a:off x="4197796" y="6542313"/>
            <a:ext cx="7709093" cy="215444"/>
          </a:xfrm>
          <a:prstGeom prst="rect">
            <a:avLst/>
          </a:prstGeom>
          <a:noFill/>
        </p:spPr>
        <p:txBody>
          <a:bodyPr wrap="square">
            <a:spAutoFit/>
          </a:bodyPr>
          <a:lstStyle/>
          <a:p>
            <a:pPr algn="l"/>
            <a:r>
              <a:rPr lang="en-GB" altLang="zh-CN" sz="800" i="0" dirty="0">
                <a:solidFill>
                  <a:schemeClr val="bg1">
                    <a:lumMod val="50000"/>
                  </a:schemeClr>
                </a:solidFill>
                <a:effectLst/>
                <a:latin typeface="微软雅黑" panose="020B0503020204020204" charset="-122"/>
                <a:ea typeface="微软雅黑" panose="020B0503020204020204" charset="-122"/>
              </a:rPr>
              <a:t>4. Bone metastasis reduces responsiveness to EGFR-TKIs in patients with EGFR-mutated advanced lung adenocarcinoma. 2022 ASCO</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矩形: 圆角 364"/>
          <p:cNvSpPr/>
          <p:nvPr/>
        </p:nvSpPr>
        <p:spPr>
          <a:xfrm>
            <a:off x="516255" y="1476375"/>
            <a:ext cx="5300345" cy="4581525"/>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4" name="组合 3"/>
          <p:cNvGrpSpPr/>
          <p:nvPr/>
        </p:nvGrpSpPr>
        <p:grpSpPr>
          <a:xfrm>
            <a:off x="945377" y="1196348"/>
            <a:ext cx="4559994" cy="553085"/>
            <a:chOff x="904372" y="1196348"/>
            <a:chExt cx="4559994" cy="553085"/>
          </a:xfrm>
        </p:grpSpPr>
        <p:sp>
          <p:nvSpPr>
            <p:cNvPr id="366" name="任意多边形: 形状 365"/>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67" name="文本框 366"/>
            <p:cNvSpPr txBox="1"/>
            <p:nvPr/>
          </p:nvSpPr>
          <p:spPr>
            <a:xfrm>
              <a:off x="1168779" y="1196348"/>
              <a:ext cx="4031180" cy="553085"/>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全球多项前瞻性及回顾性研究均显示：</a:t>
              </a:r>
              <a:endParaRPr kumimoji="0" lang="en-US" altLang="zh-CN" sz="15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457200" eaLnBrk="1" fontAlgn="auto" latinLnBrk="0" hangingPunct="1">
                <a:lnSpc>
                  <a:spcPct val="100000"/>
                </a:lnSpc>
                <a:spcBef>
                  <a:spcPts val="0"/>
                </a:spcBef>
                <a:spcAft>
                  <a:spcPts val="0"/>
                </a:spcAft>
                <a:buClrTx/>
                <a:buSzTx/>
                <a:buFontTx/>
                <a:buNone/>
                <a:defRPr/>
              </a:pP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发生骨转移者的</a:t>
              </a:r>
              <a:r>
                <a:rPr lang="en-US" altLang="zh-CN" sz="1500" b="1" kern="0" noProof="0" dirty="0" err="1">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mOS</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较无骨转移者缩短</a:t>
              </a:r>
              <a:endParaRPr lang="zh-CN" altLang="en-US" sz="1500" b="1" kern="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nvGrpSpPr>
            <p:cNvPr id="368" name="组合 367"/>
            <p:cNvGrpSpPr/>
            <p:nvPr/>
          </p:nvGrpSpPr>
          <p:grpSpPr>
            <a:xfrm>
              <a:off x="1121263" y="1198793"/>
              <a:ext cx="545082" cy="512278"/>
              <a:chOff x="7436314" y="2544951"/>
              <a:chExt cx="509090" cy="294402"/>
            </a:xfrm>
          </p:grpSpPr>
          <p:sp>
            <p:nvSpPr>
              <p:cNvPr id="369" name="平行四边形 36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70" name="平行四边形 36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402" name="矩形: 圆角 401"/>
          <p:cNvSpPr/>
          <p:nvPr/>
        </p:nvSpPr>
        <p:spPr>
          <a:xfrm>
            <a:off x="5936615" y="1476375"/>
            <a:ext cx="5739765" cy="4581525"/>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30" name="组合 29"/>
          <p:cNvGrpSpPr/>
          <p:nvPr/>
        </p:nvGrpSpPr>
        <p:grpSpPr>
          <a:xfrm>
            <a:off x="6635830" y="1198793"/>
            <a:ext cx="4559994" cy="548192"/>
            <a:chOff x="6727633" y="1198793"/>
            <a:chExt cx="4559994" cy="548192"/>
          </a:xfrm>
        </p:grpSpPr>
        <p:sp>
          <p:nvSpPr>
            <p:cNvPr id="403" name="任意多边形: 形状 402"/>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04" name="文本框 403"/>
            <p:cNvSpPr txBox="1"/>
            <p:nvPr/>
          </p:nvSpPr>
          <p:spPr>
            <a:xfrm>
              <a:off x="6992040" y="1311919"/>
              <a:ext cx="4031180" cy="321945"/>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骨转移患者“骨外病灶”免疫治疗“缓解难”</a:t>
              </a:r>
            </a:p>
          </p:txBody>
        </p:sp>
        <p:grpSp>
          <p:nvGrpSpPr>
            <p:cNvPr id="405" name="组合 404"/>
            <p:cNvGrpSpPr/>
            <p:nvPr/>
          </p:nvGrpSpPr>
          <p:grpSpPr>
            <a:xfrm>
              <a:off x="6944524" y="1198793"/>
              <a:ext cx="545082" cy="512278"/>
              <a:chOff x="7436314" y="2544951"/>
              <a:chExt cx="509090" cy="294402"/>
            </a:xfrm>
          </p:grpSpPr>
          <p:sp>
            <p:nvSpPr>
              <p:cNvPr id="406" name="平行四边形 405"/>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07" name="平行四边形 406"/>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graphicFrame>
        <p:nvGraphicFramePr>
          <p:cNvPr id="16" name="think-cell data - do not delete" hidden="1"/>
          <p:cNvGraphicFramePr>
            <a:graphicFrameLocks noChangeAspect="1"/>
          </p:cNvGraphicFramePr>
          <p:nvPr>
            <p:custDataLst>
              <p:tags r:id="rId1"/>
            </p:custDataLst>
            <p:extLst>
              <p:ext uri="{D42A27DB-BD31-4B8C-83A1-F6EECF244321}">
                <p14:modId xmlns:p14="http://schemas.microsoft.com/office/powerpoint/2010/main" val="652344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080" imgH="5080" progId="TCLayout.ActiveDocument.1">
                  <p:embed/>
                </p:oleObj>
              </mc:Choice>
              <mc:Fallback>
                <p:oleObj name="think-cell 幻灯片" r:id="rId4" imgW="5080" imgH="5080" progId="TCLayout.ActiveDocument.1">
                  <p:embed/>
                  <p:pic>
                    <p:nvPicPr>
                      <p:cNvPr id="0"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8" name="New shape"/>
          <p:cNvSpPr>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
        <p:nvSpPr>
          <p:cNvPr id="79" name="New shape"/>
          <p:cNvSpPr txBox="1">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grpSp>
        <p:nvGrpSpPr>
          <p:cNvPr id="126" name="组合 125"/>
          <p:cNvGrpSpPr/>
          <p:nvPr/>
        </p:nvGrpSpPr>
        <p:grpSpPr>
          <a:xfrm>
            <a:off x="5816332" y="1982575"/>
            <a:ext cx="6001564" cy="3177539"/>
            <a:chOff x="6877850" y="1826895"/>
            <a:chExt cx="4949911" cy="3177539"/>
          </a:xfrm>
        </p:grpSpPr>
        <p:sp>
          <p:nvSpPr>
            <p:cNvPr id="128" name="矩形 127"/>
            <p:cNvSpPr/>
            <p:nvPr/>
          </p:nvSpPr>
          <p:spPr>
            <a:xfrm>
              <a:off x="6877850" y="1866481"/>
              <a:ext cx="2397760" cy="916305"/>
            </a:xfrm>
            <a:prstGeom prst="rect">
              <a:avLst/>
            </a:prstGeom>
            <a:noFill/>
            <a:ln w="3175" cap="flat" cmpd="sng" algn="ctr">
              <a:noFill/>
              <a:prstDash val="solid"/>
              <a:miter lim="800000"/>
            </a:ln>
            <a:effectLst/>
          </p:spPr>
          <p:txBody>
            <a:bodyPr tIns="108000" rtlCol="0" anchor="t" anchorCtr="0"/>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意大利 回顾性研究</a:t>
              </a:r>
              <a:endPar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免疫单药 后线</a:t>
              </a:r>
              <a:r>
                <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NSCLC </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N=1588 (</a:t>
              </a: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非鳞</a:t>
              </a:r>
              <a:r>
                <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)+371 (</a:t>
              </a: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鳞</a:t>
              </a:r>
              <a:r>
                <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a:t>
              </a:r>
            </a:p>
          </p:txBody>
        </p:sp>
        <p:graphicFrame>
          <p:nvGraphicFramePr>
            <p:cNvPr id="129" name="图表 128"/>
            <p:cNvGraphicFramePr/>
            <p:nvPr/>
          </p:nvGraphicFramePr>
          <p:xfrm>
            <a:off x="6977043" y="2376699"/>
            <a:ext cx="2213227" cy="2627735"/>
          </p:xfrm>
          <a:graphic>
            <a:graphicData uri="http://schemas.openxmlformats.org/drawingml/2006/chart">
              <c:chart xmlns:c="http://schemas.openxmlformats.org/drawingml/2006/chart" xmlns:r="http://schemas.openxmlformats.org/officeDocument/2006/relationships" r:id="rId6"/>
            </a:graphicData>
          </a:graphic>
        </p:graphicFrame>
        <p:sp>
          <p:nvSpPr>
            <p:cNvPr id="130" name="矩形 129"/>
            <p:cNvSpPr/>
            <p:nvPr/>
          </p:nvSpPr>
          <p:spPr>
            <a:xfrm>
              <a:off x="9430001" y="1852896"/>
              <a:ext cx="2397760" cy="790575"/>
            </a:xfrm>
            <a:prstGeom prst="rect">
              <a:avLst/>
            </a:prstGeom>
            <a:noFill/>
            <a:ln w="3175" cap="flat" cmpd="sng" algn="ctr">
              <a:noFill/>
              <a:prstDash val="solid"/>
              <a:miter lim="800000"/>
            </a:ln>
            <a:effectLst/>
          </p:spPr>
          <p:txBody>
            <a:bodyPr tIns="108000" rtlCol="0" anchor="t" anchorCtr="0"/>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罗马尼亚 回顾性研究</a:t>
              </a:r>
              <a:endPar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单免</a:t>
              </a:r>
              <a:r>
                <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双免</a:t>
              </a:r>
              <a:r>
                <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化疗 </a:t>
              </a:r>
              <a:r>
                <a:rPr kumimoji="0" lang="zh-CN" altLang="en-US" sz="10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一线治疗 </a:t>
              </a:r>
              <a:r>
                <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NSCLC</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N=122</a:t>
              </a:r>
            </a:p>
          </p:txBody>
        </p:sp>
        <p:graphicFrame>
          <p:nvGraphicFramePr>
            <p:cNvPr id="131" name="图表 130"/>
            <p:cNvGraphicFramePr/>
            <p:nvPr/>
          </p:nvGraphicFramePr>
          <p:xfrm>
            <a:off x="9598321" y="2376700"/>
            <a:ext cx="2081753" cy="2556000"/>
          </p:xfrm>
          <a:graphic>
            <a:graphicData uri="http://schemas.openxmlformats.org/drawingml/2006/chart">
              <c:chart xmlns:c="http://schemas.openxmlformats.org/drawingml/2006/chart" xmlns:r="http://schemas.openxmlformats.org/officeDocument/2006/relationships" r:id="rId7"/>
            </a:graphicData>
          </a:graphic>
        </p:graphicFrame>
        <p:cxnSp>
          <p:nvCxnSpPr>
            <p:cNvPr id="132" name="直接连接符 29"/>
            <p:cNvCxnSpPr/>
            <p:nvPr/>
          </p:nvCxnSpPr>
          <p:spPr>
            <a:xfrm>
              <a:off x="9344660" y="1826895"/>
              <a:ext cx="0" cy="3018155"/>
            </a:xfrm>
            <a:prstGeom prst="line">
              <a:avLst/>
            </a:prstGeom>
            <a:noFill/>
            <a:ln w="9525" cap="flat" cmpd="sng" algn="ctr">
              <a:gradFill>
                <a:gsLst>
                  <a:gs pos="0">
                    <a:srgbClr val="F26649">
                      <a:alpha val="0"/>
                    </a:srgbClr>
                  </a:gs>
                  <a:gs pos="98000">
                    <a:srgbClr val="F26649">
                      <a:alpha val="0"/>
                    </a:srgbClr>
                  </a:gs>
                  <a:gs pos="55000">
                    <a:srgbClr val="F26649"/>
                  </a:gs>
                </a:gsLst>
                <a:lin ang="16200000" scaled="1"/>
              </a:gradFill>
              <a:prstDash val="solid"/>
              <a:miter lim="800000"/>
            </a:ln>
            <a:effectLst/>
          </p:spPr>
        </p:cxnSp>
      </p:grpSp>
      <p:grpSp>
        <p:nvGrpSpPr>
          <p:cNvPr id="133" name="Group 61"/>
          <p:cNvGrpSpPr/>
          <p:nvPr/>
        </p:nvGrpSpPr>
        <p:grpSpPr>
          <a:xfrm rot="5400000">
            <a:off x="6820782" y="3038782"/>
            <a:ext cx="642608" cy="692052"/>
            <a:chOff x="7055032" y="3014562"/>
            <a:chExt cx="750216" cy="626606"/>
          </a:xfrm>
        </p:grpSpPr>
        <p:sp>
          <p:nvSpPr>
            <p:cNvPr id="134" name="downward-arrow-curve_1094"/>
            <p:cNvSpPr/>
            <p:nvPr/>
          </p:nvSpPr>
          <p:spPr>
            <a:xfrm>
              <a:off x="7055032" y="3046515"/>
              <a:ext cx="750216" cy="562701"/>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flip="none" rotWithShape="1">
              <a:gsLst>
                <a:gs pos="0">
                  <a:srgbClr val="A5A5A5">
                    <a:lumMod val="20000"/>
                    <a:lumOff val="80000"/>
                  </a:srgbClr>
                </a:gs>
                <a:gs pos="100000">
                  <a:srgbClr val="E7E6E6">
                    <a:lumMod val="10000"/>
                  </a:srgbClr>
                </a:gs>
              </a:gsLst>
              <a:lin ang="0" scaled="1"/>
              <a:tileRect/>
            </a:gra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35" name="文本框 63"/>
            <p:cNvSpPr txBox="1"/>
            <p:nvPr/>
          </p:nvSpPr>
          <p:spPr>
            <a:xfrm rot="16200000">
              <a:off x="7231534" y="3166173"/>
              <a:ext cx="626606" cy="323384"/>
            </a:xfrm>
            <a:prstGeom prst="rect">
              <a:avLst/>
            </a:prstGeom>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-50%</a:t>
              </a:r>
            </a:p>
          </p:txBody>
        </p:sp>
      </p:grpSp>
      <p:grpSp>
        <p:nvGrpSpPr>
          <p:cNvPr id="136" name="Group 61"/>
          <p:cNvGrpSpPr/>
          <p:nvPr/>
        </p:nvGrpSpPr>
        <p:grpSpPr>
          <a:xfrm rot="5400000">
            <a:off x="7880152" y="3038782"/>
            <a:ext cx="642608" cy="692052"/>
            <a:chOff x="7055032" y="3014562"/>
            <a:chExt cx="750216" cy="626606"/>
          </a:xfrm>
        </p:grpSpPr>
        <p:sp>
          <p:nvSpPr>
            <p:cNvPr id="137" name="downward-arrow-curve_1094"/>
            <p:cNvSpPr/>
            <p:nvPr/>
          </p:nvSpPr>
          <p:spPr>
            <a:xfrm>
              <a:off x="7055032" y="3046515"/>
              <a:ext cx="750216" cy="562701"/>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flip="none" rotWithShape="1">
              <a:gsLst>
                <a:gs pos="0">
                  <a:srgbClr val="A5A5A5">
                    <a:lumMod val="20000"/>
                    <a:lumOff val="80000"/>
                  </a:srgbClr>
                </a:gs>
                <a:gs pos="100000">
                  <a:srgbClr val="E7E6E6">
                    <a:lumMod val="10000"/>
                  </a:srgbClr>
                </a:gs>
              </a:gsLst>
              <a:lin ang="0" scaled="1"/>
              <a:tileRect/>
            </a:gra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38" name="文本框 63"/>
            <p:cNvSpPr txBox="1"/>
            <p:nvPr/>
          </p:nvSpPr>
          <p:spPr>
            <a:xfrm rot="16200000">
              <a:off x="7231534" y="3166173"/>
              <a:ext cx="626606" cy="323384"/>
            </a:xfrm>
            <a:prstGeom prst="rect">
              <a:avLst/>
            </a:prstGeom>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-40%</a:t>
              </a:r>
            </a:p>
          </p:txBody>
        </p:sp>
      </p:grpSp>
      <p:grpSp>
        <p:nvGrpSpPr>
          <p:cNvPr id="139" name="Group 61"/>
          <p:cNvGrpSpPr/>
          <p:nvPr/>
        </p:nvGrpSpPr>
        <p:grpSpPr>
          <a:xfrm rot="5400000">
            <a:off x="10349662" y="2848187"/>
            <a:ext cx="790575" cy="989489"/>
            <a:chOff x="7055032" y="3014563"/>
            <a:chExt cx="750216" cy="626606"/>
          </a:xfrm>
        </p:grpSpPr>
        <p:sp>
          <p:nvSpPr>
            <p:cNvPr id="140" name="downward-arrow-curve_1094"/>
            <p:cNvSpPr/>
            <p:nvPr/>
          </p:nvSpPr>
          <p:spPr>
            <a:xfrm>
              <a:off x="7055032" y="3046515"/>
              <a:ext cx="750216" cy="562701"/>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flip="none" rotWithShape="1">
              <a:gsLst>
                <a:gs pos="0">
                  <a:srgbClr val="A5A5A5">
                    <a:lumMod val="20000"/>
                    <a:lumOff val="80000"/>
                  </a:srgbClr>
                </a:gs>
                <a:gs pos="100000">
                  <a:srgbClr val="E7E6E6">
                    <a:lumMod val="10000"/>
                  </a:srgbClr>
                </a:gs>
              </a:gsLst>
              <a:lin ang="0" scaled="1"/>
              <a:tileRect/>
            </a:gra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41" name="文本框 63"/>
            <p:cNvSpPr txBox="1"/>
            <p:nvPr/>
          </p:nvSpPr>
          <p:spPr>
            <a:xfrm rot="16200000">
              <a:off x="7231534" y="3167230"/>
              <a:ext cx="626606" cy="321271"/>
            </a:xfrm>
            <a:prstGeom prst="rect">
              <a:avLst/>
            </a:prstGeom>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-40%</a:t>
              </a:r>
            </a:p>
          </p:txBody>
        </p:sp>
      </p:grpSp>
      <p:sp>
        <p:nvSpPr>
          <p:cNvPr id="146" name="圆角矩形 145"/>
          <p:cNvSpPr/>
          <p:nvPr/>
        </p:nvSpPr>
        <p:spPr>
          <a:xfrm flipH="1">
            <a:off x="3280469" y="2145666"/>
            <a:ext cx="2295118" cy="468000"/>
          </a:xfrm>
          <a:prstGeom prst="roundRect">
            <a:avLst>
              <a:gd name="adj" fmla="val 15473"/>
            </a:avLst>
          </a:prstGeom>
          <a:solidFill>
            <a:schemeClr val="accent1">
              <a:alpha val="1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中国回顾性研究</a:t>
            </a:r>
            <a:r>
              <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 (N=103)</a:t>
            </a:r>
          </a:p>
          <a:p>
            <a:pPr marL="0" marR="0" lvl="0" indent="0" algn="ctr" defTabSz="457200" eaLnBrk="1" fontAlgn="auto" latinLnBrk="0" hangingPunct="1">
              <a:lnSpc>
                <a:spcPct val="100000"/>
              </a:lnSpc>
              <a:spcBef>
                <a:spcPts val="0"/>
              </a:spcBef>
              <a:spcAft>
                <a:spcPts val="0"/>
              </a:spcAft>
              <a:buClrTx/>
              <a:buSzTx/>
              <a:buFontTx/>
              <a:buNone/>
              <a:defRPr/>
            </a:pP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免疫单药一线</a:t>
            </a:r>
            <a:r>
              <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后线治疗</a:t>
            </a:r>
            <a:r>
              <a:rPr kumimoji="0" lang="en-US" altLang="zh-CN" sz="1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NSCLC</a:t>
            </a:r>
          </a:p>
        </p:txBody>
      </p:sp>
      <p:sp>
        <p:nvSpPr>
          <p:cNvPr id="147" name="圆角矩形 25"/>
          <p:cNvSpPr/>
          <p:nvPr/>
        </p:nvSpPr>
        <p:spPr>
          <a:xfrm flipH="1">
            <a:off x="735615" y="2145666"/>
            <a:ext cx="2173845" cy="468000"/>
          </a:xfrm>
          <a:prstGeom prst="roundRect">
            <a:avLst>
              <a:gd name="adj" fmla="val 15473"/>
            </a:avLst>
          </a:prstGeom>
          <a:solidFill>
            <a:schemeClr val="accent1">
              <a:alpha val="10000"/>
            </a:schemeClr>
          </a:solidFill>
          <a:ln w="25400"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200" kern="0" dirty="0">
                <a:solidFill>
                  <a:prstClr val="black">
                    <a:lumMod val="75000"/>
                    <a:lumOff val="25000"/>
                  </a:prstClr>
                </a:solidFill>
                <a:latin typeface="微软雅黑" panose="020B0503020204020204" charset="-122"/>
                <a:ea typeface="微软雅黑" panose="020B0503020204020204" charset="-122"/>
              </a:rPr>
              <a:t>前瞻性研究</a:t>
            </a:r>
            <a:endParaRPr kumimoji="0" lang="zh-CN" altLang="en-US" sz="12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p:txBody>
      </p:sp>
      <p:pic>
        <p:nvPicPr>
          <p:cNvPr id="148" name="图片 147"/>
          <p:cNvPicPr>
            <a:picLocks noChangeAspect="1"/>
          </p:cNvPicPr>
          <p:nvPr/>
        </p:nvPicPr>
        <p:blipFill>
          <a:blip r:embed="rId8"/>
          <a:stretch>
            <a:fillRect/>
          </a:stretch>
        </p:blipFill>
        <p:spPr>
          <a:xfrm>
            <a:off x="3330607" y="2902219"/>
            <a:ext cx="2158830" cy="1691275"/>
          </a:xfrm>
          <a:prstGeom prst="rect">
            <a:avLst/>
          </a:prstGeom>
        </p:spPr>
      </p:pic>
      <p:pic>
        <p:nvPicPr>
          <p:cNvPr id="149" name="图片 148"/>
          <p:cNvPicPr>
            <a:picLocks noChangeAspect="1"/>
          </p:cNvPicPr>
          <p:nvPr/>
        </p:nvPicPr>
        <p:blipFill>
          <a:blip r:embed="rId9"/>
          <a:stretch>
            <a:fillRect/>
          </a:stretch>
        </p:blipFill>
        <p:spPr>
          <a:xfrm>
            <a:off x="4470848" y="3782164"/>
            <a:ext cx="1011816" cy="139125"/>
          </a:xfrm>
          <a:prstGeom prst="rect">
            <a:avLst/>
          </a:prstGeom>
        </p:spPr>
      </p:pic>
      <p:grpSp>
        <p:nvGrpSpPr>
          <p:cNvPr id="151" name="Group 61"/>
          <p:cNvGrpSpPr/>
          <p:nvPr/>
        </p:nvGrpSpPr>
        <p:grpSpPr>
          <a:xfrm rot="5400000">
            <a:off x="5092714" y="3923243"/>
            <a:ext cx="603557" cy="620206"/>
            <a:chOff x="7055032" y="3014562"/>
            <a:chExt cx="750216" cy="626606"/>
          </a:xfrm>
        </p:grpSpPr>
        <p:sp>
          <p:nvSpPr>
            <p:cNvPr id="152" name="downward-arrow-curve_1094"/>
            <p:cNvSpPr/>
            <p:nvPr/>
          </p:nvSpPr>
          <p:spPr>
            <a:xfrm>
              <a:off x="7055032" y="3046515"/>
              <a:ext cx="750216" cy="562701"/>
            </a:xfrm>
            <a:custGeom>
              <a:avLst/>
              <a:gdLst>
                <a:gd name="T0" fmla="*/ 178 w 9600"/>
                <a:gd name="T1" fmla="*/ 2226 h 7200"/>
                <a:gd name="T2" fmla="*/ 170 w 9600"/>
                <a:gd name="T3" fmla="*/ 2228 h 7200"/>
                <a:gd name="T4" fmla="*/ 187 w 9600"/>
                <a:gd name="T5" fmla="*/ 2228 h 7200"/>
                <a:gd name="T6" fmla="*/ 178 w 9600"/>
                <a:gd name="T7" fmla="*/ 2226 h 7200"/>
                <a:gd name="T8" fmla="*/ 116 w 9600"/>
                <a:gd name="T9" fmla="*/ 2377 h 7200"/>
                <a:gd name="T10" fmla="*/ 115 w 9600"/>
                <a:gd name="T11" fmla="*/ 2375 h 7200"/>
                <a:gd name="T12" fmla="*/ 116 w 9600"/>
                <a:gd name="T13" fmla="*/ 2377 h 7200"/>
                <a:gd name="T14" fmla="*/ 9600 w 9600"/>
                <a:gd name="T15" fmla="*/ 3600 h 7200"/>
                <a:gd name="T16" fmla="*/ 5400 w 9600"/>
                <a:gd name="T17" fmla="*/ 0 h 7200"/>
                <a:gd name="T18" fmla="*/ 5400 w 9600"/>
                <a:gd name="T19" fmla="*/ 1800 h 7200"/>
                <a:gd name="T20" fmla="*/ 1369 w 9600"/>
                <a:gd name="T21" fmla="*/ 3238 h 7200"/>
                <a:gd name="T22" fmla="*/ 0 w 9600"/>
                <a:gd name="T23" fmla="*/ 7200 h 7200"/>
                <a:gd name="T24" fmla="*/ 223 w 9600"/>
                <a:gd name="T25" fmla="*/ 7178 h 7200"/>
                <a:gd name="T26" fmla="*/ 3045 w 9600"/>
                <a:gd name="T27" fmla="*/ 5400 h 7200"/>
                <a:gd name="T28" fmla="*/ 5400 w 9600"/>
                <a:gd name="T29" fmla="*/ 5406 h 7200"/>
                <a:gd name="T30" fmla="*/ 5400 w 9600"/>
                <a:gd name="T31" fmla="*/ 7200 h 7200"/>
                <a:gd name="T32" fmla="*/ 9600 w 9600"/>
                <a:gd name="T33" fmla="*/ 3600 h 7200"/>
                <a:gd name="T34" fmla="*/ 9600 w 9600"/>
                <a:gd name="T35" fmla="*/ 3600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00" h="7200">
                  <a:moveTo>
                    <a:pt x="178" y="2226"/>
                  </a:moveTo>
                  <a:cubicBezTo>
                    <a:pt x="175" y="2226"/>
                    <a:pt x="173" y="2228"/>
                    <a:pt x="170" y="2228"/>
                  </a:cubicBezTo>
                  <a:lnTo>
                    <a:pt x="187" y="2228"/>
                  </a:lnTo>
                  <a:cubicBezTo>
                    <a:pt x="184" y="2228"/>
                    <a:pt x="181" y="2226"/>
                    <a:pt x="178" y="2226"/>
                  </a:cubicBezTo>
                  <a:close/>
                  <a:moveTo>
                    <a:pt x="116" y="2377"/>
                  </a:moveTo>
                  <a:lnTo>
                    <a:pt x="115" y="2375"/>
                  </a:lnTo>
                  <a:cubicBezTo>
                    <a:pt x="115" y="2376"/>
                    <a:pt x="116" y="2376"/>
                    <a:pt x="116" y="2377"/>
                  </a:cubicBezTo>
                  <a:close/>
                  <a:moveTo>
                    <a:pt x="9600" y="3600"/>
                  </a:moveTo>
                  <a:lnTo>
                    <a:pt x="5400" y="0"/>
                  </a:lnTo>
                  <a:lnTo>
                    <a:pt x="5400" y="1800"/>
                  </a:lnTo>
                  <a:cubicBezTo>
                    <a:pt x="5400" y="1800"/>
                    <a:pt x="2656" y="2133"/>
                    <a:pt x="1369" y="3238"/>
                  </a:cubicBezTo>
                  <a:cubicBezTo>
                    <a:pt x="38" y="4382"/>
                    <a:pt x="0" y="7200"/>
                    <a:pt x="0" y="7200"/>
                  </a:cubicBezTo>
                  <a:lnTo>
                    <a:pt x="223" y="7178"/>
                  </a:lnTo>
                  <a:cubicBezTo>
                    <a:pt x="223" y="7178"/>
                    <a:pt x="1019" y="5381"/>
                    <a:pt x="3045" y="5400"/>
                  </a:cubicBezTo>
                  <a:cubicBezTo>
                    <a:pt x="4136" y="5410"/>
                    <a:pt x="4916" y="5409"/>
                    <a:pt x="5400" y="5406"/>
                  </a:cubicBezTo>
                  <a:lnTo>
                    <a:pt x="5400" y="7200"/>
                  </a:lnTo>
                  <a:lnTo>
                    <a:pt x="9600" y="3600"/>
                  </a:lnTo>
                  <a:close/>
                  <a:moveTo>
                    <a:pt x="9600" y="3600"/>
                  </a:moveTo>
                  <a:close/>
                </a:path>
              </a:pathLst>
            </a:custGeom>
            <a:gradFill flip="none" rotWithShape="1">
              <a:gsLst>
                <a:gs pos="0">
                  <a:srgbClr val="A5A5A5">
                    <a:lumMod val="20000"/>
                    <a:lumOff val="80000"/>
                  </a:srgbClr>
                </a:gs>
                <a:gs pos="100000">
                  <a:srgbClr val="E7E6E6">
                    <a:lumMod val="10000"/>
                  </a:srgbClr>
                </a:gs>
              </a:gsLst>
              <a:lin ang="0" scaled="1"/>
              <a:tileRect/>
            </a:gra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53" name="文本框 63"/>
            <p:cNvSpPr txBox="1"/>
            <p:nvPr/>
          </p:nvSpPr>
          <p:spPr>
            <a:xfrm rot="16200000">
              <a:off x="7231535" y="3155711"/>
              <a:ext cx="626606" cy="344307"/>
            </a:xfrm>
            <a:prstGeom prst="rect">
              <a:avLst/>
            </a:prstGeom>
          </p:spPr>
          <p:txBody>
            <a:bodyPr vert="horz" wrap="square" lIns="91440" tIns="45720" rIns="91440" bIns="4572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-50%</a:t>
              </a:r>
            </a:p>
          </p:txBody>
        </p:sp>
      </p:grpSp>
      <p:sp>
        <p:nvSpPr>
          <p:cNvPr id="184" name="矩形 183"/>
          <p:cNvSpPr/>
          <p:nvPr/>
        </p:nvSpPr>
        <p:spPr>
          <a:xfrm>
            <a:off x="3331876" y="3033284"/>
            <a:ext cx="130636" cy="1028180"/>
          </a:xfrm>
          <a:prstGeom prst="rect">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86" name="矩形 185"/>
          <p:cNvSpPr/>
          <p:nvPr/>
        </p:nvSpPr>
        <p:spPr>
          <a:xfrm>
            <a:off x="4095195" y="5119534"/>
            <a:ext cx="852865" cy="139735"/>
          </a:xfrm>
          <a:prstGeom prst="rect">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0" name="矩形 189"/>
          <p:cNvSpPr/>
          <p:nvPr/>
        </p:nvSpPr>
        <p:spPr>
          <a:xfrm>
            <a:off x="4942042" y="5110703"/>
            <a:ext cx="691627" cy="272132"/>
          </a:xfrm>
          <a:prstGeom prst="rect">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2" name="矩形 191"/>
          <p:cNvSpPr/>
          <p:nvPr/>
        </p:nvSpPr>
        <p:spPr>
          <a:xfrm>
            <a:off x="3353276" y="3117656"/>
            <a:ext cx="97565" cy="708085"/>
          </a:xfrm>
          <a:prstGeom prst="rect">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4" name="矩形 193"/>
          <p:cNvSpPr/>
          <p:nvPr/>
        </p:nvSpPr>
        <p:spPr>
          <a:xfrm>
            <a:off x="3761106" y="5698817"/>
            <a:ext cx="1460500" cy="163490"/>
          </a:xfrm>
          <a:prstGeom prst="rect">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7" name="文本占位符 3"/>
          <p:cNvSpPr txBox="1"/>
          <p:nvPr/>
        </p:nvSpPr>
        <p:spPr>
          <a:xfrm>
            <a:off x="514800" y="6382216"/>
            <a:ext cx="11878408" cy="304426"/>
          </a:xfrm>
          <a:prstGeom prst="rect">
            <a:avLst/>
          </a:prstGeom>
        </p:spPr>
        <p:txBody>
          <a:bodyPr anchor="b" anchorCtr="0"/>
          <a:lstStyle>
            <a:lvl1pPr marL="0" indent="0" algn="l" defTabSz="914400" rtl="0" eaLnBrk="1" latinLnBrk="0" hangingPunct="1">
              <a:lnSpc>
                <a:spcPct val="100000"/>
              </a:lnSpc>
              <a:spcBef>
                <a:spcPts val="0"/>
              </a:spcBef>
              <a:spcAft>
                <a:spcPts val="0"/>
              </a:spcAft>
              <a:buFont typeface="Arial" panose="020B0604020202020204" pitchFamily="34" charset="0"/>
              <a:buNone/>
              <a:defRPr sz="700" kern="1200" baseline="0">
                <a:solidFill>
                  <a:schemeClr val="bg1">
                    <a:lumMod val="50000"/>
                  </a:schemeClr>
                </a:solidFill>
                <a:latin typeface="Arial" panose="020B0604020202020204" pitchFamily="34" charset="0"/>
                <a:ea typeface="微软雅黑" panose="020B0503020204020204" charset="-122"/>
                <a:cs typeface="+mn-cs"/>
              </a:defRPr>
            </a:lvl1pPr>
            <a:lvl2pPr marL="685800" indent="-228600" algn="l" defTabSz="914400" rtl="0" eaLnBrk="1" latinLnBrk="0" hangingPunct="1">
              <a:lnSpc>
                <a:spcPct val="120000"/>
              </a:lnSpc>
              <a:spcBef>
                <a:spcPts val="0"/>
              </a:spcBef>
              <a:spcAft>
                <a:spcPts val="300"/>
              </a:spcAft>
              <a:buFont typeface="Wingdings" panose="05000000000000000000" pitchFamily="2" charset="2"/>
              <a:buChar char="ü"/>
              <a:defRPr sz="1400" kern="1200" baseline="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120000"/>
              </a:lnSpc>
              <a:spcBef>
                <a:spcPts val="0"/>
              </a:spcBef>
              <a:spcAft>
                <a:spcPts val="300"/>
              </a:spcAft>
              <a:buFont typeface="Wingdings" panose="05000000000000000000" pitchFamily="2" charset="2"/>
              <a:buChar char="Ø"/>
              <a:defRPr sz="1200" kern="1200" baseline="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800" dirty="0">
                <a:latin typeface="微软雅黑" panose="020B0503020204020204" charset="-122"/>
                <a:cs typeface="Arial" panose="020B0604020202020204" pitchFamily="34" charset="0"/>
              </a:rPr>
              <a:t>1. </a:t>
            </a:r>
            <a:r>
              <a:rPr lang="da-DK" altLang="zh-CN" sz="800" dirty="0" err="1">
                <a:latin typeface="微软雅黑" panose="020B0503020204020204" charset="-122"/>
                <a:cs typeface="Arial" panose="020B0604020202020204" pitchFamily="34" charset="0"/>
              </a:rPr>
              <a:t>Landi</a:t>
            </a:r>
            <a:r>
              <a:rPr lang="da-DK" altLang="zh-CN" sz="800" dirty="0">
                <a:latin typeface="微软雅黑" panose="020B0503020204020204" charset="-122"/>
                <a:cs typeface="Arial" panose="020B0604020202020204" pitchFamily="34" charset="0"/>
              </a:rPr>
              <a:t> L, et al. J </a:t>
            </a:r>
            <a:r>
              <a:rPr lang="da-DK" altLang="zh-CN" sz="800" dirty="0" err="1">
                <a:latin typeface="微软雅黑" panose="020B0503020204020204" charset="-122"/>
                <a:cs typeface="Arial" panose="020B0604020202020204" pitchFamily="34" charset="0"/>
              </a:rPr>
              <a:t>Immunother</a:t>
            </a:r>
            <a:r>
              <a:rPr lang="da-DK" altLang="zh-CN" sz="800" dirty="0">
                <a:latin typeface="微软雅黑" panose="020B0503020204020204" charset="-122"/>
                <a:cs typeface="Arial" panose="020B0604020202020204" pitchFamily="34" charset="0"/>
              </a:rPr>
              <a:t> Cancer. 2019;7(1):316. </a:t>
            </a:r>
            <a:r>
              <a:rPr lang="en-US" altLang="zh-CN" sz="800" dirty="0">
                <a:latin typeface="微软雅黑" panose="020B0503020204020204" charset="-122"/>
                <a:cs typeface="Arial" panose="020B0604020202020204" pitchFamily="34" charset="0"/>
              </a:rPr>
              <a:t>2.</a:t>
            </a:r>
            <a:r>
              <a:rPr lang="zh-CN" altLang="en-US" sz="800" dirty="0">
                <a:latin typeface="微软雅黑" panose="020B0503020204020204" charset="-122"/>
                <a:cs typeface="Arial" panose="020B0604020202020204" pitchFamily="34" charset="0"/>
              </a:rPr>
              <a:t> </a:t>
            </a:r>
            <a:r>
              <a:rPr lang="en-US" altLang="zh-CN" sz="800" dirty="0" err="1">
                <a:latin typeface="微软雅黑" panose="020B0503020204020204" charset="-122"/>
                <a:cs typeface="Arial" panose="020B0604020202020204" pitchFamily="34" charset="0"/>
              </a:rPr>
              <a:t>Preda</a:t>
            </a:r>
            <a:r>
              <a:rPr lang="en-US" altLang="zh-CN" sz="800" dirty="0">
                <a:latin typeface="微软雅黑" panose="020B0503020204020204" charset="-122"/>
                <a:cs typeface="Arial" panose="020B0604020202020204" pitchFamily="34" charset="0"/>
              </a:rPr>
              <a:t> AC, et al. Cancers (Basel). 2024;16(11):2022. </a:t>
            </a:r>
          </a:p>
        </p:txBody>
      </p:sp>
      <p:pic>
        <p:nvPicPr>
          <p:cNvPr id="22" name="图片 21"/>
          <p:cNvPicPr>
            <a:picLocks noChangeAspect="1"/>
          </p:cNvPicPr>
          <p:nvPr/>
        </p:nvPicPr>
        <p:blipFill>
          <a:blip r:embed="rId10"/>
          <a:stretch>
            <a:fillRect/>
          </a:stretch>
        </p:blipFill>
        <p:spPr>
          <a:xfrm>
            <a:off x="644299" y="2902219"/>
            <a:ext cx="2617235" cy="1751237"/>
          </a:xfrm>
          <a:prstGeom prst="rect">
            <a:avLst/>
          </a:prstGeom>
        </p:spPr>
      </p:pic>
      <p:sp>
        <p:nvSpPr>
          <p:cNvPr id="41" name="文本框 40"/>
          <p:cNvSpPr txBox="1"/>
          <p:nvPr/>
        </p:nvSpPr>
        <p:spPr>
          <a:xfrm>
            <a:off x="687200" y="5416299"/>
            <a:ext cx="4967082" cy="236603"/>
          </a:xfrm>
          <a:prstGeom prst="rect">
            <a:avLst/>
          </a:prstGeom>
          <a:noFill/>
        </p:spPr>
        <p:txBody>
          <a:bodyPr wrap="square">
            <a:spAutoFit/>
          </a:bodyPr>
          <a:lstStyle/>
          <a:p>
            <a:pPr marL="0" marR="0" lvl="0" indent="0" algn="l" defTabSz="914400" rtl="0" eaLnBrk="1" fontAlgn="auto" latinLnBrk="0" hangingPunct="1">
              <a:lnSpc>
                <a:spcPct val="13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ORR</a:t>
            </a:r>
            <a:r>
              <a:rPr kumimoji="0" lang="zh-CN" altLang="en-US"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：客观缓解率；</a:t>
            </a:r>
            <a:r>
              <a:rPr kumimoji="0" lang="en-US" altLang="zh-CN"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 NSCLC</a:t>
            </a:r>
            <a:r>
              <a:rPr kumimoji="0" lang="zh-CN" altLang="en-US"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：非小细胞肺癌；</a:t>
            </a:r>
            <a:r>
              <a:rPr kumimoji="0" lang="en-US" altLang="zh-CN"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ICI</a:t>
            </a:r>
            <a:r>
              <a:rPr kumimoji="0" lang="zh-CN" altLang="en-US"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：免疫检查点抑制剂；</a:t>
            </a:r>
          </a:p>
        </p:txBody>
      </p:sp>
      <p:sp>
        <p:nvSpPr>
          <p:cNvPr id="24" name="文本框 23"/>
          <p:cNvSpPr txBox="1"/>
          <p:nvPr/>
        </p:nvSpPr>
        <p:spPr>
          <a:xfrm>
            <a:off x="670454" y="4861588"/>
            <a:ext cx="4818983"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altLang="zh-CN"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CCTG BR.34</a:t>
            </a:r>
            <a:r>
              <a:rPr kumimoji="0" lang="zh-CN" altLang="en-US"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研究：</a:t>
            </a:r>
            <a:r>
              <a:rPr kumimoji="0" lang="zh-CN" altLang="en-GB"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一项</a:t>
            </a:r>
            <a:r>
              <a:rPr kumimoji="0" lang="zh-CN" altLang="en-US"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多中心、前瞻性、随机研究，比较了接受一线度伐利尤单抗加 </a:t>
            </a:r>
            <a:r>
              <a:rPr kumimoji="0" lang="en-GB" altLang="zh-CN" sz="7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tremelimumab</a:t>
            </a:r>
            <a:r>
              <a:rPr kumimoji="0" lang="zh-CN" altLang="en-GB"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a:t>
            </a:r>
            <a:r>
              <a:rPr kumimoji="0" lang="en-GB" altLang="zh-CN"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D+T</a:t>
            </a:r>
            <a:r>
              <a:rPr kumimoji="0" lang="zh-CN" altLang="en-GB"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联合或不联合铂类双重化疗的晚期</a:t>
            </a:r>
            <a:r>
              <a:rPr kumimoji="0" lang="en-GB" altLang="zh-CN"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NSCLC</a:t>
            </a:r>
            <a:r>
              <a:rPr kumimoji="0" lang="zh-CN" altLang="en-US"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患者的</a:t>
            </a:r>
            <a:r>
              <a:rPr kumimoji="0" lang="en-GB" altLang="zh-CN"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OS</a:t>
            </a:r>
            <a:r>
              <a:rPr kumimoji="0" lang="zh-CN" altLang="en-US"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a:t>
            </a:r>
            <a:r>
              <a:rPr kumimoji="0" lang="en-US" altLang="zh-CN"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301</a:t>
            </a:r>
            <a:r>
              <a:rPr kumimoji="0" lang="zh-CN" altLang="en-US"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例患者被随机分组至</a:t>
            </a:r>
            <a:r>
              <a:rPr kumimoji="0" lang="en-US" altLang="zh-CN"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DT</a:t>
            </a:r>
            <a:r>
              <a:rPr kumimoji="0" lang="zh-CN" altLang="en-US"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或</a:t>
            </a:r>
            <a:r>
              <a:rPr kumimoji="0" lang="en-US" altLang="zh-CN"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DT</a:t>
            </a:r>
            <a:r>
              <a:rPr kumimoji="0" lang="en-GB" altLang="zh-CN"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+CT</a:t>
            </a:r>
            <a:r>
              <a:rPr kumimoji="0" lang="zh-CN" altLang="en-GB"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含铂双药化疗），之后分别接受</a:t>
            </a:r>
            <a:r>
              <a:rPr kumimoji="0" lang="en-US" altLang="zh-CN"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D</a:t>
            </a:r>
            <a:r>
              <a:rPr kumimoji="0" lang="zh-CN" altLang="en-US"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维持及</a:t>
            </a:r>
            <a:r>
              <a:rPr kumimoji="0" lang="en-GB" altLang="zh-CN"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D +</a:t>
            </a:r>
            <a:r>
              <a:rPr kumimoji="0" lang="zh-CN" altLang="en-US"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培美曲塞（非鳞状）维持治疗直至疾病进展。主要研究终点是</a:t>
            </a:r>
            <a:r>
              <a:rPr kumimoji="0" lang="en-GB" altLang="zh-CN"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OS</a:t>
            </a:r>
            <a:r>
              <a:rPr kumimoji="0" lang="zh-CN" altLang="en-GB"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次要研究终点包括</a:t>
            </a:r>
            <a:r>
              <a:rPr kumimoji="0" lang="en-GB" altLang="zh-CN"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PFS</a:t>
            </a:r>
            <a:r>
              <a:rPr kumimoji="0" lang="zh-CN" altLang="en-US"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a:t>
            </a:r>
            <a:r>
              <a:rPr kumimoji="0" lang="en-GB" altLang="zh-CN"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ORR</a:t>
            </a:r>
            <a:r>
              <a:rPr kumimoji="0" lang="zh-CN" altLang="en-US" sz="7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微软雅黑" panose="020B0503020204020204" charset="-122"/>
              </a:rPr>
              <a:t>和不良事件。</a:t>
            </a:r>
          </a:p>
        </p:txBody>
      </p:sp>
      <p:sp>
        <p:nvSpPr>
          <p:cNvPr id="185" name="文本框 184"/>
          <p:cNvSpPr txBox="1"/>
          <p:nvPr/>
        </p:nvSpPr>
        <p:spPr>
          <a:xfrm rot="16200000">
            <a:off x="3067943" y="3529458"/>
            <a:ext cx="627095" cy="169277"/>
          </a:xfrm>
          <a:prstGeom prst="rect">
            <a:avLst/>
          </a:prstGeom>
        </p:spPr>
        <p:txBody>
          <a:bodyPr vert="horz" wrap="none" lIns="91440" tIns="45720" rIns="91440" bIns="45720" rtlCol="0" anchor="ctr">
            <a:spAutoFit/>
          </a:bodyPr>
          <a:lstStyle/>
          <a:p>
            <a:pPr algn="ctr"/>
            <a:r>
              <a:rPr lang="zh-CN" altLang="en-US" sz="5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总生存率（</a:t>
            </a:r>
            <a:r>
              <a:rPr lang="en-US" altLang="zh-CN" sz="5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zh-CN" altLang="en-US" sz="5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p>
        </p:txBody>
      </p:sp>
      <p:sp>
        <p:nvSpPr>
          <p:cNvPr id="2" name="标题 1">
            <a:extLst>
              <a:ext uri="{FF2B5EF4-FFF2-40B4-BE49-F238E27FC236}">
                <a16:creationId xmlns:a16="http://schemas.microsoft.com/office/drawing/2014/main" id="{252D9B6C-A38E-7F31-E93A-80BC326C7F06}"/>
              </a:ext>
            </a:extLst>
          </p:cNvPr>
          <p:cNvSpPr txBox="1">
            <a:spLocks/>
          </p:cNvSpPr>
          <p:nvPr/>
        </p:nvSpPr>
        <p:spPr>
          <a:xfrm>
            <a:off x="838200" y="253924"/>
            <a:ext cx="11057890" cy="867930"/>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600" b="1" kern="1200">
                <a:gradFill>
                  <a:gsLst>
                    <a:gs pos="100000">
                      <a:schemeClr val="accent1"/>
                    </a:gs>
                    <a:gs pos="0">
                      <a:schemeClr val="accent2"/>
                    </a:gs>
                  </a:gsLst>
                  <a:lin ang="5400000" scaled="0"/>
                </a:gradFill>
                <a:latin typeface="微软雅黑" panose="020B0503020204020204" charset="-122"/>
                <a:ea typeface="微软雅黑" panose="020B0503020204020204" charset="-122"/>
                <a:cs typeface="+mj-cs"/>
              </a:defRPr>
            </a:lvl1pPr>
          </a:lstStyle>
          <a:p>
            <a:r>
              <a:rPr kumimoji="1" lang="zh-CN" altLang="en-US" sz="2800" dirty="0">
                <a:cs typeface="微软雅黑" panose="020B0503020204020204" charset="-122"/>
              </a:rPr>
              <a:t>免疫治疗同样未能攻克骨转移：</a:t>
            </a:r>
            <a:br>
              <a:rPr kumimoji="1" lang="en-US" altLang="zh-CN" sz="2800" dirty="0">
                <a:cs typeface="微软雅黑" panose="020B0503020204020204" charset="-122"/>
              </a:rPr>
            </a:br>
            <a:r>
              <a:rPr kumimoji="1" lang="zh-CN" altLang="en-US" sz="2800" dirty="0">
                <a:cs typeface="微软雅黑" panose="020B0503020204020204" charset="-122"/>
              </a:rPr>
              <a:t>骨转移患者使用免疫治疗的全身获益受损，</a:t>
            </a:r>
            <a:r>
              <a:rPr kumimoji="1" lang="en-GB" altLang="zh-CN" sz="2800" dirty="0">
                <a:cs typeface="微软雅黑" panose="020B0503020204020204" charset="-122"/>
              </a:rPr>
              <a:t>OS</a:t>
            </a:r>
            <a:r>
              <a:rPr kumimoji="1" lang="zh-CN" altLang="en-US" sz="2800" dirty="0">
                <a:cs typeface="微软雅黑" panose="020B0503020204020204" charset="-122"/>
              </a:rPr>
              <a:t>、</a:t>
            </a:r>
            <a:r>
              <a:rPr kumimoji="1" lang="en-US" altLang="zh-CN" sz="2800" dirty="0">
                <a:cs typeface="微软雅黑" panose="020B0503020204020204" charset="-122"/>
              </a:rPr>
              <a:t>ORR</a:t>
            </a:r>
            <a:r>
              <a:rPr kumimoji="1" lang="zh-CN" altLang="en-US" sz="2800" dirty="0">
                <a:cs typeface="微软雅黑" panose="020B0503020204020204" charset="-122"/>
              </a:rPr>
              <a:t>大幅缩水</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9D81B4C0-33C8-5696-41C4-3B8C569514AD}"/>
              </a:ext>
            </a:extLst>
          </p:cNvPr>
          <p:cNvGraphicFramePr>
            <a:graphicFrameLocks noChangeAspect="1"/>
          </p:cNvGraphicFramePr>
          <p:nvPr>
            <p:custDataLst>
              <p:tags r:id="rId1"/>
            </p:custDataLst>
            <p:extLst>
              <p:ext uri="{D42A27DB-BD31-4B8C-83A1-F6EECF244321}">
                <p14:modId xmlns:p14="http://schemas.microsoft.com/office/powerpoint/2010/main" val="642216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矩形: 圆角 14"/>
          <p:cNvSpPr/>
          <p:nvPr/>
        </p:nvSpPr>
        <p:spPr>
          <a:xfrm>
            <a:off x="515937" y="1198385"/>
            <a:ext cx="11160126" cy="5104918"/>
          </a:xfrm>
          <a:prstGeom prst="roundRect">
            <a:avLst>
              <a:gd name="adj" fmla="val 110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36" name="组合 35">
            <a:extLst>
              <a:ext uri="{FF2B5EF4-FFF2-40B4-BE49-F238E27FC236}">
                <a16:creationId xmlns:a16="http://schemas.microsoft.com/office/drawing/2014/main" id="{723E198D-F360-3693-3DFF-D2EE5918C309}"/>
              </a:ext>
            </a:extLst>
          </p:cNvPr>
          <p:cNvGrpSpPr/>
          <p:nvPr/>
        </p:nvGrpSpPr>
        <p:grpSpPr>
          <a:xfrm>
            <a:off x="6628915" y="2319430"/>
            <a:ext cx="4492234" cy="2912335"/>
            <a:chOff x="5477510" y="2422525"/>
            <a:chExt cx="5678170" cy="2809240"/>
          </a:xfrm>
        </p:grpSpPr>
        <p:sp>
          <p:nvSpPr>
            <p:cNvPr id="12" name="剪去单角的矩形 4"/>
            <p:cNvSpPr/>
            <p:nvPr/>
          </p:nvSpPr>
          <p:spPr>
            <a:xfrm>
              <a:off x="5477510" y="2422525"/>
              <a:ext cx="5678170" cy="2809240"/>
            </a:xfrm>
            <a:prstGeom prst="snip1Rect">
              <a:avLst/>
            </a:prstGeom>
            <a:gradFill flip="none" rotWithShape="1">
              <a:gsLst>
                <a:gs pos="26000">
                  <a:schemeClr val="accent1">
                    <a:alpha val="73000"/>
                  </a:schemeClr>
                </a:gs>
                <a:gs pos="96629">
                  <a:srgbClr val="F28C00">
                    <a:lumMod val="20000"/>
                    <a:lumOff val="80000"/>
                  </a:srgbClr>
                </a:gs>
                <a:gs pos="67000">
                  <a:srgbClr val="F28C00">
                    <a:lumMod val="60000"/>
                    <a:lumOff val="40000"/>
                  </a:srgbClr>
                </a:gs>
                <a:gs pos="0">
                  <a:schemeClr val="accent1"/>
                </a:gs>
              </a:gsLst>
              <a:lin ang="18900000" scaled="1"/>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13" name="文本框 12"/>
            <p:cNvSpPr txBox="1"/>
            <p:nvPr/>
          </p:nvSpPr>
          <p:spPr>
            <a:xfrm>
              <a:off x="5986108" y="2929181"/>
              <a:ext cx="4965523" cy="1521023"/>
            </a:xfrm>
            <a:prstGeom prst="rect">
              <a:avLst/>
            </a:prstGeom>
            <a:noFill/>
          </p:spPr>
          <p:txBody>
            <a:bodyPr wrap="square">
              <a:spAutoFit/>
            </a:bodyPr>
            <a:lstStyle/>
            <a:p>
              <a:pPr>
                <a:lnSpc>
                  <a:spcPct val="150000"/>
                </a:lnSpc>
                <a:spcAft>
                  <a:spcPts val="1200"/>
                </a:spcAft>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骨放疗是骨转移治疗常用手段，控制症状、杀伤肿瘤</a:t>
              </a:r>
              <a:endParaRPr lang="en-US" altLang="zh-CN" sz="2000"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a:endParaRPr>
            </a:p>
            <a:p>
              <a:pPr>
                <a:lnSpc>
                  <a:spcPct val="150000"/>
                </a:lnSpc>
                <a:spcAft>
                  <a:spcPts val="1200"/>
                </a:spcAft>
                <a:defRPr/>
              </a:pPr>
              <a:r>
                <a:rPr kumimoji="0" lang="zh-CN" alt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放疗能否攻克骨转移？</a:t>
              </a:r>
              <a:endParaRPr kumimoji="0" lang="en-US" altLang="zh-C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p:txBody>
        </p:sp>
      </p:grpSp>
      <p:grpSp>
        <p:nvGrpSpPr>
          <p:cNvPr id="37" name="组合 36">
            <a:extLst>
              <a:ext uri="{FF2B5EF4-FFF2-40B4-BE49-F238E27FC236}">
                <a16:creationId xmlns:a16="http://schemas.microsoft.com/office/drawing/2014/main" id="{FF4BD2A1-B42D-2ED3-5CE7-971DBC903EC7}"/>
              </a:ext>
            </a:extLst>
          </p:cNvPr>
          <p:cNvGrpSpPr/>
          <p:nvPr/>
        </p:nvGrpSpPr>
        <p:grpSpPr>
          <a:xfrm>
            <a:off x="1961394" y="1624000"/>
            <a:ext cx="4423503" cy="541655"/>
            <a:chOff x="1830735" y="1804340"/>
            <a:chExt cx="3651918" cy="541655"/>
          </a:xfrm>
        </p:grpSpPr>
        <p:sp>
          <p:nvSpPr>
            <p:cNvPr id="77" name="矩形: 圆角 76"/>
            <p:cNvSpPr/>
            <p:nvPr/>
          </p:nvSpPr>
          <p:spPr>
            <a:xfrm>
              <a:off x="1830735" y="1804340"/>
              <a:ext cx="1800000" cy="541655"/>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靶向治疗</a:t>
              </a:r>
            </a:p>
          </p:txBody>
        </p:sp>
        <p:sp>
          <p:nvSpPr>
            <p:cNvPr id="11" name="矩形: 圆角 76"/>
            <p:cNvSpPr/>
            <p:nvPr/>
          </p:nvSpPr>
          <p:spPr>
            <a:xfrm>
              <a:off x="3682653" y="1804340"/>
              <a:ext cx="1800000" cy="541655"/>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免疫治疗</a:t>
              </a:r>
            </a:p>
          </p:txBody>
        </p:sp>
      </p:grpSp>
      <p:sp>
        <p:nvSpPr>
          <p:cNvPr id="14" name="矩形: 圆角 76"/>
          <p:cNvSpPr/>
          <p:nvPr/>
        </p:nvSpPr>
        <p:spPr>
          <a:xfrm>
            <a:off x="6580719" y="1624000"/>
            <a:ext cx="4540429" cy="5416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放疗</a:t>
            </a:r>
          </a:p>
        </p:txBody>
      </p:sp>
      <p:pic>
        <p:nvPicPr>
          <p:cNvPr id="2" name="图片 1" descr="全身视觉k">
            <a:extLst>
              <a:ext uri="{FF2B5EF4-FFF2-40B4-BE49-F238E27FC236}">
                <a16:creationId xmlns:a16="http://schemas.microsoft.com/office/drawing/2014/main" id="{B0F9E32B-D7AA-4E7C-D3A1-94DD8C46B741}"/>
              </a:ext>
            </a:extLst>
          </p:cNvPr>
          <p:cNvPicPr>
            <a:picLocks noChangeAspect="1"/>
          </p:cNvPicPr>
          <p:nvPr/>
        </p:nvPicPr>
        <p:blipFill>
          <a:blip r:embed="rId6"/>
          <a:stretch>
            <a:fillRect/>
          </a:stretch>
        </p:blipFill>
        <p:spPr>
          <a:xfrm>
            <a:off x="-826171" y="1588088"/>
            <a:ext cx="2905472" cy="3908909"/>
          </a:xfrm>
          <a:prstGeom prst="rect">
            <a:avLst/>
          </a:prstGeom>
        </p:spPr>
      </p:pic>
      <p:sp>
        <p:nvSpPr>
          <p:cNvPr id="8" name="标题 1">
            <a:extLst>
              <a:ext uri="{FF2B5EF4-FFF2-40B4-BE49-F238E27FC236}">
                <a16:creationId xmlns:a16="http://schemas.microsoft.com/office/drawing/2014/main" id="{0FC2DB2B-5541-D047-48C8-E445FF1D6D23}"/>
              </a:ext>
            </a:extLst>
          </p:cNvPr>
          <p:cNvSpPr>
            <a:spLocks noGrp="1"/>
          </p:cNvSpPr>
          <p:nvPr>
            <p:ph type="title"/>
          </p:nvPr>
        </p:nvSpPr>
        <p:spPr>
          <a:xfrm>
            <a:off x="838200" y="253924"/>
            <a:ext cx="10837863" cy="867930"/>
          </a:xfrm>
        </p:spPr>
        <p:txBody>
          <a:bodyPr vert="horz"/>
          <a:lstStyle/>
          <a:p>
            <a:r>
              <a:rPr kumimoji="1" lang="zh-CN" altLang="en-US" sz="2800" dirty="0">
                <a:solidFill>
                  <a:schemeClr val="accent1"/>
                </a:solidFill>
              </a:rPr>
              <a:t>原发灶方案</a:t>
            </a:r>
            <a:r>
              <a:rPr kumimoji="1" lang="en-US" altLang="zh-CN" sz="2800" dirty="0">
                <a:solidFill>
                  <a:schemeClr val="accent1"/>
                </a:solidFill>
              </a:rPr>
              <a:t>±</a:t>
            </a:r>
            <a:r>
              <a:rPr kumimoji="1" lang="zh-CN" altLang="en-US" sz="2800" dirty="0">
                <a:solidFill>
                  <a:schemeClr val="accent1"/>
                </a:solidFill>
              </a:rPr>
              <a:t>放疗能否攻克骨转移？消除骨转移对患者预后的影响？靶向 </a:t>
            </a:r>
            <a:r>
              <a:rPr kumimoji="1" lang="en-US" altLang="zh-CN" sz="2800" dirty="0">
                <a:solidFill>
                  <a:schemeClr val="accent1"/>
                </a:solidFill>
              </a:rPr>
              <a:t>No</a:t>
            </a:r>
            <a:r>
              <a:rPr kumimoji="1" lang="zh-CN" altLang="en-US" sz="2800" dirty="0">
                <a:solidFill>
                  <a:schemeClr val="accent1"/>
                </a:solidFill>
              </a:rPr>
              <a:t>！免疫 </a:t>
            </a:r>
            <a:r>
              <a:rPr kumimoji="1" lang="en-US" altLang="zh-CN" sz="2800" dirty="0">
                <a:solidFill>
                  <a:schemeClr val="accent1"/>
                </a:solidFill>
              </a:rPr>
              <a:t>No</a:t>
            </a:r>
            <a:r>
              <a:rPr kumimoji="1" lang="zh-CN" altLang="en-US" sz="2800" dirty="0">
                <a:solidFill>
                  <a:schemeClr val="accent1"/>
                </a:solidFill>
              </a:rPr>
              <a:t>！放疗 ？</a:t>
            </a:r>
          </a:p>
        </p:txBody>
      </p:sp>
      <p:grpSp>
        <p:nvGrpSpPr>
          <p:cNvPr id="38" name="组合 37">
            <a:extLst>
              <a:ext uri="{FF2B5EF4-FFF2-40B4-BE49-F238E27FC236}">
                <a16:creationId xmlns:a16="http://schemas.microsoft.com/office/drawing/2014/main" id="{40AA91F0-A09C-A708-4AE3-D5B712262A3C}"/>
              </a:ext>
            </a:extLst>
          </p:cNvPr>
          <p:cNvGrpSpPr/>
          <p:nvPr/>
        </p:nvGrpSpPr>
        <p:grpSpPr>
          <a:xfrm>
            <a:off x="1963073" y="2319430"/>
            <a:ext cx="4423503" cy="3151002"/>
            <a:chOff x="1835187" y="2422525"/>
            <a:chExt cx="4423503" cy="3151002"/>
          </a:xfrm>
        </p:grpSpPr>
        <p:sp>
          <p:nvSpPr>
            <p:cNvPr id="25" name="矩形: 圆角 2"/>
            <p:cNvSpPr/>
            <p:nvPr>
              <p:custDataLst>
                <p:tags r:id="rId2"/>
              </p:custDataLst>
            </p:nvPr>
          </p:nvSpPr>
          <p:spPr>
            <a:xfrm>
              <a:off x="1835187" y="2422525"/>
              <a:ext cx="4423503" cy="315100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35" name="文本框 34"/>
            <p:cNvSpPr txBox="1"/>
            <p:nvPr/>
          </p:nvSpPr>
          <p:spPr>
            <a:xfrm>
              <a:off x="2104276" y="2846222"/>
              <a:ext cx="3819003" cy="2303607"/>
            </a:xfrm>
            <a:prstGeom prst="rect">
              <a:avLst/>
            </a:prstGeom>
            <a:noFill/>
            <a:ln>
              <a:noFill/>
            </a:ln>
            <a:effectLst/>
          </p:spPr>
          <p:txBody>
            <a:bodyPr wrap="square" lIns="144000" rtlCol="0" anchor="ctr">
              <a:noAutofit/>
            </a:bodyPr>
            <a:lstStyle/>
            <a:p>
              <a:pPr>
                <a:spcBef>
                  <a:spcPts val="1200"/>
                </a:spcBef>
                <a:spcAft>
                  <a:spcPts val="600"/>
                </a:spcAft>
              </a:pPr>
              <a:r>
                <a:rPr lang="zh-CN" altLang="en-US" sz="2000" b="1" dirty="0">
                  <a:solidFill>
                    <a:schemeClr val="tx1">
                      <a:lumMod val="75000"/>
                      <a:lumOff val="25000"/>
                    </a:schemeClr>
                  </a:solidFill>
                  <a:latin typeface="微软雅黑" panose="020B0503020204020204" charset="-122"/>
                  <a:ea typeface="微软雅黑" panose="020B0503020204020204" charset="-122"/>
                </a:rPr>
                <a:t>靶向、免疫治疗未能攻克骨转移</a:t>
              </a:r>
              <a:endParaRPr lang="en-US" altLang="zh-CN" sz="2000" b="1" dirty="0">
                <a:solidFill>
                  <a:schemeClr val="tx1">
                    <a:lumMod val="75000"/>
                    <a:lumOff val="25000"/>
                  </a:schemeClr>
                </a:solidFill>
                <a:latin typeface="微软雅黑" panose="020B0503020204020204" charset="-122"/>
                <a:ea typeface="微软雅黑" panose="020B0503020204020204" charset="-122"/>
              </a:endParaRPr>
            </a:p>
            <a:p>
              <a:pPr>
                <a:spcBef>
                  <a:spcPts val="1200"/>
                </a:spcBef>
                <a:spcAft>
                  <a:spcPts val="600"/>
                </a:spcAft>
              </a:pPr>
              <a:r>
                <a:rPr lang="zh-CN" altLang="en-US" sz="2000" b="1" dirty="0">
                  <a:solidFill>
                    <a:schemeClr val="tx1">
                      <a:lumMod val="75000"/>
                      <a:lumOff val="25000"/>
                    </a:schemeClr>
                  </a:solidFill>
                  <a:latin typeface="微软雅黑" panose="020B0503020204020204" charset="-122"/>
                  <a:ea typeface="微软雅黑" panose="020B0503020204020204" charset="-122"/>
                </a:rPr>
                <a:t>骨转移患者靶向、免疫治疗全身获益受损</a:t>
              </a:r>
              <a:endParaRPr lang="en-US" altLang="zh-CN" sz="2000" b="1" dirty="0">
                <a:solidFill>
                  <a:schemeClr val="tx1">
                    <a:lumMod val="75000"/>
                    <a:lumOff val="25000"/>
                  </a:schemeClr>
                </a:solidFill>
                <a:latin typeface="微软雅黑" panose="020B0503020204020204" charset="-122"/>
                <a:ea typeface="微软雅黑" panose="020B0503020204020204" charset="-122"/>
              </a:endParaRPr>
            </a:p>
            <a:p>
              <a:pPr marL="285750" indent="-285750">
                <a:spcBef>
                  <a:spcPts val="1200"/>
                </a:spcBef>
                <a:spcAft>
                  <a:spcPts val="600"/>
                </a:spcAft>
                <a:buFont typeface="Arial" panose="020B0604020202020204" pitchFamily="34" charset="0"/>
                <a:buChar char="•"/>
              </a:pPr>
              <a:r>
                <a:rPr lang="zh-CN" altLang="en-US" sz="1600" dirty="0">
                  <a:solidFill>
                    <a:schemeClr val="tx1">
                      <a:lumMod val="75000"/>
                      <a:lumOff val="25000"/>
                    </a:schemeClr>
                  </a:solidFill>
                  <a:latin typeface="微软雅黑" panose="020B0503020204020204" charset="-122"/>
                  <a:ea typeface="微软雅黑" panose="020B0503020204020204" charset="-122"/>
                </a:rPr>
                <a:t>对于存在骨转移患者，靶向和免疫治疗的全身获益均受损。骨转移患者的缓解、生存大幅受损</a:t>
              </a:r>
            </a:p>
          </p:txBody>
        </p:sp>
      </p:grpSp>
      <p:grpSp>
        <p:nvGrpSpPr>
          <p:cNvPr id="39" name="组合 38">
            <a:extLst>
              <a:ext uri="{FF2B5EF4-FFF2-40B4-BE49-F238E27FC236}">
                <a16:creationId xmlns:a16="http://schemas.microsoft.com/office/drawing/2014/main" id="{F7C4F218-A669-C681-AE5D-8CB33A34319F}"/>
              </a:ext>
            </a:extLst>
          </p:cNvPr>
          <p:cNvGrpSpPr/>
          <p:nvPr/>
        </p:nvGrpSpPr>
        <p:grpSpPr>
          <a:xfrm>
            <a:off x="5299572" y="4738441"/>
            <a:ext cx="1208173" cy="1155688"/>
            <a:chOff x="7807" y="4428"/>
            <a:chExt cx="2371" cy="2268"/>
          </a:xfrm>
        </p:grpSpPr>
        <p:pic>
          <p:nvPicPr>
            <p:cNvPr id="40" name="图片 36" descr="印章2">
              <a:extLst>
                <a:ext uri="{FF2B5EF4-FFF2-40B4-BE49-F238E27FC236}">
                  <a16:creationId xmlns:a16="http://schemas.microsoft.com/office/drawing/2014/main" id="{AE090B24-3154-25B3-6A3E-DF9006E1EA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27" y="4428"/>
              <a:ext cx="2268" cy="2268"/>
            </a:xfrm>
            <a:prstGeom prst="rect">
              <a:avLst/>
            </a:prstGeom>
          </p:spPr>
        </p:pic>
        <p:sp>
          <p:nvSpPr>
            <p:cNvPr id="41" name="文本框 40">
              <a:extLst>
                <a:ext uri="{FF2B5EF4-FFF2-40B4-BE49-F238E27FC236}">
                  <a16:creationId xmlns:a16="http://schemas.microsoft.com/office/drawing/2014/main" id="{7849EAC9-CC08-A0B1-B198-7391E834BFF4}"/>
                </a:ext>
              </a:extLst>
            </p:cNvPr>
            <p:cNvSpPr txBox="1"/>
            <p:nvPr/>
          </p:nvSpPr>
          <p:spPr>
            <a:xfrm>
              <a:off x="7807" y="5119"/>
              <a:ext cx="2371" cy="906"/>
            </a:xfrm>
            <a:prstGeom prst="rect">
              <a:avLst/>
            </a:prstGeom>
            <a:noFill/>
          </p:spPr>
          <p:txBody>
            <a:bodyPr wrap="square" rtlCol="0" anchor="ctr">
              <a:spAutoFit/>
            </a:bodyPr>
            <a:lstStyle/>
            <a:p>
              <a:pPr algn="ctr"/>
              <a:r>
                <a:rPr lang="en-US" altLang="zh-CN" sz="2400" b="1" dirty="0">
                  <a:solidFill>
                    <a:schemeClr val="accent1"/>
                  </a:solidFill>
                </a:rPr>
                <a:t>NO!</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549498F-8772-3F36-1C66-6BB8789666D6}"/>
              </a:ext>
            </a:extLst>
          </p:cNvPr>
          <p:cNvGraphicFramePr>
            <a:graphicFrameLocks noChangeAspect="1"/>
          </p:cNvGraphicFramePr>
          <p:nvPr>
            <p:custDataLst>
              <p:tags r:id="rId1"/>
            </p:custDataLst>
            <p:extLst>
              <p:ext uri="{D42A27DB-BD31-4B8C-83A1-F6EECF244321}">
                <p14:modId xmlns:p14="http://schemas.microsoft.com/office/powerpoint/2010/main" val="39670725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5" name="矩形: 圆角 14"/>
          <p:cNvSpPr/>
          <p:nvPr/>
        </p:nvSpPr>
        <p:spPr>
          <a:xfrm>
            <a:off x="6983728" y="1378205"/>
            <a:ext cx="4904140" cy="4590473"/>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16" name="组合 15"/>
          <p:cNvGrpSpPr/>
          <p:nvPr/>
        </p:nvGrpSpPr>
        <p:grpSpPr>
          <a:xfrm>
            <a:off x="7143844" y="1075322"/>
            <a:ext cx="4559994" cy="584775"/>
            <a:chOff x="6727633" y="1180504"/>
            <a:chExt cx="4559994" cy="584775"/>
          </a:xfrm>
        </p:grpSpPr>
        <p:sp>
          <p:nvSpPr>
            <p:cNvPr id="17" name="任意多边形: 形状 16"/>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8" name="文本框 17"/>
            <p:cNvSpPr txBox="1"/>
            <p:nvPr/>
          </p:nvSpPr>
          <p:spPr>
            <a:xfrm>
              <a:off x="6992040" y="1180504"/>
              <a:ext cx="4031180" cy="584775"/>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rPr>
                <a:t>影响接受</a:t>
              </a:r>
              <a:r>
                <a:rPr lang="en-US" altLang="zh-CN"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rPr>
                <a:t>EGFR-TKI</a:t>
              </a:r>
              <a:r>
                <a:rPr lang="zh-CN" altLang="en-US"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rPr>
                <a:t>治疗的骨转移患者</a:t>
              </a:r>
              <a:endParaRPr lang="en-US" altLang="zh-CN"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endParaRPr>
            </a:p>
            <a:p>
              <a:pPr marL="0" marR="0" lvl="0" indent="0" algn="ctr" defTabSz="457200" eaLnBrk="1" fontAlgn="auto" latinLnBrk="0" hangingPunct="1">
                <a:lnSpc>
                  <a:spcPct val="100000"/>
                </a:lnSpc>
                <a:spcBef>
                  <a:spcPts val="0"/>
                </a:spcBef>
                <a:spcAft>
                  <a:spcPts val="0"/>
                </a:spcAft>
                <a:buClrTx/>
                <a:buSzTx/>
                <a:buFontTx/>
                <a:buNone/>
                <a:defRPr/>
              </a:pPr>
              <a:r>
                <a:rPr lang="zh-CN" altLang="en-US"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rPr>
                <a:t>生存的各因素</a:t>
              </a:r>
            </a:p>
          </p:txBody>
        </p:sp>
        <p:grpSp>
          <p:nvGrpSpPr>
            <p:cNvPr id="19" name="组合 18"/>
            <p:cNvGrpSpPr/>
            <p:nvPr/>
          </p:nvGrpSpPr>
          <p:grpSpPr>
            <a:xfrm>
              <a:off x="6944524" y="1198793"/>
              <a:ext cx="545082" cy="512278"/>
              <a:chOff x="7436314" y="2544951"/>
              <a:chExt cx="509090" cy="294402"/>
            </a:xfrm>
          </p:grpSpPr>
          <p:sp>
            <p:nvSpPr>
              <p:cNvPr id="20" name="平行四边形 19"/>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1" name="平行四边形 20"/>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3" name="矩形: 圆角 5"/>
          <p:cNvSpPr/>
          <p:nvPr/>
        </p:nvSpPr>
        <p:spPr>
          <a:xfrm>
            <a:off x="234315" y="1378205"/>
            <a:ext cx="6676690" cy="5089779"/>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4" name="组合 3"/>
          <p:cNvGrpSpPr/>
          <p:nvPr/>
        </p:nvGrpSpPr>
        <p:grpSpPr>
          <a:xfrm>
            <a:off x="539148" y="1096838"/>
            <a:ext cx="5999480" cy="547917"/>
            <a:chOff x="904372" y="1198793"/>
            <a:chExt cx="4559994" cy="548192"/>
          </a:xfrm>
        </p:grpSpPr>
        <p:sp>
          <p:nvSpPr>
            <p:cNvPr id="9" name="任意多边形: 形状 7"/>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 name="文本框 10"/>
            <p:cNvSpPr txBox="1"/>
            <p:nvPr/>
          </p:nvSpPr>
          <p:spPr>
            <a:xfrm>
              <a:off x="1010106" y="1288133"/>
              <a:ext cx="4348526" cy="369517"/>
            </a:xfrm>
            <a:prstGeom prst="rect">
              <a:avLst/>
            </a:prstGeom>
            <a:noFill/>
          </p:spPr>
          <p:txBody>
            <a:bodyPr wrap="square" anchor="ctr">
              <a:spAutoFit/>
            </a:bodyPr>
            <a:lstStyle/>
            <a:p>
              <a:pPr algn="ctr" defTabSz="457200">
                <a:defRPr/>
              </a:pPr>
              <a:r>
                <a:rPr lang="en-US" altLang="zh-CN"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sym typeface="+mn-ea"/>
                </a:rPr>
                <a:t>EGFR-TKI</a:t>
              </a:r>
              <a:r>
                <a:rPr lang="zh-CN" altLang="en-US"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sym typeface="+mn-ea"/>
                </a:rPr>
                <a:t>联合不同部位病灶局部巩固治疗的生存获益</a:t>
              </a:r>
            </a:p>
          </p:txBody>
        </p:sp>
        <p:grpSp>
          <p:nvGrpSpPr>
            <p:cNvPr id="12" name="组合 11"/>
            <p:cNvGrpSpPr/>
            <p:nvPr/>
          </p:nvGrpSpPr>
          <p:grpSpPr>
            <a:xfrm>
              <a:off x="1121263" y="1198793"/>
              <a:ext cx="545082" cy="512278"/>
              <a:chOff x="7436314" y="2544951"/>
              <a:chExt cx="509090" cy="294402"/>
            </a:xfrm>
          </p:grpSpPr>
          <p:sp>
            <p:nvSpPr>
              <p:cNvPr id="10" name="平行四边形 9"/>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4" name="平行四边形 13"/>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2" name="标题 1"/>
          <p:cNvSpPr>
            <a:spLocks noGrp="1"/>
          </p:cNvSpPr>
          <p:nvPr>
            <p:ph type="title"/>
          </p:nvPr>
        </p:nvSpPr>
        <p:spPr>
          <a:xfrm>
            <a:off x="838200" y="253924"/>
            <a:ext cx="10814652" cy="867930"/>
          </a:xfrm>
        </p:spPr>
        <p:txBody>
          <a:bodyPr vert="horz"/>
          <a:lstStyle/>
          <a:p>
            <a:r>
              <a:rPr kumimoji="1" lang="zh-CN" altLang="en-US" sz="2800" dirty="0">
                <a:cs typeface="微软雅黑" panose="020B0503020204020204" charset="-122"/>
              </a:rPr>
              <a:t>既往研究显示，与其他部位的放疗不同，骨转移灶的放疗无法改善使用</a:t>
            </a:r>
            <a:r>
              <a:rPr kumimoji="1" lang="en-US" altLang="zh-CN" sz="2800" dirty="0">
                <a:cs typeface="微软雅黑" panose="020B0503020204020204" charset="-122"/>
              </a:rPr>
              <a:t>EGFR-TKI</a:t>
            </a:r>
            <a:r>
              <a:rPr kumimoji="1" lang="zh-CN" altLang="en-US" sz="2800" dirty="0">
                <a:cs typeface="微软雅黑" panose="020B0503020204020204" charset="-122"/>
              </a:rPr>
              <a:t>患者的总生存</a:t>
            </a:r>
          </a:p>
        </p:txBody>
      </p:sp>
      <p:sp>
        <p:nvSpPr>
          <p:cNvPr id="7" name="文本框 6"/>
          <p:cNvSpPr txBox="1"/>
          <p:nvPr/>
        </p:nvSpPr>
        <p:spPr>
          <a:xfrm>
            <a:off x="157398" y="6593238"/>
            <a:ext cx="8580120" cy="215444"/>
          </a:xfrm>
          <a:prstGeom prst="rect">
            <a:avLst/>
          </a:prstGeom>
          <a:noFill/>
        </p:spPr>
        <p:txBody>
          <a:bodyPr wrap="square" anchor="b" anchorCtr="0">
            <a:spAutoFit/>
          </a:bodyPr>
          <a:lstStyle>
            <a:defPPr>
              <a:defRPr lang="zh-CN"/>
            </a:defPPr>
            <a:lvl1pPr marL="228600" marR="0" lvl="0" indent="-228600" fontAlgn="auto">
              <a:lnSpc>
                <a:spcPct val="100000"/>
              </a:lnSpc>
              <a:spcBef>
                <a:spcPts val="0"/>
              </a:spcBef>
              <a:spcAft>
                <a:spcPts val="0"/>
              </a:spcAft>
              <a:buClrTx/>
              <a:buSzTx/>
              <a:buFont typeface="+mj-lt"/>
              <a:buAutoNum type="arabicPeriod"/>
              <a:defRPr kumimoji="1" sz="800" b="0" i="0" u="none" strike="noStrike" cap="none" spc="0" normalizeH="0" baseline="0">
                <a:ln>
                  <a:noFill/>
                </a:ln>
                <a:solidFill>
                  <a:prstClr val="white">
                    <a:lumMod val="50000"/>
                  </a:prstClr>
                </a:solidFill>
                <a:effectLst/>
                <a:uLnTx/>
                <a:uFillTx/>
                <a:latin typeface="+mn-ea"/>
                <a:cs typeface="Arial" panose="020B0604020202020204" pitchFamily="34" charset="0"/>
              </a:defRPr>
            </a:lvl1pPr>
          </a:lstStyle>
          <a:p>
            <a:r>
              <a:rPr lang="en-GB" altLang="zh-CN" dirty="0">
                <a:latin typeface="微软雅黑" panose="020B0503020204020204" charset="-122"/>
                <a:ea typeface="微软雅黑" panose="020B0503020204020204" charset="-122"/>
              </a:rPr>
              <a:t>Xu Q, et al. J </a:t>
            </a:r>
            <a:r>
              <a:rPr lang="en-GB" altLang="zh-CN" dirty="0" err="1">
                <a:latin typeface="微软雅黑" panose="020B0503020204020204" charset="-122"/>
                <a:ea typeface="微软雅黑" panose="020B0503020204020204" charset="-122"/>
              </a:rPr>
              <a:t>Thorac</a:t>
            </a:r>
            <a:r>
              <a:rPr lang="en-GB" altLang="zh-CN" dirty="0">
                <a:latin typeface="微软雅黑" panose="020B0503020204020204" charset="-122"/>
                <a:ea typeface="微软雅黑" panose="020B0503020204020204" charset="-122"/>
              </a:rPr>
              <a:t> Oncol. 2018 Sep;13(9):1383-1392. </a:t>
            </a:r>
            <a:r>
              <a:rPr lang="en-GB" altLang="zh-CN" dirty="0" err="1">
                <a:latin typeface="微软雅黑" panose="020B0503020204020204" charset="-122"/>
                <a:ea typeface="微软雅黑" panose="020B0503020204020204" charset="-122"/>
              </a:rPr>
              <a:t>doi</a:t>
            </a:r>
            <a:r>
              <a:rPr lang="en-GB" altLang="zh-CN" dirty="0">
                <a:latin typeface="微软雅黑" panose="020B0503020204020204" charset="-122"/>
                <a:ea typeface="微软雅黑" panose="020B0503020204020204" charset="-122"/>
              </a:rPr>
              <a:t>: 10.1016/j.jtho.2018.05.019. </a:t>
            </a:r>
            <a:endParaRPr lang="zh-CN" altLang="en-US" dirty="0">
              <a:latin typeface="微软雅黑" panose="020B0503020204020204" charset="-122"/>
              <a:ea typeface="微软雅黑" panose="020B0503020204020204" charset="-122"/>
            </a:endParaRPr>
          </a:p>
        </p:txBody>
      </p:sp>
      <p:sp>
        <p:nvSpPr>
          <p:cNvPr id="6" name="文本框 5"/>
          <p:cNvSpPr txBox="1"/>
          <p:nvPr/>
        </p:nvSpPr>
        <p:spPr>
          <a:xfrm>
            <a:off x="536983" y="4888335"/>
            <a:ext cx="3503972" cy="828409"/>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anchor="ctr">
            <a:noAutofit/>
          </a:bodyPr>
          <a:lstStyle/>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以放疗为主的</a:t>
            </a:r>
            <a:r>
              <a:rPr kumimoji="0" lang="zh-CN" altLang="en-US" sz="14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局部巩固治疗</a:t>
            </a:r>
            <a:r>
              <a:rPr lang="zh-CN" altLang="en-US" sz="14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未能</a:t>
            </a:r>
            <a:r>
              <a:rPr kumimoji="0" lang="zh-CN" altLang="en-US" sz="14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改善 使用</a:t>
            </a:r>
            <a:r>
              <a:rPr kumimoji="0" lang="en-US" altLang="zh-CN" sz="14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EGFR-TKI</a:t>
            </a:r>
            <a:r>
              <a:rPr kumimoji="0" lang="zh-CN" altLang="en-US" sz="1400" b="1" i="0" u="none" strike="noStrike" kern="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骨转移患者的</a:t>
            </a:r>
            <a:r>
              <a:rPr kumimoji="0" lang="en-US" altLang="zh-CN" sz="1400" b="1" i="0" u="none" strike="noStrike" kern="0" cap="none" spc="0" normalizeH="0" baseline="0" noProof="0" dirty="0" err="1">
                <a:ln>
                  <a:noFill/>
                </a:ln>
                <a:solidFill>
                  <a:schemeClr val="accent1"/>
                </a:solidFill>
                <a:effectLst/>
                <a:uLnTx/>
                <a:uFillTx/>
                <a:latin typeface="微软雅黑" panose="020B0503020204020204" charset="-122"/>
                <a:ea typeface="微软雅黑" panose="020B0503020204020204" charset="-122"/>
                <a:cs typeface="微软雅黑" panose="020B0503020204020204" charset="-122"/>
              </a:rPr>
              <a:t>mOS</a:t>
            </a:r>
            <a:endParaRPr lang="en-US" altLang="zh-CN" sz="1400" b="1" kern="0" dirty="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40" name="文本框 39"/>
          <p:cNvSpPr txBox="1"/>
          <p:nvPr/>
        </p:nvSpPr>
        <p:spPr>
          <a:xfrm>
            <a:off x="460645" y="5898775"/>
            <a:ext cx="3710250" cy="369332"/>
          </a:xfrm>
          <a:prstGeom prst="rect">
            <a:avLst/>
          </a:prstGeom>
          <a:noFill/>
        </p:spPr>
        <p:txBody>
          <a:bodyPr wrap="square" rtlCol="0">
            <a:spAutoFit/>
          </a:bodyPr>
          <a:lstStyle/>
          <a:p>
            <a:pPr algn="just"/>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*回顾性研究，纳入</a:t>
            </a:r>
            <a:r>
              <a:rPr kumimoji="1" lang="en-US"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2010</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年</a:t>
            </a:r>
            <a:r>
              <a:rPr kumimoji="1" lang="en-US"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10</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月至</a:t>
            </a:r>
            <a:r>
              <a:rPr kumimoji="1" lang="en-US"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2016</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年</a:t>
            </a:r>
            <a:r>
              <a:rPr kumimoji="1" lang="en-US"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5</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月期间在上海市肺科医院确诊的</a:t>
            </a:r>
            <a:r>
              <a:rPr kumimoji="1" lang="en-GB"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IV</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期</a:t>
            </a:r>
            <a:r>
              <a:rPr kumimoji="1" lang="en-GB"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EGFR</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突变型非小细胞肺癌（</a:t>
            </a:r>
            <a:r>
              <a:rPr kumimoji="1" lang="en-GB"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NSCLC</a:t>
            </a:r>
            <a:r>
              <a:rPr kumimoji="1" lang="zh-CN" altLang="en-GB" sz="600" dirty="0">
                <a:solidFill>
                  <a:prstClr val="white">
                    <a:lumMod val="50000"/>
                  </a:prstClr>
                </a:solidFill>
                <a:latin typeface="微软雅黑" panose="020B0503020204020204" charset="-122"/>
                <a:ea typeface="微软雅黑" panose="020B0503020204020204" charset="-122"/>
                <a:cs typeface="微软雅黑" panose="020B0503020204020204" charset="-122"/>
              </a:rPr>
              <a:t>）</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患者，所有患者均接受一线</a:t>
            </a:r>
            <a:r>
              <a:rPr kumimoji="1" lang="en-GB"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EGFR-TKI</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治疗。巩固性局部治疗包括放疗、手术或两者联合，超过</a:t>
            </a:r>
            <a:r>
              <a:rPr kumimoji="1" lang="en-US"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80%</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的患者采用了放疗。采用</a:t>
            </a:r>
            <a:r>
              <a:rPr kumimoji="1" lang="en-GB"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Kaplan-Meier</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曲线评估总生存期（</a:t>
            </a:r>
            <a:r>
              <a:rPr kumimoji="1" lang="en-GB"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OS</a:t>
            </a:r>
            <a:r>
              <a:rPr kumimoji="1" lang="zh-CN" altLang="en-GB" sz="600" dirty="0">
                <a:solidFill>
                  <a:prstClr val="white">
                    <a:lumMod val="50000"/>
                  </a:prstClr>
                </a:solidFill>
                <a:latin typeface="微软雅黑" panose="020B0503020204020204" charset="-122"/>
                <a:ea typeface="微软雅黑" panose="020B0503020204020204" charset="-122"/>
                <a:cs typeface="微软雅黑" panose="020B0503020204020204" charset="-122"/>
              </a:rPr>
              <a:t>）</a:t>
            </a:r>
            <a:r>
              <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rPr>
              <a:t>和无进展生存期（</a:t>
            </a:r>
            <a:r>
              <a:rPr kumimoji="1" lang="en-GB" altLang="zh-CN" sz="600" dirty="0">
                <a:solidFill>
                  <a:prstClr val="white">
                    <a:lumMod val="50000"/>
                  </a:prstClr>
                </a:solidFill>
                <a:latin typeface="微软雅黑" panose="020B0503020204020204" charset="-122"/>
                <a:ea typeface="微软雅黑" panose="020B0503020204020204" charset="-122"/>
                <a:cs typeface="微软雅黑" panose="020B0503020204020204" charset="-122"/>
              </a:rPr>
              <a:t>PFS</a:t>
            </a:r>
            <a:r>
              <a:rPr kumimoji="1" lang="zh-CN" altLang="en-GB" sz="600" dirty="0">
                <a:solidFill>
                  <a:prstClr val="white">
                    <a:lumMod val="50000"/>
                  </a:prstClr>
                </a:solidFill>
                <a:latin typeface="微软雅黑" panose="020B0503020204020204" charset="-122"/>
                <a:ea typeface="微软雅黑" panose="020B0503020204020204" charset="-122"/>
                <a:cs typeface="微软雅黑" panose="020B0503020204020204" charset="-122"/>
              </a:rPr>
              <a:t>）。</a:t>
            </a:r>
            <a:endParaRPr kumimoji="1" lang="zh-CN" altLang="en-US" sz="600" dirty="0">
              <a:solidFill>
                <a:prstClr val="white">
                  <a:lumMod val="50000"/>
                </a:prstClr>
              </a:solidFill>
              <a:latin typeface="微软雅黑" panose="020B0503020204020204" charset="-122"/>
              <a:ea typeface="微软雅黑" panose="020B0503020204020204" charset="-122"/>
              <a:cs typeface="微软雅黑" panose="020B0503020204020204" charset="-122"/>
            </a:endParaRPr>
          </a:p>
        </p:txBody>
      </p:sp>
      <p:grpSp>
        <p:nvGrpSpPr>
          <p:cNvPr id="52" name="组合 51"/>
          <p:cNvGrpSpPr/>
          <p:nvPr/>
        </p:nvGrpSpPr>
        <p:grpSpPr>
          <a:xfrm>
            <a:off x="235014" y="2082145"/>
            <a:ext cx="3237744" cy="2727716"/>
            <a:chOff x="235014" y="2082145"/>
            <a:chExt cx="3237744" cy="2727716"/>
          </a:xfrm>
        </p:grpSpPr>
        <p:pic>
          <p:nvPicPr>
            <p:cNvPr id="28" name="图片 27"/>
            <p:cNvPicPr>
              <a:picLocks noChangeAspect="1"/>
            </p:cNvPicPr>
            <p:nvPr/>
          </p:nvPicPr>
          <p:blipFill>
            <a:blip r:embed="rId5"/>
            <a:stretch>
              <a:fillRect/>
            </a:stretch>
          </p:blipFill>
          <p:spPr>
            <a:xfrm>
              <a:off x="776839" y="2094202"/>
              <a:ext cx="2695919" cy="2522442"/>
            </a:xfrm>
            <a:prstGeom prst="rect">
              <a:avLst/>
            </a:prstGeom>
          </p:spPr>
        </p:pic>
        <p:sp>
          <p:nvSpPr>
            <p:cNvPr id="13" name="矩形 12"/>
            <p:cNvSpPr/>
            <p:nvPr/>
          </p:nvSpPr>
          <p:spPr>
            <a:xfrm>
              <a:off x="1838721" y="4103202"/>
              <a:ext cx="836755" cy="119167"/>
            </a:xfrm>
            <a:prstGeom prst="rect">
              <a:avLst/>
            </a:prstGeom>
            <a:solidFill>
              <a:sysClr val="window" lastClr="FFFFFF"/>
            </a:solidFill>
            <a:ln w="12700" cap="flat" cmpd="sng" algn="ctr">
              <a:noFill/>
              <a:prstDash val="solid"/>
              <a:miter lim="800000"/>
            </a:ln>
            <a:effectLst/>
          </p:spPr>
          <p:txBody>
            <a:bodyPr rtlCol="0" anchor="ctr"/>
            <a:lstStyle/>
            <a:p>
              <a:pPr marR="0" lvl="0" algn="ctr" defTabSz="914400" eaLnBrk="1" fontAlgn="auto" latinLnBrk="0" hangingPunct="1">
                <a:lnSpc>
                  <a:spcPct val="100000"/>
                </a:lnSpc>
                <a:spcBef>
                  <a:spcPts val="0"/>
                </a:spcBef>
                <a:spcAft>
                  <a:spcPts val="0"/>
                </a:spcAft>
                <a:buClrTx/>
                <a:buSzTx/>
                <a:defRPr/>
              </a:pPr>
              <a:r>
                <a:rPr kumimoji="1" lang="zh-CN" altLang="en-US" sz="9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时间（月）</a:t>
              </a:r>
            </a:p>
          </p:txBody>
        </p:sp>
        <p:sp>
          <p:nvSpPr>
            <p:cNvPr id="23" name="矩形 22"/>
            <p:cNvSpPr/>
            <p:nvPr/>
          </p:nvSpPr>
          <p:spPr>
            <a:xfrm rot="16200000">
              <a:off x="151101" y="2786788"/>
              <a:ext cx="1517515" cy="21964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总生存期，</a:t>
              </a:r>
              <a:r>
                <a:rPr kumimoji="1" lang="en-US" altLang="zh-CN" sz="105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a:t>
              </a:r>
            </a:p>
          </p:txBody>
        </p:sp>
        <p:sp>
          <p:nvSpPr>
            <p:cNvPr id="25" name="文本框 24"/>
            <p:cNvSpPr txBox="1"/>
            <p:nvPr/>
          </p:nvSpPr>
          <p:spPr>
            <a:xfrm>
              <a:off x="2315770" y="2520082"/>
              <a:ext cx="1156988" cy="33855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1" lang="zh-CN" altLang="en-US"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接受</a:t>
              </a:r>
              <a:r>
                <a:rPr kumimoji="1" lang="zh-CN" altLang="en-US" sz="800" kern="0" dirty="0">
                  <a:solidFill>
                    <a:prstClr val="black">
                      <a:lumMod val="75000"/>
                      <a:lumOff val="25000"/>
                    </a:prstClr>
                  </a:solidFill>
                  <a:latin typeface="微软雅黑" panose="020B0503020204020204" charset="-122"/>
                  <a:ea typeface="微软雅黑" panose="020B0503020204020204" charset="-122"/>
                </a:rPr>
                <a:t>局部巩固治疗</a:t>
              </a:r>
              <a:endParaRPr kumimoji="1" lang="en-US" altLang="zh-CN"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1" lang="zh-CN" altLang="en-US"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未接受</a:t>
              </a:r>
              <a:r>
                <a:rPr kumimoji="1" lang="zh-CN" altLang="en-US" sz="800" kern="0" dirty="0">
                  <a:solidFill>
                    <a:prstClr val="black">
                      <a:lumMod val="75000"/>
                      <a:lumOff val="25000"/>
                    </a:prstClr>
                  </a:solidFill>
                  <a:latin typeface="微软雅黑" panose="020B0503020204020204" charset="-122"/>
                  <a:ea typeface="微软雅黑" panose="020B0503020204020204" charset="-122"/>
                </a:rPr>
                <a:t>局部巩固治疗</a:t>
              </a:r>
              <a:endParaRPr kumimoji="1" lang="zh-CN" altLang="en-US"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p:txBody>
        </p:sp>
        <p:sp>
          <p:nvSpPr>
            <p:cNvPr id="29" name="文本框 28"/>
            <p:cNvSpPr txBox="1"/>
            <p:nvPr/>
          </p:nvSpPr>
          <p:spPr>
            <a:xfrm>
              <a:off x="2353105" y="2349385"/>
              <a:ext cx="1082317" cy="1936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1" lang="en-US" altLang="zh-CN" sz="800" b="0" i="0" u="none" strike="noStrike" kern="0" cap="none" spc="0" normalizeH="0" baseline="0" noProof="0" dirty="0" err="1">
                  <a:ln>
                    <a:noFill/>
                  </a:ln>
                  <a:solidFill>
                    <a:prstClr val="black">
                      <a:lumMod val="75000"/>
                      <a:lumOff val="25000"/>
                    </a:prstClr>
                  </a:solidFill>
                  <a:effectLst/>
                  <a:uLnTx/>
                  <a:uFillTx/>
                  <a:latin typeface="微软雅黑" panose="020B0503020204020204" charset="-122"/>
                  <a:ea typeface="微软雅黑" panose="020B0503020204020204" charset="-122"/>
                </a:rPr>
                <a:t>mOS</a:t>
              </a:r>
              <a:r>
                <a:rPr kumimoji="1" lang="en-US" altLang="zh-CN"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 95%CI</a:t>
              </a:r>
              <a:endParaRPr kumimoji="1" lang="zh-CN" altLang="en-US"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p:txBody>
        </p:sp>
        <p:sp>
          <p:nvSpPr>
            <p:cNvPr id="30" name="文本框 29"/>
            <p:cNvSpPr txBox="1"/>
            <p:nvPr/>
          </p:nvSpPr>
          <p:spPr>
            <a:xfrm>
              <a:off x="1996440" y="2082145"/>
              <a:ext cx="1324117" cy="276999"/>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骨转移</a:t>
              </a:r>
            </a:p>
          </p:txBody>
        </p:sp>
        <p:sp>
          <p:nvSpPr>
            <p:cNvPr id="31" name="文本框 30"/>
            <p:cNvSpPr txBox="1"/>
            <p:nvPr/>
          </p:nvSpPr>
          <p:spPr>
            <a:xfrm>
              <a:off x="235014" y="4058185"/>
              <a:ext cx="986622" cy="558038"/>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defRPr/>
              </a:pPr>
              <a:endParaRPr kumimoji="1" lang="en-US" altLang="zh-CN" sz="7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50000"/>
                </a:lnSpc>
                <a:spcBef>
                  <a:spcPts val="0"/>
                </a:spcBef>
                <a:spcAft>
                  <a:spcPts val="0"/>
                </a:spcAft>
                <a:buClrTx/>
                <a:buSzTx/>
                <a:buFontTx/>
                <a:buNone/>
                <a:defRPr/>
              </a:pPr>
              <a:r>
                <a:rPr kumimoji="1" lang="zh-CN" altLang="en-US" sz="7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接受局部巩固治疗</a:t>
              </a:r>
              <a:endParaRPr kumimoji="1" lang="en-US" altLang="zh-CN" sz="7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50000"/>
                </a:lnSpc>
                <a:spcBef>
                  <a:spcPts val="0"/>
                </a:spcBef>
                <a:spcAft>
                  <a:spcPts val="0"/>
                </a:spcAft>
                <a:buClrTx/>
                <a:buSzTx/>
                <a:buFontTx/>
                <a:buNone/>
                <a:defRPr/>
              </a:pPr>
              <a:r>
                <a:rPr kumimoji="1" lang="zh-CN" altLang="en-US" sz="7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未接受局部巩固治疗</a:t>
              </a:r>
            </a:p>
          </p:txBody>
        </p:sp>
        <p:sp>
          <p:nvSpPr>
            <p:cNvPr id="45" name="文本框 44"/>
            <p:cNvSpPr txBox="1"/>
            <p:nvPr/>
          </p:nvSpPr>
          <p:spPr>
            <a:xfrm>
              <a:off x="235014" y="4609806"/>
              <a:ext cx="2363982" cy="200055"/>
            </a:xfrm>
            <a:prstGeom prst="rect">
              <a:avLst/>
            </a:prstGeom>
            <a:noFill/>
          </p:spPr>
          <p:txBody>
            <a:bodyPr wrap="square" rtlCol="0">
              <a:spAutoFit/>
            </a:bodyPr>
            <a:lstStyle/>
            <a:p>
              <a:r>
                <a:rPr kumimoji="1" lang="zh-CN" altLang="en-US" sz="700" dirty="0">
                  <a:latin typeface="微软雅黑" panose="020B0503020204020204" charset="-122"/>
                  <a:ea typeface="微软雅黑" panose="020B0503020204020204" charset="-122"/>
                  <a:cs typeface="微软雅黑" panose="020B0503020204020204" charset="-122"/>
                </a:rPr>
                <a:t>注：骨转移约</a:t>
              </a:r>
              <a:r>
                <a:rPr kumimoji="1" lang="en-US" altLang="zh-CN" sz="700" dirty="0">
                  <a:latin typeface="微软雅黑" panose="020B0503020204020204" charset="-122"/>
                  <a:ea typeface="微软雅黑" panose="020B0503020204020204" charset="-122"/>
                  <a:cs typeface="微软雅黑" panose="020B0503020204020204" charset="-122"/>
                </a:rPr>
                <a:t>83%</a:t>
              </a:r>
              <a:r>
                <a:rPr kumimoji="1" lang="zh-CN" altLang="en-US" sz="700" dirty="0">
                  <a:latin typeface="微软雅黑" panose="020B0503020204020204" charset="-122"/>
                  <a:ea typeface="微软雅黑" panose="020B0503020204020204" charset="-122"/>
                  <a:cs typeface="微软雅黑" panose="020B0503020204020204" charset="-122"/>
                </a:rPr>
                <a:t>的患者仅接受放疗</a:t>
              </a:r>
            </a:p>
          </p:txBody>
        </p:sp>
      </p:grpSp>
      <p:grpSp>
        <p:nvGrpSpPr>
          <p:cNvPr id="22" name="组合 21">
            <a:extLst>
              <a:ext uri="{FF2B5EF4-FFF2-40B4-BE49-F238E27FC236}">
                <a16:creationId xmlns:a16="http://schemas.microsoft.com/office/drawing/2014/main" id="{7C0252E5-B029-01B0-65CA-24435308B1F4}"/>
              </a:ext>
            </a:extLst>
          </p:cNvPr>
          <p:cNvGrpSpPr/>
          <p:nvPr/>
        </p:nvGrpSpPr>
        <p:grpSpPr>
          <a:xfrm>
            <a:off x="4049042" y="1833728"/>
            <a:ext cx="2046958" cy="4426400"/>
            <a:chOff x="3907485" y="1560927"/>
            <a:chExt cx="2188515" cy="5024174"/>
          </a:xfrm>
        </p:grpSpPr>
        <p:pic>
          <p:nvPicPr>
            <p:cNvPr id="46" name="图片 45"/>
            <p:cNvPicPr>
              <a:picLocks noChangeAspect="1"/>
            </p:cNvPicPr>
            <p:nvPr/>
          </p:nvPicPr>
          <p:blipFill>
            <a:blip r:embed="rId6"/>
            <a:srcRect r="49043"/>
            <a:stretch>
              <a:fillRect/>
            </a:stretch>
          </p:blipFill>
          <p:spPr>
            <a:xfrm>
              <a:off x="3907485" y="1560927"/>
              <a:ext cx="2188515" cy="1739978"/>
            </a:xfrm>
            <a:prstGeom prst="rect">
              <a:avLst/>
            </a:prstGeom>
          </p:spPr>
        </p:pic>
        <p:pic>
          <p:nvPicPr>
            <p:cNvPr id="47" name="图片 46"/>
            <p:cNvPicPr>
              <a:picLocks noChangeAspect="1"/>
            </p:cNvPicPr>
            <p:nvPr/>
          </p:nvPicPr>
          <p:blipFill>
            <a:blip r:embed="rId7"/>
            <a:stretch>
              <a:fillRect/>
            </a:stretch>
          </p:blipFill>
          <p:spPr>
            <a:xfrm>
              <a:off x="3976591" y="5077229"/>
              <a:ext cx="1978732" cy="1507872"/>
            </a:xfrm>
            <a:prstGeom prst="rect">
              <a:avLst/>
            </a:prstGeom>
          </p:spPr>
        </p:pic>
        <p:pic>
          <p:nvPicPr>
            <p:cNvPr id="48" name="图片 47"/>
            <p:cNvPicPr>
              <a:picLocks noChangeAspect="1"/>
            </p:cNvPicPr>
            <p:nvPr/>
          </p:nvPicPr>
          <p:blipFill>
            <a:blip r:embed="rId6"/>
            <a:srcRect l="50690"/>
            <a:stretch>
              <a:fillRect/>
            </a:stretch>
          </p:blipFill>
          <p:spPr>
            <a:xfrm>
              <a:off x="3978255" y="3319078"/>
              <a:ext cx="2117745" cy="1739978"/>
            </a:xfrm>
            <a:prstGeom prst="rect">
              <a:avLst/>
            </a:prstGeom>
          </p:spPr>
        </p:pic>
      </p:grpSp>
      <p:sp>
        <p:nvSpPr>
          <p:cNvPr id="49" name="文本框 48"/>
          <p:cNvSpPr txBox="1"/>
          <p:nvPr/>
        </p:nvSpPr>
        <p:spPr>
          <a:xfrm>
            <a:off x="5909220" y="2082144"/>
            <a:ext cx="962838" cy="276999"/>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原发肿瘤</a:t>
            </a:r>
          </a:p>
        </p:txBody>
      </p:sp>
      <p:sp>
        <p:nvSpPr>
          <p:cNvPr id="50" name="文本框 49"/>
          <p:cNvSpPr txBox="1"/>
          <p:nvPr/>
        </p:nvSpPr>
        <p:spPr>
          <a:xfrm>
            <a:off x="5916131" y="3630755"/>
            <a:ext cx="955928" cy="276999"/>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脑转移</a:t>
            </a:r>
          </a:p>
        </p:txBody>
      </p:sp>
      <p:sp>
        <p:nvSpPr>
          <p:cNvPr id="51" name="文本框 50"/>
          <p:cNvSpPr txBox="1"/>
          <p:nvPr/>
        </p:nvSpPr>
        <p:spPr>
          <a:xfrm>
            <a:off x="5906304" y="5045354"/>
            <a:ext cx="955929" cy="276999"/>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200" b="1" kern="0" dirty="0">
                <a:solidFill>
                  <a:prstClr val="black">
                    <a:lumMod val="75000"/>
                    <a:lumOff val="25000"/>
                  </a:prstClr>
                </a:solidFill>
                <a:latin typeface="微软雅黑" panose="020B0503020204020204" charset="-122"/>
                <a:ea typeface="微软雅黑" panose="020B0503020204020204" charset="-122"/>
              </a:rPr>
              <a:t>肾上腺转移</a:t>
            </a:r>
            <a:endParaRPr kumimoji="1" lang="zh-CN" altLang="en-US" sz="12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p:txBody>
      </p:sp>
      <p:sp>
        <p:nvSpPr>
          <p:cNvPr id="74" name="文本框 73"/>
          <p:cNvSpPr txBox="1"/>
          <p:nvPr/>
        </p:nvSpPr>
        <p:spPr>
          <a:xfrm>
            <a:off x="7144495" y="6133224"/>
            <a:ext cx="3562894" cy="338554"/>
          </a:xfrm>
          <a:prstGeom prst="rect">
            <a:avLst/>
          </a:prstGeom>
          <a:noFill/>
        </p:spPr>
        <p:txBody>
          <a:bodyPr wrap="square">
            <a:spAutoFit/>
          </a:bodyPr>
          <a:lstStyle/>
          <a:p>
            <a:r>
              <a:rPr kumimoji="1" lang="zh-CN" altLang="en-US" sz="800" dirty="0">
                <a:solidFill>
                  <a:prstClr val="white">
                    <a:lumMod val="50000"/>
                  </a:prstClr>
                </a:solidFill>
                <a:latin typeface="微软雅黑" panose="020B0503020204020204" charset="-122"/>
                <a:ea typeface="微软雅黑" panose="020B0503020204020204" charset="-122"/>
                <a:cs typeface="微软雅黑" panose="020B0503020204020204" charset="-122"/>
              </a:rPr>
              <a:t>*根据 </a:t>
            </a:r>
            <a:r>
              <a:rPr kumimoji="1" lang="en-GB" altLang="zh-CN" sz="800" dirty="0">
                <a:solidFill>
                  <a:prstClr val="white">
                    <a:lumMod val="50000"/>
                  </a:prstClr>
                </a:solidFill>
                <a:latin typeface="微软雅黑" panose="020B0503020204020204" charset="-122"/>
                <a:ea typeface="微软雅黑" panose="020B0503020204020204" charset="-122"/>
                <a:cs typeface="微软雅黑" panose="020B0503020204020204" charset="-122"/>
              </a:rPr>
              <a:t>Cox </a:t>
            </a:r>
            <a:r>
              <a:rPr kumimoji="1" lang="zh-CN" altLang="en-US" sz="800" dirty="0">
                <a:solidFill>
                  <a:prstClr val="white">
                    <a:lumMod val="50000"/>
                  </a:prstClr>
                </a:solidFill>
                <a:latin typeface="微软雅黑" panose="020B0503020204020204" charset="-122"/>
                <a:ea typeface="微软雅黑" panose="020B0503020204020204" charset="-122"/>
                <a:cs typeface="微软雅黑" panose="020B0503020204020204" charset="-122"/>
              </a:rPr>
              <a:t>比例风险回归模型对骨转移 </a:t>
            </a:r>
            <a:r>
              <a:rPr kumimoji="1" lang="en-GB" altLang="zh-CN" sz="800" dirty="0">
                <a:solidFill>
                  <a:prstClr val="white">
                    <a:lumMod val="50000"/>
                  </a:prstClr>
                </a:solidFill>
                <a:latin typeface="微软雅黑" panose="020B0503020204020204" charset="-122"/>
                <a:ea typeface="微软雅黑" panose="020B0503020204020204" charset="-122"/>
                <a:cs typeface="微软雅黑" panose="020B0503020204020204" charset="-122"/>
              </a:rPr>
              <a:t>EGFR </a:t>
            </a:r>
            <a:r>
              <a:rPr kumimoji="1" lang="zh-CN" altLang="en-US" sz="800" dirty="0">
                <a:solidFill>
                  <a:prstClr val="white">
                    <a:lumMod val="50000"/>
                  </a:prstClr>
                </a:solidFill>
                <a:latin typeface="微软雅黑" panose="020B0503020204020204" charset="-122"/>
                <a:ea typeface="微软雅黑" panose="020B0503020204020204" charset="-122"/>
                <a:cs typeface="微软雅黑" panose="020B0503020204020204" charset="-122"/>
              </a:rPr>
              <a:t>突变肺癌患者的 </a:t>
            </a:r>
            <a:r>
              <a:rPr kumimoji="1" lang="en-GB" altLang="zh-CN" sz="800" dirty="0">
                <a:solidFill>
                  <a:prstClr val="white">
                    <a:lumMod val="50000"/>
                  </a:prstClr>
                </a:solidFill>
                <a:latin typeface="微软雅黑" panose="020B0503020204020204" charset="-122"/>
                <a:ea typeface="微软雅黑" panose="020B0503020204020204" charset="-122"/>
                <a:cs typeface="微软雅黑" panose="020B0503020204020204" charset="-122"/>
              </a:rPr>
              <a:t>OS </a:t>
            </a:r>
            <a:r>
              <a:rPr kumimoji="1" lang="zh-CN" altLang="en-US" sz="800" dirty="0">
                <a:solidFill>
                  <a:prstClr val="white">
                    <a:lumMod val="50000"/>
                  </a:prstClr>
                </a:solidFill>
                <a:latin typeface="微软雅黑" panose="020B0503020204020204" charset="-122"/>
                <a:ea typeface="微软雅黑" panose="020B0503020204020204" charset="-122"/>
                <a:cs typeface="微软雅黑" panose="020B0503020204020204" charset="-122"/>
              </a:rPr>
              <a:t>临床病理预后因素进行单变量和多变量分析</a:t>
            </a:r>
          </a:p>
        </p:txBody>
      </p:sp>
      <p:sp>
        <p:nvSpPr>
          <p:cNvPr id="76" name="文本框 75"/>
          <p:cNvSpPr txBox="1"/>
          <p:nvPr/>
        </p:nvSpPr>
        <p:spPr>
          <a:xfrm>
            <a:off x="7361837" y="4532438"/>
            <a:ext cx="4358450" cy="1031201"/>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anchor="ctr">
            <a:noAutofit/>
          </a:bodyPr>
          <a:lstStyle/>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defRPr/>
            </a:pPr>
            <a:r>
              <a:rPr lang="zh-CN" altLang="en-US" sz="1400" b="0" i="0" dirty="0">
                <a:solidFill>
                  <a:srgbClr val="1B1B1B"/>
                </a:solidFill>
                <a:effectLst/>
                <a:latin typeface="微软雅黑" panose="020B0503020204020204" charset="-122"/>
                <a:ea typeface="微软雅黑" panose="020B0503020204020204" charset="-122"/>
              </a:rPr>
              <a:t>在单因素分析显示，骨转移灶的放疗未能显著</a:t>
            </a:r>
            <a:endParaRPr lang="en-US" altLang="zh-CN" sz="1400" b="0" i="0" dirty="0">
              <a:solidFill>
                <a:srgbClr val="1B1B1B"/>
              </a:solidFill>
              <a:effectLst/>
              <a:latin typeface="微软雅黑" panose="020B0503020204020204" charset="-122"/>
              <a:ea typeface="微软雅黑" panose="020B0503020204020204" charset="-122"/>
            </a:endParaRPr>
          </a:p>
          <a:p>
            <a:pPr marR="0" lvl="0" defTabSz="914400" eaLnBrk="1" fontAlgn="auto" latinLnBrk="0" hangingPunct="1">
              <a:lnSpc>
                <a:spcPct val="150000"/>
              </a:lnSpc>
              <a:spcBef>
                <a:spcPts val="0"/>
              </a:spcBef>
              <a:spcAft>
                <a:spcPts val="0"/>
              </a:spcAft>
              <a:buClrTx/>
              <a:buSzTx/>
              <a:defRPr/>
            </a:pPr>
            <a:r>
              <a:rPr lang="en-US" altLang="zh-CN" sz="1400" dirty="0">
                <a:solidFill>
                  <a:srgbClr val="1B1B1B"/>
                </a:solidFill>
                <a:latin typeface="微软雅黑" panose="020B0503020204020204" charset="-122"/>
                <a:ea typeface="微软雅黑" panose="020B0503020204020204" charset="-122"/>
              </a:rPr>
              <a:t>      </a:t>
            </a:r>
            <a:r>
              <a:rPr lang="zh-CN" altLang="en-US" sz="1400" b="0" i="0" dirty="0">
                <a:solidFill>
                  <a:srgbClr val="1B1B1B"/>
                </a:solidFill>
                <a:effectLst/>
                <a:latin typeface="微软雅黑" panose="020B0503020204020204" charset="-122"/>
                <a:ea typeface="微软雅黑" panose="020B0503020204020204" charset="-122"/>
              </a:rPr>
              <a:t>改善使用</a:t>
            </a:r>
            <a:r>
              <a:rPr lang="en-US" altLang="zh-CN" sz="1400" b="0" i="0" dirty="0">
                <a:solidFill>
                  <a:srgbClr val="1B1B1B"/>
                </a:solidFill>
                <a:effectLst/>
                <a:latin typeface="微软雅黑" panose="020B0503020204020204" charset="-122"/>
                <a:ea typeface="微软雅黑" panose="020B0503020204020204" charset="-122"/>
              </a:rPr>
              <a:t>EGFR-TKI</a:t>
            </a:r>
            <a:r>
              <a:rPr lang="zh-CN" altLang="en-US" sz="1400" dirty="0">
                <a:solidFill>
                  <a:srgbClr val="1B1B1B"/>
                </a:solidFill>
                <a:latin typeface="微软雅黑" panose="020B0503020204020204" charset="-122"/>
                <a:ea typeface="微软雅黑" panose="020B0503020204020204" charset="-122"/>
              </a:rPr>
              <a:t>骨转移患者的生存</a:t>
            </a:r>
            <a:endParaRPr lang="en-US" altLang="zh-CN" sz="1400" b="1" kern="0" dirty="0">
              <a:solidFill>
                <a:srgbClr val="EB613B"/>
              </a:solidFill>
              <a:latin typeface="微软雅黑" panose="020B0503020204020204" charset="-122"/>
              <a:ea typeface="微软雅黑" panose="020B0503020204020204" charset="-122"/>
            </a:endParaRPr>
          </a:p>
        </p:txBody>
      </p:sp>
      <p:sp>
        <p:nvSpPr>
          <p:cNvPr id="79" name="文本框 78"/>
          <p:cNvSpPr txBox="1"/>
          <p:nvPr/>
        </p:nvSpPr>
        <p:spPr>
          <a:xfrm>
            <a:off x="4982027" y="6467985"/>
            <a:ext cx="3404327" cy="369332"/>
          </a:xfrm>
          <a:prstGeom prst="rect">
            <a:avLst/>
          </a:prstGeom>
          <a:noFill/>
        </p:spPr>
        <p:txBody>
          <a:bodyPr wrap="square">
            <a:spAutoFit/>
          </a:bodyPr>
          <a:lstStyle/>
          <a:p>
            <a:r>
              <a:rPr kumimoji="1" lang="en-GB" altLang="zh-CN" sz="800" dirty="0">
                <a:solidFill>
                  <a:prstClr val="white">
                    <a:lumMod val="50000"/>
                  </a:prstClr>
                </a:solidFill>
                <a:latin typeface="微软雅黑" panose="020B0503020204020204" charset="-122"/>
                <a:ea typeface="微软雅黑" panose="020B0503020204020204" charset="-122"/>
                <a:cs typeface="Arial" panose="020B0604020202020204" pitchFamily="34" charset="0"/>
              </a:rPr>
              <a:t>2. </a:t>
            </a:r>
            <a:r>
              <a:rPr kumimoji="1" lang="en-GB" altLang="zh-CN" sz="800" dirty="0" err="1">
                <a:solidFill>
                  <a:prstClr val="white">
                    <a:lumMod val="50000"/>
                  </a:prstClr>
                </a:solidFill>
                <a:latin typeface="微软雅黑" panose="020B0503020204020204" charset="-122"/>
                <a:ea typeface="微软雅黑" panose="020B0503020204020204" charset="-122"/>
                <a:cs typeface="Arial" panose="020B0604020202020204" pitchFamily="34" charset="0"/>
              </a:rPr>
              <a:t>Laganà</a:t>
            </a:r>
            <a:r>
              <a:rPr kumimoji="1" lang="en-GB" altLang="zh-CN" sz="800" dirty="0">
                <a:solidFill>
                  <a:prstClr val="white">
                    <a:lumMod val="50000"/>
                  </a:prstClr>
                </a:solidFill>
                <a:latin typeface="微软雅黑" panose="020B0503020204020204" charset="-122"/>
                <a:ea typeface="微软雅黑" panose="020B0503020204020204" charset="-122"/>
                <a:cs typeface="Arial" panose="020B0604020202020204" pitchFamily="34" charset="0"/>
              </a:rPr>
              <a:t>, M., et al. Frontiers in oncology, 10, 588862</a:t>
            </a:r>
            <a:r>
              <a:rPr kumimoji="1" lang="en-GB" altLang="zh-CN" sz="800" dirty="0">
                <a:solidFill>
                  <a:srgbClr val="1B1B1B"/>
                </a:solidFill>
                <a:latin typeface="微软雅黑" panose="020B0503020204020204" charset="-122"/>
                <a:ea typeface="微软雅黑" panose="020B0503020204020204" charset="-122"/>
                <a:cs typeface="Arial" panose="020B0604020202020204" pitchFamily="34" charset="0"/>
              </a:rPr>
              <a:t>.</a:t>
            </a:r>
            <a:r>
              <a:rPr lang="en-GB" altLang="zh-CN" b="0" i="0" dirty="0">
                <a:solidFill>
                  <a:srgbClr val="1B1B1B"/>
                </a:solidFill>
                <a:effectLst/>
                <a:latin typeface="微软雅黑" panose="020B0503020204020204" charset="-122"/>
                <a:ea typeface="微软雅黑" panose="020B0503020204020204" charset="-122"/>
              </a:rPr>
              <a:t> </a:t>
            </a:r>
            <a:endParaRPr lang="zh-CN" altLang="en-US" dirty="0">
              <a:latin typeface="微软雅黑" panose="020B0503020204020204" charset="-122"/>
              <a:ea typeface="微软雅黑" panose="020B0503020204020204" charset="-122"/>
            </a:endParaRPr>
          </a:p>
        </p:txBody>
      </p:sp>
      <p:sp>
        <p:nvSpPr>
          <p:cNvPr id="44" name="矩形: 圆顶角 43"/>
          <p:cNvSpPr/>
          <p:nvPr/>
        </p:nvSpPr>
        <p:spPr>
          <a:xfrm>
            <a:off x="7367270" y="1913890"/>
            <a:ext cx="4342765" cy="530860"/>
          </a:xfrm>
          <a:prstGeom prst="round2SameRect">
            <a:avLst>
              <a:gd name="adj1" fmla="val 6048"/>
              <a:gd name="adj2" fmla="val 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微软雅黑" panose="020B0503020204020204" charset="-122"/>
              <a:ea typeface="微软雅黑" panose="020B0503020204020204" charset="-122"/>
            </a:endParaRPr>
          </a:p>
        </p:txBody>
      </p:sp>
      <p:graphicFrame>
        <p:nvGraphicFramePr>
          <p:cNvPr id="75" name="表格 74"/>
          <p:cNvGraphicFramePr>
            <a:graphicFrameLocks noGrp="1"/>
          </p:cNvGraphicFramePr>
          <p:nvPr>
            <p:extLst>
              <p:ext uri="{D42A27DB-BD31-4B8C-83A1-F6EECF244321}">
                <p14:modId xmlns:p14="http://schemas.microsoft.com/office/powerpoint/2010/main" val="1382850872"/>
              </p:ext>
            </p:extLst>
          </p:nvPr>
        </p:nvGraphicFramePr>
        <p:xfrm>
          <a:off x="7361837" y="1933688"/>
          <a:ext cx="4342765" cy="2477290"/>
        </p:xfrm>
        <a:graphic>
          <a:graphicData uri="http://schemas.openxmlformats.org/drawingml/2006/table">
            <a:tbl>
              <a:tblPr firstRow="1" bandRow="1">
                <a:tableStyleId>{5C22544A-7EE6-4342-B048-85BDC9FD1C3A}</a:tableStyleId>
              </a:tblPr>
              <a:tblGrid>
                <a:gridCol w="1507181">
                  <a:extLst>
                    <a:ext uri="{9D8B030D-6E8A-4147-A177-3AD203B41FA5}">
                      <a16:colId xmlns:a16="http://schemas.microsoft.com/office/drawing/2014/main" val="20000"/>
                    </a:ext>
                  </a:extLst>
                </a:gridCol>
                <a:gridCol w="691542">
                  <a:extLst>
                    <a:ext uri="{9D8B030D-6E8A-4147-A177-3AD203B41FA5}">
                      <a16:colId xmlns:a16="http://schemas.microsoft.com/office/drawing/2014/main" val="20001"/>
                    </a:ext>
                  </a:extLst>
                </a:gridCol>
                <a:gridCol w="1387825">
                  <a:extLst>
                    <a:ext uri="{9D8B030D-6E8A-4147-A177-3AD203B41FA5}">
                      <a16:colId xmlns:a16="http://schemas.microsoft.com/office/drawing/2014/main" val="20002"/>
                    </a:ext>
                  </a:extLst>
                </a:gridCol>
                <a:gridCol w="756217">
                  <a:extLst>
                    <a:ext uri="{9D8B030D-6E8A-4147-A177-3AD203B41FA5}">
                      <a16:colId xmlns:a16="http://schemas.microsoft.com/office/drawing/2014/main" val="20003"/>
                    </a:ext>
                  </a:extLst>
                </a:gridCol>
              </a:tblGrid>
              <a:tr h="448158">
                <a:tc>
                  <a:txBody>
                    <a:bodyPr/>
                    <a:lstStyle/>
                    <a:p>
                      <a:pPr algn="ctr"/>
                      <a:r>
                        <a:rPr lang="zh-CN" altLang="en-US" sz="1400" dirty="0">
                          <a:solidFill>
                            <a:schemeClr val="bg1"/>
                          </a:solidFill>
                        </a:rPr>
                        <a:t>总生存期</a:t>
                      </a:r>
                      <a:endParaRPr lang="zh-CN" altLang="en-US" sz="1400" dirty="0">
                        <a:solidFill>
                          <a:schemeClr val="bg1"/>
                        </a:solidFill>
                        <a:latin typeface="微软雅黑" panose="020B0503020204020204" charset="-122"/>
                        <a:ea typeface="微软雅黑" panose="020B0503020204020204" charset="-122"/>
                      </a:endParaRPr>
                    </a:p>
                  </a:txBody>
                  <a:tcPr anchor="ctr"/>
                </a:tc>
                <a:tc gridSpan="3">
                  <a:txBody>
                    <a:bodyPr/>
                    <a:lstStyle/>
                    <a:p>
                      <a:pPr algn="ctr"/>
                      <a:r>
                        <a:rPr lang="zh-CN" altLang="en-US" sz="1400" b="1" dirty="0">
                          <a:solidFill>
                            <a:schemeClr val="bg1"/>
                          </a:solidFill>
                        </a:rPr>
                        <a:t>单变量分析</a:t>
                      </a:r>
                      <a:endParaRPr lang="zh-CN" altLang="en-US" sz="1400" b="1" dirty="0">
                        <a:solidFill>
                          <a:schemeClr val="bg1"/>
                        </a:solidFill>
                        <a:latin typeface="微软雅黑" panose="020B0503020204020204" charset="-122"/>
                        <a:ea typeface="微软雅黑" panose="020B0503020204020204" charset="-122"/>
                      </a:endParaRPr>
                    </a:p>
                  </a:txBody>
                  <a:tcPr anchor="ctr"/>
                </a:tc>
                <a:tc hMerge="1">
                  <a:txBody>
                    <a:bodyPr/>
                    <a:lstStyle/>
                    <a:p>
                      <a:endParaRPr lang="zh-CN"/>
                    </a:p>
                  </a:txBody>
                  <a:tcPr>
                    <a:lnT w="9525" cmpd="sng">
                      <a:solidFill>
                        <a:schemeClr val="bg1"/>
                      </a:solidFill>
                      <a:prstDash val="solid"/>
                    </a:lnT>
                    <a:lnB w="9525" cmpd="sng">
                      <a:solidFill>
                        <a:schemeClr val="bg1"/>
                      </a:solidFill>
                      <a:prstDash val="solid"/>
                    </a:lnB>
                  </a:tcPr>
                </a:tc>
                <a:tc hMerge="1">
                  <a:txBody>
                    <a:bodyPr/>
                    <a:lstStyle/>
                    <a:p>
                      <a:endParaRPr lang="zh-CN"/>
                    </a:p>
                  </a:txBody>
                  <a:tcPr>
                    <a:lnR w="9525" cmpd="sng">
                      <a:solidFill>
                        <a:schemeClr val="bg1"/>
                      </a:solidFill>
                      <a:prstDash val="solid"/>
                    </a:lnR>
                    <a:lnT w="9525" cmpd="sng">
                      <a:solidFill>
                        <a:schemeClr val="bg1"/>
                      </a:solidFill>
                      <a:prstDash val="solid"/>
                    </a:lnT>
                    <a:lnB w="9525" cmpd="sng">
                      <a:solidFill>
                        <a:schemeClr val="bg1"/>
                      </a:solidFill>
                      <a:prstDash val="solid"/>
                    </a:lnB>
                  </a:tcPr>
                </a:tc>
                <a:extLst>
                  <a:ext uri="{0D108BD9-81ED-4DB2-BD59-A6C34878D82A}">
                    <a16:rowId xmlns:a16="http://schemas.microsoft.com/office/drawing/2014/main" val="10000"/>
                  </a:ext>
                </a:extLst>
              </a:tr>
              <a:tr h="274654">
                <a:tc>
                  <a:txBody>
                    <a:bodyPr/>
                    <a:lstStyle/>
                    <a:p>
                      <a:pPr algn="ctr"/>
                      <a:endParaRPr lang="zh-CN" altLang="en-US" sz="1400" dirty="0">
                        <a:latin typeface="微软雅黑" panose="020B0503020204020204" charset="-122"/>
                        <a:ea typeface="微软雅黑" panose="020B0503020204020204" charset="-122"/>
                      </a:endParaRPr>
                    </a:p>
                  </a:txBody>
                  <a:tcPr anchor="ctr"/>
                </a:tc>
                <a:tc>
                  <a:txBody>
                    <a:bodyPr/>
                    <a:lstStyle/>
                    <a:p>
                      <a:pPr algn="ctr"/>
                      <a:r>
                        <a:rPr lang="en-US" altLang="zh-CN" sz="1400" b="1" dirty="0"/>
                        <a:t>HR</a:t>
                      </a:r>
                      <a:endParaRPr lang="zh-CN" altLang="en-US" sz="1400" b="1" dirty="0">
                        <a:latin typeface="微软雅黑" panose="020B0503020204020204" charset="-122"/>
                        <a:ea typeface="微软雅黑" panose="020B0503020204020204" charset="-122"/>
                      </a:endParaRPr>
                    </a:p>
                  </a:txBody>
                  <a:tcPr anchor="ctr"/>
                </a:tc>
                <a:tc>
                  <a:txBody>
                    <a:bodyPr/>
                    <a:lstStyle/>
                    <a:p>
                      <a:pPr algn="ctr"/>
                      <a:r>
                        <a:rPr lang="en-US" altLang="zh-CN" sz="1400" b="1" dirty="0"/>
                        <a:t>95%CI </a:t>
                      </a:r>
                      <a:endParaRPr lang="zh-CN" altLang="en-US" sz="1400" b="1" dirty="0">
                        <a:latin typeface="微软雅黑" panose="020B0503020204020204" charset="-122"/>
                        <a:ea typeface="微软雅黑" panose="020B0503020204020204" charset="-122"/>
                      </a:endParaRPr>
                    </a:p>
                  </a:txBody>
                  <a:tcPr anchor="ctr"/>
                </a:tc>
                <a:tc>
                  <a:txBody>
                    <a:bodyPr/>
                    <a:lstStyle/>
                    <a:p>
                      <a:pPr algn="ctr"/>
                      <a:r>
                        <a:rPr lang="en-US" altLang="zh-CN" sz="1400" b="1" dirty="0"/>
                        <a:t>P</a:t>
                      </a:r>
                      <a:endParaRPr lang="zh-CN" altLang="en-US" sz="1400" b="1"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1"/>
                  </a:ext>
                </a:extLst>
              </a:tr>
              <a:tr h="564986">
                <a:tc>
                  <a:txBody>
                    <a:bodyPr/>
                    <a:lstStyle/>
                    <a:p>
                      <a:pPr algn="ctr"/>
                      <a:r>
                        <a:rPr lang="zh-CN" altLang="en-US" sz="1400" b="1" dirty="0"/>
                        <a:t>骨放疗</a:t>
                      </a:r>
                      <a:endParaRPr lang="zh-CN" altLang="en-US" sz="1400" b="1" dirty="0">
                        <a:latin typeface="微软雅黑" panose="020B0503020204020204" charset="-122"/>
                        <a:ea typeface="微软雅黑" panose="020B0503020204020204" charset="-122"/>
                      </a:endParaRPr>
                    </a:p>
                  </a:txBody>
                  <a:tcPr anchor="ctr"/>
                </a:tc>
                <a:tc>
                  <a:txBody>
                    <a:bodyPr/>
                    <a:lstStyle/>
                    <a:p>
                      <a:pPr algn="ctr"/>
                      <a:r>
                        <a:rPr lang="en-US" altLang="zh-CN" sz="1100" b="1" dirty="0"/>
                        <a:t>1.105</a:t>
                      </a:r>
                      <a:endParaRPr lang="zh-CN" altLang="en-US" sz="1100" b="1" dirty="0">
                        <a:latin typeface="微软雅黑" panose="020B0503020204020204" charset="-122"/>
                        <a:ea typeface="微软雅黑" panose="020B0503020204020204" charset="-122"/>
                      </a:endParaRPr>
                    </a:p>
                  </a:txBody>
                  <a:tcPr anchor="ctr"/>
                </a:tc>
                <a:tc>
                  <a:txBody>
                    <a:bodyPr/>
                    <a:lstStyle/>
                    <a:p>
                      <a:pPr algn="ctr"/>
                      <a:r>
                        <a:rPr lang="en-US" altLang="zh-CN" sz="1100" b="1" kern="1200" dirty="0">
                          <a:solidFill>
                            <a:schemeClr val="dk1"/>
                          </a:solidFill>
                          <a:effectLst/>
                        </a:rPr>
                        <a:t>0.794–1.537</a:t>
                      </a:r>
                      <a:endParaRPr lang="zh-CN" altLang="en-US" sz="1100" b="1" dirty="0">
                        <a:latin typeface="微软雅黑" panose="020B0503020204020204" charset="-122"/>
                        <a:ea typeface="微软雅黑" panose="020B0503020204020204" charset="-122"/>
                      </a:endParaRPr>
                    </a:p>
                  </a:txBody>
                  <a:tcPr anchor="ctr"/>
                </a:tc>
                <a:tc>
                  <a:txBody>
                    <a:bodyPr/>
                    <a:lstStyle/>
                    <a:p>
                      <a:pPr algn="ctr"/>
                      <a:r>
                        <a:rPr lang="en-US" altLang="zh-CN" sz="1100" b="1" dirty="0"/>
                        <a:t>0.554</a:t>
                      </a:r>
                      <a:endParaRPr lang="zh-CN" altLang="en-US" sz="1100" b="1"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10002"/>
                  </a:ext>
                </a:extLst>
              </a:tr>
              <a:tr h="564986">
                <a:tc>
                  <a:txBody>
                    <a:bodyPr/>
                    <a:lstStyle/>
                    <a:p>
                      <a:pPr algn="ctr"/>
                      <a:r>
                        <a:rPr lang="zh-CN" altLang="en-US" sz="1400" dirty="0"/>
                        <a:t>肾上腺转移</a:t>
                      </a:r>
                      <a:endParaRPr lang="zh-CN" altLang="en-US" sz="1400" dirty="0">
                        <a:latin typeface="微软雅黑" panose="020B0503020204020204" charset="-122"/>
                        <a:ea typeface="微软雅黑" panose="020B0503020204020204" charset="-122"/>
                      </a:endParaRPr>
                    </a:p>
                  </a:txBody>
                  <a:tcPr anchor="ctr"/>
                </a:tc>
                <a:tc>
                  <a:txBody>
                    <a:bodyPr/>
                    <a:lstStyle/>
                    <a:p>
                      <a:pPr algn="ctr"/>
                      <a:r>
                        <a:rPr lang="en-US" altLang="zh-CN" sz="1100" dirty="0"/>
                        <a:t>1.102</a:t>
                      </a:r>
                      <a:endParaRPr lang="zh-CN" altLang="en-US" sz="1100" dirty="0">
                        <a:latin typeface="微软雅黑" panose="020B0503020204020204" charset="-122"/>
                        <a:ea typeface="微软雅黑" panose="020B050302020402020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1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dirty="0">
                          <a:effectLst/>
                        </a:rPr>
                        <a:t>0.711–1.708</a:t>
                      </a:r>
                    </a:p>
                    <a:p>
                      <a:pPr algn="ctr"/>
                      <a:endParaRPr lang="zh-CN" altLang="en-US" sz="1100" dirty="0">
                        <a:latin typeface="微软雅黑" panose="020B0503020204020204" charset="-122"/>
                        <a:ea typeface="微软雅黑" panose="020B0503020204020204" charset="-122"/>
                      </a:endParaRPr>
                    </a:p>
                  </a:txBody>
                  <a:tcPr anchor="ctr"/>
                </a:tc>
                <a:tc>
                  <a:txBody>
                    <a:bodyPr/>
                    <a:lstStyle/>
                    <a:p>
                      <a:pPr algn="ctr"/>
                      <a:r>
                        <a:rPr lang="en-US" altLang="zh-CN" sz="1100" dirty="0"/>
                        <a:t>0.664</a:t>
                      </a:r>
                      <a:endParaRPr lang="zh-CN" altLang="en-US" sz="1100"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3630784807"/>
                  </a:ext>
                </a:extLst>
              </a:tr>
              <a:tr h="564986">
                <a:tc>
                  <a:txBody>
                    <a:bodyPr/>
                    <a:lstStyle/>
                    <a:p>
                      <a:pPr algn="ctr"/>
                      <a:r>
                        <a:rPr lang="zh-CN" altLang="en-US" sz="1400" dirty="0"/>
                        <a:t>高钙血症</a:t>
                      </a:r>
                      <a:endParaRPr lang="zh-CN" altLang="en-US" sz="1400" dirty="0">
                        <a:latin typeface="微软雅黑" panose="020B0503020204020204" charset="-122"/>
                        <a:ea typeface="微软雅黑" panose="020B0503020204020204" charset="-122"/>
                      </a:endParaRPr>
                    </a:p>
                  </a:txBody>
                  <a:tcPr anchor="ctr"/>
                </a:tc>
                <a:tc>
                  <a:txBody>
                    <a:bodyPr/>
                    <a:lstStyle/>
                    <a:p>
                      <a:pPr algn="ctr"/>
                      <a:r>
                        <a:rPr lang="en-US" altLang="zh-CN" sz="1100" dirty="0"/>
                        <a:t>1.164</a:t>
                      </a:r>
                      <a:endParaRPr lang="zh-CN" altLang="en-US" sz="1100" dirty="0">
                        <a:latin typeface="微软雅黑" panose="020B0503020204020204" charset="-122"/>
                        <a:ea typeface="微软雅黑" panose="020B050302020402020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dirty="0">
                          <a:effectLst/>
                        </a:rPr>
                        <a:t>0.430–3.150</a:t>
                      </a:r>
                    </a:p>
                  </a:txBody>
                  <a:tcPr anchor="ctr"/>
                </a:tc>
                <a:tc>
                  <a:txBody>
                    <a:bodyPr/>
                    <a:lstStyle/>
                    <a:p>
                      <a:pPr algn="ctr"/>
                      <a:r>
                        <a:rPr lang="en-US" altLang="zh-CN" sz="1100" dirty="0"/>
                        <a:t>0.764</a:t>
                      </a:r>
                      <a:endParaRPr lang="zh-CN" altLang="en-US" sz="1100" dirty="0">
                        <a:latin typeface="微软雅黑" panose="020B0503020204020204" charset="-122"/>
                        <a:ea typeface="微软雅黑" panose="020B0503020204020204" charset="-122"/>
                      </a:endParaRPr>
                    </a:p>
                  </a:txBody>
                  <a:tcPr anchor="ctr"/>
                </a:tc>
                <a:extLst>
                  <a:ext uri="{0D108BD9-81ED-4DB2-BD59-A6C34878D82A}">
                    <a16:rowId xmlns:a16="http://schemas.microsoft.com/office/drawing/2014/main" val="4139300375"/>
                  </a:ext>
                </a:extLst>
              </a:tr>
            </a:tbl>
          </a:graphicData>
        </a:graphic>
      </p:graphicFrame>
      <p:sp>
        <p:nvSpPr>
          <p:cNvPr id="24" name="Rectangle 2">
            <a:extLst>
              <a:ext uri="{FF2B5EF4-FFF2-40B4-BE49-F238E27FC236}">
                <a16:creationId xmlns:a16="http://schemas.microsoft.com/office/drawing/2014/main" id="{4952C425-3B54-4AF0-A016-5BC205D38D36}"/>
              </a:ext>
            </a:extLst>
          </p:cNvPr>
          <p:cNvSpPr>
            <a:spLocks noChangeArrowheads="1"/>
          </p:cNvSpPr>
          <p:nvPr/>
        </p:nvSpPr>
        <p:spPr bwMode="auto">
          <a:xfrm>
            <a:off x="3297238" y="3829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26" name="tick_327698">
            <a:extLst>
              <a:ext uri="{FF2B5EF4-FFF2-40B4-BE49-F238E27FC236}">
                <a16:creationId xmlns:a16="http://schemas.microsoft.com/office/drawing/2014/main" id="{AB7D2A96-DE4A-664D-E4F0-7DA1E89DE4EA}"/>
              </a:ext>
            </a:extLst>
          </p:cNvPr>
          <p:cNvSpPr/>
          <p:nvPr/>
        </p:nvSpPr>
        <p:spPr>
          <a:xfrm>
            <a:off x="6168744" y="2393211"/>
            <a:ext cx="394461" cy="393865"/>
          </a:xfrm>
          <a:custGeom>
            <a:avLst/>
            <a:gdLst>
              <a:gd name="T0" fmla="*/ 3413 w 6827"/>
              <a:gd name="T1" fmla="*/ 0 h 6827"/>
              <a:gd name="T2" fmla="*/ 0 w 6827"/>
              <a:gd name="T3" fmla="*/ 3413 h 6827"/>
              <a:gd name="T4" fmla="*/ 3413 w 6827"/>
              <a:gd name="T5" fmla="*/ 6827 h 6827"/>
              <a:gd name="T6" fmla="*/ 6827 w 6827"/>
              <a:gd name="T7" fmla="*/ 3413 h 6827"/>
              <a:gd name="T8" fmla="*/ 3413 w 6827"/>
              <a:gd name="T9" fmla="*/ 0 h 6827"/>
              <a:gd name="T10" fmla="*/ 5155 w 6827"/>
              <a:gd name="T11" fmla="*/ 3022 h 6827"/>
              <a:gd name="T12" fmla="*/ 3370 w 6827"/>
              <a:gd name="T13" fmla="*/ 4807 h 6827"/>
              <a:gd name="T14" fmla="*/ 2990 w 6827"/>
              <a:gd name="T15" fmla="*/ 4964 h 6827"/>
              <a:gd name="T16" fmla="*/ 2611 w 6827"/>
              <a:gd name="T17" fmla="*/ 4807 h 6827"/>
              <a:gd name="T18" fmla="*/ 1672 w 6827"/>
              <a:gd name="T19" fmla="*/ 3868 h 6827"/>
              <a:gd name="T20" fmla="*/ 1672 w 6827"/>
              <a:gd name="T21" fmla="*/ 3109 h 6827"/>
              <a:gd name="T22" fmla="*/ 2431 w 6827"/>
              <a:gd name="T23" fmla="*/ 3109 h 6827"/>
              <a:gd name="T24" fmla="*/ 2990 w 6827"/>
              <a:gd name="T25" fmla="*/ 3668 h 6827"/>
              <a:gd name="T26" fmla="*/ 4395 w 6827"/>
              <a:gd name="T27" fmla="*/ 2263 h 6827"/>
              <a:gd name="T28" fmla="*/ 5155 w 6827"/>
              <a:gd name="T29" fmla="*/ 2263 h 6827"/>
              <a:gd name="T30" fmla="*/ 5155 w 6827"/>
              <a:gd name="T31" fmla="*/ 3022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27" h="6827">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5155" y="3022"/>
                </a:moveTo>
                <a:lnTo>
                  <a:pt x="3370" y="4807"/>
                </a:lnTo>
                <a:cubicBezTo>
                  <a:pt x="3269" y="4907"/>
                  <a:pt x="3133" y="4964"/>
                  <a:pt x="2990" y="4964"/>
                </a:cubicBezTo>
                <a:cubicBezTo>
                  <a:pt x="2848" y="4964"/>
                  <a:pt x="2711" y="4907"/>
                  <a:pt x="2611" y="4807"/>
                </a:cubicBezTo>
                <a:lnTo>
                  <a:pt x="1672" y="3868"/>
                </a:lnTo>
                <a:cubicBezTo>
                  <a:pt x="1462" y="3659"/>
                  <a:pt x="1462" y="3319"/>
                  <a:pt x="1672" y="3109"/>
                </a:cubicBezTo>
                <a:cubicBezTo>
                  <a:pt x="1882" y="2899"/>
                  <a:pt x="2222" y="2899"/>
                  <a:pt x="2431" y="3109"/>
                </a:cubicBezTo>
                <a:lnTo>
                  <a:pt x="2990" y="3668"/>
                </a:lnTo>
                <a:lnTo>
                  <a:pt x="4395" y="2263"/>
                </a:lnTo>
                <a:cubicBezTo>
                  <a:pt x="4605" y="2053"/>
                  <a:pt x="4945" y="2053"/>
                  <a:pt x="5155" y="2263"/>
                </a:cubicBezTo>
                <a:cubicBezTo>
                  <a:pt x="5364" y="2473"/>
                  <a:pt x="5364" y="2813"/>
                  <a:pt x="5155" y="302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ick_327698">
            <a:extLst>
              <a:ext uri="{FF2B5EF4-FFF2-40B4-BE49-F238E27FC236}">
                <a16:creationId xmlns:a16="http://schemas.microsoft.com/office/drawing/2014/main" id="{2E3E2F70-7D17-3989-287A-0FE362341DE2}"/>
              </a:ext>
            </a:extLst>
          </p:cNvPr>
          <p:cNvSpPr/>
          <p:nvPr/>
        </p:nvSpPr>
        <p:spPr>
          <a:xfrm>
            <a:off x="6168744" y="3970381"/>
            <a:ext cx="394461" cy="393865"/>
          </a:xfrm>
          <a:custGeom>
            <a:avLst/>
            <a:gdLst>
              <a:gd name="T0" fmla="*/ 3413 w 6827"/>
              <a:gd name="T1" fmla="*/ 0 h 6827"/>
              <a:gd name="T2" fmla="*/ 0 w 6827"/>
              <a:gd name="T3" fmla="*/ 3413 h 6827"/>
              <a:gd name="T4" fmla="*/ 3413 w 6827"/>
              <a:gd name="T5" fmla="*/ 6827 h 6827"/>
              <a:gd name="T6" fmla="*/ 6827 w 6827"/>
              <a:gd name="T7" fmla="*/ 3413 h 6827"/>
              <a:gd name="T8" fmla="*/ 3413 w 6827"/>
              <a:gd name="T9" fmla="*/ 0 h 6827"/>
              <a:gd name="T10" fmla="*/ 5155 w 6827"/>
              <a:gd name="T11" fmla="*/ 3022 h 6827"/>
              <a:gd name="T12" fmla="*/ 3370 w 6827"/>
              <a:gd name="T13" fmla="*/ 4807 h 6827"/>
              <a:gd name="T14" fmla="*/ 2990 w 6827"/>
              <a:gd name="T15" fmla="*/ 4964 h 6827"/>
              <a:gd name="T16" fmla="*/ 2611 w 6827"/>
              <a:gd name="T17" fmla="*/ 4807 h 6827"/>
              <a:gd name="T18" fmla="*/ 1672 w 6827"/>
              <a:gd name="T19" fmla="*/ 3868 h 6827"/>
              <a:gd name="T20" fmla="*/ 1672 w 6827"/>
              <a:gd name="T21" fmla="*/ 3109 h 6827"/>
              <a:gd name="T22" fmla="*/ 2431 w 6827"/>
              <a:gd name="T23" fmla="*/ 3109 h 6827"/>
              <a:gd name="T24" fmla="*/ 2990 w 6827"/>
              <a:gd name="T25" fmla="*/ 3668 h 6827"/>
              <a:gd name="T26" fmla="*/ 4395 w 6827"/>
              <a:gd name="T27" fmla="*/ 2263 h 6827"/>
              <a:gd name="T28" fmla="*/ 5155 w 6827"/>
              <a:gd name="T29" fmla="*/ 2263 h 6827"/>
              <a:gd name="T30" fmla="*/ 5155 w 6827"/>
              <a:gd name="T31" fmla="*/ 3022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27" h="6827">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5155" y="3022"/>
                </a:moveTo>
                <a:lnTo>
                  <a:pt x="3370" y="4807"/>
                </a:lnTo>
                <a:cubicBezTo>
                  <a:pt x="3269" y="4907"/>
                  <a:pt x="3133" y="4964"/>
                  <a:pt x="2990" y="4964"/>
                </a:cubicBezTo>
                <a:cubicBezTo>
                  <a:pt x="2848" y="4964"/>
                  <a:pt x="2711" y="4907"/>
                  <a:pt x="2611" y="4807"/>
                </a:cubicBezTo>
                <a:lnTo>
                  <a:pt x="1672" y="3868"/>
                </a:lnTo>
                <a:cubicBezTo>
                  <a:pt x="1462" y="3659"/>
                  <a:pt x="1462" y="3319"/>
                  <a:pt x="1672" y="3109"/>
                </a:cubicBezTo>
                <a:cubicBezTo>
                  <a:pt x="1882" y="2899"/>
                  <a:pt x="2222" y="2899"/>
                  <a:pt x="2431" y="3109"/>
                </a:cubicBezTo>
                <a:lnTo>
                  <a:pt x="2990" y="3668"/>
                </a:lnTo>
                <a:lnTo>
                  <a:pt x="4395" y="2263"/>
                </a:lnTo>
                <a:cubicBezTo>
                  <a:pt x="4605" y="2053"/>
                  <a:pt x="4945" y="2053"/>
                  <a:pt x="5155" y="2263"/>
                </a:cubicBezTo>
                <a:cubicBezTo>
                  <a:pt x="5364" y="2473"/>
                  <a:pt x="5364" y="2813"/>
                  <a:pt x="5155" y="302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ick_327698">
            <a:extLst>
              <a:ext uri="{FF2B5EF4-FFF2-40B4-BE49-F238E27FC236}">
                <a16:creationId xmlns:a16="http://schemas.microsoft.com/office/drawing/2014/main" id="{DE670E39-E7A0-DEA4-1290-2D58FACF316D}"/>
              </a:ext>
            </a:extLst>
          </p:cNvPr>
          <p:cNvSpPr/>
          <p:nvPr/>
        </p:nvSpPr>
        <p:spPr>
          <a:xfrm>
            <a:off x="6168744" y="5395507"/>
            <a:ext cx="394461" cy="393865"/>
          </a:xfrm>
          <a:custGeom>
            <a:avLst/>
            <a:gdLst>
              <a:gd name="T0" fmla="*/ 3413 w 6827"/>
              <a:gd name="T1" fmla="*/ 0 h 6827"/>
              <a:gd name="T2" fmla="*/ 0 w 6827"/>
              <a:gd name="T3" fmla="*/ 3413 h 6827"/>
              <a:gd name="T4" fmla="*/ 3413 w 6827"/>
              <a:gd name="T5" fmla="*/ 6827 h 6827"/>
              <a:gd name="T6" fmla="*/ 6827 w 6827"/>
              <a:gd name="T7" fmla="*/ 3413 h 6827"/>
              <a:gd name="T8" fmla="*/ 3413 w 6827"/>
              <a:gd name="T9" fmla="*/ 0 h 6827"/>
              <a:gd name="T10" fmla="*/ 5155 w 6827"/>
              <a:gd name="T11" fmla="*/ 3022 h 6827"/>
              <a:gd name="T12" fmla="*/ 3370 w 6827"/>
              <a:gd name="T13" fmla="*/ 4807 h 6827"/>
              <a:gd name="T14" fmla="*/ 2990 w 6827"/>
              <a:gd name="T15" fmla="*/ 4964 h 6827"/>
              <a:gd name="T16" fmla="*/ 2611 w 6827"/>
              <a:gd name="T17" fmla="*/ 4807 h 6827"/>
              <a:gd name="T18" fmla="*/ 1672 w 6827"/>
              <a:gd name="T19" fmla="*/ 3868 h 6827"/>
              <a:gd name="T20" fmla="*/ 1672 w 6827"/>
              <a:gd name="T21" fmla="*/ 3109 h 6827"/>
              <a:gd name="T22" fmla="*/ 2431 w 6827"/>
              <a:gd name="T23" fmla="*/ 3109 h 6827"/>
              <a:gd name="T24" fmla="*/ 2990 w 6827"/>
              <a:gd name="T25" fmla="*/ 3668 h 6827"/>
              <a:gd name="T26" fmla="*/ 4395 w 6827"/>
              <a:gd name="T27" fmla="*/ 2263 h 6827"/>
              <a:gd name="T28" fmla="*/ 5155 w 6827"/>
              <a:gd name="T29" fmla="*/ 2263 h 6827"/>
              <a:gd name="T30" fmla="*/ 5155 w 6827"/>
              <a:gd name="T31" fmla="*/ 3022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27" h="6827">
                <a:moveTo>
                  <a:pt x="3413" y="0"/>
                </a:moveTo>
                <a:cubicBezTo>
                  <a:pt x="1528" y="0"/>
                  <a:pt x="0" y="1528"/>
                  <a:pt x="0" y="3413"/>
                </a:cubicBezTo>
                <a:cubicBezTo>
                  <a:pt x="0" y="5298"/>
                  <a:pt x="1528" y="6827"/>
                  <a:pt x="3413" y="6827"/>
                </a:cubicBezTo>
                <a:cubicBezTo>
                  <a:pt x="5298" y="6827"/>
                  <a:pt x="6827" y="5298"/>
                  <a:pt x="6827" y="3413"/>
                </a:cubicBezTo>
                <a:cubicBezTo>
                  <a:pt x="6827" y="1528"/>
                  <a:pt x="5298" y="0"/>
                  <a:pt x="3413" y="0"/>
                </a:cubicBezTo>
                <a:close/>
                <a:moveTo>
                  <a:pt x="5155" y="3022"/>
                </a:moveTo>
                <a:lnTo>
                  <a:pt x="3370" y="4807"/>
                </a:lnTo>
                <a:cubicBezTo>
                  <a:pt x="3269" y="4907"/>
                  <a:pt x="3133" y="4964"/>
                  <a:pt x="2990" y="4964"/>
                </a:cubicBezTo>
                <a:cubicBezTo>
                  <a:pt x="2848" y="4964"/>
                  <a:pt x="2711" y="4907"/>
                  <a:pt x="2611" y="4807"/>
                </a:cubicBezTo>
                <a:lnTo>
                  <a:pt x="1672" y="3868"/>
                </a:lnTo>
                <a:cubicBezTo>
                  <a:pt x="1462" y="3659"/>
                  <a:pt x="1462" y="3319"/>
                  <a:pt x="1672" y="3109"/>
                </a:cubicBezTo>
                <a:cubicBezTo>
                  <a:pt x="1882" y="2899"/>
                  <a:pt x="2222" y="2899"/>
                  <a:pt x="2431" y="3109"/>
                </a:cubicBezTo>
                <a:lnTo>
                  <a:pt x="2990" y="3668"/>
                </a:lnTo>
                <a:lnTo>
                  <a:pt x="4395" y="2263"/>
                </a:lnTo>
                <a:cubicBezTo>
                  <a:pt x="4605" y="2053"/>
                  <a:pt x="4945" y="2053"/>
                  <a:pt x="5155" y="2263"/>
                </a:cubicBezTo>
                <a:cubicBezTo>
                  <a:pt x="5364" y="2473"/>
                  <a:pt x="5364" y="2813"/>
                  <a:pt x="5155" y="302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confont-1069-818095">
            <a:extLst>
              <a:ext uri="{FF2B5EF4-FFF2-40B4-BE49-F238E27FC236}">
                <a16:creationId xmlns:a16="http://schemas.microsoft.com/office/drawing/2014/main" id="{CB7FF0F6-69AC-D711-41C1-616139B1AEE7}"/>
              </a:ext>
            </a:extLst>
          </p:cNvPr>
          <p:cNvSpPr/>
          <p:nvPr/>
        </p:nvSpPr>
        <p:spPr>
          <a:xfrm>
            <a:off x="3068387" y="1933688"/>
            <a:ext cx="565553" cy="565553"/>
          </a:xfrm>
          <a:custGeom>
            <a:avLst/>
            <a:gdLst>
              <a:gd name="T0" fmla="*/ 6222 w 12444"/>
              <a:gd name="T1" fmla="*/ 12444 h 12444"/>
              <a:gd name="T2" fmla="*/ 0 w 12444"/>
              <a:gd name="T3" fmla="*/ 6222 h 12444"/>
              <a:gd name="T4" fmla="*/ 6222 w 12444"/>
              <a:gd name="T5" fmla="*/ 0 h 12444"/>
              <a:gd name="T6" fmla="*/ 12444 w 12444"/>
              <a:gd name="T7" fmla="*/ 6222 h 12444"/>
              <a:gd name="T8" fmla="*/ 6222 w 12444"/>
              <a:gd name="T9" fmla="*/ 12444 h 12444"/>
              <a:gd name="T10" fmla="*/ 8572 w 12444"/>
              <a:gd name="T11" fmla="*/ 4429 h 12444"/>
              <a:gd name="T12" fmla="*/ 8572 w 12444"/>
              <a:gd name="T13" fmla="*/ 3879 h 12444"/>
              <a:gd name="T14" fmla="*/ 8021 w 12444"/>
              <a:gd name="T15" fmla="*/ 3879 h 12444"/>
              <a:gd name="T16" fmla="*/ 6095 w 12444"/>
              <a:gd name="T17" fmla="*/ 5805 h 12444"/>
              <a:gd name="T18" fmla="*/ 4169 w 12444"/>
              <a:gd name="T19" fmla="*/ 3879 h 12444"/>
              <a:gd name="T20" fmla="*/ 3619 w 12444"/>
              <a:gd name="T21" fmla="*/ 3879 h 12444"/>
              <a:gd name="T22" fmla="*/ 3619 w 12444"/>
              <a:gd name="T23" fmla="*/ 4429 h 12444"/>
              <a:gd name="T24" fmla="*/ 5545 w 12444"/>
              <a:gd name="T25" fmla="*/ 6355 h 12444"/>
              <a:gd name="T26" fmla="*/ 3619 w 12444"/>
              <a:gd name="T27" fmla="*/ 8281 h 12444"/>
              <a:gd name="T28" fmla="*/ 3619 w 12444"/>
              <a:gd name="T29" fmla="*/ 8831 h 12444"/>
              <a:gd name="T30" fmla="*/ 4169 w 12444"/>
              <a:gd name="T31" fmla="*/ 8831 h 12444"/>
              <a:gd name="T32" fmla="*/ 6095 w 12444"/>
              <a:gd name="T33" fmla="*/ 6905 h 12444"/>
              <a:gd name="T34" fmla="*/ 8021 w 12444"/>
              <a:gd name="T35" fmla="*/ 8831 h 12444"/>
              <a:gd name="T36" fmla="*/ 8572 w 12444"/>
              <a:gd name="T37" fmla="*/ 8831 h 12444"/>
              <a:gd name="T38" fmla="*/ 8572 w 12444"/>
              <a:gd name="T39" fmla="*/ 8281 h 12444"/>
              <a:gd name="T40" fmla="*/ 6646 w 12444"/>
              <a:gd name="T41" fmla="*/ 6355 h 12444"/>
              <a:gd name="T42" fmla="*/ 8572 w 12444"/>
              <a:gd name="T43" fmla="*/ 4429 h 1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444" h="12444">
                <a:moveTo>
                  <a:pt x="6222" y="12444"/>
                </a:moveTo>
                <a:cubicBezTo>
                  <a:pt x="2785" y="12444"/>
                  <a:pt x="0" y="9658"/>
                  <a:pt x="0" y="6222"/>
                </a:cubicBezTo>
                <a:cubicBezTo>
                  <a:pt x="0" y="2785"/>
                  <a:pt x="2785" y="0"/>
                  <a:pt x="6222" y="0"/>
                </a:cubicBezTo>
                <a:cubicBezTo>
                  <a:pt x="9658" y="0"/>
                  <a:pt x="12444" y="2785"/>
                  <a:pt x="12444" y="6222"/>
                </a:cubicBezTo>
                <a:cubicBezTo>
                  <a:pt x="12444" y="9658"/>
                  <a:pt x="9658" y="12444"/>
                  <a:pt x="6222" y="12444"/>
                </a:cubicBezTo>
                <a:close/>
                <a:moveTo>
                  <a:pt x="8572" y="4429"/>
                </a:moveTo>
                <a:cubicBezTo>
                  <a:pt x="8724" y="4277"/>
                  <a:pt x="8724" y="4030"/>
                  <a:pt x="8572" y="3879"/>
                </a:cubicBezTo>
                <a:cubicBezTo>
                  <a:pt x="8420" y="3727"/>
                  <a:pt x="8173" y="3727"/>
                  <a:pt x="8021" y="3879"/>
                </a:cubicBezTo>
                <a:lnTo>
                  <a:pt x="6095" y="5805"/>
                </a:lnTo>
                <a:lnTo>
                  <a:pt x="4169" y="3879"/>
                </a:lnTo>
                <a:cubicBezTo>
                  <a:pt x="4017" y="3727"/>
                  <a:pt x="3771" y="3727"/>
                  <a:pt x="3619" y="3879"/>
                </a:cubicBezTo>
                <a:cubicBezTo>
                  <a:pt x="3467" y="4031"/>
                  <a:pt x="3467" y="4277"/>
                  <a:pt x="3619" y="4429"/>
                </a:cubicBezTo>
                <a:lnTo>
                  <a:pt x="5545" y="6355"/>
                </a:lnTo>
                <a:lnTo>
                  <a:pt x="3619" y="8281"/>
                </a:lnTo>
                <a:cubicBezTo>
                  <a:pt x="3467" y="8433"/>
                  <a:pt x="3467" y="8679"/>
                  <a:pt x="3619" y="8831"/>
                </a:cubicBezTo>
                <a:cubicBezTo>
                  <a:pt x="3771" y="8983"/>
                  <a:pt x="4017" y="8983"/>
                  <a:pt x="4169" y="8831"/>
                </a:cubicBezTo>
                <a:lnTo>
                  <a:pt x="6095" y="6905"/>
                </a:lnTo>
                <a:lnTo>
                  <a:pt x="8021" y="8831"/>
                </a:lnTo>
                <a:cubicBezTo>
                  <a:pt x="8173" y="8983"/>
                  <a:pt x="8420" y="8983"/>
                  <a:pt x="8572" y="8831"/>
                </a:cubicBezTo>
                <a:cubicBezTo>
                  <a:pt x="8724" y="8679"/>
                  <a:pt x="8724" y="8432"/>
                  <a:pt x="8572" y="8281"/>
                </a:cubicBezTo>
                <a:lnTo>
                  <a:pt x="6646" y="6355"/>
                </a:lnTo>
                <a:lnTo>
                  <a:pt x="8572" y="442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A958B638-BD0E-7CA5-CDEE-8FDA8B594D79}"/>
              </a:ext>
            </a:extLst>
          </p:cNvPr>
          <p:cNvGraphicFramePr>
            <a:graphicFrameLocks noChangeAspect="1"/>
          </p:cNvGraphicFramePr>
          <p:nvPr>
            <p:custDataLst>
              <p:tags r:id="rId1"/>
            </p:custDataLst>
            <p:extLst>
              <p:ext uri="{D42A27DB-BD31-4B8C-83A1-F6EECF244321}">
                <p14:modId xmlns:p14="http://schemas.microsoft.com/office/powerpoint/2010/main" val="6141227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矩形: 圆角 28"/>
          <p:cNvSpPr/>
          <p:nvPr/>
        </p:nvSpPr>
        <p:spPr>
          <a:xfrm>
            <a:off x="8014335" y="1456690"/>
            <a:ext cx="3672205" cy="4951095"/>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endParaRPr>
          </a:p>
        </p:txBody>
      </p:sp>
      <p:grpSp>
        <p:nvGrpSpPr>
          <p:cNvPr id="106" name="组合 105"/>
          <p:cNvGrpSpPr/>
          <p:nvPr/>
        </p:nvGrpSpPr>
        <p:grpSpPr>
          <a:xfrm>
            <a:off x="8047471" y="1195068"/>
            <a:ext cx="3638670" cy="548192"/>
            <a:chOff x="6392420" y="1198793"/>
            <a:chExt cx="4843532" cy="548192"/>
          </a:xfrm>
        </p:grpSpPr>
        <p:sp>
          <p:nvSpPr>
            <p:cNvPr id="107" name="任意多边形: 形状 106"/>
            <p:cNvSpPr/>
            <p:nvPr/>
          </p:nvSpPr>
          <p:spPr>
            <a:xfrm flipH="1">
              <a:off x="6458918" y="1198793"/>
              <a:ext cx="4696216"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grpSp>
          <p:nvGrpSpPr>
            <p:cNvPr id="108" name="组合 107"/>
            <p:cNvGrpSpPr/>
            <p:nvPr/>
          </p:nvGrpSpPr>
          <p:grpSpPr>
            <a:xfrm>
              <a:off x="6776435" y="1198793"/>
              <a:ext cx="545082" cy="512278"/>
              <a:chOff x="7436314" y="2544951"/>
              <a:chExt cx="509090" cy="294402"/>
            </a:xfrm>
          </p:grpSpPr>
          <p:sp>
            <p:nvSpPr>
              <p:cNvPr id="110" name="平行四边形 109"/>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11" name="平行四边形 110"/>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109" name="文本框 108"/>
            <p:cNvSpPr txBox="1"/>
            <p:nvPr/>
          </p:nvSpPr>
          <p:spPr>
            <a:xfrm>
              <a:off x="6392420" y="1304298"/>
              <a:ext cx="4843532" cy="337185"/>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mn-ea"/>
                </a:rPr>
                <a:t>研究设计及结论</a:t>
              </a:r>
              <a:endParaRPr lang="zh-CN" altLang="en-US" sz="16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sym typeface="+mn-ea"/>
              </a:endParaRPr>
            </a:p>
          </p:txBody>
        </p:sp>
      </p:grpSp>
      <p:sp>
        <p:nvSpPr>
          <p:cNvPr id="37" name="矩形: 圆角 36"/>
          <p:cNvSpPr/>
          <p:nvPr/>
        </p:nvSpPr>
        <p:spPr>
          <a:xfrm>
            <a:off x="4267200" y="1456690"/>
            <a:ext cx="3672205" cy="4951095"/>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endParaRPr>
          </a:p>
        </p:txBody>
      </p:sp>
      <p:sp>
        <p:nvSpPr>
          <p:cNvPr id="9" name="标题 1"/>
          <p:cNvSpPr>
            <a:spLocks noGrp="1"/>
          </p:cNvSpPr>
          <p:nvPr>
            <p:ph type="title"/>
          </p:nvPr>
        </p:nvSpPr>
        <p:spPr>
          <a:xfrm>
            <a:off x="838200" y="253924"/>
            <a:ext cx="10847941" cy="867930"/>
          </a:xfrm>
        </p:spPr>
        <p:txBody>
          <a:bodyPr vert="horz"/>
          <a:lstStyle/>
          <a:p>
            <a:r>
              <a:rPr kumimoji="1" lang="zh-CN" altLang="en-US" sz="2800" dirty="0">
                <a:cs typeface="微软雅黑" panose="020B0503020204020204" charset="-122"/>
              </a:rPr>
              <a:t>大型回顾性分析显示：</a:t>
            </a:r>
            <a:br>
              <a:rPr kumimoji="1" lang="en-US" altLang="zh-CN" sz="2800" dirty="0">
                <a:cs typeface="微软雅黑" panose="020B0503020204020204" charset="-122"/>
              </a:rPr>
            </a:br>
            <a:r>
              <a:rPr kumimoji="1" lang="zh-CN" altLang="en-US" sz="2800" dirty="0">
                <a:cs typeface="微软雅黑" panose="020B0503020204020204" charset="-122"/>
              </a:rPr>
              <a:t>骨放疗未能改善使用免疫治疗的晚期</a:t>
            </a:r>
            <a:r>
              <a:rPr kumimoji="1" lang="en-US" altLang="zh-CN" sz="2800" dirty="0">
                <a:cs typeface="微软雅黑" panose="020B0503020204020204" charset="-122"/>
              </a:rPr>
              <a:t>NSCLC</a:t>
            </a:r>
            <a:r>
              <a:rPr kumimoji="1" lang="zh-CN" altLang="en-US" sz="2800" dirty="0">
                <a:cs typeface="微软雅黑" panose="020B0503020204020204" charset="-122"/>
              </a:rPr>
              <a:t>骨转移患者的总生存</a:t>
            </a:r>
          </a:p>
        </p:txBody>
      </p:sp>
      <p:grpSp>
        <p:nvGrpSpPr>
          <p:cNvPr id="4" name="组合 3">
            <a:extLst>
              <a:ext uri="{FF2B5EF4-FFF2-40B4-BE49-F238E27FC236}">
                <a16:creationId xmlns:a16="http://schemas.microsoft.com/office/drawing/2014/main" id="{1C90A764-5B5C-0BCF-758B-26B1E53211A4}"/>
              </a:ext>
            </a:extLst>
          </p:cNvPr>
          <p:cNvGrpSpPr/>
          <p:nvPr/>
        </p:nvGrpSpPr>
        <p:grpSpPr>
          <a:xfrm>
            <a:off x="506533" y="1226235"/>
            <a:ext cx="3369513" cy="5181476"/>
            <a:chOff x="506533" y="979155"/>
            <a:chExt cx="3530189" cy="5428555"/>
          </a:xfrm>
        </p:grpSpPr>
        <p:pic>
          <p:nvPicPr>
            <p:cNvPr id="11" name="图片 10"/>
            <p:cNvPicPr>
              <a:picLocks noChangeAspect="1"/>
            </p:cNvPicPr>
            <p:nvPr/>
          </p:nvPicPr>
          <p:blipFill>
            <a:blip r:embed="rId5"/>
            <a:stretch>
              <a:fillRect/>
            </a:stretch>
          </p:blipFill>
          <p:spPr>
            <a:xfrm>
              <a:off x="557127" y="979155"/>
              <a:ext cx="3429000" cy="671660"/>
            </a:xfrm>
            <a:prstGeom prst="rect">
              <a:avLst/>
            </a:prstGeom>
          </p:spPr>
        </p:pic>
        <p:pic>
          <p:nvPicPr>
            <p:cNvPr id="12" name="图片 11"/>
            <p:cNvPicPr>
              <a:picLocks noChangeAspect="1"/>
            </p:cNvPicPr>
            <p:nvPr/>
          </p:nvPicPr>
          <p:blipFill>
            <a:blip r:embed="rId6"/>
            <a:stretch>
              <a:fillRect/>
            </a:stretch>
          </p:blipFill>
          <p:spPr>
            <a:xfrm>
              <a:off x="506533" y="1650815"/>
              <a:ext cx="3530189" cy="4756895"/>
            </a:xfrm>
            <a:prstGeom prst="rect">
              <a:avLst/>
            </a:prstGeom>
          </p:spPr>
        </p:pic>
      </p:grpSp>
      <p:pic>
        <p:nvPicPr>
          <p:cNvPr id="13" name="图片 12"/>
          <p:cNvPicPr>
            <a:picLocks noChangeAspect="1"/>
          </p:cNvPicPr>
          <p:nvPr/>
        </p:nvPicPr>
        <p:blipFill>
          <a:blip r:embed="rId7"/>
          <a:stretch>
            <a:fillRect/>
          </a:stretch>
        </p:blipFill>
        <p:spPr>
          <a:xfrm>
            <a:off x="4550272" y="1711056"/>
            <a:ext cx="3146841" cy="4636412"/>
          </a:xfrm>
          <a:prstGeom prst="rect">
            <a:avLst/>
          </a:prstGeom>
        </p:spPr>
      </p:pic>
      <p:sp>
        <p:nvSpPr>
          <p:cNvPr id="17" name="圆角矩形 16"/>
          <p:cNvSpPr/>
          <p:nvPr/>
        </p:nvSpPr>
        <p:spPr>
          <a:xfrm>
            <a:off x="8170545" y="3942810"/>
            <a:ext cx="3408045" cy="2311306"/>
          </a:xfrm>
          <a:prstGeom prst="roundRect">
            <a:avLst>
              <a:gd name="adj" fmla="val 5309"/>
            </a:avLst>
          </a:prstGeom>
          <a:solidFill>
            <a:srgbClr val="F26649">
              <a:alpha val="5000"/>
            </a:srgbClr>
          </a:solidFill>
          <a:ln w="9525" cap="flat" cmpd="sng" algn="ctr">
            <a:gradFill>
              <a:gsLst>
                <a:gs pos="0">
                  <a:srgbClr val="ED7D31">
                    <a:alpha val="0"/>
                  </a:srgbClr>
                </a:gs>
                <a:gs pos="100000">
                  <a:srgbClr val="ED7D31">
                    <a:alpha val="24000"/>
                  </a:srgbClr>
                </a:gs>
              </a:gsLst>
              <a:lin ang="16200000" scaled="1"/>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32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20" name="文本框 19"/>
          <p:cNvSpPr txBox="1"/>
          <p:nvPr/>
        </p:nvSpPr>
        <p:spPr>
          <a:xfrm>
            <a:off x="8142605" y="1946275"/>
            <a:ext cx="3394710" cy="1840417"/>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tIns="144000">
            <a:noAutofit/>
          </a:bodyPr>
          <a:lstStyle/>
          <a:p>
            <a:pPr marL="0" marR="0" lvl="0" indent="0" algn="ctr" defTabSz="914400" eaLnBrk="1" fontAlgn="auto" latinLnBrk="0" hangingPunct="1">
              <a:spcBef>
                <a:spcPts val="600"/>
              </a:spcBef>
              <a:spcAft>
                <a:spcPts val="600"/>
              </a:spcAft>
              <a:buClr>
                <a:srgbClr val="000000"/>
              </a:buClr>
              <a:buSzTx/>
              <a:buFont typeface="Arial" panose="020B0604020202020204"/>
              <a:buNone/>
              <a:defRPr/>
            </a:pPr>
            <a:r>
              <a:rPr lang="zh-CN" altLang="en-US" sz="1600" b="1"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研究设计</a:t>
            </a:r>
            <a:endParaRPr kumimoji="0" lang="en-US" altLang="zh-CN" sz="16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177800" indent="-177800">
              <a:spcBef>
                <a:spcPts val="600"/>
              </a:spcBef>
              <a:spcAft>
                <a:spcPts val="600"/>
              </a:spcAft>
              <a:buClr>
                <a:srgbClr val="000000"/>
              </a:buClr>
              <a:buFont typeface="Arial" panose="020B0604020202020204" pitchFamily="34" charset="0"/>
              <a:buChar char="•"/>
              <a:defRPr/>
            </a:pPr>
            <a:r>
              <a:rPr kumimoji="0" lang="zh-CN" altLang="en-US" sz="13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回顾性分析纳入</a:t>
            </a:r>
            <a:r>
              <a:rPr kumimoji="0" lang="en-US" altLang="zh-CN" sz="13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2014</a:t>
            </a:r>
            <a:r>
              <a:rPr kumimoji="0" lang="zh-CN" altLang="en-US" sz="13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年至</a:t>
            </a:r>
            <a:r>
              <a:rPr kumimoji="0" lang="en-US" altLang="zh-CN" sz="13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2017</a:t>
            </a:r>
            <a:r>
              <a:rPr kumimoji="0" lang="zh-CN" altLang="en-US" sz="13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年间在密歇根大学和俄亥俄州立大学接受免疫治疗的转移性非小细胞肺癌（</a:t>
            </a:r>
            <a:r>
              <a:rPr kumimoji="0" lang="en-US" altLang="zh-CN" sz="1300" b="0" i="0" u="none" strike="noStrike" kern="0" cap="none" spc="0" normalizeH="0" baseline="0" noProof="0" dirty="0" err="1">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mNSCLC</a:t>
            </a:r>
            <a:r>
              <a:rPr kumimoji="0" lang="zh-CN" altLang="en-US" sz="13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）患者；</a:t>
            </a:r>
            <a:endParaRPr kumimoji="0" lang="en-US" altLang="zh-CN" sz="13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endParaRPr>
          </a:p>
          <a:p>
            <a:pPr marL="177800" indent="-177800">
              <a:spcBef>
                <a:spcPts val="600"/>
              </a:spcBef>
              <a:spcAft>
                <a:spcPts val="600"/>
              </a:spcAft>
              <a:buClr>
                <a:srgbClr val="000000"/>
              </a:buClr>
              <a:buFont typeface="Arial" panose="020B0604020202020204" pitchFamily="34" charset="0"/>
              <a:buChar char="•"/>
              <a:defRPr/>
            </a:pPr>
            <a:r>
              <a:rPr kumimoji="0" lang="zh-CN" altLang="en-US" sz="13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对有无骨骼相关事件（</a:t>
            </a:r>
            <a:r>
              <a:rPr kumimoji="0" lang="en-US" altLang="zh-CN" sz="13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SRE</a:t>
            </a:r>
            <a:r>
              <a:rPr kumimoji="0" lang="zh-CN" altLang="en-US" sz="13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）的患者特征进行汇总和比较。</a:t>
            </a:r>
            <a:endParaRPr kumimoji="0" lang="en-US" altLang="zh-CN" sz="13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1" name="文本框 20"/>
          <p:cNvSpPr txBox="1"/>
          <p:nvPr/>
        </p:nvSpPr>
        <p:spPr>
          <a:xfrm>
            <a:off x="9320747" y="4261803"/>
            <a:ext cx="1232953" cy="337185"/>
          </a:xfrm>
          <a:prstGeom prst="rect">
            <a:avLst/>
          </a:prstGeom>
          <a:noFill/>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研究结果</a:t>
            </a:r>
          </a:p>
        </p:txBody>
      </p:sp>
      <p:grpSp>
        <p:nvGrpSpPr>
          <p:cNvPr id="23" name="组合 22"/>
          <p:cNvGrpSpPr/>
          <p:nvPr/>
        </p:nvGrpSpPr>
        <p:grpSpPr>
          <a:xfrm>
            <a:off x="8907596" y="4141349"/>
            <a:ext cx="538480" cy="538480"/>
            <a:chOff x="680" y="2016"/>
            <a:chExt cx="848" cy="848"/>
          </a:xfrm>
        </p:grpSpPr>
        <p:sp>
          <p:nvSpPr>
            <p:cNvPr id="24" name="椭圆 23"/>
            <p:cNvSpPr/>
            <p:nvPr/>
          </p:nvSpPr>
          <p:spPr>
            <a:xfrm>
              <a:off x="680" y="2016"/>
              <a:ext cx="848" cy="848"/>
            </a:xfrm>
            <a:prstGeom prst="ellipse">
              <a:avLst/>
            </a:prstGeom>
            <a:solidFill>
              <a:srgbClr val="F266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25" name="图片 9" descr="显微镜"/>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1" y="2128"/>
              <a:ext cx="567" cy="567"/>
            </a:xfrm>
            <a:prstGeom prst="rect">
              <a:avLst/>
            </a:prstGeom>
          </p:spPr>
        </p:pic>
      </p:grpSp>
      <p:sp>
        <p:nvSpPr>
          <p:cNvPr id="27" name="文本框 26"/>
          <p:cNvSpPr txBox="1"/>
          <p:nvPr/>
        </p:nvSpPr>
        <p:spPr>
          <a:xfrm>
            <a:off x="8463435" y="4704594"/>
            <a:ext cx="2876443" cy="1242289"/>
          </a:xfrm>
          <a:prstGeom prst="rect">
            <a:avLst/>
          </a:prstGeom>
          <a:noFill/>
        </p:spPr>
        <p:txBody>
          <a:bodyPr wrap="square" anchor="ctr">
            <a:noAutofit/>
          </a:bodyPr>
          <a:lstStyle/>
          <a:p>
            <a:pPr>
              <a:lnSpc>
                <a:spcPct val="150000"/>
              </a:lnSpc>
            </a:pPr>
            <a:r>
              <a:rPr lang="en-US" altLang="zh-CN" sz="1400" b="1" dirty="0">
                <a:solidFill>
                  <a:schemeClr val="accent1"/>
                </a:solidFill>
                <a:latin typeface="微软雅黑" panose="020B0503020204020204" charset="-122"/>
                <a:ea typeface="微软雅黑" panose="020B0503020204020204" charset="-122"/>
                <a:cs typeface="微软雅黑" panose="020B0503020204020204" charset="-122"/>
              </a:rPr>
              <a:t>124</a:t>
            </a:r>
            <a:r>
              <a:rPr lang="zh-CN" altLang="en-US" sz="1400" b="1" dirty="0">
                <a:solidFill>
                  <a:schemeClr val="accent1"/>
                </a:solidFill>
                <a:latin typeface="微软雅黑" panose="020B0503020204020204" charset="-122"/>
                <a:ea typeface="微软雅黑" panose="020B0503020204020204" charset="-122"/>
                <a:cs typeface="微软雅黑" panose="020B0503020204020204" charset="-122"/>
              </a:rPr>
              <a:t>例基线骨转移患者中，</a:t>
            </a:r>
            <a:r>
              <a:rPr lang="en-US" altLang="zh-CN" sz="1400" b="1" dirty="0">
                <a:solidFill>
                  <a:schemeClr val="accent1"/>
                </a:solidFill>
                <a:latin typeface="微软雅黑" panose="020B0503020204020204" charset="-122"/>
                <a:ea typeface="微软雅黑" panose="020B0503020204020204" charset="-122"/>
                <a:cs typeface="微软雅黑" panose="020B0503020204020204" charset="-122"/>
              </a:rPr>
              <a:t>65</a:t>
            </a:r>
            <a:r>
              <a:rPr lang="zh-CN" altLang="en-US" sz="1400" b="1" dirty="0">
                <a:solidFill>
                  <a:schemeClr val="accent1"/>
                </a:solidFill>
                <a:latin typeface="微软雅黑" panose="020B0503020204020204" charset="-122"/>
                <a:ea typeface="微软雅黑" panose="020B0503020204020204" charset="-122"/>
                <a:cs typeface="微软雅黑" panose="020B0503020204020204" charset="-122"/>
              </a:rPr>
              <a:t>例既往接受过放疗，与未放疗患者相比，生存率无显著性差异（</a:t>
            </a:r>
            <a:r>
              <a:rPr lang="en-US" altLang="zh-CN" sz="1400" b="1" dirty="0">
                <a:solidFill>
                  <a:schemeClr val="accent1"/>
                </a:solidFill>
                <a:latin typeface="微软雅黑" panose="020B0503020204020204" charset="-122"/>
                <a:ea typeface="微软雅黑" panose="020B0503020204020204" charset="-122"/>
                <a:cs typeface="微软雅黑" panose="020B0503020204020204" charset="-122"/>
              </a:rPr>
              <a:t>P=0.187</a:t>
            </a:r>
            <a:r>
              <a:rPr lang="zh-CN" altLang="en-US" sz="1400" b="1" dirty="0">
                <a:solidFill>
                  <a:schemeClr val="accent1"/>
                </a:solidFill>
                <a:latin typeface="微软雅黑" panose="020B0503020204020204" charset="-122"/>
                <a:ea typeface="微软雅黑" panose="020B0503020204020204" charset="-122"/>
                <a:cs typeface="微软雅黑" panose="020B0503020204020204" charset="-122"/>
              </a:rPr>
              <a:t>）</a:t>
            </a:r>
          </a:p>
        </p:txBody>
      </p:sp>
      <p:sp>
        <p:nvSpPr>
          <p:cNvPr id="29" name="文本框 28"/>
          <p:cNvSpPr txBox="1"/>
          <p:nvPr/>
        </p:nvSpPr>
        <p:spPr>
          <a:xfrm>
            <a:off x="514985" y="6539865"/>
            <a:ext cx="8968740" cy="276999"/>
          </a:xfrm>
          <a:prstGeom prst="rect">
            <a:avLst/>
          </a:prstGeom>
          <a:noFill/>
        </p:spPr>
        <p:txBody>
          <a:bodyPr wrap="square">
            <a:spAutoFit/>
          </a:bodyPr>
          <a:lstStyle/>
          <a:p>
            <a:pPr algn="l">
              <a:spcBef>
                <a:spcPts val="1200"/>
              </a:spcBef>
            </a:pPr>
            <a:r>
              <a:rPr lang="en-GB" altLang="zh-CN" sz="600" i="0" dirty="0">
                <a:solidFill>
                  <a:schemeClr val="bg1">
                    <a:lumMod val="50000"/>
                  </a:schemeClr>
                </a:solidFill>
                <a:effectLst/>
                <a:latin typeface="微软雅黑" panose="020B0503020204020204" charset="-122"/>
                <a:ea typeface="微软雅黑" panose="020B0503020204020204" charset="-122"/>
              </a:rPr>
              <a:t>Qin A, Zhao S, Miah A, Wei L, Patel S, Johns A, Grogan M, Bertino EM, He K, Shields PG, </a:t>
            </a:r>
            <a:r>
              <a:rPr lang="en-GB" altLang="zh-CN" sz="600" i="0" dirty="0" err="1">
                <a:solidFill>
                  <a:schemeClr val="bg1">
                    <a:lumMod val="50000"/>
                  </a:schemeClr>
                </a:solidFill>
                <a:effectLst/>
                <a:latin typeface="微软雅黑" panose="020B0503020204020204" charset="-122"/>
                <a:ea typeface="微软雅黑" panose="020B0503020204020204" charset="-122"/>
              </a:rPr>
              <a:t>Kalemkerian</a:t>
            </a:r>
            <a:r>
              <a:rPr lang="en-GB" altLang="zh-CN" sz="600" i="0" dirty="0">
                <a:solidFill>
                  <a:schemeClr val="bg1">
                    <a:lumMod val="50000"/>
                  </a:schemeClr>
                </a:solidFill>
                <a:effectLst/>
                <a:latin typeface="微软雅黑" panose="020B0503020204020204" charset="-122"/>
                <a:ea typeface="微软雅黑" panose="020B0503020204020204" charset="-122"/>
              </a:rPr>
              <a:t> GP, </a:t>
            </a:r>
            <a:r>
              <a:rPr lang="en-GB" altLang="zh-CN" sz="600" i="0" dirty="0" err="1">
                <a:solidFill>
                  <a:schemeClr val="bg1">
                    <a:lumMod val="50000"/>
                  </a:schemeClr>
                </a:solidFill>
                <a:effectLst/>
                <a:latin typeface="微软雅黑" panose="020B0503020204020204" charset="-122"/>
                <a:ea typeface="微软雅黑" panose="020B0503020204020204" charset="-122"/>
              </a:rPr>
              <a:t>Gadgeel</a:t>
            </a:r>
            <a:r>
              <a:rPr lang="en-GB" altLang="zh-CN" sz="600" i="0" dirty="0">
                <a:solidFill>
                  <a:schemeClr val="bg1">
                    <a:lumMod val="50000"/>
                  </a:schemeClr>
                </a:solidFill>
                <a:effectLst/>
                <a:latin typeface="微软雅黑" panose="020B0503020204020204" charset="-122"/>
                <a:ea typeface="微软雅黑" panose="020B0503020204020204" charset="-122"/>
              </a:rPr>
              <a:t> SM, Ramnath N, Schneider BJ, Hassan KA, </a:t>
            </a:r>
            <a:r>
              <a:rPr lang="en-GB" altLang="zh-CN" sz="600" i="0" dirty="0" err="1">
                <a:solidFill>
                  <a:schemeClr val="bg1">
                    <a:lumMod val="50000"/>
                  </a:schemeClr>
                </a:solidFill>
                <a:effectLst/>
                <a:latin typeface="微软雅黑" panose="020B0503020204020204" charset="-122"/>
                <a:ea typeface="微软雅黑" panose="020B0503020204020204" charset="-122"/>
              </a:rPr>
              <a:t>Szerlip</a:t>
            </a:r>
            <a:r>
              <a:rPr lang="en-GB" altLang="zh-CN" sz="600" i="0" dirty="0">
                <a:solidFill>
                  <a:schemeClr val="bg1">
                    <a:lumMod val="50000"/>
                  </a:schemeClr>
                </a:solidFill>
                <a:effectLst/>
                <a:latin typeface="微软雅黑" panose="020B0503020204020204" charset="-122"/>
                <a:ea typeface="微软雅黑" panose="020B0503020204020204" charset="-122"/>
              </a:rPr>
              <a:t> N, Chopra Z, Journey S, Waninger J, </a:t>
            </a:r>
            <a:r>
              <a:rPr lang="en-GB" altLang="zh-CN" sz="600" i="0" dirty="0" err="1">
                <a:solidFill>
                  <a:schemeClr val="bg1">
                    <a:lumMod val="50000"/>
                  </a:schemeClr>
                </a:solidFill>
                <a:effectLst/>
                <a:latin typeface="微软雅黑" panose="020B0503020204020204" charset="-122"/>
                <a:ea typeface="微软雅黑" panose="020B0503020204020204" charset="-122"/>
              </a:rPr>
              <a:t>Spakowicz</a:t>
            </a:r>
            <a:r>
              <a:rPr lang="en-GB" altLang="zh-CN" sz="600" i="0" dirty="0">
                <a:solidFill>
                  <a:schemeClr val="bg1">
                    <a:lumMod val="50000"/>
                  </a:schemeClr>
                </a:solidFill>
                <a:effectLst/>
                <a:latin typeface="微软雅黑" panose="020B0503020204020204" charset="-122"/>
                <a:ea typeface="微软雅黑" panose="020B0503020204020204" charset="-122"/>
              </a:rPr>
              <a:t> D, Carbone DP, Presley CJ, Otterson GA, Green MD, Owen DH. J Natl </a:t>
            </a:r>
            <a:r>
              <a:rPr lang="en-GB" altLang="zh-CN" sz="600" i="0" dirty="0" err="1">
                <a:solidFill>
                  <a:schemeClr val="bg1">
                    <a:lumMod val="50000"/>
                  </a:schemeClr>
                </a:solidFill>
                <a:effectLst/>
                <a:latin typeface="微软雅黑" panose="020B0503020204020204" charset="-122"/>
                <a:ea typeface="微软雅黑" panose="020B0503020204020204" charset="-122"/>
              </a:rPr>
              <a:t>Compr</a:t>
            </a:r>
            <a:r>
              <a:rPr lang="en-GB" altLang="zh-CN" sz="600" i="0" dirty="0">
                <a:solidFill>
                  <a:schemeClr val="bg1">
                    <a:lumMod val="50000"/>
                  </a:schemeClr>
                </a:solidFill>
                <a:effectLst/>
                <a:latin typeface="微软雅黑" panose="020B0503020204020204" charset="-122"/>
                <a:ea typeface="微软雅黑" panose="020B0503020204020204" charset="-122"/>
              </a:rPr>
              <a:t> </a:t>
            </a:r>
            <a:r>
              <a:rPr lang="en-GB" altLang="zh-CN" sz="600" i="0" dirty="0" err="1">
                <a:solidFill>
                  <a:schemeClr val="bg1">
                    <a:lumMod val="50000"/>
                  </a:schemeClr>
                </a:solidFill>
                <a:effectLst/>
                <a:latin typeface="微软雅黑" panose="020B0503020204020204" charset="-122"/>
                <a:ea typeface="微软雅黑" panose="020B0503020204020204" charset="-122"/>
              </a:rPr>
              <a:t>Canc</a:t>
            </a:r>
            <a:r>
              <a:rPr lang="en-GB" altLang="zh-CN" sz="600" i="0" dirty="0">
                <a:solidFill>
                  <a:schemeClr val="bg1">
                    <a:lumMod val="50000"/>
                  </a:schemeClr>
                </a:solidFill>
                <a:effectLst/>
                <a:latin typeface="微软雅黑" panose="020B0503020204020204" charset="-122"/>
                <a:ea typeface="微软雅黑" panose="020B0503020204020204" charset="-122"/>
              </a:rPr>
              <a:t> </a:t>
            </a:r>
            <a:r>
              <a:rPr lang="en-GB" altLang="zh-CN" sz="600" i="0" dirty="0" err="1">
                <a:solidFill>
                  <a:schemeClr val="bg1">
                    <a:lumMod val="50000"/>
                  </a:schemeClr>
                </a:solidFill>
                <a:effectLst/>
                <a:latin typeface="微软雅黑" panose="020B0503020204020204" charset="-122"/>
                <a:ea typeface="微软雅黑" panose="020B0503020204020204" charset="-122"/>
              </a:rPr>
              <a:t>Netw</a:t>
            </a:r>
            <a:r>
              <a:rPr lang="en-GB" altLang="zh-CN" sz="600" i="0" dirty="0">
                <a:solidFill>
                  <a:schemeClr val="bg1">
                    <a:lumMod val="50000"/>
                  </a:schemeClr>
                </a:solidFill>
                <a:effectLst/>
                <a:latin typeface="微软雅黑" panose="020B0503020204020204" charset="-122"/>
                <a:ea typeface="微软雅黑" panose="020B0503020204020204" charset="-122"/>
              </a:rPr>
              <a:t>. 2021 Apr 20;19(8):915-921. </a:t>
            </a:r>
          </a:p>
        </p:txBody>
      </p:sp>
      <p:grpSp>
        <p:nvGrpSpPr>
          <p:cNvPr id="38" name="组合 37"/>
          <p:cNvGrpSpPr/>
          <p:nvPr/>
        </p:nvGrpSpPr>
        <p:grpSpPr>
          <a:xfrm>
            <a:off x="4368877" y="1195068"/>
            <a:ext cx="3528000" cy="548192"/>
            <a:chOff x="6458918" y="1198793"/>
            <a:chExt cx="4696216" cy="548192"/>
          </a:xfrm>
        </p:grpSpPr>
        <p:sp>
          <p:nvSpPr>
            <p:cNvPr id="66" name="任意多边形: 形状 65"/>
            <p:cNvSpPr/>
            <p:nvPr/>
          </p:nvSpPr>
          <p:spPr>
            <a:xfrm flipH="1">
              <a:off x="6458918" y="1198793"/>
              <a:ext cx="4696216"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grpSp>
          <p:nvGrpSpPr>
            <p:cNvPr id="67" name="组合 66"/>
            <p:cNvGrpSpPr/>
            <p:nvPr/>
          </p:nvGrpSpPr>
          <p:grpSpPr>
            <a:xfrm>
              <a:off x="6776435" y="1198793"/>
              <a:ext cx="545082" cy="512278"/>
              <a:chOff x="7436314" y="2544951"/>
              <a:chExt cx="509090" cy="294402"/>
            </a:xfrm>
          </p:grpSpPr>
          <p:sp>
            <p:nvSpPr>
              <p:cNvPr id="78" name="平行四边形 77"/>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9" name="平行四边形 78"/>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69" name="文本框 68"/>
            <p:cNvSpPr txBox="1"/>
            <p:nvPr/>
          </p:nvSpPr>
          <p:spPr>
            <a:xfrm>
              <a:off x="6544605" y="1304299"/>
              <a:ext cx="4539160" cy="337185"/>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sym typeface="+mn-ea"/>
                </a:rPr>
                <a:t>患者基线特征</a:t>
              </a:r>
              <a:endParaRPr kumimoji="0" lang="zh-CN" altLang="en-US" sz="1600" b="1" i="0" u="none" strike="noStrike" kern="0" cap="none" spc="0" normalizeH="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sym typeface="+mn-ea"/>
              </a:endParaRPr>
            </a:p>
          </p:txBody>
        </p:sp>
      </p:grpSp>
      <p:pic>
        <p:nvPicPr>
          <p:cNvPr id="19" name="图片 19" descr="勾勾"/>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07596" y="2000294"/>
            <a:ext cx="432000" cy="432000"/>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8641EBC-B892-D00E-00D2-BE2F3F69A18C}"/>
              </a:ext>
            </a:extLst>
          </p:cNvPr>
          <p:cNvGraphicFramePr>
            <a:graphicFrameLocks noChangeAspect="1"/>
          </p:cNvGraphicFramePr>
          <p:nvPr>
            <p:custDataLst>
              <p:tags r:id="rId1"/>
            </p:custDataLst>
            <p:extLst>
              <p:ext uri="{D42A27DB-BD31-4B8C-83A1-F6EECF244321}">
                <p14:modId xmlns:p14="http://schemas.microsoft.com/office/powerpoint/2010/main" val="27374149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矩形 23"/>
          <p:cNvSpPr/>
          <p:nvPr/>
        </p:nvSpPr>
        <p:spPr>
          <a:xfrm>
            <a:off x="514668" y="1215024"/>
            <a:ext cx="11162665" cy="937260"/>
          </a:xfrm>
          <a:prstGeom prst="rect">
            <a:avLst/>
          </a:prstGeom>
          <a:noFill/>
          <a:ln w="9525" cap="flat" cmpd="sng" algn="ctr">
            <a:solidFill>
              <a:srgbClr val="F79646">
                <a:lumMod val="60000"/>
                <a:lumOff val="40000"/>
              </a:srgbClr>
            </a:solidFill>
            <a:prstDash val="solid"/>
          </a:ln>
          <a:effectLst/>
        </p:spPr>
        <p:txBody>
          <a:bodyPr lIns="144000" tIns="108000" rIns="144000" bIns="108000" rtlCol="0" anchor="ctr" anchorCtr="0"/>
          <a:lstStyle/>
          <a:p>
            <a:pPr>
              <a:lnSpc>
                <a:spcPct val="150000"/>
              </a:lnSpc>
              <a:defRPr/>
            </a:pPr>
            <a:endParaRPr kumimoji="0" lang="zh-CN" altLang="en-US" sz="1400" b="1" i="0" u="none" strike="noStrike" kern="0" cap="none" spc="0" normalizeH="0" baseline="0" noProof="0" dirty="0">
              <a:ln>
                <a:noFill/>
              </a:ln>
              <a:solidFill>
                <a:srgbClr val="EB2613"/>
              </a:solidFill>
              <a:effectLst/>
              <a:uLnTx/>
              <a:uFillTx/>
            </a:endParaRPr>
          </a:p>
        </p:txBody>
      </p:sp>
      <p:sp>
        <p:nvSpPr>
          <p:cNvPr id="45" name="圆角矩形 44"/>
          <p:cNvSpPr/>
          <p:nvPr/>
        </p:nvSpPr>
        <p:spPr>
          <a:xfrm>
            <a:off x="449580" y="5793105"/>
            <a:ext cx="11292840" cy="518795"/>
          </a:xfrm>
          <a:prstGeom prst="roundRect">
            <a:avLst/>
          </a:prstGeom>
          <a:solidFill>
            <a:srgbClr val="F26649">
              <a:alpha val="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7" name="圆角矩形 46"/>
          <p:cNvSpPr/>
          <p:nvPr/>
        </p:nvSpPr>
        <p:spPr>
          <a:xfrm>
            <a:off x="1036320" y="1360581"/>
            <a:ext cx="10781665" cy="608965"/>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endParaRPr>
          </a:p>
        </p:txBody>
      </p:sp>
      <p:grpSp>
        <p:nvGrpSpPr>
          <p:cNvPr id="48" name="组合 47"/>
          <p:cNvGrpSpPr/>
          <p:nvPr/>
        </p:nvGrpSpPr>
        <p:grpSpPr>
          <a:xfrm>
            <a:off x="655320" y="1406301"/>
            <a:ext cx="538480" cy="538480"/>
            <a:chOff x="680" y="2016"/>
            <a:chExt cx="848" cy="848"/>
          </a:xfrm>
        </p:grpSpPr>
        <p:sp>
          <p:nvSpPr>
            <p:cNvPr id="50" name="椭圆 49"/>
            <p:cNvSpPr/>
            <p:nvPr/>
          </p:nvSpPr>
          <p:spPr>
            <a:xfrm>
              <a:off x="680" y="2016"/>
              <a:ext cx="848" cy="848"/>
            </a:xfrm>
            <a:prstGeom prst="ellipse">
              <a:avLst/>
            </a:prstGeom>
            <a:solidFill>
              <a:srgbClr val="F266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mn-cs"/>
              </a:endParaRPr>
            </a:p>
          </p:txBody>
        </p:sp>
        <p:pic>
          <p:nvPicPr>
            <p:cNvPr id="51" name="图片 9" descr="显微镜"/>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1" y="2128"/>
              <a:ext cx="567" cy="567"/>
            </a:xfrm>
            <a:prstGeom prst="rect">
              <a:avLst/>
            </a:prstGeom>
          </p:spPr>
        </p:pic>
      </p:grpSp>
      <p:sp>
        <p:nvSpPr>
          <p:cNvPr id="49" name="文本框 48"/>
          <p:cNvSpPr txBox="1"/>
          <p:nvPr/>
        </p:nvSpPr>
        <p:spPr>
          <a:xfrm>
            <a:off x="1234440" y="1395161"/>
            <a:ext cx="10668635" cy="418128"/>
          </a:xfrm>
          <a:prstGeom prst="rect">
            <a:avLst/>
          </a:prstGeom>
          <a:noFill/>
        </p:spPr>
        <p:txBody>
          <a:bodyPr wrap="square">
            <a:spAutoFit/>
          </a:bodyPr>
          <a:lstStyle/>
          <a:p>
            <a:pPr marL="0" marR="0" lvl="0" indent="0" defTabSz="914400" eaLnBrk="1" fontAlgn="base" latinLnBrk="0" hangingPunct="1">
              <a:lnSpc>
                <a:spcPct val="150000"/>
              </a:lnSpc>
              <a:spcBef>
                <a:spcPts val="0"/>
              </a:spcBef>
              <a:spcAft>
                <a:spcPts val="900"/>
              </a:spcAft>
              <a:buClrTx/>
              <a:buSzTx/>
              <a:buFontTx/>
              <a:buNone/>
              <a:defRPr/>
            </a:pPr>
            <a:r>
              <a:rPr kumimoji="0" lang="zh-CN" altLang="en-US" sz="1600" b="1" i="0" u="none" strike="noStrike" kern="0" cap="none" spc="0" normalizeH="0" baseline="0" noProof="0" dirty="0">
                <a:ln>
                  <a:noFill/>
                </a:ln>
                <a:solidFill>
                  <a:prstClr val="black">
                    <a:lumMod val="75000"/>
                    <a:lumOff val="25000"/>
                  </a:prstClr>
                </a:solidFill>
                <a:effectLst/>
                <a:uLnTx/>
                <a:uFillTx/>
              </a:rPr>
              <a:t>研究设计</a:t>
            </a:r>
            <a:r>
              <a:rPr kumimoji="0" lang="zh-CN" altLang="en-US" sz="1600" b="0" i="0" u="none" strike="noStrike" kern="0" cap="none" spc="0" normalizeH="0" baseline="0" noProof="0" dirty="0">
                <a:ln>
                  <a:noFill/>
                </a:ln>
                <a:solidFill>
                  <a:prstClr val="black">
                    <a:lumMod val="75000"/>
                    <a:lumOff val="25000"/>
                  </a:prstClr>
                </a:solidFill>
                <a:effectLst/>
                <a:uLnTx/>
                <a:uFillTx/>
              </a:rPr>
              <a:t>：回顾性</a:t>
            </a:r>
            <a:r>
              <a:rPr kumimoji="0" lang="zh-CN" altLang="en-US" sz="1600" b="0"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rPr>
              <a:t>评估接受免疫治疗的转移性非小细胞肺癌患者中，骨转移的预后意义和骨放疗的潜在临床价值</a:t>
            </a:r>
          </a:p>
        </p:txBody>
      </p:sp>
      <p:sp>
        <p:nvSpPr>
          <p:cNvPr id="52" name="圆角矩形 51"/>
          <p:cNvSpPr/>
          <p:nvPr/>
        </p:nvSpPr>
        <p:spPr>
          <a:xfrm>
            <a:off x="517525" y="2389505"/>
            <a:ext cx="2491740" cy="2938780"/>
          </a:xfrm>
          <a:prstGeom prst="roundRect">
            <a:avLst>
              <a:gd name="adj" fmla="val 5309"/>
            </a:avLst>
          </a:prstGeom>
          <a:solidFill>
            <a:srgbClr val="F26649">
              <a:alpha val="5000"/>
            </a:srgbClr>
          </a:solidFill>
          <a:ln w="9525" cap="flat" cmpd="sng" algn="ctr">
            <a:gradFill>
              <a:gsLst>
                <a:gs pos="0">
                  <a:srgbClr val="ED7D31">
                    <a:alpha val="0"/>
                  </a:srgbClr>
                </a:gs>
                <a:gs pos="100000">
                  <a:srgbClr val="ED7D31">
                    <a:alpha val="24000"/>
                  </a:srgbClr>
                </a:gs>
              </a:gsLst>
              <a:lin ang="16200000" scaled="1"/>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3200" b="0" i="0" u="none" strike="noStrike" kern="0" cap="none" spc="0" normalizeH="0" baseline="0" noProof="0">
              <a:ln>
                <a:noFill/>
              </a:ln>
              <a:solidFill>
                <a:srgbClr val="FFFFFF"/>
              </a:solidFill>
              <a:effectLst/>
              <a:uLnTx/>
              <a:uFillTx/>
              <a:latin typeface="Arial" panose="020B0604020202020204" pitchFamily="34" charset="0"/>
              <a:sym typeface="Arial" panose="020B0604020202020204" pitchFamily="34" charset="0"/>
            </a:endParaRPr>
          </a:p>
        </p:txBody>
      </p:sp>
      <p:sp>
        <p:nvSpPr>
          <p:cNvPr id="53" name="文本框 52"/>
          <p:cNvSpPr txBox="1"/>
          <p:nvPr/>
        </p:nvSpPr>
        <p:spPr>
          <a:xfrm>
            <a:off x="621536" y="5025707"/>
            <a:ext cx="2287270" cy="276999"/>
          </a:xfrm>
          <a:prstGeom prst="rect">
            <a:avLst/>
          </a:prstGeom>
          <a:noFill/>
        </p:spPr>
        <p:txBody>
          <a:bodyPr wrap="square">
            <a:spAutoFit/>
          </a:bodyPr>
          <a:lstStyle/>
          <a:p>
            <a:pPr algn="ctr">
              <a:buClr>
                <a:srgbClr val="000000"/>
              </a:buClr>
              <a:defRPr/>
            </a:pPr>
            <a:r>
              <a:rPr lang="zh-CN" altLang="en-US" sz="1200" kern="0">
                <a:solidFill>
                  <a:prstClr val="black"/>
                </a:solidFill>
                <a:latin typeface="Arial" panose="020B0604020202020204" pitchFamily="34" charset="0"/>
                <a:sym typeface="Arial" panose="020B0604020202020204" pitchFamily="34" charset="0"/>
              </a:rPr>
              <a:t>（</a:t>
            </a:r>
            <a:r>
              <a:rPr lang="en-US" altLang="zh-CN" sz="1200" kern="0">
                <a:solidFill>
                  <a:prstClr val="black"/>
                </a:solidFill>
                <a:latin typeface="Arial" panose="020B0604020202020204" pitchFamily="34" charset="0"/>
                <a:sym typeface="Arial" panose="020B0604020202020204" pitchFamily="34" charset="0"/>
              </a:rPr>
              <a:t>n=892</a:t>
            </a:r>
            <a:r>
              <a:rPr lang="zh-CN" altLang="en-US" sz="1200" kern="0">
                <a:solidFill>
                  <a:prstClr val="black"/>
                </a:solidFill>
                <a:latin typeface="Arial" panose="020B0604020202020204" pitchFamily="34" charset="0"/>
                <a:sym typeface="Arial" panose="020B0604020202020204" pitchFamily="34" charset="0"/>
              </a:rPr>
              <a:t>）</a:t>
            </a:r>
            <a:endParaRPr lang="en-US" altLang="zh-CN" sz="1200" kern="0">
              <a:solidFill>
                <a:prstClr val="black"/>
              </a:solidFill>
              <a:latin typeface="Arial" panose="020B0604020202020204" pitchFamily="34" charset="0"/>
              <a:sym typeface="Arial" panose="020B0604020202020204" pitchFamily="34" charset="0"/>
            </a:endParaRPr>
          </a:p>
        </p:txBody>
      </p:sp>
      <p:pic>
        <p:nvPicPr>
          <p:cNvPr id="54" name="图片 19" descr="勾勾"/>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4917" y="2599690"/>
            <a:ext cx="360000" cy="360000"/>
          </a:xfrm>
          <a:prstGeom prst="rect">
            <a:avLst/>
          </a:prstGeom>
        </p:spPr>
      </p:pic>
      <p:sp>
        <p:nvSpPr>
          <p:cNvPr id="55" name="文本框 54"/>
          <p:cNvSpPr txBox="1"/>
          <p:nvPr/>
        </p:nvSpPr>
        <p:spPr>
          <a:xfrm>
            <a:off x="362400" y="6521702"/>
            <a:ext cx="6096000" cy="215444"/>
          </a:xfrm>
          <a:prstGeom prst="rect">
            <a:avLst/>
          </a:prstGeom>
          <a:noFill/>
        </p:spPr>
        <p:txBody>
          <a:bodyPr wrap="square" anchor="b" anchorCtr="0">
            <a:spAutoFit/>
          </a:bodyPr>
          <a:lstStyle/>
          <a:p>
            <a:pPr marL="228600" marR="0" lvl="0" indent="-228600" defTabSz="914400" eaLnBrk="1" fontAlgn="auto" latinLnBrk="0" hangingPunct="1">
              <a:lnSpc>
                <a:spcPct val="100000"/>
              </a:lnSpc>
              <a:spcBef>
                <a:spcPts val="0"/>
              </a:spcBef>
              <a:spcAft>
                <a:spcPts val="0"/>
              </a:spcAft>
              <a:buClrTx/>
              <a:buSzTx/>
              <a:buFont typeface="+mj-lt"/>
              <a:buAutoNum type="arabicPeriod"/>
              <a:defRPr/>
            </a:pPr>
            <a:r>
              <a:rPr kumimoji="1" lang="en-US" altLang="zh-CN" sz="800" b="0" i="0" u="none" strike="noStrike" kern="0" cap="none" spc="0" normalizeH="0" baseline="0" noProof="0" dirty="0">
                <a:ln>
                  <a:noFill/>
                </a:ln>
                <a:solidFill>
                  <a:prstClr val="white">
                    <a:lumMod val="50000"/>
                  </a:prstClr>
                </a:solidFill>
                <a:effectLst/>
                <a:uLnTx/>
                <a:uFillTx/>
              </a:rPr>
              <a:t>Dong H, et al. </a:t>
            </a:r>
            <a:r>
              <a:rPr kumimoji="1" lang="en-US" altLang="zh-CN" sz="800" b="0" i="0" u="none" strike="noStrike" kern="0" cap="none" spc="0" normalizeH="0" baseline="0" noProof="0" dirty="0" err="1">
                <a:ln>
                  <a:noFill/>
                </a:ln>
                <a:solidFill>
                  <a:prstClr val="white">
                    <a:lumMod val="50000"/>
                  </a:prstClr>
                </a:solidFill>
                <a:effectLst/>
                <a:uLnTx/>
                <a:uFillTx/>
              </a:rPr>
              <a:t>Transl</a:t>
            </a:r>
            <a:r>
              <a:rPr kumimoji="1" lang="en-US" altLang="zh-CN" sz="800" b="0" i="0" u="none" strike="noStrike" kern="0" cap="none" spc="0" normalizeH="0" baseline="0" noProof="0" dirty="0">
                <a:ln>
                  <a:noFill/>
                </a:ln>
                <a:solidFill>
                  <a:prstClr val="white">
                    <a:lumMod val="50000"/>
                  </a:prstClr>
                </a:solidFill>
                <a:effectLst/>
                <a:uLnTx/>
                <a:uFillTx/>
              </a:rPr>
              <a:t> Lung Cancer Res. 2024 Oct 31;13(10):2603-2616. </a:t>
            </a:r>
          </a:p>
        </p:txBody>
      </p:sp>
      <p:sp>
        <p:nvSpPr>
          <p:cNvPr id="56" name="文本框 55"/>
          <p:cNvSpPr txBox="1"/>
          <p:nvPr/>
        </p:nvSpPr>
        <p:spPr>
          <a:xfrm>
            <a:off x="672336" y="2419985"/>
            <a:ext cx="2337527" cy="2998963"/>
          </a:xfrm>
          <a:prstGeom prst="rect">
            <a:avLst/>
          </a:prstGeom>
          <a:noFill/>
        </p:spPr>
        <p:txBody>
          <a:bodyPr wrap="square">
            <a:spAutoFit/>
          </a:bodyPr>
          <a:lstStyle/>
          <a:p>
            <a:pPr marL="0" marR="0" lvl="0" indent="0" algn="ctr" defTabSz="914400" eaLnBrk="1" fontAlgn="auto" latinLnBrk="0" hangingPunct="1">
              <a:lnSpc>
                <a:spcPct val="200000"/>
              </a:lnSpc>
              <a:spcBef>
                <a:spcPts val="600"/>
              </a:spcBef>
              <a:spcAft>
                <a:spcPts val="0"/>
              </a:spcAft>
              <a:buClr>
                <a:srgbClr val="000000"/>
              </a:buClr>
              <a:buSzTx/>
              <a:buFont typeface="Arial" panose="020B0604020202020204"/>
              <a:buNone/>
              <a:defRPr/>
            </a:pPr>
            <a:r>
              <a:rPr kumimoji="0" lang="zh-CN" altLang="en-US" sz="1600" b="1" i="0" u="none" strike="noStrike" kern="0" cap="none" spc="0" normalizeH="0" baseline="0" noProof="0">
                <a:ln>
                  <a:noFill/>
                </a:ln>
                <a:solidFill>
                  <a:prstClr val="black">
                    <a:lumMod val="75000"/>
                    <a:lumOff val="25000"/>
                  </a:prstClr>
                </a:solidFill>
                <a:effectLst/>
                <a:uLnTx/>
                <a:uFillTx/>
                <a:sym typeface="Arial" panose="020B0604020202020204" pitchFamily="34" charset="0"/>
              </a:rPr>
              <a:t>关键纳入标准</a:t>
            </a:r>
            <a:endParaRPr kumimoji="0" lang="en-US" altLang="zh-CN" sz="1600" b="1" i="0" u="none" strike="noStrike" kern="0" cap="none" spc="0" normalizeH="0" baseline="0" noProof="0">
              <a:ln>
                <a:noFill/>
              </a:ln>
              <a:solidFill>
                <a:prstClr val="black">
                  <a:lumMod val="75000"/>
                  <a:lumOff val="25000"/>
                </a:prstClr>
              </a:solidFill>
              <a:effectLst/>
              <a:uLnTx/>
              <a:uFillTx/>
              <a:sym typeface="Arial" panose="020B0604020202020204" pitchFamily="34" charset="0"/>
            </a:endParaRPr>
          </a:p>
          <a:p>
            <a:pPr marL="177800" marR="0" lvl="0" indent="-177800" defTabSz="914400" eaLnBrk="1" fontAlgn="auto" latinLnBrk="0" hangingPunct="1">
              <a:lnSpc>
                <a:spcPct val="150000"/>
              </a:lnSpc>
              <a:spcBef>
                <a:spcPts val="600"/>
              </a:spcBef>
              <a:spcAft>
                <a:spcPts val="0"/>
              </a:spcAft>
              <a:buClr>
                <a:srgbClr val="000000"/>
              </a:buClr>
              <a:buSzTx/>
              <a:buFont typeface="Arial" panose="020B0604020202020204" pitchFamily="34" charset="0"/>
              <a:buChar char="•"/>
              <a:defRPr/>
            </a:pPr>
            <a:r>
              <a:rPr kumimoji="0" lang="en-US" altLang="zh-CN" sz="1200" b="0" i="0" u="none" strike="noStrike" kern="0" cap="none" spc="0" normalizeH="0" baseline="0" noProof="0">
                <a:ln>
                  <a:noFill/>
                </a:ln>
                <a:solidFill>
                  <a:prstClr val="black">
                    <a:lumMod val="75000"/>
                    <a:lumOff val="25000"/>
                  </a:prstClr>
                </a:solidFill>
                <a:effectLst/>
                <a:uLnTx/>
                <a:uFillTx/>
              </a:rPr>
              <a:t>2020</a:t>
            </a:r>
            <a:r>
              <a:rPr kumimoji="0" lang="zh-CN" altLang="en-US" sz="1200" b="0" i="0" u="none" strike="noStrike" kern="0" cap="none" spc="0" normalizeH="0" baseline="0" noProof="0">
                <a:ln>
                  <a:noFill/>
                </a:ln>
                <a:solidFill>
                  <a:prstClr val="black">
                    <a:lumMod val="75000"/>
                    <a:lumOff val="25000"/>
                  </a:prstClr>
                </a:solidFill>
                <a:effectLst/>
                <a:uLnTx/>
                <a:uFillTx/>
              </a:rPr>
              <a:t>年</a:t>
            </a:r>
            <a:r>
              <a:rPr kumimoji="0" lang="en-US" altLang="zh-CN" sz="1200" b="0" i="0" u="none" strike="noStrike" kern="0" cap="none" spc="0" normalizeH="0" baseline="0" noProof="0">
                <a:ln>
                  <a:noFill/>
                </a:ln>
                <a:solidFill>
                  <a:prstClr val="black">
                    <a:lumMod val="75000"/>
                    <a:lumOff val="25000"/>
                  </a:prstClr>
                </a:solidFill>
                <a:effectLst/>
                <a:uLnTx/>
                <a:uFillTx/>
              </a:rPr>
              <a:t>9</a:t>
            </a:r>
            <a:r>
              <a:rPr kumimoji="0" lang="zh-CN" altLang="en-US" sz="1200" b="0" i="0" u="none" strike="noStrike" kern="0" cap="none" spc="0" normalizeH="0" baseline="0" noProof="0">
                <a:ln>
                  <a:noFill/>
                </a:ln>
                <a:solidFill>
                  <a:prstClr val="black">
                    <a:lumMod val="75000"/>
                    <a:lumOff val="25000"/>
                  </a:prstClr>
                </a:solidFill>
                <a:effectLst/>
                <a:uLnTx/>
                <a:uFillTx/>
              </a:rPr>
              <a:t>月</a:t>
            </a:r>
            <a:r>
              <a:rPr kumimoji="0" lang="en-US" altLang="zh-CN" sz="1200" b="0" i="0" u="none" strike="noStrike" kern="0" cap="none" spc="0" normalizeH="0" baseline="0" noProof="0">
                <a:ln>
                  <a:noFill/>
                </a:ln>
                <a:solidFill>
                  <a:prstClr val="black">
                    <a:lumMod val="75000"/>
                    <a:lumOff val="25000"/>
                  </a:prstClr>
                </a:solidFill>
                <a:effectLst/>
                <a:uLnTx/>
                <a:uFillTx/>
              </a:rPr>
              <a:t>1</a:t>
            </a:r>
            <a:r>
              <a:rPr kumimoji="0" lang="zh-CN" altLang="en-US" sz="1200" b="0" i="0" u="none" strike="noStrike" kern="0" cap="none" spc="0" normalizeH="0" baseline="0" noProof="0">
                <a:ln>
                  <a:noFill/>
                </a:ln>
                <a:solidFill>
                  <a:prstClr val="black">
                    <a:lumMod val="75000"/>
                    <a:lumOff val="25000"/>
                  </a:prstClr>
                </a:solidFill>
                <a:effectLst/>
                <a:uLnTx/>
                <a:uFillTx/>
              </a:rPr>
              <a:t>日至</a:t>
            </a:r>
            <a:r>
              <a:rPr kumimoji="0" lang="en-US" altLang="zh-CN" sz="1200" b="0" i="0" u="none" strike="noStrike" kern="0" cap="none" spc="0" normalizeH="0" baseline="0" noProof="0">
                <a:ln>
                  <a:noFill/>
                </a:ln>
                <a:solidFill>
                  <a:prstClr val="black">
                    <a:lumMod val="75000"/>
                    <a:lumOff val="25000"/>
                  </a:prstClr>
                </a:solidFill>
                <a:effectLst/>
                <a:uLnTx/>
                <a:uFillTx/>
              </a:rPr>
              <a:t>2023</a:t>
            </a:r>
            <a:r>
              <a:rPr kumimoji="0" lang="zh-CN" altLang="en-US" sz="1200" b="0" i="0" u="none" strike="noStrike" kern="0" cap="none" spc="0" normalizeH="0" baseline="0" noProof="0">
                <a:ln>
                  <a:noFill/>
                </a:ln>
                <a:solidFill>
                  <a:prstClr val="black">
                    <a:lumMod val="75000"/>
                    <a:lumOff val="25000"/>
                  </a:prstClr>
                </a:solidFill>
                <a:effectLst/>
                <a:uLnTx/>
                <a:uFillTx/>
              </a:rPr>
              <a:t>年</a:t>
            </a:r>
            <a:r>
              <a:rPr kumimoji="0" lang="en-US" altLang="zh-CN" sz="1200" b="0" i="0" u="none" strike="noStrike" kern="0" cap="none" spc="0" normalizeH="0" baseline="0" noProof="0">
                <a:ln>
                  <a:noFill/>
                </a:ln>
                <a:solidFill>
                  <a:prstClr val="black">
                    <a:lumMod val="75000"/>
                    <a:lumOff val="25000"/>
                  </a:prstClr>
                </a:solidFill>
                <a:effectLst/>
                <a:uLnTx/>
                <a:uFillTx/>
              </a:rPr>
              <a:t>5</a:t>
            </a:r>
            <a:r>
              <a:rPr kumimoji="0" lang="zh-CN" altLang="en-US" sz="1200" b="0" i="0" u="none" strike="noStrike" kern="0" cap="none" spc="0" normalizeH="0" baseline="0" noProof="0">
                <a:ln>
                  <a:noFill/>
                </a:ln>
                <a:solidFill>
                  <a:prstClr val="black">
                    <a:lumMod val="75000"/>
                    <a:lumOff val="25000"/>
                  </a:prstClr>
                </a:solidFill>
                <a:effectLst/>
                <a:uLnTx/>
                <a:uFillTx/>
              </a:rPr>
              <a:t>月</a:t>
            </a:r>
            <a:r>
              <a:rPr kumimoji="0" lang="en-US" altLang="zh-CN" sz="1200" b="0" i="0" u="none" strike="noStrike" kern="0" cap="none" spc="0" normalizeH="0" baseline="0" noProof="0">
                <a:ln>
                  <a:noFill/>
                </a:ln>
                <a:solidFill>
                  <a:prstClr val="black">
                    <a:lumMod val="75000"/>
                    <a:lumOff val="25000"/>
                  </a:prstClr>
                </a:solidFill>
                <a:effectLst/>
                <a:uLnTx/>
                <a:uFillTx/>
              </a:rPr>
              <a:t>30</a:t>
            </a:r>
            <a:r>
              <a:rPr kumimoji="0" lang="zh-CN" altLang="en-US" sz="1200" b="0" i="0" u="none" strike="noStrike" kern="0" cap="none" spc="0" normalizeH="0" baseline="0" noProof="0">
                <a:ln>
                  <a:noFill/>
                </a:ln>
                <a:solidFill>
                  <a:prstClr val="black">
                    <a:lumMod val="75000"/>
                    <a:lumOff val="25000"/>
                  </a:prstClr>
                </a:solidFill>
                <a:effectLst/>
                <a:uLnTx/>
                <a:uFillTx/>
              </a:rPr>
              <a:t>日期间，复旦大学附属肿瘤医院、复旦大学附属中山医院和华中科技大学同济医学院附属同济医院等机构</a:t>
            </a:r>
            <a:endParaRPr kumimoji="0" lang="en-US" altLang="zh-CN" sz="1200" b="0" i="0" u="none" strike="noStrike" kern="0" cap="none" spc="0" normalizeH="0" baseline="0" noProof="0">
              <a:ln>
                <a:noFill/>
              </a:ln>
              <a:solidFill>
                <a:prstClr val="black">
                  <a:lumMod val="75000"/>
                  <a:lumOff val="25000"/>
                </a:prstClr>
              </a:solidFill>
              <a:effectLst/>
              <a:uLnTx/>
              <a:uFillTx/>
            </a:endParaRPr>
          </a:p>
          <a:p>
            <a:pPr marL="177800" marR="0" lvl="0" indent="-177800" defTabSz="914400" eaLnBrk="1" fontAlgn="auto" latinLnBrk="0" hangingPunct="1">
              <a:lnSpc>
                <a:spcPct val="150000"/>
              </a:lnSpc>
              <a:spcBef>
                <a:spcPts val="600"/>
              </a:spcBef>
              <a:spcAft>
                <a:spcPts val="0"/>
              </a:spcAft>
              <a:buClr>
                <a:srgbClr val="000000"/>
              </a:buClr>
              <a:buSzTx/>
              <a:buFont typeface="Arial" panose="020B0604020202020204" pitchFamily="34" charset="0"/>
              <a:buChar char="•"/>
              <a:defRPr/>
            </a:pPr>
            <a:r>
              <a:rPr kumimoji="0" lang="zh-CN" altLang="en-US" sz="1200" b="0" i="0" u="none" strike="noStrike" kern="0" cap="none" spc="0" normalizeH="0" baseline="0" noProof="0">
                <a:ln>
                  <a:noFill/>
                </a:ln>
                <a:solidFill>
                  <a:prstClr val="black">
                    <a:lumMod val="75000"/>
                    <a:lumOff val="25000"/>
                  </a:prstClr>
                </a:solidFill>
                <a:effectLst/>
                <a:uLnTx/>
                <a:uFillTx/>
                <a:latin typeface="Cambria" panose="02040503050406030204" pitchFamily="18" charset="0"/>
              </a:rPr>
              <a:t>接受</a:t>
            </a:r>
            <a:r>
              <a:rPr kumimoji="0" lang="en-US" altLang="zh-CN" sz="1200" b="0" i="0" u="none" strike="noStrike" kern="0" cap="none" spc="0" normalizeH="0" baseline="0" noProof="0">
                <a:ln>
                  <a:noFill/>
                </a:ln>
                <a:solidFill>
                  <a:prstClr val="black">
                    <a:lumMod val="75000"/>
                    <a:lumOff val="25000"/>
                  </a:prstClr>
                </a:solidFill>
                <a:effectLst/>
                <a:uLnTx/>
                <a:uFillTx/>
                <a:latin typeface="Cambria" panose="02040503050406030204" pitchFamily="18" charset="0"/>
              </a:rPr>
              <a:t>PD-1/PD-L1</a:t>
            </a:r>
            <a:r>
              <a:rPr kumimoji="0" lang="zh-CN" altLang="en-US" sz="1200" b="0" i="0" u="none" strike="noStrike" kern="0" cap="none" spc="0" normalizeH="0" baseline="0" noProof="0">
                <a:ln>
                  <a:noFill/>
                </a:ln>
                <a:solidFill>
                  <a:prstClr val="black">
                    <a:lumMod val="75000"/>
                    <a:lumOff val="25000"/>
                  </a:prstClr>
                </a:solidFill>
                <a:effectLst/>
                <a:uLnTx/>
                <a:uFillTx/>
                <a:latin typeface="Cambria" panose="02040503050406030204" pitchFamily="18" charset="0"/>
              </a:rPr>
              <a:t>抑制剂治疗的</a:t>
            </a:r>
            <a:r>
              <a:rPr kumimoji="0" lang="zh-CN" altLang="en-US" sz="1200" b="0" i="0" u="none" strike="noStrike" kern="0" cap="none" spc="0" normalizeH="0" baseline="0" noProof="0">
                <a:ln>
                  <a:noFill/>
                </a:ln>
                <a:solidFill>
                  <a:prstClr val="black">
                    <a:lumMod val="75000"/>
                    <a:lumOff val="25000"/>
                  </a:prstClr>
                </a:solidFill>
                <a:effectLst/>
                <a:uLnTx/>
                <a:uFillTx/>
              </a:rPr>
              <a:t>非小细胞肺癌患者</a:t>
            </a:r>
            <a:endParaRPr kumimoji="0" lang="en-US" altLang="zh-CN" sz="1200" b="0" i="0" u="none" strike="noStrike" kern="0" cap="none" spc="0" normalizeH="0" baseline="0" noProof="0">
              <a:ln>
                <a:noFill/>
              </a:ln>
              <a:solidFill>
                <a:prstClr val="black">
                  <a:lumMod val="75000"/>
                  <a:lumOff val="25000"/>
                </a:prstClr>
              </a:solidFill>
              <a:effectLst/>
              <a:uLnTx/>
              <a:uFillTx/>
            </a:endParaRPr>
          </a:p>
          <a:p>
            <a:pPr marL="177800" marR="0" lvl="0" indent="-177800" defTabSz="914400" eaLnBrk="1" fontAlgn="auto" latinLnBrk="0" hangingPunct="1">
              <a:lnSpc>
                <a:spcPct val="150000"/>
              </a:lnSpc>
              <a:spcBef>
                <a:spcPts val="600"/>
              </a:spcBef>
              <a:spcAft>
                <a:spcPts val="0"/>
              </a:spcAft>
              <a:buClr>
                <a:srgbClr val="000000"/>
              </a:buClr>
              <a:buSzTx/>
              <a:buFont typeface="Arial" panose="020B0604020202020204" pitchFamily="34" charset="0"/>
              <a:buChar char="•"/>
              <a:defRPr/>
            </a:pPr>
            <a:endParaRPr kumimoji="0" lang="en-US" altLang="zh-CN" sz="1200" b="0" i="0" u="none" strike="noStrike" kern="0" cap="none" spc="0" normalizeH="0" baseline="0" noProof="0">
              <a:ln>
                <a:noFill/>
              </a:ln>
              <a:solidFill>
                <a:prstClr val="black">
                  <a:lumMod val="75000"/>
                  <a:lumOff val="25000"/>
                </a:prstClr>
              </a:solidFill>
              <a:effectLst/>
              <a:uLnTx/>
              <a:uFillTx/>
            </a:endParaRPr>
          </a:p>
        </p:txBody>
      </p:sp>
      <p:cxnSp>
        <p:nvCxnSpPr>
          <p:cNvPr id="57" name="直线箭头连接符 56"/>
          <p:cNvCxnSpPr/>
          <p:nvPr/>
        </p:nvCxnSpPr>
        <p:spPr>
          <a:xfrm>
            <a:off x="8791082" y="2976633"/>
            <a:ext cx="274134" cy="0"/>
          </a:xfrm>
          <a:prstGeom prst="straightConnector1">
            <a:avLst/>
          </a:prstGeom>
          <a:noFill/>
          <a:ln w="6350" cap="flat" cmpd="sng" algn="ctr">
            <a:solidFill>
              <a:sysClr val="windowText" lastClr="000000"/>
            </a:solidFill>
            <a:prstDash val="solid"/>
            <a:miter lim="800000"/>
            <a:tailEnd type="triangle"/>
          </a:ln>
          <a:effectLst/>
        </p:spPr>
      </p:cxnSp>
      <p:cxnSp>
        <p:nvCxnSpPr>
          <p:cNvPr id="58" name="直线箭头连接符 57"/>
          <p:cNvCxnSpPr/>
          <p:nvPr/>
        </p:nvCxnSpPr>
        <p:spPr>
          <a:xfrm>
            <a:off x="8757742" y="5093944"/>
            <a:ext cx="274134" cy="0"/>
          </a:xfrm>
          <a:prstGeom prst="straightConnector1">
            <a:avLst/>
          </a:prstGeom>
          <a:noFill/>
          <a:ln w="6350" cap="flat" cmpd="sng" algn="ctr">
            <a:solidFill>
              <a:sysClr val="windowText" lastClr="000000"/>
            </a:solidFill>
            <a:prstDash val="solid"/>
            <a:miter lim="800000"/>
            <a:tailEnd type="triangle"/>
          </a:ln>
          <a:effectLst/>
        </p:spPr>
      </p:cxnSp>
      <p:sp>
        <p:nvSpPr>
          <p:cNvPr id="59" name="文本框 58"/>
          <p:cNvSpPr txBox="1"/>
          <p:nvPr/>
        </p:nvSpPr>
        <p:spPr>
          <a:xfrm>
            <a:off x="530271" y="5880876"/>
            <a:ext cx="10667496" cy="275588"/>
          </a:xfrm>
          <a:prstGeom prst="rect">
            <a:avLst/>
          </a:prstGeom>
          <a:noFill/>
        </p:spPr>
        <p:txBody>
          <a:bodyPr wrap="square">
            <a:spAutoFit/>
          </a:bodyPr>
          <a:lstStyle>
            <a:defPPr>
              <a:defRPr lang="zh-CN"/>
            </a:defPPr>
            <a:lvl1pPr>
              <a:lnSpc>
                <a:spcPct val="150000"/>
              </a:lnSpc>
              <a:defRPr sz="900"/>
            </a:lvl1p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lumMod val="75000"/>
                    <a:lumOff val="25000"/>
                  </a:prstClr>
                </a:solidFill>
                <a:effectLst/>
                <a:uLnTx/>
                <a:uFillTx/>
              </a:rPr>
              <a:t>NSCLC</a:t>
            </a:r>
            <a:r>
              <a:rPr kumimoji="0" lang="zh-CN" altLang="en-US" sz="900" b="0" i="0" u="none" strike="noStrike" kern="0" cap="none" spc="0" normalizeH="0" baseline="0" noProof="0" dirty="0">
                <a:ln>
                  <a:noFill/>
                </a:ln>
                <a:solidFill>
                  <a:prstClr val="black">
                    <a:lumMod val="75000"/>
                    <a:lumOff val="25000"/>
                  </a:prstClr>
                </a:solidFill>
                <a:effectLst/>
                <a:uLnTx/>
                <a:uFillTx/>
              </a:rPr>
              <a:t>：非小细胞肺癌；</a:t>
            </a:r>
            <a:r>
              <a:rPr kumimoji="0" lang="en-US" altLang="zh-CN" sz="900" b="0" i="0" u="none" strike="noStrike" kern="0" cap="none" spc="0" normalizeH="0" baseline="0" noProof="0" dirty="0">
                <a:ln>
                  <a:noFill/>
                </a:ln>
                <a:solidFill>
                  <a:prstClr val="black">
                    <a:lumMod val="75000"/>
                    <a:lumOff val="25000"/>
                  </a:prstClr>
                </a:solidFill>
                <a:effectLst/>
                <a:uLnTx/>
                <a:uFillTx/>
              </a:rPr>
              <a:t>ORR</a:t>
            </a:r>
            <a:r>
              <a:rPr kumimoji="0" lang="zh-CN" altLang="en-US" sz="900" b="0" i="0" u="none" strike="noStrike" kern="0" cap="none" spc="0" normalizeH="0" baseline="0" noProof="0" dirty="0">
                <a:ln>
                  <a:noFill/>
                </a:ln>
                <a:solidFill>
                  <a:prstClr val="black">
                    <a:lumMod val="75000"/>
                    <a:lumOff val="25000"/>
                  </a:prstClr>
                </a:solidFill>
                <a:effectLst/>
                <a:uLnTx/>
                <a:uFillTx/>
              </a:rPr>
              <a:t>：客观缓解率；</a:t>
            </a:r>
            <a:r>
              <a:rPr kumimoji="0" lang="en-US" altLang="zh-CN" sz="900" b="0" i="0" u="none" strike="noStrike" kern="0" cap="none" spc="0" normalizeH="0" baseline="0" noProof="0" dirty="0">
                <a:ln>
                  <a:noFill/>
                </a:ln>
                <a:solidFill>
                  <a:prstClr val="black">
                    <a:lumMod val="75000"/>
                    <a:lumOff val="25000"/>
                  </a:prstClr>
                </a:solidFill>
                <a:effectLst/>
                <a:uLnTx/>
                <a:uFillTx/>
              </a:rPr>
              <a:t>PFS</a:t>
            </a:r>
            <a:r>
              <a:rPr kumimoji="0" lang="zh-CN" altLang="en-US" sz="900" b="0" i="0" u="none" strike="noStrike" kern="0" cap="none" spc="0" normalizeH="0" baseline="0" noProof="0" dirty="0">
                <a:ln>
                  <a:noFill/>
                </a:ln>
                <a:solidFill>
                  <a:prstClr val="black">
                    <a:lumMod val="75000"/>
                    <a:lumOff val="25000"/>
                  </a:prstClr>
                </a:solidFill>
                <a:effectLst/>
                <a:uLnTx/>
                <a:uFillTx/>
              </a:rPr>
              <a:t>：无进展生存期</a:t>
            </a:r>
            <a:r>
              <a:rPr kumimoji="0" lang="zh-CN" alt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rPr>
              <a:t>；</a:t>
            </a:r>
            <a:r>
              <a:rPr kumimoji="0" lang="en-US" altLang="zh-CN"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rPr>
              <a:t>OS</a:t>
            </a:r>
            <a:r>
              <a:rPr kumimoji="0" lang="zh-CN" alt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rPr>
              <a:t>：总生存期；</a:t>
            </a:r>
            <a:r>
              <a:rPr kumimoji="0" lang="en-US" altLang="zh-CN"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rPr>
              <a:t>PD-1</a:t>
            </a:r>
            <a:r>
              <a:rPr kumimoji="0" lang="zh-CN" alt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rPr>
              <a:t>：程序性死亡受体</a:t>
            </a:r>
            <a:r>
              <a:rPr kumimoji="0" lang="en-US" altLang="zh-CN"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rPr>
              <a:t>-1</a:t>
            </a:r>
            <a:r>
              <a:rPr kumimoji="0" lang="zh-CN" alt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rPr>
              <a:t>；</a:t>
            </a:r>
            <a:r>
              <a:rPr kumimoji="0" lang="en-US" altLang="zh-CN"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rPr>
              <a:t>PD-L1</a:t>
            </a:r>
            <a:r>
              <a:rPr kumimoji="0" lang="zh-CN" alt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rPr>
              <a:t>：程序性死亡配体</a:t>
            </a:r>
            <a:r>
              <a:rPr kumimoji="0" lang="en-US" altLang="zh-CN"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rPr>
              <a:t>-1</a:t>
            </a:r>
          </a:p>
        </p:txBody>
      </p:sp>
      <p:grpSp>
        <p:nvGrpSpPr>
          <p:cNvPr id="60" name="组合 59"/>
          <p:cNvGrpSpPr/>
          <p:nvPr/>
        </p:nvGrpSpPr>
        <p:grpSpPr>
          <a:xfrm>
            <a:off x="2999703" y="2139300"/>
            <a:ext cx="8678075" cy="3489764"/>
            <a:chOff x="2999703" y="1976740"/>
            <a:chExt cx="8678075" cy="3489764"/>
          </a:xfrm>
        </p:grpSpPr>
        <p:cxnSp>
          <p:nvCxnSpPr>
            <p:cNvPr id="61" name="连接符: 肘形 11"/>
            <p:cNvCxnSpPr>
              <a:stCxn id="56" idx="3"/>
              <a:endCxn id="78" idx="1"/>
            </p:cNvCxnSpPr>
            <p:nvPr/>
          </p:nvCxnSpPr>
          <p:spPr>
            <a:xfrm>
              <a:off x="3009900" y="3767455"/>
              <a:ext cx="816610" cy="1122680"/>
            </a:xfrm>
            <a:prstGeom prst="bentConnector3">
              <a:avLst>
                <a:gd name="adj1" fmla="val 50005"/>
              </a:avLst>
            </a:prstGeom>
            <a:noFill/>
            <a:ln w="6350" cap="flat" cmpd="sng" algn="ctr">
              <a:solidFill>
                <a:sysClr val="windowText" lastClr="000000"/>
              </a:solidFill>
              <a:prstDash val="solid"/>
              <a:miter lim="800000"/>
              <a:tailEnd type="triangle"/>
            </a:ln>
            <a:effectLst/>
          </p:spPr>
        </p:cxnSp>
        <p:grpSp>
          <p:nvGrpSpPr>
            <p:cNvPr id="62" name="组合 61"/>
            <p:cNvGrpSpPr/>
            <p:nvPr/>
          </p:nvGrpSpPr>
          <p:grpSpPr>
            <a:xfrm>
              <a:off x="8989188" y="1976740"/>
              <a:ext cx="2688590" cy="3485515"/>
              <a:chOff x="8989188" y="1976740"/>
              <a:chExt cx="2688590" cy="3485515"/>
            </a:xfrm>
          </p:grpSpPr>
          <p:sp>
            <p:nvSpPr>
              <p:cNvPr id="82" name="圆角矩形 81"/>
              <p:cNvSpPr/>
              <p:nvPr/>
            </p:nvSpPr>
            <p:spPr>
              <a:xfrm>
                <a:off x="8989188" y="1976740"/>
                <a:ext cx="2688590" cy="3485515"/>
              </a:xfrm>
              <a:prstGeom prst="roundRect">
                <a:avLst>
                  <a:gd name="adj" fmla="val 4381"/>
                </a:avLst>
              </a:prstGeom>
              <a:solidFill>
                <a:srgbClr val="F26649">
                  <a:alpha val="5000"/>
                </a:srgbClr>
              </a:solidFill>
              <a:ln w="9525" cap="flat" cmpd="sng" algn="ctr">
                <a:gradFill>
                  <a:gsLst>
                    <a:gs pos="0">
                      <a:srgbClr val="ED7D31">
                        <a:alpha val="0"/>
                      </a:srgbClr>
                    </a:gs>
                    <a:gs pos="100000">
                      <a:srgbClr val="ED7D31">
                        <a:alpha val="24000"/>
                      </a:srgbClr>
                    </a:gs>
                  </a:gsLst>
                  <a:lin ang="16200000" scaled="1"/>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3200" b="0" i="0" u="none" strike="noStrike" kern="0" cap="none" spc="0" normalizeH="0" baseline="0" noProof="0">
                  <a:ln>
                    <a:noFill/>
                  </a:ln>
                  <a:solidFill>
                    <a:srgbClr val="FFFFFF"/>
                  </a:solidFill>
                  <a:effectLst/>
                  <a:uLnTx/>
                  <a:uFillTx/>
                  <a:latin typeface="Arial" panose="020B0604020202020204" pitchFamily="34" charset="0"/>
                  <a:sym typeface="Arial" panose="020B0604020202020204" pitchFamily="34" charset="0"/>
                </a:endParaRPr>
              </a:p>
            </p:txBody>
          </p:sp>
          <p:pic>
            <p:nvPicPr>
              <p:cNvPr id="83" name="图片 22" descr="医疗点医院位置"/>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14357" y="2120747"/>
                <a:ext cx="360000" cy="360000"/>
              </a:xfrm>
              <a:prstGeom prst="rect">
                <a:avLst/>
              </a:prstGeom>
            </p:spPr>
          </p:pic>
          <p:sp>
            <p:nvSpPr>
              <p:cNvPr id="84" name="文本框 83"/>
              <p:cNvSpPr txBox="1"/>
              <p:nvPr/>
            </p:nvSpPr>
            <p:spPr>
              <a:xfrm>
                <a:off x="9151162" y="2560802"/>
                <a:ext cx="2087245" cy="1774190"/>
              </a:xfrm>
              <a:prstGeom prst="rect">
                <a:avLst/>
              </a:prstGeom>
              <a:noFill/>
            </p:spPr>
            <p:txBody>
              <a:bodyPr wrap="square" anchor="ctr" anchorCtr="0">
                <a:noAutofit/>
              </a:bodyPr>
              <a:lstStyle/>
              <a:p>
                <a:pPr marL="171450" marR="0" lvl="0" indent="-171450" defTabSz="914400" eaLnBrk="1" fontAlgn="base"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0" cap="none" spc="0" normalizeH="0" baseline="0" noProof="0">
                    <a:ln>
                      <a:noFill/>
                    </a:ln>
                    <a:solidFill>
                      <a:prstClr val="black">
                        <a:lumMod val="75000"/>
                        <a:lumOff val="25000"/>
                      </a:prstClr>
                    </a:solidFill>
                    <a:effectLst/>
                    <a:uLnTx/>
                    <a:uFillTx/>
                  </a:rPr>
                  <a:t>PFS</a:t>
                </a:r>
              </a:p>
              <a:p>
                <a:pPr marL="171450" marR="0" lvl="0" indent="-171450" defTabSz="914400" eaLnBrk="1" fontAlgn="base"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0" cap="none" spc="0" normalizeH="0" baseline="0" noProof="0">
                    <a:ln>
                      <a:noFill/>
                    </a:ln>
                    <a:solidFill>
                      <a:prstClr val="black">
                        <a:lumMod val="75000"/>
                        <a:lumOff val="25000"/>
                      </a:prstClr>
                    </a:solidFill>
                    <a:effectLst/>
                    <a:uLnTx/>
                    <a:uFillTx/>
                  </a:rPr>
                  <a:t>OS</a:t>
                </a:r>
              </a:p>
              <a:p>
                <a:pPr marL="171450" marR="0" lvl="0" indent="-171450" defTabSz="914400" eaLnBrk="1" fontAlgn="base"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0" cap="none" spc="0" normalizeH="0" baseline="0" noProof="0">
                    <a:ln>
                      <a:noFill/>
                    </a:ln>
                    <a:solidFill>
                      <a:prstClr val="black">
                        <a:lumMod val="75000"/>
                        <a:lumOff val="25000"/>
                      </a:prstClr>
                    </a:solidFill>
                    <a:effectLst/>
                    <a:uLnTx/>
                    <a:uFillTx/>
                  </a:rPr>
                  <a:t>ORR</a:t>
                </a:r>
              </a:p>
              <a:p>
                <a:pPr marL="171450" marR="0" lvl="0" indent="-171450" defTabSz="914400" eaLnBrk="1" fontAlgn="base"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0" cap="none" spc="0" normalizeH="0" baseline="0" noProof="0">
                    <a:ln>
                      <a:noFill/>
                    </a:ln>
                    <a:solidFill>
                      <a:prstClr val="black">
                        <a:lumMod val="75000"/>
                        <a:lumOff val="25000"/>
                      </a:prstClr>
                    </a:solidFill>
                    <a:effectLst/>
                    <a:uLnTx/>
                    <a:uFillTx/>
                  </a:rPr>
                  <a:t>DCR</a:t>
                </a:r>
              </a:p>
            </p:txBody>
          </p:sp>
          <p:sp>
            <p:nvSpPr>
              <p:cNvPr id="85" name="文本框 84"/>
              <p:cNvSpPr txBox="1"/>
              <p:nvPr/>
            </p:nvSpPr>
            <p:spPr>
              <a:xfrm>
                <a:off x="9348012" y="2158212"/>
                <a:ext cx="1683385" cy="337185"/>
              </a:xfrm>
              <a:prstGeom prst="rect">
                <a:avLst/>
              </a:prstGeom>
              <a:noFill/>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a:ln>
                      <a:noFill/>
                    </a:ln>
                    <a:solidFill>
                      <a:prstClr val="black">
                        <a:lumMod val="75000"/>
                        <a:lumOff val="25000"/>
                      </a:prstClr>
                    </a:solidFill>
                    <a:effectLst/>
                    <a:uLnTx/>
                    <a:uFillTx/>
                    <a:sym typeface="+mn-ea"/>
                  </a:rPr>
                  <a:t>研究终点</a:t>
                </a:r>
              </a:p>
            </p:txBody>
          </p:sp>
          <p:pic>
            <p:nvPicPr>
              <p:cNvPr id="86" name="图片 88" descr="课题研究"/>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56087" y="4293082"/>
                <a:ext cx="914400" cy="914400"/>
              </a:xfrm>
              <a:prstGeom prst="rect">
                <a:avLst/>
              </a:prstGeom>
            </p:spPr>
          </p:pic>
        </p:grpSp>
        <p:cxnSp>
          <p:nvCxnSpPr>
            <p:cNvPr id="63" name="连接符: 肘形 11"/>
            <p:cNvCxnSpPr/>
            <p:nvPr/>
          </p:nvCxnSpPr>
          <p:spPr>
            <a:xfrm flipV="1">
              <a:off x="2999703" y="2905453"/>
              <a:ext cx="845476" cy="851454"/>
            </a:xfrm>
            <a:prstGeom prst="bentConnector3">
              <a:avLst>
                <a:gd name="adj1" fmla="val 50000"/>
              </a:avLst>
            </a:prstGeom>
            <a:noFill/>
            <a:ln w="6350" cap="flat" cmpd="sng" algn="ctr">
              <a:solidFill>
                <a:sysClr val="windowText" lastClr="000000"/>
              </a:solidFill>
              <a:prstDash val="solid"/>
              <a:miter lim="800000"/>
              <a:tailEnd type="triangle"/>
            </a:ln>
            <a:effectLst/>
          </p:spPr>
        </p:cxnSp>
        <p:grpSp>
          <p:nvGrpSpPr>
            <p:cNvPr id="64" name="组合 63"/>
            <p:cNvGrpSpPr/>
            <p:nvPr/>
          </p:nvGrpSpPr>
          <p:grpSpPr>
            <a:xfrm>
              <a:off x="3784297" y="2257197"/>
              <a:ext cx="5006786" cy="3209307"/>
              <a:chOff x="3784297" y="2257197"/>
              <a:chExt cx="5006786" cy="3209307"/>
            </a:xfrm>
          </p:grpSpPr>
          <p:grpSp>
            <p:nvGrpSpPr>
              <p:cNvPr id="65" name="组合 64"/>
              <p:cNvGrpSpPr/>
              <p:nvPr/>
            </p:nvGrpSpPr>
            <p:grpSpPr>
              <a:xfrm>
                <a:off x="3855339" y="2285483"/>
                <a:ext cx="1333108" cy="1153573"/>
                <a:chOff x="3855339" y="2285483"/>
                <a:chExt cx="1333108" cy="1153573"/>
              </a:xfrm>
            </p:grpSpPr>
            <p:sp>
              <p:nvSpPr>
                <p:cNvPr id="80" name="圆角矩形 79"/>
                <p:cNvSpPr/>
                <p:nvPr/>
              </p:nvSpPr>
              <p:spPr>
                <a:xfrm>
                  <a:off x="3860897" y="2285483"/>
                  <a:ext cx="1327550" cy="1153573"/>
                </a:xfrm>
                <a:prstGeom prst="roundRect">
                  <a:avLst>
                    <a:gd name="adj" fmla="val 6759"/>
                  </a:avLst>
                </a:prstGeom>
                <a:gradFill>
                  <a:gsLst>
                    <a:gs pos="0">
                      <a:srgbClr val="FAC2B6"/>
                    </a:gs>
                    <a:gs pos="22000">
                      <a:srgbClr val="ED7D31"/>
                    </a:gs>
                    <a:gs pos="100000">
                      <a:srgbClr val="F26649"/>
                    </a:gs>
                  </a:gsLst>
                  <a:lin ang="6120000" scaled="0"/>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pitchFamily="34" charset="0"/>
                    <a:sym typeface="Arial" panose="020B0604020202020204" pitchFamily="34" charset="0"/>
                  </a:endParaRPr>
                </a:p>
              </p:txBody>
            </p:sp>
            <p:sp>
              <p:nvSpPr>
                <p:cNvPr id="81" name="文本框 80"/>
                <p:cNvSpPr txBox="1"/>
                <p:nvPr/>
              </p:nvSpPr>
              <p:spPr>
                <a:xfrm>
                  <a:off x="3855339" y="2543815"/>
                  <a:ext cx="1333107" cy="7232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免疫治疗前</a:t>
                  </a:r>
                  <a:endParaRPr kumimoji="0" lang="en-US" altLang="zh-CN"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骨转移患者</a:t>
                  </a:r>
                  <a:endParaRPr kumimoji="0" lang="en-US" altLang="zh-CN"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1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a:t>
                  </a:r>
                  <a:r>
                    <a:rPr kumimoji="0" lang="en-US" altLang="zh-CN" sz="11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n=281</a:t>
                  </a:r>
                  <a:r>
                    <a:rPr kumimoji="0" lang="zh-CN" altLang="en-US" sz="11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a:t>
                  </a:r>
                  <a:endParaRPr kumimoji="0" lang="en-US" altLang="zh-CN" sz="1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endParaRPr>
                </a:p>
              </p:txBody>
            </p:sp>
          </p:grpSp>
          <p:grpSp>
            <p:nvGrpSpPr>
              <p:cNvPr id="66" name="组合 65"/>
              <p:cNvGrpSpPr/>
              <p:nvPr/>
            </p:nvGrpSpPr>
            <p:grpSpPr>
              <a:xfrm>
                <a:off x="3784297" y="4314504"/>
                <a:ext cx="1404149" cy="1152000"/>
                <a:chOff x="4290676" y="4314504"/>
                <a:chExt cx="1726979" cy="1152000"/>
              </a:xfrm>
            </p:grpSpPr>
            <p:sp>
              <p:nvSpPr>
                <p:cNvPr id="78" name="圆角矩形 77"/>
                <p:cNvSpPr/>
                <p:nvPr/>
              </p:nvSpPr>
              <p:spPr>
                <a:xfrm>
                  <a:off x="4342835" y="4314504"/>
                  <a:ext cx="1633814" cy="1152000"/>
                </a:xfrm>
                <a:prstGeom prst="roundRect">
                  <a:avLst>
                    <a:gd name="adj" fmla="val 8204"/>
                  </a:avLst>
                </a:prstGeom>
                <a:solidFill>
                  <a:sysClr val="window" lastClr="FFFFFF">
                    <a:lumMod val="65000"/>
                  </a:sys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pitchFamily="34" charset="0"/>
                    <a:sym typeface="Arial" panose="020B0604020202020204" pitchFamily="34" charset="0"/>
                  </a:endParaRPr>
                </a:p>
              </p:txBody>
            </p:sp>
            <p:sp>
              <p:nvSpPr>
                <p:cNvPr id="79" name="文本框 78"/>
                <p:cNvSpPr txBox="1"/>
                <p:nvPr/>
              </p:nvSpPr>
              <p:spPr>
                <a:xfrm>
                  <a:off x="4290676" y="4569746"/>
                  <a:ext cx="1726979" cy="7232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免疫治疗前</a:t>
                  </a:r>
                  <a:endParaRPr kumimoji="0" lang="en-US" altLang="zh-CN"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无骨转移患者</a:t>
                  </a:r>
                  <a:endParaRPr kumimoji="0" lang="en-US" altLang="zh-CN"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1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a:t>
                  </a:r>
                  <a:r>
                    <a:rPr kumimoji="0" lang="en-US" altLang="zh-CN" sz="11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n=611</a:t>
                  </a:r>
                  <a:r>
                    <a:rPr kumimoji="0" lang="zh-CN" altLang="en-US" sz="11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a:t>
                  </a:r>
                  <a:endParaRPr kumimoji="0" lang="en-US" altLang="zh-CN" sz="1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endParaRPr>
                </a:p>
              </p:txBody>
            </p:sp>
          </p:grpSp>
          <p:cxnSp>
            <p:nvCxnSpPr>
              <p:cNvPr id="67" name="肘形连接符 66"/>
              <p:cNvCxnSpPr>
                <a:stCxn id="81" idx="3"/>
                <a:endCxn id="79" idx="3"/>
              </p:cNvCxnSpPr>
              <p:nvPr/>
            </p:nvCxnSpPr>
            <p:spPr>
              <a:xfrm>
                <a:off x="5188446" y="2905453"/>
                <a:ext cx="12700" cy="2025931"/>
              </a:xfrm>
              <a:prstGeom prst="bentConnector3">
                <a:avLst>
                  <a:gd name="adj1" fmla="val 1800000"/>
                </a:avLst>
              </a:prstGeom>
              <a:noFill/>
              <a:ln w="6350" cap="flat" cmpd="sng" algn="ctr">
                <a:solidFill>
                  <a:sysClr val="windowText" lastClr="000000"/>
                </a:solidFill>
                <a:prstDash val="solid"/>
                <a:miter lim="800000"/>
              </a:ln>
              <a:effectLst/>
            </p:spPr>
          </p:cxnSp>
          <p:sp>
            <p:nvSpPr>
              <p:cNvPr id="68" name="圆角矩形 67"/>
              <p:cNvSpPr/>
              <p:nvPr/>
            </p:nvSpPr>
            <p:spPr>
              <a:xfrm>
                <a:off x="5625702" y="2814073"/>
                <a:ext cx="1436061" cy="1818945"/>
              </a:xfrm>
              <a:prstGeom prst="roundRect">
                <a:avLst>
                  <a:gd name="adj" fmla="val 4381"/>
                </a:avLst>
              </a:prstGeom>
              <a:solidFill>
                <a:srgbClr val="F26649">
                  <a:alpha val="5000"/>
                </a:srgbClr>
              </a:solidFill>
              <a:ln w="9525" cap="flat" cmpd="sng" algn="ctr">
                <a:gradFill>
                  <a:gsLst>
                    <a:gs pos="0">
                      <a:srgbClr val="ED7D31">
                        <a:alpha val="0"/>
                      </a:srgbClr>
                    </a:gs>
                    <a:gs pos="100000">
                      <a:srgbClr val="ED7D31">
                        <a:alpha val="24000"/>
                      </a:srgbClr>
                    </a:gs>
                  </a:gsLst>
                  <a:lin ang="16200000" scaled="1"/>
                </a:gra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rPr>
                  <a:t>PSM1:1</a:t>
                </a:r>
                <a:r>
                  <a:rPr kumimoji="0" lang="zh-CN" altLang="en-US"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rPr>
                  <a:t>匹配系数</a:t>
                </a:r>
                <a:endParaRPr kumimoji="0" lang="en-US" altLang="zh-CN"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endParaRPr>
              </a:p>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rPr>
                  <a:t>1.</a:t>
                </a:r>
                <a:r>
                  <a:rPr kumimoji="0" lang="zh-CN" altLang="en-US"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rPr>
                  <a:t>性别</a:t>
                </a:r>
              </a:p>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rPr>
                  <a:t>2.</a:t>
                </a:r>
                <a:r>
                  <a:rPr kumimoji="0" lang="zh-CN" altLang="en-US"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rPr>
                  <a:t>年龄</a:t>
                </a:r>
              </a:p>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rPr>
                  <a:t>3.</a:t>
                </a:r>
                <a:r>
                  <a:rPr kumimoji="0" lang="zh-CN" altLang="en-US"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rPr>
                  <a:t>病理类型</a:t>
                </a:r>
                <a:endParaRPr kumimoji="0" lang="en-US" altLang="zh-CN"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endParaRPr>
              </a:p>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rPr>
                  <a:t>4.</a:t>
                </a:r>
                <a:r>
                  <a:rPr kumimoji="0" lang="zh-CN" altLang="en-US"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rPr>
                  <a:t>免疫治疗线数</a:t>
                </a:r>
                <a:endParaRPr kumimoji="0" lang="en-US" altLang="zh-CN"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endParaRPr>
              </a:p>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rPr>
                  <a:t>5.</a:t>
                </a:r>
                <a:r>
                  <a:rPr kumimoji="0" lang="zh-CN" altLang="en-US"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rPr>
                  <a:t>免疫治疗方案（单药</a:t>
                </a:r>
                <a:r>
                  <a:rPr kumimoji="0" lang="en-US" altLang="zh-CN"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rPr>
                  <a:t>/</a:t>
                </a:r>
                <a:r>
                  <a:rPr kumimoji="0" lang="zh-CN" altLang="en-US" sz="1200" b="0" i="0" u="none" strike="noStrike" kern="0" cap="none" spc="0" normalizeH="0" baseline="0" noProof="0">
                    <a:ln>
                      <a:noFill/>
                    </a:ln>
                    <a:solidFill>
                      <a:prstClr val="black">
                        <a:lumMod val="75000"/>
                        <a:lumOff val="25000"/>
                      </a:prstClr>
                    </a:solidFill>
                    <a:effectLst/>
                    <a:uLnTx/>
                    <a:uFillTx/>
                    <a:sym typeface="Arial" panose="020B0604020202020204" pitchFamily="34" charset="0"/>
                  </a:rPr>
                  <a:t>联合）</a:t>
                </a:r>
              </a:p>
            </p:txBody>
          </p:sp>
          <p:grpSp>
            <p:nvGrpSpPr>
              <p:cNvPr id="69" name="组合 68"/>
              <p:cNvGrpSpPr/>
              <p:nvPr/>
            </p:nvGrpSpPr>
            <p:grpSpPr>
              <a:xfrm>
                <a:off x="7457975" y="2257197"/>
                <a:ext cx="1333108" cy="1153573"/>
                <a:chOff x="3855339" y="2285483"/>
                <a:chExt cx="1333108" cy="1153573"/>
              </a:xfrm>
            </p:grpSpPr>
            <p:sp>
              <p:nvSpPr>
                <p:cNvPr id="76" name="圆角矩形 75"/>
                <p:cNvSpPr/>
                <p:nvPr/>
              </p:nvSpPr>
              <p:spPr>
                <a:xfrm>
                  <a:off x="3860897" y="2285483"/>
                  <a:ext cx="1327550" cy="1153573"/>
                </a:xfrm>
                <a:prstGeom prst="roundRect">
                  <a:avLst>
                    <a:gd name="adj" fmla="val 6759"/>
                  </a:avLst>
                </a:prstGeom>
                <a:gradFill>
                  <a:gsLst>
                    <a:gs pos="0">
                      <a:srgbClr val="FAC2B6"/>
                    </a:gs>
                    <a:gs pos="22000">
                      <a:srgbClr val="ED7D31"/>
                    </a:gs>
                    <a:gs pos="100000">
                      <a:srgbClr val="F26649"/>
                    </a:gs>
                  </a:gsLst>
                  <a:lin ang="6120000" scaled="0"/>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pitchFamily="34" charset="0"/>
                    <a:sym typeface="Arial" panose="020B0604020202020204" pitchFamily="34" charset="0"/>
                  </a:endParaRPr>
                </a:p>
              </p:txBody>
            </p:sp>
            <p:sp>
              <p:nvSpPr>
                <p:cNvPr id="77" name="文本框 76"/>
                <p:cNvSpPr txBox="1"/>
                <p:nvPr/>
              </p:nvSpPr>
              <p:spPr>
                <a:xfrm>
                  <a:off x="3855339" y="2543815"/>
                  <a:ext cx="1333107" cy="7232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免疫治疗前</a:t>
                  </a:r>
                  <a:endParaRPr kumimoji="0" lang="en-US" altLang="zh-CN"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骨转移患者</a:t>
                  </a:r>
                  <a:endParaRPr kumimoji="0" lang="en-US" altLang="zh-CN"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1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a:t>
                  </a:r>
                  <a:r>
                    <a:rPr kumimoji="0" lang="en-US" altLang="zh-CN" sz="11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n=272</a:t>
                  </a:r>
                  <a:r>
                    <a:rPr kumimoji="0" lang="zh-CN" altLang="en-US" sz="11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a:t>
                  </a:r>
                  <a:endParaRPr kumimoji="0" lang="en-US" altLang="zh-CN" sz="1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endParaRPr>
                </a:p>
              </p:txBody>
            </p:sp>
          </p:grpSp>
          <p:grpSp>
            <p:nvGrpSpPr>
              <p:cNvPr id="70" name="组合 69"/>
              <p:cNvGrpSpPr/>
              <p:nvPr/>
            </p:nvGrpSpPr>
            <p:grpSpPr>
              <a:xfrm>
                <a:off x="7386933" y="4286218"/>
                <a:ext cx="1404149" cy="1152000"/>
                <a:chOff x="4290676" y="4314504"/>
                <a:chExt cx="1726979" cy="1152000"/>
              </a:xfrm>
            </p:grpSpPr>
            <p:sp>
              <p:nvSpPr>
                <p:cNvPr id="74" name="圆角矩形 73"/>
                <p:cNvSpPr/>
                <p:nvPr/>
              </p:nvSpPr>
              <p:spPr>
                <a:xfrm>
                  <a:off x="4342835" y="4314504"/>
                  <a:ext cx="1633814" cy="1152000"/>
                </a:xfrm>
                <a:prstGeom prst="roundRect">
                  <a:avLst>
                    <a:gd name="adj" fmla="val 8204"/>
                  </a:avLst>
                </a:prstGeom>
                <a:solidFill>
                  <a:sysClr val="window" lastClr="FFFFFF">
                    <a:lumMod val="65000"/>
                  </a:sys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pitchFamily="34" charset="0"/>
                    <a:sym typeface="Arial" panose="020B0604020202020204" pitchFamily="34" charset="0"/>
                  </a:endParaRPr>
                </a:p>
              </p:txBody>
            </p:sp>
            <p:sp>
              <p:nvSpPr>
                <p:cNvPr id="75" name="文本框 74"/>
                <p:cNvSpPr txBox="1"/>
                <p:nvPr/>
              </p:nvSpPr>
              <p:spPr>
                <a:xfrm>
                  <a:off x="4290676" y="4569746"/>
                  <a:ext cx="1726979" cy="7232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免疫治疗前</a:t>
                  </a:r>
                  <a:endParaRPr kumimoji="0" lang="en-US" altLang="zh-CN"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无骨转移患者</a:t>
                  </a:r>
                  <a:endParaRPr kumimoji="0" lang="en-US" altLang="zh-CN" sz="15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1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a:t>
                  </a:r>
                  <a:r>
                    <a:rPr kumimoji="0" lang="en-US" altLang="zh-CN" sz="11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n=272</a:t>
                  </a:r>
                  <a:r>
                    <a:rPr kumimoji="0" lang="zh-CN" altLang="en-US" sz="11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rPr>
                    <a:t>）</a:t>
                  </a:r>
                  <a:endParaRPr kumimoji="0" lang="en-US" altLang="zh-CN" sz="1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sym typeface="Arial" panose="020B0604020202020204" pitchFamily="34" charset="0"/>
                  </a:endParaRPr>
                </a:p>
              </p:txBody>
            </p:sp>
          </p:grpSp>
          <p:cxnSp>
            <p:nvCxnSpPr>
              <p:cNvPr id="71" name="直线箭头连接符 70"/>
              <p:cNvCxnSpPr/>
              <p:nvPr/>
            </p:nvCxnSpPr>
            <p:spPr>
              <a:xfrm>
                <a:off x="5432996" y="3756907"/>
                <a:ext cx="216000" cy="0"/>
              </a:xfrm>
              <a:prstGeom prst="straightConnector1">
                <a:avLst/>
              </a:prstGeom>
              <a:noFill/>
              <a:ln w="6350" cap="flat" cmpd="sng" algn="ctr">
                <a:solidFill>
                  <a:sysClr val="windowText" lastClr="000000"/>
                </a:solidFill>
                <a:prstDash val="solid"/>
                <a:miter lim="800000"/>
                <a:tailEnd type="triangle"/>
              </a:ln>
              <a:effectLst/>
            </p:spPr>
          </p:cxnSp>
          <p:cxnSp>
            <p:nvCxnSpPr>
              <p:cNvPr id="72" name="肘形连接符 71"/>
              <p:cNvCxnSpPr>
                <a:stCxn id="77" idx="1"/>
                <a:endCxn id="75" idx="1"/>
              </p:cNvCxnSpPr>
              <p:nvPr/>
            </p:nvCxnSpPr>
            <p:spPr>
              <a:xfrm rot="10800000" flipV="1">
                <a:off x="7386933" y="2877166"/>
                <a:ext cx="71042" cy="2025931"/>
              </a:xfrm>
              <a:prstGeom prst="bentConnector3">
                <a:avLst>
                  <a:gd name="adj1" fmla="val 242561"/>
                </a:avLst>
              </a:prstGeom>
              <a:noFill/>
              <a:ln w="6350" cap="flat" cmpd="sng" algn="ctr">
                <a:solidFill>
                  <a:sysClr val="windowText" lastClr="000000"/>
                </a:solidFill>
                <a:prstDash val="solid"/>
                <a:miter lim="800000"/>
              </a:ln>
              <a:effectLst/>
            </p:spPr>
          </p:cxnSp>
          <p:cxnSp>
            <p:nvCxnSpPr>
              <p:cNvPr id="73" name="直线箭头连接符 72"/>
              <p:cNvCxnSpPr/>
              <p:nvPr/>
            </p:nvCxnSpPr>
            <p:spPr>
              <a:xfrm>
                <a:off x="7061763" y="3765546"/>
                <a:ext cx="216000" cy="0"/>
              </a:xfrm>
              <a:prstGeom prst="straightConnector1">
                <a:avLst/>
              </a:prstGeom>
              <a:noFill/>
              <a:ln w="6350" cap="flat" cmpd="sng" algn="ctr">
                <a:solidFill>
                  <a:sysClr val="windowText" lastClr="000000"/>
                </a:solidFill>
                <a:prstDash val="solid"/>
                <a:miter lim="800000"/>
                <a:tailEnd type="triangle"/>
              </a:ln>
              <a:effectLst/>
            </p:spPr>
          </p:cxnSp>
        </p:grpSp>
      </p:grpSp>
      <p:sp>
        <p:nvSpPr>
          <p:cNvPr id="87" name="标题 2"/>
          <p:cNvSpPr>
            <a:spLocks noGrp="1"/>
          </p:cNvSpPr>
          <p:nvPr>
            <p:ph type="title"/>
          </p:nvPr>
        </p:nvSpPr>
        <p:spPr>
          <a:xfrm>
            <a:off x="838200" y="253924"/>
            <a:ext cx="10668635" cy="867930"/>
          </a:xfrm>
        </p:spPr>
        <p:txBody>
          <a:bodyPr vert="horz"/>
          <a:lstStyle/>
          <a:p>
            <a:r>
              <a:rPr kumimoji="1" lang="zh-CN" altLang="en-US" sz="2800" dirty="0">
                <a:cs typeface="微软雅黑" panose="020B0503020204020204" charset="-122"/>
              </a:rPr>
              <a:t>近期一项大型回顾性分析探索了</a:t>
            </a:r>
            <a:br>
              <a:rPr kumimoji="1" lang="en-US" altLang="zh-CN" sz="2800" dirty="0">
                <a:cs typeface="微软雅黑" panose="020B0503020204020204" charset="-122"/>
              </a:rPr>
            </a:br>
            <a:r>
              <a:rPr kumimoji="1" lang="zh-CN" altLang="en-US" sz="2800" dirty="0">
                <a:cs typeface="微软雅黑" panose="020B0503020204020204" charset="-122"/>
              </a:rPr>
              <a:t>骨放疗的加入对使用免疫治疗的晚期骨转移</a:t>
            </a:r>
            <a:r>
              <a:rPr kumimoji="1" lang="en-US" altLang="zh-CN" sz="2800" dirty="0">
                <a:cs typeface="微软雅黑" panose="020B0503020204020204" charset="-122"/>
              </a:rPr>
              <a:t>NSCLC</a:t>
            </a:r>
            <a:r>
              <a:rPr kumimoji="1" lang="zh-CN" altLang="en-US" sz="2800" dirty="0">
                <a:cs typeface="微软雅黑" panose="020B0503020204020204" charset="-122"/>
              </a:rPr>
              <a:t>患者的价值</a:t>
            </a:r>
            <a:endParaRPr lang="zh-CN" altLang="en-US" sz="2800"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73D23711-D5F4-693C-9985-1EE799CD20D3}"/>
              </a:ext>
            </a:extLst>
          </p:cNvPr>
          <p:cNvGraphicFramePr>
            <a:graphicFrameLocks noChangeAspect="1"/>
          </p:cNvGraphicFramePr>
          <p:nvPr>
            <p:custDataLst>
              <p:tags r:id="rId1"/>
            </p:custDataLst>
            <p:extLst>
              <p:ext uri="{D42A27DB-BD31-4B8C-83A1-F6EECF244321}">
                <p14:modId xmlns:p14="http://schemas.microsoft.com/office/powerpoint/2010/main" val="16868133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7" imgW="512" imgH="514" progId="TCLayout.ActiveDocument.1">
                  <p:embed/>
                </p:oleObj>
              </mc:Choice>
              <mc:Fallback>
                <p:oleObj name="think-cell 幻灯片" r:id="rId7" imgW="512" imgH="514" progId="TCLayout.ActiveDocument.1">
                  <p:embed/>
                  <p:pic>
                    <p:nvPicPr>
                      <p:cNvPr id="13" name="think-cell data - do not delete" hidden="1">
                        <a:extLst>
                          <a:ext uri="{FF2B5EF4-FFF2-40B4-BE49-F238E27FC236}">
                            <a16:creationId xmlns:a16="http://schemas.microsoft.com/office/drawing/2014/main" id="{73D23711-D5F4-693C-9985-1EE799CD20D3}"/>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grpSp>
        <p:nvGrpSpPr>
          <p:cNvPr id="19" name="组合 18">
            <a:extLst>
              <a:ext uri="{FF2B5EF4-FFF2-40B4-BE49-F238E27FC236}">
                <a16:creationId xmlns:a16="http://schemas.microsoft.com/office/drawing/2014/main" id="{07E1BF16-455A-B343-7986-8A9B2ABA8D71}"/>
              </a:ext>
            </a:extLst>
          </p:cNvPr>
          <p:cNvGrpSpPr/>
          <p:nvPr/>
        </p:nvGrpSpPr>
        <p:grpSpPr>
          <a:xfrm>
            <a:off x="515938" y="1385568"/>
            <a:ext cx="5580062" cy="5218508"/>
            <a:chOff x="1326474" y="2505240"/>
            <a:chExt cx="9257993" cy="1937861"/>
          </a:xfrm>
        </p:grpSpPr>
        <p:sp>
          <p:nvSpPr>
            <p:cNvPr id="20" name="矩形: 圆角 9">
              <a:extLst>
                <a:ext uri="{FF2B5EF4-FFF2-40B4-BE49-F238E27FC236}">
                  <a16:creationId xmlns:a16="http://schemas.microsoft.com/office/drawing/2014/main" id="{555B89FB-6B73-1E4F-AA41-B3B4B8E3BF72}"/>
                </a:ext>
              </a:extLst>
            </p:cNvPr>
            <p:cNvSpPr/>
            <p:nvPr>
              <p:custDataLst>
                <p:tags r:id="rId4"/>
              </p:custDataLst>
            </p:nvPr>
          </p:nvSpPr>
          <p:spPr>
            <a:xfrm>
              <a:off x="1352728" y="2547135"/>
              <a:ext cx="9231739" cy="1895966"/>
            </a:xfrm>
            <a:prstGeom prst="roundRect">
              <a:avLst>
                <a:gd name="adj" fmla="val 2106"/>
              </a:avLst>
            </a:prstGeom>
            <a:solidFill>
              <a:srgbClr val="EA6F3F">
                <a:alpha val="63000"/>
              </a:srgbClr>
            </a:solidFill>
            <a:ln w="9525"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微软雅黑"/>
                <a:ea typeface="微软雅黑"/>
                <a:cs typeface="+mn-cs"/>
                <a:sym typeface="Calibri" panose="020F0502020204030204" pitchFamily="34" charset="0"/>
              </a:endParaRPr>
            </a:p>
          </p:txBody>
        </p:sp>
        <p:sp>
          <p:nvSpPr>
            <p:cNvPr id="22" name="矩形: 圆角 10">
              <a:extLst>
                <a:ext uri="{FF2B5EF4-FFF2-40B4-BE49-F238E27FC236}">
                  <a16:creationId xmlns:a16="http://schemas.microsoft.com/office/drawing/2014/main" id="{8E544AE7-8C5A-9BE8-C429-FBECF0C6A712}"/>
                </a:ext>
              </a:extLst>
            </p:cNvPr>
            <p:cNvSpPr/>
            <p:nvPr>
              <p:custDataLst>
                <p:tags r:id="rId5"/>
              </p:custDataLst>
            </p:nvPr>
          </p:nvSpPr>
          <p:spPr>
            <a:xfrm>
              <a:off x="1326474" y="2505240"/>
              <a:ext cx="9216000" cy="1895965"/>
            </a:xfrm>
            <a:prstGeom prst="roundRect">
              <a:avLst>
                <a:gd name="adj" fmla="val 2106"/>
              </a:avLst>
            </a:prstGeom>
            <a:solidFill>
              <a:sysClr val="window" lastClr="FFFFFF"/>
            </a:solidFill>
            <a:ln w="12700" cap="flat" cmpd="sng" algn="ctr">
              <a:gradFill flip="none" rotWithShape="1">
                <a:gsLst>
                  <a:gs pos="52000">
                    <a:srgbClr val="FFFFFF"/>
                  </a:gs>
                  <a:gs pos="0">
                    <a:srgbClr val="ED7D31">
                      <a:lumMod val="40000"/>
                      <a:lumOff val="60000"/>
                    </a:srgbClr>
                  </a:gs>
                  <a:gs pos="100000">
                    <a:srgbClr val="FFFFFF"/>
                  </a:gs>
                </a:gsLst>
                <a:lin ang="4800000" scaled="0"/>
                <a:tileRect/>
              </a:gradFill>
              <a:prstDash val="solid"/>
              <a:miter lim="800000"/>
            </a:ln>
            <a:effectLst/>
          </p:spPr>
          <p:txBody>
            <a:bodyPr lIns="108000" tIns="324000" rIns="108000" bIns="0" rtlCol="0" anchor="t"/>
            <a:lstStyle/>
            <a:p>
              <a:pPr marL="182563" marR="0" lvl="1" indent="-171450" algn="ctr" defTabSz="91440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zh-CN" altLang="en-US" sz="1400" b="1" i="0" u="none" strike="noStrike" kern="0" cap="none" spc="0" normalizeH="0" baseline="0" noProof="0" dirty="0">
                  <a:ln>
                    <a:noFill/>
                  </a:ln>
                  <a:solidFill>
                    <a:schemeClr val="tx1">
                      <a:lumMod val="75000"/>
                      <a:lumOff val="25000"/>
                    </a:schemeClr>
                  </a:solidFill>
                  <a:effectLst/>
                  <a:uLnTx/>
                  <a:uFillTx/>
                  <a:ea typeface="微软雅黑"/>
                  <a:cs typeface="+mn-cs"/>
                </a:rPr>
                <a:t>绝大多数患者一旦确诊骨转移，无论是否有症状，</a:t>
              </a:r>
              <a:endParaRPr kumimoji="0" lang="en-US" altLang="zh-CN" sz="1400" b="1" i="0" u="none" strike="noStrike" kern="0" cap="none" spc="0" normalizeH="0" baseline="0" noProof="0" dirty="0">
                <a:ln>
                  <a:noFill/>
                </a:ln>
                <a:solidFill>
                  <a:schemeClr val="tx1">
                    <a:lumMod val="75000"/>
                    <a:lumOff val="25000"/>
                  </a:schemeClr>
                </a:solidFill>
                <a:effectLst/>
                <a:uLnTx/>
                <a:uFillTx/>
                <a:ea typeface="微软雅黑"/>
                <a:cs typeface="+mn-cs"/>
              </a:endParaRPr>
            </a:p>
            <a:p>
              <a:pPr marL="11113" marR="0" lvl="1" algn="ctr" defTabSz="914400" eaLnBrk="1" fontAlgn="auto" latinLnBrk="0" hangingPunct="1">
                <a:lnSpc>
                  <a:spcPct val="120000"/>
                </a:lnSpc>
                <a:spcBef>
                  <a:spcPts val="0"/>
                </a:spcBef>
                <a:spcAft>
                  <a:spcPts val="300"/>
                </a:spcAft>
                <a:buClrTx/>
                <a:buSzTx/>
                <a:tabLst/>
                <a:defRPr/>
              </a:pPr>
              <a:r>
                <a:rPr kumimoji="0" lang="zh-CN" altLang="en-US" sz="1400" b="1" i="0" u="none" strike="noStrike" kern="0" cap="none" spc="0" normalizeH="0" baseline="0" noProof="0" dirty="0">
                  <a:ln>
                    <a:noFill/>
                  </a:ln>
                  <a:solidFill>
                    <a:schemeClr val="tx1">
                      <a:lumMod val="75000"/>
                      <a:lumOff val="25000"/>
                    </a:schemeClr>
                  </a:solidFill>
                  <a:effectLst/>
                  <a:uLnTx/>
                  <a:uFillTx/>
                  <a:ea typeface="微软雅黑"/>
                  <a:cs typeface="+mn-cs"/>
                </a:rPr>
                <a:t>都应尽早使用骨靶向药物</a:t>
              </a:r>
              <a:endParaRPr kumimoji="0" lang="en-US" altLang="zh-CN" sz="1400" b="1" i="0" u="none" strike="noStrike" kern="0" cap="none" spc="0" normalizeH="0" baseline="0" noProof="0" dirty="0">
                <a:ln>
                  <a:noFill/>
                </a:ln>
                <a:solidFill>
                  <a:schemeClr val="tx1">
                    <a:lumMod val="75000"/>
                    <a:lumOff val="25000"/>
                  </a:schemeClr>
                </a:solidFill>
                <a:effectLst/>
                <a:uLnTx/>
                <a:uFillTx/>
                <a:ea typeface="微软雅黑"/>
                <a:cs typeface="+mn-cs"/>
              </a:endParaRPr>
            </a:p>
          </p:txBody>
        </p:sp>
      </p:grpSp>
      <p:grpSp>
        <p:nvGrpSpPr>
          <p:cNvPr id="23" name="组合 22">
            <a:extLst>
              <a:ext uri="{FF2B5EF4-FFF2-40B4-BE49-F238E27FC236}">
                <a16:creationId xmlns:a16="http://schemas.microsoft.com/office/drawing/2014/main" id="{7CB31B5E-BE7A-AFDB-8910-BAE139400E27}"/>
              </a:ext>
            </a:extLst>
          </p:cNvPr>
          <p:cNvGrpSpPr/>
          <p:nvPr/>
        </p:nvGrpSpPr>
        <p:grpSpPr>
          <a:xfrm>
            <a:off x="6144966" y="1385568"/>
            <a:ext cx="5580062" cy="5218508"/>
            <a:chOff x="1326474" y="2505240"/>
            <a:chExt cx="9257993" cy="1937861"/>
          </a:xfrm>
        </p:grpSpPr>
        <p:sp>
          <p:nvSpPr>
            <p:cNvPr id="28" name="矩形: 圆角 9">
              <a:extLst>
                <a:ext uri="{FF2B5EF4-FFF2-40B4-BE49-F238E27FC236}">
                  <a16:creationId xmlns:a16="http://schemas.microsoft.com/office/drawing/2014/main" id="{343B1792-E557-2735-E9E3-321F4A4E58ED}"/>
                </a:ext>
              </a:extLst>
            </p:cNvPr>
            <p:cNvSpPr/>
            <p:nvPr>
              <p:custDataLst>
                <p:tags r:id="rId2"/>
              </p:custDataLst>
            </p:nvPr>
          </p:nvSpPr>
          <p:spPr>
            <a:xfrm>
              <a:off x="1352728" y="2547135"/>
              <a:ext cx="9231739" cy="1895966"/>
            </a:xfrm>
            <a:prstGeom prst="roundRect">
              <a:avLst>
                <a:gd name="adj" fmla="val 2106"/>
              </a:avLst>
            </a:prstGeom>
            <a:solidFill>
              <a:srgbClr val="EA6F3F">
                <a:alpha val="63000"/>
              </a:srgbClr>
            </a:solidFill>
            <a:ln w="9525" cap="flat" cmpd="sng" algn="ctr">
              <a:no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微软雅黑"/>
                <a:ea typeface="微软雅黑"/>
                <a:cs typeface="+mn-cs"/>
                <a:sym typeface="Calibri" panose="020F0502020204030204" pitchFamily="34" charset="0"/>
              </a:endParaRPr>
            </a:p>
          </p:txBody>
        </p:sp>
        <p:sp>
          <p:nvSpPr>
            <p:cNvPr id="29" name="矩形: 圆角 10">
              <a:extLst>
                <a:ext uri="{FF2B5EF4-FFF2-40B4-BE49-F238E27FC236}">
                  <a16:creationId xmlns:a16="http://schemas.microsoft.com/office/drawing/2014/main" id="{EB06CD6B-6DB8-9B32-776F-204F4E168855}"/>
                </a:ext>
              </a:extLst>
            </p:cNvPr>
            <p:cNvSpPr/>
            <p:nvPr>
              <p:custDataLst>
                <p:tags r:id="rId3"/>
              </p:custDataLst>
            </p:nvPr>
          </p:nvSpPr>
          <p:spPr>
            <a:xfrm>
              <a:off x="1326474" y="2505240"/>
              <a:ext cx="9216001" cy="1895965"/>
            </a:xfrm>
            <a:prstGeom prst="roundRect">
              <a:avLst>
                <a:gd name="adj" fmla="val 2106"/>
              </a:avLst>
            </a:prstGeom>
            <a:solidFill>
              <a:sysClr val="window" lastClr="FFFFFF"/>
            </a:solidFill>
            <a:ln w="12700" cap="flat" cmpd="sng" algn="ctr">
              <a:gradFill flip="none" rotWithShape="1">
                <a:gsLst>
                  <a:gs pos="52000">
                    <a:srgbClr val="FFFFFF"/>
                  </a:gs>
                  <a:gs pos="0">
                    <a:srgbClr val="ED7D31">
                      <a:lumMod val="40000"/>
                      <a:lumOff val="60000"/>
                    </a:srgbClr>
                  </a:gs>
                  <a:gs pos="100000">
                    <a:srgbClr val="FFFFFF"/>
                  </a:gs>
                </a:gsLst>
                <a:lin ang="4800000" scaled="0"/>
                <a:tileRect/>
              </a:gradFill>
              <a:prstDash val="solid"/>
              <a:miter lim="800000"/>
            </a:ln>
            <a:effectLst/>
          </p:spPr>
          <p:txBody>
            <a:bodyPr lIns="108000" tIns="324000" rIns="108000" bIns="0" rtlCol="0" anchor="t"/>
            <a:lstStyle/>
            <a:p>
              <a:pPr marL="182563" marR="0" lvl="1" indent="-171450" algn="ctr" defTabSz="914400" eaLnBrk="1" fontAlgn="auto" latinLnBrk="0" hangingPunct="1">
                <a:lnSpc>
                  <a:spcPct val="120000"/>
                </a:lnSpc>
                <a:spcBef>
                  <a:spcPts val="0"/>
                </a:spcBef>
                <a:spcAft>
                  <a:spcPts val="300"/>
                </a:spcAft>
                <a:buClrTx/>
                <a:buSzTx/>
                <a:buFont typeface="Arial" panose="020B0604020202020204" pitchFamily="34" charset="0"/>
                <a:buChar char="•"/>
                <a:tabLst/>
                <a:defRPr/>
              </a:pPr>
              <a:r>
                <a:rPr kumimoji="0" lang="zh-CN" altLang="en-US" sz="1400" b="1" i="0" u="none" strike="noStrike" kern="0" cap="none" spc="0" normalizeH="0" baseline="0" noProof="0" dirty="0">
                  <a:ln>
                    <a:noFill/>
                  </a:ln>
                  <a:solidFill>
                    <a:schemeClr val="tx1">
                      <a:lumMod val="75000"/>
                      <a:lumOff val="25000"/>
                    </a:schemeClr>
                  </a:solidFill>
                  <a:effectLst/>
                  <a:uLnTx/>
                  <a:uFillTx/>
                  <a:ea typeface="微软雅黑"/>
                  <a:cs typeface="+mn-cs"/>
                </a:rPr>
                <a:t>一旦确诊骨转移，无论是否有相应症状，</a:t>
              </a:r>
              <a:endParaRPr kumimoji="0" lang="en-US" altLang="zh-CN" sz="1400" b="1" i="0" u="none" strike="noStrike" kern="0" cap="none" spc="0" normalizeH="0" baseline="0" noProof="0" dirty="0">
                <a:ln>
                  <a:noFill/>
                </a:ln>
                <a:solidFill>
                  <a:schemeClr val="tx1">
                    <a:lumMod val="75000"/>
                    <a:lumOff val="25000"/>
                  </a:schemeClr>
                </a:solidFill>
                <a:effectLst/>
                <a:uLnTx/>
                <a:uFillTx/>
                <a:ea typeface="微软雅黑"/>
                <a:cs typeface="+mn-cs"/>
              </a:endParaRPr>
            </a:p>
            <a:p>
              <a:pPr marL="11113" marR="0" lvl="1" algn="ctr" defTabSz="914400" eaLnBrk="1" fontAlgn="auto" latinLnBrk="0" hangingPunct="1">
                <a:lnSpc>
                  <a:spcPct val="120000"/>
                </a:lnSpc>
                <a:spcBef>
                  <a:spcPts val="0"/>
                </a:spcBef>
                <a:spcAft>
                  <a:spcPts val="300"/>
                </a:spcAft>
                <a:buClrTx/>
                <a:buSzTx/>
                <a:tabLst/>
                <a:defRPr/>
              </a:pPr>
              <a:r>
                <a:rPr kumimoji="0" lang="zh-CN" altLang="en-US" sz="1400" b="1" i="0" u="none" strike="noStrike" kern="0" cap="none" spc="0" normalizeH="0" baseline="0" noProof="0" dirty="0">
                  <a:ln>
                    <a:noFill/>
                  </a:ln>
                  <a:solidFill>
                    <a:schemeClr val="tx1">
                      <a:lumMod val="75000"/>
                      <a:lumOff val="25000"/>
                    </a:schemeClr>
                  </a:solidFill>
                  <a:effectLst/>
                  <a:uLnTx/>
                  <a:uFillTx/>
                  <a:ea typeface="微软雅黑"/>
                  <a:cs typeface="+mn-cs"/>
                </a:rPr>
                <a:t>患者均可从骨靶向治疗中受益，预防或延缓</a:t>
              </a:r>
              <a:r>
                <a:rPr kumimoji="0" lang="en-US" altLang="zh-CN" sz="1400" b="1" i="0" u="none" strike="noStrike" kern="0" cap="none" spc="0" normalizeH="0" baseline="0" noProof="0" dirty="0">
                  <a:ln>
                    <a:noFill/>
                  </a:ln>
                  <a:solidFill>
                    <a:schemeClr val="tx1">
                      <a:lumMod val="75000"/>
                      <a:lumOff val="25000"/>
                    </a:schemeClr>
                  </a:solidFill>
                  <a:effectLst/>
                  <a:uLnTx/>
                  <a:uFillTx/>
                  <a:ea typeface="微软雅黑"/>
                  <a:cs typeface="+mn-cs"/>
                </a:rPr>
                <a:t>SREs</a:t>
              </a:r>
              <a:r>
                <a:rPr kumimoji="0" lang="zh-CN" altLang="en-US" sz="1400" b="1" i="0" u="none" strike="noStrike" kern="0" cap="none" spc="0" normalizeH="0" baseline="0" noProof="0" dirty="0">
                  <a:ln>
                    <a:noFill/>
                  </a:ln>
                  <a:solidFill>
                    <a:schemeClr val="tx1">
                      <a:lumMod val="75000"/>
                      <a:lumOff val="25000"/>
                    </a:schemeClr>
                  </a:solidFill>
                  <a:effectLst/>
                  <a:uLnTx/>
                  <a:uFillTx/>
                  <a:ea typeface="微软雅黑"/>
                  <a:cs typeface="+mn-cs"/>
                </a:rPr>
                <a:t>的发生</a:t>
              </a:r>
            </a:p>
          </p:txBody>
        </p:sp>
      </p:grpSp>
      <p:sp>
        <p:nvSpPr>
          <p:cNvPr id="2" name="标题 1"/>
          <p:cNvSpPr>
            <a:spLocks noGrp="1"/>
          </p:cNvSpPr>
          <p:nvPr>
            <p:ph type="title"/>
          </p:nvPr>
        </p:nvSpPr>
        <p:spPr>
          <a:xfrm>
            <a:off x="838200" y="267774"/>
            <a:ext cx="9822084" cy="840230"/>
          </a:xfrm>
        </p:spPr>
        <p:txBody>
          <a:bodyPr vert="horz"/>
          <a:lstStyle/>
          <a:p>
            <a:r>
              <a:rPr kumimoji="1" lang="zh-CN" altLang="en-US" sz="2700" dirty="0"/>
              <a:t>无症状骨转移的骨靶向治疗，国内外指南与共识如何建议？</a:t>
            </a:r>
            <a:br>
              <a:rPr kumimoji="1" lang="en-US" altLang="zh-CN" sz="2700" dirty="0"/>
            </a:br>
            <a:r>
              <a:rPr kumimoji="1" lang="zh-CN" altLang="en-US" sz="2700" dirty="0"/>
              <a:t>无论是否有症状，骨转移确诊后都应尽早使用骨靶向药物</a:t>
            </a:r>
            <a:r>
              <a:rPr kumimoji="1" lang="en-US" altLang="zh-CN" sz="2700" dirty="0"/>
              <a:t>(BTA)</a:t>
            </a:r>
            <a:endParaRPr kumimoji="1" lang="zh-CN" altLang="en-US" sz="2700" dirty="0">
              <a:latin typeface="Arial" panose="020B0604020202020204" pitchFamily="34" charset="0"/>
              <a:cs typeface="Arial" panose="020B0604020202020204" pitchFamily="34" charset="0"/>
            </a:endParaRPr>
          </a:p>
        </p:txBody>
      </p:sp>
      <p:sp>
        <p:nvSpPr>
          <p:cNvPr id="82" name="页脚占位符 3"/>
          <p:cNvSpPr txBox="1"/>
          <p:nvPr/>
        </p:nvSpPr>
        <p:spPr>
          <a:xfrm>
            <a:off x="515937" y="6592657"/>
            <a:ext cx="11160125" cy="213995"/>
          </a:xfrm>
          <a:prstGeom prst="rect">
            <a:avLst/>
          </a:prstGeom>
        </p:spPr>
        <p:txBody>
          <a:bodyPr wrap="square" lIns="0">
            <a:spAutoFit/>
          </a:bodyPr>
          <a:lstStyle>
            <a:defPPr>
              <a:defRPr lang="zh-CN"/>
            </a:defPPr>
            <a:lvl1pPr marL="228600" marR="0" lvl="0" indent="-228600" fontAlgn="auto">
              <a:lnSpc>
                <a:spcPct val="100000"/>
              </a:lnSpc>
              <a:spcBef>
                <a:spcPct val="0"/>
              </a:spcBef>
              <a:spcAft>
                <a:spcPct val="0"/>
              </a:spcAft>
              <a:buClrTx/>
              <a:buSzTx/>
              <a:buFontTx/>
              <a:buAutoNum type="arabicPeriod"/>
              <a:defRPr kumimoji="0" sz="600" b="0" i="0" u="none" strike="noStrike" cap="none" spc="0" normalizeH="0" baseline="0">
                <a:ln>
                  <a:noFill/>
                </a:ln>
                <a:solidFill>
                  <a:schemeClr val="bg1">
                    <a:lumMod val="50000"/>
                  </a:schemeClr>
                </a:solidFill>
                <a:effectLst/>
                <a:uLnTx/>
                <a:uFillTx/>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altLang="zh-CN" sz="800" dirty="0">
                <a:latin typeface="Arial" panose="020B0604020202020204" pitchFamily="34" charset="0"/>
                <a:cs typeface="Arial" panose="020B0604020202020204" pitchFamily="34" charset="0"/>
              </a:rPr>
              <a:t>1. ESMO bone health in cancer</a:t>
            </a:r>
            <a:r>
              <a:rPr lang="zh-CN" altLang="en-US" sz="800" dirty="0">
                <a:latin typeface="Arial" panose="020B0604020202020204" pitchFamily="34" charset="0"/>
                <a:cs typeface="Arial" panose="020B0604020202020204" pitchFamily="34" charset="0"/>
              </a:rPr>
              <a:t>；</a:t>
            </a:r>
            <a:r>
              <a:rPr lang="en-US" altLang="zh-CN" sz="800" dirty="0">
                <a:latin typeface="Arial" panose="020B0604020202020204" pitchFamily="34" charset="0"/>
                <a:cs typeface="Arial" panose="020B0604020202020204" pitchFamily="34" charset="0"/>
              </a:rPr>
              <a:t>2. </a:t>
            </a:r>
            <a:r>
              <a:rPr lang="zh-CN" altLang="en-US" sz="800" dirty="0">
                <a:latin typeface="Arial" panose="020B0604020202020204" pitchFamily="34" charset="0"/>
                <a:cs typeface="Arial" panose="020B0604020202020204" pitchFamily="34" charset="0"/>
              </a:rPr>
              <a:t>恶性肿瘤骨转移临床诊疗专家共识（</a:t>
            </a:r>
            <a:r>
              <a:rPr lang="en-US" altLang="zh-CN" sz="800" dirty="0">
                <a:latin typeface="Arial" panose="020B0604020202020204" pitchFamily="34" charset="0"/>
                <a:cs typeface="Arial" panose="020B0604020202020204" pitchFamily="34" charset="0"/>
              </a:rPr>
              <a:t>2022</a:t>
            </a:r>
            <a:r>
              <a:rPr lang="zh-CN" altLang="en-US" sz="800" dirty="0">
                <a:latin typeface="Arial" panose="020B0604020202020204" pitchFamily="34" charset="0"/>
                <a:cs typeface="Arial" panose="020B0604020202020204" pitchFamily="34" charset="0"/>
              </a:rPr>
              <a:t>）</a:t>
            </a:r>
          </a:p>
        </p:txBody>
      </p:sp>
      <p:grpSp>
        <p:nvGrpSpPr>
          <p:cNvPr id="53" name="组合 52">
            <a:extLst>
              <a:ext uri="{FF2B5EF4-FFF2-40B4-BE49-F238E27FC236}">
                <a16:creationId xmlns:a16="http://schemas.microsoft.com/office/drawing/2014/main" id="{BF1B0FF2-0AC3-5915-6394-D028562C0BE5}"/>
              </a:ext>
            </a:extLst>
          </p:cNvPr>
          <p:cNvGrpSpPr/>
          <p:nvPr/>
        </p:nvGrpSpPr>
        <p:grpSpPr>
          <a:xfrm>
            <a:off x="869234" y="2597923"/>
            <a:ext cx="5003243" cy="3698957"/>
            <a:chOff x="651309" y="2430505"/>
            <a:chExt cx="5295796" cy="3915245"/>
          </a:xfrm>
        </p:grpSpPr>
        <p:pic>
          <p:nvPicPr>
            <p:cNvPr id="14" name="图片 13">
              <a:extLst>
                <a:ext uri="{FF2B5EF4-FFF2-40B4-BE49-F238E27FC236}">
                  <a16:creationId xmlns:a16="http://schemas.microsoft.com/office/drawing/2014/main" id="{626150DC-E749-2CBE-35FA-22D1EE74E1ED}"/>
                </a:ext>
              </a:extLst>
            </p:cNvPr>
            <p:cNvPicPr>
              <a:picLocks noChangeAspect="1"/>
            </p:cNvPicPr>
            <p:nvPr/>
          </p:nvPicPr>
          <p:blipFill>
            <a:blip r:embed="rId9"/>
            <a:stretch>
              <a:fillRect/>
            </a:stretch>
          </p:blipFill>
          <p:spPr>
            <a:xfrm>
              <a:off x="651309" y="2430505"/>
              <a:ext cx="2648911" cy="3734307"/>
            </a:xfrm>
            <a:prstGeom prst="rect">
              <a:avLst/>
            </a:prstGeom>
            <a:effectLst>
              <a:outerShdw blurRad="50800" dist="38100" dir="2700000" algn="tl" rotWithShape="0">
                <a:prstClr val="black">
                  <a:alpha val="40000"/>
                </a:prstClr>
              </a:outerShdw>
            </a:effectLst>
          </p:spPr>
        </p:pic>
        <p:pic>
          <p:nvPicPr>
            <p:cNvPr id="15" name="图片 14">
              <a:extLst>
                <a:ext uri="{FF2B5EF4-FFF2-40B4-BE49-F238E27FC236}">
                  <a16:creationId xmlns:a16="http://schemas.microsoft.com/office/drawing/2014/main" id="{12ACCDD5-B8BF-5561-B96F-948D6AD2C217}"/>
                </a:ext>
              </a:extLst>
            </p:cNvPr>
            <p:cNvPicPr>
              <a:picLocks noChangeAspect="1"/>
            </p:cNvPicPr>
            <p:nvPr/>
          </p:nvPicPr>
          <p:blipFill>
            <a:blip r:embed="rId10"/>
            <a:stretch>
              <a:fillRect/>
            </a:stretch>
          </p:blipFill>
          <p:spPr>
            <a:xfrm>
              <a:off x="2502232" y="3074793"/>
              <a:ext cx="3444873" cy="3270957"/>
            </a:xfrm>
            <a:prstGeom prst="rect">
              <a:avLst/>
            </a:prstGeom>
            <a:effectLst>
              <a:outerShdw blurRad="50800" dist="38100" dir="2700000" algn="tl" rotWithShape="0">
                <a:prstClr val="black">
                  <a:alpha val="40000"/>
                </a:prstClr>
              </a:outerShdw>
            </a:effectLst>
          </p:spPr>
        </p:pic>
      </p:grpSp>
      <p:grpSp>
        <p:nvGrpSpPr>
          <p:cNvPr id="21" name="组合 20">
            <a:extLst>
              <a:ext uri="{FF2B5EF4-FFF2-40B4-BE49-F238E27FC236}">
                <a16:creationId xmlns:a16="http://schemas.microsoft.com/office/drawing/2014/main" id="{7199DC62-DBB6-1736-C555-8C8DF3C12DE8}"/>
              </a:ext>
            </a:extLst>
          </p:cNvPr>
          <p:cNvGrpSpPr/>
          <p:nvPr/>
        </p:nvGrpSpPr>
        <p:grpSpPr>
          <a:xfrm>
            <a:off x="6592626" y="2648228"/>
            <a:ext cx="4719037" cy="3565048"/>
            <a:chOff x="6044640" y="1822255"/>
            <a:chExt cx="5631423" cy="4254320"/>
          </a:xfrm>
        </p:grpSpPr>
        <p:pic>
          <p:nvPicPr>
            <p:cNvPr id="16" name="图片 15">
              <a:extLst>
                <a:ext uri="{FF2B5EF4-FFF2-40B4-BE49-F238E27FC236}">
                  <a16:creationId xmlns:a16="http://schemas.microsoft.com/office/drawing/2014/main" id="{49577425-9CEB-6B8F-13F2-E5A6507A70F0}"/>
                </a:ext>
              </a:extLst>
            </p:cNvPr>
            <p:cNvPicPr>
              <a:picLocks noChangeAspect="1"/>
            </p:cNvPicPr>
            <p:nvPr/>
          </p:nvPicPr>
          <p:blipFill>
            <a:blip r:embed="rId11"/>
            <a:srcRect t="3748"/>
            <a:stretch/>
          </p:blipFill>
          <p:spPr>
            <a:xfrm>
              <a:off x="6044640" y="1822255"/>
              <a:ext cx="2759958" cy="3746205"/>
            </a:xfrm>
            <a:prstGeom prst="rect">
              <a:avLst/>
            </a:prstGeom>
            <a:effectLst>
              <a:outerShdw blurRad="50800" dist="38100" dir="2700000" algn="tl" rotWithShape="0">
                <a:prstClr val="black">
                  <a:alpha val="40000"/>
                </a:prstClr>
              </a:outerShdw>
            </a:effectLst>
          </p:spPr>
        </p:pic>
        <p:pic>
          <p:nvPicPr>
            <p:cNvPr id="17" name="图片 16">
              <a:extLst>
                <a:ext uri="{FF2B5EF4-FFF2-40B4-BE49-F238E27FC236}">
                  <a16:creationId xmlns:a16="http://schemas.microsoft.com/office/drawing/2014/main" id="{2C3F1BAF-EE76-2015-CEA6-2ADF1C9C7153}"/>
                </a:ext>
              </a:extLst>
            </p:cNvPr>
            <p:cNvPicPr>
              <a:picLocks noChangeAspect="1"/>
            </p:cNvPicPr>
            <p:nvPr/>
          </p:nvPicPr>
          <p:blipFill>
            <a:blip r:embed="rId12"/>
            <a:srcRect l="3039" t="6491" r="3660"/>
            <a:stretch/>
          </p:blipFill>
          <p:spPr>
            <a:xfrm>
              <a:off x="8134639" y="2805618"/>
              <a:ext cx="3541424" cy="3270957"/>
            </a:xfrm>
            <a:prstGeom prst="rect">
              <a:avLst/>
            </a:prstGeom>
            <a:effectLst>
              <a:outerShdw blurRad="50800" dist="38100" dir="2700000" algn="tl" rotWithShape="0">
                <a:prstClr val="black">
                  <a:alpha val="40000"/>
                </a:prstClr>
              </a:outerShdw>
            </a:effectLst>
          </p:spPr>
        </p:pic>
        <p:sp>
          <p:nvSpPr>
            <p:cNvPr id="18" name="任意多边形: 形状 17">
              <a:extLst>
                <a:ext uri="{FF2B5EF4-FFF2-40B4-BE49-F238E27FC236}">
                  <a16:creationId xmlns:a16="http://schemas.microsoft.com/office/drawing/2014/main" id="{F0F7C77E-2A89-832D-B83E-7BE35EC44DEB}"/>
                </a:ext>
              </a:extLst>
            </p:cNvPr>
            <p:cNvSpPr/>
            <p:nvPr/>
          </p:nvSpPr>
          <p:spPr>
            <a:xfrm>
              <a:off x="8248315" y="3578030"/>
              <a:ext cx="3389938" cy="358140"/>
            </a:xfrm>
            <a:custGeom>
              <a:avLst/>
              <a:gdLst>
                <a:gd name="connsiteX0" fmla="*/ 2694004 w 3389938"/>
                <a:gd name="connsiteY0" fmla="*/ 0 h 358140"/>
                <a:gd name="connsiteX1" fmla="*/ 3389938 w 3389938"/>
                <a:gd name="connsiteY1" fmla="*/ 0 h 358140"/>
                <a:gd name="connsiteX2" fmla="*/ 3389938 w 3389938"/>
                <a:gd name="connsiteY2" fmla="*/ 179070 h 358140"/>
                <a:gd name="connsiteX3" fmla="*/ 3389937 w 3389938"/>
                <a:gd name="connsiteY3" fmla="*/ 179070 h 358140"/>
                <a:gd name="connsiteX4" fmla="*/ 3389937 w 3389938"/>
                <a:gd name="connsiteY4" fmla="*/ 358140 h 358140"/>
                <a:gd name="connsiteX5" fmla="*/ 0 w 3389938"/>
                <a:gd name="connsiteY5" fmla="*/ 358140 h 358140"/>
                <a:gd name="connsiteX6" fmla="*/ 0 w 3389938"/>
                <a:gd name="connsiteY6" fmla="*/ 179070 h 358140"/>
                <a:gd name="connsiteX7" fmla="*/ 2694004 w 3389938"/>
                <a:gd name="connsiteY7" fmla="*/ 179070 h 3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89938" h="358140">
                  <a:moveTo>
                    <a:pt x="2694004" y="0"/>
                  </a:moveTo>
                  <a:lnTo>
                    <a:pt x="3389938" y="0"/>
                  </a:lnTo>
                  <a:lnTo>
                    <a:pt x="3389938" y="179070"/>
                  </a:lnTo>
                  <a:lnTo>
                    <a:pt x="3389937" y="179070"/>
                  </a:lnTo>
                  <a:lnTo>
                    <a:pt x="3389937" y="358140"/>
                  </a:lnTo>
                  <a:lnTo>
                    <a:pt x="0" y="358140"/>
                  </a:lnTo>
                  <a:lnTo>
                    <a:pt x="0" y="179070"/>
                  </a:lnTo>
                  <a:lnTo>
                    <a:pt x="2694004" y="179070"/>
                  </a:lnTo>
                  <a:close/>
                </a:path>
              </a:pathLst>
            </a:cu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nchor="ctr">
              <a:noAutofit/>
            </a:bodyPr>
            <a:lstStyle/>
            <a:p>
              <a:pPr algn="ctr"/>
              <a:endParaRPr lang="en-US"/>
            </a:p>
          </p:txBody>
        </p:sp>
      </p:grpSp>
      <p:grpSp>
        <p:nvGrpSpPr>
          <p:cNvPr id="30" name="组合 29"/>
          <p:cNvGrpSpPr/>
          <p:nvPr/>
        </p:nvGrpSpPr>
        <p:grpSpPr>
          <a:xfrm>
            <a:off x="815359" y="1091250"/>
            <a:ext cx="4928616" cy="572770"/>
            <a:chOff x="1108412" y="1780120"/>
            <a:chExt cx="4302280" cy="572934"/>
          </a:xfrm>
        </p:grpSpPr>
        <p:grpSp>
          <p:nvGrpSpPr>
            <p:cNvPr id="31" name="组合 30"/>
            <p:cNvGrpSpPr/>
            <p:nvPr/>
          </p:nvGrpSpPr>
          <p:grpSpPr>
            <a:xfrm>
              <a:off x="4420824" y="1780120"/>
              <a:ext cx="509090" cy="294402"/>
              <a:chOff x="2290830" y="1542404"/>
              <a:chExt cx="275987" cy="155641"/>
            </a:xfrm>
          </p:grpSpPr>
          <p:sp>
            <p:nvSpPr>
              <p:cNvPr id="41" name="平行四边形 40"/>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sp>
            <p:nvSpPr>
              <p:cNvPr id="42" name="平行四边形 41"/>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grpSp>
        <p:sp>
          <p:nvSpPr>
            <p:cNvPr id="32" name="任意多边形: 形状 31"/>
            <p:cNvSpPr/>
            <p:nvPr/>
          </p:nvSpPr>
          <p:spPr>
            <a:xfrm flipH="1">
              <a:off x="1108412" y="1840776"/>
              <a:ext cx="4302280"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3" name="文本框 32"/>
            <p:cNvSpPr txBox="1"/>
            <p:nvPr/>
          </p:nvSpPr>
          <p:spPr>
            <a:xfrm>
              <a:off x="1275353" y="1902262"/>
              <a:ext cx="3935112" cy="368405"/>
            </a:xfrm>
            <a:prstGeom prst="rect">
              <a:avLst/>
            </a:prstGeom>
            <a:noFill/>
          </p:spPr>
          <p:txBody>
            <a:bodyPr wrap="square" anchor="ctr">
              <a:spAutoFit/>
            </a:bodyPr>
            <a:lstStyle/>
            <a:p>
              <a:pPr algn="ctr" defTabSz="457200"/>
              <a:r>
                <a:rPr lang="en-US" altLang="zh-CN"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ESMO </a:t>
              </a:r>
              <a:r>
                <a:rPr lang="zh-CN" altLang="en-US"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肿瘤骨健康临床实践指南</a:t>
              </a:r>
              <a:r>
                <a:rPr lang="en-US" altLang="zh-CN" b="1" kern="0" baseline="3000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1</a:t>
              </a:r>
              <a:endParaRPr lang="zh-CN" altLang="en-US"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grpSp>
          <p:nvGrpSpPr>
            <p:cNvPr id="38" name="组合 37"/>
            <p:cNvGrpSpPr/>
            <p:nvPr/>
          </p:nvGrpSpPr>
          <p:grpSpPr>
            <a:xfrm>
              <a:off x="1316029" y="1840776"/>
              <a:ext cx="509090" cy="512278"/>
              <a:chOff x="7436314" y="2544951"/>
              <a:chExt cx="509090" cy="294402"/>
            </a:xfrm>
          </p:grpSpPr>
          <p:sp>
            <p:nvSpPr>
              <p:cNvPr id="39" name="平行四边形 3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0" name="平行四边形 3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grpSp>
      </p:grpSp>
      <p:grpSp>
        <p:nvGrpSpPr>
          <p:cNvPr id="43" name="组合 42"/>
          <p:cNvGrpSpPr/>
          <p:nvPr/>
        </p:nvGrpSpPr>
        <p:grpSpPr>
          <a:xfrm>
            <a:off x="6465265" y="1091250"/>
            <a:ext cx="5040000" cy="572770"/>
            <a:chOff x="1108412" y="1780120"/>
            <a:chExt cx="4302280" cy="572934"/>
          </a:xfrm>
        </p:grpSpPr>
        <p:grpSp>
          <p:nvGrpSpPr>
            <p:cNvPr id="44" name="组合 43"/>
            <p:cNvGrpSpPr/>
            <p:nvPr/>
          </p:nvGrpSpPr>
          <p:grpSpPr>
            <a:xfrm>
              <a:off x="4420824" y="1780120"/>
              <a:ext cx="509090" cy="294402"/>
              <a:chOff x="2290830" y="1542404"/>
              <a:chExt cx="275987" cy="155641"/>
            </a:xfrm>
          </p:grpSpPr>
          <p:sp>
            <p:nvSpPr>
              <p:cNvPr id="50" name="平行四边形 49"/>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sp>
            <p:nvSpPr>
              <p:cNvPr id="52" name="平行四边形 51"/>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grpSp>
        <p:sp>
          <p:nvSpPr>
            <p:cNvPr id="45" name="任意多边形: 形状 76"/>
            <p:cNvSpPr/>
            <p:nvPr/>
          </p:nvSpPr>
          <p:spPr>
            <a:xfrm flipH="1">
              <a:off x="1108412" y="1840776"/>
              <a:ext cx="4302280"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6" name="文本框 45"/>
            <p:cNvSpPr txBox="1"/>
            <p:nvPr/>
          </p:nvSpPr>
          <p:spPr>
            <a:xfrm>
              <a:off x="1275353" y="1902262"/>
              <a:ext cx="3935112" cy="368405"/>
            </a:xfrm>
            <a:prstGeom prst="rect">
              <a:avLst/>
            </a:prstGeom>
            <a:noFill/>
          </p:spPr>
          <p:txBody>
            <a:bodyPr wrap="square" anchor="ctr">
              <a:spAutoFit/>
            </a:bodyPr>
            <a:lstStyle/>
            <a:p>
              <a:pPr algn="ctr" defTabSz="457200"/>
              <a:r>
                <a:rPr lang="zh-CN" altLang="en-US"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中国恶性肿瘤骨转移临床诊疗专家共识</a:t>
              </a:r>
              <a:r>
                <a:rPr lang="en-US" altLang="zh-CN" b="1" kern="0" baseline="3000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2</a:t>
              </a:r>
              <a:endParaRPr lang="zh-CN" altLang="en-US"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grpSp>
          <p:nvGrpSpPr>
            <p:cNvPr id="47" name="组合 46"/>
            <p:cNvGrpSpPr/>
            <p:nvPr/>
          </p:nvGrpSpPr>
          <p:grpSpPr>
            <a:xfrm>
              <a:off x="1316029" y="1840776"/>
              <a:ext cx="509090" cy="512278"/>
              <a:chOff x="7436314" y="2544951"/>
              <a:chExt cx="509090" cy="294402"/>
            </a:xfrm>
          </p:grpSpPr>
          <p:sp>
            <p:nvSpPr>
              <p:cNvPr id="48" name="平行四边形 47"/>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9" name="平行四边形 48"/>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grpSp>
      </p:grpSp>
      <p:cxnSp>
        <p:nvCxnSpPr>
          <p:cNvPr id="55" name="直接连接符 54">
            <a:extLst>
              <a:ext uri="{FF2B5EF4-FFF2-40B4-BE49-F238E27FC236}">
                <a16:creationId xmlns:a16="http://schemas.microsoft.com/office/drawing/2014/main" id="{51CFC8E6-63D6-DB7E-2665-4DC31D2F5DFE}"/>
              </a:ext>
            </a:extLst>
          </p:cNvPr>
          <p:cNvCxnSpPr>
            <a:cxnSpLocks/>
          </p:cNvCxnSpPr>
          <p:nvPr/>
        </p:nvCxnSpPr>
        <p:spPr>
          <a:xfrm>
            <a:off x="815359" y="2372810"/>
            <a:ext cx="50571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A7043C7E-3C5B-D86A-9B73-E1F1EEB2AE49}"/>
              </a:ext>
            </a:extLst>
          </p:cNvPr>
          <p:cNvCxnSpPr>
            <a:cxnSpLocks/>
          </p:cNvCxnSpPr>
          <p:nvPr/>
        </p:nvCxnSpPr>
        <p:spPr>
          <a:xfrm>
            <a:off x="6345351" y="2372810"/>
            <a:ext cx="505711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703916AD-34D7-49D2-1779-2DA9F4DC112D}"/>
              </a:ext>
            </a:extLst>
          </p:cNvPr>
          <p:cNvGraphicFramePr>
            <a:graphicFrameLocks noChangeAspect="1"/>
          </p:cNvGraphicFramePr>
          <p:nvPr>
            <p:custDataLst>
              <p:tags r:id="rId1"/>
            </p:custDataLst>
            <p:extLst>
              <p:ext uri="{D42A27DB-BD31-4B8C-83A1-F6EECF244321}">
                <p14:modId xmlns:p14="http://schemas.microsoft.com/office/powerpoint/2010/main" val="855509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65" name="矩形: 圆角 364"/>
          <p:cNvSpPr/>
          <p:nvPr/>
        </p:nvSpPr>
        <p:spPr>
          <a:xfrm>
            <a:off x="516255" y="1476375"/>
            <a:ext cx="4058920" cy="4201795"/>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endParaRPr>
          </a:p>
        </p:txBody>
      </p:sp>
      <p:grpSp>
        <p:nvGrpSpPr>
          <p:cNvPr id="19" name="组合 18"/>
          <p:cNvGrpSpPr/>
          <p:nvPr/>
        </p:nvGrpSpPr>
        <p:grpSpPr>
          <a:xfrm>
            <a:off x="996315" y="1180178"/>
            <a:ext cx="3352800" cy="584775"/>
            <a:chOff x="904372" y="1180355"/>
            <a:chExt cx="4559994" cy="585068"/>
          </a:xfrm>
        </p:grpSpPr>
        <p:sp>
          <p:nvSpPr>
            <p:cNvPr id="366" name="任意多边形: 形状 365"/>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67" name="文本框 366"/>
            <p:cNvSpPr txBox="1"/>
            <p:nvPr/>
          </p:nvSpPr>
          <p:spPr>
            <a:xfrm>
              <a:off x="1168779" y="1180355"/>
              <a:ext cx="4031180" cy="585068"/>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600"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研究中患者骨转移</a:t>
              </a:r>
              <a:endParaRPr lang="en-US" altLang="zh-CN" sz="1600"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endParaRPr>
            </a:p>
            <a:p>
              <a:pPr marL="0" marR="0" lvl="0" indent="0" algn="ctr" defTabSz="457200" eaLnBrk="1" fontAlgn="auto" latinLnBrk="0" hangingPunct="1">
                <a:lnSpc>
                  <a:spcPct val="100000"/>
                </a:lnSpc>
                <a:spcBef>
                  <a:spcPts val="0"/>
                </a:spcBef>
                <a:spcAft>
                  <a:spcPts val="0"/>
                </a:spcAft>
                <a:buClrTx/>
                <a:buSzTx/>
                <a:buFontTx/>
                <a:buNone/>
                <a:defRPr/>
              </a:pPr>
              <a:r>
                <a:rPr lang="zh-CN" altLang="en-US" sz="1600"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sym typeface="+mn-ea"/>
                </a:rPr>
                <a:t>与骨放疗的基本情况</a:t>
              </a:r>
              <a:endParaRPr lang="zh-CN" altLang="en-US" sz="1600" b="1" kern="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nvGrpSpPr>
            <p:cNvPr id="368" name="组合 367"/>
            <p:cNvGrpSpPr/>
            <p:nvPr/>
          </p:nvGrpSpPr>
          <p:grpSpPr>
            <a:xfrm>
              <a:off x="1121263" y="1198793"/>
              <a:ext cx="545082" cy="512278"/>
              <a:chOff x="7436314" y="2544951"/>
              <a:chExt cx="509090" cy="294402"/>
            </a:xfrm>
          </p:grpSpPr>
          <p:sp>
            <p:nvSpPr>
              <p:cNvPr id="369" name="平行四边形 36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70" name="平行四边形 36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grpSp>
      </p:grpSp>
      <p:sp>
        <p:nvSpPr>
          <p:cNvPr id="402" name="矩形: 圆角 401"/>
          <p:cNvSpPr/>
          <p:nvPr/>
        </p:nvSpPr>
        <p:spPr>
          <a:xfrm>
            <a:off x="4855210" y="1476375"/>
            <a:ext cx="6821170" cy="4201795"/>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endParaRPr>
          </a:p>
        </p:txBody>
      </p:sp>
      <p:grpSp>
        <p:nvGrpSpPr>
          <p:cNvPr id="30" name="组合 29"/>
          <p:cNvGrpSpPr/>
          <p:nvPr/>
        </p:nvGrpSpPr>
        <p:grpSpPr>
          <a:xfrm>
            <a:off x="5561330" y="1198606"/>
            <a:ext cx="5634355" cy="547917"/>
            <a:chOff x="6727633" y="1198793"/>
            <a:chExt cx="4559994" cy="548192"/>
          </a:xfrm>
        </p:grpSpPr>
        <p:sp>
          <p:nvSpPr>
            <p:cNvPr id="403" name="任意多边形: 形状 402"/>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04" name="文本框 403"/>
            <p:cNvSpPr txBox="1"/>
            <p:nvPr/>
          </p:nvSpPr>
          <p:spPr>
            <a:xfrm>
              <a:off x="6992040" y="1288132"/>
              <a:ext cx="4031180" cy="369517"/>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b="1" kern="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sym typeface="+mn-ea"/>
                </a:rPr>
                <a:t>骨放疗对患者无进展生存期的影响</a:t>
              </a:r>
              <a:endParaRPr lang="zh-CN" altLang="en-US" b="1" kern="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nvGrpSpPr>
            <p:cNvPr id="405" name="组合 404"/>
            <p:cNvGrpSpPr/>
            <p:nvPr/>
          </p:nvGrpSpPr>
          <p:grpSpPr>
            <a:xfrm>
              <a:off x="6944524" y="1198793"/>
              <a:ext cx="545082" cy="512278"/>
              <a:chOff x="7436314" y="2544951"/>
              <a:chExt cx="509090" cy="294402"/>
            </a:xfrm>
          </p:grpSpPr>
          <p:sp>
            <p:nvSpPr>
              <p:cNvPr id="406" name="平行四边形 405"/>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07" name="平行四边形 406"/>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grpSp>
      </p:grpSp>
      <p:sp>
        <p:nvSpPr>
          <p:cNvPr id="2" name="标题 1"/>
          <p:cNvSpPr>
            <a:spLocks noGrp="1"/>
          </p:cNvSpPr>
          <p:nvPr>
            <p:ph type="title"/>
          </p:nvPr>
        </p:nvSpPr>
        <p:spPr>
          <a:xfrm>
            <a:off x="838200" y="253924"/>
            <a:ext cx="10783570" cy="867930"/>
          </a:xfrm>
        </p:spPr>
        <p:txBody>
          <a:bodyPr vert="horz"/>
          <a:lstStyle/>
          <a:p>
            <a:r>
              <a:rPr kumimoji="1" lang="zh-CN" altLang="en-US" sz="2800" dirty="0">
                <a:cs typeface="微软雅黑" panose="020B0503020204020204" charset="-122"/>
              </a:rPr>
              <a:t>该研究同样显示：</a:t>
            </a:r>
            <a:br>
              <a:rPr kumimoji="1" lang="en-US" altLang="zh-CN" sz="2800" dirty="0">
                <a:cs typeface="微软雅黑" panose="020B0503020204020204" charset="-122"/>
              </a:rPr>
            </a:br>
            <a:r>
              <a:rPr kumimoji="1" lang="zh-CN" altLang="en-US" sz="2800" dirty="0">
                <a:cs typeface="微软雅黑" panose="020B0503020204020204" charset="-122"/>
              </a:rPr>
              <a:t>骨放疗未能改善使用免疫治疗的晚期</a:t>
            </a:r>
            <a:r>
              <a:rPr kumimoji="1" lang="en-US" altLang="zh-CN" sz="2800" dirty="0">
                <a:cs typeface="微软雅黑" panose="020B0503020204020204" charset="-122"/>
              </a:rPr>
              <a:t>NSCLC</a:t>
            </a:r>
            <a:r>
              <a:rPr kumimoji="1" lang="zh-CN" altLang="en-US" sz="2800" dirty="0">
                <a:cs typeface="微软雅黑" panose="020B0503020204020204" charset="-122"/>
              </a:rPr>
              <a:t>骨转移患者的</a:t>
            </a:r>
            <a:r>
              <a:rPr kumimoji="1" lang="en-US" altLang="zh-CN" sz="2800" dirty="0">
                <a:cs typeface="微软雅黑" panose="020B0503020204020204" charset="-122"/>
              </a:rPr>
              <a:t>PFS</a:t>
            </a:r>
            <a:endParaRPr kumimoji="1" lang="zh-CN" altLang="en-US" sz="2800" dirty="0">
              <a:latin typeface="Arial" panose="020B0604020202020204" pitchFamily="34" charset="0"/>
              <a:cs typeface="Arial" panose="020B0604020202020204" pitchFamily="34" charset="0"/>
            </a:endParaRPr>
          </a:p>
        </p:txBody>
      </p:sp>
      <p:sp>
        <p:nvSpPr>
          <p:cNvPr id="13" name="文本框 12"/>
          <p:cNvSpPr txBox="1"/>
          <p:nvPr/>
        </p:nvSpPr>
        <p:spPr>
          <a:xfrm>
            <a:off x="509270" y="5875655"/>
            <a:ext cx="11167110" cy="368300"/>
          </a:xfrm>
          <a:prstGeom prst="rect">
            <a:avLst/>
          </a:prstGeom>
          <a:noFill/>
        </p:spPr>
        <p:txBody>
          <a:bodyPr wrap="square">
            <a:spAutoFit/>
          </a:bodyPr>
          <a:lstStyle/>
          <a:p>
            <a:r>
              <a:rPr lang="zh-CN" altLang="en-US"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*收集从</a:t>
            </a:r>
            <a:r>
              <a:rPr lang="en-US" altLang="zh-CN"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2020</a:t>
            </a:r>
            <a:r>
              <a:rPr lang="zh-CN" altLang="en-US"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年</a:t>
            </a:r>
            <a:r>
              <a:rPr lang="en-US" altLang="zh-CN"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9</a:t>
            </a:r>
            <a:r>
              <a:rPr lang="zh-CN" altLang="en-US"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月</a:t>
            </a:r>
            <a:r>
              <a:rPr lang="en-US" altLang="zh-CN"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1</a:t>
            </a:r>
            <a:r>
              <a:rPr lang="zh-CN" altLang="en-US"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日至</a:t>
            </a:r>
            <a:r>
              <a:rPr lang="en-US" altLang="zh-CN"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2023</a:t>
            </a:r>
            <a:r>
              <a:rPr lang="zh-CN" altLang="en-US"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年</a:t>
            </a:r>
            <a:r>
              <a:rPr lang="en-US" altLang="zh-CN"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5</a:t>
            </a:r>
            <a:r>
              <a:rPr lang="zh-CN" altLang="en-US"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月</a:t>
            </a:r>
            <a:r>
              <a:rPr lang="en-US" altLang="zh-CN"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30</a:t>
            </a:r>
            <a:r>
              <a:rPr lang="zh-CN" altLang="en-US"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日共</a:t>
            </a:r>
            <a:r>
              <a:rPr lang="en-US" altLang="zh-CN"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1451</a:t>
            </a:r>
            <a:r>
              <a:rPr lang="zh-CN" altLang="en-US"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名接受免疫治疗的非小细胞肺癌患者，为减轻回顾性研究设计中潜在的选择偏倚，采用</a:t>
            </a:r>
            <a:r>
              <a:rPr lang="en-GB" altLang="zh-CN"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PSM 1:1</a:t>
            </a:r>
            <a:r>
              <a:rPr lang="zh-CN" altLang="en-US"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在免疫治疗前匹配有骨转移和没有骨转移的患者，最终总共有</a:t>
            </a:r>
            <a:r>
              <a:rPr lang="en-US" altLang="zh-CN"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544</a:t>
            </a:r>
            <a:r>
              <a:rPr lang="zh-CN" altLang="en-US" sz="900" kern="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例患者成功纳入分析。</a:t>
            </a:r>
          </a:p>
        </p:txBody>
      </p:sp>
      <p:sp>
        <p:nvSpPr>
          <p:cNvPr id="66" name="文本框 65"/>
          <p:cNvSpPr txBox="1"/>
          <p:nvPr/>
        </p:nvSpPr>
        <p:spPr>
          <a:xfrm>
            <a:off x="495827" y="6619671"/>
            <a:ext cx="6096000" cy="198755"/>
          </a:xfrm>
          <a:prstGeom prst="rect">
            <a:avLst/>
          </a:prstGeom>
          <a:noFill/>
        </p:spPr>
        <p:txBody>
          <a:bodyPr wrap="square" anchor="b" anchorCtr="0">
            <a:spAutoFit/>
          </a:bodyPr>
          <a:lstStyle/>
          <a:p>
            <a:pPr marL="228600" indent="-228600">
              <a:buFont typeface="+mj-lt"/>
              <a:buAutoNum type="arabicPeriod"/>
              <a:defRPr/>
            </a:pPr>
            <a:r>
              <a:rPr kumimoji="1" lang="en-US" altLang="zh-CN" sz="700" dirty="0">
                <a:solidFill>
                  <a:prstClr val="white">
                    <a:lumMod val="50000"/>
                  </a:prstClr>
                </a:solidFill>
                <a:latin typeface="Arial" panose="020B0604020202020204" pitchFamily="34" charset="0"/>
                <a:ea typeface="微软雅黑" panose="020B0503020204020204" charset="-122"/>
                <a:cs typeface="Arial" panose="020B0604020202020204" pitchFamily="34" charset="0"/>
              </a:rPr>
              <a:t>Dong H, et al. </a:t>
            </a:r>
            <a:r>
              <a:rPr kumimoji="1" lang="en-US" altLang="zh-CN" sz="700" dirty="0" err="1">
                <a:solidFill>
                  <a:prstClr val="white">
                    <a:lumMod val="50000"/>
                  </a:prstClr>
                </a:solidFill>
                <a:latin typeface="Arial" panose="020B0604020202020204" pitchFamily="34" charset="0"/>
                <a:ea typeface="微软雅黑" panose="020B0503020204020204" charset="-122"/>
                <a:cs typeface="Arial" panose="020B0604020202020204" pitchFamily="34" charset="0"/>
              </a:rPr>
              <a:t>Transl</a:t>
            </a:r>
            <a:r>
              <a:rPr kumimoji="1" lang="en-US" altLang="zh-CN" sz="700" dirty="0">
                <a:solidFill>
                  <a:prstClr val="white">
                    <a:lumMod val="50000"/>
                  </a:prstClr>
                </a:solidFill>
                <a:latin typeface="Arial" panose="020B0604020202020204" pitchFamily="34" charset="0"/>
                <a:ea typeface="微软雅黑" panose="020B0503020204020204" charset="-122"/>
                <a:cs typeface="Arial" panose="020B0604020202020204" pitchFamily="34" charset="0"/>
              </a:rPr>
              <a:t> Lung Cancer Res. 2024 Oct 31;13(10):2603-2616. </a:t>
            </a:r>
          </a:p>
        </p:txBody>
      </p:sp>
      <p:sp>
        <p:nvSpPr>
          <p:cNvPr id="71" name="文本框 70"/>
          <p:cNvSpPr txBox="1"/>
          <p:nvPr/>
        </p:nvSpPr>
        <p:spPr>
          <a:xfrm>
            <a:off x="509270" y="5675871"/>
            <a:ext cx="6098582" cy="23083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NSCLC</a:t>
            </a:r>
            <a:r>
              <a:rPr kumimoji="0" lang="zh-CN" alt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：非小细胞肺癌；</a:t>
            </a:r>
            <a:r>
              <a:rPr kumimoji="0" lang="en-US" altLang="zh-CN" sz="900" b="0" i="0" u="none" strike="noStrike" kern="0" cap="none" spc="0" normalizeH="0" baseline="0" noProof="0" dirty="0" err="1">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mPFS</a:t>
            </a:r>
            <a:r>
              <a:rPr kumimoji="0" lang="zh-CN" alt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：中位无进展生存期； </a:t>
            </a:r>
            <a:r>
              <a:rPr kumimoji="0" lang="en-US" altLang="zh-CN"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SBRT</a:t>
            </a:r>
            <a:r>
              <a:rPr kumimoji="0" lang="zh-CN" altLang="en-US" sz="9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：立体定向放射治疗</a:t>
            </a:r>
          </a:p>
        </p:txBody>
      </p:sp>
      <p:sp>
        <p:nvSpPr>
          <p:cNvPr id="88" name="文本框 87"/>
          <p:cNvSpPr txBox="1"/>
          <p:nvPr/>
        </p:nvSpPr>
        <p:spPr>
          <a:xfrm>
            <a:off x="692150" y="1988035"/>
            <a:ext cx="1556385" cy="585136"/>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1" lang="zh-CN" altLang="en-US" sz="1400" b="1" i="0" u="none" strike="noStrike" kern="0" cap="none" spc="0" normalizeH="0" baseline="0" noProof="0" dirty="0">
                <a:ln>
                  <a:noFill/>
                </a:ln>
                <a:effectLst/>
                <a:uLnTx/>
                <a:uFillTx/>
                <a:latin typeface="Arial" panose="020B0604020202020204" pitchFamily="34" charset="0"/>
                <a:ea typeface="微软雅黑" panose="020B0503020204020204" charset="-122"/>
              </a:rPr>
              <a:t>姑息性骨放疗</a:t>
            </a:r>
          </a:p>
        </p:txBody>
      </p:sp>
      <p:sp>
        <p:nvSpPr>
          <p:cNvPr id="65" name="文本框 64"/>
          <p:cNvSpPr txBox="1"/>
          <p:nvPr/>
        </p:nvSpPr>
        <p:spPr>
          <a:xfrm>
            <a:off x="5045710" y="4550603"/>
            <a:ext cx="6624955" cy="984885"/>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a:spAutoFit/>
          </a:bodyPr>
          <a:lstStyle/>
          <a:p>
            <a:pPr marL="285750" marR="0" lvl="0" indent="-285750" defTabSz="914400" eaLnBrk="1" fontAlgn="auto" latinLnBrk="0" hangingPunct="1">
              <a:spcBef>
                <a:spcPts val="600"/>
              </a:spcBef>
              <a:spcAft>
                <a:spcPts val="600"/>
              </a:spcAft>
              <a:buClrTx/>
              <a:buSzTx/>
              <a:buFont typeface="Arial" panose="020B0604020202020204" pitchFamily="34" charset="0"/>
              <a:buChar char="•"/>
              <a:defRPr/>
            </a:pPr>
            <a:r>
              <a:rPr kumimoji="0" lang="zh-CN" altLang="en-US" sz="12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无骨放疗组的</a:t>
            </a:r>
            <a:r>
              <a:rPr kumimoji="0" lang="en-US" altLang="zh-CN" sz="12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m</a:t>
            </a:r>
            <a:r>
              <a:rPr kumimoji="0" lang="zh-CN" altLang="en-US" sz="12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PFS为8.2个月(95%CI:7.84</a:t>
            </a:r>
            <a:r>
              <a:rPr kumimoji="0" lang="en-US" altLang="zh-CN" sz="12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a:t>
            </a:r>
            <a:r>
              <a:rPr kumimoji="0" lang="zh-CN" altLang="en-US" sz="12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8.63)，骨放疗组为7.2个月(95%CI:5.58-8.88)。</a:t>
            </a:r>
            <a:r>
              <a:rPr kumimoji="0" lang="zh-CN" altLang="en-US" sz="1200" b="1" i="0" u="none" strike="noStrike" kern="0" cap="none" spc="0" normalizeH="0" baseline="0" noProof="0" dirty="0">
                <a:ln>
                  <a:noFill/>
                </a:ln>
                <a:solidFill>
                  <a:srgbClr val="EB613B"/>
                </a:solidFill>
                <a:effectLst/>
                <a:uLnTx/>
                <a:uFillTx/>
                <a:latin typeface="Arial" panose="020B0604020202020204" pitchFamily="34" charset="0"/>
                <a:ea typeface="微软雅黑" panose="020B0503020204020204" charset="-122"/>
                <a:cs typeface="Arial" panose="020B0604020202020204" pitchFamily="34" charset="0"/>
              </a:rPr>
              <a:t>两组PFS没有显著差异(P=0.68)；</a:t>
            </a:r>
            <a:endParaRPr kumimoji="0" lang="en-US" altLang="zh-CN" sz="1200" b="1" i="0" u="none" strike="noStrike" kern="0" cap="none" spc="0" normalizeH="0" baseline="0" noProof="0" dirty="0">
              <a:ln>
                <a:noFill/>
              </a:ln>
              <a:solidFill>
                <a:srgbClr val="EB613B"/>
              </a:solidFill>
              <a:effectLst/>
              <a:uLnTx/>
              <a:uFillTx/>
              <a:latin typeface="Arial" panose="020B0604020202020204" pitchFamily="34" charset="0"/>
              <a:ea typeface="微软雅黑" panose="020B0503020204020204" charset="-122"/>
              <a:cs typeface="Arial" panose="020B0604020202020204" pitchFamily="34" charset="0"/>
            </a:endParaRPr>
          </a:p>
          <a:p>
            <a:pPr marL="285750" marR="0" lvl="0" indent="-285750" defTabSz="914400" eaLnBrk="1" fontAlgn="auto" latinLnBrk="0" hangingPunct="1">
              <a:spcBef>
                <a:spcPts val="600"/>
              </a:spcBef>
              <a:spcAft>
                <a:spcPts val="600"/>
              </a:spcAft>
              <a:buClrTx/>
              <a:buSzTx/>
              <a:buFont typeface="Arial" panose="020B0604020202020204" pitchFamily="34" charset="0"/>
              <a:buChar char="•"/>
              <a:defRPr/>
            </a:pPr>
            <a:r>
              <a:rPr kumimoji="0" lang="zh-CN" altLang="en-US" sz="12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接受骨SBRT和姑息性骨放疗的患者的</a:t>
            </a:r>
            <a:r>
              <a:rPr kumimoji="0" lang="en-US" altLang="zh-CN" sz="12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m</a:t>
            </a:r>
            <a:r>
              <a:rPr kumimoji="0" lang="zh-CN" altLang="en-US" sz="12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PFS分别为7.4个月(95%CI:4.94-9.86)和7.2个月(95%CI:5.58-8.88)，</a:t>
            </a:r>
            <a:r>
              <a:rPr kumimoji="0" lang="zh-CN" altLang="en-US" sz="1200" b="1" i="0" u="none" strike="noStrike" kern="0" cap="none" spc="0" normalizeH="0" baseline="0" noProof="0" dirty="0">
                <a:ln>
                  <a:noFill/>
                </a:ln>
                <a:solidFill>
                  <a:srgbClr val="EB613B"/>
                </a:solidFill>
                <a:effectLst/>
                <a:uLnTx/>
                <a:uFillTx/>
                <a:latin typeface="Arial" panose="020B0604020202020204" pitchFamily="34" charset="0"/>
                <a:ea typeface="微软雅黑" panose="020B0503020204020204" charset="-122"/>
                <a:cs typeface="Arial" panose="020B0604020202020204" pitchFamily="34" charset="0"/>
              </a:rPr>
              <a:t>没有显著差异(P=0.36) 。</a:t>
            </a:r>
            <a:endParaRPr kumimoji="0" lang="en-US" altLang="zh-CN" sz="1200" b="1" i="0" u="none" strike="noStrike" kern="0" cap="none" spc="0" normalizeH="0" baseline="0" noProof="0" dirty="0">
              <a:ln>
                <a:noFill/>
              </a:ln>
              <a:solidFill>
                <a:srgbClr val="EB613B"/>
              </a:solidFill>
              <a:effectLst/>
              <a:uLnTx/>
              <a:uFillTx/>
              <a:latin typeface="Arial" panose="020B0604020202020204" pitchFamily="34" charset="0"/>
              <a:ea typeface="微软雅黑" panose="020B0503020204020204" charset="-122"/>
              <a:cs typeface="Arial" panose="020B0604020202020204" pitchFamily="34" charset="0"/>
            </a:endParaRPr>
          </a:p>
        </p:txBody>
      </p:sp>
      <p:grpSp>
        <p:nvGrpSpPr>
          <p:cNvPr id="100" name="组合 99"/>
          <p:cNvGrpSpPr/>
          <p:nvPr/>
        </p:nvGrpSpPr>
        <p:grpSpPr>
          <a:xfrm>
            <a:off x="7937922" y="1879599"/>
            <a:ext cx="3683848" cy="2692721"/>
            <a:chOff x="3886784" y="1928427"/>
            <a:chExt cx="3643426" cy="2434906"/>
          </a:xfrm>
        </p:grpSpPr>
        <p:grpSp>
          <p:nvGrpSpPr>
            <p:cNvPr id="101" name="组合 100"/>
            <p:cNvGrpSpPr/>
            <p:nvPr/>
          </p:nvGrpSpPr>
          <p:grpSpPr>
            <a:xfrm>
              <a:off x="3886784" y="1928427"/>
              <a:ext cx="3643426" cy="2316373"/>
              <a:chOff x="3886784" y="1928427"/>
              <a:chExt cx="3643426" cy="2316373"/>
            </a:xfrm>
          </p:grpSpPr>
          <p:grpSp>
            <p:nvGrpSpPr>
              <p:cNvPr id="103" name="组合 102"/>
              <p:cNvGrpSpPr/>
              <p:nvPr/>
            </p:nvGrpSpPr>
            <p:grpSpPr>
              <a:xfrm>
                <a:off x="3886784" y="1928427"/>
                <a:ext cx="3643426" cy="2316373"/>
                <a:chOff x="3886784" y="1688940"/>
                <a:chExt cx="3643426" cy="2316373"/>
              </a:xfrm>
            </p:grpSpPr>
            <p:grpSp>
              <p:nvGrpSpPr>
                <p:cNvPr id="105" name="组合 104"/>
                <p:cNvGrpSpPr/>
                <p:nvPr/>
              </p:nvGrpSpPr>
              <p:grpSpPr>
                <a:xfrm>
                  <a:off x="3886784" y="1688940"/>
                  <a:ext cx="3643426" cy="2316373"/>
                  <a:chOff x="6095999" y="1664845"/>
                  <a:chExt cx="4281428" cy="2668593"/>
                </a:xfrm>
              </p:grpSpPr>
              <p:pic>
                <p:nvPicPr>
                  <p:cNvPr id="107" name="图片 106"/>
                  <p:cNvPicPr>
                    <a:picLocks noChangeAspect="1"/>
                  </p:cNvPicPr>
                  <p:nvPr/>
                </p:nvPicPr>
                <p:blipFill>
                  <a:blip r:embed="rId5"/>
                  <a:srcRect l="47619" b="21424"/>
                  <a:stretch>
                    <a:fillRect/>
                  </a:stretch>
                </p:blipFill>
                <p:spPr>
                  <a:xfrm>
                    <a:off x="6095999" y="1664845"/>
                    <a:ext cx="4281428" cy="2668593"/>
                  </a:xfrm>
                  <a:prstGeom prst="rect">
                    <a:avLst/>
                  </a:prstGeom>
                </p:spPr>
              </p:pic>
              <p:sp>
                <p:nvSpPr>
                  <p:cNvPr id="108" name="矩形 107"/>
                  <p:cNvSpPr/>
                  <p:nvPr/>
                </p:nvSpPr>
                <p:spPr>
                  <a:xfrm>
                    <a:off x="6106289" y="1679373"/>
                    <a:ext cx="645993" cy="29006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endParaRPr>
                  </a:p>
                </p:txBody>
              </p:sp>
            </p:grpSp>
            <p:sp>
              <p:nvSpPr>
                <p:cNvPr id="106" name="文本框 105"/>
                <p:cNvSpPr txBox="1"/>
                <p:nvPr/>
              </p:nvSpPr>
              <p:spPr>
                <a:xfrm>
                  <a:off x="6317921" y="1891342"/>
                  <a:ext cx="1095291" cy="461665"/>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1" lang="en-US" altLang="zh-CN" sz="8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SBRT</a:t>
                  </a:r>
                </a:p>
                <a:p>
                  <a:pPr marL="0" marR="0" lvl="0" indent="0" defTabSz="914400" eaLnBrk="1" fontAlgn="auto" latinLnBrk="0" hangingPunct="1">
                    <a:lnSpc>
                      <a:spcPct val="100000"/>
                    </a:lnSpc>
                    <a:spcBef>
                      <a:spcPts val="0"/>
                    </a:spcBef>
                    <a:spcAft>
                      <a:spcPts val="0"/>
                    </a:spcAft>
                    <a:buClrTx/>
                    <a:buSzTx/>
                    <a:buFontTx/>
                    <a:buNone/>
                    <a:defRPr/>
                  </a:pPr>
                  <a:r>
                    <a:rPr kumimoji="1" lang="zh-CN" altLang="en-US" sz="8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姑息性骨放疗</a:t>
                  </a:r>
                  <a:endParaRPr kumimoji="1" lang="en-US" altLang="zh-CN" sz="8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defRPr/>
                  </a:pPr>
                  <a:r>
                    <a:rPr kumimoji="1" lang="zh-CN" altLang="en-US" sz="8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未接受骨放疗</a:t>
                  </a:r>
                </a:p>
              </p:txBody>
            </p:sp>
          </p:grpSp>
          <p:sp>
            <p:nvSpPr>
              <p:cNvPr id="104" name="矩形 103"/>
              <p:cNvSpPr/>
              <p:nvPr/>
            </p:nvSpPr>
            <p:spPr>
              <a:xfrm rot="16200000">
                <a:off x="3525862" y="2867019"/>
                <a:ext cx="1688616" cy="27917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无进展生存率，</a:t>
                </a:r>
                <a:r>
                  <a:rPr kumimoji="1" lang="en-US" altLang="zh-CN" sz="10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a:t>
                </a:r>
              </a:p>
            </p:txBody>
          </p:sp>
        </p:grpSp>
        <p:sp>
          <p:nvSpPr>
            <p:cNvPr id="102" name="矩形 101"/>
            <p:cNvSpPr/>
            <p:nvPr/>
          </p:nvSpPr>
          <p:spPr>
            <a:xfrm>
              <a:off x="5125242" y="4084160"/>
              <a:ext cx="1688616" cy="27917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mn-cs"/>
                </a:rPr>
                <a:t>时间（月）</a:t>
              </a:r>
            </a:p>
          </p:txBody>
        </p:sp>
      </p:grpSp>
      <p:sp>
        <p:nvSpPr>
          <p:cNvPr id="3" name="矩形: 圆角 55"/>
          <p:cNvSpPr/>
          <p:nvPr/>
        </p:nvSpPr>
        <p:spPr>
          <a:xfrm>
            <a:off x="1961515" y="1886585"/>
            <a:ext cx="2371090" cy="828000"/>
          </a:xfrm>
          <a:prstGeom prst="roundRect">
            <a:avLst>
              <a:gd name="adj" fmla="val 4792"/>
            </a:avLst>
          </a:prstGeom>
          <a:solidFill>
            <a:srgbClr val="EB613B">
              <a:alpha val="5000"/>
            </a:srgbClr>
          </a:solidFill>
          <a:ln w="12700" cap="flat" cmpd="sng" algn="ctr">
            <a:gradFill>
              <a:gsLst>
                <a:gs pos="0">
                  <a:srgbClr val="EB613B"/>
                </a:gs>
                <a:gs pos="3000">
                  <a:srgbClr val="EB613B">
                    <a:alpha val="0"/>
                  </a:srgbClr>
                </a:gs>
                <a:gs pos="94000">
                  <a:srgbClr val="EB613B">
                    <a:alpha val="0"/>
                  </a:srgbClr>
                </a:gs>
                <a:gs pos="100000">
                  <a:srgbClr val="EB613B"/>
                </a:gs>
              </a:gsLst>
              <a:lin ang="27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t-IT" altLang="zh-CN" sz="2400" b="0" i="0" u="none" strike="noStrike" kern="0" cap="none" spc="0" normalizeH="0" baseline="0" noProof="0">
              <a:ln>
                <a:noFill/>
              </a:ln>
              <a:solidFill>
                <a:srgbClr val="001D5C"/>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 name="文本框 3"/>
          <p:cNvSpPr txBox="1"/>
          <p:nvPr/>
        </p:nvSpPr>
        <p:spPr>
          <a:xfrm>
            <a:off x="2477470" y="1950438"/>
            <a:ext cx="1462576"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000" b="1" kern="0" dirty="0">
                <a:solidFill>
                  <a:srgbClr val="EB613B"/>
                </a:solidFill>
                <a:latin typeface="Arial" panose="020B0604020202020204" pitchFamily="34" charset="0"/>
                <a:ea typeface="微软雅黑" panose="020B0503020204020204" charset="-122"/>
                <a:cs typeface="Arial" panose="020B0604020202020204" pitchFamily="34" charset="0"/>
              </a:rPr>
              <a:t>～</a:t>
            </a:r>
            <a:r>
              <a:rPr lang="en-US" altLang="zh-CN" sz="3200" b="1" kern="0" dirty="0">
                <a:solidFill>
                  <a:srgbClr val="EB613B"/>
                </a:solidFill>
                <a:latin typeface="Arial" panose="020B0604020202020204" pitchFamily="34" charset="0"/>
                <a:ea typeface="微软雅黑" panose="020B0503020204020204" charset="-122"/>
                <a:cs typeface="Arial" panose="020B0604020202020204" pitchFamily="34" charset="0"/>
              </a:rPr>
              <a:t>80</a:t>
            </a:r>
            <a:r>
              <a:rPr kumimoji="0" lang="en-US" altLang="zh-CN" sz="3200" b="1" i="0" u="none" strike="noStrike" kern="0" cap="none" spc="0" normalizeH="0" baseline="0" noProof="0" dirty="0">
                <a:ln>
                  <a:noFill/>
                </a:ln>
                <a:solidFill>
                  <a:srgbClr val="EB613B"/>
                </a:solidFill>
                <a:effectLst/>
                <a:uLnTx/>
                <a:uFillTx/>
                <a:latin typeface="Arial" panose="020B0604020202020204" pitchFamily="34" charset="0"/>
                <a:ea typeface="微软雅黑" panose="020B0503020204020204" charset="-122"/>
                <a:cs typeface="Arial" panose="020B0604020202020204" pitchFamily="34" charset="0"/>
              </a:rPr>
              <a:t>%</a:t>
            </a:r>
          </a:p>
        </p:txBody>
      </p:sp>
      <p:sp>
        <p:nvSpPr>
          <p:cNvPr id="9" name="文本框 8"/>
          <p:cNvSpPr txBox="1"/>
          <p:nvPr/>
        </p:nvSpPr>
        <p:spPr>
          <a:xfrm>
            <a:off x="692150" y="3255495"/>
            <a:ext cx="1556385" cy="585136"/>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1" lang="zh-CN" altLang="en-US" sz="1400" b="1" i="0" u="none" strike="noStrike" kern="0" cap="none" spc="0" normalizeH="0" baseline="0" noProof="0" dirty="0">
                <a:ln>
                  <a:noFill/>
                </a:ln>
                <a:effectLst/>
                <a:uLnTx/>
                <a:uFillTx/>
                <a:latin typeface="Arial" panose="020B0604020202020204" pitchFamily="34" charset="0"/>
                <a:ea typeface="微软雅黑" panose="020B0503020204020204" charset="-122"/>
              </a:rPr>
              <a:t>骨痛</a:t>
            </a:r>
          </a:p>
        </p:txBody>
      </p:sp>
      <p:sp>
        <p:nvSpPr>
          <p:cNvPr id="11" name="矩形: 圆角 55"/>
          <p:cNvSpPr/>
          <p:nvPr/>
        </p:nvSpPr>
        <p:spPr>
          <a:xfrm>
            <a:off x="1975230" y="3018531"/>
            <a:ext cx="2371395" cy="828000"/>
          </a:xfrm>
          <a:prstGeom prst="roundRect">
            <a:avLst>
              <a:gd name="adj" fmla="val 4792"/>
            </a:avLst>
          </a:prstGeom>
          <a:solidFill>
            <a:srgbClr val="EB613B">
              <a:alpha val="5000"/>
            </a:srgbClr>
          </a:solidFill>
          <a:ln w="12700" cap="flat" cmpd="sng" algn="ctr">
            <a:gradFill>
              <a:gsLst>
                <a:gs pos="0">
                  <a:srgbClr val="EB613B"/>
                </a:gs>
                <a:gs pos="3000">
                  <a:srgbClr val="EB613B">
                    <a:alpha val="0"/>
                  </a:srgbClr>
                </a:gs>
                <a:gs pos="94000">
                  <a:srgbClr val="EB613B">
                    <a:alpha val="0"/>
                  </a:srgbClr>
                </a:gs>
                <a:gs pos="100000">
                  <a:srgbClr val="EB613B"/>
                </a:gs>
              </a:gsLst>
              <a:lin ang="27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t-IT" altLang="zh-CN" sz="2400" b="0" i="0" u="none" strike="noStrike" kern="0" cap="none" spc="0" normalizeH="0" baseline="0" noProof="0">
              <a:ln>
                <a:noFill/>
              </a:ln>
              <a:solidFill>
                <a:srgbClr val="001D5C"/>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2" name="文本框 11"/>
          <p:cNvSpPr txBox="1"/>
          <p:nvPr/>
        </p:nvSpPr>
        <p:spPr>
          <a:xfrm>
            <a:off x="2491247" y="3163622"/>
            <a:ext cx="1462576"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000" b="1" kern="0" dirty="0">
                <a:solidFill>
                  <a:srgbClr val="EB613B"/>
                </a:solidFill>
                <a:latin typeface="Arial" panose="020B0604020202020204" pitchFamily="34" charset="0"/>
                <a:ea typeface="微软雅黑" panose="020B0503020204020204" charset="-122"/>
                <a:cs typeface="Arial" panose="020B0604020202020204" pitchFamily="34" charset="0"/>
              </a:rPr>
              <a:t>～</a:t>
            </a:r>
            <a:r>
              <a:rPr kumimoji="0" lang="en-US" altLang="zh-CN" sz="3200" b="1" i="0" u="none" strike="noStrike" kern="0" cap="none" spc="0" normalizeH="0" baseline="0" noProof="0" dirty="0">
                <a:ln>
                  <a:noFill/>
                </a:ln>
                <a:solidFill>
                  <a:srgbClr val="EB613B"/>
                </a:solidFill>
                <a:effectLst/>
                <a:uLnTx/>
                <a:uFillTx/>
                <a:latin typeface="Arial" panose="020B0604020202020204" pitchFamily="34" charset="0"/>
                <a:ea typeface="微软雅黑" panose="020B0503020204020204" charset="-122"/>
                <a:cs typeface="Arial" panose="020B0604020202020204" pitchFamily="34" charset="0"/>
              </a:rPr>
              <a:t>65%</a:t>
            </a:r>
          </a:p>
        </p:txBody>
      </p:sp>
      <p:sp>
        <p:nvSpPr>
          <p:cNvPr id="15" name="文本框 14"/>
          <p:cNvSpPr txBox="1"/>
          <p:nvPr/>
        </p:nvSpPr>
        <p:spPr>
          <a:xfrm>
            <a:off x="692150" y="4415005"/>
            <a:ext cx="1556385" cy="585136"/>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1" lang="zh-CN" altLang="en-US" sz="1400" b="1" i="0" u="none" strike="noStrike" kern="0" cap="none" spc="0" normalizeH="0" baseline="0" noProof="0" dirty="0">
                <a:ln>
                  <a:noFill/>
                </a:ln>
                <a:effectLst/>
                <a:uLnTx/>
                <a:uFillTx/>
                <a:latin typeface="Arial" panose="020B0604020202020204" pitchFamily="34" charset="0"/>
                <a:ea typeface="微软雅黑" panose="020B0503020204020204" charset="-122"/>
              </a:rPr>
              <a:t>骨寡转移</a:t>
            </a:r>
          </a:p>
        </p:txBody>
      </p:sp>
      <p:sp>
        <p:nvSpPr>
          <p:cNvPr id="17" name="矩形: 圆角 55"/>
          <p:cNvSpPr/>
          <p:nvPr/>
        </p:nvSpPr>
        <p:spPr>
          <a:xfrm>
            <a:off x="1982809" y="4228760"/>
            <a:ext cx="2371395" cy="828000"/>
          </a:xfrm>
          <a:prstGeom prst="roundRect">
            <a:avLst>
              <a:gd name="adj" fmla="val 4792"/>
            </a:avLst>
          </a:prstGeom>
          <a:solidFill>
            <a:srgbClr val="EB613B">
              <a:alpha val="5000"/>
            </a:srgbClr>
          </a:solidFill>
          <a:ln w="12700" cap="flat" cmpd="sng" algn="ctr">
            <a:gradFill>
              <a:gsLst>
                <a:gs pos="0">
                  <a:srgbClr val="EB613B"/>
                </a:gs>
                <a:gs pos="3000">
                  <a:srgbClr val="EB613B">
                    <a:alpha val="0"/>
                  </a:srgbClr>
                </a:gs>
                <a:gs pos="94000">
                  <a:srgbClr val="EB613B">
                    <a:alpha val="0"/>
                  </a:srgbClr>
                </a:gs>
                <a:gs pos="100000">
                  <a:srgbClr val="EB613B"/>
                </a:gs>
              </a:gsLst>
              <a:lin ang="2700000" scaled="0"/>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t-IT" altLang="zh-CN" sz="2400" b="0" i="0" u="none" strike="noStrike" kern="0" cap="none" spc="0" normalizeH="0" baseline="0" noProof="0">
              <a:ln>
                <a:noFill/>
              </a:ln>
              <a:solidFill>
                <a:srgbClr val="001D5C"/>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8" name="文本框 17"/>
          <p:cNvSpPr txBox="1"/>
          <p:nvPr/>
        </p:nvSpPr>
        <p:spPr>
          <a:xfrm>
            <a:off x="2498826" y="4363691"/>
            <a:ext cx="1462576" cy="58477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3200" b="1" kern="0" dirty="0">
                <a:solidFill>
                  <a:srgbClr val="EB613B"/>
                </a:solidFill>
                <a:latin typeface="Arial" panose="020B0604020202020204" pitchFamily="34" charset="0"/>
                <a:ea typeface="微软雅黑" panose="020B0503020204020204" charset="-122"/>
                <a:cs typeface="Arial" panose="020B0604020202020204" pitchFamily="34" charset="0"/>
              </a:rPr>
              <a:t>～</a:t>
            </a:r>
            <a:r>
              <a:rPr lang="en-US" altLang="zh-CN" sz="3200" b="1" kern="0" dirty="0">
                <a:solidFill>
                  <a:srgbClr val="EB613B"/>
                </a:solidFill>
                <a:latin typeface="Arial" panose="020B0604020202020204" pitchFamily="34" charset="0"/>
                <a:ea typeface="微软雅黑" panose="020B0503020204020204" charset="-122"/>
                <a:cs typeface="Arial" panose="020B0604020202020204" pitchFamily="34" charset="0"/>
              </a:rPr>
              <a:t>40</a:t>
            </a:r>
            <a:r>
              <a:rPr kumimoji="0" lang="en-US" altLang="zh-CN" sz="3200" b="1" i="0" u="none" strike="noStrike" kern="0" cap="none" spc="0" normalizeH="0" baseline="0" noProof="0" dirty="0">
                <a:ln>
                  <a:noFill/>
                </a:ln>
                <a:solidFill>
                  <a:srgbClr val="EB613B"/>
                </a:solidFill>
                <a:effectLst/>
                <a:uLnTx/>
                <a:uFillTx/>
                <a:latin typeface="Arial" panose="020B0604020202020204" pitchFamily="34" charset="0"/>
                <a:ea typeface="微软雅黑" panose="020B0503020204020204" charset="-122"/>
                <a:cs typeface="Arial" panose="020B0604020202020204" pitchFamily="34" charset="0"/>
              </a:rPr>
              <a:t>%</a:t>
            </a:r>
          </a:p>
        </p:txBody>
      </p:sp>
      <p:grpSp>
        <p:nvGrpSpPr>
          <p:cNvPr id="91" name="组合 90"/>
          <p:cNvGrpSpPr/>
          <p:nvPr/>
        </p:nvGrpSpPr>
        <p:grpSpPr>
          <a:xfrm>
            <a:off x="5039996" y="1753235"/>
            <a:ext cx="3288030" cy="2797368"/>
            <a:chOff x="872809" y="1903540"/>
            <a:chExt cx="3251977" cy="2528899"/>
          </a:xfrm>
        </p:grpSpPr>
        <p:grpSp>
          <p:nvGrpSpPr>
            <p:cNvPr id="92" name="组合 91"/>
            <p:cNvGrpSpPr/>
            <p:nvPr/>
          </p:nvGrpSpPr>
          <p:grpSpPr>
            <a:xfrm>
              <a:off x="872809" y="1903540"/>
              <a:ext cx="3251977" cy="2504772"/>
              <a:chOff x="872809" y="1729369"/>
              <a:chExt cx="3251977" cy="2504772"/>
            </a:xfrm>
          </p:grpSpPr>
          <p:grpSp>
            <p:nvGrpSpPr>
              <p:cNvPr id="94" name="组合 93"/>
              <p:cNvGrpSpPr/>
              <p:nvPr/>
            </p:nvGrpSpPr>
            <p:grpSpPr>
              <a:xfrm>
                <a:off x="948033" y="1729369"/>
                <a:ext cx="3176753" cy="2504772"/>
                <a:chOff x="948033" y="1729369"/>
                <a:chExt cx="3176753" cy="2504772"/>
              </a:xfrm>
            </p:grpSpPr>
            <p:pic>
              <p:nvPicPr>
                <p:cNvPr id="98" name="图片 97"/>
                <p:cNvPicPr>
                  <a:picLocks noChangeAspect="1"/>
                </p:cNvPicPr>
                <p:nvPr/>
              </p:nvPicPr>
              <p:blipFill>
                <a:blip r:embed="rId5"/>
                <a:srcRect l="5830" r="51961" b="20481"/>
                <a:stretch>
                  <a:fillRect/>
                </a:stretch>
              </p:blipFill>
              <p:spPr>
                <a:xfrm>
                  <a:off x="948033" y="1729369"/>
                  <a:ext cx="3176753" cy="2504772"/>
                </a:xfrm>
                <a:prstGeom prst="rect">
                  <a:avLst/>
                </a:prstGeom>
              </p:spPr>
            </p:pic>
            <p:sp>
              <p:nvSpPr>
                <p:cNvPr id="97" name="文本框 96"/>
                <p:cNvSpPr txBox="1"/>
                <p:nvPr/>
              </p:nvSpPr>
              <p:spPr>
                <a:xfrm>
                  <a:off x="2831988" y="1939529"/>
                  <a:ext cx="1255970" cy="33714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1" lang="zh-CN" altLang="en-US" sz="8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rPr>
                    <a:t>接受骨放疗</a:t>
                  </a:r>
                  <a:endParaRPr kumimoji="1" lang="en-US" altLang="zh-CN" sz="8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1" lang="zh-CN" altLang="en-US" sz="800" b="0"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rPr>
                    <a:t>未接受骨放疗</a:t>
                  </a:r>
                </a:p>
              </p:txBody>
            </p:sp>
          </p:grpSp>
          <p:sp>
            <p:nvSpPr>
              <p:cNvPr id="95" name="矩形 94"/>
              <p:cNvSpPr/>
              <p:nvPr/>
            </p:nvSpPr>
            <p:spPr>
              <a:xfrm rot="16200000">
                <a:off x="168087" y="2700398"/>
                <a:ext cx="1688616" cy="27917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无进展生存率，</a:t>
                </a:r>
                <a:r>
                  <a:rPr kumimoji="1" lang="en-US" altLang="zh-CN" sz="10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Arial" panose="020B0604020202020204" pitchFamily="34" charset="0"/>
                  </a:rPr>
                  <a:t>%</a:t>
                </a:r>
              </a:p>
            </p:txBody>
          </p:sp>
        </p:grpSp>
        <p:sp>
          <p:nvSpPr>
            <p:cNvPr id="93" name="矩形 92"/>
            <p:cNvSpPr/>
            <p:nvPr/>
          </p:nvSpPr>
          <p:spPr>
            <a:xfrm>
              <a:off x="1832937" y="4153266"/>
              <a:ext cx="1688616" cy="279173"/>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050" b="1" i="0" u="none" strike="noStrike" kern="0" cap="none" spc="0" normalizeH="0" baseline="0" noProof="0" dirty="0">
                  <a:ln>
                    <a:noFill/>
                  </a:ln>
                  <a:solidFill>
                    <a:prstClr val="black">
                      <a:lumMod val="75000"/>
                      <a:lumOff val="25000"/>
                    </a:prstClr>
                  </a:solidFill>
                  <a:effectLst/>
                  <a:uLnTx/>
                  <a:uFillTx/>
                  <a:latin typeface="Arial" panose="020B0604020202020204" pitchFamily="34" charset="0"/>
                  <a:ea typeface="微软雅黑" panose="020B0503020204020204" charset="-122"/>
                  <a:cs typeface="+mn-cs"/>
                </a:rPr>
                <a:t>时间（月）</a:t>
              </a:r>
            </a:p>
          </p:txBody>
        </p:sp>
      </p:gr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3E3ED40C-B3BE-14D4-09B0-672E79390891}"/>
              </a:ext>
            </a:extLst>
          </p:cNvPr>
          <p:cNvGraphicFramePr>
            <a:graphicFrameLocks noChangeAspect="1"/>
          </p:cNvGraphicFramePr>
          <p:nvPr>
            <p:custDataLst>
              <p:tags r:id="rId1"/>
            </p:custDataLst>
            <p:extLst>
              <p:ext uri="{D42A27DB-BD31-4B8C-83A1-F6EECF244321}">
                <p14:modId xmlns:p14="http://schemas.microsoft.com/office/powerpoint/2010/main" val="36774166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5" name="矩形: 圆角 364"/>
          <p:cNvSpPr/>
          <p:nvPr/>
        </p:nvSpPr>
        <p:spPr>
          <a:xfrm>
            <a:off x="515938" y="1434794"/>
            <a:ext cx="5520473" cy="4581547"/>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5" name="组合 4"/>
          <p:cNvGrpSpPr/>
          <p:nvPr/>
        </p:nvGrpSpPr>
        <p:grpSpPr>
          <a:xfrm>
            <a:off x="996177" y="1154790"/>
            <a:ext cx="4559994" cy="553085"/>
            <a:chOff x="904372" y="1196349"/>
            <a:chExt cx="4559994" cy="553085"/>
          </a:xfrm>
        </p:grpSpPr>
        <p:sp>
          <p:nvSpPr>
            <p:cNvPr id="366" name="任意多边形: 形状 365"/>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67" name="文本框 366"/>
            <p:cNvSpPr txBox="1"/>
            <p:nvPr/>
          </p:nvSpPr>
          <p:spPr>
            <a:xfrm>
              <a:off x="1168779" y="1196349"/>
              <a:ext cx="4031180" cy="553085"/>
            </a:xfrm>
            <a:prstGeom prst="rect">
              <a:avLst/>
            </a:prstGeom>
            <a:noFill/>
          </p:spPr>
          <p:txBody>
            <a:bodyPr wrap="square" anchor="ctr">
              <a:spAutoFit/>
            </a:bodyPr>
            <a:lstStyle/>
            <a:p>
              <a:pPr algn="ctr" defTabSz="457200">
                <a:defRPr/>
              </a:pPr>
              <a:r>
                <a:rPr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NSCLC</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患者接受放疗后</a:t>
              </a:r>
              <a:r>
                <a:rPr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1 </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级及以上和 </a:t>
              </a:r>
              <a:r>
                <a:rPr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2 </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级及以上放射性肋骨骨折（</a:t>
              </a:r>
              <a:r>
                <a:rPr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RIRF</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）累积发生率</a:t>
              </a:r>
              <a:r>
                <a:rPr lang="en-US" altLang="zh-CN" sz="1500" b="1" kern="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1</a:t>
              </a:r>
              <a:endParaRPr lang="zh-CN" altLang="en-US" sz="1500" b="1" kern="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nvGrpSpPr>
            <p:cNvPr id="368" name="组合 367"/>
            <p:cNvGrpSpPr/>
            <p:nvPr/>
          </p:nvGrpSpPr>
          <p:grpSpPr>
            <a:xfrm>
              <a:off x="1121263" y="1198793"/>
              <a:ext cx="545082" cy="512278"/>
              <a:chOff x="7436314" y="2544951"/>
              <a:chExt cx="509090" cy="294402"/>
            </a:xfrm>
          </p:grpSpPr>
          <p:sp>
            <p:nvSpPr>
              <p:cNvPr id="369" name="平行四边形 36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70" name="平行四边形 36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402" name="矩形: 圆角 401"/>
          <p:cNvSpPr/>
          <p:nvPr/>
        </p:nvSpPr>
        <p:spPr>
          <a:xfrm>
            <a:off x="6155591" y="1434794"/>
            <a:ext cx="5520472" cy="4581547"/>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2" name="标题 1"/>
          <p:cNvSpPr>
            <a:spLocks noGrp="1"/>
          </p:cNvSpPr>
          <p:nvPr>
            <p:ph type="title"/>
          </p:nvPr>
        </p:nvSpPr>
        <p:spPr>
          <a:xfrm>
            <a:off x="838200" y="447823"/>
            <a:ext cx="10933253" cy="480131"/>
          </a:xfrm>
        </p:spPr>
        <p:txBody>
          <a:bodyPr vert="horz"/>
          <a:lstStyle/>
          <a:p>
            <a:r>
              <a:rPr kumimoji="1" lang="zh-CN" altLang="en-US" sz="2800" dirty="0"/>
              <a:t>此外，骨放疗的加入可能还带来了骨折风险的升高，值得关注</a:t>
            </a:r>
          </a:p>
        </p:txBody>
      </p:sp>
      <p:sp>
        <p:nvSpPr>
          <p:cNvPr id="20" name="内容占位符 2"/>
          <p:cNvSpPr txBox="1"/>
          <p:nvPr/>
        </p:nvSpPr>
        <p:spPr>
          <a:xfrm>
            <a:off x="514800" y="6355196"/>
            <a:ext cx="9736138" cy="461665"/>
          </a:xfrm>
          <a:prstGeom prst="rect">
            <a:avLst/>
          </a:prstGeom>
          <a:noFill/>
        </p:spPr>
        <p:txBody>
          <a:bodyPr wrap="square" anchor="b" anchorCtr="0">
            <a:spAutoFit/>
          </a:bodyPr>
          <a:lstStyle>
            <a:defPPr>
              <a:defRPr lang="zh-CN"/>
            </a:defPPr>
            <a:lvl1pPr marL="228600" indent="-228600">
              <a:buFont typeface="+mj-lt"/>
              <a:buAutoNum type="arabicPeriod"/>
              <a:defRPr sz="700">
                <a:solidFill>
                  <a:prstClr val="white">
                    <a:lumMod val="50000"/>
                  </a:prstClr>
                </a:solidFill>
                <a:latin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600" dirty="0">
                <a:latin typeface="微软雅黑" panose="020B0503020204020204" charset="-122"/>
                <a:ea typeface="微软雅黑" panose="020B0503020204020204" charset="-122"/>
              </a:rPr>
              <a:t>Kita, N., et al.  Clinical and translational radiation oncology, 43, 100683. </a:t>
            </a:r>
          </a:p>
          <a:p>
            <a:r>
              <a:rPr lang="zh-CN" altLang="en-US" sz="600" dirty="0">
                <a:latin typeface="微软雅黑" panose="020B0503020204020204" charset="-122"/>
                <a:ea typeface="微软雅黑" panose="020B0503020204020204" charset="-122"/>
              </a:rPr>
              <a:t> </a:t>
            </a:r>
            <a:r>
              <a:rPr lang="en-US" altLang="zh-CN" sz="600" dirty="0">
                <a:latin typeface="微软雅黑" panose="020B0503020204020204" charset="-122"/>
                <a:ea typeface="微软雅黑" panose="020B0503020204020204" charset="-122"/>
              </a:rPr>
              <a:t>Vargas, Enrique, et al. "Vertebral body fracture rates after stereotactic body radiation therapy compared with external-beam radiation therapy for metastatic spine tumors." Journal of Neurosurgery: Spine 33.6 (2020): 870-876.</a:t>
            </a:r>
          </a:p>
          <a:p>
            <a:r>
              <a:rPr lang="en-US" altLang="zh-CN" sz="600" dirty="0" err="1">
                <a:latin typeface="微软雅黑" panose="020B0503020204020204" charset="-122"/>
                <a:ea typeface="微软雅黑" panose="020B0503020204020204" charset="-122"/>
              </a:rPr>
              <a:t>Donaubauer</a:t>
            </a:r>
            <a:r>
              <a:rPr lang="en-US" altLang="zh-CN" sz="600" dirty="0">
                <a:latin typeface="微软雅黑" panose="020B0503020204020204" charset="-122"/>
                <a:ea typeface="微软雅黑" panose="020B0503020204020204" charset="-122"/>
              </a:rPr>
              <a:t>, Anna-Jasmina, et al. "The influence of radiation on bone and bone cells—differential effects on osteoclasts and osteoblasts." International Journal of Molecular Sciences 21.17 (2020): 6377.</a:t>
            </a:r>
          </a:p>
          <a:p>
            <a:r>
              <a:rPr lang="en-US" altLang="zh-CN" sz="600" dirty="0">
                <a:latin typeface="微软雅黑" panose="020B0503020204020204" charset="-122"/>
                <a:ea typeface="微软雅黑" panose="020B0503020204020204" charset="-122"/>
              </a:rPr>
              <a:t>Patel, Palak P., et al. "Antiresorptive medications prior to stereotactic body radiotherapy for spinal metastasis are associated with reduced incidence of vertebral body compression fracture." Global Spine Journal 14.6 (2024): 1778-1785.</a:t>
            </a:r>
            <a:endParaRPr lang="en-US" sz="600" dirty="0">
              <a:latin typeface="微软雅黑" panose="020B0503020204020204" charset="-122"/>
              <a:ea typeface="微软雅黑" panose="020B0503020204020204" charset="-122"/>
            </a:endParaRPr>
          </a:p>
        </p:txBody>
      </p:sp>
      <p:sp>
        <p:nvSpPr>
          <p:cNvPr id="35" name="圆角矩形 34"/>
          <p:cNvSpPr/>
          <p:nvPr/>
        </p:nvSpPr>
        <p:spPr>
          <a:xfrm>
            <a:off x="6679576" y="4039050"/>
            <a:ext cx="4425950" cy="1811655"/>
          </a:xfrm>
          <a:prstGeom prst="roundRect">
            <a:avLst>
              <a:gd name="adj" fmla="val 6018"/>
            </a:avLst>
          </a:prstGeom>
          <a:solidFill>
            <a:srgbClr val="F26649">
              <a:alpha val="5000"/>
            </a:srgbClr>
          </a:solidFill>
          <a:ln w="9525" cap="flat" cmpd="sng" algn="ctr">
            <a:gradFill>
              <a:gsLst>
                <a:gs pos="0">
                  <a:schemeClr val="accent2">
                    <a:alpha val="0"/>
                  </a:schemeClr>
                </a:gs>
                <a:gs pos="100000">
                  <a:schemeClr val="accent2">
                    <a:alpha val="24000"/>
                  </a:schemeClr>
                </a:gs>
              </a:gsLst>
              <a:lin ang="16200000" scaled="1"/>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32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37" name="文本框 36"/>
          <p:cNvSpPr txBox="1"/>
          <p:nvPr/>
        </p:nvSpPr>
        <p:spPr>
          <a:xfrm>
            <a:off x="6776085" y="4505041"/>
            <a:ext cx="4222750" cy="1049655"/>
          </a:xfrm>
          <a:prstGeom prst="rect">
            <a:avLst/>
          </a:prstGeom>
        </p:spPr>
        <p:txBody>
          <a:bodyPr vert="horz" wrap="square" lIns="0" tIns="149860" rIns="0" bIns="0" rtlCol="0">
            <a:noAutofit/>
          </a:bodyPr>
          <a:lstStyle>
            <a:defPPr>
              <a:defRPr lang="zh-CN"/>
            </a:defPPr>
            <a:lvl1pPr algn="ctr">
              <a:lnSpc>
                <a:spcPct val="100000"/>
              </a:lnSpc>
              <a:spcBef>
                <a:spcPts val="1180"/>
              </a:spcBef>
              <a:defRPr sz="1400" spc="-10">
                <a:latin typeface="微软雅黑" panose="020B0503020204020204" charset="-122"/>
                <a:cs typeface="微软雅黑" panose="020B0503020204020204" charset="-122"/>
              </a:defRPr>
            </a:lvl1pPr>
          </a:lstStyle>
          <a:p>
            <a:pPr algn="just">
              <a:lnSpc>
                <a:spcPct val="150000"/>
              </a:lnSpc>
              <a:spcBef>
                <a:spcPts val="0"/>
              </a:spcBef>
            </a:pPr>
            <a:r>
              <a:rPr kumimoji="0" lang="zh-CN" altLang="en-US"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rPr>
              <a:t>高剂量的放疗在干预骨转移的同时可能导致骨骼损伤，如脊柱</a:t>
            </a:r>
            <a:r>
              <a:rPr kumimoji="0" lang="en-US" altLang="zh-CN"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rPr>
              <a:t>SBRT</a:t>
            </a:r>
            <a:r>
              <a:rPr kumimoji="0" lang="zh-CN" altLang="en-US"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rPr>
              <a:t>后椎体压缩性骨折（</a:t>
            </a:r>
            <a:r>
              <a:rPr kumimoji="0" lang="en-US" altLang="zh-CN"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rPr>
              <a:t>VCF</a:t>
            </a:r>
            <a:r>
              <a:rPr kumimoji="0" lang="zh-CN" altLang="en-US"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rPr>
              <a:t>）风险增加，</a:t>
            </a:r>
            <a:r>
              <a:rPr kumimoji="0" lang="en-US" altLang="zh-CN" b="1" i="0" u="none" strike="noStrike" kern="100" cap="none" spc="0" normalizeH="0" baseline="0" noProof="0" dirty="0">
                <a:ln>
                  <a:noFill/>
                </a:ln>
                <a:solidFill>
                  <a:schemeClr val="accent1"/>
                </a:solidFill>
                <a:effectLst/>
                <a:uLnTx/>
                <a:uFillTx/>
                <a:ea typeface="微软雅黑" panose="020B0503020204020204" charset="-122"/>
                <a:sym typeface="+mn-lt"/>
              </a:rPr>
              <a:t>SBRT</a:t>
            </a:r>
            <a:r>
              <a:rPr kumimoji="0" lang="zh-CN" altLang="en-US" b="1" i="0" u="none" strike="noStrike" kern="100" cap="none" spc="0" normalizeH="0" baseline="0" noProof="0" dirty="0">
                <a:ln>
                  <a:noFill/>
                </a:ln>
                <a:solidFill>
                  <a:schemeClr val="accent1"/>
                </a:solidFill>
                <a:effectLst/>
                <a:uLnTx/>
                <a:uFillTx/>
                <a:ea typeface="微软雅黑" panose="020B0503020204020204" charset="-122"/>
                <a:sym typeface="+mn-lt"/>
              </a:rPr>
              <a:t>后</a:t>
            </a:r>
            <a:r>
              <a:rPr kumimoji="0" lang="en-US" altLang="zh-CN" b="1" i="0" u="none" strike="noStrike" kern="100" cap="none" spc="0" normalizeH="0" baseline="0" noProof="0" dirty="0">
                <a:ln>
                  <a:noFill/>
                </a:ln>
                <a:solidFill>
                  <a:schemeClr val="accent1"/>
                </a:solidFill>
                <a:effectLst/>
                <a:uLnTx/>
                <a:uFillTx/>
                <a:ea typeface="微软雅黑" panose="020B0503020204020204" charset="-122"/>
                <a:sym typeface="+mn-lt"/>
              </a:rPr>
              <a:t>VCF</a:t>
            </a:r>
            <a:r>
              <a:rPr kumimoji="0" lang="zh-CN" altLang="en-US" b="1" i="0" u="none" strike="noStrike" kern="100" cap="none" spc="0" normalizeH="0" baseline="0" noProof="0" dirty="0">
                <a:ln>
                  <a:noFill/>
                </a:ln>
                <a:solidFill>
                  <a:schemeClr val="accent1"/>
                </a:solidFill>
                <a:effectLst/>
                <a:uLnTx/>
                <a:uFillTx/>
                <a:ea typeface="微软雅黑" panose="020B0503020204020204" charset="-122"/>
                <a:sym typeface="+mn-lt"/>
              </a:rPr>
              <a:t>的粗略风险约为</a:t>
            </a:r>
            <a:r>
              <a:rPr kumimoji="0" lang="en-US" altLang="zh-CN" b="1" i="0" u="none" strike="noStrike" kern="100" cap="none" spc="0" normalizeH="0" baseline="0" noProof="0" dirty="0">
                <a:ln>
                  <a:noFill/>
                </a:ln>
                <a:solidFill>
                  <a:schemeClr val="accent1"/>
                </a:solidFill>
                <a:effectLst/>
                <a:uLnTx/>
                <a:uFillTx/>
                <a:ea typeface="微软雅黑" panose="020B0503020204020204" charset="-122"/>
                <a:sym typeface="+mn-lt"/>
              </a:rPr>
              <a:t>11~39%</a:t>
            </a:r>
            <a:r>
              <a:rPr lang="en-US" altLang="zh-CN" kern="100" spc="0" baseline="30000" dirty="0">
                <a:solidFill>
                  <a:prstClr val="black">
                    <a:lumMod val="65000"/>
                    <a:lumOff val="35000"/>
                  </a:prstClr>
                </a:solidFill>
                <a:ea typeface="微软雅黑" panose="020B0503020204020204" charset="-122"/>
                <a:sym typeface="+mn-lt"/>
              </a:rPr>
              <a:t>2</a:t>
            </a:r>
            <a:r>
              <a:rPr kumimoji="0" lang="en-US" altLang="zh-CN" b="0" i="0" u="none" strike="noStrike" kern="100" cap="none" spc="0" normalizeH="0" baseline="30000" noProof="0" dirty="0">
                <a:ln>
                  <a:noFill/>
                </a:ln>
                <a:solidFill>
                  <a:prstClr val="black">
                    <a:lumMod val="65000"/>
                    <a:lumOff val="35000"/>
                  </a:prstClr>
                </a:solidFill>
                <a:effectLst/>
                <a:uLnTx/>
                <a:uFillTx/>
                <a:ea typeface="微软雅黑" panose="020B0503020204020204" charset="-122"/>
                <a:sym typeface="+mn-lt"/>
              </a:rPr>
              <a:t>-3</a:t>
            </a:r>
            <a:endParaRPr kumimoji="0" lang="en-US" altLang="zh-CN"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endParaRPr>
          </a:p>
          <a:p>
            <a:pPr>
              <a:lnSpc>
                <a:spcPct val="150000"/>
              </a:lnSpc>
              <a:spcBef>
                <a:spcPts val="0"/>
              </a:spcBef>
            </a:pPr>
            <a:endParaRPr lang="zh-CN" altLang="en-US" sz="2000" b="1" dirty="0">
              <a:solidFill>
                <a:srgbClr val="F26649"/>
              </a:solidFill>
              <a:ea typeface="微软雅黑" panose="020B0503020204020204" charset="-122"/>
            </a:endParaRPr>
          </a:p>
        </p:txBody>
      </p:sp>
      <p:sp>
        <p:nvSpPr>
          <p:cNvPr id="38" name="圆角矩形 37"/>
          <p:cNvSpPr/>
          <p:nvPr/>
        </p:nvSpPr>
        <p:spPr>
          <a:xfrm>
            <a:off x="8599264" y="3849820"/>
            <a:ext cx="720000" cy="720000"/>
          </a:xfrm>
          <a:prstGeom prst="roundRect">
            <a:avLst>
              <a:gd name="adj" fmla="val 50000"/>
            </a:avLst>
          </a:prstGeom>
          <a:gradFill>
            <a:gsLst>
              <a:gs pos="0">
                <a:srgbClr val="FAC2B6"/>
              </a:gs>
              <a:gs pos="22000">
                <a:schemeClr val="accent2"/>
              </a:gs>
              <a:gs pos="100000">
                <a:srgbClr val="F26649"/>
              </a:gs>
            </a:gsLst>
            <a:lin ang="6120000" scaled="0"/>
          </a:gradFill>
          <a:ln w="12700" cap="flat" cmpd="sng" algn="ctr">
            <a:solidFill>
              <a:srgbClr val="F2664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pic>
        <p:nvPicPr>
          <p:cNvPr id="39" name="图片 19" descr="聚焦"/>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99264" y="3840295"/>
            <a:ext cx="720000" cy="720000"/>
          </a:xfrm>
          <a:prstGeom prst="rect">
            <a:avLst/>
          </a:prstGeom>
        </p:spPr>
      </p:pic>
      <p:pic>
        <p:nvPicPr>
          <p:cNvPr id="4" name="图片 3"/>
          <p:cNvPicPr>
            <a:picLocks noChangeAspect="1"/>
          </p:cNvPicPr>
          <p:nvPr/>
        </p:nvPicPr>
        <p:blipFill>
          <a:blip r:embed="rId8"/>
          <a:stretch>
            <a:fillRect/>
          </a:stretch>
        </p:blipFill>
        <p:spPr>
          <a:xfrm>
            <a:off x="1237703" y="1809059"/>
            <a:ext cx="4271762" cy="4063650"/>
          </a:xfrm>
          <a:prstGeom prst="rect">
            <a:avLst/>
          </a:prstGeom>
        </p:spPr>
      </p:pic>
      <p:sp>
        <p:nvSpPr>
          <p:cNvPr id="6" name="文本框 5"/>
          <p:cNvSpPr txBox="1"/>
          <p:nvPr/>
        </p:nvSpPr>
        <p:spPr>
          <a:xfrm rot="16200000">
            <a:off x="271600" y="3277888"/>
            <a:ext cx="2239983" cy="307777"/>
          </a:xfrm>
          <a:prstGeom prst="rect">
            <a:avLst/>
          </a:prstGeom>
          <a:solidFill>
            <a:schemeClr val="bg1"/>
          </a:solidFill>
        </p:spPr>
        <p:txBody>
          <a:bodyPr wrap="square" rtlCol="0">
            <a:spAutoFit/>
          </a:bodyPr>
          <a:lstStyle/>
          <a:p>
            <a:pPr algn="ctr"/>
            <a:r>
              <a:rPr kumimoji="1" lang="zh-CN" altLang="en-US" sz="1400" dirty="0">
                <a:latin typeface="微软雅黑" panose="020B0503020204020204" charset="-122"/>
                <a:ea typeface="微软雅黑" panose="020B0503020204020204" charset="-122"/>
                <a:cs typeface="微软雅黑" panose="020B0503020204020204" charset="-122"/>
              </a:rPr>
              <a:t>累积发生率（</a:t>
            </a:r>
            <a:r>
              <a:rPr kumimoji="1" lang="en-US" altLang="zh-CN" sz="1400" dirty="0">
                <a:latin typeface="微软雅黑" panose="020B0503020204020204" charset="-122"/>
                <a:ea typeface="微软雅黑" panose="020B0503020204020204" charset="-122"/>
                <a:cs typeface="微软雅黑" panose="020B0503020204020204" charset="-122"/>
              </a:rPr>
              <a:t>%</a:t>
            </a:r>
            <a:r>
              <a:rPr kumimoji="1" lang="zh-CN" altLang="en-US" sz="1400" dirty="0">
                <a:latin typeface="微软雅黑" panose="020B0503020204020204" charset="-122"/>
                <a:ea typeface="微软雅黑" panose="020B0503020204020204" charset="-122"/>
                <a:cs typeface="微软雅黑" panose="020B0503020204020204" charset="-122"/>
              </a:rPr>
              <a:t>）</a:t>
            </a:r>
          </a:p>
        </p:txBody>
      </p:sp>
      <p:sp>
        <p:nvSpPr>
          <p:cNvPr id="7" name="圆角矩形 6"/>
          <p:cNvSpPr/>
          <p:nvPr/>
        </p:nvSpPr>
        <p:spPr>
          <a:xfrm>
            <a:off x="6679576" y="1880036"/>
            <a:ext cx="4425950" cy="1915137"/>
          </a:xfrm>
          <a:prstGeom prst="roundRect">
            <a:avLst>
              <a:gd name="adj" fmla="val 6018"/>
            </a:avLst>
          </a:prstGeom>
          <a:solidFill>
            <a:srgbClr val="F26649">
              <a:alpha val="5000"/>
            </a:srgbClr>
          </a:solidFill>
          <a:ln w="9525" cap="flat" cmpd="sng" algn="ctr">
            <a:gradFill>
              <a:gsLst>
                <a:gs pos="0">
                  <a:schemeClr val="accent2">
                    <a:alpha val="0"/>
                  </a:schemeClr>
                </a:gs>
                <a:gs pos="100000">
                  <a:schemeClr val="accent2">
                    <a:alpha val="24000"/>
                  </a:schemeClr>
                </a:gs>
              </a:gsLst>
              <a:lin ang="16200000" scaled="1"/>
            </a:gra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32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8" name="文本框 7"/>
          <p:cNvSpPr txBox="1"/>
          <p:nvPr/>
        </p:nvSpPr>
        <p:spPr>
          <a:xfrm>
            <a:off x="6776249" y="2349333"/>
            <a:ext cx="4277517" cy="1082732"/>
          </a:xfrm>
          <a:prstGeom prst="rect">
            <a:avLst/>
          </a:prstGeom>
        </p:spPr>
        <p:txBody>
          <a:bodyPr vert="horz" wrap="square" lIns="0" tIns="149860" rIns="0" bIns="0" rtlCol="0">
            <a:spAutoFit/>
          </a:bodyPr>
          <a:lstStyle>
            <a:defPPr>
              <a:defRPr lang="zh-CN"/>
            </a:defPPr>
            <a:lvl1pPr algn="ctr">
              <a:lnSpc>
                <a:spcPct val="100000"/>
              </a:lnSpc>
              <a:spcBef>
                <a:spcPts val="1180"/>
              </a:spcBef>
              <a:defRPr sz="1400" spc="-10">
                <a:latin typeface="微软雅黑" panose="020B0503020204020204" charset="-122"/>
                <a:cs typeface="微软雅黑" panose="020B0503020204020204" charset="-122"/>
              </a:defRPr>
            </a:lvl1pPr>
          </a:lstStyle>
          <a:p>
            <a:pPr algn="just">
              <a:lnSpc>
                <a:spcPct val="150000"/>
              </a:lnSpc>
              <a:spcBef>
                <a:spcPts val="0"/>
              </a:spcBef>
              <a:defRPr/>
            </a:pPr>
            <a:r>
              <a:rPr kumimoji="0" lang="zh-CN" altLang="en-US" sz="1400"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rPr>
              <a:t>研究表明：</a:t>
            </a:r>
            <a:r>
              <a:rPr lang="en-US" altLang="zh-CN" b="1" kern="100" spc="0" dirty="0">
                <a:solidFill>
                  <a:srgbClr val="EC642F"/>
                </a:solidFill>
                <a:ea typeface="微软雅黑" panose="020B0503020204020204" charset="-122"/>
                <a:sym typeface="+mn-lt"/>
              </a:rPr>
              <a:t>4</a:t>
            </a:r>
            <a:r>
              <a:rPr lang="zh-CN" altLang="en-US" b="1" kern="100" spc="0" dirty="0">
                <a:solidFill>
                  <a:srgbClr val="EC642F"/>
                </a:solidFill>
                <a:ea typeface="微软雅黑" panose="020B0503020204020204" charset="-122"/>
                <a:sym typeface="+mn-lt"/>
              </a:rPr>
              <a:t>年</a:t>
            </a:r>
            <a:r>
              <a:rPr lang="en-GB" altLang="zh-CN" b="1" kern="100" spc="0" dirty="0">
                <a:solidFill>
                  <a:srgbClr val="EC642F"/>
                </a:solidFill>
                <a:ea typeface="微软雅黑" panose="020B0503020204020204" charset="-122"/>
                <a:sym typeface="+mn-lt"/>
              </a:rPr>
              <a:t>RIRF</a:t>
            </a:r>
            <a:r>
              <a:rPr lang="zh-CN" altLang="en-US" b="1" kern="100" spc="0" dirty="0">
                <a:solidFill>
                  <a:srgbClr val="EC642F"/>
                </a:solidFill>
                <a:ea typeface="微软雅黑" panose="020B0503020204020204" charset="-122"/>
                <a:sym typeface="+mn-lt"/>
              </a:rPr>
              <a:t>累积发生率为</a:t>
            </a:r>
            <a:r>
              <a:rPr lang="en-US" altLang="zh-CN" b="1" kern="100" spc="0" dirty="0">
                <a:solidFill>
                  <a:srgbClr val="EC642F"/>
                </a:solidFill>
                <a:ea typeface="微软雅黑" panose="020B0503020204020204" charset="-122"/>
                <a:sym typeface="+mn-lt"/>
              </a:rPr>
              <a:t>26.4%</a:t>
            </a:r>
            <a:r>
              <a:rPr kumimoji="0" lang="zh-CN" altLang="en-US" sz="1400"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rPr>
              <a:t>，其中≥</a:t>
            </a:r>
            <a:r>
              <a:rPr kumimoji="0" lang="en-US" altLang="zh-CN" sz="1400"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rPr>
              <a:t>2</a:t>
            </a:r>
            <a:r>
              <a:rPr kumimoji="0" lang="zh-CN" altLang="en-US" sz="1400"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rPr>
              <a:t>级</a:t>
            </a:r>
            <a:r>
              <a:rPr kumimoji="0" lang="en-GB" altLang="zh-CN" sz="1400"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rPr>
              <a:t>RIRF</a:t>
            </a:r>
            <a:r>
              <a:rPr kumimoji="0" lang="zh-CN" altLang="en-US" sz="1400"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rPr>
              <a:t>的发生率为</a:t>
            </a:r>
            <a:r>
              <a:rPr kumimoji="0" lang="en-US" altLang="zh-CN" sz="1400"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rPr>
              <a:t>8.0%</a:t>
            </a:r>
            <a:r>
              <a:rPr kumimoji="0" lang="zh-CN" altLang="en-US" sz="1400"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rPr>
              <a:t>。有症状患者的比例为</a:t>
            </a:r>
            <a:r>
              <a:rPr kumimoji="0" lang="en-US" altLang="zh-CN" sz="1400"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rPr>
              <a:t>35.1%</a:t>
            </a:r>
            <a:r>
              <a:rPr kumimoji="0" lang="zh-CN" altLang="en-US" sz="1400" b="0" i="0" u="none" strike="noStrike" kern="100" cap="none" spc="0" normalizeH="0" baseline="0" noProof="0" dirty="0">
                <a:ln>
                  <a:noFill/>
                </a:ln>
                <a:solidFill>
                  <a:prstClr val="black">
                    <a:lumMod val="65000"/>
                    <a:lumOff val="35000"/>
                  </a:prstClr>
                </a:solidFill>
                <a:effectLst/>
                <a:uLnTx/>
                <a:uFillTx/>
                <a:ea typeface="微软雅黑" panose="020B0503020204020204" charset="-122"/>
                <a:sym typeface="+mn-lt"/>
              </a:rPr>
              <a:t>。</a:t>
            </a:r>
            <a:r>
              <a:rPr lang="zh-CN" altLang="en-US" b="1" kern="100" spc="0" dirty="0">
                <a:solidFill>
                  <a:srgbClr val="EC642F"/>
                </a:solidFill>
                <a:ea typeface="微软雅黑" panose="020B0503020204020204" charset="-122"/>
                <a:sym typeface="+mn-lt"/>
              </a:rPr>
              <a:t>既往报道的</a:t>
            </a:r>
            <a:r>
              <a:rPr lang="en-GB" altLang="zh-CN" b="1" kern="100" spc="0" dirty="0">
                <a:solidFill>
                  <a:srgbClr val="EC642F"/>
                </a:solidFill>
                <a:ea typeface="微软雅黑" panose="020B0503020204020204" charset="-122"/>
                <a:sym typeface="+mn-lt"/>
              </a:rPr>
              <a:t>RIRF</a:t>
            </a:r>
            <a:r>
              <a:rPr lang="zh-CN" altLang="en-US" b="1" kern="100" spc="0" dirty="0">
                <a:solidFill>
                  <a:srgbClr val="EC642F"/>
                </a:solidFill>
                <a:ea typeface="微软雅黑" panose="020B0503020204020204" charset="-122"/>
                <a:sym typeface="+mn-lt"/>
              </a:rPr>
              <a:t>发生率在</a:t>
            </a:r>
            <a:r>
              <a:rPr lang="en-US" altLang="zh-CN" b="1" kern="100" spc="0" dirty="0">
                <a:solidFill>
                  <a:srgbClr val="EC642F"/>
                </a:solidFill>
                <a:ea typeface="微软雅黑" panose="020B0503020204020204" charset="-122"/>
                <a:sym typeface="+mn-lt"/>
              </a:rPr>
              <a:t>5%</a:t>
            </a:r>
            <a:r>
              <a:rPr lang="zh-CN" altLang="en-US" b="1" kern="100" spc="0" dirty="0">
                <a:solidFill>
                  <a:srgbClr val="EC642F"/>
                </a:solidFill>
                <a:ea typeface="微软雅黑" panose="020B0503020204020204" charset="-122"/>
                <a:sym typeface="+mn-lt"/>
              </a:rPr>
              <a:t>至</a:t>
            </a:r>
            <a:r>
              <a:rPr lang="en-US" altLang="zh-CN" b="1" kern="100" spc="0" dirty="0">
                <a:solidFill>
                  <a:srgbClr val="EC642F"/>
                </a:solidFill>
                <a:ea typeface="微软雅黑" panose="020B0503020204020204" charset="-122"/>
                <a:sym typeface="+mn-lt"/>
              </a:rPr>
              <a:t>30%</a:t>
            </a:r>
            <a:r>
              <a:rPr lang="zh-CN" altLang="en-US" b="1" kern="100" spc="0" dirty="0">
                <a:solidFill>
                  <a:srgbClr val="EC642F"/>
                </a:solidFill>
                <a:ea typeface="微软雅黑" panose="020B0503020204020204" charset="-122"/>
                <a:sym typeface="+mn-lt"/>
              </a:rPr>
              <a:t>之间</a:t>
            </a:r>
            <a:r>
              <a:rPr lang="en-US" altLang="zh-CN" b="1" kern="100" spc="0" baseline="30000" dirty="0">
                <a:solidFill>
                  <a:srgbClr val="EC642F"/>
                </a:solidFill>
                <a:ea typeface="微软雅黑" panose="020B0503020204020204" charset="-122"/>
                <a:sym typeface="+mn-lt"/>
              </a:rPr>
              <a:t>1</a:t>
            </a:r>
            <a:r>
              <a:rPr lang="zh-CN" altLang="en-US" b="1" kern="100" spc="0" dirty="0">
                <a:solidFill>
                  <a:srgbClr val="EC642F"/>
                </a:solidFill>
                <a:ea typeface="微软雅黑" panose="020B0503020204020204" charset="-122"/>
                <a:sym typeface="+mn-lt"/>
              </a:rPr>
              <a:t>；</a:t>
            </a:r>
            <a:endParaRPr kumimoji="0" lang="en-US" altLang="zh-CN" sz="1400" b="1" i="0" u="none" strike="noStrike" kern="100" cap="none" spc="0" normalizeH="0" baseline="0" noProof="0" dirty="0">
              <a:ln>
                <a:noFill/>
              </a:ln>
              <a:solidFill>
                <a:srgbClr val="EC642F"/>
              </a:solidFill>
              <a:effectLst/>
              <a:uLnTx/>
              <a:uFillTx/>
              <a:ea typeface="微软雅黑" panose="020B0503020204020204" charset="-122"/>
            </a:endParaRPr>
          </a:p>
        </p:txBody>
      </p:sp>
      <p:grpSp>
        <p:nvGrpSpPr>
          <p:cNvPr id="9" name="组合 8"/>
          <p:cNvGrpSpPr/>
          <p:nvPr/>
        </p:nvGrpSpPr>
        <p:grpSpPr>
          <a:xfrm>
            <a:off x="8545206" y="1552285"/>
            <a:ext cx="720000" cy="720000"/>
            <a:chOff x="8791575" y="3485515"/>
            <a:chExt cx="720000" cy="720000"/>
          </a:xfrm>
        </p:grpSpPr>
        <p:sp>
          <p:nvSpPr>
            <p:cNvPr id="10" name="圆角矩形 9"/>
            <p:cNvSpPr/>
            <p:nvPr/>
          </p:nvSpPr>
          <p:spPr>
            <a:xfrm>
              <a:off x="8791575" y="3485515"/>
              <a:ext cx="720000" cy="720000"/>
            </a:xfrm>
            <a:prstGeom prst="roundRect">
              <a:avLst>
                <a:gd name="adj" fmla="val 50000"/>
              </a:avLst>
            </a:prstGeom>
            <a:gradFill>
              <a:gsLst>
                <a:gs pos="0">
                  <a:srgbClr val="FAC2B6"/>
                </a:gs>
                <a:gs pos="22000">
                  <a:schemeClr val="accent2"/>
                </a:gs>
                <a:gs pos="100000">
                  <a:srgbClr val="F26649"/>
                </a:gs>
              </a:gsLst>
              <a:lin ang="6120000" scaled="0"/>
            </a:gradFill>
            <a:ln w="12700" cap="flat" cmpd="sng" algn="ctr">
              <a:solidFill>
                <a:srgbClr val="F2664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pic>
          <p:nvPicPr>
            <p:cNvPr id="11" name="图片 21" descr="社会学"/>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04605" y="3597910"/>
              <a:ext cx="468000" cy="468000"/>
            </a:xfrm>
            <a:prstGeom prst="rect">
              <a:avLst/>
            </a:prstGeom>
          </p:spPr>
        </p:pic>
      </p:grpSp>
      <p:sp>
        <p:nvSpPr>
          <p:cNvPr id="13" name="文本框 12"/>
          <p:cNvSpPr txBox="1"/>
          <p:nvPr/>
        </p:nvSpPr>
        <p:spPr>
          <a:xfrm>
            <a:off x="514255" y="6004059"/>
            <a:ext cx="10484692" cy="246221"/>
          </a:xfrm>
          <a:prstGeom prst="rect">
            <a:avLst/>
          </a:prstGeom>
          <a:noFill/>
        </p:spPr>
        <p:txBody>
          <a:bodyPr wrap="square">
            <a:spAutoFit/>
          </a:bodyPr>
          <a:lstStyle/>
          <a:p>
            <a:r>
              <a:rPr lang="zh-CN" altLang="en-US" sz="1000" b="0" i="0" dirty="0">
                <a:solidFill>
                  <a:srgbClr val="1B1B1B"/>
                </a:solidFill>
                <a:effectLst/>
                <a:latin typeface="微软雅黑" panose="020B0503020204020204" charset="-122"/>
                <a:ea typeface="微软雅黑" panose="020B0503020204020204" charset="-122"/>
                <a:cs typeface="微软雅黑" panose="020B0503020204020204" charset="-122"/>
              </a:rPr>
              <a:t>*研究探讨了早期非小细胞肺癌（</a:t>
            </a:r>
            <a:r>
              <a:rPr lang="en-GB" altLang="zh-CN" sz="1000" b="0" i="0" dirty="0">
                <a:solidFill>
                  <a:srgbClr val="1B1B1B"/>
                </a:solidFill>
                <a:effectLst/>
                <a:latin typeface="微软雅黑" panose="020B0503020204020204" charset="-122"/>
                <a:ea typeface="微软雅黑" panose="020B0503020204020204" charset="-122"/>
                <a:cs typeface="微软雅黑" panose="020B0503020204020204" charset="-122"/>
              </a:rPr>
              <a:t>NSCLC</a:t>
            </a:r>
            <a:r>
              <a:rPr lang="zh-CN" altLang="en-GB" sz="1000" b="0" i="0" dirty="0">
                <a:solidFill>
                  <a:srgbClr val="1B1B1B"/>
                </a:solidFill>
                <a:effectLst/>
                <a:latin typeface="微软雅黑" panose="020B0503020204020204" charset="-122"/>
                <a:ea typeface="微软雅黑" panose="020B0503020204020204" charset="-122"/>
                <a:cs typeface="微软雅黑" panose="020B0503020204020204" charset="-122"/>
              </a:rPr>
              <a:t>）</a:t>
            </a:r>
            <a:r>
              <a:rPr lang="zh-CN" altLang="en-US" sz="1000" b="0" i="0" dirty="0">
                <a:solidFill>
                  <a:srgbClr val="1B1B1B"/>
                </a:solidFill>
                <a:effectLst/>
                <a:latin typeface="微软雅黑" panose="020B0503020204020204" charset="-122"/>
                <a:ea typeface="微软雅黑" panose="020B0503020204020204" charset="-122"/>
                <a:cs typeface="微软雅黑" panose="020B0503020204020204" charset="-122"/>
              </a:rPr>
              <a:t>立体定向放射治疗（</a:t>
            </a:r>
            <a:r>
              <a:rPr lang="en-GB" altLang="zh-CN" sz="1000" b="0" i="0" dirty="0">
                <a:solidFill>
                  <a:srgbClr val="1B1B1B"/>
                </a:solidFill>
                <a:effectLst/>
                <a:latin typeface="微软雅黑" panose="020B0503020204020204" charset="-122"/>
                <a:ea typeface="微软雅黑" panose="020B0503020204020204" charset="-122"/>
                <a:cs typeface="微软雅黑" panose="020B0503020204020204" charset="-122"/>
              </a:rPr>
              <a:t>SBRT</a:t>
            </a:r>
            <a:r>
              <a:rPr lang="zh-CN" altLang="en-GB" sz="1000" b="0" i="0" dirty="0">
                <a:solidFill>
                  <a:srgbClr val="1B1B1B"/>
                </a:solidFill>
                <a:effectLst/>
                <a:latin typeface="微软雅黑" panose="020B0503020204020204" charset="-122"/>
                <a:ea typeface="微软雅黑" panose="020B0503020204020204" charset="-122"/>
                <a:cs typeface="微软雅黑" panose="020B0503020204020204" charset="-122"/>
              </a:rPr>
              <a:t>）</a:t>
            </a:r>
            <a:r>
              <a:rPr lang="zh-CN" altLang="en-US" sz="1000" b="0" i="0" dirty="0">
                <a:solidFill>
                  <a:srgbClr val="1B1B1B"/>
                </a:solidFill>
                <a:effectLst/>
                <a:latin typeface="微软雅黑" panose="020B0503020204020204" charset="-122"/>
                <a:ea typeface="微软雅黑" panose="020B0503020204020204" charset="-122"/>
                <a:cs typeface="微软雅黑" panose="020B0503020204020204" charset="-122"/>
              </a:rPr>
              <a:t>中放射性肋骨骨折（</a:t>
            </a:r>
            <a:r>
              <a:rPr lang="en-GB" altLang="zh-CN" sz="1000" b="0" i="0" dirty="0">
                <a:solidFill>
                  <a:srgbClr val="1B1B1B"/>
                </a:solidFill>
                <a:effectLst/>
                <a:latin typeface="微软雅黑" panose="020B0503020204020204" charset="-122"/>
                <a:ea typeface="微软雅黑" panose="020B0503020204020204" charset="-122"/>
                <a:cs typeface="微软雅黑" panose="020B0503020204020204" charset="-122"/>
              </a:rPr>
              <a:t>RIRF</a:t>
            </a:r>
            <a:r>
              <a:rPr lang="zh-CN" altLang="en-GB" sz="1000" b="0" i="0" dirty="0">
                <a:solidFill>
                  <a:srgbClr val="1B1B1B"/>
                </a:solidFill>
                <a:effectLst/>
                <a:latin typeface="微软雅黑" panose="020B0503020204020204" charset="-122"/>
                <a:ea typeface="微软雅黑" panose="020B0503020204020204" charset="-122"/>
                <a:cs typeface="微软雅黑" panose="020B0503020204020204" charset="-122"/>
              </a:rPr>
              <a:t>）</a:t>
            </a:r>
            <a:r>
              <a:rPr lang="zh-CN" altLang="en-US" sz="1000" b="0" i="0" dirty="0">
                <a:solidFill>
                  <a:srgbClr val="1B1B1B"/>
                </a:solidFill>
                <a:effectLst/>
                <a:latin typeface="微软雅黑" panose="020B0503020204020204" charset="-122"/>
                <a:ea typeface="微软雅黑" panose="020B0503020204020204" charset="-122"/>
                <a:cs typeface="微软雅黑" panose="020B0503020204020204" charset="-122"/>
              </a:rPr>
              <a:t>风险与临床和剂量学因素之间的关系。</a:t>
            </a:r>
            <a:endParaRPr lang="zh-CN" altLang="en-US" sz="1000"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3F4D620-C901-12B7-5867-E80D87761B8C}"/>
              </a:ext>
            </a:extLst>
          </p:cNvPr>
          <p:cNvGraphicFramePr>
            <a:graphicFrameLocks noChangeAspect="1"/>
          </p:cNvGraphicFramePr>
          <p:nvPr>
            <p:custDataLst>
              <p:tags r:id="rId1"/>
            </p:custDataLst>
            <p:extLst>
              <p:ext uri="{D42A27DB-BD31-4B8C-83A1-F6EECF244321}">
                <p14:modId xmlns:p14="http://schemas.microsoft.com/office/powerpoint/2010/main" val="19955459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标题 1"/>
          <p:cNvSpPr>
            <a:spLocks noGrp="1"/>
          </p:cNvSpPr>
          <p:nvPr>
            <p:ph type="title"/>
          </p:nvPr>
        </p:nvSpPr>
        <p:spPr>
          <a:xfrm>
            <a:off x="838200" y="253925"/>
            <a:ext cx="10847705" cy="867930"/>
          </a:xfrm>
        </p:spPr>
        <p:txBody>
          <a:bodyPr vert="horz"/>
          <a:lstStyle/>
          <a:p>
            <a:r>
              <a:rPr kumimoji="1" lang="en-US" altLang="zh-CN" sz="2800" dirty="0">
                <a:cs typeface="微软雅黑" panose="020B0503020204020204" charset="-122"/>
              </a:rPr>
              <a:t>Q</a:t>
            </a:r>
            <a:r>
              <a:rPr kumimoji="1" lang="zh-CN" altLang="en-US" sz="2800" dirty="0">
                <a:cs typeface="微软雅黑" panose="020B0503020204020204" charset="-122"/>
              </a:rPr>
              <a:t>：为什么靶向、免疫、放疗均无法攻克骨转移问题？</a:t>
            </a:r>
            <a:br>
              <a:rPr kumimoji="1" lang="en-US" altLang="zh-CN" sz="2800" dirty="0">
                <a:cs typeface="微软雅黑" panose="020B0503020204020204" charset="-122"/>
              </a:rPr>
            </a:br>
            <a:r>
              <a:rPr kumimoji="1" lang="en-US" altLang="zh-CN" sz="2800" dirty="0">
                <a:cs typeface="微软雅黑" panose="020B0503020204020204" charset="-122"/>
              </a:rPr>
              <a:t>A</a:t>
            </a:r>
            <a:r>
              <a:rPr kumimoji="1" lang="zh-CN" altLang="en-US" sz="2800" dirty="0">
                <a:cs typeface="微软雅黑" panose="020B0503020204020204" charset="-122"/>
              </a:rPr>
              <a:t>：骨转移牵一发动全身，对全身治疗的影响是一种“系统性风险”</a:t>
            </a:r>
          </a:p>
        </p:txBody>
      </p:sp>
      <p:sp>
        <p:nvSpPr>
          <p:cNvPr id="35" name="文本框 34"/>
          <p:cNvSpPr txBox="1"/>
          <p:nvPr/>
        </p:nvSpPr>
        <p:spPr>
          <a:xfrm>
            <a:off x="514800" y="6532576"/>
            <a:ext cx="9117965" cy="307777"/>
          </a:xfrm>
          <a:prstGeom prst="rect">
            <a:avLst/>
          </a:prstGeom>
          <a:noFill/>
        </p:spPr>
        <p:txBody>
          <a:bodyPr wrap="square" anchor="b" anchorCtr="0">
            <a:spAutoFit/>
          </a:bodyPr>
          <a:lstStyle/>
          <a:p>
            <a:pPr marL="228600" indent="-228600">
              <a:buFont typeface="+mj-lt"/>
              <a:buAutoNum type="arabicPeriod"/>
              <a:defRPr/>
            </a:pPr>
            <a:r>
              <a:rPr lang="en-US" altLang="zh-CN" sz="700" dirty="0">
                <a:solidFill>
                  <a:prstClr val="white">
                    <a:lumMod val="50000"/>
                  </a:prstClr>
                </a:solidFill>
                <a:latin typeface="微软雅黑" panose="020B0503020204020204" charset="-122"/>
                <a:ea typeface="微软雅黑" panose="020B0503020204020204" charset="-122"/>
                <a:cs typeface="Arial" panose="020B0604020202020204" pitchFamily="34" charset="0"/>
              </a:rPr>
              <a:t>Huang, </a:t>
            </a:r>
            <a:r>
              <a:rPr lang="en-US" altLang="zh-CN" sz="700" dirty="0" err="1">
                <a:solidFill>
                  <a:prstClr val="white">
                    <a:lumMod val="50000"/>
                  </a:prstClr>
                </a:solidFill>
                <a:latin typeface="微软雅黑" panose="020B0503020204020204" charset="-122"/>
                <a:ea typeface="微软雅黑" panose="020B0503020204020204" charset="-122"/>
                <a:cs typeface="Arial" panose="020B0604020202020204" pitchFamily="34" charset="0"/>
              </a:rPr>
              <a:t>Guofang</a:t>
            </a:r>
            <a:r>
              <a:rPr lang="en-US" altLang="zh-CN" sz="700" dirty="0">
                <a:solidFill>
                  <a:prstClr val="white">
                    <a:lumMod val="50000"/>
                  </a:prstClr>
                </a:solidFill>
                <a:latin typeface="微软雅黑" panose="020B0503020204020204" charset="-122"/>
                <a:ea typeface="微软雅黑" panose="020B0503020204020204" charset="-122"/>
                <a:cs typeface="Arial" panose="020B0604020202020204" pitchFamily="34" charset="0"/>
              </a:rPr>
              <a:t>, et al.  Journal of Bone Oncology (2025): 100729.Cheng JN, et al. Cancer Cell. 2025 Jun 9;43(6):1093-1107.e9.</a:t>
            </a:r>
          </a:p>
          <a:p>
            <a:pPr marL="228600" indent="-228600">
              <a:buFont typeface="+mj-lt"/>
              <a:buAutoNum type="arabicPeriod"/>
              <a:defRPr/>
            </a:pPr>
            <a:r>
              <a:rPr lang="en-US" altLang="zh-CN" sz="700" dirty="0" err="1">
                <a:solidFill>
                  <a:prstClr val="white">
                    <a:lumMod val="50000"/>
                  </a:prstClr>
                </a:solidFill>
                <a:latin typeface="微软雅黑" panose="020B0503020204020204" charset="-122"/>
                <a:ea typeface="微软雅黑" panose="020B0503020204020204" charset="-122"/>
                <a:cs typeface="Arial" panose="020B0604020202020204" pitchFamily="34" charset="0"/>
              </a:rPr>
              <a:t>Donaubauer</a:t>
            </a:r>
            <a:r>
              <a:rPr lang="en-US" altLang="zh-CN" sz="700" dirty="0">
                <a:solidFill>
                  <a:prstClr val="white">
                    <a:lumMod val="50000"/>
                  </a:prstClr>
                </a:solidFill>
                <a:latin typeface="微软雅黑" panose="020B0503020204020204" charset="-122"/>
                <a:ea typeface="微软雅黑" panose="020B0503020204020204" charset="-122"/>
                <a:cs typeface="Arial" panose="020B0604020202020204" pitchFamily="34" charset="0"/>
              </a:rPr>
              <a:t>, Anna-Jasmina, et al. International Journal of Molecular Sciences 21.17 (2020): 6377.</a:t>
            </a:r>
          </a:p>
        </p:txBody>
      </p:sp>
      <p:pic>
        <p:nvPicPr>
          <p:cNvPr id="16" name="图片 15" descr="全身视觉k">
            <a:extLst>
              <a:ext uri="{FF2B5EF4-FFF2-40B4-BE49-F238E27FC236}">
                <a16:creationId xmlns:a16="http://schemas.microsoft.com/office/drawing/2014/main" id="{18B47FAA-D69C-7DDA-3829-41186242AB50}"/>
              </a:ext>
            </a:extLst>
          </p:cNvPr>
          <p:cNvPicPr>
            <a:picLocks noChangeAspect="1"/>
          </p:cNvPicPr>
          <p:nvPr/>
        </p:nvPicPr>
        <p:blipFill>
          <a:blip r:embed="rId6"/>
          <a:stretch>
            <a:fillRect/>
          </a:stretch>
        </p:blipFill>
        <p:spPr>
          <a:xfrm>
            <a:off x="-826171" y="1588088"/>
            <a:ext cx="2905472" cy="3908909"/>
          </a:xfrm>
          <a:prstGeom prst="rect">
            <a:avLst/>
          </a:prstGeom>
        </p:spPr>
      </p:pic>
      <p:grpSp>
        <p:nvGrpSpPr>
          <p:cNvPr id="21" name="组合 20">
            <a:extLst>
              <a:ext uri="{FF2B5EF4-FFF2-40B4-BE49-F238E27FC236}">
                <a16:creationId xmlns:a16="http://schemas.microsoft.com/office/drawing/2014/main" id="{66080F1C-1C8C-A5F0-99FA-DDF1D07B1C55}"/>
              </a:ext>
            </a:extLst>
          </p:cNvPr>
          <p:cNvGrpSpPr/>
          <p:nvPr/>
        </p:nvGrpSpPr>
        <p:grpSpPr>
          <a:xfrm>
            <a:off x="1789430" y="1361003"/>
            <a:ext cx="9897110" cy="4727281"/>
            <a:chOff x="1789430" y="1195069"/>
            <a:chExt cx="9897110" cy="4342131"/>
          </a:xfrm>
        </p:grpSpPr>
        <p:sp>
          <p:nvSpPr>
            <p:cNvPr id="15" name="矩形: 圆角 28"/>
            <p:cNvSpPr/>
            <p:nvPr/>
          </p:nvSpPr>
          <p:spPr>
            <a:xfrm>
              <a:off x="1789430" y="1456690"/>
              <a:ext cx="3221990" cy="4080510"/>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endParaRPr>
            </a:p>
          </p:txBody>
        </p:sp>
        <p:grpSp>
          <p:nvGrpSpPr>
            <p:cNvPr id="17" name="组合 16"/>
            <p:cNvGrpSpPr/>
            <p:nvPr/>
          </p:nvGrpSpPr>
          <p:grpSpPr>
            <a:xfrm>
              <a:off x="1818005" y="1195069"/>
              <a:ext cx="3192780" cy="548005"/>
              <a:chOff x="6392420" y="1198793"/>
              <a:chExt cx="4843532" cy="548192"/>
            </a:xfrm>
          </p:grpSpPr>
          <p:sp>
            <p:nvSpPr>
              <p:cNvPr id="18" name="任意多边形: 形状 106"/>
              <p:cNvSpPr/>
              <p:nvPr/>
            </p:nvSpPr>
            <p:spPr>
              <a:xfrm flipH="1">
                <a:off x="6458918" y="1198793"/>
                <a:ext cx="4696216"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grpSp>
            <p:nvGrpSpPr>
              <p:cNvPr id="19" name="组合 18"/>
              <p:cNvGrpSpPr/>
              <p:nvPr/>
            </p:nvGrpSpPr>
            <p:grpSpPr>
              <a:xfrm>
                <a:off x="6776435" y="1198793"/>
                <a:ext cx="545082" cy="512278"/>
                <a:chOff x="7436314" y="2544951"/>
                <a:chExt cx="509090" cy="294402"/>
              </a:xfrm>
            </p:grpSpPr>
            <p:sp>
              <p:nvSpPr>
                <p:cNvPr id="24" name="平行四边形 23"/>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31" name="平行四边形 30"/>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grpSp>
          <p:sp>
            <p:nvSpPr>
              <p:cNvPr id="32" name="文本框 31"/>
              <p:cNvSpPr txBox="1"/>
              <p:nvPr/>
            </p:nvSpPr>
            <p:spPr>
              <a:xfrm>
                <a:off x="6392420" y="1272767"/>
                <a:ext cx="4843532" cy="400247"/>
              </a:xfrm>
              <a:prstGeom prst="rect">
                <a:avLst/>
              </a:prstGeom>
              <a:noFill/>
            </p:spPr>
            <p:txBody>
              <a:bodyPr wrap="square" anchor="ctr">
                <a:spAutoFit/>
              </a:bodyPr>
              <a:lstStyle/>
              <a:p>
                <a:pPr algn="ctr"/>
                <a:r>
                  <a:rPr kumimoji="1" lang="zh-CN" altLang="en-US" sz="2000" b="1" kern="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rPr>
                  <a:t>骨转移抑制靶向治疗</a:t>
                </a:r>
              </a:p>
            </p:txBody>
          </p:sp>
        </p:grpSp>
        <p:sp>
          <p:nvSpPr>
            <p:cNvPr id="6" name="矩形: 圆角 28"/>
            <p:cNvSpPr/>
            <p:nvPr/>
          </p:nvSpPr>
          <p:spPr>
            <a:xfrm>
              <a:off x="5142865" y="1456690"/>
              <a:ext cx="3221990" cy="4080510"/>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endParaRPr>
            </a:p>
          </p:txBody>
        </p:sp>
        <p:grpSp>
          <p:nvGrpSpPr>
            <p:cNvPr id="8" name="组合 7"/>
            <p:cNvGrpSpPr/>
            <p:nvPr/>
          </p:nvGrpSpPr>
          <p:grpSpPr>
            <a:xfrm>
              <a:off x="5171440" y="1195069"/>
              <a:ext cx="3192780" cy="548005"/>
              <a:chOff x="6392420" y="1198793"/>
              <a:chExt cx="4843532" cy="548192"/>
            </a:xfrm>
          </p:grpSpPr>
          <p:sp>
            <p:nvSpPr>
              <p:cNvPr id="10" name="任意多边形: 形状 106"/>
              <p:cNvSpPr/>
              <p:nvPr/>
            </p:nvSpPr>
            <p:spPr>
              <a:xfrm flipH="1">
                <a:off x="6458918" y="1198793"/>
                <a:ext cx="4696216"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grpSp>
            <p:nvGrpSpPr>
              <p:cNvPr id="11" name="组合 10"/>
              <p:cNvGrpSpPr/>
              <p:nvPr/>
            </p:nvGrpSpPr>
            <p:grpSpPr>
              <a:xfrm>
                <a:off x="6776435" y="1198793"/>
                <a:ext cx="545082" cy="512278"/>
                <a:chOff x="7436314" y="2544951"/>
                <a:chExt cx="509090" cy="294402"/>
              </a:xfrm>
            </p:grpSpPr>
            <p:sp>
              <p:nvSpPr>
                <p:cNvPr id="12" name="平行四边形 11"/>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13" name="平行四边形 12"/>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grpSp>
          <p:sp>
            <p:nvSpPr>
              <p:cNvPr id="14" name="文本框 13"/>
              <p:cNvSpPr txBox="1"/>
              <p:nvPr/>
            </p:nvSpPr>
            <p:spPr>
              <a:xfrm>
                <a:off x="6392420" y="1272767"/>
                <a:ext cx="4843532" cy="400247"/>
              </a:xfrm>
              <a:prstGeom prst="rect">
                <a:avLst/>
              </a:prstGeom>
              <a:noFill/>
            </p:spPr>
            <p:txBody>
              <a:bodyPr wrap="square" anchor="ctr">
                <a:spAutoFit/>
              </a:bodyPr>
              <a:lstStyle/>
              <a:p>
                <a:pPr algn="ctr"/>
                <a:r>
                  <a:rPr kumimoji="1" lang="zh-CN" altLang="en-US" sz="2000" b="1" kern="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rPr>
                  <a:t>骨转移抑制免疫治疗</a:t>
                </a:r>
              </a:p>
            </p:txBody>
          </p:sp>
        </p:grpSp>
        <p:sp>
          <p:nvSpPr>
            <p:cNvPr id="5" name="矩形: 圆角 28"/>
            <p:cNvSpPr/>
            <p:nvPr/>
          </p:nvSpPr>
          <p:spPr>
            <a:xfrm>
              <a:off x="8464550" y="1456690"/>
              <a:ext cx="3221990" cy="4080510"/>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endParaRPr>
            </a:p>
          </p:txBody>
        </p:sp>
        <p:sp>
          <p:nvSpPr>
            <p:cNvPr id="25" name="文本框 24"/>
            <p:cNvSpPr txBox="1"/>
            <p:nvPr/>
          </p:nvSpPr>
          <p:spPr>
            <a:xfrm>
              <a:off x="5275646" y="4610042"/>
              <a:ext cx="3035300" cy="552074"/>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骨转移分泌</a:t>
              </a:r>
              <a:r>
                <a:rPr kumimoji="0" lang="en-US" altLang="zh-CN"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OPN</a:t>
              </a:r>
              <a:r>
                <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，导致骨外病灶</a:t>
              </a:r>
              <a:endParaRPr kumimoji="0" lang="en-US" altLang="zh-CN"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300" b="1" dirty="0">
                  <a:solidFill>
                    <a:srgbClr val="EC642F"/>
                  </a:solidFill>
                  <a:latin typeface="微软雅黑" panose="020B0503020204020204" charset="-122"/>
                  <a:ea typeface="微软雅黑" panose="020B0503020204020204" charset="-122"/>
                  <a:cs typeface="微软雅黑" panose="020B0503020204020204" charset="-122"/>
                </a:rPr>
                <a:t>  </a:t>
              </a:r>
              <a:r>
                <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形成“冷肿瘤”，抑制全身免疫治疗</a:t>
              </a:r>
              <a:r>
                <a:rPr kumimoji="0" lang="en-US" altLang="zh-CN" sz="1300" b="1" i="0" u="none" strike="noStrike" kern="1200" cap="none" spc="0" normalizeH="0" baseline="3000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2</a:t>
              </a:r>
              <a:endPar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29" name="Picture 25" descr="A screenshot of a medical information&#10;&#10;AI-generated content may be incorrect."/>
            <p:cNvPicPr>
              <a:picLocks noChangeAspect="1"/>
            </p:cNvPicPr>
            <p:nvPr/>
          </p:nvPicPr>
          <p:blipFill>
            <a:blip r:embed="rId7">
              <a:extLst>
                <a:ext uri="{28A0092B-C50C-407E-A947-70E740481C1C}">
                  <a14:useLocalDpi xmlns:a14="http://schemas.microsoft.com/office/drawing/2010/main" val="0"/>
                </a:ext>
              </a:extLst>
            </a:blip>
            <a:srcRect t="4407" b="13277"/>
            <a:stretch>
              <a:fillRect/>
            </a:stretch>
          </p:blipFill>
          <p:spPr>
            <a:xfrm>
              <a:off x="5533282" y="1955302"/>
              <a:ext cx="2484156" cy="2433546"/>
            </a:xfrm>
            <a:prstGeom prst="rect">
              <a:avLst/>
            </a:prstGeom>
            <a:effectLst>
              <a:outerShdw blurRad="50800" dist="38100" dir="2700000" algn="tl" rotWithShape="0">
                <a:prstClr val="black">
                  <a:alpha val="40000"/>
                </a:prstClr>
              </a:outerShdw>
            </a:effectLst>
          </p:spPr>
        </p:pic>
        <p:pic>
          <p:nvPicPr>
            <p:cNvPr id="30" name="图片 29"/>
            <p:cNvPicPr>
              <a:picLocks noChangeAspect="1"/>
            </p:cNvPicPr>
            <p:nvPr/>
          </p:nvPicPr>
          <p:blipFill>
            <a:blip r:embed="rId8"/>
            <a:stretch>
              <a:fillRect/>
            </a:stretch>
          </p:blipFill>
          <p:spPr>
            <a:xfrm>
              <a:off x="8818545" y="1998646"/>
              <a:ext cx="2532499" cy="2368371"/>
            </a:xfrm>
            <a:prstGeom prst="rect">
              <a:avLst/>
            </a:prstGeom>
            <a:effectLst>
              <a:outerShdw blurRad="50800" dist="38100" dir="2700000" algn="tl" rotWithShape="0">
                <a:prstClr val="black">
                  <a:alpha val="40000"/>
                </a:prstClr>
              </a:outerShdw>
            </a:effectLst>
          </p:spPr>
        </p:pic>
        <p:sp>
          <p:nvSpPr>
            <p:cNvPr id="41" name="文本框 40"/>
            <p:cNvSpPr txBox="1"/>
            <p:nvPr/>
          </p:nvSpPr>
          <p:spPr>
            <a:xfrm>
              <a:off x="2052361" y="4610042"/>
              <a:ext cx="2756859" cy="552074"/>
            </a:xfrm>
            <a:prstGeom prst="rect">
              <a:avLst/>
            </a:prstGeom>
            <a:noFill/>
          </p:spPr>
          <p:txBody>
            <a:bodyPr wrap="square">
              <a:spAutoFit/>
            </a:bodyPr>
            <a:lstStyle/>
            <a:p>
              <a:pPr>
                <a:lnSpc>
                  <a:spcPct val="120000"/>
                </a:lnSpc>
              </a:pPr>
              <a:r>
                <a:rPr lang="en-US" altLang="zh-CN" sz="1300" b="1" dirty="0">
                  <a:solidFill>
                    <a:schemeClr val="accent1"/>
                  </a:solidFill>
                  <a:latin typeface="微软雅黑" panose="020B0503020204020204" charset="-122"/>
                  <a:ea typeface="微软雅黑" panose="020B0503020204020204" charset="-122"/>
                  <a:cs typeface="微软雅黑" panose="020B0503020204020204" charset="-122"/>
                </a:rPr>
                <a:t>· </a:t>
              </a:r>
              <a:r>
                <a:rPr lang="zh-CN" altLang="en-US" sz="1300" b="1" dirty="0">
                  <a:solidFill>
                    <a:schemeClr val="accent1"/>
                  </a:solidFill>
                  <a:latin typeface="微软雅黑" panose="020B0503020204020204" charset="-122"/>
                  <a:ea typeface="微软雅黑" panose="020B0503020204020204" charset="-122"/>
                  <a:cs typeface="微软雅黑" panose="020B0503020204020204" charset="-122"/>
                </a:rPr>
                <a:t>骨转移过程分泌的大量细胞因子</a:t>
              </a:r>
              <a:endParaRPr lang="en-US" altLang="zh-CN" sz="1300" b="1" dirty="0">
                <a:solidFill>
                  <a:schemeClr val="accent1"/>
                </a:solidFill>
                <a:latin typeface="微软雅黑" panose="020B0503020204020204" charset="-122"/>
                <a:ea typeface="微软雅黑" panose="020B0503020204020204" charset="-122"/>
                <a:cs typeface="微软雅黑" panose="020B0503020204020204" charset="-122"/>
              </a:endParaRPr>
            </a:p>
            <a:p>
              <a:pPr>
                <a:lnSpc>
                  <a:spcPct val="120000"/>
                </a:lnSpc>
              </a:pPr>
              <a:r>
                <a:rPr lang="en-US" altLang="zh-CN" sz="1300" b="1" dirty="0">
                  <a:solidFill>
                    <a:schemeClr val="accent1"/>
                  </a:solidFill>
                  <a:latin typeface="微软雅黑" panose="020B0503020204020204" charset="-122"/>
                  <a:ea typeface="微软雅黑" panose="020B0503020204020204" charset="-122"/>
                  <a:cs typeface="微软雅黑" panose="020B0503020204020204" charset="-122"/>
                </a:rPr>
                <a:t>  </a:t>
              </a:r>
              <a:r>
                <a:rPr lang="zh-CN" altLang="en-US" sz="1300" b="1" dirty="0">
                  <a:solidFill>
                    <a:schemeClr val="accent1"/>
                  </a:solidFill>
                  <a:latin typeface="微软雅黑" panose="020B0503020204020204" charset="-122"/>
                  <a:ea typeface="微软雅黑" panose="020B0503020204020204" charset="-122"/>
                  <a:cs typeface="微软雅黑" panose="020B0503020204020204" charset="-122"/>
                </a:rPr>
                <a:t>可能与</a:t>
              </a:r>
              <a:r>
                <a:rPr lang="en-US" altLang="zh-CN" sz="1300" b="1" dirty="0">
                  <a:solidFill>
                    <a:schemeClr val="accent1"/>
                  </a:solidFill>
                  <a:latin typeface="微软雅黑" panose="020B0503020204020204" charset="-122"/>
                  <a:ea typeface="微软雅黑" panose="020B0503020204020204" charset="-122"/>
                  <a:cs typeface="微软雅黑" panose="020B0503020204020204" charset="-122"/>
                </a:rPr>
                <a:t>EGFR-TKI</a:t>
              </a:r>
              <a:r>
                <a:rPr lang="zh-CN" altLang="en-US" sz="1300" b="1" dirty="0">
                  <a:solidFill>
                    <a:schemeClr val="accent1"/>
                  </a:solidFill>
                  <a:latin typeface="微软雅黑" panose="020B0503020204020204" charset="-122"/>
                  <a:ea typeface="微软雅黑" panose="020B0503020204020204" charset="-122"/>
                  <a:cs typeface="微软雅黑" panose="020B0503020204020204" charset="-122"/>
                </a:rPr>
                <a:t>耐药有关</a:t>
              </a:r>
              <a:r>
                <a:rPr lang="en-US" altLang="zh-CN" sz="1300" b="1" baseline="30000" dirty="0">
                  <a:solidFill>
                    <a:schemeClr val="accent1"/>
                  </a:solidFill>
                  <a:latin typeface="微软雅黑" panose="020B0503020204020204" charset="-122"/>
                  <a:ea typeface="微软雅黑" panose="020B0503020204020204" charset="-122"/>
                  <a:cs typeface="微软雅黑" panose="020B0503020204020204" charset="-122"/>
                </a:rPr>
                <a:t>1</a:t>
              </a:r>
              <a:endParaRPr lang="zh-CN" altLang="en-US" sz="1300" b="1" dirty="0">
                <a:solidFill>
                  <a:schemeClr val="accent1"/>
                </a:solidFill>
                <a:latin typeface="微软雅黑" panose="020B0503020204020204" charset="-122"/>
                <a:ea typeface="微软雅黑" panose="020B0503020204020204" charset="-122"/>
                <a:cs typeface="微软雅黑" panose="020B0503020204020204" charset="-122"/>
              </a:endParaRPr>
            </a:p>
          </p:txBody>
        </p:sp>
        <p:pic>
          <p:nvPicPr>
            <p:cNvPr id="42" name="图片 41"/>
            <p:cNvPicPr>
              <a:picLocks noChangeAspect="1"/>
            </p:cNvPicPr>
            <p:nvPr/>
          </p:nvPicPr>
          <p:blipFill>
            <a:blip r:embed="rId9"/>
            <a:srcRect/>
            <a:stretch/>
          </p:blipFill>
          <p:spPr>
            <a:xfrm>
              <a:off x="2166681" y="1935818"/>
              <a:ext cx="2528221" cy="2457993"/>
            </a:xfrm>
            <a:prstGeom prst="rect">
              <a:avLst/>
            </a:prstGeom>
            <a:effectLst>
              <a:outerShdw blurRad="50800" dist="38100" dir="2700000" algn="tl" rotWithShape="0">
                <a:prstClr val="black">
                  <a:alpha val="40000"/>
                </a:prstClr>
              </a:outerShdw>
            </a:effectLst>
          </p:spPr>
        </p:pic>
        <p:grpSp>
          <p:nvGrpSpPr>
            <p:cNvPr id="106" name="组合 105"/>
            <p:cNvGrpSpPr/>
            <p:nvPr/>
          </p:nvGrpSpPr>
          <p:grpSpPr>
            <a:xfrm>
              <a:off x="8493125" y="1195069"/>
              <a:ext cx="3192780" cy="548005"/>
              <a:chOff x="6392420" y="1198793"/>
              <a:chExt cx="4843532" cy="548192"/>
            </a:xfrm>
          </p:grpSpPr>
          <p:sp>
            <p:nvSpPr>
              <p:cNvPr id="107" name="任意多边形: 形状 106"/>
              <p:cNvSpPr/>
              <p:nvPr/>
            </p:nvSpPr>
            <p:spPr>
              <a:xfrm flipH="1">
                <a:off x="6458918" y="1198793"/>
                <a:ext cx="4696216"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grpSp>
            <p:nvGrpSpPr>
              <p:cNvPr id="108" name="组合 107"/>
              <p:cNvGrpSpPr/>
              <p:nvPr/>
            </p:nvGrpSpPr>
            <p:grpSpPr>
              <a:xfrm>
                <a:off x="6776435" y="1198793"/>
                <a:ext cx="545082" cy="512278"/>
                <a:chOff x="7436314" y="2544951"/>
                <a:chExt cx="509090" cy="294402"/>
              </a:xfrm>
            </p:grpSpPr>
            <p:sp>
              <p:nvSpPr>
                <p:cNvPr id="110" name="平行四边形 109"/>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111" name="平行四边形 110"/>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pitchFamily="34" charset="0"/>
                  </a:endParaRPr>
                </a:p>
              </p:txBody>
            </p:sp>
          </p:grpSp>
          <p:sp>
            <p:nvSpPr>
              <p:cNvPr id="109" name="文本框 108"/>
              <p:cNvSpPr txBox="1"/>
              <p:nvPr/>
            </p:nvSpPr>
            <p:spPr>
              <a:xfrm>
                <a:off x="6392420" y="1272767"/>
                <a:ext cx="4843532" cy="400247"/>
              </a:xfrm>
              <a:prstGeom prst="rect">
                <a:avLst/>
              </a:prstGeom>
              <a:noFill/>
            </p:spPr>
            <p:txBody>
              <a:bodyPr wrap="square" anchor="ctr">
                <a:spAutoFit/>
              </a:bodyPr>
              <a:lstStyle/>
              <a:p>
                <a:pPr algn="ctr"/>
                <a:r>
                  <a:rPr kumimoji="1" lang="zh-CN" altLang="en-US" sz="20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骨放疗获益受限</a:t>
                </a:r>
                <a:endParaRPr kumimoji="1" lang="zh-CN" altLang="en-US" sz="2000" b="1" kern="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sym typeface="+mn-ea"/>
                </a:endParaRPr>
              </a:p>
            </p:txBody>
          </p:sp>
        </p:grpSp>
        <p:sp>
          <p:nvSpPr>
            <p:cNvPr id="20" name="文本框 19">
              <a:extLst>
                <a:ext uri="{FF2B5EF4-FFF2-40B4-BE49-F238E27FC236}">
                  <a16:creationId xmlns:a16="http://schemas.microsoft.com/office/drawing/2014/main" id="{CE95EB92-1300-9061-C671-7A267C230E64}"/>
                </a:ext>
              </a:extLst>
            </p:cNvPr>
            <p:cNvSpPr txBox="1"/>
            <p:nvPr/>
          </p:nvSpPr>
          <p:spPr>
            <a:xfrm>
              <a:off x="8650605" y="4610042"/>
              <a:ext cx="2901315" cy="79214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300" b="1" dirty="0">
                  <a:solidFill>
                    <a:srgbClr val="EC642F"/>
                  </a:solidFill>
                  <a:latin typeface="微软雅黑" panose="020B0503020204020204" charset="-122"/>
                  <a:ea typeface="微软雅黑" panose="020B0503020204020204" charset="-122"/>
                  <a:cs typeface="微软雅黑" panose="020B0503020204020204" charset="-122"/>
                </a:rPr>
                <a:t>· </a:t>
              </a:r>
              <a:r>
                <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高剂量骨放疗可导致破骨细胞活跃，</a:t>
              </a:r>
              <a:endParaRPr kumimoji="0" lang="en-US" altLang="zh-CN"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300" b="1" dirty="0">
                  <a:solidFill>
                    <a:srgbClr val="EC642F"/>
                  </a:solidFill>
                  <a:latin typeface="微软雅黑" panose="020B0503020204020204" charset="-122"/>
                  <a:ea typeface="微软雅黑" panose="020B0503020204020204" charset="-122"/>
                  <a:cs typeface="微软雅黑" panose="020B0503020204020204" charset="-122"/>
                </a:rPr>
                <a:t>  </a:t>
              </a:r>
              <a:r>
                <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间接</a:t>
              </a:r>
              <a:r>
                <a:rPr lang="zh-CN" altLang="en-US" sz="1300" b="1" dirty="0">
                  <a:solidFill>
                    <a:srgbClr val="EC642F"/>
                  </a:solidFill>
                  <a:latin typeface="微软雅黑" panose="020B0503020204020204" charset="-122"/>
                  <a:ea typeface="微软雅黑" panose="020B0503020204020204" charset="-122"/>
                  <a:cs typeface="微软雅黑" panose="020B0503020204020204" charset="-122"/>
                </a:rPr>
                <a:t>影响</a:t>
              </a:r>
              <a:r>
                <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靶向、免疫治疗，诱导骨  </a:t>
              </a:r>
              <a:endParaRPr kumimoji="0" lang="en-US" altLang="zh-CN"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300" b="1" dirty="0">
                  <a:solidFill>
                    <a:srgbClr val="EC642F"/>
                  </a:solidFill>
                  <a:latin typeface="微软雅黑" panose="020B0503020204020204" charset="-122"/>
                  <a:ea typeface="微软雅黑" panose="020B0503020204020204" charset="-122"/>
                  <a:cs typeface="微软雅黑" panose="020B0503020204020204" charset="-122"/>
                </a:rPr>
                <a:t>  </a:t>
              </a:r>
              <a:r>
                <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折风险升高</a:t>
              </a:r>
              <a:r>
                <a:rPr kumimoji="0" lang="en-US" altLang="zh-CN" sz="1300" b="1" i="0" u="none" strike="noStrike" kern="1200" cap="none" spc="0" normalizeH="0" baseline="3000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rPr>
                <a:t>3</a:t>
              </a:r>
              <a:endParaRPr kumimoji="0" lang="zh-CN" altLang="en-US" sz="1300" b="1" i="0" u="none" strike="noStrike" kern="1200" cap="none" spc="0" normalizeH="0" baseline="0" noProof="0" dirty="0">
                <a:ln>
                  <a:noFill/>
                </a:ln>
                <a:solidFill>
                  <a:srgbClr val="EC642F"/>
                </a:solidFill>
                <a:effectLst/>
                <a:uLnTx/>
                <a:uFillTx/>
                <a:latin typeface="微软雅黑" panose="020B0503020204020204" charset="-122"/>
                <a:ea typeface="微软雅黑" panose="020B0503020204020204" charset="-122"/>
                <a:cs typeface="微软雅黑" panose="020B0503020204020204" charset="-122"/>
              </a:endParaRPr>
            </a:p>
          </p:txBody>
        </p:sp>
      </p:gr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think-cell data - do not delete" hidden="1">
            <a:extLst>
              <a:ext uri="{FF2B5EF4-FFF2-40B4-BE49-F238E27FC236}">
                <a16:creationId xmlns:a16="http://schemas.microsoft.com/office/drawing/2014/main" id="{CB1195B0-308C-00F8-450C-4BCB29E1A3E7}"/>
              </a:ext>
            </a:extLst>
          </p:cNvPr>
          <p:cNvGraphicFramePr>
            <a:graphicFrameLocks noChangeAspect="1"/>
          </p:cNvGraphicFramePr>
          <p:nvPr>
            <p:custDataLst>
              <p:tags r:id="rId1"/>
            </p:custDataLst>
            <p:extLst>
              <p:ext uri="{D42A27DB-BD31-4B8C-83A1-F6EECF244321}">
                <p14:modId xmlns:p14="http://schemas.microsoft.com/office/powerpoint/2010/main" val="37573466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矩形: 圆角 14"/>
          <p:cNvSpPr/>
          <p:nvPr/>
        </p:nvSpPr>
        <p:spPr>
          <a:xfrm>
            <a:off x="328495" y="1586413"/>
            <a:ext cx="3636110" cy="4545086"/>
          </a:xfrm>
          <a:prstGeom prst="roundRect">
            <a:avLst>
              <a:gd name="adj" fmla="val 110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 name="标题 1"/>
          <p:cNvSpPr>
            <a:spLocks noGrp="1"/>
          </p:cNvSpPr>
          <p:nvPr>
            <p:ph type="title"/>
          </p:nvPr>
        </p:nvSpPr>
        <p:spPr>
          <a:xfrm>
            <a:off x="838200" y="447823"/>
            <a:ext cx="10435542" cy="480131"/>
          </a:xfrm>
        </p:spPr>
        <p:txBody>
          <a:bodyPr vert="horz"/>
          <a:lstStyle/>
          <a:p>
            <a:r>
              <a:rPr kumimoji="1" lang="zh-CN" altLang="en-US" sz="2800" dirty="0"/>
              <a:t>骨转移灶产生大量细胞因子，可能驱动</a:t>
            </a:r>
            <a:r>
              <a:rPr kumimoji="1" lang="en-US" altLang="zh-CN" sz="2800" dirty="0"/>
              <a:t>EGFR-TKIs</a:t>
            </a:r>
            <a:r>
              <a:rPr kumimoji="1" lang="zh-CN" altLang="en-US" sz="2800" dirty="0"/>
              <a:t>获得性耐药</a:t>
            </a:r>
          </a:p>
        </p:txBody>
      </p:sp>
      <p:pic>
        <p:nvPicPr>
          <p:cNvPr id="45058" name="Picture 2" descr="EGFR-TKIs的获得性耐药机制。(A)靶向耐药是由EGFR激酶结构域第二位点突变引起的，这些突变会干扰EGFR-TKIs的结合。(B)脱靶耐药可能源于EGFR通路下游成分的改变、绕过主要药物靶点的替代信号通路的激活（包括MET扩增）或向其他细胞谱系的转变，例如上皮间质转化(EMT)和小细胞肺癌(SCLC)转化。"/>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831" y="2483497"/>
            <a:ext cx="3585449" cy="3168161"/>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圆角 76"/>
          <p:cNvSpPr/>
          <p:nvPr/>
        </p:nvSpPr>
        <p:spPr>
          <a:xfrm>
            <a:off x="626969" y="1258562"/>
            <a:ext cx="3099435" cy="5416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tLang="zh-CN" sz="16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EGFR-TKIs</a:t>
            </a:r>
            <a:r>
              <a:rPr lang="zh-CN" altLang="en-US" sz="16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的获得性耐药机制</a:t>
            </a:r>
          </a:p>
        </p:txBody>
      </p:sp>
      <p:sp>
        <p:nvSpPr>
          <p:cNvPr id="25" name="文本框 24"/>
          <p:cNvSpPr txBox="1"/>
          <p:nvPr/>
        </p:nvSpPr>
        <p:spPr>
          <a:xfrm>
            <a:off x="201965" y="6462108"/>
            <a:ext cx="6204030" cy="200055"/>
          </a:xfrm>
          <a:prstGeom prst="rect">
            <a:avLst/>
          </a:prstGeom>
          <a:noFill/>
        </p:spPr>
        <p:txBody>
          <a:bodyPr wrap="square">
            <a:spAutoFit/>
          </a:bodyPr>
          <a:lstStyle/>
          <a:p>
            <a:pPr marL="228600" indent="-228600">
              <a:spcBef>
                <a:spcPct val="0"/>
              </a:spcBef>
              <a:spcAft>
                <a:spcPct val="0"/>
              </a:spcAft>
              <a:buFontTx/>
              <a:buAutoNum type="arabicPeriod"/>
            </a:pPr>
            <a:r>
              <a:rPr lang="zh-CN" altLang="en-US" sz="700" dirty="0">
                <a:solidFill>
                  <a:schemeClr val="bg1">
                    <a:lumMod val="50000"/>
                  </a:schemeClr>
                </a:solidFill>
                <a:latin typeface="微软雅黑" panose="020B0503020204020204" charset="-122"/>
                <a:ea typeface="微软雅黑" panose="020B0503020204020204" charset="-122"/>
                <a:cs typeface="+mn-ea"/>
              </a:rPr>
              <a:t>Chhouri,</a:t>
            </a:r>
            <a:r>
              <a:rPr lang="en-US" altLang="zh-CN" sz="700" dirty="0">
                <a:solidFill>
                  <a:schemeClr val="bg1">
                    <a:lumMod val="50000"/>
                  </a:schemeClr>
                </a:solidFill>
                <a:latin typeface="微软雅黑" panose="020B0503020204020204" charset="-122"/>
                <a:ea typeface="微软雅黑" panose="020B0503020204020204" charset="-122"/>
                <a:cs typeface="+mn-ea"/>
              </a:rPr>
              <a:t> et al</a:t>
            </a:r>
            <a:r>
              <a:rPr lang="zh-CN" altLang="en-US" sz="700" dirty="0">
                <a:solidFill>
                  <a:schemeClr val="bg1">
                    <a:lumMod val="50000"/>
                  </a:schemeClr>
                </a:solidFill>
                <a:latin typeface="微软雅黑" panose="020B0503020204020204" charset="-122"/>
                <a:ea typeface="微软雅黑" panose="020B0503020204020204" charset="-122"/>
                <a:cs typeface="+mn-ea"/>
              </a:rPr>
              <a:t>. Cancers. 15. 504. 10.3390/cancers15020504. </a:t>
            </a:r>
          </a:p>
        </p:txBody>
      </p:sp>
      <p:grpSp>
        <p:nvGrpSpPr>
          <p:cNvPr id="56" name="组合 55">
            <a:extLst>
              <a:ext uri="{FF2B5EF4-FFF2-40B4-BE49-F238E27FC236}">
                <a16:creationId xmlns:a16="http://schemas.microsoft.com/office/drawing/2014/main" id="{9A0B6E98-E5A4-9E33-C50D-A6B823ADA3ED}"/>
              </a:ext>
            </a:extLst>
          </p:cNvPr>
          <p:cNvGrpSpPr/>
          <p:nvPr/>
        </p:nvGrpSpPr>
        <p:grpSpPr>
          <a:xfrm>
            <a:off x="3964605" y="1586413"/>
            <a:ext cx="7737341" cy="4545087"/>
            <a:chOff x="3826750" y="1548477"/>
            <a:chExt cx="8252749" cy="4847849"/>
          </a:xfrm>
        </p:grpSpPr>
        <p:sp>
          <p:nvSpPr>
            <p:cNvPr id="8" name="矩形: 圆角 14"/>
            <p:cNvSpPr/>
            <p:nvPr/>
          </p:nvSpPr>
          <p:spPr>
            <a:xfrm>
              <a:off x="3826750" y="1548477"/>
              <a:ext cx="8252749" cy="4847849"/>
            </a:xfrm>
            <a:prstGeom prst="roundRect">
              <a:avLst>
                <a:gd name="adj" fmla="val 110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35" name="矩形 34"/>
            <p:cNvSpPr/>
            <p:nvPr/>
          </p:nvSpPr>
          <p:spPr>
            <a:xfrm>
              <a:off x="4138125" y="2681680"/>
              <a:ext cx="2292644" cy="1198881"/>
            </a:xfrm>
            <a:prstGeom prst="rect">
              <a:avLst/>
            </a:prstGeom>
            <a:noFill/>
          </p:spPr>
          <p:txBody>
            <a:bodyPr wrap="square" lIns="0" tIns="0" rIns="0" bIns="0" rtlCol="0" anchor="t" anchorCtr="0">
              <a:noAutofit/>
            </a:bodyPr>
            <a:lstStyle/>
            <a:p>
              <a:pPr marL="171450" indent="-171450">
                <a:lnSpc>
                  <a:spcPct val="110000"/>
                </a:lnSpc>
                <a:spcBef>
                  <a:spcPct val="0"/>
                </a:spcBef>
                <a:spcAft>
                  <a:spcPct val="0"/>
                </a:spcAft>
                <a:buFont typeface="Arial" panose="020B0604020202020204" pitchFamily="34" charset="0"/>
                <a:buChar char="•"/>
              </a:pPr>
              <a:r>
                <a:rPr lang="zh-CN" altLang="en-US"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骨转移微环境中升高的</a:t>
              </a:r>
              <a:r>
                <a:rPr lang="en-US" altLang="zh-CN"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HGF</a:t>
              </a:r>
              <a:r>
                <a:rPr lang="zh-CN" altLang="en-US"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激活</a:t>
              </a:r>
              <a:r>
                <a:rPr lang="en-US" altLang="zh-CN"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c-MET</a:t>
              </a:r>
              <a:r>
                <a:rPr lang="zh-CN" altLang="en-US"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，启动与</a:t>
              </a:r>
              <a:r>
                <a:rPr lang="en-US" altLang="zh-CN"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EGFR </a:t>
              </a:r>
              <a:r>
                <a:rPr lang="zh-CN" altLang="en-US"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相同的</a:t>
              </a:r>
              <a:r>
                <a:rPr lang="en-US" altLang="zh-CN"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PI3K/AKT</a:t>
              </a:r>
              <a:r>
                <a:rPr lang="zh-CN" altLang="en-US"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lang="en-US" altLang="zh-CN"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MAPK/ERK </a:t>
              </a:r>
              <a:r>
                <a:rPr lang="zh-CN" altLang="en-US"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等下游通路，为肿瘤细胞提供绕开</a:t>
              </a:r>
              <a:r>
                <a:rPr lang="en-US" altLang="zh-CN"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EGFR </a:t>
              </a:r>
              <a:r>
                <a:rPr lang="zh-CN" altLang="en-US"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的替代生存途径</a:t>
              </a:r>
            </a:p>
          </p:txBody>
        </p:sp>
        <p:sp>
          <p:nvSpPr>
            <p:cNvPr id="36" name="矩形 35"/>
            <p:cNvSpPr/>
            <p:nvPr/>
          </p:nvSpPr>
          <p:spPr>
            <a:xfrm>
              <a:off x="4138124" y="1764126"/>
              <a:ext cx="2516248" cy="799465"/>
            </a:xfrm>
            <a:prstGeom prst="rect">
              <a:avLst/>
            </a:prstGeom>
            <a:noFill/>
          </p:spPr>
          <p:txBody>
            <a:bodyPr wrap="square" lIns="0" tIns="0" rIns="0" bIns="0" rtlCol="0" anchor="b">
              <a:noAutofit/>
            </a:bodyPr>
            <a:lstStyle/>
            <a:p>
              <a:pPr algn="just">
                <a:spcBef>
                  <a:spcPct val="0"/>
                </a:spcBef>
                <a:spcAft>
                  <a:spcPct val="0"/>
                </a:spcAft>
              </a:pPr>
              <a:r>
                <a:rPr lang="zh-CN" altLang="en-US" sz="1600" b="1" dirty="0">
                  <a:solidFill>
                    <a:schemeClr val="accent1"/>
                  </a:solidFill>
                  <a:latin typeface="微软雅黑" panose="020B0503020204020204" charset="-122"/>
                  <a:ea typeface="微软雅黑" panose="020B0503020204020204" charset="-122"/>
                  <a:cs typeface="微软雅黑" panose="020B0503020204020204" charset="-122"/>
                </a:rPr>
                <a:t>肝细胞生长因子</a:t>
              </a:r>
              <a:r>
                <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rPr>
                <a:t>(HGF)</a:t>
              </a:r>
            </a:p>
          </p:txBody>
        </p:sp>
        <p:sp>
          <p:nvSpPr>
            <p:cNvPr id="37" name="矩形 36"/>
            <p:cNvSpPr/>
            <p:nvPr/>
          </p:nvSpPr>
          <p:spPr>
            <a:xfrm>
              <a:off x="4138124" y="4999222"/>
              <a:ext cx="2611026" cy="1198881"/>
            </a:xfrm>
            <a:prstGeom prst="rect">
              <a:avLst/>
            </a:prstGeom>
            <a:noFill/>
          </p:spPr>
          <p:txBody>
            <a:bodyPr wrap="square" lIns="0" tIns="0" rIns="0" bIns="0" rtlCol="0" anchor="t" anchorCtr="0">
              <a:noAutofit/>
            </a:bodyPr>
            <a:lstStyle/>
            <a:p>
              <a:pPr marL="171450" indent="-171450">
                <a:lnSpc>
                  <a:spcPct val="110000"/>
                </a:lnSpc>
                <a:spcBef>
                  <a:spcPct val="0"/>
                </a:spcBef>
                <a:spcAft>
                  <a:spcPct val="0"/>
                </a:spcAft>
                <a:buFont typeface="Arial" panose="020B0604020202020204" pitchFamily="34" charset="0"/>
                <a:buChar char="•"/>
              </a:pPr>
              <a:r>
                <a:rPr lang="zh-CN" altLang="en-US"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骨转移灶中</a:t>
              </a:r>
              <a:r>
                <a:rPr lang="en-US" altLang="zh-CN"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IL-6/IL-8/IL-17A </a:t>
              </a:r>
              <a:r>
                <a:rPr lang="zh-CN" altLang="en-US"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等白细胞介素升高，可通过</a:t>
              </a:r>
              <a:r>
                <a:rPr lang="en-US" altLang="zh-CN"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JAK/STAT</a:t>
              </a:r>
              <a:r>
                <a:rPr lang="zh-CN" altLang="en-US"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、干性增强及协同激活</a:t>
              </a:r>
              <a:r>
                <a:rPr lang="en-US" altLang="zh-CN"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EGFR/c-MET </a:t>
              </a:r>
              <a:r>
                <a:rPr lang="zh-CN" altLang="en-US"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磷酸化，整体提升肿瘤细胞对</a:t>
              </a:r>
              <a:r>
                <a:rPr lang="en-US" altLang="zh-CN"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EGFR-TKI </a:t>
              </a:r>
              <a:r>
                <a:rPr lang="zh-CN" altLang="en-US"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的耐受</a:t>
              </a:r>
            </a:p>
          </p:txBody>
        </p:sp>
        <p:sp>
          <p:nvSpPr>
            <p:cNvPr id="38" name="矩形 37"/>
            <p:cNvSpPr/>
            <p:nvPr/>
          </p:nvSpPr>
          <p:spPr>
            <a:xfrm>
              <a:off x="4138124" y="4053126"/>
              <a:ext cx="2516248" cy="799465"/>
            </a:xfrm>
            <a:prstGeom prst="rect">
              <a:avLst/>
            </a:prstGeom>
            <a:noFill/>
          </p:spPr>
          <p:txBody>
            <a:bodyPr wrap="square" lIns="0" tIns="0" rIns="0" bIns="0" rtlCol="0" anchor="b">
              <a:noAutofit/>
            </a:bodyPr>
            <a:lstStyle/>
            <a:p>
              <a:pPr algn="just">
                <a:spcBef>
                  <a:spcPct val="0"/>
                </a:spcBef>
                <a:spcAft>
                  <a:spcPct val="0"/>
                </a:spcAft>
              </a:pPr>
              <a:r>
                <a:rPr lang="zh-CN" altLang="en-US" sz="1600" b="1" dirty="0">
                  <a:solidFill>
                    <a:schemeClr val="accent1"/>
                  </a:solidFill>
                  <a:latin typeface="微软雅黑" panose="020B0503020204020204" charset="-122"/>
                  <a:ea typeface="微软雅黑" panose="020B0503020204020204" charset="-122"/>
                  <a:cs typeface="微软雅黑" panose="020B0503020204020204" charset="-122"/>
                </a:rPr>
                <a:t>白细胞介素</a:t>
              </a:r>
              <a:r>
                <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rPr>
                <a:t>(ILs)</a:t>
              </a:r>
            </a:p>
          </p:txBody>
        </p:sp>
        <p:sp>
          <p:nvSpPr>
            <p:cNvPr id="39" name="矩形 38"/>
            <p:cNvSpPr/>
            <p:nvPr/>
          </p:nvSpPr>
          <p:spPr>
            <a:xfrm>
              <a:off x="9529732" y="2681680"/>
              <a:ext cx="2352397" cy="1198881"/>
            </a:xfrm>
            <a:prstGeom prst="rect">
              <a:avLst/>
            </a:prstGeom>
            <a:noFill/>
          </p:spPr>
          <p:txBody>
            <a:bodyPr wrap="square" lIns="0" tIns="0" rIns="0" bIns="0" rtlCol="0" anchor="t" anchorCtr="0">
              <a:noAutofit/>
            </a:bodyPr>
            <a:lstStyle/>
            <a:p>
              <a:pPr marL="171450" indent="-171450">
                <a:lnSpc>
                  <a:spcPct val="110000"/>
                </a:lnSpc>
                <a:spcBef>
                  <a:spcPct val="0"/>
                </a:spcBef>
                <a:spcAft>
                  <a:spcPct val="0"/>
                </a:spcAft>
                <a:buFont typeface="Arial" panose="020B0604020202020204" pitchFamily="34" charset="0"/>
                <a:buChar char="•"/>
              </a:pPr>
              <a:r>
                <a:rPr lang="zh-CN" altLang="en-US"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破骨导致骨基质中富集的</a:t>
              </a:r>
              <a:r>
                <a:rPr lang="en-US" altLang="zh-CN"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TGF-β </a:t>
              </a:r>
              <a:r>
                <a:rPr lang="zh-CN" altLang="en-US"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释放，上调</a:t>
              </a:r>
              <a:r>
                <a:rPr lang="en-US" altLang="zh-CN"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EMT </a:t>
              </a:r>
              <a:r>
                <a:rPr lang="zh-CN" altLang="en-US"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过程，使肿瘤细胞更迁移、更抗凋亡，从而获得对</a:t>
              </a:r>
              <a:r>
                <a:rPr lang="en-US" altLang="zh-CN"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EGFR-TKI </a:t>
              </a:r>
              <a:r>
                <a:rPr lang="zh-CN" altLang="en-US" sz="105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的耐药性</a:t>
              </a:r>
            </a:p>
          </p:txBody>
        </p:sp>
        <p:sp>
          <p:nvSpPr>
            <p:cNvPr id="40" name="矩形 39"/>
            <p:cNvSpPr/>
            <p:nvPr/>
          </p:nvSpPr>
          <p:spPr>
            <a:xfrm>
              <a:off x="9529732" y="1764126"/>
              <a:ext cx="2353032" cy="799465"/>
            </a:xfrm>
            <a:prstGeom prst="rect">
              <a:avLst/>
            </a:prstGeom>
            <a:noFill/>
          </p:spPr>
          <p:txBody>
            <a:bodyPr wrap="square" lIns="0" tIns="0" rIns="0" bIns="0" rtlCol="0" anchor="b">
              <a:noAutofit/>
            </a:bodyPr>
            <a:lstStyle/>
            <a:p>
              <a:pPr algn="just">
                <a:spcBef>
                  <a:spcPct val="0"/>
                </a:spcBef>
                <a:spcAft>
                  <a:spcPct val="0"/>
                </a:spcAft>
              </a:pPr>
              <a:r>
                <a:rPr lang="zh-CN" altLang="en-US" sz="1600" b="1" dirty="0">
                  <a:solidFill>
                    <a:schemeClr val="accent1"/>
                  </a:solidFill>
                  <a:latin typeface="微软雅黑" panose="020B0503020204020204" charset="-122"/>
                  <a:ea typeface="微软雅黑" panose="020B0503020204020204" charset="-122"/>
                  <a:cs typeface="微软雅黑" panose="020B0503020204020204" charset="-122"/>
                </a:rPr>
                <a:t>转化生长因子</a:t>
              </a:r>
              <a:r>
                <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rPr>
                <a:t>-β(TGF- β)</a:t>
              </a:r>
            </a:p>
          </p:txBody>
        </p:sp>
        <p:sp>
          <p:nvSpPr>
            <p:cNvPr id="41" name="矩形 40"/>
            <p:cNvSpPr/>
            <p:nvPr/>
          </p:nvSpPr>
          <p:spPr>
            <a:xfrm>
              <a:off x="9529732" y="4999222"/>
              <a:ext cx="2352397" cy="965908"/>
            </a:xfrm>
            <a:prstGeom prst="rect">
              <a:avLst/>
            </a:prstGeom>
            <a:noFill/>
          </p:spPr>
          <p:txBody>
            <a:bodyPr wrap="square" lIns="0" tIns="0" rIns="0" bIns="0" rtlCol="0" anchor="t" anchorCtr="0">
              <a:noAutofit/>
            </a:bodyPr>
            <a:lstStyle/>
            <a:p>
              <a:pPr marL="171450" indent="-171450">
                <a:lnSpc>
                  <a:spcPct val="110000"/>
                </a:lnSpc>
                <a:spcBef>
                  <a:spcPct val="0"/>
                </a:spcBef>
                <a:spcAft>
                  <a:spcPct val="0"/>
                </a:spcAft>
                <a:buFont typeface="Arial" panose="020B0604020202020204" pitchFamily="34" charset="0"/>
                <a:buChar char="•"/>
              </a:pPr>
              <a:r>
                <a:rPr lang="zh-CN" altLang="en-US"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骨微环境分泌的</a:t>
              </a:r>
              <a:r>
                <a:rPr lang="en-US" altLang="zh-CN"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CCL2</a:t>
              </a:r>
              <a:r>
                <a:rPr lang="zh-CN" altLang="en-US"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a:t>
              </a:r>
              <a:r>
                <a:rPr lang="en-US" altLang="zh-CN"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MCP-1</a:t>
              </a:r>
              <a:r>
                <a:rPr lang="zh-CN" altLang="en-US"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）激活</a:t>
              </a:r>
              <a:r>
                <a:rPr lang="en-US" altLang="zh-CN"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PI3K/AKT </a:t>
              </a:r>
              <a:r>
                <a:rPr lang="zh-CN" altLang="en-US"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信号并促进</a:t>
              </a:r>
              <a:r>
                <a:rPr lang="en-US" altLang="zh-CN"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EMT</a:t>
              </a:r>
              <a:r>
                <a:rPr lang="zh-CN" altLang="en-US"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，既推动转移，又驱动获得性</a:t>
              </a:r>
              <a:r>
                <a:rPr lang="en-US" altLang="zh-CN"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 EGFR-TKI </a:t>
              </a:r>
              <a:r>
                <a:rPr lang="zh-CN" altLang="en-US" sz="1050" dirty="0">
                  <a:solidFill>
                    <a:schemeClr val="tx1">
                      <a:lumMod val="85000"/>
                      <a:lumOff val="15000"/>
                    </a:schemeClr>
                  </a:solidFill>
                  <a:latin typeface="微软雅黑" panose="020B0503020204020204" charset="-122"/>
                  <a:ea typeface="微软雅黑" panose="020B0503020204020204" charset="-122"/>
                  <a:cs typeface="微软雅黑" panose="020B0503020204020204" charset="-122"/>
                </a:rPr>
                <a:t>耐药</a:t>
              </a:r>
            </a:p>
          </p:txBody>
        </p:sp>
        <p:sp>
          <p:nvSpPr>
            <p:cNvPr id="42" name="矩形 41"/>
            <p:cNvSpPr/>
            <p:nvPr/>
          </p:nvSpPr>
          <p:spPr>
            <a:xfrm>
              <a:off x="9529732" y="4053126"/>
              <a:ext cx="2541949" cy="799465"/>
            </a:xfrm>
            <a:prstGeom prst="rect">
              <a:avLst/>
            </a:prstGeom>
            <a:noFill/>
          </p:spPr>
          <p:txBody>
            <a:bodyPr wrap="square" lIns="0" tIns="0" rIns="0" bIns="0" rtlCol="0" anchor="b">
              <a:noAutofit/>
            </a:bodyPr>
            <a:lstStyle/>
            <a:p>
              <a:pPr>
                <a:spcBef>
                  <a:spcPct val="0"/>
                </a:spcBef>
                <a:spcAft>
                  <a:spcPct val="0"/>
                </a:spcAft>
              </a:pPr>
              <a:r>
                <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rPr>
                <a:t>C-C </a:t>
              </a:r>
              <a:r>
                <a:rPr lang="zh-CN" altLang="en-US" sz="1600" b="1" dirty="0">
                  <a:solidFill>
                    <a:schemeClr val="accent1"/>
                  </a:solidFill>
                  <a:latin typeface="微软雅黑" panose="020B0503020204020204" charset="-122"/>
                  <a:ea typeface="微软雅黑" panose="020B0503020204020204" charset="-122"/>
                  <a:cs typeface="微软雅黑" panose="020B0503020204020204" charset="-122"/>
                </a:rPr>
                <a:t>基序</a:t>
              </a:r>
              <a:endPar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endParaRPr>
            </a:p>
            <a:p>
              <a:pPr>
                <a:spcBef>
                  <a:spcPct val="0"/>
                </a:spcBef>
                <a:spcAft>
                  <a:spcPct val="0"/>
                </a:spcAft>
              </a:pPr>
              <a:r>
                <a:rPr lang="zh-CN" altLang="en-US" sz="1600" b="1" dirty="0">
                  <a:solidFill>
                    <a:schemeClr val="accent1"/>
                  </a:solidFill>
                  <a:latin typeface="微软雅黑" panose="020B0503020204020204" charset="-122"/>
                  <a:ea typeface="微软雅黑" panose="020B0503020204020204" charset="-122"/>
                  <a:cs typeface="微软雅黑" panose="020B0503020204020204" charset="-122"/>
                </a:rPr>
                <a:t>趋化因子配体</a:t>
              </a:r>
              <a:r>
                <a:rPr lang="en-US" altLang="zh-CN" sz="1600" b="1" dirty="0">
                  <a:solidFill>
                    <a:schemeClr val="accent1"/>
                  </a:solidFill>
                  <a:latin typeface="微软雅黑" panose="020B0503020204020204" charset="-122"/>
                  <a:ea typeface="微软雅黑" panose="020B0503020204020204" charset="-122"/>
                  <a:cs typeface="微软雅黑" panose="020B0503020204020204" charset="-122"/>
                </a:rPr>
                <a:t>2 (CCL2) </a:t>
              </a:r>
            </a:p>
          </p:txBody>
        </p:sp>
        <p:grpSp>
          <p:nvGrpSpPr>
            <p:cNvPr id="55" name="组合 54">
              <a:extLst>
                <a:ext uri="{FF2B5EF4-FFF2-40B4-BE49-F238E27FC236}">
                  <a16:creationId xmlns:a16="http://schemas.microsoft.com/office/drawing/2014/main" id="{739F280C-FCD7-1B21-F722-75EF9C05EE54}"/>
                </a:ext>
              </a:extLst>
            </p:cNvPr>
            <p:cNvGrpSpPr/>
            <p:nvPr/>
          </p:nvGrpSpPr>
          <p:grpSpPr>
            <a:xfrm>
              <a:off x="6047722" y="2114484"/>
              <a:ext cx="3781928" cy="3850646"/>
              <a:chOff x="6046780" y="1778949"/>
              <a:chExt cx="3781928" cy="3850646"/>
            </a:xfrm>
          </p:grpSpPr>
          <p:sp>
            <p:nvSpPr>
              <p:cNvPr id="12" name="椭圆 11"/>
              <p:cNvSpPr/>
              <p:nvPr/>
            </p:nvSpPr>
            <p:spPr>
              <a:xfrm>
                <a:off x="7030212" y="2667632"/>
                <a:ext cx="1964782" cy="2000482"/>
              </a:xfrm>
              <a:prstGeom prst="ellipse">
                <a:avLst/>
              </a:prstGeom>
              <a:solidFill>
                <a:schemeClr val="accent1">
                  <a:lumMod val="20000"/>
                  <a:lumOff val="80000"/>
                  <a:alpha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23" name="椭圆 22"/>
              <p:cNvSpPr/>
              <p:nvPr/>
            </p:nvSpPr>
            <p:spPr>
              <a:xfrm>
                <a:off x="6046780" y="1778949"/>
                <a:ext cx="3781928" cy="3850646"/>
              </a:xfrm>
              <a:prstGeom prst="ellipse">
                <a:avLst/>
              </a:prstGeom>
              <a:gradFill>
                <a:gsLst>
                  <a:gs pos="0">
                    <a:schemeClr val="accent1">
                      <a:lumMod val="20000"/>
                      <a:lumOff val="80000"/>
                      <a:alpha val="0"/>
                    </a:schemeClr>
                  </a:gs>
                  <a:gs pos="100000">
                    <a:schemeClr val="accent1">
                      <a:lumMod val="40000"/>
                      <a:lumOff val="60000"/>
                      <a:alpha val="35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26" name="椭圆 25"/>
              <p:cNvSpPr/>
              <p:nvPr/>
            </p:nvSpPr>
            <p:spPr>
              <a:xfrm>
                <a:off x="7134759" y="2737722"/>
                <a:ext cx="1699158" cy="1730031"/>
              </a:xfrm>
              <a:prstGeom prst="ellipse">
                <a:avLst/>
              </a:prstGeom>
              <a:gradFill>
                <a:gsLst>
                  <a:gs pos="100000">
                    <a:schemeClr val="accent1">
                      <a:alpha val="100000"/>
                    </a:schemeClr>
                  </a:gs>
                  <a:gs pos="50000">
                    <a:schemeClr val="accent1">
                      <a:lumMod val="80000"/>
                      <a:lumOff val="20000"/>
                      <a:alpha val="100000"/>
                    </a:schemeClr>
                  </a:gs>
                  <a:gs pos="0">
                    <a:schemeClr val="accent1">
                      <a:lumMod val="60000"/>
                      <a:lumOff val="40000"/>
                      <a:alpha val="100000"/>
                    </a:schemeClr>
                  </a:gs>
                </a:gsLst>
                <a:lin ang="16200000" scaled="0"/>
              </a:gradFill>
              <a:ln>
                <a:noFill/>
              </a:ln>
              <a:effectLst>
                <a:outerShdw blurRad="215900" dist="381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rmAutofit/>
              </a:bodyPr>
              <a:lstStyle/>
              <a:p>
                <a:pPr lvl="0" algn="ctr">
                  <a:buClrTx/>
                  <a:buSzTx/>
                  <a:buFontTx/>
                </a:pPr>
                <a:endParaRPr lang="zh-CN" altLang="en-US" sz="2000" b="1">
                  <a:solidFill>
                    <a:srgbClr val="FFFFFF"/>
                  </a:solidFill>
                  <a:latin typeface="微软雅黑" panose="020B0503020204020204" charset="-122"/>
                  <a:ea typeface="微软雅黑" panose="020B0503020204020204" charset="-122"/>
                  <a:cs typeface="微软雅黑" panose="020B0503020204020204" charset="-122"/>
                  <a:sym typeface="+mn-ea"/>
                </a:endParaRPr>
              </a:p>
            </p:txBody>
          </p:sp>
          <p:sp>
            <p:nvSpPr>
              <p:cNvPr id="29" name="椭圆 28"/>
              <p:cNvSpPr/>
              <p:nvPr/>
            </p:nvSpPr>
            <p:spPr>
              <a:xfrm>
                <a:off x="6435852" y="2073273"/>
                <a:ext cx="3003785" cy="3058930"/>
              </a:xfrm>
              <a:prstGeom prst="ellipse">
                <a:avLst/>
              </a:prstGeom>
              <a:noFill/>
              <a:ln>
                <a:solidFill>
                  <a:schemeClr val="accent1"/>
                </a:solidFill>
              </a:ln>
              <a:effectLst>
                <a:outerShdw blurRad="508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charset="-122"/>
                  <a:ea typeface="微软雅黑" panose="020B0503020204020204" charset="-122"/>
                  <a:cs typeface="微软雅黑" panose="020B0503020204020204" charset="-122"/>
                </a:endParaRPr>
              </a:p>
            </p:txBody>
          </p:sp>
          <p:sp>
            <p:nvSpPr>
              <p:cNvPr id="30" name="弧形 29"/>
              <p:cNvSpPr/>
              <p:nvPr/>
            </p:nvSpPr>
            <p:spPr>
              <a:xfrm rot="12600000">
                <a:off x="6825135" y="2298264"/>
                <a:ext cx="2501510" cy="2546964"/>
              </a:xfrm>
              <a:prstGeom prst="arc">
                <a:avLst>
                  <a:gd name="adj1" fmla="val 17360505"/>
                  <a:gd name="adj2" fmla="val 21482624"/>
                </a:avLst>
              </a:prstGeom>
              <a:ln w="6350">
                <a:gradFill>
                  <a:gsLst>
                    <a:gs pos="0">
                      <a:schemeClr val="accent1">
                        <a:alpha val="0"/>
                      </a:schemeClr>
                    </a:gs>
                    <a:gs pos="60000">
                      <a:schemeClr val="accent1">
                        <a:alpha val="100000"/>
                      </a:schemeClr>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1" name="椭圆 30"/>
              <p:cNvSpPr/>
              <p:nvPr/>
            </p:nvSpPr>
            <p:spPr>
              <a:xfrm>
                <a:off x="6764525" y="4578514"/>
                <a:ext cx="538372" cy="548155"/>
              </a:xfrm>
              <a:prstGeom prst="ellipse">
                <a:avLst/>
              </a:prstGeom>
              <a:gradFill>
                <a:gsLst>
                  <a:gs pos="50000">
                    <a:schemeClr val="accent1">
                      <a:lumMod val="80000"/>
                      <a:lumOff val="20000"/>
                      <a:alpha val="100000"/>
                    </a:schemeClr>
                  </a:gs>
                  <a:gs pos="100000">
                    <a:schemeClr val="accent1">
                      <a:alpha val="100000"/>
                    </a:schemeClr>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32" name="椭圆 31"/>
              <p:cNvSpPr/>
              <p:nvPr/>
            </p:nvSpPr>
            <p:spPr>
              <a:xfrm>
                <a:off x="8660511" y="4561654"/>
                <a:ext cx="538372" cy="548155"/>
              </a:xfrm>
              <a:prstGeom prst="ellipse">
                <a:avLst/>
              </a:prstGeom>
              <a:gradFill>
                <a:gsLst>
                  <a:gs pos="50000">
                    <a:schemeClr val="accent1">
                      <a:lumMod val="80000"/>
                      <a:lumOff val="20000"/>
                      <a:alpha val="100000"/>
                    </a:schemeClr>
                  </a:gs>
                  <a:gs pos="100000">
                    <a:schemeClr val="accent1">
                      <a:alpha val="100000"/>
                    </a:schemeClr>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33" name="椭圆 32"/>
              <p:cNvSpPr/>
              <p:nvPr/>
            </p:nvSpPr>
            <p:spPr>
              <a:xfrm>
                <a:off x="8877401" y="2278668"/>
                <a:ext cx="538372" cy="548155"/>
              </a:xfrm>
              <a:prstGeom prst="ellipse">
                <a:avLst/>
              </a:prstGeom>
              <a:gradFill>
                <a:gsLst>
                  <a:gs pos="50000">
                    <a:schemeClr val="accent1">
                      <a:lumMod val="80000"/>
                      <a:lumOff val="20000"/>
                      <a:alpha val="100000"/>
                    </a:schemeClr>
                  </a:gs>
                  <a:gs pos="100000">
                    <a:schemeClr val="accent1">
                      <a:alpha val="100000"/>
                    </a:schemeClr>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34" name="椭圆 33"/>
              <p:cNvSpPr/>
              <p:nvPr/>
            </p:nvSpPr>
            <p:spPr>
              <a:xfrm>
                <a:off x="6604762" y="2301237"/>
                <a:ext cx="538372" cy="548155"/>
              </a:xfrm>
              <a:prstGeom prst="ellipse">
                <a:avLst/>
              </a:prstGeom>
              <a:gradFill>
                <a:gsLst>
                  <a:gs pos="50000">
                    <a:schemeClr val="accent1">
                      <a:lumMod val="80000"/>
                      <a:lumOff val="20000"/>
                      <a:alpha val="100000"/>
                    </a:schemeClr>
                  </a:gs>
                  <a:gs pos="100000">
                    <a:schemeClr val="accent1">
                      <a:alpha val="100000"/>
                    </a:schemeClr>
                  </a:gs>
                  <a:gs pos="0">
                    <a:schemeClr val="accent1">
                      <a:lumMod val="60000"/>
                      <a:lumOff val="40000"/>
                      <a:alpha val="100000"/>
                    </a:schemeClr>
                  </a:gs>
                </a:gsLst>
                <a:lin ang="18900000" scaled="0"/>
              </a:gradFill>
              <a:ln>
                <a:noFill/>
              </a:ln>
              <a:effectLst>
                <a:outerShdw blurRad="139700" dist="50800" dir="2700000" algn="tl" rotWithShape="0">
                  <a:schemeClr val="accent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olidFill>
                    <a:schemeClr val="lt1"/>
                  </a:solidFill>
                  <a:latin typeface="微软雅黑" panose="020B0503020204020204" charset="-122"/>
                  <a:ea typeface="微软雅黑" panose="020B0503020204020204" charset="-122"/>
                  <a:cs typeface="微软雅黑" panose="020B0503020204020204" charset="-122"/>
                  <a:sym typeface="+mn-ea"/>
                </a:endParaRPr>
              </a:p>
            </p:txBody>
          </p:sp>
          <p:sp>
            <p:nvSpPr>
              <p:cNvPr id="43" name="弧形 42"/>
              <p:cNvSpPr/>
              <p:nvPr/>
            </p:nvSpPr>
            <p:spPr>
              <a:xfrm rot="18000000">
                <a:off x="6796693" y="2320990"/>
                <a:ext cx="2546964" cy="2501511"/>
              </a:xfrm>
              <a:prstGeom prst="arc">
                <a:avLst>
                  <a:gd name="adj1" fmla="val 17360505"/>
                  <a:gd name="adj2" fmla="val 21482624"/>
                </a:avLst>
              </a:prstGeom>
              <a:ln w="6350">
                <a:gradFill>
                  <a:gsLst>
                    <a:gs pos="0">
                      <a:schemeClr val="accent1">
                        <a:alpha val="0"/>
                      </a:schemeClr>
                    </a:gs>
                    <a:gs pos="60000">
                      <a:schemeClr val="accent1">
                        <a:alpha val="100000"/>
                      </a:schemeClr>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7" name="弧形 46"/>
              <p:cNvSpPr/>
              <p:nvPr/>
            </p:nvSpPr>
            <p:spPr>
              <a:xfrm rot="1849365">
                <a:off x="6822680" y="2297177"/>
                <a:ext cx="2501511" cy="2546962"/>
              </a:xfrm>
              <a:prstGeom prst="arc">
                <a:avLst>
                  <a:gd name="adj1" fmla="val 17360505"/>
                  <a:gd name="adj2" fmla="val 21482624"/>
                </a:avLst>
              </a:prstGeom>
              <a:ln w="6350">
                <a:gradFill>
                  <a:gsLst>
                    <a:gs pos="0">
                      <a:schemeClr val="accent1">
                        <a:alpha val="0"/>
                      </a:schemeClr>
                    </a:gs>
                    <a:gs pos="60000">
                      <a:schemeClr val="accent1">
                        <a:alpha val="100000"/>
                      </a:schemeClr>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8" name="弧形 47"/>
              <p:cNvSpPr/>
              <p:nvPr/>
            </p:nvSpPr>
            <p:spPr>
              <a:xfrm rot="7294024">
                <a:off x="6810537" y="2318960"/>
                <a:ext cx="2546962" cy="2501510"/>
              </a:xfrm>
              <a:prstGeom prst="arc">
                <a:avLst>
                  <a:gd name="adj1" fmla="val 17360505"/>
                  <a:gd name="adj2" fmla="val 21482624"/>
                </a:avLst>
              </a:prstGeom>
              <a:ln w="6350">
                <a:gradFill>
                  <a:gsLst>
                    <a:gs pos="0">
                      <a:schemeClr val="accent1">
                        <a:alpha val="0"/>
                      </a:schemeClr>
                    </a:gs>
                    <a:gs pos="60000">
                      <a:schemeClr val="accent1">
                        <a:alpha val="100000"/>
                      </a:schemeClr>
                    </a:gs>
                  </a:gsLst>
                  <a:lin ang="5400000" scaled="1"/>
                </a:gradFill>
                <a:prstDash val="dash"/>
                <a:tailEnd type="triangle"/>
              </a:ln>
              <a:effectLst>
                <a:outerShdw blurRad="50800" dist="38100" dir="2700000" algn="tl" rotWithShape="0">
                  <a:schemeClr val="accent1">
                    <a:lumMod val="75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49" name="图片 8" descr="细胞"/>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57035" y="3111176"/>
                <a:ext cx="813756" cy="813756"/>
              </a:xfrm>
              <a:prstGeom prst="rect">
                <a:avLst/>
              </a:prstGeom>
            </p:spPr>
          </p:pic>
          <p:pic>
            <p:nvPicPr>
              <p:cNvPr id="50" name="图片 10" descr="肝"/>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99072" y="2445699"/>
                <a:ext cx="256301" cy="256301"/>
              </a:xfrm>
              <a:prstGeom prst="rect">
                <a:avLst/>
              </a:prstGeom>
            </p:spPr>
          </p:pic>
          <p:pic>
            <p:nvPicPr>
              <p:cNvPr id="51" name="图片 12" descr="细胞链"/>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86833" y="4724625"/>
                <a:ext cx="256301" cy="256301"/>
              </a:xfrm>
              <a:prstGeom prst="rect">
                <a:avLst/>
              </a:prstGeom>
            </p:spPr>
          </p:pic>
          <p:pic>
            <p:nvPicPr>
              <p:cNvPr id="52" name="图片 13" descr="双螺旋结构基因链"/>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822590" y="4710548"/>
                <a:ext cx="256301" cy="256301"/>
              </a:xfrm>
              <a:prstGeom prst="rect">
                <a:avLst/>
              </a:prstGeom>
            </p:spPr>
          </p:pic>
          <p:pic>
            <p:nvPicPr>
              <p:cNvPr id="53" name="图片 16" descr="病毒"/>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46502" y="2425379"/>
                <a:ext cx="256301" cy="256301"/>
              </a:xfrm>
              <a:prstGeom prst="rect">
                <a:avLst/>
              </a:prstGeom>
            </p:spPr>
          </p:pic>
        </p:grpSp>
      </p:grpSp>
      <p:sp>
        <p:nvSpPr>
          <p:cNvPr id="57" name="矩形: 圆角 76">
            <a:extLst>
              <a:ext uri="{FF2B5EF4-FFF2-40B4-BE49-F238E27FC236}">
                <a16:creationId xmlns:a16="http://schemas.microsoft.com/office/drawing/2014/main" id="{1ACC2735-DB78-C1D0-EA33-17718F987EDA}"/>
              </a:ext>
            </a:extLst>
          </p:cNvPr>
          <p:cNvSpPr/>
          <p:nvPr/>
        </p:nvSpPr>
        <p:spPr>
          <a:xfrm>
            <a:off x="4392810" y="1258562"/>
            <a:ext cx="6880932" cy="5416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骨转移灶释放的多种细胞因子对</a:t>
            </a:r>
            <a:r>
              <a:rPr lang="en-GB" altLang="zh-CN" sz="16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EGFR-TKIs</a:t>
            </a:r>
            <a:r>
              <a:rPr lang="zh-CN" altLang="en-US" sz="1600" b="1"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rPr>
              <a:t>的获得性耐药的潜在影响</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F86EA706-1525-E400-44D7-F6A0A80E01B7}"/>
              </a:ext>
            </a:extLst>
          </p:cNvPr>
          <p:cNvGraphicFramePr>
            <a:graphicFrameLocks noChangeAspect="1"/>
          </p:cNvGraphicFramePr>
          <p:nvPr>
            <p:custDataLst>
              <p:tags r:id="rId1"/>
            </p:custDataLst>
            <p:extLst>
              <p:ext uri="{D42A27DB-BD31-4B8C-83A1-F6EECF244321}">
                <p14:modId xmlns:p14="http://schemas.microsoft.com/office/powerpoint/2010/main" val="25367206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5" name="矩形: 圆角 73"/>
          <p:cNvSpPr/>
          <p:nvPr/>
        </p:nvSpPr>
        <p:spPr>
          <a:xfrm>
            <a:off x="5135245" y="1482076"/>
            <a:ext cx="6505575" cy="4506675"/>
          </a:xfrm>
          <a:prstGeom prst="roundRect">
            <a:avLst>
              <a:gd name="adj" fmla="val 110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nvGrpSpPr>
          <p:cNvPr id="28" name="组合 27"/>
          <p:cNvGrpSpPr/>
          <p:nvPr/>
        </p:nvGrpSpPr>
        <p:grpSpPr>
          <a:xfrm>
            <a:off x="4423954" y="1658640"/>
            <a:ext cx="7892140" cy="4506675"/>
            <a:chOff x="-342137" y="1747646"/>
            <a:chExt cx="9144000" cy="5143500"/>
          </a:xfrm>
        </p:grpSpPr>
        <p:pic>
          <p:nvPicPr>
            <p:cNvPr id="29" name="图片 28" descr="1.1"/>
            <p:cNvPicPr>
              <a:picLocks noChangeAspect="1"/>
            </p:cNvPicPr>
            <p:nvPr/>
          </p:nvPicPr>
          <p:blipFill>
            <a:blip r:embed="rId5"/>
            <a:stretch>
              <a:fillRect/>
            </a:stretch>
          </p:blipFill>
          <p:spPr>
            <a:xfrm>
              <a:off x="-342137" y="1747646"/>
              <a:ext cx="9144000" cy="5143500"/>
            </a:xfrm>
            <a:prstGeom prst="rect">
              <a:avLst/>
            </a:prstGeom>
          </p:spPr>
        </p:pic>
        <p:pic>
          <p:nvPicPr>
            <p:cNvPr id="30" name="图片 29" descr="缩小一倍_7"/>
            <p:cNvPicPr>
              <a:picLocks noChangeAspect="1"/>
            </p:cNvPicPr>
            <p:nvPr/>
          </p:nvPicPr>
          <p:blipFill>
            <a:blip r:embed="rId6"/>
            <a:stretch>
              <a:fillRect/>
            </a:stretch>
          </p:blipFill>
          <p:spPr>
            <a:xfrm>
              <a:off x="-342137" y="1747646"/>
              <a:ext cx="9144000" cy="5143500"/>
            </a:xfrm>
            <a:prstGeom prst="rect">
              <a:avLst/>
            </a:prstGeom>
          </p:spPr>
        </p:pic>
        <p:sp>
          <p:nvSpPr>
            <p:cNvPr id="31" name="文本框 30"/>
            <p:cNvSpPr txBox="1"/>
            <p:nvPr/>
          </p:nvSpPr>
          <p:spPr>
            <a:xfrm>
              <a:off x="1786149" y="3008477"/>
              <a:ext cx="1857217" cy="421451"/>
            </a:xfrm>
            <a:prstGeom prst="roundRect">
              <a:avLst/>
            </a:prstGeom>
            <a:solidFill>
              <a:sysClr val="window" lastClr="FFFFFF">
                <a:alpha val="80000"/>
              </a:sysClr>
            </a:solidFill>
          </p:spPr>
          <p:txBody>
            <a:bodyPr wrap="square" lIns="0" tIns="0" rIns="0" bIns="0"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altLang="zh-CN" sz="2000" b="1" i="0" u="none" strike="noStrike" kern="0" cap="none" spc="0" normalizeH="0" baseline="0" noProof="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RANKL</a:t>
              </a:r>
              <a:r>
                <a:rPr kumimoji="0" lang="zh-CN" altLang="en-US" sz="2000" b="1" i="0" u="none" strike="noStrike" kern="0" cap="none" spc="0" normalizeH="0" baseline="0" noProof="0">
                  <a:ln>
                    <a:noFill/>
                  </a:ln>
                  <a:solidFill>
                    <a:srgbClr val="F26649"/>
                  </a:solidFill>
                  <a:effectLst/>
                  <a:uLnTx/>
                  <a:uFillTx/>
                  <a:latin typeface="微软雅黑" panose="020B0503020204020204" charset="-122"/>
                  <a:ea typeface="微软雅黑" panose="020B0503020204020204" charset="-122"/>
                  <a:cs typeface="微软雅黑" panose="020B0503020204020204" charset="-122"/>
                </a:rPr>
                <a:t>循环↑</a:t>
              </a:r>
              <a:endParaRPr kumimoji="0" lang="en-US" sz="2000" b="1" i="0" u="none" strike="noStrike" kern="0" cap="none" spc="0" normalizeH="0" baseline="0" noProof="0">
                <a:ln>
                  <a:noFill/>
                </a:ln>
                <a:solidFill>
                  <a:srgbClr val="F26649"/>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2" name="文本框 31"/>
            <p:cNvSpPr txBox="1"/>
            <p:nvPr/>
          </p:nvSpPr>
          <p:spPr>
            <a:xfrm>
              <a:off x="2889165" y="4679904"/>
              <a:ext cx="1326511" cy="364539"/>
            </a:xfrm>
            <a:prstGeom prst="roundRect">
              <a:avLst/>
            </a:prstGeom>
            <a:solidFill>
              <a:srgbClr val="B796C0"/>
            </a:solidFill>
          </p:spPr>
          <p:txBody>
            <a:bodyPr wrap="square" lIns="0" tIns="0" rIns="0" bIns="0" rtlCol="0" anchor="ctr">
              <a:noAutofit/>
            </a:bodyPr>
            <a:lstStyle/>
            <a:p>
              <a:pPr algn="ctr"/>
              <a:r>
                <a:rPr lang="zh-CN" altLang="en-US" b="1">
                  <a:solidFill>
                    <a:prstClr val="white"/>
                  </a:solidFill>
                  <a:latin typeface="微软雅黑" panose="020B0503020204020204" charset="-122"/>
                  <a:ea typeface="微软雅黑" panose="020B0503020204020204" charset="-122"/>
                </a:rPr>
                <a:t>破骨细胞</a:t>
              </a:r>
            </a:p>
          </p:txBody>
        </p:sp>
        <p:sp>
          <p:nvSpPr>
            <p:cNvPr id="33" name="文本框 32"/>
            <p:cNvSpPr txBox="1"/>
            <p:nvPr/>
          </p:nvSpPr>
          <p:spPr>
            <a:xfrm>
              <a:off x="1406680" y="5311151"/>
              <a:ext cx="1183781" cy="364539"/>
            </a:xfrm>
            <a:prstGeom prst="roundRect">
              <a:avLst/>
            </a:prstGeom>
            <a:solidFill>
              <a:sysClr val="window" lastClr="FFFFFF">
                <a:alpha val="80000"/>
              </a:sysClr>
            </a:solidFill>
          </p:spPr>
          <p:txBody>
            <a:bodyPr wrap="square" lIns="0" tIns="0" rIns="0" bIns="0" rtlCol="0" anchor="ctr">
              <a:no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zh-CN" altLang="en-US" sz="1800" b="1" i="0" u="none" strike="noStrike" kern="0" cap="none" spc="0" normalizeH="0" baseline="0" noProof="0">
                  <a:ln>
                    <a:noFill/>
                  </a:ln>
                  <a:solidFill>
                    <a:srgbClr val="F36D52"/>
                  </a:solidFill>
                  <a:effectLst/>
                  <a:uLnTx/>
                  <a:uFillTx/>
                  <a:latin typeface="微软雅黑" panose="020B0503020204020204" charset="-122"/>
                  <a:ea typeface="微软雅黑" panose="020B0503020204020204" charset="-122"/>
                </a:rPr>
                <a:t>肿瘤细胞</a:t>
              </a:r>
            </a:p>
          </p:txBody>
        </p:sp>
        <p:sp>
          <p:nvSpPr>
            <p:cNvPr id="34" name="文本框 33"/>
            <p:cNvSpPr txBox="1"/>
            <p:nvPr/>
          </p:nvSpPr>
          <p:spPr>
            <a:xfrm>
              <a:off x="3968087" y="3378197"/>
              <a:ext cx="1289304" cy="497000"/>
            </a:xfrm>
            <a:prstGeom prst="rect">
              <a:avLst/>
            </a:prstGeom>
            <a:noFill/>
          </p:spPr>
          <p:txBody>
            <a:bodyPr wrap="square">
              <a:spAutoFit/>
            </a:bodyPr>
            <a:lstStyle/>
            <a:p>
              <a:pPr algn="ctr"/>
              <a:r>
                <a:rPr lang="en-US" altLang="zh-CN" sz="2800" b="1">
                  <a:solidFill>
                    <a:srgbClr val="7030A0"/>
                  </a:solidFill>
                  <a:latin typeface="微软雅黑" panose="020B0503020204020204" charset="-122"/>
                  <a:ea typeface="微软雅黑" panose="020B0503020204020204" charset="-122"/>
                </a:rPr>
                <a:t>OPN↑</a:t>
              </a:r>
            </a:p>
          </p:txBody>
        </p:sp>
      </p:grpSp>
      <p:sp>
        <p:nvSpPr>
          <p:cNvPr id="365" name="矩形: 圆角 364"/>
          <p:cNvSpPr/>
          <p:nvPr/>
        </p:nvSpPr>
        <p:spPr>
          <a:xfrm>
            <a:off x="665133" y="1482076"/>
            <a:ext cx="4309745" cy="4506083"/>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2" name="标题 1"/>
          <p:cNvSpPr>
            <a:spLocks noGrp="1"/>
          </p:cNvSpPr>
          <p:nvPr>
            <p:ph type="title"/>
          </p:nvPr>
        </p:nvSpPr>
        <p:spPr>
          <a:xfrm>
            <a:off x="838200" y="253925"/>
            <a:ext cx="11186160" cy="867930"/>
          </a:xfrm>
        </p:spPr>
        <p:txBody>
          <a:bodyPr vert="horz"/>
          <a:lstStyle/>
          <a:p>
            <a:r>
              <a:rPr kumimoji="1" lang="zh-CN" altLang="en-US" sz="2800" dirty="0"/>
              <a:t>骨转移灶活跃的破骨细胞产生大量</a:t>
            </a:r>
            <a:r>
              <a:rPr kumimoji="1" lang="en-US" altLang="zh-CN" sz="2800" dirty="0"/>
              <a:t>OPN</a:t>
            </a:r>
            <a:r>
              <a:rPr kumimoji="1" lang="zh-CN" altLang="en-US" sz="2800" dirty="0"/>
              <a:t>，</a:t>
            </a:r>
            <a:br>
              <a:rPr kumimoji="1" lang="en-US" altLang="zh-CN" sz="2800" dirty="0"/>
            </a:br>
            <a:r>
              <a:rPr kumimoji="1" lang="en-US" altLang="zh-CN" sz="2800" dirty="0"/>
              <a:t>OPN</a:t>
            </a:r>
            <a:r>
              <a:rPr kumimoji="1" lang="zh-CN" altLang="en-US" sz="2800" dirty="0"/>
              <a:t>诱导骨外全身病灶形成免疫“冷肿瘤”，抑制全身免疫治疗疗效</a:t>
            </a:r>
          </a:p>
        </p:txBody>
      </p:sp>
      <p:grpSp>
        <p:nvGrpSpPr>
          <p:cNvPr id="24" name="组合 23"/>
          <p:cNvGrpSpPr/>
          <p:nvPr/>
        </p:nvGrpSpPr>
        <p:grpSpPr>
          <a:xfrm>
            <a:off x="856029" y="1739140"/>
            <a:ext cx="3951936" cy="3967276"/>
            <a:chOff x="1216480" y="1597257"/>
            <a:chExt cx="3663042" cy="4065223"/>
          </a:xfrm>
        </p:grpSpPr>
        <p:pic>
          <p:nvPicPr>
            <p:cNvPr id="25" name="Picture 25" descr="A screenshot of a medical information&#10;&#10;AI-generated content may be incorrect."/>
            <p:cNvPicPr>
              <a:picLocks noChangeAspect="1"/>
            </p:cNvPicPr>
            <p:nvPr/>
          </p:nvPicPr>
          <p:blipFill>
            <a:blip r:embed="rId7">
              <a:extLst>
                <a:ext uri="{28A0092B-C50C-407E-A947-70E740481C1C}">
                  <a14:useLocalDpi xmlns:a14="http://schemas.microsoft.com/office/drawing/2010/main" val="0"/>
                </a:ext>
              </a:extLst>
            </a:blip>
            <a:srcRect t="4407" b="13277"/>
            <a:stretch>
              <a:fillRect/>
            </a:stretch>
          </p:blipFill>
          <p:spPr>
            <a:xfrm>
              <a:off x="1216480" y="1597257"/>
              <a:ext cx="3663041" cy="4065223"/>
            </a:xfrm>
            <a:prstGeom prst="rect">
              <a:avLst/>
            </a:prstGeom>
            <a:effectLst/>
          </p:spPr>
        </p:pic>
        <p:sp>
          <p:nvSpPr>
            <p:cNvPr id="26" name="文本框 25"/>
            <p:cNvSpPr txBox="1"/>
            <p:nvPr/>
          </p:nvSpPr>
          <p:spPr>
            <a:xfrm>
              <a:off x="3574717" y="5215415"/>
              <a:ext cx="1304805" cy="441123"/>
            </a:xfrm>
            <a:prstGeom prst="rect">
              <a:avLst/>
            </a:prstGeom>
            <a:noFill/>
          </p:spPr>
          <p:txBody>
            <a:bodyPr wrap="square" rtlCol="0">
              <a:spAutoFit/>
            </a:bodyPr>
            <a:lstStyle/>
            <a:p>
              <a:r>
                <a:rPr lang="en-US" sz="2400" b="1" i="1" dirty="0">
                  <a:solidFill>
                    <a:srgbClr val="00B0F0"/>
                  </a:solidFill>
                  <a:latin typeface="微软雅黑" panose="020B0503020204020204" charset="-122"/>
                  <a:ea typeface="微软雅黑" panose="020B0503020204020204" charset="-122"/>
                </a:rPr>
                <a:t>IF 44.5</a:t>
              </a:r>
            </a:p>
          </p:txBody>
        </p:sp>
      </p:grpSp>
      <p:grpSp>
        <p:nvGrpSpPr>
          <p:cNvPr id="36" name="组合 35"/>
          <p:cNvGrpSpPr/>
          <p:nvPr/>
        </p:nvGrpSpPr>
        <p:grpSpPr>
          <a:xfrm>
            <a:off x="5508321" y="1223093"/>
            <a:ext cx="5758968" cy="534251"/>
            <a:chOff x="1108412" y="1780120"/>
            <a:chExt cx="4302280" cy="572934"/>
          </a:xfrm>
        </p:grpSpPr>
        <p:grpSp>
          <p:nvGrpSpPr>
            <p:cNvPr id="37" name="组合 36"/>
            <p:cNvGrpSpPr/>
            <p:nvPr/>
          </p:nvGrpSpPr>
          <p:grpSpPr>
            <a:xfrm>
              <a:off x="4420824" y="1780120"/>
              <a:ext cx="509090" cy="294402"/>
              <a:chOff x="2290830" y="1542404"/>
              <a:chExt cx="275987" cy="155641"/>
            </a:xfrm>
          </p:grpSpPr>
          <p:sp>
            <p:nvSpPr>
              <p:cNvPr id="43" name="平行四边形 42"/>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4" name="平行四边形 43"/>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38" name="任意多边形: 形状 76"/>
            <p:cNvSpPr/>
            <p:nvPr/>
          </p:nvSpPr>
          <p:spPr>
            <a:xfrm flipH="1">
              <a:off x="1108412" y="1840776"/>
              <a:ext cx="4302280"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9" name="文本框 38"/>
            <p:cNvSpPr txBox="1"/>
            <p:nvPr/>
          </p:nvSpPr>
          <p:spPr>
            <a:xfrm>
              <a:off x="1275353" y="1901799"/>
              <a:ext cx="3935112" cy="369332"/>
            </a:xfrm>
            <a:prstGeom prst="rect">
              <a:avLst/>
            </a:prstGeom>
            <a:noFill/>
          </p:spPr>
          <p:txBody>
            <a:bodyPr wrap="square" anchor="ctr">
              <a:spAutoFit/>
            </a:bodyPr>
            <a:lstStyle/>
            <a:p>
              <a:pPr algn="ctr" defTabSz="457200"/>
              <a:r>
                <a:rPr lang="zh-CN" altLang="en-US" b="1" kern="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骨转移 </a:t>
              </a:r>
              <a:r>
                <a:rPr lang="en-US" altLang="zh-CN" b="1" kern="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RANKL-OPN </a:t>
              </a:r>
              <a:r>
                <a:rPr lang="zh-CN" altLang="en-US" b="1" kern="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全身免疫抑制链 </a:t>
              </a:r>
              <a:r>
                <a:rPr lang="en-US" altLang="zh-CN" b="1" kern="0" baseline="3000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1,2</a:t>
              </a:r>
              <a:endParaRPr lang="zh-CN" altLang="en-US" b="1" kern="0" baseline="3000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nvGrpSpPr>
            <p:cNvPr id="40" name="组合 39"/>
            <p:cNvGrpSpPr/>
            <p:nvPr/>
          </p:nvGrpSpPr>
          <p:grpSpPr>
            <a:xfrm>
              <a:off x="1316029" y="1840776"/>
              <a:ext cx="509090" cy="512278"/>
              <a:chOff x="7436314" y="2544951"/>
              <a:chExt cx="509090" cy="294402"/>
            </a:xfrm>
          </p:grpSpPr>
          <p:sp>
            <p:nvSpPr>
              <p:cNvPr id="41" name="平行四边形 40"/>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2" name="平行四边形 41"/>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45" name="页脚占位符 3"/>
          <p:cNvSpPr txBox="1"/>
          <p:nvPr/>
        </p:nvSpPr>
        <p:spPr>
          <a:xfrm>
            <a:off x="514800" y="6444000"/>
            <a:ext cx="3600000" cy="307777"/>
          </a:xfrm>
          <a:prstGeom prst="rect">
            <a:avLst/>
          </a:prstGeom>
        </p:spPr>
        <p:txBody>
          <a:bodyPr wrap="square" lIns="0">
            <a:spAutoFit/>
          </a:bodyPr>
          <a:lstStyle>
            <a:defPPr>
              <a:defRPr lang="zh-CN"/>
            </a:defPPr>
            <a:lvl1pPr marL="228600" marR="0" lvl="0" indent="-228600" fontAlgn="auto">
              <a:lnSpc>
                <a:spcPct val="100000"/>
              </a:lnSpc>
              <a:spcBef>
                <a:spcPct val="0"/>
              </a:spcBef>
              <a:spcAft>
                <a:spcPct val="0"/>
              </a:spcAft>
              <a:buClrTx/>
              <a:buSzTx/>
              <a:buFontTx/>
              <a:buAutoNum type="arabicPeriod"/>
              <a:defRPr kumimoji="0" sz="600" b="0" i="0" u="none" strike="noStrike" cap="none" spc="0" normalizeH="0" baseline="0">
                <a:ln>
                  <a:noFill/>
                </a:ln>
                <a:solidFill>
                  <a:schemeClr val="bg1">
                    <a:lumMod val="50000"/>
                  </a:schemeClr>
                </a:solidFill>
                <a:effectLst/>
                <a:uLnTx/>
                <a:uFillTx/>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ltLang="zh-CN" sz="700" dirty="0"/>
              <a:t>Tae JH, et al. </a:t>
            </a:r>
            <a:r>
              <a:rPr lang="it-IT" altLang="zh-CN" sz="700" dirty="0" err="1"/>
              <a:t>Investig</a:t>
            </a:r>
            <a:r>
              <a:rPr lang="it-IT" altLang="zh-CN" sz="700" dirty="0"/>
              <a:t> </a:t>
            </a:r>
            <a:r>
              <a:rPr lang="it-IT" altLang="zh-CN" sz="700" dirty="0" err="1"/>
              <a:t>Clin</a:t>
            </a:r>
            <a:r>
              <a:rPr lang="it-IT" altLang="zh-CN" sz="700" dirty="0"/>
              <a:t> </a:t>
            </a:r>
            <a:r>
              <a:rPr lang="it-IT" altLang="zh-CN" sz="700" dirty="0" err="1"/>
              <a:t>Urol</a:t>
            </a:r>
            <a:r>
              <a:rPr lang="it-IT" altLang="zh-CN" sz="700" dirty="0"/>
              <a:t>. 2023 May;64(3):219-228.</a:t>
            </a:r>
          </a:p>
          <a:p>
            <a:r>
              <a:rPr lang="it-IT" altLang="zh-CN" sz="700" dirty="0"/>
              <a:t>Cheng JN, et al. Cancer Cell. 2025 </a:t>
            </a:r>
            <a:r>
              <a:rPr lang="it-IT" altLang="zh-CN" sz="700" dirty="0" err="1"/>
              <a:t>Jun</a:t>
            </a:r>
            <a:r>
              <a:rPr lang="it-IT" altLang="zh-CN" sz="700" dirty="0"/>
              <a:t> 9;43(6):1093-1107.e9.</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28EEF3DE-52C9-8AF5-0D5A-8EAA3763638E}"/>
              </a:ext>
            </a:extLst>
          </p:cNvPr>
          <p:cNvGraphicFramePr>
            <a:graphicFrameLocks noChangeAspect="1"/>
          </p:cNvGraphicFramePr>
          <p:nvPr>
            <p:custDataLst>
              <p:tags r:id="rId1"/>
            </p:custDataLst>
            <p:extLst>
              <p:ext uri="{D42A27DB-BD31-4B8C-83A1-F6EECF244321}">
                <p14:modId xmlns:p14="http://schemas.microsoft.com/office/powerpoint/2010/main" val="21426174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标题 1"/>
          <p:cNvSpPr>
            <a:spLocks noGrp="1"/>
          </p:cNvSpPr>
          <p:nvPr>
            <p:ph type="title"/>
          </p:nvPr>
        </p:nvSpPr>
        <p:spPr>
          <a:xfrm>
            <a:off x="838200" y="253924"/>
            <a:ext cx="10838180" cy="867930"/>
          </a:xfrm>
        </p:spPr>
        <p:txBody>
          <a:bodyPr vert="horz"/>
          <a:lstStyle/>
          <a:p>
            <a:r>
              <a:rPr kumimoji="1" lang="zh-CN" altLang="en-US" sz="2800" dirty="0">
                <a:cs typeface="微软雅黑" panose="020B0503020204020204" charset="-122"/>
              </a:rPr>
              <a:t>骨转移灶放疗可导致破骨细胞活跃，</a:t>
            </a:r>
            <a:br>
              <a:rPr kumimoji="1" lang="en-US" altLang="zh-CN" sz="2800" dirty="0">
                <a:cs typeface="微软雅黑" panose="020B0503020204020204" charset="-122"/>
              </a:rPr>
            </a:br>
            <a:r>
              <a:rPr kumimoji="1" lang="zh-CN" altLang="en-US" sz="2800" dirty="0">
                <a:cs typeface="微软雅黑" panose="020B0503020204020204" charset="-122"/>
              </a:rPr>
              <a:t>加强</a:t>
            </a:r>
            <a:r>
              <a:rPr kumimoji="1" lang="en-GB" altLang="zh-CN" sz="2800" dirty="0">
                <a:cs typeface="微软雅黑" panose="020B0503020204020204" charset="-122"/>
              </a:rPr>
              <a:t>OPN</a:t>
            </a:r>
            <a:r>
              <a:rPr kumimoji="1" lang="zh-CN" altLang="en-US" sz="2800" dirty="0">
                <a:cs typeface="微软雅黑" panose="020B0503020204020204" charset="-122"/>
              </a:rPr>
              <a:t>释放、对免疫治疗带来潜在影响，同时可能促进骨破坏</a:t>
            </a:r>
          </a:p>
        </p:txBody>
      </p:sp>
      <p:sp>
        <p:nvSpPr>
          <p:cNvPr id="104" name="文本框 103"/>
          <p:cNvSpPr txBox="1"/>
          <p:nvPr/>
        </p:nvSpPr>
        <p:spPr>
          <a:xfrm>
            <a:off x="514800" y="6403132"/>
            <a:ext cx="9117965" cy="415498"/>
          </a:xfrm>
          <a:prstGeom prst="rect">
            <a:avLst/>
          </a:prstGeom>
          <a:noFill/>
        </p:spPr>
        <p:txBody>
          <a:bodyPr wrap="square" anchor="b" anchorCtr="0">
            <a:spAutoFit/>
          </a:bodyPr>
          <a:lstStyle/>
          <a:p>
            <a:pPr marL="228600" indent="-228600">
              <a:buFont typeface="+mj-lt"/>
              <a:buAutoNum type="arabicPeriod"/>
              <a:defRPr/>
            </a:pPr>
            <a:r>
              <a:rPr kumimoji="1" lang="en-US" altLang="zh-CN" sz="700" dirty="0">
                <a:solidFill>
                  <a:prstClr val="white">
                    <a:lumMod val="50000"/>
                  </a:prstClr>
                </a:solidFill>
                <a:latin typeface="微软雅黑" panose="020B0503020204020204" charset="-122"/>
                <a:ea typeface="微软雅黑" panose="020B0503020204020204" charset="-122"/>
              </a:rPr>
              <a:t>Liu Y, , et al. Signal Transduction and Targeted Therapy 7.1 (2022): 258.</a:t>
            </a:r>
          </a:p>
          <a:p>
            <a:pPr marL="228600" indent="-228600">
              <a:buFont typeface="+mj-lt"/>
              <a:buAutoNum type="arabicPeriod"/>
              <a:defRPr/>
            </a:pPr>
            <a:r>
              <a:rPr lang="en-US" altLang="zh-CN" sz="700" dirty="0" err="1">
                <a:solidFill>
                  <a:prstClr val="white">
                    <a:lumMod val="50000"/>
                  </a:prstClr>
                </a:solidFill>
                <a:latin typeface="微软雅黑" panose="020B0503020204020204" charset="-122"/>
                <a:ea typeface="微软雅黑" panose="020B0503020204020204" charset="-122"/>
              </a:rPr>
              <a:t>Donaubauer</a:t>
            </a:r>
            <a:r>
              <a:rPr lang="en-US" altLang="zh-CN" sz="700" dirty="0">
                <a:solidFill>
                  <a:prstClr val="white">
                    <a:lumMod val="50000"/>
                  </a:prstClr>
                </a:solidFill>
                <a:latin typeface="微软雅黑" panose="020B0503020204020204" charset="-122"/>
                <a:ea typeface="微软雅黑" panose="020B0503020204020204" charset="-122"/>
              </a:rPr>
              <a:t>, Anna-Jasmina, et al. International Journal of Molecular Sciences 21.17 (2020): 6377.</a:t>
            </a:r>
          </a:p>
          <a:p>
            <a:pPr marL="228600" indent="-228600">
              <a:buFont typeface="+mj-lt"/>
              <a:buAutoNum type="arabicPeriod"/>
              <a:defRPr/>
            </a:pPr>
            <a:r>
              <a:rPr kumimoji="1" lang="en-US" altLang="zh-CN" sz="700" dirty="0">
                <a:solidFill>
                  <a:prstClr val="white">
                    <a:lumMod val="50000"/>
                  </a:prstClr>
                </a:solidFill>
                <a:latin typeface="微软雅黑" panose="020B0503020204020204" charset="-122"/>
                <a:ea typeface="微软雅黑" panose="020B0503020204020204" charset="-122"/>
              </a:rPr>
              <a:t>Cheng JN, et </a:t>
            </a:r>
            <a:r>
              <a:rPr kumimoji="1" lang="en-US" altLang="zh-CN" sz="700" dirty="0" err="1">
                <a:solidFill>
                  <a:prstClr val="white">
                    <a:lumMod val="50000"/>
                  </a:prstClr>
                </a:solidFill>
                <a:latin typeface="微软雅黑" panose="020B0503020204020204" charset="-122"/>
                <a:ea typeface="微软雅黑" panose="020B0503020204020204" charset="-122"/>
              </a:rPr>
              <a:t>al.Cancer</a:t>
            </a:r>
            <a:r>
              <a:rPr kumimoji="1" lang="en-US" altLang="zh-CN" sz="700" dirty="0">
                <a:solidFill>
                  <a:prstClr val="white">
                    <a:lumMod val="50000"/>
                  </a:prstClr>
                </a:solidFill>
                <a:latin typeface="微软雅黑" panose="020B0503020204020204" charset="-122"/>
                <a:ea typeface="微软雅黑" panose="020B0503020204020204" charset="-122"/>
              </a:rPr>
              <a:t> Cell. 2025 Jun 9;43(6):1093-1107.e9.</a:t>
            </a:r>
            <a:r>
              <a:rPr kumimoji="1" lang="en-US" altLang="en-US" sz="700" dirty="0">
                <a:solidFill>
                  <a:prstClr val="white">
                    <a:lumMod val="50000"/>
                  </a:prstClr>
                </a:solidFill>
                <a:latin typeface="微软雅黑" panose="020B0503020204020204" charset="-122"/>
                <a:ea typeface="微软雅黑" panose="020B0503020204020204" charset="-122"/>
              </a:rPr>
              <a:t> </a:t>
            </a:r>
          </a:p>
        </p:txBody>
      </p:sp>
      <p:sp>
        <p:nvSpPr>
          <p:cNvPr id="138" name="矩形: 圆角 4"/>
          <p:cNvSpPr/>
          <p:nvPr/>
        </p:nvSpPr>
        <p:spPr>
          <a:xfrm>
            <a:off x="491490" y="5853014"/>
            <a:ext cx="11185525" cy="504000"/>
          </a:xfrm>
          <a:prstGeom prst="roundRect">
            <a:avLst>
              <a:gd name="adj" fmla="val 21817"/>
            </a:avLst>
          </a:prstGeom>
          <a:gradFill>
            <a:gsLst>
              <a:gs pos="0">
                <a:srgbClr val="FAC2B6"/>
              </a:gs>
              <a:gs pos="22000">
                <a:srgbClr val="ED7D31"/>
              </a:gs>
              <a:gs pos="100000">
                <a:srgbClr val="F26649"/>
              </a:gs>
            </a:gsLst>
            <a:lin ang="612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骨转移灶放疗：</a:t>
            </a:r>
            <a:r>
              <a:rPr lang="zh-CN" altLang="en-US"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远隔效应 </a:t>
            </a:r>
            <a:r>
              <a:rPr kumimoji="0" lang="zh-CN" altLang="en-US" sz="18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rPr>
              <a:t>与 潜在的免疫抑制效应“此消彼长”</a:t>
            </a:r>
          </a:p>
        </p:txBody>
      </p:sp>
      <p:grpSp>
        <p:nvGrpSpPr>
          <p:cNvPr id="5" name="组合 4">
            <a:extLst>
              <a:ext uri="{FF2B5EF4-FFF2-40B4-BE49-F238E27FC236}">
                <a16:creationId xmlns:a16="http://schemas.microsoft.com/office/drawing/2014/main" id="{811B6F01-547D-4DD7-F955-9C3E7977C86A}"/>
              </a:ext>
            </a:extLst>
          </p:cNvPr>
          <p:cNvGrpSpPr/>
          <p:nvPr/>
        </p:nvGrpSpPr>
        <p:grpSpPr>
          <a:xfrm>
            <a:off x="516255" y="1215341"/>
            <a:ext cx="11160125" cy="4445193"/>
            <a:chOff x="516255" y="954953"/>
            <a:chExt cx="11160125" cy="4705582"/>
          </a:xfrm>
        </p:grpSpPr>
        <p:sp>
          <p:nvSpPr>
            <p:cNvPr id="365" name="矩形: 圆角 364"/>
            <p:cNvSpPr/>
            <p:nvPr/>
          </p:nvSpPr>
          <p:spPr>
            <a:xfrm>
              <a:off x="516255" y="1232535"/>
              <a:ext cx="5520690" cy="4428000"/>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3" name="组合 2"/>
            <p:cNvGrpSpPr/>
            <p:nvPr/>
          </p:nvGrpSpPr>
          <p:grpSpPr>
            <a:xfrm>
              <a:off x="996177" y="954953"/>
              <a:ext cx="4559994" cy="548192"/>
              <a:chOff x="904372" y="1198793"/>
              <a:chExt cx="4559994" cy="548192"/>
            </a:xfrm>
          </p:grpSpPr>
          <p:sp>
            <p:nvSpPr>
              <p:cNvPr id="366" name="任意多边形: 形状 365"/>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67" name="文本框 366"/>
              <p:cNvSpPr txBox="1"/>
              <p:nvPr/>
            </p:nvSpPr>
            <p:spPr>
              <a:xfrm>
                <a:off x="1168779" y="1301845"/>
                <a:ext cx="4031180" cy="342095"/>
              </a:xfrm>
              <a:prstGeom prst="rect">
                <a:avLst/>
              </a:prstGeom>
              <a:no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放疗带来的</a:t>
                </a:r>
                <a:r>
                  <a:rPr kumimoji="1" lang="zh-CN" altLang="en-US"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远隔效应</a:t>
                </a:r>
                <a:r>
                  <a:rPr kumimoji="1" lang="en-US" altLang="zh-CN" sz="1500" b="1" kern="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1</a:t>
                </a:r>
              </a:p>
            </p:txBody>
          </p:sp>
          <p:grpSp>
            <p:nvGrpSpPr>
              <p:cNvPr id="368" name="组合 367"/>
              <p:cNvGrpSpPr/>
              <p:nvPr/>
            </p:nvGrpSpPr>
            <p:grpSpPr>
              <a:xfrm>
                <a:off x="1121263" y="1198793"/>
                <a:ext cx="545082" cy="512278"/>
                <a:chOff x="7436314" y="2544951"/>
                <a:chExt cx="509090" cy="294402"/>
              </a:xfrm>
            </p:grpSpPr>
            <p:sp>
              <p:nvSpPr>
                <p:cNvPr id="369" name="平行四边形 36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70" name="平行四边形 36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402" name="矩形: 圆角 401"/>
            <p:cNvSpPr/>
            <p:nvPr/>
          </p:nvSpPr>
          <p:spPr>
            <a:xfrm>
              <a:off x="6155690" y="1232535"/>
              <a:ext cx="5520690" cy="4428000"/>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30" name="组合 29"/>
            <p:cNvGrpSpPr/>
            <p:nvPr/>
          </p:nvGrpSpPr>
          <p:grpSpPr>
            <a:xfrm>
              <a:off x="6635830" y="954953"/>
              <a:ext cx="4559994" cy="548192"/>
              <a:chOff x="6727633" y="1198793"/>
              <a:chExt cx="4559994" cy="548192"/>
            </a:xfrm>
          </p:grpSpPr>
          <p:sp>
            <p:nvSpPr>
              <p:cNvPr id="403" name="任意多边形: 形状 402"/>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04" name="文本框 403"/>
              <p:cNvSpPr txBox="1"/>
              <p:nvPr/>
            </p:nvSpPr>
            <p:spPr>
              <a:xfrm>
                <a:off x="6992040" y="1311919"/>
                <a:ext cx="4031180" cy="321945"/>
              </a:xfrm>
              <a:prstGeom prst="rect">
                <a:avLst/>
              </a:prstGeom>
              <a:no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高剂量放疗导致破骨细胞活跃、</a:t>
                </a:r>
                <a:r>
                  <a:rPr kumimoji="1"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OPN</a:t>
                </a:r>
                <a:r>
                  <a:rPr kumimoji="1"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释放</a:t>
                </a:r>
                <a:r>
                  <a:rPr kumimoji="1" lang="en-US" altLang="zh-CN" sz="1500" b="1" kern="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2,3</a:t>
                </a:r>
              </a:p>
            </p:txBody>
          </p:sp>
          <p:grpSp>
            <p:nvGrpSpPr>
              <p:cNvPr id="405" name="组合 404"/>
              <p:cNvGrpSpPr/>
              <p:nvPr/>
            </p:nvGrpSpPr>
            <p:grpSpPr>
              <a:xfrm>
                <a:off x="6944524" y="1198793"/>
                <a:ext cx="545082" cy="512278"/>
                <a:chOff x="7436314" y="2544951"/>
                <a:chExt cx="509090" cy="294402"/>
              </a:xfrm>
            </p:grpSpPr>
            <p:sp>
              <p:nvSpPr>
                <p:cNvPr id="406" name="平行四边形 405"/>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07" name="平行四边形 406"/>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grpSp>
          <p:nvGrpSpPr>
            <p:cNvPr id="106" name="组合 105"/>
            <p:cNvGrpSpPr/>
            <p:nvPr/>
          </p:nvGrpSpPr>
          <p:grpSpPr>
            <a:xfrm>
              <a:off x="6343823" y="1688476"/>
              <a:ext cx="5070171" cy="2567492"/>
              <a:chOff x="6893655" y="1781721"/>
              <a:chExt cx="4631708" cy="2704153"/>
            </a:xfrm>
          </p:grpSpPr>
          <p:grpSp>
            <p:nvGrpSpPr>
              <p:cNvPr id="107" name="组合 106"/>
              <p:cNvGrpSpPr/>
              <p:nvPr/>
            </p:nvGrpSpPr>
            <p:grpSpPr>
              <a:xfrm>
                <a:off x="6893655" y="1781721"/>
                <a:ext cx="4631708" cy="2704153"/>
                <a:chOff x="6893655" y="1781721"/>
                <a:chExt cx="4631708" cy="2704153"/>
              </a:xfrm>
            </p:grpSpPr>
            <p:grpSp>
              <p:nvGrpSpPr>
                <p:cNvPr id="109" name="组合 108"/>
                <p:cNvGrpSpPr/>
                <p:nvPr/>
              </p:nvGrpSpPr>
              <p:grpSpPr>
                <a:xfrm>
                  <a:off x="6893655" y="1781721"/>
                  <a:ext cx="4631708" cy="2704153"/>
                  <a:chOff x="6893655" y="1781721"/>
                  <a:chExt cx="4631708" cy="2704153"/>
                </a:xfrm>
              </p:grpSpPr>
              <p:grpSp>
                <p:nvGrpSpPr>
                  <p:cNvPr id="111" name="组合 110"/>
                  <p:cNvGrpSpPr/>
                  <p:nvPr/>
                </p:nvGrpSpPr>
                <p:grpSpPr>
                  <a:xfrm>
                    <a:off x="6893655" y="1781721"/>
                    <a:ext cx="4631708" cy="2704153"/>
                    <a:chOff x="6893655" y="1781721"/>
                    <a:chExt cx="4631708" cy="2704153"/>
                  </a:xfrm>
                </p:grpSpPr>
                <p:grpSp>
                  <p:nvGrpSpPr>
                    <p:cNvPr id="114" name="组合 113"/>
                    <p:cNvGrpSpPr/>
                    <p:nvPr/>
                  </p:nvGrpSpPr>
                  <p:grpSpPr>
                    <a:xfrm>
                      <a:off x="6893655" y="1781721"/>
                      <a:ext cx="4631708" cy="2704153"/>
                      <a:chOff x="6893655" y="1781721"/>
                      <a:chExt cx="4631708" cy="2704153"/>
                    </a:xfrm>
                  </p:grpSpPr>
                  <p:grpSp>
                    <p:nvGrpSpPr>
                      <p:cNvPr id="116" name="组合 115"/>
                      <p:cNvGrpSpPr/>
                      <p:nvPr/>
                    </p:nvGrpSpPr>
                    <p:grpSpPr>
                      <a:xfrm>
                        <a:off x="6893655" y="1781721"/>
                        <a:ext cx="4631708" cy="2704153"/>
                        <a:chOff x="6893655" y="1781721"/>
                        <a:chExt cx="4631708" cy="2704153"/>
                      </a:xfrm>
                    </p:grpSpPr>
                    <p:grpSp>
                      <p:nvGrpSpPr>
                        <p:cNvPr id="119" name="组合 118"/>
                        <p:cNvGrpSpPr/>
                        <p:nvPr/>
                      </p:nvGrpSpPr>
                      <p:grpSpPr>
                        <a:xfrm>
                          <a:off x="6893655" y="1781721"/>
                          <a:ext cx="4631708" cy="2704153"/>
                          <a:chOff x="6893655" y="1781721"/>
                          <a:chExt cx="4631708" cy="2704153"/>
                        </a:xfrm>
                      </p:grpSpPr>
                      <p:grpSp>
                        <p:nvGrpSpPr>
                          <p:cNvPr id="121" name="组合 120"/>
                          <p:cNvGrpSpPr/>
                          <p:nvPr/>
                        </p:nvGrpSpPr>
                        <p:grpSpPr>
                          <a:xfrm>
                            <a:off x="6893655" y="1781721"/>
                            <a:ext cx="4631708" cy="2704153"/>
                            <a:chOff x="6893655" y="1781721"/>
                            <a:chExt cx="4631708" cy="2704153"/>
                          </a:xfrm>
                        </p:grpSpPr>
                        <p:grpSp>
                          <p:nvGrpSpPr>
                            <p:cNvPr id="126" name="组合 125"/>
                            <p:cNvGrpSpPr/>
                            <p:nvPr/>
                          </p:nvGrpSpPr>
                          <p:grpSpPr>
                            <a:xfrm>
                              <a:off x="6893655" y="1781721"/>
                              <a:ext cx="4631708" cy="2704153"/>
                              <a:chOff x="6893655" y="1781721"/>
                              <a:chExt cx="4631708" cy="2704153"/>
                            </a:xfrm>
                          </p:grpSpPr>
                          <p:grpSp>
                            <p:nvGrpSpPr>
                              <p:cNvPr id="129" name="组合 128"/>
                              <p:cNvGrpSpPr/>
                              <p:nvPr/>
                            </p:nvGrpSpPr>
                            <p:grpSpPr>
                              <a:xfrm>
                                <a:off x="6893655" y="1781721"/>
                                <a:ext cx="4631708" cy="2704153"/>
                                <a:chOff x="6893655" y="1781721"/>
                                <a:chExt cx="4631708" cy="2704153"/>
                              </a:xfrm>
                            </p:grpSpPr>
                            <p:grpSp>
                              <p:nvGrpSpPr>
                                <p:cNvPr id="131" name="组合 130"/>
                                <p:cNvGrpSpPr/>
                                <p:nvPr/>
                              </p:nvGrpSpPr>
                              <p:grpSpPr>
                                <a:xfrm>
                                  <a:off x="6893655" y="1781721"/>
                                  <a:ext cx="4631708" cy="2700000"/>
                                  <a:chOff x="6893655" y="1781721"/>
                                  <a:chExt cx="4631708" cy="2700000"/>
                                </a:xfrm>
                              </p:grpSpPr>
                              <p:pic>
                                <p:nvPicPr>
                                  <p:cNvPr id="133" name="图片 132"/>
                                  <p:cNvPicPr>
                                    <a:picLocks noChangeAspect="1"/>
                                  </p:cNvPicPr>
                                  <p:nvPr/>
                                </p:nvPicPr>
                                <p:blipFill>
                                  <a:blip r:embed="rId5"/>
                                  <a:stretch>
                                    <a:fillRect/>
                                  </a:stretch>
                                </p:blipFill>
                                <p:spPr>
                                  <a:xfrm>
                                    <a:off x="6893655" y="1781721"/>
                                    <a:ext cx="4631708" cy="2700000"/>
                                  </a:xfrm>
                                  <a:prstGeom prst="roundRect">
                                    <a:avLst/>
                                  </a:prstGeom>
                                </p:spPr>
                              </p:pic>
                              <p:sp>
                                <p:nvSpPr>
                                  <p:cNvPr id="134" name="文本框 133"/>
                                  <p:cNvSpPr txBox="1"/>
                                  <p:nvPr/>
                                </p:nvSpPr>
                                <p:spPr>
                                  <a:xfrm>
                                    <a:off x="7604391" y="1870609"/>
                                    <a:ext cx="1503096" cy="230832"/>
                                  </a:xfrm>
                                  <a:prstGeom prst="rect">
                                    <a:avLst/>
                                  </a:prstGeom>
                                  <a:solidFill>
                                    <a:sysClr val="window" lastClr="FFFFFF"/>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9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低剂量 &lt;1.0 Gy</a:t>
                                    </a:r>
                                  </a:p>
                                </p:txBody>
                              </p:sp>
                              <p:sp>
                                <p:nvSpPr>
                                  <p:cNvPr id="135" name="文本框 134"/>
                                  <p:cNvSpPr txBox="1"/>
                                  <p:nvPr/>
                                </p:nvSpPr>
                                <p:spPr>
                                  <a:xfrm>
                                    <a:off x="7088221" y="4070521"/>
                                    <a:ext cx="1583527" cy="338554"/>
                                  </a:xfrm>
                                  <a:prstGeom prst="rect">
                                    <a:avLst/>
                                  </a:prstGeom>
                                  <a:solidFill>
                                    <a:sysClr val="window" lastClr="FFFFFF"/>
                                  </a:solidFill>
                                </p:spPr>
                                <p:txBody>
                                  <a:bodyPr wrap="square">
                                    <a:spAutoFit/>
                                  </a:bodyPr>
                                  <a:lstStyle>
                                    <a:defPPr>
                                      <a:defRPr lang="zh-CN"/>
                                    </a:defPPr>
                                    <a:lvl1pPr>
                                      <a:defRPr sz="700">
                                        <a:solidFill>
                                          <a:schemeClr val="tx1">
                                            <a:lumMod val="65000"/>
                                            <a:lumOff val="35000"/>
                                          </a:schemeClr>
                                        </a:solidFill>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促进骨折愈合 </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对骨骼稳态有积极影响</a:t>
                                    </a:r>
                                  </a:p>
                                </p:txBody>
                              </p:sp>
                            </p:grpSp>
                            <p:sp>
                              <p:nvSpPr>
                                <p:cNvPr id="132" name="文本框 131"/>
                                <p:cNvSpPr txBox="1"/>
                                <p:nvPr/>
                              </p:nvSpPr>
                              <p:spPr>
                                <a:xfrm>
                                  <a:off x="8728952" y="4024209"/>
                                  <a:ext cx="2068749" cy="461665"/>
                                </a:xfrm>
                                <a:prstGeom prst="rect">
                                  <a:avLst/>
                                </a:prstGeom>
                                <a:solidFill>
                                  <a:sysClr val="window" lastClr="FFFFFF"/>
                                </a:solidFill>
                              </p:spPr>
                              <p:txBody>
                                <a:bodyPr wrap="square">
                                  <a:spAutoFit/>
                                </a:bodyPr>
                                <a:lstStyle>
                                  <a:defPPr>
                                    <a:defRPr lang="zh-CN"/>
                                  </a:defPPr>
                                  <a:lvl1pPr>
                                    <a:defRPr sz="700">
                                      <a:solidFill>
                                        <a:schemeClr val="tx1">
                                          <a:lumMod val="65000"/>
                                          <a:lumOff val="3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促进骨质减少和骨质疏松 </a:t>
                                  </a:r>
                                </a:p>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骨折风险增加 </a:t>
                                  </a:r>
                                </a:p>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对骨骼稳态有负面影响</a:t>
                                  </a:r>
                                </a:p>
                              </p:txBody>
                            </p:sp>
                          </p:grpSp>
                          <p:sp>
                            <p:nvSpPr>
                              <p:cNvPr id="130" name="文本框 129"/>
                              <p:cNvSpPr txBox="1"/>
                              <p:nvPr/>
                            </p:nvSpPr>
                            <p:spPr>
                              <a:xfrm>
                                <a:off x="9649837" y="1870609"/>
                                <a:ext cx="1089499" cy="230832"/>
                              </a:xfrm>
                              <a:prstGeom prst="rect">
                                <a:avLst/>
                              </a:prstGeom>
                              <a:solidFill>
                                <a:sysClr val="window" lastClr="FFFFFF"/>
                              </a:solidFill>
                            </p:spPr>
                            <p:txBody>
                              <a:bodyPr wrap="square">
                                <a:spAutoFit/>
                              </a:bodyPr>
                              <a:lstStyle>
                                <a:defPPr>
                                  <a:defRPr lang="zh-CN"/>
                                </a:defPPr>
                                <a:lvl1pPr>
                                  <a:defRPr sz="700">
                                    <a:solidFill>
                                      <a:schemeClr val="tx1">
                                        <a:lumMod val="65000"/>
                                        <a:lumOff val="35000"/>
                                      </a:schemeClr>
                                    </a:solidFill>
                                  </a:defRPr>
                                </a:lvl1p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9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高剂量IR &gt;2.0Gy</a:t>
                                </a:r>
                              </a:p>
                            </p:txBody>
                          </p:sp>
                        </p:grpSp>
                        <p:sp>
                          <p:nvSpPr>
                            <p:cNvPr id="127" name="文本框 126"/>
                            <p:cNvSpPr txBox="1"/>
                            <p:nvPr/>
                          </p:nvSpPr>
                          <p:spPr>
                            <a:xfrm>
                              <a:off x="7867429" y="2427608"/>
                              <a:ext cx="804319" cy="215444"/>
                            </a:xfrm>
                            <a:prstGeom prst="rect">
                              <a:avLst/>
                            </a:prstGeom>
                            <a:solidFill>
                              <a:sysClr val="window" lastClr="FFFFFF"/>
                            </a:solidFill>
                          </p:spPr>
                          <p:txBody>
                            <a:bodyPr wrap="square">
                              <a:spAutoFit/>
                            </a:bodyPr>
                            <a:lstStyle>
                              <a:defPPr>
                                <a:defRPr lang="zh-CN"/>
                              </a:defPPr>
                              <a:lvl1pPr>
                                <a:defRPr sz="700">
                                  <a:solidFill>
                                    <a:schemeClr val="tx1">
                                      <a:lumMod val="65000"/>
                                      <a:lumOff val="3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免疫反应</a:t>
                              </a:r>
                            </a:p>
                          </p:txBody>
                        </p:sp>
                        <p:sp>
                          <p:nvSpPr>
                            <p:cNvPr id="128" name="文本框 127"/>
                            <p:cNvSpPr txBox="1"/>
                            <p:nvPr/>
                          </p:nvSpPr>
                          <p:spPr>
                            <a:xfrm>
                              <a:off x="9767814" y="2240086"/>
                              <a:ext cx="856033" cy="215444"/>
                            </a:xfrm>
                            <a:prstGeom prst="rect">
                              <a:avLst/>
                            </a:prstGeom>
                            <a:solidFill>
                              <a:sysClr val="window" lastClr="FFFFFF"/>
                            </a:solidFill>
                          </p:spPr>
                          <p:txBody>
                            <a:bodyPr wrap="square">
                              <a:spAutoFit/>
                            </a:bodyPr>
                            <a:lstStyle>
                              <a:defPPr>
                                <a:defRPr lang="zh-CN"/>
                              </a:defPPr>
                              <a:lvl1pPr>
                                <a:defRPr sz="700">
                                  <a:solidFill>
                                    <a:schemeClr val="tx1">
                                      <a:lumMod val="65000"/>
                                      <a:lumOff val="3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免疫反应</a:t>
                              </a:r>
                            </a:p>
                          </p:txBody>
                        </p:sp>
                      </p:grpSp>
                      <p:grpSp>
                        <p:nvGrpSpPr>
                          <p:cNvPr id="122" name="组合 121"/>
                          <p:cNvGrpSpPr/>
                          <p:nvPr/>
                        </p:nvGrpSpPr>
                        <p:grpSpPr>
                          <a:xfrm>
                            <a:off x="7380378" y="3025535"/>
                            <a:ext cx="541609" cy="303478"/>
                            <a:chOff x="7380378" y="3025535"/>
                            <a:chExt cx="541609" cy="303478"/>
                          </a:xfrm>
                        </p:grpSpPr>
                        <p:sp>
                          <p:nvSpPr>
                            <p:cNvPr id="124" name="矩形 123"/>
                            <p:cNvSpPr/>
                            <p:nvPr/>
                          </p:nvSpPr>
                          <p:spPr>
                            <a:xfrm>
                              <a:off x="7380378" y="3025535"/>
                              <a:ext cx="541609" cy="23312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2000" b="0" i="0" u="none" strike="noStrike" kern="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125" name="矩形 124"/>
                            <p:cNvSpPr/>
                            <p:nvPr/>
                          </p:nvSpPr>
                          <p:spPr>
                            <a:xfrm>
                              <a:off x="7393348" y="3128958"/>
                              <a:ext cx="350195" cy="20005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2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grpSp>
                      <p:sp>
                        <p:nvSpPr>
                          <p:cNvPr id="123" name="矩形 122"/>
                          <p:cNvSpPr/>
                          <p:nvPr/>
                        </p:nvSpPr>
                        <p:spPr>
                          <a:xfrm>
                            <a:off x="9813830" y="2654225"/>
                            <a:ext cx="517565" cy="30298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2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grpSp>
                    <p:sp>
                      <p:nvSpPr>
                        <p:cNvPr id="120" name="文本框 119"/>
                        <p:cNvSpPr txBox="1"/>
                        <p:nvPr/>
                      </p:nvSpPr>
                      <p:spPr>
                        <a:xfrm>
                          <a:off x="7325043" y="2995909"/>
                          <a:ext cx="376135" cy="369332"/>
                        </a:xfrm>
                        <a:prstGeom prst="rect">
                          <a:avLst/>
                        </a:prstGeom>
                        <a:noFill/>
                      </p:spPr>
                      <p:txBody>
                        <a:bodyPr wrap="square">
                          <a:spAutoFit/>
                        </a:bodyPr>
                        <a:lstStyle>
                          <a:defPPr>
                            <a:defRPr lang="zh-CN"/>
                          </a:defPPr>
                          <a:lvl1pPr>
                            <a:defRPr sz="700">
                              <a:solidFill>
                                <a:schemeClr val="tx1">
                                  <a:lumMod val="65000"/>
                                  <a:lumOff val="35000"/>
                                </a:schemeClr>
                              </a:solidFill>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分化</a:t>
                          </a:r>
                          <a:endParaRPr kumimoji="0" lang="en-US" altLang="zh-CN"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矿化</a:t>
                          </a:r>
                          <a:endParaRPr kumimoji="0" lang="en-US" altLang="zh-CN"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增殖</a:t>
                          </a:r>
                        </a:p>
                      </p:txBody>
                    </p:sp>
                  </p:grpSp>
                  <p:sp>
                    <p:nvSpPr>
                      <p:cNvPr id="117" name="文本框 116"/>
                      <p:cNvSpPr txBox="1"/>
                      <p:nvPr/>
                    </p:nvSpPr>
                    <p:spPr>
                      <a:xfrm>
                        <a:off x="9763326" y="2607099"/>
                        <a:ext cx="804319" cy="369332"/>
                      </a:xfrm>
                      <a:prstGeom prst="rect">
                        <a:avLst/>
                      </a:prstGeom>
                      <a:noFill/>
                    </p:spPr>
                    <p:txBody>
                      <a:bodyPr wrap="square">
                        <a:spAutoFit/>
                      </a:bodyPr>
                      <a:lstStyle>
                        <a:defPPr>
                          <a:defRPr lang="zh-CN"/>
                        </a:defPPr>
                        <a:lvl1pPr>
                          <a:defRPr sz="500">
                            <a:solidFill>
                              <a:schemeClr val="tx1">
                                <a:lumMod val="65000"/>
                                <a:lumOff val="35000"/>
                              </a:schemeClr>
                            </a:solidFill>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分化</a:t>
                        </a:r>
                        <a:endParaRPr kumimoji="0" lang="en-US" altLang="zh-CN"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骨吸收</a:t>
                        </a:r>
                        <a:endParaRPr kumimoji="0" lang="en-US" altLang="zh-CN"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细胞数目</a:t>
                        </a:r>
                      </a:p>
                    </p:txBody>
                  </p:sp>
                  <p:sp>
                    <p:nvSpPr>
                      <p:cNvPr id="118" name="矩形 117"/>
                      <p:cNvSpPr/>
                      <p:nvPr/>
                    </p:nvSpPr>
                    <p:spPr>
                      <a:xfrm>
                        <a:off x="8375394" y="3599872"/>
                        <a:ext cx="517565" cy="262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2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grpSp>
                <p:sp>
                  <p:nvSpPr>
                    <p:cNvPr id="115" name="文本框 114"/>
                    <p:cNvSpPr txBox="1"/>
                    <p:nvPr/>
                  </p:nvSpPr>
                  <p:spPr>
                    <a:xfrm>
                      <a:off x="8375814" y="3517551"/>
                      <a:ext cx="457410" cy="369332"/>
                    </a:xfrm>
                    <a:prstGeom prst="rect">
                      <a:avLst/>
                    </a:prstGeom>
                    <a:noFill/>
                  </p:spPr>
                  <p:txBody>
                    <a:bodyPr wrap="square">
                      <a:spAutoFit/>
                    </a:bodyPr>
                    <a:lstStyle>
                      <a:defPPr>
                        <a:defRPr lang="zh-CN"/>
                      </a:defPPr>
                      <a:lvl1pPr>
                        <a:lnSpc>
                          <a:spcPct val="150000"/>
                        </a:lnSpc>
                        <a:defRPr sz="500">
                          <a:solidFill>
                            <a:schemeClr val="tx1">
                              <a:lumMod val="65000"/>
                              <a:lumOff val="35000"/>
                            </a:schemeClr>
                          </a:solidFill>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分化</a:t>
                      </a:r>
                      <a:endParaRPr kumimoji="0" lang="en-US" altLang="zh-CN"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骨吸收</a:t>
                      </a:r>
                      <a:endParaRPr kumimoji="0" lang="en-US" altLang="zh-CN"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活力</a:t>
                      </a:r>
                    </a:p>
                  </p:txBody>
                </p:sp>
              </p:grpSp>
              <p:sp>
                <p:nvSpPr>
                  <p:cNvPr id="112" name="矩形 111"/>
                  <p:cNvSpPr/>
                  <p:nvPr/>
                </p:nvSpPr>
                <p:spPr>
                  <a:xfrm>
                    <a:off x="9865177" y="3574574"/>
                    <a:ext cx="457410" cy="26214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2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sp>
                <p:nvSpPr>
                  <p:cNvPr id="113" name="矩形 112"/>
                  <p:cNvSpPr/>
                  <p:nvPr/>
                </p:nvSpPr>
                <p:spPr>
                  <a:xfrm>
                    <a:off x="10027389" y="3692739"/>
                    <a:ext cx="596457" cy="20460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20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grpSp>
            <p:sp>
              <p:nvSpPr>
                <p:cNvPr id="110" name="文本框 109"/>
                <p:cNvSpPr txBox="1"/>
                <p:nvPr/>
              </p:nvSpPr>
              <p:spPr>
                <a:xfrm>
                  <a:off x="9810435" y="3492567"/>
                  <a:ext cx="945859" cy="369332"/>
                </a:xfrm>
                <a:prstGeom prst="rect">
                  <a:avLst/>
                </a:prstGeom>
                <a:noFill/>
              </p:spPr>
              <p:txBody>
                <a:bodyPr wrap="square">
                  <a:spAutoFit/>
                </a:bodyPr>
                <a:lstStyle>
                  <a:defPPr>
                    <a:defRPr lang="zh-CN"/>
                  </a:defPPr>
                  <a:lvl1pPr>
                    <a:lnSpc>
                      <a:spcPct val="150000"/>
                    </a:lnSpc>
                    <a:defRPr sz="500">
                      <a:solidFill>
                        <a:schemeClr val="tx1">
                          <a:lumMod val="65000"/>
                          <a:lumOff val="35000"/>
                        </a:schemeClr>
                      </a:solidFill>
                    </a:defRPr>
                  </a:lvl1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细胞周期停止</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基质沉积</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增殖/细胞数量</a:t>
                  </a:r>
                </a:p>
              </p:txBody>
            </p:sp>
          </p:grpSp>
          <p:sp>
            <p:nvSpPr>
              <p:cNvPr id="108" name="矩形 107"/>
              <p:cNvSpPr/>
              <p:nvPr/>
            </p:nvSpPr>
            <p:spPr>
              <a:xfrm>
                <a:off x="9698357" y="2764631"/>
                <a:ext cx="45719" cy="14763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136" name="文本框 135"/>
            <p:cNvSpPr txBox="1"/>
            <p:nvPr/>
          </p:nvSpPr>
          <p:spPr>
            <a:xfrm>
              <a:off x="670560" y="4490085"/>
              <a:ext cx="4846320" cy="943610"/>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a:spAutoFit/>
            </a:bodyPr>
            <a:lstStyle/>
            <a:p>
              <a:pPr marL="285750" indent="-285750">
                <a:lnSpc>
                  <a:spcPct val="120000"/>
                </a:lnSpc>
                <a:spcBef>
                  <a:spcPts val="300"/>
                </a:spcBef>
                <a:spcAft>
                  <a:spcPts val="300"/>
                </a:spcAft>
                <a:buFont typeface="Arial" panose="020B0604020202020204" pitchFamily="34" charset="0"/>
                <a:buChar char="•"/>
              </a:pPr>
              <a:r>
                <a:rPr lang="zh-CN" altLang="en-US" sz="14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局部的放射治疗具有显著的</a:t>
              </a:r>
              <a:r>
                <a:rPr lang="zh-CN" altLang="en-US" sz="1400" b="1" dirty="0">
                  <a:solidFill>
                    <a:srgbClr val="EB613B"/>
                  </a:solidFill>
                  <a:latin typeface="微软雅黑" panose="020B0503020204020204" charset="-122"/>
                  <a:ea typeface="微软雅黑" panose="020B0503020204020204" charset="-122"/>
                  <a:cs typeface="微软雅黑" panose="020B0503020204020204" charset="-122"/>
                </a:rPr>
                <a:t>免疫刺激作用</a:t>
              </a:r>
              <a:r>
                <a:rPr lang="zh-CN" altLang="en-US" sz="14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a:t>
              </a:r>
              <a:endParaRPr lang="en-US" altLang="zh-CN" sz="14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endParaRPr>
            </a:p>
            <a:p>
              <a:pPr marL="285750" indent="-285750">
                <a:lnSpc>
                  <a:spcPct val="120000"/>
                </a:lnSpc>
                <a:spcBef>
                  <a:spcPts val="300"/>
                </a:spcBef>
                <a:spcAft>
                  <a:spcPts val="300"/>
                </a:spcAft>
                <a:buFont typeface="Arial" panose="020B0604020202020204" pitchFamily="34" charset="0"/>
                <a:buChar char="•"/>
              </a:pPr>
              <a:r>
                <a:rPr lang="zh-CN" altLang="en-US" sz="14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诱导免疫原性细胞死亡、增加新抗原呈递等，从而提高细胞毒性 </a:t>
              </a:r>
              <a:r>
                <a:rPr lang="en-US" altLang="zh-CN" sz="14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T </a:t>
              </a:r>
              <a:r>
                <a:rPr lang="zh-CN" altLang="en-US" sz="14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淋巴细胞 </a:t>
              </a:r>
              <a:r>
                <a:rPr lang="en-US" altLang="zh-CN" sz="14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(CTL) </a:t>
              </a:r>
              <a:r>
                <a:rPr lang="zh-CN" altLang="en-US" sz="14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对癌细胞的识别</a:t>
              </a:r>
              <a:endParaRPr lang="en-US" sz="14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endParaRPr>
            </a:p>
          </p:txBody>
        </p:sp>
        <p:sp>
          <p:nvSpPr>
            <p:cNvPr id="137" name="文本框 136"/>
            <p:cNvSpPr txBox="1"/>
            <p:nvPr/>
          </p:nvSpPr>
          <p:spPr>
            <a:xfrm>
              <a:off x="6333490" y="4358005"/>
              <a:ext cx="5069840" cy="1201420"/>
            </a:xfrm>
            <a:prstGeom prst="rect">
              <a:avLst/>
            </a:prstGeom>
            <a:gradFill>
              <a:gsLst>
                <a:gs pos="0">
                  <a:schemeClr val="accent2">
                    <a:lumMod val="5000"/>
                    <a:lumOff val="95000"/>
                    <a:alpha val="0"/>
                  </a:schemeClr>
                </a:gs>
                <a:gs pos="100000">
                  <a:schemeClr val="accent2">
                    <a:lumMod val="30000"/>
                    <a:lumOff val="70000"/>
                    <a:alpha val="50000"/>
                  </a:schemeClr>
                </a:gs>
              </a:gsLst>
              <a:lin ang="10800000" scaled="0"/>
            </a:gradFill>
          </p:spPr>
          <p:txBody>
            <a:bodyPr wrap="square">
              <a:spAutoFit/>
            </a:bodyPr>
            <a:lstStyle>
              <a:defPPr>
                <a:defRPr lang="zh-CN"/>
              </a:defPPr>
              <a:lvl1pPr marL="285750" indent="-285750">
                <a:lnSpc>
                  <a:spcPct val="150000"/>
                </a:lnSpc>
                <a:buFont typeface="Arial" panose="020B0604020202020204" pitchFamily="34" charset="0"/>
                <a:buChar char="•"/>
                <a:defRPr sz="1400">
                  <a:latin typeface="Arial" panose="020B0604020202020204" pitchFamily="34" charset="0"/>
                  <a:ea typeface="微软雅黑" panose="020B0503020204020204" charset="-122"/>
                  <a:cs typeface="Arial" panose="020B0604020202020204" pitchFamily="34" charset="0"/>
                </a:defRPr>
              </a:lvl1pPr>
            </a:lstStyle>
            <a:p>
              <a:pPr marL="285750" marR="0" lvl="0" indent="-285750" defTabSz="914400" eaLnBrk="1" fontAlgn="auto" latinLnBrk="0" hangingPunct="1">
                <a:lnSpc>
                  <a:spcPct val="120000"/>
                </a:lnSpc>
                <a:spcBef>
                  <a:spcPts val="300"/>
                </a:spcBef>
                <a:spcAft>
                  <a:spcPts val="300"/>
                </a:spcAft>
                <a:buClrTx/>
                <a:buSzTx/>
                <a:buFont typeface="Arial" panose="020B0604020202020204" pitchFamily="34" charset="0"/>
                <a:buChar char="•"/>
                <a:defRPr/>
              </a:pPr>
              <a:r>
                <a:rPr kumimoji="0" lang="zh-CN" altLang="en-US" sz="14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cs typeface="微软雅黑" panose="020B0503020204020204" charset="-122"/>
                </a:rPr>
                <a:t>与低剂量放疗促进成骨不同，抗肿瘤治疗的高剂量放疗可使促使      </a:t>
              </a:r>
              <a:r>
                <a:rPr kumimoji="0" lang="zh-CN" altLang="en-US" sz="1400" b="1" i="0" u="none" strike="noStrike" kern="0" cap="none" spc="0" normalizeH="0" baseline="0" noProof="0" dirty="0">
                  <a:ln>
                    <a:noFill/>
                  </a:ln>
                  <a:solidFill>
                    <a:srgbClr val="F26649"/>
                  </a:solidFill>
                  <a:effectLst/>
                  <a:uLnTx/>
                  <a:uFillTx/>
                  <a:latin typeface="微软雅黑" panose="020B0503020204020204" charset="-122"/>
                  <a:cs typeface="微软雅黑" panose="020B0503020204020204" charset="-122"/>
                </a:rPr>
                <a:t>破骨细胞增殖分化，</a:t>
              </a:r>
              <a:r>
                <a:rPr kumimoji="0" lang="zh-CN" altLang="en-US" sz="14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cs typeface="微软雅黑" panose="020B0503020204020204" charset="-122"/>
                </a:rPr>
                <a:t>促进包括</a:t>
              </a:r>
              <a:r>
                <a:rPr kumimoji="0" lang="en-US" altLang="zh-CN" sz="14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cs typeface="微软雅黑" panose="020B0503020204020204" charset="-122"/>
                </a:rPr>
                <a:t>OPN</a:t>
              </a:r>
              <a:r>
                <a:rPr kumimoji="0" lang="zh-CN" altLang="en-US" sz="14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cs typeface="微软雅黑" panose="020B0503020204020204" charset="-122"/>
                </a:rPr>
                <a:t>的各类破骨细胞相关蛋白的释放</a:t>
              </a:r>
              <a:endParaRPr kumimoji="0" lang="en-US" altLang="zh-CN" sz="14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cs typeface="微软雅黑" panose="020B0503020204020204" charset="-122"/>
              </a:endParaRPr>
            </a:p>
            <a:p>
              <a:pPr marL="285750" marR="0" lvl="0" indent="-285750" defTabSz="914400" eaLnBrk="1" fontAlgn="auto" latinLnBrk="0" hangingPunct="1">
                <a:lnSpc>
                  <a:spcPct val="120000"/>
                </a:lnSpc>
                <a:spcBef>
                  <a:spcPts val="300"/>
                </a:spcBef>
                <a:spcAft>
                  <a:spcPts val="300"/>
                </a:spcAft>
                <a:buClrTx/>
                <a:buSzTx/>
                <a:buFont typeface="Arial" panose="020B0604020202020204" pitchFamily="34" charset="0"/>
                <a:buChar char="•"/>
                <a:defRPr/>
              </a:pPr>
              <a:r>
                <a:rPr kumimoji="0" lang="en-US" altLang="zh-CN" sz="1400" b="1" i="0" u="none" strike="noStrike" kern="0" cap="none" spc="0" normalizeH="0" baseline="0" noProof="0" dirty="0">
                  <a:ln>
                    <a:noFill/>
                  </a:ln>
                  <a:solidFill>
                    <a:srgbClr val="F26649"/>
                  </a:solidFill>
                  <a:effectLst/>
                  <a:uLnTx/>
                  <a:uFillTx/>
                  <a:latin typeface="微软雅黑" panose="020B0503020204020204" charset="-122"/>
                  <a:cs typeface="微软雅黑" panose="020B0503020204020204" charset="-122"/>
                </a:rPr>
                <a:t>OPN</a:t>
              </a:r>
              <a:r>
                <a:rPr kumimoji="0" lang="zh-CN" altLang="en-US" sz="1400" b="1" i="0" u="none" strike="noStrike" kern="0" cap="none" spc="0" normalizeH="0" baseline="0" noProof="0" dirty="0">
                  <a:ln>
                    <a:noFill/>
                  </a:ln>
                  <a:solidFill>
                    <a:srgbClr val="F26649"/>
                  </a:solidFill>
                  <a:effectLst/>
                  <a:uLnTx/>
                  <a:uFillTx/>
                  <a:latin typeface="微软雅黑" panose="020B0503020204020204" charset="-122"/>
                  <a:cs typeface="微软雅黑" panose="020B0503020204020204" charset="-122"/>
                </a:rPr>
                <a:t>可能诱导骨外病灶的免疫抑制，削弱免疫治疗</a:t>
              </a:r>
              <a:endParaRPr kumimoji="0" lang="zh-CN" altLang="en-US" sz="14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cs typeface="微软雅黑" panose="020B0503020204020204" charset="-122"/>
              </a:endParaRPr>
            </a:p>
          </p:txBody>
        </p:sp>
        <p:sp>
          <p:nvSpPr>
            <p:cNvPr id="141" name="流程图: 接点 57"/>
            <p:cNvSpPr/>
            <p:nvPr/>
          </p:nvSpPr>
          <p:spPr>
            <a:xfrm>
              <a:off x="670545" y="1343640"/>
              <a:ext cx="575341" cy="575341"/>
            </a:xfrm>
            <a:prstGeom prst="flowChartConnector">
              <a:avLst/>
            </a:prstGeom>
            <a:gradFill>
              <a:gsLst>
                <a:gs pos="97000">
                  <a:srgbClr val="FAC2B6"/>
                </a:gs>
                <a:gs pos="68000">
                  <a:srgbClr val="ED7D31"/>
                </a:gs>
                <a:gs pos="0">
                  <a:srgbClr val="F26649"/>
                </a:gs>
              </a:gsLst>
              <a:lin ang="15120000" scaled="0"/>
            </a:gradFill>
            <a:ln w="254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24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促</a:t>
              </a:r>
              <a:endParaRPr kumimoji="1" lang="zh-CN"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endParaRPr>
            </a:p>
          </p:txBody>
        </p:sp>
        <p:sp>
          <p:nvSpPr>
            <p:cNvPr id="142" name="流程图: 接点 58"/>
            <p:cNvSpPr/>
            <p:nvPr/>
          </p:nvSpPr>
          <p:spPr>
            <a:xfrm>
              <a:off x="6333475" y="1343640"/>
              <a:ext cx="575341" cy="575341"/>
            </a:xfrm>
            <a:prstGeom prst="flowChartConnector">
              <a:avLst/>
            </a:prstGeom>
            <a:gradFill>
              <a:gsLst>
                <a:gs pos="97000">
                  <a:srgbClr val="FAC2B6"/>
                </a:gs>
                <a:gs pos="68000">
                  <a:srgbClr val="ED7D31"/>
                </a:gs>
                <a:gs pos="0">
                  <a:srgbClr val="F26649"/>
                </a:gs>
              </a:gsLst>
              <a:lin ang="15120000" scaled="0"/>
            </a:gradFill>
            <a:ln w="25400" cap="flat" cmpd="sng" algn="ctr">
              <a:solidFill>
                <a:sysClr val="window" lastClr="FFFFFF"/>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1" lang="zh-CN" altLang="en-US" sz="2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rPr>
                <a:t>抑</a:t>
              </a:r>
            </a:p>
          </p:txBody>
        </p:sp>
        <p:pic>
          <p:nvPicPr>
            <p:cNvPr id="143" name="图片 142" descr="图示&#10;&#10;AI 生成的内容可能不正确。"/>
            <p:cNvPicPr>
              <a:picLocks noChangeAspect="1"/>
            </p:cNvPicPr>
            <p:nvPr/>
          </p:nvPicPr>
          <p:blipFill>
            <a:blip r:embed="rId6" cstate="print">
              <a:extLst>
                <a:ext uri="{28A0092B-C50C-407E-A947-70E740481C1C}">
                  <a14:useLocalDpi xmlns:a14="http://schemas.microsoft.com/office/drawing/2010/main" val="0"/>
                </a:ext>
              </a:extLst>
            </a:blip>
            <a:srcRect l="13527" t="3333" r="14600" b="27222"/>
            <a:stretch>
              <a:fillRect/>
            </a:stretch>
          </p:blipFill>
          <p:spPr>
            <a:xfrm>
              <a:off x="1362381" y="1696983"/>
              <a:ext cx="3703636" cy="2659623"/>
            </a:xfrm>
            <a:prstGeom prst="rect">
              <a:avLst/>
            </a:prstGeom>
          </p:spPr>
        </p:pic>
      </p:gr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剪去单角的矩形 4">
            <a:extLst>
              <a:ext uri="{FF2B5EF4-FFF2-40B4-BE49-F238E27FC236}">
                <a16:creationId xmlns:a16="http://schemas.microsoft.com/office/drawing/2014/main" id="{24675473-109A-C89B-8B12-E65150F3E16A}"/>
              </a:ext>
            </a:extLst>
          </p:cNvPr>
          <p:cNvSpPr/>
          <p:nvPr/>
        </p:nvSpPr>
        <p:spPr>
          <a:xfrm>
            <a:off x="212725" y="1890712"/>
            <a:ext cx="11766550" cy="3076575"/>
          </a:xfrm>
          <a:prstGeom prst="snip1Rect">
            <a:avLst/>
          </a:prstGeom>
          <a:gradFill flip="none" rotWithShape="1">
            <a:gsLst>
              <a:gs pos="26000">
                <a:schemeClr val="accent1">
                  <a:alpha val="73000"/>
                </a:schemeClr>
              </a:gs>
              <a:gs pos="96629">
                <a:srgbClr val="F28C00">
                  <a:lumMod val="20000"/>
                  <a:lumOff val="80000"/>
                </a:srgbClr>
              </a:gs>
              <a:gs pos="67000">
                <a:srgbClr val="F28C00">
                  <a:lumMod val="60000"/>
                  <a:lumOff val="40000"/>
                </a:srgbClr>
              </a:gs>
              <a:gs pos="0">
                <a:schemeClr val="accent1"/>
              </a:gs>
            </a:gsLst>
            <a:lin ang="18900000" scaled="1"/>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9" name="文本框 8">
            <a:extLst>
              <a:ext uri="{FF2B5EF4-FFF2-40B4-BE49-F238E27FC236}">
                <a16:creationId xmlns:a16="http://schemas.microsoft.com/office/drawing/2014/main" id="{536A32D7-A613-6074-E233-866B943A7528}"/>
              </a:ext>
            </a:extLst>
          </p:cNvPr>
          <p:cNvSpPr txBox="1"/>
          <p:nvPr/>
        </p:nvSpPr>
        <p:spPr>
          <a:xfrm>
            <a:off x="2491363" y="2599028"/>
            <a:ext cx="9048595" cy="1518493"/>
          </a:xfrm>
          <a:prstGeom prst="rect">
            <a:avLst/>
          </a:prstGeom>
          <a:noFill/>
        </p:spPr>
        <p:txBody>
          <a:bodyPr wrap="square">
            <a:spAutoFit/>
          </a:bodyPr>
          <a:lstStyle/>
          <a:p>
            <a:pPr>
              <a:lnSpc>
                <a:spcPct val="120000"/>
              </a:lnSpc>
              <a:spcAft>
                <a:spcPts val="1200"/>
              </a:spcAft>
              <a:defRPr/>
            </a:pPr>
            <a:r>
              <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a:rPr>
              <a:t>靶向、免疫、放疗均无法攻克骨转移，</a:t>
            </a:r>
            <a:endPar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a:endParaRPr>
          </a:p>
          <a:p>
            <a:pPr>
              <a:lnSpc>
                <a:spcPct val="120000"/>
              </a:lnSpc>
              <a:spcAft>
                <a:spcPts val="1200"/>
              </a:spcAft>
              <a:defRPr/>
            </a:pPr>
            <a:r>
              <a:rPr lang="zh-CN" altLang="en-US" sz="3600" b="1"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a:rPr>
              <a:t>联合骨靶向药物能否带来更多获益？</a:t>
            </a:r>
            <a:endParaRPr kumimoji="0" lang="en-US" altLang="zh-CN"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a:endParaRPr>
          </a:p>
        </p:txBody>
      </p:sp>
      <p:grpSp>
        <p:nvGrpSpPr>
          <p:cNvPr id="10" name="组合 9">
            <a:extLst>
              <a:ext uri="{FF2B5EF4-FFF2-40B4-BE49-F238E27FC236}">
                <a16:creationId xmlns:a16="http://schemas.microsoft.com/office/drawing/2014/main" id="{2B8E7DCA-74E1-B461-FF42-7FB57B78F956}"/>
              </a:ext>
            </a:extLst>
          </p:cNvPr>
          <p:cNvGrpSpPr/>
          <p:nvPr/>
        </p:nvGrpSpPr>
        <p:grpSpPr>
          <a:xfrm>
            <a:off x="212725" y="929772"/>
            <a:ext cx="2026684" cy="2013033"/>
            <a:chOff x="630886" y="1281906"/>
            <a:chExt cx="2026684" cy="2013033"/>
          </a:xfrm>
          <a:effectLst>
            <a:outerShdw blurRad="50800" dist="38100" dir="2700000" algn="tl" rotWithShape="0">
              <a:prstClr val="black">
                <a:alpha val="40000"/>
              </a:prstClr>
            </a:outerShdw>
          </a:effectLst>
        </p:grpSpPr>
        <p:sp>
          <p:nvSpPr>
            <p:cNvPr id="11" name="任意多边形 1">
              <a:extLst>
                <a:ext uri="{FF2B5EF4-FFF2-40B4-BE49-F238E27FC236}">
                  <a16:creationId xmlns:a16="http://schemas.microsoft.com/office/drawing/2014/main" id="{F4A4FD77-0253-37F8-E61F-28399BFAB5B4}"/>
                </a:ext>
              </a:extLst>
            </p:cNvPr>
            <p:cNvSpPr/>
            <p:nvPr/>
          </p:nvSpPr>
          <p:spPr>
            <a:xfrm>
              <a:off x="630886" y="1281906"/>
              <a:ext cx="2026684" cy="2013033"/>
            </a:xfrm>
            <a:custGeom>
              <a:avLst/>
              <a:gdLst>
                <a:gd name="connsiteX0" fmla="*/ 1288843 w 1288843"/>
                <a:gd name="connsiteY0" fmla="*/ 644420 h 1288839"/>
                <a:gd name="connsiteX1" fmla="*/ 644422 w 1288843"/>
                <a:gd name="connsiteY1" fmla="*/ 1288839 h 1288839"/>
                <a:gd name="connsiteX2" fmla="*/ 0 w 1288843"/>
                <a:gd name="connsiteY2" fmla="*/ 644420 h 1288839"/>
                <a:gd name="connsiteX3" fmla="*/ 644422 w 1288843"/>
                <a:gd name="connsiteY3" fmla="*/ 0 h 1288839"/>
                <a:gd name="connsiteX4" fmla="*/ 1288843 w 1288843"/>
                <a:gd name="connsiteY4" fmla="*/ 644420 h 128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843" h="1288839">
                  <a:moveTo>
                    <a:pt x="1288843" y="644420"/>
                  </a:moveTo>
                  <a:cubicBezTo>
                    <a:pt x="1288843" y="1000323"/>
                    <a:pt x="1000326" y="1288839"/>
                    <a:pt x="644422" y="1288839"/>
                  </a:cubicBezTo>
                  <a:cubicBezTo>
                    <a:pt x="288517" y="1288839"/>
                    <a:pt x="0" y="1000323"/>
                    <a:pt x="0" y="644420"/>
                  </a:cubicBezTo>
                  <a:cubicBezTo>
                    <a:pt x="0" y="288516"/>
                    <a:pt x="288517" y="0"/>
                    <a:pt x="644422" y="0"/>
                  </a:cubicBezTo>
                  <a:cubicBezTo>
                    <a:pt x="1000326" y="0"/>
                    <a:pt x="1288843" y="288516"/>
                    <a:pt x="1288843" y="644420"/>
                  </a:cubicBezTo>
                  <a:close/>
                </a:path>
              </a:pathLst>
            </a:custGeom>
            <a:solidFill>
              <a:srgbClr val="FDEAE3"/>
            </a:solidFill>
            <a:ln w="1639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2" name="等腰三角形 6">
              <a:extLst>
                <a:ext uri="{FF2B5EF4-FFF2-40B4-BE49-F238E27FC236}">
                  <a16:creationId xmlns:a16="http://schemas.microsoft.com/office/drawing/2014/main" id="{6A35821A-4894-E566-36D1-8880DFB3974D}"/>
                </a:ext>
              </a:extLst>
            </p:cNvPr>
            <p:cNvSpPr/>
            <p:nvPr/>
          </p:nvSpPr>
          <p:spPr>
            <a:xfrm flipV="1">
              <a:off x="2321100" y="1885231"/>
              <a:ext cx="97767" cy="64881"/>
            </a:xfrm>
            <a:prstGeom prst="triangle">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13" name="图片 81" descr="显微镜">
              <a:extLst>
                <a:ext uri="{FF2B5EF4-FFF2-40B4-BE49-F238E27FC236}">
                  <a16:creationId xmlns:a16="http://schemas.microsoft.com/office/drawing/2014/main" id="{EBC0A37A-E14A-01AB-0A14-911C79A9E3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6504" y="1684174"/>
              <a:ext cx="1224000" cy="1224000"/>
            </a:xfrm>
            <a:prstGeom prst="rect">
              <a:avLst/>
            </a:prstGeom>
          </p:spPr>
        </p:pic>
      </p:grpSp>
      <p:sp>
        <p:nvSpPr>
          <p:cNvPr id="14" name="圆角矩形 9">
            <a:extLst>
              <a:ext uri="{FF2B5EF4-FFF2-40B4-BE49-F238E27FC236}">
                <a16:creationId xmlns:a16="http://schemas.microsoft.com/office/drawing/2014/main" id="{06A9E048-BBC9-177C-2078-F002C2E8C3B5}"/>
              </a:ext>
            </a:extLst>
          </p:cNvPr>
          <p:cNvSpPr/>
          <p:nvPr/>
        </p:nvSpPr>
        <p:spPr>
          <a:xfrm>
            <a:off x="1681520" y="1182649"/>
            <a:ext cx="1027757" cy="366859"/>
          </a:xfrm>
          <a:prstGeom prst="roundRect">
            <a:avLst>
              <a:gd name="adj" fmla="val 50000"/>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 </a:t>
            </a:r>
            <a:r>
              <a:rPr lang="zh-CN" altLang="en-US" b="1" dirty="0">
                <a:solidFill>
                  <a:prstClr val="white"/>
                </a:solidFill>
                <a:latin typeface="Arial" panose="020B0604020202020204" pitchFamily="34" charset="0"/>
                <a:ea typeface="微软雅黑" panose="020B0503020204020204" charset="-122"/>
                <a:cs typeface="Arial" panose="020B0604020202020204" pitchFamily="34" charset="0"/>
              </a:rPr>
              <a:t>提问</a:t>
            </a: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C62ED6A-DFDB-7BE6-017B-27CB8767AB2E}"/>
              </a:ext>
            </a:extLst>
          </p:cNvPr>
          <p:cNvGraphicFramePr>
            <a:graphicFrameLocks noChangeAspect="1"/>
          </p:cNvGraphicFramePr>
          <p:nvPr>
            <p:custDataLst>
              <p:tags r:id="rId1"/>
            </p:custDataLst>
            <p:extLst>
              <p:ext uri="{D42A27DB-BD31-4B8C-83A1-F6EECF244321}">
                <p14:modId xmlns:p14="http://schemas.microsoft.com/office/powerpoint/2010/main" val="7175011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4" name="矩形 23"/>
          <p:cNvSpPr/>
          <p:nvPr/>
        </p:nvSpPr>
        <p:spPr>
          <a:xfrm>
            <a:off x="514668" y="1129475"/>
            <a:ext cx="11162665" cy="937260"/>
          </a:xfrm>
          <a:prstGeom prst="rect">
            <a:avLst/>
          </a:prstGeom>
          <a:noFill/>
          <a:ln w="9525" cap="flat" cmpd="sng" algn="ctr">
            <a:solidFill>
              <a:srgbClr val="F79646">
                <a:lumMod val="60000"/>
                <a:lumOff val="40000"/>
              </a:srgbClr>
            </a:solidFill>
            <a:prstDash val="solid"/>
          </a:ln>
          <a:effectLst/>
        </p:spPr>
        <p:txBody>
          <a:bodyPr lIns="144000" tIns="108000" rIns="144000" bIns="108000" rtlCol="0" anchor="ctr" anchorCtr="0"/>
          <a:lstStyle/>
          <a:p>
            <a:pPr>
              <a:lnSpc>
                <a:spcPct val="150000"/>
              </a:lnSpc>
              <a:defRPr/>
            </a:pPr>
            <a:endParaRPr kumimoji="0" lang="zh-CN" altLang="en-US" sz="1400" b="1" i="0" u="none" strike="noStrike" kern="0" cap="none" spc="0" normalizeH="0" baseline="0" noProof="0" dirty="0">
              <a:ln>
                <a:noFill/>
              </a:ln>
              <a:solidFill>
                <a:srgbClr val="EB2613"/>
              </a:solidFill>
              <a:effectLst/>
              <a:uLnTx/>
              <a:uFillTx/>
              <a:latin typeface="微软雅黑" panose="020B0503020204020204" charset="-122"/>
              <a:ea typeface="微软雅黑" panose="020B0503020204020204" charset="-122"/>
            </a:endParaRPr>
          </a:p>
        </p:txBody>
      </p:sp>
      <p:sp>
        <p:nvSpPr>
          <p:cNvPr id="2" name="标题 1"/>
          <p:cNvSpPr>
            <a:spLocks noGrp="1"/>
          </p:cNvSpPr>
          <p:nvPr>
            <p:ph type="title"/>
          </p:nvPr>
        </p:nvSpPr>
        <p:spPr>
          <a:xfrm>
            <a:off x="838200" y="447824"/>
            <a:ext cx="11064875" cy="480131"/>
          </a:xfrm>
        </p:spPr>
        <p:txBody>
          <a:bodyPr vert="horz"/>
          <a:lstStyle/>
          <a:p>
            <a:r>
              <a:rPr kumimoji="1" lang="zh-CN" altLang="en-US" sz="2800" dirty="0"/>
              <a:t>真实世界回顾性分析探索联合地舒单抗对靶向治疗的患者预后的影响</a:t>
            </a:r>
          </a:p>
        </p:txBody>
      </p:sp>
      <p:grpSp>
        <p:nvGrpSpPr>
          <p:cNvPr id="44" name="组合 43"/>
          <p:cNvGrpSpPr/>
          <p:nvPr/>
        </p:nvGrpSpPr>
        <p:grpSpPr>
          <a:xfrm>
            <a:off x="675640" y="1320610"/>
            <a:ext cx="538480" cy="538480"/>
            <a:chOff x="680" y="2016"/>
            <a:chExt cx="848" cy="848"/>
          </a:xfrm>
        </p:grpSpPr>
        <p:sp>
          <p:nvSpPr>
            <p:cNvPr id="46" name="椭圆 45"/>
            <p:cNvSpPr/>
            <p:nvPr/>
          </p:nvSpPr>
          <p:spPr>
            <a:xfrm>
              <a:off x="680" y="2016"/>
              <a:ext cx="848" cy="848"/>
            </a:xfrm>
            <a:prstGeom prst="ellipse">
              <a:avLst/>
            </a:prstGeom>
            <a:solidFill>
              <a:srgbClr val="F2664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47" name="图片 9" descr="显微镜"/>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 y="2128"/>
              <a:ext cx="567" cy="567"/>
            </a:xfrm>
            <a:prstGeom prst="rect">
              <a:avLst/>
            </a:prstGeom>
          </p:spPr>
        </p:pic>
      </p:grpSp>
      <p:sp>
        <p:nvSpPr>
          <p:cNvPr id="45" name="文本框 44"/>
          <p:cNvSpPr txBox="1"/>
          <p:nvPr/>
        </p:nvSpPr>
        <p:spPr>
          <a:xfrm>
            <a:off x="1234440" y="1370775"/>
            <a:ext cx="10668635" cy="417830"/>
          </a:xfrm>
          <a:prstGeom prst="rect">
            <a:avLst/>
          </a:prstGeom>
          <a:noFill/>
        </p:spPr>
        <p:txBody>
          <a:bodyPr wrap="square">
            <a:spAutoFit/>
          </a:bodyPr>
          <a:lstStyle/>
          <a:p>
            <a:pPr fontAlgn="base">
              <a:lnSpc>
                <a:spcPct val="150000"/>
              </a:lnSpc>
              <a:spcAft>
                <a:spcPts val="900"/>
              </a:spcAft>
              <a:defRPr/>
            </a:pPr>
            <a:r>
              <a:rPr kumimoji="0" lang="zh-CN" altLang="en-US" sz="16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研究设计</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：回顾性评估地舒单抗是否会影响真实世界中</a:t>
            </a:r>
            <a:r>
              <a:rPr kumimoji="0" lang="en-GB"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EGFR</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突变型非小细胞肺癌（</a:t>
            </a:r>
            <a:r>
              <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NSCLC</a:t>
            </a: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）骨转移患者的预后。</a:t>
            </a:r>
          </a:p>
        </p:txBody>
      </p:sp>
      <p:sp>
        <p:nvSpPr>
          <p:cNvPr id="48" name="圆角矩形 47"/>
          <p:cNvSpPr/>
          <p:nvPr/>
        </p:nvSpPr>
        <p:spPr>
          <a:xfrm>
            <a:off x="514350" y="2226945"/>
            <a:ext cx="2494915" cy="3990975"/>
          </a:xfrm>
          <a:prstGeom prst="roundRect">
            <a:avLst>
              <a:gd name="adj" fmla="val 5309"/>
            </a:avLst>
          </a:prstGeom>
          <a:solidFill>
            <a:srgbClr val="F26649">
              <a:alpha val="5000"/>
            </a:srgbClr>
          </a:solidFill>
          <a:ln w="9525" cap="flat" cmpd="sng" algn="ctr">
            <a:gradFill>
              <a:gsLst>
                <a:gs pos="0">
                  <a:srgbClr val="ED7D31">
                    <a:alpha val="0"/>
                  </a:srgbClr>
                </a:gs>
                <a:gs pos="100000">
                  <a:srgbClr val="ED7D31">
                    <a:alpha val="24000"/>
                  </a:srgbClr>
                </a:gs>
              </a:gsLst>
              <a:lin ang="16200000" scaled="1"/>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32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49" name="文本框 48"/>
          <p:cNvSpPr txBox="1"/>
          <p:nvPr/>
        </p:nvSpPr>
        <p:spPr>
          <a:xfrm>
            <a:off x="750993" y="5930839"/>
            <a:ext cx="2287270" cy="276999"/>
          </a:xfrm>
          <a:prstGeom prst="rect">
            <a:avLst/>
          </a:prstGeom>
          <a:noFill/>
        </p:spPr>
        <p:txBody>
          <a:bodyPr wrap="square">
            <a:spAutoFit/>
          </a:bodyPr>
          <a:lstStyle/>
          <a:p>
            <a:pPr algn="ctr">
              <a:buClr>
                <a:srgbClr val="000000"/>
              </a:buClr>
              <a:defRPr/>
            </a:pPr>
            <a:r>
              <a:rPr lang="zh-CN" altLang="en-US" sz="1200" kern="0" dirty="0">
                <a:solidFill>
                  <a:prstClr val="black"/>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lang="en-US" altLang="zh-CN" sz="1200" kern="0" dirty="0">
                <a:solidFill>
                  <a:prstClr val="black"/>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n=400</a:t>
            </a:r>
            <a:r>
              <a:rPr lang="zh-CN" altLang="en-US" sz="1200" kern="0" dirty="0">
                <a:solidFill>
                  <a:prstClr val="black"/>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en-US" altLang="zh-CN" sz="1200" kern="0" dirty="0">
              <a:solidFill>
                <a:prstClr val="black"/>
              </a:solidFill>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pic>
        <p:nvPicPr>
          <p:cNvPr id="50" name="图片 19" descr="勾勾"/>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4917" y="2437130"/>
            <a:ext cx="360000" cy="360000"/>
          </a:xfrm>
          <a:prstGeom prst="rect">
            <a:avLst/>
          </a:prstGeom>
        </p:spPr>
      </p:pic>
      <p:sp>
        <p:nvSpPr>
          <p:cNvPr id="51" name="文本框 50"/>
          <p:cNvSpPr txBox="1"/>
          <p:nvPr/>
        </p:nvSpPr>
        <p:spPr>
          <a:xfrm>
            <a:off x="672336" y="2257425"/>
            <a:ext cx="2337527" cy="906082"/>
          </a:xfrm>
          <a:prstGeom prst="rect">
            <a:avLst/>
          </a:prstGeom>
          <a:noFill/>
        </p:spPr>
        <p:txBody>
          <a:bodyPr wrap="square">
            <a:spAutoFit/>
          </a:bodyPr>
          <a:lstStyle/>
          <a:p>
            <a:pPr marL="0" marR="0" lvl="0" indent="0" algn="ctr" defTabSz="914400" eaLnBrk="1" fontAlgn="auto" latinLnBrk="0" hangingPunct="1">
              <a:lnSpc>
                <a:spcPct val="200000"/>
              </a:lnSpc>
              <a:spcBef>
                <a:spcPts val="600"/>
              </a:spcBef>
              <a:spcAft>
                <a:spcPts val="0"/>
              </a:spcAft>
              <a:buClr>
                <a:srgbClr val="000000"/>
              </a:buClr>
              <a:buSzTx/>
              <a:buFont typeface="Arial" panose="020B0604020202020204"/>
              <a:buNone/>
              <a:defRPr/>
            </a:pPr>
            <a:r>
              <a:rPr kumimoji="0" lang="zh-CN" altLang="en-US" sz="16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Arial" panose="020B0604020202020204" pitchFamily="34" charset="0"/>
              </a:rPr>
              <a:t>关键纳入标准</a:t>
            </a:r>
            <a:endParaRPr kumimoji="0" lang="en-US" altLang="zh-CN" sz="16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Arial" panose="020B0604020202020204" pitchFamily="34" charset="0"/>
            </a:endParaRPr>
          </a:p>
          <a:p>
            <a:pPr marL="177800" marR="0" lvl="0" indent="-177800" defTabSz="914400" eaLnBrk="1" fontAlgn="auto" latinLnBrk="0" hangingPunct="1">
              <a:lnSpc>
                <a:spcPct val="150000"/>
              </a:lnSpc>
              <a:spcBef>
                <a:spcPts val="600"/>
              </a:spcBef>
              <a:spcAft>
                <a:spcPts val="0"/>
              </a:spcAft>
              <a:buClr>
                <a:srgbClr val="000000"/>
              </a:buClr>
              <a:buSzTx/>
              <a:buFont typeface="Arial" panose="020B0604020202020204" pitchFamily="34" charset="0"/>
              <a:buChar char="•"/>
              <a:defRPr/>
            </a:pPr>
            <a:endParaRPr kumimoji="0" lang="en-US" altLang="zh-CN" sz="12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endParaRPr>
          </a:p>
        </p:txBody>
      </p:sp>
      <p:cxnSp>
        <p:nvCxnSpPr>
          <p:cNvPr id="52" name="直线箭头连接符 51"/>
          <p:cNvCxnSpPr/>
          <p:nvPr/>
        </p:nvCxnSpPr>
        <p:spPr>
          <a:xfrm>
            <a:off x="9177825" y="2686373"/>
            <a:ext cx="274134" cy="0"/>
          </a:xfrm>
          <a:prstGeom prst="straightConnector1">
            <a:avLst/>
          </a:prstGeom>
          <a:noFill/>
          <a:ln w="6350" cap="flat" cmpd="sng" algn="ctr">
            <a:solidFill>
              <a:sysClr val="windowText" lastClr="000000"/>
            </a:solidFill>
            <a:prstDash val="solid"/>
            <a:miter lim="800000"/>
            <a:tailEnd type="triangle"/>
          </a:ln>
          <a:effectLst/>
        </p:spPr>
      </p:cxnSp>
      <p:cxnSp>
        <p:nvCxnSpPr>
          <p:cNvPr id="53" name="直线箭头连接符 52"/>
          <p:cNvCxnSpPr/>
          <p:nvPr/>
        </p:nvCxnSpPr>
        <p:spPr>
          <a:xfrm>
            <a:off x="9169820" y="3686175"/>
            <a:ext cx="274134" cy="0"/>
          </a:xfrm>
          <a:prstGeom prst="straightConnector1">
            <a:avLst/>
          </a:prstGeom>
          <a:noFill/>
          <a:ln w="6350" cap="flat" cmpd="sng" algn="ctr">
            <a:solidFill>
              <a:sysClr val="windowText" lastClr="000000"/>
            </a:solidFill>
            <a:prstDash val="solid"/>
            <a:miter lim="800000"/>
            <a:tailEnd type="triangle"/>
          </a:ln>
          <a:effectLst/>
        </p:spPr>
      </p:cxnSp>
      <p:cxnSp>
        <p:nvCxnSpPr>
          <p:cNvPr id="55" name="连接符: 肘形 11"/>
          <p:cNvCxnSpPr>
            <a:stCxn id="51" idx="3"/>
            <a:endCxn id="72" idx="1"/>
          </p:cNvCxnSpPr>
          <p:nvPr/>
        </p:nvCxnSpPr>
        <p:spPr>
          <a:xfrm>
            <a:off x="3019577" y="3065613"/>
            <a:ext cx="816843" cy="2180038"/>
          </a:xfrm>
          <a:prstGeom prst="bentConnector3">
            <a:avLst>
              <a:gd name="adj1" fmla="val 50000"/>
            </a:avLst>
          </a:prstGeom>
          <a:noFill/>
          <a:ln w="6350" cap="flat" cmpd="sng" algn="ctr">
            <a:solidFill>
              <a:sysClr val="windowText" lastClr="000000"/>
            </a:solidFill>
            <a:prstDash val="solid"/>
            <a:miter lim="800000"/>
            <a:tailEnd type="triangle"/>
          </a:ln>
          <a:effectLst/>
        </p:spPr>
      </p:cxnSp>
      <p:grpSp>
        <p:nvGrpSpPr>
          <p:cNvPr id="56" name="组合 55"/>
          <p:cNvGrpSpPr/>
          <p:nvPr/>
        </p:nvGrpSpPr>
        <p:grpSpPr>
          <a:xfrm>
            <a:off x="9430831" y="2336309"/>
            <a:ext cx="2249219" cy="3485515"/>
            <a:chOff x="8989188" y="1976740"/>
            <a:chExt cx="2249219" cy="3485515"/>
          </a:xfrm>
        </p:grpSpPr>
        <p:sp>
          <p:nvSpPr>
            <p:cNvPr id="76" name="圆角矩形 75"/>
            <p:cNvSpPr/>
            <p:nvPr/>
          </p:nvSpPr>
          <p:spPr>
            <a:xfrm>
              <a:off x="8989188" y="1976740"/>
              <a:ext cx="2246630" cy="3485515"/>
            </a:xfrm>
            <a:prstGeom prst="roundRect">
              <a:avLst>
                <a:gd name="adj" fmla="val 4381"/>
              </a:avLst>
            </a:prstGeom>
            <a:solidFill>
              <a:srgbClr val="F26649">
                <a:alpha val="5000"/>
              </a:srgbClr>
            </a:solidFill>
            <a:ln w="9525" cap="flat" cmpd="sng" algn="ctr">
              <a:gradFill>
                <a:gsLst>
                  <a:gs pos="0">
                    <a:srgbClr val="ED7D31">
                      <a:alpha val="0"/>
                    </a:srgbClr>
                  </a:gs>
                  <a:gs pos="100000">
                    <a:srgbClr val="ED7D31">
                      <a:alpha val="24000"/>
                    </a:srgbClr>
                  </a:gs>
                </a:gsLst>
                <a:lin ang="16200000" scaled="1"/>
              </a:gra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32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pic>
          <p:nvPicPr>
            <p:cNvPr id="77" name="图片 22" descr="医疗点医院位置"/>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14357" y="2120747"/>
              <a:ext cx="360000" cy="360000"/>
            </a:xfrm>
            <a:prstGeom prst="rect">
              <a:avLst/>
            </a:prstGeom>
          </p:spPr>
        </p:pic>
        <p:sp>
          <p:nvSpPr>
            <p:cNvPr id="78" name="文本框 77"/>
            <p:cNvSpPr txBox="1"/>
            <p:nvPr/>
          </p:nvSpPr>
          <p:spPr>
            <a:xfrm>
              <a:off x="9151162" y="2560802"/>
              <a:ext cx="2087245" cy="1774190"/>
            </a:xfrm>
            <a:prstGeom prst="rect">
              <a:avLst/>
            </a:prstGeom>
            <a:noFill/>
          </p:spPr>
          <p:txBody>
            <a:bodyPr wrap="square" anchor="ctr" anchorCtr="0">
              <a:noAutofit/>
            </a:bodyPr>
            <a:lstStyle/>
            <a:p>
              <a:pPr marL="171450" marR="0" lvl="0" indent="-171450" defTabSz="914400" eaLnBrk="1" fontAlgn="base" latinLnBrk="0" hangingPunct="1">
                <a:lnSpc>
                  <a:spcPct val="150000"/>
                </a:lnSpc>
                <a:spcBef>
                  <a:spcPts val="0"/>
                </a:spcBef>
                <a:spcAft>
                  <a:spcPts val="0"/>
                </a:spcAft>
                <a:buClrTx/>
                <a:buSzTx/>
                <a:buFont typeface="Arial" panose="020B0604020202020204" pitchFamily="34" charset="0"/>
                <a:buChar char="•"/>
                <a:defRPr/>
              </a:pPr>
              <a:r>
                <a:rPr kumimoji="0" lang="en-US" altLang="zh-CN" sz="14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PFS</a:t>
              </a:r>
            </a:p>
            <a:p>
              <a:pPr marL="171450" marR="0" lvl="0" indent="-171450" defTabSz="914400" eaLnBrk="1" fontAlgn="base" latinLnBrk="0" hangingPunct="1">
                <a:lnSpc>
                  <a:spcPct val="150000"/>
                </a:lnSpc>
                <a:spcBef>
                  <a:spcPts val="0"/>
                </a:spcBef>
                <a:spcAft>
                  <a:spcPts val="0"/>
                </a:spcAft>
                <a:buClrTx/>
                <a:buSzTx/>
                <a:buFont typeface="Arial" panose="020B0604020202020204" pitchFamily="34" charset="0"/>
                <a:buChar char="•"/>
                <a:defRPr/>
              </a:pPr>
              <a:r>
                <a:rPr lang="en-US" altLang="zh-CN" sz="14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SRE</a:t>
              </a:r>
              <a:r>
                <a:rPr lang="zh-CN" altLang="en-US" sz="14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发生率</a:t>
              </a:r>
              <a:endParaRPr kumimoji="0" lang="en-US" altLang="zh-CN" sz="14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79" name="文本框 78"/>
            <p:cNvSpPr txBox="1"/>
            <p:nvPr/>
          </p:nvSpPr>
          <p:spPr>
            <a:xfrm>
              <a:off x="9348012" y="2158212"/>
              <a:ext cx="1683385" cy="337185"/>
            </a:xfrm>
            <a:prstGeom prst="rect">
              <a:avLst/>
            </a:prstGeom>
            <a:noFill/>
          </p:spPr>
          <p:txBody>
            <a:bodyPr wrap="square" rtlCol="0" anchor="t">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研究终点</a:t>
              </a:r>
            </a:p>
          </p:txBody>
        </p:sp>
        <p:pic>
          <p:nvPicPr>
            <p:cNvPr id="80" name="图片 88" descr="课题研究"/>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73207" y="4293082"/>
              <a:ext cx="914400" cy="914400"/>
            </a:xfrm>
            <a:prstGeom prst="rect">
              <a:avLst/>
            </a:prstGeom>
          </p:spPr>
        </p:pic>
      </p:grpSp>
      <p:cxnSp>
        <p:nvCxnSpPr>
          <p:cNvPr id="57" name="连接符: 肘形 11"/>
          <p:cNvCxnSpPr/>
          <p:nvPr/>
        </p:nvCxnSpPr>
        <p:spPr>
          <a:xfrm flipV="1">
            <a:off x="3009417" y="3260600"/>
            <a:ext cx="845476" cy="851454"/>
          </a:xfrm>
          <a:prstGeom prst="bentConnector3">
            <a:avLst>
              <a:gd name="adj1" fmla="val 50000"/>
            </a:avLst>
          </a:prstGeom>
          <a:noFill/>
          <a:ln w="6350" cap="flat" cmpd="sng" algn="ctr">
            <a:solidFill>
              <a:sysClr val="windowText" lastClr="000000"/>
            </a:solidFill>
            <a:prstDash val="solid"/>
            <a:miter lim="800000"/>
            <a:tailEnd type="triangle"/>
          </a:ln>
          <a:effectLst/>
        </p:spPr>
      </p:cxnSp>
      <p:grpSp>
        <p:nvGrpSpPr>
          <p:cNvPr id="59" name="组合 58"/>
          <p:cNvGrpSpPr/>
          <p:nvPr/>
        </p:nvGrpSpPr>
        <p:grpSpPr>
          <a:xfrm>
            <a:off x="3870611" y="2640630"/>
            <a:ext cx="1340249" cy="1153573"/>
            <a:chOff x="3860897" y="2285483"/>
            <a:chExt cx="1340249" cy="1153573"/>
          </a:xfrm>
        </p:grpSpPr>
        <p:sp>
          <p:nvSpPr>
            <p:cNvPr id="74" name="圆角矩形 73"/>
            <p:cNvSpPr/>
            <p:nvPr/>
          </p:nvSpPr>
          <p:spPr>
            <a:xfrm>
              <a:off x="3860897" y="2285483"/>
              <a:ext cx="1327550" cy="1153573"/>
            </a:xfrm>
            <a:prstGeom prst="roundRect">
              <a:avLst>
                <a:gd name="adj" fmla="val 6759"/>
              </a:avLst>
            </a:prstGeom>
            <a:gradFill>
              <a:gsLst>
                <a:gs pos="0">
                  <a:srgbClr val="FAC2B6"/>
                </a:gs>
                <a:gs pos="22000">
                  <a:srgbClr val="ED7D31"/>
                </a:gs>
                <a:gs pos="100000">
                  <a:srgbClr val="F26649"/>
                </a:gs>
              </a:gsLst>
              <a:lin ang="6120000" scaled="0"/>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75" name="文本框 74"/>
            <p:cNvSpPr txBox="1"/>
            <p:nvPr/>
          </p:nvSpPr>
          <p:spPr>
            <a:xfrm>
              <a:off x="3868039" y="2665270"/>
              <a:ext cx="1333107"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5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骨转移患者</a:t>
              </a:r>
              <a:endParaRPr kumimoji="0" lang="en-US" altLang="zh-CN" sz="15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0" lang="en-US" altLang="zh-CN"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n=</a:t>
              </a:r>
              <a:r>
                <a:rPr lang="en-US" altLang="zh-CN" sz="11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190</a:t>
              </a:r>
              <a:r>
                <a:rPr kumimoji="0" lang="zh-CN" altLang="en-U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kumimoji="0" lang="en-US" altLang="zh-CN"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60" name="组合 59"/>
          <p:cNvGrpSpPr/>
          <p:nvPr/>
        </p:nvGrpSpPr>
        <p:grpSpPr>
          <a:xfrm>
            <a:off x="3794011" y="4669651"/>
            <a:ext cx="1404149" cy="1152000"/>
            <a:chOff x="4290676" y="4314504"/>
            <a:chExt cx="1726979" cy="1152000"/>
          </a:xfrm>
        </p:grpSpPr>
        <p:sp>
          <p:nvSpPr>
            <p:cNvPr id="72" name="圆角矩形 71"/>
            <p:cNvSpPr/>
            <p:nvPr/>
          </p:nvSpPr>
          <p:spPr>
            <a:xfrm>
              <a:off x="4342835" y="4314504"/>
              <a:ext cx="1633814" cy="1152000"/>
            </a:xfrm>
            <a:prstGeom prst="roundRect">
              <a:avLst>
                <a:gd name="adj" fmla="val 8204"/>
              </a:avLst>
            </a:prstGeom>
            <a:solidFill>
              <a:sysClr val="window" lastClr="FFFFFF">
                <a:lumMod val="65000"/>
              </a:sysClr>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73" name="文本框 72"/>
            <p:cNvSpPr txBox="1"/>
            <p:nvPr/>
          </p:nvSpPr>
          <p:spPr>
            <a:xfrm>
              <a:off x="4290676" y="4569746"/>
              <a:ext cx="1726979" cy="49244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5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无骨转移患者</a:t>
              </a:r>
              <a:endParaRPr kumimoji="0" lang="en-US" altLang="zh-CN" sz="15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r>
                <a:rPr kumimoji="0" lang="zh-CN" altLang="en-U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0" lang="en-US" altLang="zh-CN"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n=</a:t>
              </a:r>
              <a:r>
                <a:rPr lang="en-US" altLang="zh-CN" sz="11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210</a:t>
              </a:r>
              <a:r>
                <a:rPr kumimoji="0" lang="zh-CN" altLang="en-US" sz="11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kumimoji="0" lang="en-US" altLang="zh-CN" sz="1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cxnSp>
        <p:nvCxnSpPr>
          <p:cNvPr id="61" name="肘形连接符 60"/>
          <p:cNvCxnSpPr>
            <a:stCxn id="75" idx="3"/>
            <a:endCxn id="73" idx="3"/>
          </p:cNvCxnSpPr>
          <p:nvPr/>
        </p:nvCxnSpPr>
        <p:spPr>
          <a:xfrm flipH="1">
            <a:off x="5198160" y="3266639"/>
            <a:ext cx="12700" cy="1904476"/>
          </a:xfrm>
          <a:prstGeom prst="bentConnector3">
            <a:avLst>
              <a:gd name="adj1" fmla="val -1800000"/>
            </a:avLst>
          </a:prstGeom>
          <a:noFill/>
          <a:ln w="6350" cap="flat" cmpd="sng" algn="ctr">
            <a:solidFill>
              <a:sysClr val="windowText" lastClr="000000"/>
            </a:solidFill>
            <a:prstDash val="solid"/>
            <a:miter lim="800000"/>
          </a:ln>
          <a:effectLst/>
        </p:spPr>
      </p:cxnSp>
      <p:sp>
        <p:nvSpPr>
          <p:cNvPr id="62" name="圆角矩形 61"/>
          <p:cNvSpPr/>
          <p:nvPr/>
        </p:nvSpPr>
        <p:spPr>
          <a:xfrm>
            <a:off x="5635416" y="3169220"/>
            <a:ext cx="1436061" cy="1818945"/>
          </a:xfrm>
          <a:prstGeom prst="roundRect">
            <a:avLst>
              <a:gd name="adj" fmla="val 4381"/>
            </a:avLst>
          </a:prstGeom>
          <a:solidFill>
            <a:srgbClr val="F26649">
              <a:alpha val="5000"/>
            </a:srgbClr>
          </a:solidFill>
          <a:ln w="9525" cap="flat" cmpd="sng" algn="ctr">
            <a:gradFill>
              <a:gsLst>
                <a:gs pos="0">
                  <a:srgbClr val="ED7D31">
                    <a:alpha val="0"/>
                  </a:srgbClr>
                </a:gs>
                <a:gs pos="100000">
                  <a:srgbClr val="ED7D31">
                    <a:alpha val="24000"/>
                  </a:srgbClr>
                </a:gs>
              </a:gsLst>
              <a:lin ang="16200000" scaled="1"/>
            </a:gra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altLang="zh-CN" sz="1200" b="0"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sym typeface="Arial" panose="020B0604020202020204" pitchFamily="34" charset="0"/>
            </a:endParaRPr>
          </a:p>
        </p:txBody>
      </p:sp>
      <p:grpSp>
        <p:nvGrpSpPr>
          <p:cNvPr id="63" name="组合 62"/>
          <p:cNvGrpSpPr/>
          <p:nvPr/>
        </p:nvGrpSpPr>
        <p:grpSpPr>
          <a:xfrm>
            <a:off x="7488005" y="2216499"/>
            <a:ext cx="1711380" cy="814914"/>
            <a:chOff x="3875655" y="1889638"/>
            <a:chExt cx="1711380" cy="814914"/>
          </a:xfrm>
        </p:grpSpPr>
        <p:sp>
          <p:nvSpPr>
            <p:cNvPr id="70" name="圆角矩形 69"/>
            <p:cNvSpPr/>
            <p:nvPr/>
          </p:nvSpPr>
          <p:spPr>
            <a:xfrm>
              <a:off x="3875655" y="1889638"/>
              <a:ext cx="1711380" cy="814914"/>
            </a:xfrm>
            <a:prstGeom prst="roundRect">
              <a:avLst>
                <a:gd name="adj" fmla="val 6759"/>
              </a:avLst>
            </a:prstGeom>
            <a:gradFill>
              <a:gsLst>
                <a:gs pos="0">
                  <a:srgbClr val="FAC2B6"/>
                </a:gs>
                <a:gs pos="22000">
                  <a:srgbClr val="ED7D31"/>
                </a:gs>
                <a:gs pos="100000">
                  <a:srgbClr val="F26649"/>
                </a:gs>
              </a:gsLst>
              <a:lin ang="6120000" scaled="0"/>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71" name="文本框 70"/>
            <p:cNvSpPr txBox="1"/>
            <p:nvPr/>
          </p:nvSpPr>
          <p:spPr>
            <a:xfrm>
              <a:off x="3883660" y="1947669"/>
              <a:ext cx="1644714" cy="738664"/>
            </a:xfrm>
            <a:prstGeom prst="rect">
              <a:avLst/>
            </a:prstGeom>
            <a:noFill/>
          </p:spPr>
          <p:txBody>
            <a:bodyPr wrap="square" rtlCol="0">
              <a:spAutoFit/>
            </a:bodyPr>
            <a:lstStyle/>
            <a:p>
              <a:pPr algn="just">
                <a:buClr>
                  <a:srgbClr val="000000"/>
                </a:buClr>
                <a:defRPr/>
              </a:pPr>
              <a:r>
                <a:rPr kumimoji="0" lang="zh-CN"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开始地舒单抗治疗时未发生任何</a:t>
              </a:r>
              <a:r>
                <a:rPr kumimoji="0" lang="en-GB" altLang="zh-CN"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SRE</a:t>
              </a:r>
              <a:r>
                <a:rPr kumimoji="0" lang="zh-CN"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的患者</a:t>
              </a:r>
              <a:r>
                <a:rPr kumimoji="0" lang="zh-CN" altLang="en-US" sz="105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0" lang="en-US" altLang="zh-CN" sz="105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n=</a:t>
              </a:r>
              <a:r>
                <a:rPr lang="en-US" altLang="zh-CN" sz="105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Arial" panose="020B0604020202020204" pitchFamily="34" charset="0"/>
                </a:rPr>
                <a:t>32</a:t>
              </a:r>
              <a:r>
                <a:rPr kumimoji="0" lang="zh-CN" altLang="en-US" sz="105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kumimoji="0" lang="en-US" altLang="zh-CN" sz="9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cxnSp>
        <p:nvCxnSpPr>
          <p:cNvPr id="65" name="直线箭头连接符 64"/>
          <p:cNvCxnSpPr/>
          <p:nvPr/>
        </p:nvCxnSpPr>
        <p:spPr>
          <a:xfrm>
            <a:off x="5442710" y="4112054"/>
            <a:ext cx="216000" cy="0"/>
          </a:xfrm>
          <a:prstGeom prst="straightConnector1">
            <a:avLst/>
          </a:prstGeom>
          <a:noFill/>
          <a:ln w="6350" cap="flat" cmpd="sng" algn="ctr">
            <a:solidFill>
              <a:sysClr val="windowText" lastClr="000000"/>
            </a:solidFill>
            <a:prstDash val="solid"/>
            <a:miter lim="800000"/>
            <a:tailEnd type="triangle"/>
          </a:ln>
          <a:effectLst/>
        </p:spPr>
      </p:cxnSp>
      <p:cxnSp>
        <p:nvCxnSpPr>
          <p:cNvPr id="66" name="肘形连接符 65"/>
          <p:cNvCxnSpPr>
            <a:stCxn id="71" idx="1"/>
          </p:cNvCxnSpPr>
          <p:nvPr/>
        </p:nvCxnSpPr>
        <p:spPr>
          <a:xfrm rot="10800000" flipV="1">
            <a:off x="7326624" y="2643861"/>
            <a:ext cx="169386" cy="3069337"/>
          </a:xfrm>
          <a:prstGeom prst="bentConnector2">
            <a:avLst/>
          </a:prstGeom>
          <a:noFill/>
          <a:ln w="6350" cap="flat" cmpd="sng" algn="ctr">
            <a:solidFill>
              <a:sysClr val="windowText" lastClr="000000"/>
            </a:solidFill>
            <a:prstDash val="solid"/>
            <a:miter lim="800000"/>
          </a:ln>
          <a:effectLst/>
        </p:spPr>
      </p:cxnSp>
      <p:cxnSp>
        <p:nvCxnSpPr>
          <p:cNvPr id="67" name="直线箭头连接符 66"/>
          <p:cNvCxnSpPr/>
          <p:nvPr/>
        </p:nvCxnSpPr>
        <p:spPr>
          <a:xfrm>
            <a:off x="7071477" y="4120693"/>
            <a:ext cx="216000" cy="0"/>
          </a:xfrm>
          <a:prstGeom prst="straightConnector1">
            <a:avLst/>
          </a:prstGeom>
          <a:noFill/>
          <a:ln w="6350" cap="flat" cmpd="sng" algn="ctr">
            <a:solidFill>
              <a:sysClr val="windowText" lastClr="000000"/>
            </a:solidFill>
            <a:prstDash val="solid"/>
            <a:miter lim="800000"/>
            <a:tailEnd type="triangle"/>
          </a:ln>
          <a:effectLst/>
        </p:spPr>
      </p:cxnSp>
      <p:sp>
        <p:nvSpPr>
          <p:cNvPr id="82" name="文本框 81"/>
          <p:cNvSpPr txBox="1"/>
          <p:nvPr/>
        </p:nvSpPr>
        <p:spPr>
          <a:xfrm>
            <a:off x="662189" y="2814073"/>
            <a:ext cx="2329201" cy="3106684"/>
          </a:xfrm>
          <a:prstGeom prst="rect">
            <a:avLst/>
          </a:prstGeom>
          <a:noFill/>
        </p:spPr>
        <p:txBody>
          <a:bodyPr wrap="square">
            <a:spAutoFit/>
          </a:bodyPr>
          <a:lstStyle/>
          <a:p>
            <a:pPr marL="171450" indent="-171450" fontAlgn="base">
              <a:lnSpc>
                <a:spcPct val="150000"/>
              </a:lnSpc>
              <a:buFont typeface="Arial" panose="020B0604020202020204" pitchFamily="34" charset="0"/>
              <a:buChar char="•"/>
              <a:defRPr/>
            </a:pP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新诊断或复发性转移性</a:t>
            </a:r>
            <a:r>
              <a:rPr lang="en-GB"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NSCLC</a:t>
            </a: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a:t>
            </a:r>
            <a:endParaRPr lang="en-US"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endParaRPr>
          </a:p>
          <a:p>
            <a:pPr marL="171450" indent="-171450" fontAlgn="base">
              <a:lnSpc>
                <a:spcPct val="150000"/>
              </a:lnSpc>
              <a:buFont typeface="Arial" panose="020B0604020202020204" pitchFamily="34" charset="0"/>
              <a:buChar char="•"/>
              <a:defRPr/>
            </a:pPr>
            <a:r>
              <a:rPr lang="en-GB"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EGFR</a:t>
            </a: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突变阳性；</a:t>
            </a:r>
            <a:endParaRPr lang="en-US"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endParaRPr>
          </a:p>
          <a:p>
            <a:pPr marL="171450" indent="-171450" fontAlgn="base">
              <a:lnSpc>
                <a:spcPct val="150000"/>
              </a:lnSpc>
              <a:buFont typeface="Arial" panose="020B0604020202020204" pitchFamily="34" charset="0"/>
              <a:buChar char="•"/>
              <a:defRPr/>
            </a:pP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接受中国台湾全民健康保险报销的一线治疗，药物为吉非替尼、厄洛替尼或阿法替尼；</a:t>
            </a:r>
            <a:endParaRPr lang="en-US"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endParaRPr>
          </a:p>
          <a:p>
            <a:pPr marL="171450" indent="-171450" fontAlgn="base">
              <a:lnSpc>
                <a:spcPct val="150000"/>
              </a:lnSpc>
              <a:buFont typeface="Arial" panose="020B0604020202020204" pitchFamily="34" charset="0"/>
              <a:buChar char="•"/>
              <a:defRPr/>
            </a:pP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所有患者在诊断时均接受了分期评估，包括胸部</a:t>
            </a:r>
            <a:r>
              <a:rPr lang="en-GB"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CT</a:t>
            </a: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扫描、</a:t>
            </a:r>
            <a:r>
              <a:rPr lang="en-GB"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PET</a:t>
            </a: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扫描、骨扫描和</a:t>
            </a:r>
            <a:r>
              <a:rPr lang="en-US" altLang="zh-CN"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a:t>
            </a:r>
            <a:r>
              <a:rPr lang="zh-CN" altLang="en-US" sz="1200" kern="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或脑部影像学检查。</a:t>
            </a:r>
          </a:p>
        </p:txBody>
      </p:sp>
      <p:sp>
        <p:nvSpPr>
          <p:cNvPr id="5" name="文本框 4"/>
          <p:cNvSpPr txBox="1"/>
          <p:nvPr/>
        </p:nvSpPr>
        <p:spPr>
          <a:xfrm>
            <a:off x="5566392" y="3469613"/>
            <a:ext cx="1631058" cy="1023742"/>
          </a:xfrm>
          <a:prstGeom prst="rect">
            <a:avLst/>
          </a:prstGeom>
          <a:noFill/>
        </p:spPr>
        <p:txBody>
          <a:bodyPr wrap="square">
            <a:spAutoFit/>
          </a:bodyPr>
          <a:lstStyle/>
          <a:p>
            <a:pPr>
              <a:lnSpc>
                <a:spcPct val="150000"/>
              </a:lnSpc>
            </a:pPr>
            <a:r>
              <a:rPr lang="en-US" altLang="zh-CN" sz="1400" b="1" i="0" dirty="0">
                <a:solidFill>
                  <a:schemeClr val="accent1"/>
                </a:solidFill>
                <a:effectLst/>
                <a:latin typeface="微软雅黑" panose="020B0503020204020204" charset="-122"/>
                <a:ea typeface="微软雅黑" panose="020B0503020204020204" charset="-122"/>
                <a:cs typeface="微软雅黑" panose="020B0503020204020204" charset="-122"/>
              </a:rPr>
              <a:t>61</a:t>
            </a:r>
            <a:r>
              <a:rPr lang="zh-CN" altLang="en-US" sz="1400" b="1" i="0" dirty="0">
                <a:solidFill>
                  <a:schemeClr val="accent1"/>
                </a:solidFill>
                <a:effectLst/>
                <a:latin typeface="微软雅黑" panose="020B0503020204020204" charset="-122"/>
                <a:ea typeface="微软雅黑" panose="020B0503020204020204" charset="-122"/>
                <a:cs typeface="微软雅黑" panose="020B0503020204020204" charset="-122"/>
              </a:rPr>
              <a:t>例发生初始</a:t>
            </a:r>
            <a:r>
              <a:rPr lang="en-GB" altLang="zh-CN" sz="1400" b="1" i="0" dirty="0">
                <a:solidFill>
                  <a:schemeClr val="accent1"/>
                </a:solidFill>
                <a:effectLst/>
                <a:latin typeface="微软雅黑" panose="020B0503020204020204" charset="-122"/>
                <a:ea typeface="微软雅黑" panose="020B0503020204020204" charset="-122"/>
                <a:cs typeface="微软雅黑" panose="020B0503020204020204" charset="-122"/>
              </a:rPr>
              <a:t>SRE</a:t>
            </a:r>
            <a:r>
              <a:rPr lang="zh-CN" altLang="en-GB" sz="1400" b="1" i="0" dirty="0">
                <a:solidFill>
                  <a:schemeClr val="accent1"/>
                </a:solidFill>
                <a:effectLst/>
                <a:latin typeface="微软雅黑" panose="020B0503020204020204" charset="-122"/>
                <a:ea typeface="微软雅黑" panose="020B0503020204020204" charset="-122"/>
                <a:cs typeface="微软雅黑" panose="020B0503020204020204" charset="-122"/>
              </a:rPr>
              <a:t>，</a:t>
            </a:r>
            <a:endParaRPr lang="en-US" altLang="zh-CN" sz="1400" b="1" i="0" dirty="0">
              <a:solidFill>
                <a:schemeClr val="accent1"/>
              </a:solidFill>
              <a:effectLst/>
              <a:latin typeface="微软雅黑" panose="020B0503020204020204" charset="-122"/>
              <a:ea typeface="微软雅黑" panose="020B0503020204020204" charset="-122"/>
              <a:cs typeface="微软雅黑" panose="020B0503020204020204" charset="-122"/>
            </a:endParaRPr>
          </a:p>
          <a:p>
            <a:pPr>
              <a:lnSpc>
                <a:spcPct val="150000"/>
              </a:lnSpc>
            </a:pPr>
            <a:r>
              <a:rPr lang="en-GB" altLang="zh-CN" sz="1400" b="1" i="0" dirty="0">
                <a:solidFill>
                  <a:schemeClr val="accent1"/>
                </a:solidFill>
                <a:effectLst/>
                <a:latin typeface="微软雅黑" panose="020B0503020204020204" charset="-122"/>
                <a:ea typeface="微软雅黑" panose="020B0503020204020204" charset="-122"/>
                <a:cs typeface="微软雅黑" panose="020B0503020204020204" charset="-122"/>
              </a:rPr>
              <a:t>73</a:t>
            </a:r>
            <a:r>
              <a:rPr lang="zh-CN" altLang="en-US" sz="1400" b="1" i="0" dirty="0">
                <a:solidFill>
                  <a:schemeClr val="accent1"/>
                </a:solidFill>
                <a:effectLst/>
                <a:latin typeface="微软雅黑" panose="020B0503020204020204" charset="-122"/>
                <a:ea typeface="微软雅黑" panose="020B0503020204020204" charset="-122"/>
                <a:cs typeface="微软雅黑" panose="020B0503020204020204" charset="-122"/>
              </a:rPr>
              <a:t>例接受了地舒单抗治疗</a:t>
            </a:r>
            <a:endParaRPr lang="zh-CN" altLang="en-US" sz="1400" b="1" dirty="0">
              <a:solidFill>
                <a:schemeClr val="accent1"/>
              </a:solidFill>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448816" y="6296236"/>
            <a:ext cx="8322676" cy="246221"/>
          </a:xfrm>
          <a:prstGeom prst="rect">
            <a:avLst/>
          </a:prstGeom>
          <a:noFill/>
        </p:spPr>
        <p:txBody>
          <a:bodyPr wrap="square">
            <a:spAutoFit/>
          </a:bodyPr>
          <a:lstStyle/>
          <a:p>
            <a:r>
              <a:rPr lang="zh-CN" altLang="en-US" sz="1000" b="0" i="0" dirty="0">
                <a:solidFill>
                  <a:srgbClr val="1B1B1B"/>
                </a:solidFill>
                <a:effectLst/>
                <a:latin typeface="微软雅黑" panose="020B0503020204020204" charset="-122"/>
                <a:ea typeface="微软雅黑" panose="020B0503020204020204" charset="-122"/>
                <a:cs typeface="微软雅黑" panose="020B0503020204020204" charset="-122"/>
              </a:rPr>
              <a:t>*初始</a:t>
            </a:r>
            <a:r>
              <a:rPr lang="en-GB" altLang="zh-CN" sz="1000" b="0" i="0" dirty="0">
                <a:solidFill>
                  <a:srgbClr val="1B1B1B"/>
                </a:solidFill>
                <a:effectLst/>
                <a:latin typeface="微软雅黑" panose="020B0503020204020204" charset="-122"/>
                <a:ea typeface="微软雅黑" panose="020B0503020204020204" charset="-122"/>
                <a:cs typeface="微软雅黑" panose="020B0503020204020204" charset="-122"/>
              </a:rPr>
              <a:t>SRE</a:t>
            </a:r>
            <a:r>
              <a:rPr lang="zh-CN" altLang="en-GB" sz="1000" b="0" i="0" dirty="0">
                <a:solidFill>
                  <a:srgbClr val="1B1B1B"/>
                </a:solidFill>
                <a:effectLst/>
                <a:latin typeface="微软雅黑" panose="020B0503020204020204" charset="-122"/>
                <a:ea typeface="微软雅黑" panose="020B0503020204020204" charset="-122"/>
                <a:cs typeface="微软雅黑" panose="020B0503020204020204" charset="-122"/>
              </a:rPr>
              <a:t>：</a:t>
            </a:r>
            <a:r>
              <a:rPr lang="zh-CN" altLang="en-US" sz="1000" b="0" i="0" dirty="0">
                <a:solidFill>
                  <a:srgbClr val="1B1B1B"/>
                </a:solidFill>
                <a:effectLst/>
                <a:latin typeface="微软雅黑" panose="020B0503020204020204" charset="-122"/>
                <a:ea typeface="微软雅黑" panose="020B0503020204020204" charset="-122"/>
                <a:cs typeface="微软雅黑" panose="020B0503020204020204" charset="-122"/>
              </a:rPr>
              <a:t>在首次诊断非小细胞肺癌并伴有骨转移时发生</a:t>
            </a:r>
            <a:r>
              <a:rPr lang="en-GB" altLang="zh-CN" sz="1000" b="0" i="0" dirty="0">
                <a:solidFill>
                  <a:srgbClr val="1B1B1B"/>
                </a:solidFill>
                <a:effectLst/>
                <a:latin typeface="微软雅黑" panose="020B0503020204020204" charset="-122"/>
                <a:ea typeface="微软雅黑" panose="020B0503020204020204" charset="-122"/>
                <a:cs typeface="微软雅黑" panose="020B0503020204020204" charset="-122"/>
              </a:rPr>
              <a:t>SRE</a:t>
            </a:r>
            <a:endParaRPr lang="zh-CN" altLang="en-US" sz="1000" dirty="0">
              <a:latin typeface="微软雅黑" panose="020B0503020204020204" charset="-122"/>
              <a:ea typeface="微软雅黑" panose="020B0503020204020204" charset="-122"/>
              <a:cs typeface="微软雅黑" panose="020B0503020204020204" charset="-122"/>
            </a:endParaRPr>
          </a:p>
        </p:txBody>
      </p:sp>
      <p:sp>
        <p:nvSpPr>
          <p:cNvPr id="8" name="内容占位符 5"/>
          <p:cNvSpPr txBox="1"/>
          <p:nvPr/>
        </p:nvSpPr>
        <p:spPr>
          <a:xfrm>
            <a:off x="514800" y="6527800"/>
            <a:ext cx="9823281" cy="324478"/>
          </a:xfrm>
          <a:prstGeom prst="rect">
            <a:avLst/>
          </a:prstGeom>
        </p:spPr>
        <p:txBody>
          <a:bodyPr lIns="0" tIns="0" rIns="0" bIns="0" anchor="ctr" anchorCtr="0"/>
          <a:lstStyle>
            <a:lvl1pPr marL="107950" indent="-107950" algn="l" defTabSz="914400" rtl="0" eaLnBrk="1" latinLnBrk="0" hangingPunct="1">
              <a:lnSpc>
                <a:spcPct val="100000"/>
              </a:lnSpc>
              <a:spcBef>
                <a:spcPts val="0"/>
              </a:spcBef>
              <a:spcAft>
                <a:spcPts val="0"/>
              </a:spcAft>
              <a:buFont typeface="+mj-lt"/>
              <a:buAutoNum type="arabicPeriod"/>
              <a:defRPr sz="6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mj-lt"/>
              <a:buNone/>
              <a:defRPr/>
            </a:pPr>
            <a:r>
              <a:rPr kumimoji="0" lang="en-US" sz="800" b="0" i="0" u="none" strike="noStrike" kern="120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mn-cs"/>
              </a:rPr>
              <a:t>Ko HW, et al. Cancers (Basel). 2022 Jul 17;14(14):3470.</a:t>
            </a:r>
          </a:p>
        </p:txBody>
      </p:sp>
      <p:grpSp>
        <p:nvGrpSpPr>
          <p:cNvPr id="12" name="组合 11"/>
          <p:cNvGrpSpPr/>
          <p:nvPr/>
        </p:nvGrpSpPr>
        <p:grpSpPr>
          <a:xfrm>
            <a:off x="7508677" y="3278718"/>
            <a:ext cx="1711380" cy="814914"/>
            <a:chOff x="3875655" y="1889638"/>
            <a:chExt cx="1711380" cy="814914"/>
          </a:xfrm>
        </p:grpSpPr>
        <p:sp>
          <p:nvSpPr>
            <p:cNvPr id="13" name="圆角矩形 12"/>
            <p:cNvSpPr/>
            <p:nvPr/>
          </p:nvSpPr>
          <p:spPr>
            <a:xfrm>
              <a:off x="3875655" y="1889638"/>
              <a:ext cx="1711380" cy="814914"/>
            </a:xfrm>
            <a:prstGeom prst="roundRect">
              <a:avLst>
                <a:gd name="adj" fmla="val 6759"/>
              </a:avLst>
            </a:prstGeom>
            <a:gradFill>
              <a:gsLst>
                <a:gs pos="0">
                  <a:srgbClr val="FAC2B6"/>
                </a:gs>
                <a:gs pos="22000">
                  <a:srgbClr val="ED7D31"/>
                </a:gs>
                <a:gs pos="100000">
                  <a:srgbClr val="F26649"/>
                </a:gs>
              </a:gsLst>
              <a:lin ang="6120000" scaled="0"/>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14" name="文本框 13"/>
            <p:cNvSpPr txBox="1"/>
            <p:nvPr/>
          </p:nvSpPr>
          <p:spPr>
            <a:xfrm>
              <a:off x="3883660" y="1947669"/>
              <a:ext cx="1644714" cy="738664"/>
            </a:xfrm>
            <a:prstGeom prst="rect">
              <a:avLst/>
            </a:prstGeom>
            <a:noFill/>
          </p:spPr>
          <p:txBody>
            <a:bodyPr wrap="square" rtlCol="0">
              <a:spAutoFit/>
            </a:bodyPr>
            <a:lstStyle/>
            <a:p>
              <a:pPr algn="just">
                <a:buClr>
                  <a:srgbClr val="000000"/>
                </a:buClr>
                <a:defRPr/>
              </a:pPr>
              <a:r>
                <a:rPr kumimoji="0" lang="zh-CN"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初诊时未发生</a:t>
              </a:r>
              <a:r>
                <a:rPr kumimoji="0" lang="en-GB" altLang="zh-CN"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SRE</a:t>
              </a:r>
              <a:r>
                <a:rPr kumimoji="0" lang="zh-CN"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且未接受地舒单抗治疗的患者 </a:t>
              </a:r>
              <a:r>
                <a:rPr kumimoji="0" lang="zh-CN" altLang="en-US" sz="105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0" lang="en-US" altLang="zh-CN" sz="105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n=81</a:t>
              </a:r>
              <a:r>
                <a:rPr kumimoji="0" lang="zh-CN" altLang="en-US" sz="105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kumimoji="0" lang="en-US" altLang="zh-CN" sz="9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15" name="组合 14"/>
          <p:cNvGrpSpPr/>
          <p:nvPr/>
        </p:nvGrpSpPr>
        <p:grpSpPr>
          <a:xfrm>
            <a:off x="7517101" y="4319543"/>
            <a:ext cx="1711380" cy="814914"/>
            <a:chOff x="3875655" y="1889638"/>
            <a:chExt cx="1711380" cy="814914"/>
          </a:xfrm>
        </p:grpSpPr>
        <p:sp>
          <p:nvSpPr>
            <p:cNvPr id="16" name="圆角矩形 15"/>
            <p:cNvSpPr/>
            <p:nvPr/>
          </p:nvSpPr>
          <p:spPr>
            <a:xfrm>
              <a:off x="3875655" y="1889638"/>
              <a:ext cx="1711380" cy="814914"/>
            </a:xfrm>
            <a:prstGeom prst="roundRect">
              <a:avLst>
                <a:gd name="adj" fmla="val 6759"/>
              </a:avLst>
            </a:prstGeom>
            <a:gradFill>
              <a:gsLst>
                <a:gs pos="0">
                  <a:srgbClr val="FAC2B6"/>
                </a:gs>
                <a:gs pos="22000">
                  <a:srgbClr val="ED7D31"/>
                </a:gs>
                <a:gs pos="100000">
                  <a:srgbClr val="F26649"/>
                </a:gs>
              </a:gsLst>
              <a:lin ang="6120000" scaled="0"/>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17" name="文本框 16"/>
            <p:cNvSpPr txBox="1"/>
            <p:nvPr/>
          </p:nvSpPr>
          <p:spPr>
            <a:xfrm>
              <a:off x="3883660" y="1947669"/>
              <a:ext cx="1644714" cy="738664"/>
            </a:xfrm>
            <a:prstGeom prst="rect">
              <a:avLst/>
            </a:prstGeom>
            <a:noFill/>
          </p:spPr>
          <p:txBody>
            <a:bodyPr wrap="square" rtlCol="0">
              <a:spAutoFit/>
            </a:bodyPr>
            <a:lstStyle/>
            <a:p>
              <a:pPr algn="just">
                <a:buClr>
                  <a:srgbClr val="000000"/>
                </a:buClr>
                <a:defRPr/>
              </a:pPr>
              <a:r>
                <a:rPr kumimoji="0" lang="zh-CN"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开始地舒单抗治疗时已发生</a:t>
              </a:r>
              <a:r>
                <a:rPr kumimoji="0" lang="en-GB" altLang="zh-CN"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SRE</a:t>
              </a:r>
              <a:r>
                <a:rPr kumimoji="0" lang="zh-CN"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的患者</a:t>
              </a:r>
              <a:r>
                <a:rPr kumimoji="0" lang="zh-CN" altLang="en-US" sz="105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0" lang="en-US" altLang="zh-CN" sz="105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n=81</a:t>
              </a:r>
              <a:r>
                <a:rPr kumimoji="0" lang="zh-CN" altLang="en-US" sz="105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kumimoji="0" lang="en-US" altLang="zh-CN" sz="9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grpSp>
        <p:nvGrpSpPr>
          <p:cNvPr id="18" name="组合 17"/>
          <p:cNvGrpSpPr/>
          <p:nvPr/>
        </p:nvGrpSpPr>
        <p:grpSpPr>
          <a:xfrm>
            <a:off x="7525106" y="5311460"/>
            <a:ext cx="1711380" cy="814914"/>
            <a:chOff x="3875655" y="1889638"/>
            <a:chExt cx="1711380" cy="814914"/>
          </a:xfrm>
        </p:grpSpPr>
        <p:sp>
          <p:nvSpPr>
            <p:cNvPr id="19" name="圆角矩形 18"/>
            <p:cNvSpPr/>
            <p:nvPr/>
          </p:nvSpPr>
          <p:spPr>
            <a:xfrm>
              <a:off x="3875655" y="1889638"/>
              <a:ext cx="1711380" cy="814914"/>
            </a:xfrm>
            <a:prstGeom prst="roundRect">
              <a:avLst>
                <a:gd name="adj" fmla="val 6759"/>
              </a:avLst>
            </a:prstGeom>
            <a:gradFill>
              <a:gsLst>
                <a:gs pos="0">
                  <a:srgbClr val="FAC2B6"/>
                </a:gs>
                <a:gs pos="22000">
                  <a:srgbClr val="ED7D31"/>
                </a:gs>
                <a:gs pos="100000">
                  <a:srgbClr val="F26649"/>
                </a:gs>
              </a:gsLst>
              <a:lin ang="6120000" scaled="0"/>
            </a:gra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sym typeface="Arial" panose="020B0604020202020204" pitchFamily="34" charset="0"/>
              </a:endParaRPr>
            </a:p>
          </p:txBody>
        </p:sp>
        <p:sp>
          <p:nvSpPr>
            <p:cNvPr id="20" name="文本框 19"/>
            <p:cNvSpPr txBox="1"/>
            <p:nvPr/>
          </p:nvSpPr>
          <p:spPr>
            <a:xfrm>
              <a:off x="3883660" y="1947669"/>
              <a:ext cx="1644714" cy="738664"/>
            </a:xfrm>
            <a:prstGeom prst="rect">
              <a:avLst/>
            </a:prstGeom>
            <a:noFill/>
          </p:spPr>
          <p:txBody>
            <a:bodyPr wrap="square" rtlCol="0">
              <a:spAutoFit/>
            </a:bodyPr>
            <a:lstStyle/>
            <a:p>
              <a:pPr algn="just">
                <a:buClr>
                  <a:srgbClr val="000000"/>
                </a:buClr>
                <a:defRPr/>
              </a:pPr>
              <a:r>
                <a:rPr kumimoji="0" lang="zh-CN"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初诊时发生</a:t>
              </a:r>
              <a:r>
                <a:rPr kumimoji="0" lang="en-GB" altLang="zh-CN"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SRE</a:t>
              </a:r>
              <a:r>
                <a:rPr kumimoji="0" lang="zh-CN"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但未接受地舒单抗治疗的患者</a:t>
              </a:r>
              <a:r>
                <a:rPr kumimoji="0" lang="zh-CN" altLang="en-US" sz="105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kumimoji="0" lang="en-US" altLang="zh-CN" sz="105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n=36</a:t>
              </a:r>
              <a:r>
                <a:rPr kumimoji="0" lang="zh-CN" altLang="en-US" sz="105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kumimoji="0" lang="en-US" altLang="zh-CN" sz="9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grpSp>
      <p:cxnSp>
        <p:nvCxnSpPr>
          <p:cNvPr id="22" name="肘形连接符 21"/>
          <p:cNvCxnSpPr>
            <a:endCxn id="20" idx="1"/>
          </p:cNvCxnSpPr>
          <p:nvPr/>
        </p:nvCxnSpPr>
        <p:spPr>
          <a:xfrm rot="16200000" flipH="1">
            <a:off x="6949201" y="5154913"/>
            <a:ext cx="961332" cy="206488"/>
          </a:xfrm>
          <a:prstGeom prst="bentConnector2">
            <a:avLst/>
          </a:prstGeom>
          <a:noFill/>
          <a:ln w="6350" cap="flat" cmpd="sng" algn="ctr">
            <a:solidFill>
              <a:sysClr val="windowText" lastClr="000000"/>
            </a:solidFill>
            <a:prstDash val="solid"/>
            <a:miter lim="800000"/>
          </a:ln>
          <a:effectLst/>
        </p:spPr>
      </p:cxnSp>
      <p:cxnSp>
        <p:nvCxnSpPr>
          <p:cNvPr id="30" name="直线箭头连接符 29"/>
          <p:cNvCxnSpPr/>
          <p:nvPr/>
        </p:nvCxnSpPr>
        <p:spPr>
          <a:xfrm>
            <a:off x="9220057" y="4694561"/>
            <a:ext cx="274134" cy="0"/>
          </a:xfrm>
          <a:prstGeom prst="straightConnector1">
            <a:avLst/>
          </a:prstGeom>
          <a:noFill/>
          <a:ln w="6350" cap="flat" cmpd="sng" algn="ctr">
            <a:solidFill>
              <a:sysClr val="windowText" lastClr="000000"/>
            </a:solidFill>
            <a:prstDash val="solid"/>
            <a:miter lim="800000"/>
            <a:tailEnd type="triangle"/>
          </a:ln>
          <a:effectLst/>
        </p:spPr>
      </p:cxnSp>
      <p:cxnSp>
        <p:nvCxnSpPr>
          <p:cNvPr id="31" name="直线箭头连接符 30"/>
          <p:cNvCxnSpPr/>
          <p:nvPr/>
        </p:nvCxnSpPr>
        <p:spPr>
          <a:xfrm>
            <a:off x="9220057" y="5700776"/>
            <a:ext cx="274134" cy="0"/>
          </a:xfrm>
          <a:prstGeom prst="straightConnector1">
            <a:avLst/>
          </a:prstGeom>
          <a:noFill/>
          <a:ln w="6350" cap="flat" cmpd="sng" algn="ctr">
            <a:solidFill>
              <a:sysClr val="windowText" lastClr="000000"/>
            </a:solidFill>
            <a:prstDash val="solid"/>
            <a:miter lim="800000"/>
            <a:tailEnd type="triangle"/>
          </a:ln>
          <a:effectLst/>
        </p:spPr>
      </p:cxn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DCEB08A-95AF-E693-03D4-56ACEE18BC6C}"/>
              </a:ext>
            </a:extLst>
          </p:cNvPr>
          <p:cNvGraphicFramePr>
            <a:graphicFrameLocks noChangeAspect="1"/>
          </p:cNvGraphicFramePr>
          <p:nvPr>
            <p:custDataLst>
              <p:tags r:id="rId1"/>
            </p:custDataLst>
            <p:extLst>
              <p:ext uri="{D42A27DB-BD31-4B8C-83A1-F6EECF244321}">
                <p14:modId xmlns:p14="http://schemas.microsoft.com/office/powerpoint/2010/main" val="12928598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标题 1"/>
          <p:cNvSpPr>
            <a:spLocks noGrp="1"/>
          </p:cNvSpPr>
          <p:nvPr>
            <p:ph type="title"/>
          </p:nvPr>
        </p:nvSpPr>
        <p:spPr>
          <a:xfrm>
            <a:off x="838200" y="281625"/>
            <a:ext cx="10840998" cy="812530"/>
          </a:xfrm>
        </p:spPr>
        <p:txBody>
          <a:bodyPr vert="horz"/>
          <a:lstStyle/>
          <a:p>
            <a:r>
              <a:rPr kumimoji="1" lang="zh-CN" altLang="en-US" dirty="0">
                <a:cs typeface="微软雅黑" panose="020B0503020204020204" charset="-122"/>
              </a:rPr>
              <a:t>真实世界数据显示：靶向治疗联合地舒单抗在</a:t>
            </a:r>
            <a:r>
              <a:rPr kumimoji="1" lang="en-US" altLang="zh-CN" dirty="0">
                <a:cs typeface="微软雅黑" panose="020B0503020204020204" charset="-122"/>
              </a:rPr>
              <a:t>SRE</a:t>
            </a:r>
            <a:r>
              <a:rPr kumimoji="1" lang="zh-CN" altLang="en-US" dirty="0">
                <a:cs typeface="微软雅黑" panose="020B0503020204020204" charset="-122"/>
              </a:rPr>
              <a:t>获益的基础上进一步</a:t>
            </a:r>
            <a:br>
              <a:rPr kumimoji="1" lang="en-US" altLang="zh-CN" dirty="0">
                <a:cs typeface="微软雅黑" panose="020B0503020204020204" charset="-122"/>
              </a:rPr>
            </a:br>
            <a:r>
              <a:rPr kumimoji="1" lang="zh-CN" altLang="en-US" dirty="0">
                <a:cs typeface="微软雅黑" panose="020B0503020204020204" charset="-122"/>
              </a:rPr>
              <a:t>带来生存获益，患者死亡风险大幅下降</a:t>
            </a:r>
            <a:r>
              <a:rPr kumimoji="1" lang="en-US" altLang="zh-CN" dirty="0">
                <a:cs typeface="微软雅黑" panose="020B0503020204020204" charset="-122"/>
              </a:rPr>
              <a:t>34%</a:t>
            </a:r>
            <a:endParaRPr kumimoji="1" lang="zh-CN" altLang="en-US" dirty="0">
              <a:cs typeface="微软雅黑" panose="020B0503020204020204" charset="-122"/>
            </a:endParaRPr>
          </a:p>
        </p:txBody>
      </p:sp>
      <p:sp>
        <p:nvSpPr>
          <p:cNvPr id="25" name="内容占位符 5"/>
          <p:cNvSpPr txBox="1"/>
          <p:nvPr/>
        </p:nvSpPr>
        <p:spPr>
          <a:xfrm>
            <a:off x="514800" y="6516000"/>
            <a:ext cx="9823281" cy="324478"/>
          </a:xfrm>
          <a:prstGeom prst="rect">
            <a:avLst/>
          </a:prstGeom>
        </p:spPr>
        <p:txBody>
          <a:bodyPr lIns="0" tIns="0" rIns="0" bIns="0" anchor="ctr" anchorCtr="0"/>
          <a:lstStyle>
            <a:lvl1pPr marL="107950" indent="-107950" algn="l" defTabSz="914400" rtl="0" eaLnBrk="1" latinLnBrk="0" hangingPunct="1">
              <a:lnSpc>
                <a:spcPct val="100000"/>
              </a:lnSpc>
              <a:spcBef>
                <a:spcPts val="0"/>
              </a:spcBef>
              <a:spcAft>
                <a:spcPts val="0"/>
              </a:spcAft>
              <a:buFont typeface="+mj-lt"/>
              <a:buAutoNum type="arabicPeriod"/>
              <a:defRPr sz="600" kern="1200">
                <a:solidFill>
                  <a:schemeClr val="bg2">
                    <a:lumMod val="50000"/>
                  </a:schemeClr>
                </a:solidFill>
                <a:latin typeface="+mn-lt"/>
                <a:ea typeface="+mn-ea"/>
                <a:cs typeface="+mn-cs"/>
              </a:defRPr>
            </a:lvl1pPr>
            <a:lvl2pPr marL="4572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0"/>
              </a:spcBef>
              <a:spcAft>
                <a:spcPts val="0"/>
              </a:spcAft>
              <a:buFont typeface="Arial" panose="020B0604020202020204" pitchFamily="34" charset="0"/>
              <a:buNone/>
              <a:defRPr sz="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0"/>
              </a:spcBef>
              <a:spcAft>
                <a:spcPts val="0"/>
              </a:spcAft>
              <a:buFont typeface="Arial" panose="020B0604020202020204" pitchFamily="34" charset="0"/>
              <a:buAutoNum type="arabicPeriod"/>
              <a:defRPr sz="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mj-lt"/>
              <a:buNone/>
              <a:defRPr/>
            </a:pPr>
            <a:r>
              <a:rPr kumimoji="0" lang="en-US" sz="800" b="0" i="0" u="none" strike="noStrike" kern="120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mn-cs"/>
              </a:rPr>
              <a:t>Ko HW, et al. Cancers (Basel). 2022 Jul 17;14(14):3470.</a:t>
            </a:r>
          </a:p>
        </p:txBody>
      </p:sp>
      <p:grpSp>
        <p:nvGrpSpPr>
          <p:cNvPr id="3" name="组合 2">
            <a:extLst>
              <a:ext uri="{FF2B5EF4-FFF2-40B4-BE49-F238E27FC236}">
                <a16:creationId xmlns:a16="http://schemas.microsoft.com/office/drawing/2014/main" id="{C0F3B8FD-A07D-B4AE-F2D3-FB4C705F93E9}"/>
              </a:ext>
            </a:extLst>
          </p:cNvPr>
          <p:cNvGrpSpPr/>
          <p:nvPr/>
        </p:nvGrpSpPr>
        <p:grpSpPr>
          <a:xfrm>
            <a:off x="515620" y="1101226"/>
            <a:ext cx="11163935" cy="5020310"/>
            <a:chOff x="515620" y="970280"/>
            <a:chExt cx="11163935" cy="4227335"/>
          </a:xfrm>
        </p:grpSpPr>
        <p:sp>
          <p:nvSpPr>
            <p:cNvPr id="4" name="矩形: 圆顶角 1"/>
            <p:cNvSpPr/>
            <p:nvPr/>
          </p:nvSpPr>
          <p:spPr>
            <a:xfrm flipH="1">
              <a:off x="515620" y="1237615"/>
              <a:ext cx="11163935" cy="3960000"/>
            </a:xfrm>
            <a:prstGeom prst="roundRect">
              <a:avLst>
                <a:gd name="adj" fmla="val 205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spcBef>
                  <a:spcPct val="0"/>
                </a:spcBef>
              </a:pPr>
              <a:endParaRPr lang="zh-CN" altLang="en-US" b="1">
                <a:solidFill>
                  <a:srgbClr val="878786"/>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GSK Precision" pitchFamily="2" charset="0"/>
              </a:endParaRPr>
            </a:p>
          </p:txBody>
        </p:sp>
        <p:grpSp>
          <p:nvGrpSpPr>
            <p:cNvPr id="57" name="组合 56"/>
            <p:cNvGrpSpPr/>
            <p:nvPr/>
          </p:nvGrpSpPr>
          <p:grpSpPr>
            <a:xfrm>
              <a:off x="1921510" y="970280"/>
              <a:ext cx="8236585" cy="521335"/>
              <a:chOff x="1108412" y="1780120"/>
              <a:chExt cx="4302280" cy="572934"/>
            </a:xfrm>
          </p:grpSpPr>
          <p:grpSp>
            <p:nvGrpSpPr>
              <p:cNvPr id="58" name="组合 57"/>
              <p:cNvGrpSpPr/>
              <p:nvPr/>
            </p:nvGrpSpPr>
            <p:grpSpPr>
              <a:xfrm>
                <a:off x="4420824" y="1780120"/>
                <a:ext cx="509090" cy="294402"/>
                <a:chOff x="2290830" y="1542404"/>
                <a:chExt cx="275987" cy="155641"/>
              </a:xfrm>
            </p:grpSpPr>
            <p:sp>
              <p:nvSpPr>
                <p:cNvPr id="64" name="平行四边形 63"/>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65" name="平行四边形 64"/>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59" name="任意多边形: 形状 58"/>
              <p:cNvSpPr/>
              <p:nvPr/>
            </p:nvSpPr>
            <p:spPr>
              <a:xfrm flipH="1">
                <a:off x="1108412" y="1840776"/>
                <a:ext cx="4302280"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0" name="文本框 59"/>
              <p:cNvSpPr txBox="1"/>
              <p:nvPr/>
            </p:nvSpPr>
            <p:spPr>
              <a:xfrm>
                <a:off x="1313624" y="1929818"/>
                <a:ext cx="3858573" cy="313294"/>
              </a:xfrm>
              <a:prstGeom prst="rect">
                <a:avLst/>
              </a:prstGeom>
              <a:no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00" b="1" kern="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sym typeface="+mn-ea"/>
                  </a:rPr>
                  <a:t>靶向治疗联合地舒单抗，延缓</a:t>
                </a:r>
                <a:r>
                  <a:rPr lang="en-US" altLang="zh-CN" sz="1600" b="1" kern="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sym typeface="+mn-ea"/>
                  </a:rPr>
                  <a:t>SRE</a:t>
                </a:r>
                <a:r>
                  <a:rPr lang="zh-CN" altLang="en-US" sz="1600" b="1" kern="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sym typeface="+mn-ea"/>
                  </a:rPr>
                  <a:t>发生、带来</a:t>
                </a:r>
                <a:r>
                  <a:rPr lang="en-US" altLang="zh-CN" sz="1600" b="1" kern="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sym typeface="+mn-ea"/>
                  </a:rPr>
                  <a:t>OS</a:t>
                </a:r>
                <a:r>
                  <a:rPr lang="zh-CN" altLang="en-US" sz="1600" b="1" kern="0" noProof="0" dirty="0">
                    <a:ln>
                      <a:noFill/>
                    </a:ln>
                    <a:solidFill>
                      <a:prstClr val="white"/>
                    </a:solidFill>
                    <a:effectLst/>
                    <a:uLnTx/>
                    <a:uFillTx/>
                    <a:latin typeface="微软雅黑" panose="020B0503020204020204" charset="-122"/>
                    <a:ea typeface="微软雅黑" panose="020B0503020204020204" charset="-122"/>
                    <a:cs typeface="微软雅黑" panose="020B0503020204020204" charset="-122"/>
                    <a:sym typeface="+mn-ea"/>
                  </a:rPr>
                  <a:t>改善趋势</a:t>
                </a:r>
                <a:endParaRPr lang="zh-CN" altLang="en-US" sz="16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nvGrpSpPr>
              <p:cNvPr id="61" name="组合 60"/>
              <p:cNvGrpSpPr/>
              <p:nvPr/>
            </p:nvGrpSpPr>
            <p:grpSpPr>
              <a:xfrm>
                <a:off x="1316029" y="1840776"/>
                <a:ext cx="509090" cy="512278"/>
                <a:chOff x="7436314" y="2544951"/>
                <a:chExt cx="509090" cy="294402"/>
              </a:xfrm>
            </p:grpSpPr>
            <p:sp>
              <p:nvSpPr>
                <p:cNvPr id="62" name="平行四边形 61"/>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3" name="平行四边形 62"/>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pic>
          <p:nvPicPr>
            <p:cNvPr id="30" name="图片 29"/>
            <p:cNvPicPr>
              <a:picLocks noChangeAspect="1"/>
            </p:cNvPicPr>
            <p:nvPr/>
          </p:nvPicPr>
          <p:blipFill rotWithShape="1">
            <a:blip r:embed="rId5"/>
            <a:srcRect b="19854"/>
            <a:stretch>
              <a:fillRect/>
            </a:stretch>
          </p:blipFill>
          <p:spPr>
            <a:xfrm>
              <a:off x="1044026" y="1774867"/>
              <a:ext cx="4311567" cy="3152341"/>
            </a:xfrm>
            <a:prstGeom prst="rect">
              <a:avLst/>
            </a:prstGeom>
          </p:spPr>
        </p:pic>
        <p:sp>
          <p:nvSpPr>
            <p:cNvPr id="31" name="文本框 30"/>
            <p:cNvSpPr txBox="1"/>
            <p:nvPr/>
          </p:nvSpPr>
          <p:spPr>
            <a:xfrm rot="16200000">
              <a:off x="374837" y="3332504"/>
              <a:ext cx="1699617" cy="161583"/>
            </a:xfrm>
            <a:prstGeom prst="rect">
              <a:avLst/>
            </a:prstGeom>
            <a:solidFill>
              <a:sysClr val="window" lastClr="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SRE</a:t>
              </a:r>
              <a:r>
                <a:rPr kumimoji="0" lang="zh-CN" altLang="en-US"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累积发生率</a:t>
              </a:r>
              <a:endParaRPr kumimoji="0" lang="en-US" altLang="zh-CN"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2" name="文本框 31"/>
            <p:cNvSpPr txBox="1"/>
            <p:nvPr/>
          </p:nvSpPr>
          <p:spPr>
            <a:xfrm>
              <a:off x="2605584" y="4902870"/>
              <a:ext cx="1718013" cy="276328"/>
            </a:xfrm>
            <a:prstGeom prst="rect">
              <a:avLst/>
            </a:prstGeom>
            <a:noFill/>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时间 </a:t>
              </a:r>
              <a:r>
                <a:rPr kumimoji="0" lang="en-US" altLang="zh-CN"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月</a:t>
              </a:r>
              <a:r>
                <a:rPr kumimoji="0" lang="en-US" altLang="zh-CN"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a:t>
              </a:r>
              <a:endParaRPr kumimoji="0" lang="en-US"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3" name="文本框 32"/>
            <p:cNvSpPr txBox="1"/>
            <p:nvPr/>
          </p:nvSpPr>
          <p:spPr>
            <a:xfrm>
              <a:off x="3594531" y="1977703"/>
              <a:ext cx="1458133" cy="473873"/>
            </a:xfrm>
            <a:prstGeom prst="rect">
              <a:avLst/>
            </a:prstGeom>
            <a:solidFill>
              <a:sysClr val="window" lastClr="FFFFFF"/>
            </a:solid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使用地舒单抗</a:t>
              </a:r>
              <a:endParaRPr kumimoji="0" lang="en-US" altLang="zh-CN" sz="1000" b="1" i="0" u="none" strike="noStrike" kern="0" cap="none" spc="0" normalizeH="0" baseline="3000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srgbClr val="4472C4">
                      <a:lumMod val="75000"/>
                    </a:srgbClr>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srgbClr val="4472C4">
                      <a:lumMod val="75000"/>
                    </a:srgbClr>
                  </a:solidFill>
                  <a:effectLst/>
                  <a:uLnTx/>
                  <a:uFillTx/>
                  <a:latin typeface="微软雅黑" panose="020B0503020204020204" charset="-122"/>
                  <a:ea typeface="微软雅黑" panose="020B0503020204020204" charset="-122"/>
                  <a:cs typeface="微软雅黑" panose="020B0503020204020204" charset="-122"/>
                </a:rPr>
                <a:t>未使用地舒单抗</a:t>
              </a:r>
              <a:endParaRPr kumimoji="0" lang="en-US" altLang="zh-CN" sz="1000" b="1" i="0" u="none" strike="noStrike" kern="0" cap="none" spc="0" normalizeH="0" baseline="30000" noProof="0" dirty="0">
                <a:ln>
                  <a:noFill/>
                </a:ln>
                <a:solidFill>
                  <a:srgbClr val="4472C4">
                    <a:lumMod val="75000"/>
                  </a:srgbClr>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34" name="图片 33"/>
            <p:cNvPicPr>
              <a:picLocks noChangeAspect="1"/>
            </p:cNvPicPr>
            <p:nvPr/>
          </p:nvPicPr>
          <p:blipFill rotWithShape="1">
            <a:blip r:embed="rId6"/>
            <a:srcRect b="5210"/>
            <a:stretch>
              <a:fillRect/>
            </a:stretch>
          </p:blipFill>
          <p:spPr>
            <a:xfrm>
              <a:off x="6521343" y="1821086"/>
              <a:ext cx="4311568" cy="3106122"/>
            </a:xfrm>
            <a:prstGeom prst="rect">
              <a:avLst/>
            </a:prstGeom>
          </p:spPr>
        </p:pic>
        <p:sp>
          <p:nvSpPr>
            <p:cNvPr id="35" name="文本框 34"/>
            <p:cNvSpPr txBox="1"/>
            <p:nvPr/>
          </p:nvSpPr>
          <p:spPr>
            <a:xfrm rot="16200000">
              <a:off x="5753142" y="3261815"/>
              <a:ext cx="1699616" cy="169277"/>
            </a:xfrm>
            <a:prstGeom prst="rect">
              <a:avLst/>
            </a:prstGeom>
            <a:solidFill>
              <a:sysClr val="window" lastClr="FFFFFF"/>
            </a:solid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10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患者</a:t>
              </a:r>
              <a:r>
                <a:rPr kumimoji="0" lang="en-US" altLang="zh-CN" sz="110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OS</a:t>
              </a:r>
              <a:r>
                <a:rPr kumimoji="0" lang="zh-CN" altLang="en-US" sz="110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率</a:t>
              </a:r>
              <a:endParaRPr kumimoji="0" lang="en-US" altLang="zh-CN" sz="110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6" name="文本框 35"/>
            <p:cNvSpPr txBox="1"/>
            <p:nvPr/>
          </p:nvSpPr>
          <p:spPr>
            <a:xfrm>
              <a:off x="8134423" y="4902870"/>
              <a:ext cx="1718013" cy="278888"/>
            </a:xfrm>
            <a:prstGeom prst="rect">
              <a:avLst/>
            </a:prstGeom>
            <a:noFill/>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时间 </a:t>
              </a:r>
              <a:r>
                <a:rPr kumimoji="0" lang="en-US" altLang="zh-CN"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月</a:t>
              </a:r>
              <a:r>
                <a:rPr kumimoji="0" lang="en-US" altLang="zh-CN"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a:t>
              </a:r>
              <a:endParaRPr kumimoji="0" lang="en-US" sz="1050" b="0" i="0"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7" name="文本框 36"/>
            <p:cNvSpPr txBox="1"/>
            <p:nvPr/>
          </p:nvSpPr>
          <p:spPr>
            <a:xfrm>
              <a:off x="9089023" y="1964899"/>
              <a:ext cx="1458133" cy="473873"/>
            </a:xfrm>
            <a:prstGeom prst="rect">
              <a:avLst/>
            </a:prstGeom>
            <a:solidFill>
              <a:sysClr val="window" lastClr="FFFFFF"/>
            </a:solidFill>
          </p:spPr>
          <p:txBody>
            <a:bodyPr wrap="square" lIns="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使用地舒单抗</a:t>
              </a:r>
              <a:endParaRPr kumimoji="0" lang="en-US" altLang="zh-CN" sz="1000" b="1" i="0" u="none" strike="noStrike" kern="0" cap="none" spc="0" normalizeH="0" baseline="3000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1000" b="1" i="0" u="none" strike="noStrike" kern="0" cap="none" spc="0" normalizeH="0" baseline="0" noProof="0" dirty="0">
                  <a:ln>
                    <a:noFill/>
                  </a:ln>
                  <a:solidFill>
                    <a:srgbClr val="4472C4">
                      <a:lumMod val="75000"/>
                    </a:srgbClr>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1000" b="1" i="0" u="none" strike="noStrike" kern="0" cap="none" spc="0" normalizeH="0" baseline="0" noProof="0" dirty="0">
                  <a:ln>
                    <a:noFill/>
                  </a:ln>
                  <a:solidFill>
                    <a:srgbClr val="4472C4">
                      <a:lumMod val="75000"/>
                    </a:srgbClr>
                  </a:solidFill>
                  <a:effectLst/>
                  <a:uLnTx/>
                  <a:uFillTx/>
                  <a:latin typeface="微软雅黑" panose="020B0503020204020204" charset="-122"/>
                  <a:ea typeface="微软雅黑" panose="020B0503020204020204" charset="-122"/>
                  <a:cs typeface="微软雅黑" panose="020B0503020204020204" charset="-122"/>
                </a:rPr>
                <a:t>未使用地舒单抗</a:t>
              </a:r>
              <a:endParaRPr kumimoji="0" lang="en-US" altLang="zh-CN" sz="1000" b="1" i="0" u="none" strike="noStrike" kern="0" cap="none" spc="0" normalizeH="0" baseline="30000" noProof="0" dirty="0">
                <a:ln>
                  <a:noFill/>
                </a:ln>
                <a:solidFill>
                  <a:srgbClr val="4472C4">
                    <a:lumMod val="75000"/>
                  </a:srgb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8" name="下箭头 19"/>
            <p:cNvSpPr/>
            <p:nvPr/>
          </p:nvSpPr>
          <p:spPr>
            <a:xfrm>
              <a:off x="9839848" y="2694929"/>
              <a:ext cx="1742553" cy="1040207"/>
            </a:xfrm>
            <a:prstGeom prst="downArrow">
              <a:avLst>
                <a:gd name="adj1" fmla="val 72771"/>
                <a:gd name="adj2" fmla="val 36997"/>
              </a:avLst>
            </a:prstGeom>
            <a:gradFill flip="none" rotWithShape="1">
              <a:gsLst>
                <a:gs pos="0">
                  <a:srgbClr val="ED7D31">
                    <a:lumMod val="60000"/>
                    <a:lumOff val="40000"/>
                  </a:srgbClr>
                </a:gs>
                <a:gs pos="74000">
                  <a:srgbClr val="EB613B"/>
                </a:gs>
                <a:gs pos="83000">
                  <a:srgbClr val="EB613B"/>
                </a:gs>
                <a:gs pos="100000">
                  <a:srgbClr val="ED7D31">
                    <a:lumMod val="60000"/>
                    <a:lumOff val="40000"/>
                  </a:srgbClr>
                </a:gs>
              </a:gsLst>
              <a:lin ang="2700000" scaled="0"/>
            </a:gradFill>
            <a:ln w="25400" cap="flat" cmpd="sng" algn="ctr">
              <a:noFill/>
              <a:prstDash val="solid"/>
            </a:ln>
            <a:effectLst/>
          </p:spPr>
          <p:txBody>
            <a:bodyPr lIns="36000" tIns="288000" rIns="36000" bIns="144000" rtlCol="0" anchor="ctr"/>
            <a:lstStyle/>
            <a:p>
              <a:pPr marL="0" marR="0" lvl="0" indent="0" algn="ctr" defTabSz="914400" eaLnBrk="1" fontAlgn="auto" latinLnBrk="0" hangingPunct="1">
                <a:lnSpc>
                  <a:spcPct val="110000"/>
                </a:lnSpc>
                <a:spcBef>
                  <a:spcPts val="0"/>
                </a:spcBef>
                <a:spcAft>
                  <a:spcPts val="0"/>
                </a:spcAft>
                <a:buClrTx/>
                <a:buSzTx/>
                <a:buFontTx/>
                <a:buNone/>
                <a:defRPr/>
              </a:pPr>
              <a:r>
                <a:rPr kumimoji="0" lang="zh-CN" altLang="en-US"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疾病死亡</a:t>
              </a:r>
              <a:endParaRPr kumimoji="0" lang="en-US" altLang="zh-CN"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10000"/>
                </a:lnSpc>
                <a:spcBef>
                  <a:spcPts val="0"/>
                </a:spcBef>
                <a:spcAft>
                  <a:spcPts val="0"/>
                </a:spcAft>
                <a:buClrTx/>
                <a:buSzTx/>
                <a:buFontTx/>
                <a:buNone/>
                <a:defRPr/>
              </a:pPr>
              <a:r>
                <a:rPr kumimoji="0" lang="zh-CN" altLang="en-US"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风险下降</a:t>
              </a:r>
              <a:endParaRPr kumimoji="0" lang="en-US" altLang="zh-CN"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10000"/>
                </a:lnSpc>
                <a:spcBef>
                  <a:spcPts val="0"/>
                </a:spcBef>
                <a:spcAft>
                  <a:spcPts val="0"/>
                </a:spcAft>
                <a:buClrTx/>
                <a:buSzTx/>
                <a:buFontTx/>
                <a:buNone/>
                <a:defRPr/>
              </a:pPr>
              <a:r>
                <a:rPr kumimoji="0" lang="en-US" altLang="zh-CN" sz="18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34%</a:t>
              </a:r>
              <a:endParaRPr kumimoji="0" lang="en-US" altLang="zh-CN"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9" name="文本框 38"/>
            <p:cNvSpPr txBox="1"/>
            <p:nvPr/>
          </p:nvSpPr>
          <p:spPr>
            <a:xfrm>
              <a:off x="2181871" y="1550403"/>
              <a:ext cx="2489200" cy="239025"/>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5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SRE</a:t>
              </a:r>
              <a:r>
                <a:rPr kumimoji="0" lang="zh-CN" altLang="en-US" sz="15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rPr>
                <a:t>累积发生情况</a:t>
              </a:r>
              <a:endParaRPr kumimoji="0" lang="en-US" sz="15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40" name="文本框 39"/>
            <p:cNvSpPr txBox="1"/>
            <p:nvPr/>
          </p:nvSpPr>
          <p:spPr>
            <a:xfrm>
              <a:off x="8217900" y="1554867"/>
              <a:ext cx="1247296" cy="239025"/>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500" b="1" i="0" u="none" strike="noStrike" kern="0" cap="none" spc="0" normalizeH="0" baseline="0" noProof="0" dirty="0">
                  <a:ln>
                    <a:noFill/>
                  </a:ln>
                  <a:solidFill>
                    <a:prstClr val="black">
                      <a:lumMod val="75000"/>
                      <a:lumOff val="25000"/>
                    </a:prstClr>
                  </a:solidFill>
                  <a:effectLst/>
                  <a:uLnTx/>
                  <a:uFillTx/>
                  <a:latin typeface="微软雅黑" panose="020B0503020204020204" charset="-122"/>
                  <a:ea typeface="微软雅黑" panose="020B0503020204020204" charset="-122"/>
                </a:rPr>
                <a:t>OS</a:t>
              </a:r>
            </a:p>
          </p:txBody>
        </p:sp>
        <p:sp>
          <p:nvSpPr>
            <p:cNvPr id="41" name="下箭头 19"/>
            <p:cNvSpPr/>
            <p:nvPr/>
          </p:nvSpPr>
          <p:spPr>
            <a:xfrm>
              <a:off x="4169707" y="2694929"/>
              <a:ext cx="1742553" cy="1040207"/>
            </a:xfrm>
            <a:prstGeom prst="downArrow">
              <a:avLst>
                <a:gd name="adj1" fmla="val 72771"/>
                <a:gd name="adj2" fmla="val 36997"/>
              </a:avLst>
            </a:prstGeom>
            <a:gradFill flip="none" rotWithShape="1">
              <a:gsLst>
                <a:gs pos="0">
                  <a:srgbClr val="ED7D31">
                    <a:lumMod val="60000"/>
                    <a:lumOff val="40000"/>
                  </a:srgbClr>
                </a:gs>
                <a:gs pos="74000">
                  <a:srgbClr val="EB613B"/>
                </a:gs>
                <a:gs pos="83000">
                  <a:srgbClr val="EB613B"/>
                </a:gs>
                <a:gs pos="100000">
                  <a:srgbClr val="ED7D31">
                    <a:lumMod val="60000"/>
                    <a:lumOff val="40000"/>
                  </a:srgbClr>
                </a:gs>
              </a:gsLst>
              <a:lin ang="2700000" scaled="0"/>
            </a:gradFill>
            <a:ln w="25400" cap="flat" cmpd="sng" algn="ctr">
              <a:noFill/>
              <a:prstDash val="solid"/>
            </a:ln>
            <a:effectLst/>
          </p:spPr>
          <p:txBody>
            <a:bodyPr lIns="36000" tIns="288000" rIns="36000" bIns="144000" rtlCol="0" anchor="ctr"/>
            <a:lstStyle/>
            <a:p>
              <a:pPr marL="0" marR="0" lvl="0" indent="0" algn="ctr" defTabSz="914400" eaLnBrk="1" fontAlgn="auto" latinLnBrk="0" hangingPunct="1">
                <a:lnSpc>
                  <a:spcPct val="110000"/>
                </a:lnSpc>
                <a:spcBef>
                  <a:spcPts val="0"/>
                </a:spcBef>
                <a:spcAft>
                  <a:spcPts val="0"/>
                </a:spcAft>
                <a:buClrTx/>
                <a:buSzTx/>
                <a:buFontTx/>
                <a:buNone/>
                <a:defRPr/>
              </a:pPr>
              <a:r>
                <a:rPr kumimoji="0" lang="en-US" altLang="zh-CN"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SRE</a:t>
              </a:r>
              <a:r>
                <a:rPr kumimoji="0" lang="zh-CN" altLang="en-US"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累积发生的风险下降</a:t>
              </a:r>
              <a:endParaRPr kumimoji="0" lang="en-US" altLang="zh-CN" sz="12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914400" eaLnBrk="1" fontAlgn="auto" latinLnBrk="0" hangingPunct="1">
                <a:lnSpc>
                  <a:spcPct val="110000"/>
                </a:lnSpc>
                <a:spcBef>
                  <a:spcPts val="0"/>
                </a:spcBef>
                <a:spcAft>
                  <a:spcPts val="0"/>
                </a:spcAft>
                <a:buClrTx/>
                <a:buSzTx/>
                <a:buFontTx/>
                <a:buNone/>
                <a:defRPr/>
              </a:pPr>
              <a:r>
                <a:rPr kumimoji="0" lang="en-US" altLang="zh-CN" sz="1800" b="1"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微软雅黑" panose="020B0503020204020204" charset="-122"/>
                </a:rPr>
                <a:t>45%</a:t>
              </a:r>
            </a:p>
          </p:txBody>
        </p:sp>
        <p:sp>
          <p:nvSpPr>
            <p:cNvPr id="44" name="iconfont-1043-171180"/>
            <p:cNvSpPr/>
            <p:nvPr/>
          </p:nvSpPr>
          <p:spPr>
            <a:xfrm>
              <a:off x="4229981" y="1530229"/>
              <a:ext cx="324000" cy="272823"/>
            </a:xfrm>
            <a:custGeom>
              <a:avLst/>
              <a:gdLst>
                <a:gd name="T0" fmla="*/ 6400 w 12800"/>
                <a:gd name="T1" fmla="*/ 0 h 12800"/>
                <a:gd name="T2" fmla="*/ 0 w 12800"/>
                <a:gd name="T3" fmla="*/ 6400 h 12800"/>
                <a:gd name="T4" fmla="*/ 6400 w 12800"/>
                <a:gd name="T5" fmla="*/ 12800 h 12800"/>
                <a:gd name="T6" fmla="*/ 12800 w 12800"/>
                <a:gd name="T7" fmla="*/ 6400 h 12800"/>
                <a:gd name="T8" fmla="*/ 6400 w 12800"/>
                <a:gd name="T9" fmla="*/ 0 h 12800"/>
                <a:gd name="T10" fmla="*/ 10192 w 12800"/>
                <a:gd name="T11" fmla="*/ 3987 h 12800"/>
                <a:gd name="T12" fmla="*/ 5859 w 12800"/>
                <a:gd name="T13" fmla="*/ 9752 h 12800"/>
                <a:gd name="T14" fmla="*/ 5293 w 12800"/>
                <a:gd name="T15" fmla="*/ 10061 h 12800"/>
                <a:gd name="T16" fmla="*/ 5235 w 12800"/>
                <a:gd name="T17" fmla="*/ 10063 h 12800"/>
                <a:gd name="T18" fmla="*/ 4687 w 12800"/>
                <a:gd name="T19" fmla="*/ 9839 h 12800"/>
                <a:gd name="T20" fmla="*/ 2276 w 12800"/>
                <a:gd name="T21" fmla="*/ 7471 h 12800"/>
                <a:gd name="T22" fmla="*/ 2266 w 12800"/>
                <a:gd name="T23" fmla="*/ 6367 h 12800"/>
                <a:gd name="T24" fmla="*/ 3371 w 12800"/>
                <a:gd name="T25" fmla="*/ 6357 h 12800"/>
                <a:gd name="T26" fmla="*/ 5146 w 12800"/>
                <a:gd name="T27" fmla="*/ 8100 h 12800"/>
                <a:gd name="T28" fmla="*/ 8944 w 12800"/>
                <a:gd name="T29" fmla="*/ 3048 h 12800"/>
                <a:gd name="T30" fmla="*/ 10038 w 12800"/>
                <a:gd name="T31" fmla="*/ 2892 h 12800"/>
                <a:gd name="T32" fmla="*/ 10192 w 12800"/>
                <a:gd name="T33" fmla="*/ 3987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00" h="12800">
                  <a:moveTo>
                    <a:pt x="6400" y="0"/>
                  </a:moveTo>
                  <a:cubicBezTo>
                    <a:pt x="2865" y="0"/>
                    <a:pt x="0" y="2865"/>
                    <a:pt x="0" y="6400"/>
                  </a:cubicBezTo>
                  <a:cubicBezTo>
                    <a:pt x="0" y="9935"/>
                    <a:pt x="2865" y="12800"/>
                    <a:pt x="6400" y="12800"/>
                  </a:cubicBezTo>
                  <a:cubicBezTo>
                    <a:pt x="9935" y="12800"/>
                    <a:pt x="12800" y="9935"/>
                    <a:pt x="12800" y="6400"/>
                  </a:cubicBezTo>
                  <a:cubicBezTo>
                    <a:pt x="12800" y="2865"/>
                    <a:pt x="9935" y="0"/>
                    <a:pt x="6400" y="0"/>
                  </a:cubicBezTo>
                  <a:close/>
                  <a:moveTo>
                    <a:pt x="10192" y="3987"/>
                  </a:moveTo>
                  <a:lnTo>
                    <a:pt x="5859" y="9752"/>
                  </a:lnTo>
                  <a:cubicBezTo>
                    <a:pt x="5724" y="9932"/>
                    <a:pt x="5517" y="10045"/>
                    <a:pt x="5293" y="10061"/>
                  </a:cubicBezTo>
                  <a:cubicBezTo>
                    <a:pt x="5273" y="10063"/>
                    <a:pt x="5254" y="10063"/>
                    <a:pt x="5235" y="10063"/>
                  </a:cubicBezTo>
                  <a:cubicBezTo>
                    <a:pt x="5031" y="10063"/>
                    <a:pt x="4834" y="9984"/>
                    <a:pt x="4687" y="9839"/>
                  </a:cubicBezTo>
                  <a:lnTo>
                    <a:pt x="2276" y="7471"/>
                  </a:lnTo>
                  <a:cubicBezTo>
                    <a:pt x="1968" y="7169"/>
                    <a:pt x="1964" y="6675"/>
                    <a:pt x="2266" y="6367"/>
                  </a:cubicBezTo>
                  <a:cubicBezTo>
                    <a:pt x="2569" y="6059"/>
                    <a:pt x="3063" y="6055"/>
                    <a:pt x="3371" y="6357"/>
                  </a:cubicBezTo>
                  <a:lnTo>
                    <a:pt x="5146" y="8100"/>
                  </a:lnTo>
                  <a:lnTo>
                    <a:pt x="8944" y="3048"/>
                  </a:lnTo>
                  <a:cubicBezTo>
                    <a:pt x="9203" y="2703"/>
                    <a:pt x="9692" y="2634"/>
                    <a:pt x="10038" y="2892"/>
                  </a:cubicBezTo>
                  <a:cubicBezTo>
                    <a:pt x="10382" y="3153"/>
                    <a:pt x="10451" y="3642"/>
                    <a:pt x="10192" y="3987"/>
                  </a:cubicBezTo>
                  <a:close/>
                </a:path>
              </a:pathLst>
            </a:cu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5" name="iconfont-1043-171180"/>
            <p:cNvSpPr/>
            <p:nvPr/>
          </p:nvSpPr>
          <p:spPr>
            <a:xfrm>
              <a:off x="9052890" y="1535386"/>
              <a:ext cx="324000" cy="272823"/>
            </a:xfrm>
            <a:custGeom>
              <a:avLst/>
              <a:gdLst>
                <a:gd name="T0" fmla="*/ 6400 w 12800"/>
                <a:gd name="T1" fmla="*/ 0 h 12800"/>
                <a:gd name="T2" fmla="*/ 0 w 12800"/>
                <a:gd name="T3" fmla="*/ 6400 h 12800"/>
                <a:gd name="T4" fmla="*/ 6400 w 12800"/>
                <a:gd name="T5" fmla="*/ 12800 h 12800"/>
                <a:gd name="T6" fmla="*/ 12800 w 12800"/>
                <a:gd name="T7" fmla="*/ 6400 h 12800"/>
                <a:gd name="T8" fmla="*/ 6400 w 12800"/>
                <a:gd name="T9" fmla="*/ 0 h 12800"/>
                <a:gd name="T10" fmla="*/ 10192 w 12800"/>
                <a:gd name="T11" fmla="*/ 3987 h 12800"/>
                <a:gd name="T12" fmla="*/ 5859 w 12800"/>
                <a:gd name="T13" fmla="*/ 9752 h 12800"/>
                <a:gd name="T14" fmla="*/ 5293 w 12800"/>
                <a:gd name="T15" fmla="*/ 10061 h 12800"/>
                <a:gd name="T16" fmla="*/ 5235 w 12800"/>
                <a:gd name="T17" fmla="*/ 10063 h 12800"/>
                <a:gd name="T18" fmla="*/ 4687 w 12800"/>
                <a:gd name="T19" fmla="*/ 9839 h 12800"/>
                <a:gd name="T20" fmla="*/ 2276 w 12800"/>
                <a:gd name="T21" fmla="*/ 7471 h 12800"/>
                <a:gd name="T22" fmla="*/ 2266 w 12800"/>
                <a:gd name="T23" fmla="*/ 6367 h 12800"/>
                <a:gd name="T24" fmla="*/ 3371 w 12800"/>
                <a:gd name="T25" fmla="*/ 6357 h 12800"/>
                <a:gd name="T26" fmla="*/ 5146 w 12800"/>
                <a:gd name="T27" fmla="*/ 8100 h 12800"/>
                <a:gd name="T28" fmla="*/ 8944 w 12800"/>
                <a:gd name="T29" fmla="*/ 3048 h 12800"/>
                <a:gd name="T30" fmla="*/ 10038 w 12800"/>
                <a:gd name="T31" fmla="*/ 2892 h 12800"/>
                <a:gd name="T32" fmla="*/ 10192 w 12800"/>
                <a:gd name="T33" fmla="*/ 3987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00" h="12800">
                  <a:moveTo>
                    <a:pt x="6400" y="0"/>
                  </a:moveTo>
                  <a:cubicBezTo>
                    <a:pt x="2865" y="0"/>
                    <a:pt x="0" y="2865"/>
                    <a:pt x="0" y="6400"/>
                  </a:cubicBezTo>
                  <a:cubicBezTo>
                    <a:pt x="0" y="9935"/>
                    <a:pt x="2865" y="12800"/>
                    <a:pt x="6400" y="12800"/>
                  </a:cubicBezTo>
                  <a:cubicBezTo>
                    <a:pt x="9935" y="12800"/>
                    <a:pt x="12800" y="9935"/>
                    <a:pt x="12800" y="6400"/>
                  </a:cubicBezTo>
                  <a:cubicBezTo>
                    <a:pt x="12800" y="2865"/>
                    <a:pt x="9935" y="0"/>
                    <a:pt x="6400" y="0"/>
                  </a:cubicBezTo>
                  <a:close/>
                  <a:moveTo>
                    <a:pt x="10192" y="3987"/>
                  </a:moveTo>
                  <a:lnTo>
                    <a:pt x="5859" y="9752"/>
                  </a:lnTo>
                  <a:cubicBezTo>
                    <a:pt x="5724" y="9932"/>
                    <a:pt x="5517" y="10045"/>
                    <a:pt x="5293" y="10061"/>
                  </a:cubicBezTo>
                  <a:cubicBezTo>
                    <a:pt x="5273" y="10063"/>
                    <a:pt x="5254" y="10063"/>
                    <a:pt x="5235" y="10063"/>
                  </a:cubicBezTo>
                  <a:cubicBezTo>
                    <a:pt x="5031" y="10063"/>
                    <a:pt x="4834" y="9984"/>
                    <a:pt x="4687" y="9839"/>
                  </a:cubicBezTo>
                  <a:lnTo>
                    <a:pt x="2276" y="7471"/>
                  </a:lnTo>
                  <a:cubicBezTo>
                    <a:pt x="1968" y="7169"/>
                    <a:pt x="1964" y="6675"/>
                    <a:pt x="2266" y="6367"/>
                  </a:cubicBezTo>
                  <a:cubicBezTo>
                    <a:pt x="2569" y="6059"/>
                    <a:pt x="3063" y="6055"/>
                    <a:pt x="3371" y="6357"/>
                  </a:cubicBezTo>
                  <a:lnTo>
                    <a:pt x="5146" y="8100"/>
                  </a:lnTo>
                  <a:lnTo>
                    <a:pt x="8944" y="3048"/>
                  </a:lnTo>
                  <a:cubicBezTo>
                    <a:pt x="9203" y="2703"/>
                    <a:pt x="9692" y="2634"/>
                    <a:pt x="10038" y="2892"/>
                  </a:cubicBezTo>
                  <a:cubicBezTo>
                    <a:pt x="10382" y="3153"/>
                    <a:pt x="10451" y="3642"/>
                    <a:pt x="10192" y="3987"/>
                  </a:cubicBezTo>
                  <a:close/>
                </a:path>
              </a:pathLst>
            </a:custGeom>
            <a:solidFill>
              <a:srgbClr val="ED7D31">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46" name="文本框 45"/>
          <p:cNvSpPr txBox="1"/>
          <p:nvPr/>
        </p:nvSpPr>
        <p:spPr>
          <a:xfrm>
            <a:off x="7861127" y="6300118"/>
            <a:ext cx="3818071" cy="230832"/>
          </a:xfrm>
          <a:prstGeom prst="rect">
            <a:avLst/>
          </a:prstGeom>
          <a:noFill/>
        </p:spPr>
        <p:txBody>
          <a:bodyPr wrap="square">
            <a:spAutoFit/>
          </a:bodyPr>
          <a:lstStyle/>
          <a:p>
            <a:pPr marL="0" marR="0" lvl="0" indent="0" algn="r" defTabSz="914400" eaLnBrk="1" fontAlgn="auto" latinLnBrk="0" hangingPunct="1">
              <a:lnSpc>
                <a:spcPct val="100000"/>
              </a:lnSpc>
              <a:spcBef>
                <a:spcPts val="0"/>
              </a:spcBef>
              <a:spcAft>
                <a:spcPts val="0"/>
              </a:spcAft>
              <a:buClrTx/>
              <a:buSzTx/>
              <a:buFontTx/>
              <a:buNone/>
              <a:defRPr/>
            </a:pPr>
            <a:r>
              <a:rPr kumimoji="0" lang="zh-CN" altLang="en-US" sz="900" b="0" i="1"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基于</a:t>
            </a:r>
            <a:r>
              <a:rPr kumimoji="0" lang="en-US" altLang="zh-CN" sz="900" b="0" i="1"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190</a:t>
            </a:r>
            <a:r>
              <a:rPr kumimoji="0" lang="zh-CN" altLang="en-US" sz="900" b="0" i="1"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例</a:t>
            </a:r>
            <a:r>
              <a:rPr kumimoji="0" lang="en-US" altLang="zh-CN" sz="900" b="0" i="1"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EGFR</a:t>
            </a:r>
            <a:r>
              <a:rPr kumimoji="0" lang="zh-CN" altLang="en-US" sz="900" b="0" i="1" u="none" strike="noStrike" kern="0" cap="none" spc="0" normalizeH="0" baseline="0" noProof="0" dirty="0">
                <a:ln>
                  <a:noFill/>
                </a:ln>
                <a:solidFill>
                  <a:srgbClr val="E7E6E6">
                    <a:lumMod val="50000"/>
                  </a:srgbClr>
                </a:solidFill>
                <a:effectLst/>
                <a:uLnTx/>
                <a:uFillTx/>
                <a:latin typeface="微软雅黑" panose="020B0503020204020204" charset="-122"/>
                <a:ea typeface="微软雅黑" panose="020B0503020204020204" charset="-122"/>
                <a:cs typeface="微软雅黑" panose="020B0503020204020204" charset="-122"/>
              </a:rPr>
              <a:t>突变骨转移患者的数据</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9D4F7CF-1341-341F-BF5C-9F4D2A63F48D}"/>
              </a:ext>
            </a:extLst>
          </p:cNvPr>
          <p:cNvGraphicFramePr>
            <a:graphicFrameLocks noChangeAspect="1"/>
          </p:cNvGraphicFramePr>
          <p:nvPr>
            <p:custDataLst>
              <p:tags r:id="rId1"/>
            </p:custDataLst>
            <p:extLst>
              <p:ext uri="{D42A27DB-BD31-4B8C-83A1-F6EECF244321}">
                <p14:modId xmlns:p14="http://schemas.microsoft.com/office/powerpoint/2010/main" val="2783935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6" name="组合 5">
            <a:extLst>
              <a:ext uri="{FF2B5EF4-FFF2-40B4-BE49-F238E27FC236}">
                <a16:creationId xmlns:a16="http://schemas.microsoft.com/office/drawing/2014/main" id="{2985DDA1-12A0-59D4-F001-190CD7DAFDE1}"/>
              </a:ext>
            </a:extLst>
          </p:cNvPr>
          <p:cNvGrpSpPr/>
          <p:nvPr/>
        </p:nvGrpSpPr>
        <p:grpSpPr>
          <a:xfrm>
            <a:off x="515938" y="1195893"/>
            <a:ext cx="7055231" cy="4862007"/>
            <a:chOff x="515938" y="1195893"/>
            <a:chExt cx="5520473" cy="4862007"/>
          </a:xfrm>
        </p:grpSpPr>
        <p:sp>
          <p:nvSpPr>
            <p:cNvPr id="365" name="矩形: 圆角 364"/>
            <p:cNvSpPr/>
            <p:nvPr/>
          </p:nvSpPr>
          <p:spPr>
            <a:xfrm>
              <a:off x="515938" y="1476353"/>
              <a:ext cx="5520473" cy="4581547"/>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3" name="组合 2"/>
            <p:cNvGrpSpPr/>
            <p:nvPr/>
          </p:nvGrpSpPr>
          <p:grpSpPr>
            <a:xfrm>
              <a:off x="996177" y="1195893"/>
              <a:ext cx="4559994" cy="553998"/>
              <a:chOff x="904372" y="1195893"/>
              <a:chExt cx="4559994" cy="553998"/>
            </a:xfrm>
          </p:grpSpPr>
          <p:sp>
            <p:nvSpPr>
              <p:cNvPr id="366" name="任意多边形: 形状 365"/>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67" name="文本框 366"/>
              <p:cNvSpPr txBox="1"/>
              <p:nvPr/>
            </p:nvSpPr>
            <p:spPr>
              <a:xfrm>
                <a:off x="1168779" y="1195893"/>
                <a:ext cx="4031180" cy="553998"/>
              </a:xfrm>
              <a:prstGeom prst="rect">
                <a:avLst/>
              </a:prstGeom>
              <a:noFill/>
            </p:spPr>
            <p:txBody>
              <a:bodyPr wrap="square" anchor="ctr">
                <a:spAutoFit/>
              </a:bodyPr>
              <a:lstStyle/>
              <a:p>
                <a:pPr lvl="0" algn="ctr" defTabSz="457200">
                  <a:defRPr/>
                </a:pPr>
                <a:r>
                  <a:rPr lang="zh-CN" altLang="en-US"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前瞻性与回顾性数据均显示：晚期</a:t>
                </a:r>
                <a:r>
                  <a:rPr lang="en-US" altLang="zh-CN"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NSCLC</a:t>
                </a:r>
                <a:r>
                  <a:rPr lang="zh-CN" altLang="en-US"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骨转移患者</a:t>
                </a:r>
                <a:endParaRPr lang="en-US" altLang="zh-CN"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a:p>
                <a:pPr lvl="0" algn="ctr" defTabSz="457200">
                  <a:defRPr/>
                </a:pPr>
                <a:r>
                  <a:rPr lang="en-US" altLang="zh-CN"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ICB</a:t>
                </a:r>
                <a:r>
                  <a:rPr lang="zh-CN" altLang="en-US"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联合地舒单抗有望</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改善</a:t>
                </a:r>
                <a:r>
                  <a:rPr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PFS</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和</a:t>
                </a:r>
                <a:r>
                  <a:rPr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OS</a:t>
                </a:r>
                <a:endParaRPr lang="zh-CN" altLang="en-US" sz="15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nvGrpSpPr>
              <p:cNvPr id="368" name="组合 367"/>
              <p:cNvGrpSpPr/>
              <p:nvPr/>
            </p:nvGrpSpPr>
            <p:grpSpPr>
              <a:xfrm>
                <a:off x="1121263" y="1198793"/>
                <a:ext cx="545082" cy="512278"/>
                <a:chOff x="7436314" y="2544951"/>
                <a:chExt cx="509090" cy="294402"/>
              </a:xfrm>
            </p:grpSpPr>
            <p:sp>
              <p:nvSpPr>
                <p:cNvPr id="369" name="平行四边形 36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70" name="平行四边形 36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grpSp>
      <p:grpSp>
        <p:nvGrpSpPr>
          <p:cNvPr id="5" name="组合 4">
            <a:extLst>
              <a:ext uri="{FF2B5EF4-FFF2-40B4-BE49-F238E27FC236}">
                <a16:creationId xmlns:a16="http://schemas.microsoft.com/office/drawing/2014/main" id="{024639A5-E80D-50D1-CA90-162FD8206869}"/>
              </a:ext>
            </a:extLst>
          </p:cNvPr>
          <p:cNvGrpSpPr/>
          <p:nvPr/>
        </p:nvGrpSpPr>
        <p:grpSpPr>
          <a:xfrm>
            <a:off x="7727723" y="1196349"/>
            <a:ext cx="3948339" cy="4861551"/>
            <a:chOff x="7477473" y="1196349"/>
            <a:chExt cx="4198590" cy="4861551"/>
          </a:xfrm>
        </p:grpSpPr>
        <p:sp>
          <p:nvSpPr>
            <p:cNvPr id="402" name="矩形: 圆角 401"/>
            <p:cNvSpPr/>
            <p:nvPr/>
          </p:nvSpPr>
          <p:spPr>
            <a:xfrm>
              <a:off x="7477473" y="1476353"/>
              <a:ext cx="4198590" cy="4581547"/>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30" name="组合 29"/>
            <p:cNvGrpSpPr/>
            <p:nvPr/>
          </p:nvGrpSpPr>
          <p:grpSpPr>
            <a:xfrm>
              <a:off x="7878195" y="1196349"/>
              <a:ext cx="3468099" cy="553085"/>
              <a:chOff x="6727633" y="1196349"/>
              <a:chExt cx="4559994" cy="553085"/>
            </a:xfrm>
          </p:grpSpPr>
          <p:sp>
            <p:nvSpPr>
              <p:cNvPr id="403" name="任意多边形: 形状 402"/>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04" name="文本框 403"/>
              <p:cNvSpPr txBox="1"/>
              <p:nvPr/>
            </p:nvSpPr>
            <p:spPr>
              <a:xfrm>
                <a:off x="6992040" y="1196349"/>
                <a:ext cx="4031180" cy="553085"/>
              </a:xfrm>
              <a:prstGeom prst="rect">
                <a:avLst/>
              </a:prstGeom>
              <a:noFill/>
            </p:spPr>
            <p:txBody>
              <a:bodyPr wrap="square" anchor="ctr">
                <a:spAutoFit/>
              </a:bodyPr>
              <a:lstStyle/>
              <a:p>
                <a:pPr marL="0" marR="0" lvl="0" indent="0" algn="ctr" defTabSz="457200" eaLnBrk="1" fontAlgn="auto" latinLnBrk="0" hangingPunct="1">
                  <a:lnSpc>
                    <a:spcPct val="100000"/>
                  </a:lnSpc>
                  <a:spcBef>
                    <a:spcPts val="0"/>
                  </a:spcBef>
                  <a:spcAft>
                    <a:spcPts val="0"/>
                  </a:spcAft>
                  <a:buClrTx/>
                  <a:buSzTx/>
                  <a:buFontTx/>
                  <a:buNone/>
                  <a:defRPr/>
                </a:pP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地舒单抗</a:t>
                </a:r>
                <a:r>
                  <a:rPr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+ICB vs ICB</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单药</a:t>
                </a:r>
                <a:endParaRPr kumimoji="0" lang="en-US" altLang="zh-CN" sz="15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endParaRPr>
              </a:p>
              <a:p>
                <a:pPr marL="0" marR="0" lvl="0" indent="0" algn="ctr" defTabSz="457200" eaLnBrk="1" fontAlgn="auto" latinLnBrk="0" hangingPunct="1">
                  <a:lnSpc>
                    <a:spcPct val="100000"/>
                  </a:lnSpc>
                  <a:spcBef>
                    <a:spcPts val="0"/>
                  </a:spcBef>
                  <a:spcAft>
                    <a:spcPts val="0"/>
                  </a:spcAft>
                  <a:buClrTx/>
                  <a:buSzTx/>
                  <a:buFontTx/>
                  <a:buNone/>
                  <a:defRPr/>
                </a:pPr>
                <a:r>
                  <a:rPr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ORR</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和</a:t>
                </a:r>
                <a:r>
                  <a:rPr lang="en-US" altLang="zh-CN"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DCR</a:t>
                </a:r>
                <a:r>
                  <a:rPr lang="zh-CN" altLang="en-US" sz="1500" b="1" kern="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显著</a:t>
                </a:r>
                <a:r>
                  <a:rPr lang="zh-CN" altLang="en-US" sz="1500" b="1" kern="0" noProof="0" dirty="0">
                    <a:ln>
                      <a:noFill/>
                    </a:ln>
                    <a:solidFill>
                      <a:srgbClr val="FFFF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提高近</a:t>
                </a:r>
                <a:r>
                  <a:rPr lang="en-US" altLang="zh-CN" sz="1500" b="1" kern="0" noProof="0" dirty="0">
                    <a:ln>
                      <a:noFill/>
                    </a:ln>
                    <a:solidFill>
                      <a:srgbClr val="FFFF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1</a:t>
                </a:r>
                <a:r>
                  <a:rPr lang="zh-CN" altLang="en-US" sz="1500" b="1" kern="0" noProof="0" dirty="0">
                    <a:ln>
                      <a:noFill/>
                    </a:ln>
                    <a:solidFill>
                      <a:srgbClr val="FFFF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微软雅黑" panose="020B0503020204020204" charset="-122"/>
                    <a:sym typeface="+mn-ea"/>
                  </a:rPr>
                  <a:t>倍</a:t>
                </a:r>
                <a:endParaRPr lang="zh-CN" altLang="en-US" sz="1500" b="1" kern="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grpSp>
            <p:nvGrpSpPr>
              <p:cNvPr id="405" name="组合 404"/>
              <p:cNvGrpSpPr/>
              <p:nvPr/>
            </p:nvGrpSpPr>
            <p:grpSpPr>
              <a:xfrm>
                <a:off x="6944524" y="1198793"/>
                <a:ext cx="545082" cy="512278"/>
                <a:chOff x="7436314" y="2544951"/>
                <a:chExt cx="509090" cy="294402"/>
              </a:xfrm>
            </p:grpSpPr>
            <p:sp>
              <p:nvSpPr>
                <p:cNvPr id="406" name="平行四边形 405"/>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07" name="平行四边形 406"/>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grpSp>
      <p:sp>
        <p:nvSpPr>
          <p:cNvPr id="2" name="标题 1"/>
          <p:cNvSpPr>
            <a:spLocks noGrp="1"/>
          </p:cNvSpPr>
          <p:nvPr>
            <p:ph type="title"/>
          </p:nvPr>
        </p:nvSpPr>
        <p:spPr>
          <a:xfrm>
            <a:off x="838200" y="281624"/>
            <a:ext cx="10681308" cy="812530"/>
          </a:xfrm>
        </p:spPr>
        <p:txBody>
          <a:bodyPr vert="horz"/>
          <a:lstStyle/>
          <a:p>
            <a:r>
              <a:rPr kumimoji="1" lang="zh-CN" altLang="en-US" dirty="0">
                <a:cs typeface="微软雅黑" panose="020B0503020204020204" charset="-122"/>
              </a:rPr>
              <a:t>多项研究表明：地舒单抗联合免疫治疗或可逆转骨转移导致的全身免疫抑制、为免疫治疗带来缩瘤和生存的“全身获益”</a:t>
            </a:r>
          </a:p>
        </p:txBody>
      </p:sp>
      <p:graphicFrame>
        <p:nvGraphicFramePr>
          <p:cNvPr id="39" name="图表 38"/>
          <p:cNvGraphicFramePr>
            <a:graphicFrameLocks noGrp="1"/>
          </p:cNvGraphicFramePr>
          <p:nvPr>
            <p:extLst>
              <p:ext uri="{D42A27DB-BD31-4B8C-83A1-F6EECF244321}">
                <p14:modId xmlns:p14="http://schemas.microsoft.com/office/powerpoint/2010/main" val="111299884"/>
              </p:ext>
            </p:extLst>
          </p:nvPr>
        </p:nvGraphicFramePr>
        <p:xfrm>
          <a:off x="7727724" y="2405030"/>
          <a:ext cx="3791784" cy="3608668"/>
        </p:xfrm>
        <a:graphic>
          <a:graphicData uri="http://schemas.openxmlformats.org/drawingml/2006/chart">
            <c:chart xmlns:c="http://schemas.openxmlformats.org/drawingml/2006/chart" xmlns:r="http://schemas.openxmlformats.org/officeDocument/2006/relationships" r:id="rId5"/>
          </a:graphicData>
        </a:graphic>
      </p:graphicFrame>
      <p:sp>
        <p:nvSpPr>
          <p:cNvPr id="40" name="文本框 39"/>
          <p:cNvSpPr txBox="1"/>
          <p:nvPr/>
        </p:nvSpPr>
        <p:spPr>
          <a:xfrm>
            <a:off x="8764799" y="3113239"/>
            <a:ext cx="1287407" cy="275590"/>
          </a:xfrm>
          <a:prstGeom prst="rect">
            <a:avLst/>
          </a:prstGeom>
          <a:noFill/>
        </p:spPr>
        <p:txBody>
          <a:bodyPr wrap="square">
            <a:spAutoFit/>
          </a:bodyPr>
          <a:lstStyle/>
          <a:p>
            <a:pPr algn="ctr"/>
            <a:r>
              <a:rPr lang="en-US" altLang="zh-CN" sz="1200" b="1" i="1" dirty="0">
                <a:solidFill>
                  <a:srgbClr val="F26649"/>
                </a:solidFill>
                <a:latin typeface="微软雅黑" panose="020B0503020204020204" charset="-122"/>
                <a:ea typeface="微软雅黑" panose="020B0503020204020204" charset="-122"/>
              </a:rPr>
              <a:t>p=0.01</a:t>
            </a:r>
          </a:p>
        </p:txBody>
      </p:sp>
      <p:sp>
        <p:nvSpPr>
          <p:cNvPr id="41" name="文本框 40"/>
          <p:cNvSpPr txBox="1"/>
          <p:nvPr/>
        </p:nvSpPr>
        <p:spPr>
          <a:xfrm>
            <a:off x="10146978" y="2310233"/>
            <a:ext cx="1287407" cy="275590"/>
          </a:xfrm>
          <a:prstGeom prst="rect">
            <a:avLst/>
          </a:prstGeom>
          <a:noFill/>
        </p:spPr>
        <p:txBody>
          <a:bodyPr wrap="square">
            <a:spAutoFit/>
          </a:bodyPr>
          <a:lstStyle/>
          <a:p>
            <a:pPr algn="ctr"/>
            <a:r>
              <a:rPr lang="en-US" altLang="zh-CN" sz="1200" b="1" i="1" dirty="0">
                <a:solidFill>
                  <a:srgbClr val="F26649"/>
                </a:solidFill>
                <a:latin typeface="微软雅黑" panose="020B0503020204020204" charset="-122"/>
                <a:ea typeface="微软雅黑" panose="020B0503020204020204" charset="-122"/>
              </a:rPr>
              <a:t>p=0.02</a:t>
            </a:r>
          </a:p>
        </p:txBody>
      </p:sp>
      <p:sp>
        <p:nvSpPr>
          <p:cNvPr id="42" name="文本框 41"/>
          <p:cNvSpPr txBox="1"/>
          <p:nvPr/>
        </p:nvSpPr>
        <p:spPr>
          <a:xfrm>
            <a:off x="526003" y="6130759"/>
            <a:ext cx="10469431" cy="254557"/>
          </a:xfrm>
          <a:prstGeom prst="rect">
            <a:avLst/>
          </a:prstGeom>
          <a:noFill/>
        </p:spPr>
        <p:txBody>
          <a:bodyPr wrap="square">
            <a:spAutoFit/>
          </a:bodyPr>
          <a:lstStyle/>
          <a:p>
            <a:pPr>
              <a:lnSpc>
                <a:spcPct val="130000"/>
              </a:lnSpc>
            </a:pPr>
            <a:r>
              <a:rPr lang="en-US" altLang="zh-CN" sz="9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ORR</a:t>
            </a:r>
            <a:r>
              <a:rPr lang="zh-CN" altLang="en-US" sz="9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：客观缓解率；</a:t>
            </a:r>
            <a:r>
              <a:rPr lang="en-US" altLang="zh-CN" sz="9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DCR</a:t>
            </a:r>
            <a:r>
              <a:rPr lang="zh-CN" altLang="en-US" sz="9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：疾病控制率；</a:t>
            </a:r>
            <a:r>
              <a:rPr lang="en-US" altLang="zh-CN" sz="9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CI</a:t>
            </a:r>
            <a:r>
              <a:rPr lang="zh-CN" altLang="en-US" sz="9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：置信区间；</a:t>
            </a:r>
            <a:r>
              <a:rPr lang="en-US" altLang="zh-CN" sz="900" dirty="0" err="1">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rwPFS</a:t>
            </a:r>
            <a:r>
              <a:rPr lang="zh-CN" altLang="en-US" sz="9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：真实世界无进展生存期；</a:t>
            </a:r>
            <a:r>
              <a:rPr lang="en-US" altLang="zh-CN" sz="9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ICB</a:t>
            </a:r>
            <a:r>
              <a:rPr lang="zh-CN" altLang="en-US" sz="900" dirty="0">
                <a:solidFill>
                  <a:prstClr val="black">
                    <a:lumMod val="75000"/>
                    <a:lumOff val="25000"/>
                  </a:prstClr>
                </a:solidFill>
                <a:latin typeface="微软雅黑" panose="020B0503020204020204" charset="-122"/>
                <a:ea typeface="微软雅黑" panose="020B0503020204020204" charset="-122"/>
                <a:cs typeface="微软雅黑" panose="020B0503020204020204" charset="-122"/>
              </a:rPr>
              <a:t>：免疫检查点抑制剂</a:t>
            </a:r>
          </a:p>
        </p:txBody>
      </p:sp>
      <p:sp>
        <p:nvSpPr>
          <p:cNvPr id="43" name="文本框 42"/>
          <p:cNvSpPr txBox="1"/>
          <p:nvPr/>
        </p:nvSpPr>
        <p:spPr>
          <a:xfrm>
            <a:off x="514800" y="6480000"/>
            <a:ext cx="9773920" cy="306705"/>
          </a:xfrm>
          <a:prstGeom prst="rect">
            <a:avLst/>
          </a:prstGeom>
          <a:noFill/>
        </p:spPr>
        <p:txBody>
          <a:bodyPr wrap="square" anchor="b" anchorCtr="0">
            <a:spAutoFit/>
          </a:bodyPr>
          <a:lstStyle/>
          <a:p>
            <a:pPr marL="228600" indent="-228600">
              <a:buFont typeface="+mj-lt"/>
              <a:buAutoNum type="arabicPeriod"/>
            </a:pPr>
            <a:r>
              <a:rPr kumimoji="1" lang="en-US" altLang="zh-CN" sz="700" dirty="0">
                <a:solidFill>
                  <a:prstClr val="white">
                    <a:lumMod val="50000"/>
                  </a:prstClr>
                </a:solidFill>
                <a:latin typeface="微软雅黑" panose="020B0503020204020204" charset="-122"/>
                <a:ea typeface="微软雅黑" panose="020B0503020204020204" charset="-122"/>
              </a:rPr>
              <a:t>Nomogram and effectiveness of bone-modifying agents in advanced driver-negative NSCLC: a </a:t>
            </a:r>
            <a:r>
              <a:rPr kumimoji="1" lang="en-US" altLang="zh-CN" sz="700" dirty="0" err="1">
                <a:solidFill>
                  <a:prstClr val="white">
                    <a:lumMod val="50000"/>
                  </a:prstClr>
                </a:solidFill>
                <a:latin typeface="微软雅黑" panose="020B0503020204020204" charset="-122"/>
                <a:ea typeface="微软雅黑" panose="020B0503020204020204" charset="-122"/>
              </a:rPr>
              <a:t>retropective</a:t>
            </a:r>
            <a:r>
              <a:rPr kumimoji="1" lang="en-US" altLang="zh-CN" sz="700" dirty="0">
                <a:solidFill>
                  <a:prstClr val="white">
                    <a:lumMod val="50000"/>
                  </a:prstClr>
                </a:solidFill>
                <a:latin typeface="微软雅黑" panose="020B0503020204020204" charset="-122"/>
                <a:ea typeface="微软雅黑" panose="020B0503020204020204" charset="-122"/>
              </a:rPr>
              <a:t> real-world study. IASLC 2025 WCLC.</a:t>
            </a:r>
          </a:p>
          <a:p>
            <a:pPr marL="228600" indent="-228600">
              <a:buFont typeface="+mj-lt"/>
              <a:buAutoNum type="arabicPeriod"/>
            </a:pPr>
            <a:r>
              <a:rPr kumimoji="1" lang="en-US" altLang="zh-CN" sz="700" dirty="0">
                <a:solidFill>
                  <a:prstClr val="white">
                    <a:lumMod val="50000"/>
                  </a:prstClr>
                </a:solidFill>
                <a:latin typeface="微软雅黑" panose="020B0503020204020204" charset="-122"/>
                <a:ea typeface="微软雅黑" panose="020B0503020204020204" charset="-122"/>
              </a:rPr>
              <a:t>Asano Y, et al. Lung Cancer. 2024 Jul;193:107858. </a:t>
            </a:r>
          </a:p>
        </p:txBody>
      </p:sp>
      <p:grpSp>
        <p:nvGrpSpPr>
          <p:cNvPr id="93" name="组合 92"/>
          <p:cNvGrpSpPr/>
          <p:nvPr/>
        </p:nvGrpSpPr>
        <p:grpSpPr>
          <a:xfrm>
            <a:off x="1288635" y="1254632"/>
            <a:ext cx="598444" cy="512278"/>
            <a:chOff x="7436314" y="2544951"/>
            <a:chExt cx="509090" cy="294402"/>
          </a:xfrm>
        </p:grpSpPr>
        <p:sp>
          <p:nvSpPr>
            <p:cNvPr id="95" name="平行四边形 94"/>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96" name="平行四边形 95"/>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3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pic>
        <p:nvPicPr>
          <p:cNvPr id="4" name="图片 3">
            <a:extLst>
              <a:ext uri="{FF2B5EF4-FFF2-40B4-BE49-F238E27FC236}">
                <a16:creationId xmlns:a16="http://schemas.microsoft.com/office/drawing/2014/main" id="{1E5A30DB-418E-15BA-6DB2-2F6859E9000E}"/>
              </a:ext>
            </a:extLst>
          </p:cNvPr>
          <p:cNvPicPr>
            <a:picLocks noChangeAspect="1"/>
          </p:cNvPicPr>
          <p:nvPr/>
        </p:nvPicPr>
        <p:blipFill>
          <a:blip r:embed="rId6"/>
          <a:stretch>
            <a:fillRect/>
          </a:stretch>
        </p:blipFill>
        <p:spPr>
          <a:xfrm>
            <a:off x="739100" y="2461433"/>
            <a:ext cx="3820179" cy="2770324"/>
          </a:xfrm>
          <a:prstGeom prst="rect">
            <a:avLst/>
          </a:prstGeom>
        </p:spPr>
      </p:pic>
      <p:pic>
        <p:nvPicPr>
          <p:cNvPr id="7" name="图片 6">
            <a:extLst>
              <a:ext uri="{FF2B5EF4-FFF2-40B4-BE49-F238E27FC236}">
                <a16:creationId xmlns:a16="http://schemas.microsoft.com/office/drawing/2014/main" id="{2725040B-A7C3-D159-6AE8-1BF39BE97800}"/>
              </a:ext>
            </a:extLst>
          </p:cNvPr>
          <p:cNvPicPr>
            <a:picLocks noChangeAspect="1"/>
          </p:cNvPicPr>
          <p:nvPr/>
        </p:nvPicPr>
        <p:blipFill>
          <a:blip r:embed="rId7"/>
          <a:stretch>
            <a:fillRect/>
          </a:stretch>
        </p:blipFill>
        <p:spPr>
          <a:xfrm>
            <a:off x="4715833" y="1923081"/>
            <a:ext cx="2476452" cy="3934870"/>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2957D48-C147-8CC9-E7AB-191F8BECF368}"/>
              </a:ext>
            </a:extLst>
          </p:cNvPr>
          <p:cNvGraphicFramePr>
            <a:graphicFrameLocks noChangeAspect="1"/>
          </p:cNvGraphicFramePr>
          <p:nvPr>
            <p:custDataLst>
              <p:tags r:id="rId1"/>
            </p:custDataLst>
            <p:extLst>
              <p:ext uri="{D42A27DB-BD31-4B8C-83A1-F6EECF244321}">
                <p14:modId xmlns:p14="http://schemas.microsoft.com/office/powerpoint/2010/main" val="1415706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3" imgW="512" imgH="514" progId="TCLayout.ActiveDocument.1">
                  <p:embed/>
                </p:oleObj>
              </mc:Choice>
              <mc:Fallback>
                <p:oleObj name="think-cell 幻灯片" r:id="rId33" imgW="512" imgH="514" progId="TCLayout.ActiveDocument.1">
                  <p:embed/>
                  <p:pic>
                    <p:nvPicPr>
                      <p:cNvPr id="3" name="think-cell data - do not delete" hidden="1">
                        <a:extLst>
                          <a:ext uri="{FF2B5EF4-FFF2-40B4-BE49-F238E27FC236}">
                            <a16:creationId xmlns:a16="http://schemas.microsoft.com/office/drawing/2014/main" id="{72957D48-C147-8CC9-E7AB-191F8BECF368}"/>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15" name="矩形: 圆角 14"/>
          <p:cNvSpPr/>
          <p:nvPr/>
        </p:nvSpPr>
        <p:spPr>
          <a:xfrm>
            <a:off x="515937" y="1198385"/>
            <a:ext cx="11160126" cy="5104918"/>
          </a:xfrm>
          <a:prstGeom prst="roundRect">
            <a:avLst>
              <a:gd name="adj" fmla="val 110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b="1">
              <a:solidFill>
                <a:srgbClr val="878786"/>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sp>
        <p:nvSpPr>
          <p:cNvPr id="2" name="标题 1"/>
          <p:cNvSpPr>
            <a:spLocks noGrp="1"/>
          </p:cNvSpPr>
          <p:nvPr>
            <p:ph type="title"/>
          </p:nvPr>
        </p:nvSpPr>
        <p:spPr>
          <a:xfrm>
            <a:off x="838200" y="267774"/>
            <a:ext cx="11019155" cy="840230"/>
          </a:xfrm>
        </p:spPr>
        <p:txBody>
          <a:bodyPr vert="horz"/>
          <a:lstStyle/>
          <a:p>
            <a:r>
              <a:rPr kumimoji="1" lang="zh-CN" altLang="en-US" sz="2700" dirty="0"/>
              <a:t>无症状骨转移的骨靶向治疗，临床实践如何落地？专家普遍反馈：</a:t>
            </a:r>
            <a:br>
              <a:rPr kumimoji="1" lang="en-US" altLang="zh-CN" sz="2700" dirty="0"/>
            </a:br>
            <a:r>
              <a:rPr kumimoji="1" lang="zh-CN" altLang="en-US" sz="2700" dirty="0"/>
              <a:t>无症状≈无风险，症状仍是临床启动骨转移检查、治疗的最主要因素</a:t>
            </a:r>
            <a:endParaRPr kumimoji="1" lang="zh-CN" altLang="en-US" sz="2700" dirty="0">
              <a:latin typeface="Arial" panose="020B0604020202020204" pitchFamily="34" charset="0"/>
              <a:cs typeface="Arial" panose="020B0604020202020204" pitchFamily="34" charset="0"/>
            </a:endParaRPr>
          </a:p>
        </p:txBody>
      </p:sp>
      <p:graphicFrame>
        <p:nvGraphicFramePr>
          <p:cNvPr id="190" name="表格 189"/>
          <p:cNvGraphicFramePr>
            <a:graphicFrameLocks noGrp="1"/>
          </p:cNvGraphicFramePr>
          <p:nvPr/>
        </p:nvGraphicFramePr>
        <p:xfrm>
          <a:off x="802005" y="2567940"/>
          <a:ext cx="6078220" cy="2720975"/>
        </p:xfrm>
        <a:graphic>
          <a:graphicData uri="http://schemas.openxmlformats.org/drawingml/2006/table">
            <a:tbl>
              <a:tblPr firstRow="1" bandRow="1"/>
              <a:tblGrid>
                <a:gridCol w="6078220">
                  <a:extLst>
                    <a:ext uri="{9D8B030D-6E8A-4147-A177-3AD203B41FA5}">
                      <a16:colId xmlns:a16="http://schemas.microsoft.com/office/drawing/2014/main" val="20000"/>
                    </a:ext>
                  </a:extLst>
                </a:gridCol>
              </a:tblGrid>
              <a:tr h="54419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CN" altLang="en-US" sz="1400" dirty="0">
                          <a:solidFill>
                            <a:schemeClr val="tx1"/>
                          </a:solidFill>
                          <a:latin typeface="Arial" panose="020B0604020202020204" pitchFamily="34" charset="0"/>
                          <a:ea typeface="微软雅黑" panose="020B0503020204020204" charset="-122"/>
                        </a:rPr>
                        <a:t>进行骨相关检查的患者指标选择</a:t>
                      </a:r>
                    </a:p>
                  </a:txBody>
                  <a:tcPr anchor="ctr">
                    <a:lnL w="12700" cmpd="sng">
                      <a:noFill/>
                    </a:lnL>
                    <a:lnR w="12700" cmpd="sng">
                      <a:noFill/>
                    </a:lnR>
                    <a:lnT w="12700" cap="flat" cmpd="sng" algn="ctr">
                      <a:solidFill>
                        <a:srgbClr val="F26649"/>
                      </a:solidFill>
                      <a:prstDash val="solid"/>
                      <a:round/>
                      <a:headEnd type="none" w="med" len="med"/>
                      <a:tailEnd type="none" w="med" len="med"/>
                    </a:lnT>
                    <a:lnB w="12700" cap="flat" cmpd="sng" algn="ctr">
                      <a:solidFill>
                        <a:srgbClr val="F2664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251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zh-CN" altLang="en-US" sz="1050" dirty="0">
                        <a:latin typeface="Arial" panose="020B0604020202020204" pitchFamily="34" charset="0"/>
                        <a:ea typeface="微软雅黑" panose="020B0503020204020204" charset="-122"/>
                        <a:cs typeface="Arial" panose="020B0604020202020204" pitchFamily="34" charset="0"/>
                      </a:endParaRPr>
                    </a:p>
                  </a:txBody>
                  <a:tcPr anchor="ctr">
                    <a:lnL w="12700" cmpd="sng">
                      <a:noFill/>
                    </a:lnL>
                    <a:lnR w="12700" cmpd="sng">
                      <a:noFill/>
                    </a:lnR>
                    <a:lnT w="12700" cap="flat" cmpd="sng" algn="ctr">
                      <a:solidFill>
                        <a:srgbClr val="F26649"/>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2580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zh-CN" altLang="en-US" sz="1050" dirty="0">
                        <a:latin typeface="Arial" panose="020B0604020202020204" pitchFamily="34" charset="0"/>
                        <a:ea typeface="微软雅黑" panose="020B0503020204020204" charset="-122"/>
                        <a:cs typeface="Arial" panose="020B0604020202020204" pitchFamily="34" charset="0"/>
                      </a:endParaRPr>
                    </a:p>
                  </a:txBody>
                  <a:tcPr anchor="ctr">
                    <a:lnL w="12700" cmpd="sng">
                      <a:noFill/>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2580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endParaRPr lang="zh-CN" altLang="en-US" sz="1050" dirty="0">
                        <a:latin typeface="Arial" panose="020B0604020202020204" pitchFamily="34" charset="0"/>
                        <a:ea typeface="微软雅黑" panose="020B0503020204020204" charset="-122"/>
                        <a:cs typeface="Arial" panose="020B0604020202020204" pitchFamily="34" charset="0"/>
                      </a:endParaRPr>
                    </a:p>
                  </a:txBody>
                  <a:tcPr anchor="ctr">
                    <a:lnL w="12700" cmpd="sng">
                      <a:noFill/>
                    </a:lnL>
                    <a:lnR w="12700" cmpd="sng">
                      <a:noFill/>
                    </a:lnR>
                    <a:lnT w="6350" cap="flat" cmpd="sng" algn="ctr">
                      <a:solidFill>
                        <a:sysClr val="window" lastClr="FFFFFF">
                          <a:lumMod val="75000"/>
                        </a:sysClr>
                      </a:solidFill>
                      <a:prstDash val="solid"/>
                      <a:round/>
                      <a:headEnd type="none" w="med" len="med"/>
                      <a:tailEnd type="none" w="med" len="med"/>
                    </a:lnT>
                    <a:lnB w="6350"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92" name="文本占位符 42"/>
          <p:cNvSpPr txBox="1"/>
          <p:nvPr/>
        </p:nvSpPr>
        <p:spPr>
          <a:xfrm>
            <a:off x="570134" y="6490093"/>
            <a:ext cx="10884360" cy="230315"/>
          </a:xfrm>
          <a:prstGeom prst="rect">
            <a:avLst/>
          </a:prstGeom>
        </p:spPr>
        <p:txBody>
          <a:bodyPr vert="horz" lIns="0" tIns="0" rIns="0" bIns="0" rtlCol="0" anchor="ctr">
            <a:normAutofit/>
          </a:bodyPr>
          <a:lstStyle>
            <a:lvl1pPr marL="0" indent="0" algn="l" defTabSz="457200" rtl="0" eaLnBrk="1" latinLnBrk="0" hangingPunct="1">
              <a:lnSpc>
                <a:spcPct val="100000"/>
              </a:lnSpc>
              <a:spcBef>
                <a:spcPts val="0"/>
              </a:spcBef>
              <a:buFont typeface="Arial" panose="020B0604020202020204"/>
              <a:buNone/>
              <a:defRPr sz="800" i="1" kern="1200">
                <a:solidFill>
                  <a:schemeClr val="tx1">
                    <a:lumMod val="50000"/>
                    <a:lumOff val="50000"/>
                  </a:schemeClr>
                </a:solidFill>
                <a:latin typeface="+mj-ea"/>
                <a:ea typeface="+mj-ea"/>
                <a:cs typeface="+mn-cs"/>
                <a:sym typeface="微软雅黑" panose="020B0503020204020204" charset="-122"/>
              </a:defRPr>
            </a:lvl1pPr>
            <a:lvl2pPr marL="365760" indent="0" algn="l" defTabSz="457200" rtl="0" eaLnBrk="1" latinLnBrk="0" hangingPunct="1">
              <a:spcBef>
                <a:spcPct val="20000"/>
              </a:spcBef>
              <a:buFont typeface="Arial" panose="020B0604020202020204"/>
              <a:buNone/>
              <a:defRPr sz="535"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731520" indent="0" algn="l" defTabSz="457200" rtl="0" eaLnBrk="1" latinLnBrk="0" hangingPunct="1">
              <a:spcBef>
                <a:spcPct val="20000"/>
              </a:spcBef>
              <a:buFont typeface="Arial" panose="020B0604020202020204"/>
              <a:buNone/>
              <a:defRPr sz="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097280" indent="0" algn="l" defTabSz="457200" rtl="0" eaLnBrk="1" latinLnBrk="0" hangingPunct="1">
              <a:spcBef>
                <a:spcPct val="20000"/>
              </a:spcBef>
              <a:buFont typeface="Arial" panose="020B0604020202020204"/>
              <a:buNone/>
              <a:defRPr sz="265"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1463040" indent="0" algn="l" defTabSz="457200" rtl="0" eaLnBrk="1" latinLnBrk="0" hangingPunct="1">
              <a:spcBef>
                <a:spcPct val="20000"/>
              </a:spcBef>
              <a:buFont typeface="Arial" panose="020B0604020202020204"/>
              <a:buNone/>
              <a:defRPr sz="265"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panose="020B0604020202020204"/>
              <a:buNone/>
              <a:defRPr/>
            </a:pPr>
            <a:endParaRPr kumimoji="0" lang="zh-CN" altLang="en-US" sz="800" b="0" i="1" u="none" strike="noStrike" kern="1200" cap="none" spc="0" normalizeH="0" baseline="0" noProof="0" dirty="0">
              <a:ln>
                <a:noFill/>
              </a:ln>
              <a:solidFill>
                <a:sysClr val="windowText" lastClr="000000">
                  <a:lumMod val="50000"/>
                  <a:lumOff val="50000"/>
                </a:sysClr>
              </a:solidFill>
              <a:effectLst/>
              <a:uLnTx/>
              <a:uFillTx/>
              <a:latin typeface="Arial" panose="020B0604020202020204" pitchFamily="34" charset="0"/>
              <a:ea typeface="微软雅黑" panose="020B0503020204020204" charset="-122"/>
              <a:cs typeface="Arial" panose="020B0604020202020204" pitchFamily="34" charset="0"/>
              <a:sym typeface="微软雅黑" panose="020B0503020204020204" charset="-122"/>
            </a:endParaRPr>
          </a:p>
        </p:txBody>
      </p:sp>
      <p:graphicFrame>
        <p:nvGraphicFramePr>
          <p:cNvPr id="201" name="Chart 3"/>
          <p:cNvGraphicFramePr/>
          <p:nvPr>
            <p:custDataLst>
              <p:tags r:id="rId2"/>
            </p:custDataLst>
          </p:nvPr>
        </p:nvGraphicFramePr>
        <p:xfrm>
          <a:off x="3037583" y="3116172"/>
          <a:ext cx="3358870" cy="2255838"/>
        </p:xfrm>
        <a:graphic>
          <a:graphicData uri="http://schemas.openxmlformats.org/drawingml/2006/chart">
            <c:chart xmlns:c="http://schemas.openxmlformats.org/drawingml/2006/chart" xmlns:r="http://schemas.openxmlformats.org/officeDocument/2006/relationships" r:id="rId35"/>
          </a:graphicData>
        </a:graphic>
      </p:graphicFrame>
      <p:sp useBgFill="1">
        <p:nvSpPr>
          <p:cNvPr id="202" name="任意形状 201"/>
          <p:cNvSpPr/>
          <p:nvPr>
            <p:custDataLst>
              <p:tags r:id="rId3"/>
            </p:custDataLst>
          </p:nvPr>
        </p:nvSpPr>
        <p:spPr bwMode="auto">
          <a:xfrm>
            <a:off x="3537829" y="4700497"/>
            <a:ext cx="185739" cy="479426"/>
          </a:xfrm>
          <a:custGeom>
            <a:avLst/>
            <a:gdLst/>
            <a:ahLst/>
            <a:cxnLst/>
            <a:rect l="0" t="0" r="0" b="0"/>
            <a:pathLst>
              <a:path w="185739" h="479426">
                <a:moveTo>
                  <a:pt x="185738" y="0"/>
                </a:moveTo>
                <a:lnTo>
                  <a:pt x="57150" y="479425"/>
                </a:lnTo>
                <a:lnTo>
                  <a:pt x="0" y="479425"/>
                </a:lnTo>
                <a:lnTo>
                  <a:pt x="128588" y="0"/>
                </a:lnTo>
                <a:close/>
              </a:path>
            </a:pathLst>
          </a:custGeom>
          <a:gradFill rotWithShape="1">
            <a:gsLst>
              <a:gs pos="0">
                <a:srgbClr val="E84C22">
                  <a:tint val="100000"/>
                  <a:shade val="100000"/>
                  <a:satMod val="130000"/>
                </a:srgbClr>
              </a:gs>
              <a:gs pos="100000">
                <a:srgbClr val="E84C22">
                  <a:tint val="50000"/>
                  <a:shade val="100000"/>
                  <a:satMod val="350000"/>
                </a:srgbClr>
              </a:gs>
            </a:gsLst>
            <a:lin ang="16200000" scaled="0"/>
          </a:gradFill>
          <a:ln w="9525" cap="flat" cmpd="sng" algn="ctr">
            <a:noFill/>
            <a:prstDash val="solid"/>
            <a:round/>
            <a:headEnd type="none" w="med" len="med"/>
            <a:tailEnd type="none" w="med" len="med"/>
          </a:ln>
          <a:effectLst/>
          <a:extLst>
            <a:ext uri="{91240B29-F687-4F45-9708-019B960494DF}">
              <a14:hiddenLine xmlns:a14="http://schemas.microsoft.com/office/drawing/2010/main" w="9525">
                <a:solidFill>
                  <a:schemeClr val="accent1">
                    <a:shade val="95000"/>
                    <a:satMod val="105000"/>
                  </a:schemeClr>
                </a:solidFill>
                <a:prstDash val="solid"/>
                <a:round/>
                <a:headEnd type="none" w="med" len="med"/>
                <a:tailEnd type="none" w="med" len="med"/>
              </a14:hiddenLine>
            </a:ex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useBgFill="1">
        <p:nvSpPr>
          <p:cNvPr id="203" name="任意形状 202"/>
          <p:cNvSpPr/>
          <p:nvPr>
            <p:custDataLst>
              <p:tags r:id="rId4"/>
            </p:custDataLst>
          </p:nvPr>
        </p:nvSpPr>
        <p:spPr bwMode="auto">
          <a:xfrm>
            <a:off x="3537829" y="3306672"/>
            <a:ext cx="185739" cy="479426"/>
          </a:xfrm>
          <a:custGeom>
            <a:avLst/>
            <a:gdLst/>
            <a:ahLst/>
            <a:cxnLst/>
            <a:rect l="0" t="0" r="0" b="0"/>
            <a:pathLst>
              <a:path w="185739" h="479426">
                <a:moveTo>
                  <a:pt x="185738" y="0"/>
                </a:moveTo>
                <a:lnTo>
                  <a:pt x="57150" y="479425"/>
                </a:lnTo>
                <a:lnTo>
                  <a:pt x="0" y="479425"/>
                </a:lnTo>
                <a:lnTo>
                  <a:pt x="128588" y="0"/>
                </a:lnTo>
                <a:close/>
              </a:path>
            </a:pathLst>
          </a:custGeom>
          <a:gradFill rotWithShape="1">
            <a:gsLst>
              <a:gs pos="0">
                <a:srgbClr val="E84C22">
                  <a:tint val="100000"/>
                  <a:shade val="100000"/>
                  <a:satMod val="130000"/>
                </a:srgbClr>
              </a:gs>
              <a:gs pos="100000">
                <a:srgbClr val="E84C22">
                  <a:tint val="50000"/>
                  <a:shade val="100000"/>
                  <a:satMod val="350000"/>
                </a:srgbClr>
              </a:gs>
            </a:gsLst>
            <a:lin ang="16200000" scaled="0"/>
          </a:gradFill>
          <a:ln w="9525" cap="flat" cmpd="sng" algn="ctr">
            <a:noFill/>
            <a:prstDash val="solid"/>
            <a:round/>
            <a:headEnd type="none" w="med" len="med"/>
            <a:tailEnd type="none" w="med" len="med"/>
          </a:ln>
          <a:effectLst/>
          <a:extLst>
            <a:ext uri="{91240B29-F687-4F45-9708-019B960494DF}">
              <a14:hiddenLine xmlns:a14="http://schemas.microsoft.com/office/drawing/2010/main" w="9525">
                <a:solidFill>
                  <a:schemeClr val="accent1">
                    <a:shade val="95000"/>
                    <a:satMod val="105000"/>
                  </a:schemeClr>
                </a:solidFill>
                <a:prstDash val="solid"/>
                <a:round/>
                <a:headEnd type="none" w="med" len="med"/>
                <a:tailEnd type="none" w="med" len="med"/>
              </a14:hiddenLine>
            </a:ex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useBgFill="1">
        <p:nvSpPr>
          <p:cNvPr id="204" name="任意形状 203"/>
          <p:cNvSpPr/>
          <p:nvPr>
            <p:custDataLst>
              <p:tags r:id="rId5"/>
            </p:custDataLst>
          </p:nvPr>
        </p:nvSpPr>
        <p:spPr bwMode="auto">
          <a:xfrm>
            <a:off x="3537829" y="4003585"/>
            <a:ext cx="185739" cy="479426"/>
          </a:xfrm>
          <a:custGeom>
            <a:avLst/>
            <a:gdLst/>
            <a:ahLst/>
            <a:cxnLst/>
            <a:rect l="0" t="0" r="0" b="0"/>
            <a:pathLst>
              <a:path w="185739" h="479426">
                <a:moveTo>
                  <a:pt x="185738" y="0"/>
                </a:moveTo>
                <a:lnTo>
                  <a:pt x="57150" y="479425"/>
                </a:lnTo>
                <a:lnTo>
                  <a:pt x="0" y="479425"/>
                </a:lnTo>
                <a:lnTo>
                  <a:pt x="128588" y="0"/>
                </a:lnTo>
                <a:close/>
              </a:path>
            </a:pathLst>
          </a:custGeom>
          <a:gradFill rotWithShape="1">
            <a:gsLst>
              <a:gs pos="0">
                <a:srgbClr val="E84C22">
                  <a:tint val="100000"/>
                  <a:shade val="100000"/>
                  <a:satMod val="130000"/>
                </a:srgbClr>
              </a:gs>
              <a:gs pos="100000">
                <a:srgbClr val="E84C22">
                  <a:tint val="50000"/>
                  <a:shade val="100000"/>
                  <a:satMod val="350000"/>
                </a:srgbClr>
              </a:gs>
            </a:gsLst>
            <a:lin ang="16200000" scaled="0"/>
          </a:gradFill>
          <a:ln w="9525" cap="flat" cmpd="sng" algn="ctr">
            <a:noFill/>
            <a:prstDash val="solid"/>
            <a:round/>
            <a:headEnd type="none" w="med" len="med"/>
            <a:tailEnd type="none" w="med" len="med"/>
          </a:ln>
          <a:effectLst/>
          <a:extLst>
            <a:ext uri="{91240B29-F687-4F45-9708-019B960494DF}">
              <a14:hiddenLine xmlns:a14="http://schemas.microsoft.com/office/drawing/2010/main" w="9525">
                <a:solidFill>
                  <a:schemeClr val="accent1">
                    <a:shade val="95000"/>
                    <a:satMod val="105000"/>
                  </a:schemeClr>
                </a:solidFill>
                <a:prstDash val="solid"/>
                <a:round/>
                <a:headEnd type="none" w="med" len="med"/>
                <a:tailEnd type="none" w="med" len="med"/>
              </a14:hiddenLine>
            </a:ext>
            <a:ext uri="{AF507438-7753-43E0-B8FC-AC1667EBCBE1}">
              <a14:hiddenEffects xmlns:a14="http://schemas.microsoft.com/office/drawing/2010/main">
                <a:effectLst>
                  <a:outerShdw blurRad="40000" dist="23000" dir="5400000" rotWithShape="0">
                    <a:srgbClr val="000000">
                      <a:alpha val="35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05" name="任意形状 204"/>
          <p:cNvSpPr/>
          <p:nvPr>
            <p:custDataLst>
              <p:tags r:id="rId6"/>
            </p:custDataLst>
          </p:nvPr>
        </p:nvSpPr>
        <p:spPr bwMode="auto">
          <a:xfrm>
            <a:off x="3594979" y="4003585"/>
            <a:ext cx="128589" cy="479426"/>
          </a:xfrm>
          <a:custGeom>
            <a:avLst/>
            <a:gdLst/>
            <a:ahLst/>
            <a:cxnLst/>
            <a:rect l="0" t="0" r="0" b="0"/>
            <a:pathLst>
              <a:path w="128589" h="479426">
                <a:moveTo>
                  <a:pt x="128588" y="0"/>
                </a:moveTo>
                <a:lnTo>
                  <a:pt x="0" y="479425"/>
                </a:lnTo>
              </a:path>
            </a:pathLst>
          </a:custGeom>
          <a:no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06" name="任意形状 205"/>
          <p:cNvSpPr/>
          <p:nvPr>
            <p:custDataLst>
              <p:tags r:id="rId7"/>
            </p:custDataLst>
          </p:nvPr>
        </p:nvSpPr>
        <p:spPr bwMode="auto">
          <a:xfrm>
            <a:off x="3537829" y="4003585"/>
            <a:ext cx="128589" cy="479426"/>
          </a:xfrm>
          <a:custGeom>
            <a:avLst/>
            <a:gdLst/>
            <a:ahLst/>
            <a:cxnLst/>
            <a:rect l="0" t="0" r="0" b="0"/>
            <a:pathLst>
              <a:path w="128589" h="479426">
                <a:moveTo>
                  <a:pt x="128588" y="0"/>
                </a:moveTo>
                <a:lnTo>
                  <a:pt x="0" y="479425"/>
                </a:lnTo>
              </a:path>
            </a:pathLst>
          </a:custGeom>
          <a:no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07" name="任意形状 206"/>
          <p:cNvSpPr/>
          <p:nvPr>
            <p:custDataLst>
              <p:tags r:id="rId8"/>
            </p:custDataLst>
          </p:nvPr>
        </p:nvSpPr>
        <p:spPr bwMode="auto">
          <a:xfrm>
            <a:off x="3537829" y="4700497"/>
            <a:ext cx="128589" cy="479426"/>
          </a:xfrm>
          <a:custGeom>
            <a:avLst/>
            <a:gdLst/>
            <a:ahLst/>
            <a:cxnLst/>
            <a:rect l="0" t="0" r="0" b="0"/>
            <a:pathLst>
              <a:path w="128589" h="479426">
                <a:moveTo>
                  <a:pt x="128588" y="0"/>
                </a:moveTo>
                <a:lnTo>
                  <a:pt x="0" y="479425"/>
                </a:lnTo>
              </a:path>
            </a:pathLst>
          </a:custGeom>
          <a:no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08" name="任意形状 207"/>
          <p:cNvSpPr/>
          <p:nvPr>
            <p:custDataLst>
              <p:tags r:id="rId9"/>
            </p:custDataLst>
          </p:nvPr>
        </p:nvSpPr>
        <p:spPr bwMode="auto">
          <a:xfrm>
            <a:off x="3594979" y="4700497"/>
            <a:ext cx="128589" cy="479426"/>
          </a:xfrm>
          <a:custGeom>
            <a:avLst/>
            <a:gdLst/>
            <a:ahLst/>
            <a:cxnLst/>
            <a:rect l="0" t="0" r="0" b="0"/>
            <a:pathLst>
              <a:path w="128589" h="479426">
                <a:moveTo>
                  <a:pt x="128588" y="0"/>
                </a:moveTo>
                <a:lnTo>
                  <a:pt x="0" y="479425"/>
                </a:lnTo>
              </a:path>
            </a:pathLst>
          </a:custGeom>
          <a:no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09" name="任意形状 208"/>
          <p:cNvSpPr/>
          <p:nvPr>
            <p:custDataLst>
              <p:tags r:id="rId10"/>
            </p:custDataLst>
          </p:nvPr>
        </p:nvSpPr>
        <p:spPr bwMode="auto">
          <a:xfrm>
            <a:off x="3594979" y="3306672"/>
            <a:ext cx="128589" cy="479426"/>
          </a:xfrm>
          <a:custGeom>
            <a:avLst/>
            <a:gdLst/>
            <a:ahLst/>
            <a:cxnLst/>
            <a:rect l="0" t="0" r="0" b="0"/>
            <a:pathLst>
              <a:path w="128589" h="479426">
                <a:moveTo>
                  <a:pt x="128588" y="0"/>
                </a:moveTo>
                <a:lnTo>
                  <a:pt x="0" y="479425"/>
                </a:lnTo>
              </a:path>
            </a:pathLst>
          </a:custGeom>
          <a:no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10" name="任意形状 209"/>
          <p:cNvSpPr/>
          <p:nvPr>
            <p:custDataLst>
              <p:tags r:id="rId11"/>
            </p:custDataLst>
          </p:nvPr>
        </p:nvSpPr>
        <p:spPr bwMode="auto">
          <a:xfrm>
            <a:off x="3537829" y="3306672"/>
            <a:ext cx="128589" cy="479426"/>
          </a:xfrm>
          <a:custGeom>
            <a:avLst/>
            <a:gdLst/>
            <a:ahLst/>
            <a:cxnLst/>
            <a:rect l="0" t="0" r="0" b="0"/>
            <a:pathLst>
              <a:path w="128589" h="479426">
                <a:moveTo>
                  <a:pt x="128588" y="0"/>
                </a:moveTo>
                <a:lnTo>
                  <a:pt x="0" y="479425"/>
                </a:lnTo>
              </a:path>
            </a:pathLst>
          </a:custGeom>
          <a:noFill/>
          <a:ln w="9525" cap="flat" cmpd="sng" algn="ctr">
            <a:solidFill>
              <a:sysClr val="windowText" lastClr="000000"/>
            </a:solidFill>
            <a:prstDash val="solid"/>
            <a:round/>
            <a:headEnd type="none" w="med" len="med"/>
            <a:tailEnd type="none" w="med" len="med"/>
          </a:ln>
          <a:effectLst/>
          <a:extLst>
            <a:ext uri="{AF507438-7753-43E0-B8FC-AC1667EBCBE1}">
              <a14:hiddenEffects xmlns:a14="http://schemas.microsoft.com/office/drawing/2010/main">
                <a:effectLst>
                  <a:outerShdw blurRad="40000" dist="20000" dir="5400000" rotWithShape="0">
                    <a:srgbClr val="000000">
                      <a:alpha val="38000"/>
                    </a:srgbClr>
                  </a:outerShdw>
                </a:effectLst>
              </a14:hiddenEffects>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11" name="Text Placeholder 2"/>
          <p:cNvSpPr>
            <a:spLocks noGrp="1"/>
          </p:cNvSpPr>
          <p:nvPr>
            <p:custDataLst>
              <p:tags r:id="rId12"/>
            </p:custDataLst>
          </p:nvPr>
        </p:nvSpPr>
        <p:spPr bwMode="auto">
          <a:xfrm>
            <a:off x="2115429" y="4152810"/>
            <a:ext cx="9144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0"/>
              </a:spcBef>
              <a:spcAft>
                <a:spcPct val="0"/>
              </a:spcAft>
              <a:buClrTx/>
              <a:buSzTx/>
              <a:buFont typeface="Arial" panose="020B0604020202020204"/>
              <a:buNone/>
              <a:defRPr/>
            </a:pPr>
            <a:fld id="{F60E97EA-490F-4AA0-A293-92C25A6CA75A}" type="datetime'生化''''''''''''''''''''''''''''''''指''''''标异''''''''''常'''">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生化指标异常</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endParaRPr>
          </a:p>
        </p:txBody>
      </p:sp>
      <p:sp>
        <p:nvSpPr>
          <p:cNvPr id="212" name="Text Placeholder 2"/>
          <p:cNvSpPr>
            <a:spLocks noGrp="1"/>
          </p:cNvSpPr>
          <p:nvPr>
            <p:custDataLst>
              <p:tags r:id="rId13"/>
            </p:custDataLst>
          </p:nvPr>
        </p:nvSpPr>
        <p:spPr bwMode="auto">
          <a:xfrm>
            <a:off x="2115429" y="4849722"/>
            <a:ext cx="9144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0"/>
              </a:spcBef>
              <a:spcAft>
                <a:spcPct val="0"/>
              </a:spcAft>
              <a:buClrTx/>
              <a:buSzTx/>
              <a:buFont typeface="Arial" panose="020B0604020202020204"/>
              <a:buNone/>
              <a:defRPr/>
            </a:pPr>
            <a:fld id="{04D1E615-7F69-48FE-BFB4-5A3ADEA4F2F3}" type="datetime'''''出''''现''其''''''''''他''''''''转''''''''''''移'''''''''''''">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出现其他转移</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endParaRPr>
          </a:p>
        </p:txBody>
      </p:sp>
      <p:sp>
        <p:nvSpPr>
          <p:cNvPr id="213" name="Text Placeholder 2"/>
          <p:cNvSpPr>
            <a:spLocks noGrp="1"/>
          </p:cNvSpPr>
          <p:nvPr>
            <p:custDataLst>
              <p:tags r:id="rId14"/>
            </p:custDataLst>
          </p:nvPr>
        </p:nvSpPr>
        <p:spPr bwMode="gray">
          <a:xfrm>
            <a:off x="6635605" y="3472566"/>
            <a:ext cx="3571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0"/>
              </a:spcBef>
              <a:spcAft>
                <a:spcPct val="0"/>
              </a:spcAft>
              <a:buClrTx/>
              <a:buSzTx/>
              <a:buFont typeface="Arial" panose="020B0604020202020204"/>
              <a:buNone/>
              <a:defRPr/>
            </a:pPr>
            <a:fld id="{2B70FC4E-9A2B-4CFE-AC34-B43044AA5A1B}" type="datetime'''''''''''''9''''''''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91%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endParaRPr>
          </a:p>
        </p:txBody>
      </p:sp>
      <p:sp>
        <p:nvSpPr>
          <p:cNvPr id="214" name="Text Placeholder 2"/>
          <p:cNvSpPr>
            <a:spLocks noGrp="1"/>
          </p:cNvSpPr>
          <p:nvPr>
            <p:custDataLst>
              <p:tags r:id="rId15"/>
            </p:custDataLst>
          </p:nvPr>
        </p:nvSpPr>
        <p:spPr bwMode="gray">
          <a:xfrm>
            <a:off x="5942892" y="4152810"/>
            <a:ext cx="3571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0"/>
              </a:spcBef>
              <a:spcAft>
                <a:spcPct val="0"/>
              </a:spcAft>
              <a:buClrTx/>
              <a:buSzTx/>
              <a:buFont typeface="Arial" panose="020B0604020202020204"/>
              <a:buNone/>
              <a:defRPr/>
            </a:pPr>
            <a:fld id="{0EC95127-7CFE-46DA-8676-43644C3DC827}" type="datetime'''''''''7''''''''''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71%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endParaRPr>
          </a:p>
        </p:txBody>
      </p:sp>
      <p:sp>
        <p:nvSpPr>
          <p:cNvPr id="215" name="Text Placeholder 2"/>
          <p:cNvSpPr>
            <a:spLocks noGrp="1"/>
          </p:cNvSpPr>
          <p:nvPr>
            <p:custDataLst>
              <p:tags r:id="rId16"/>
            </p:custDataLst>
          </p:nvPr>
        </p:nvSpPr>
        <p:spPr bwMode="gray">
          <a:xfrm>
            <a:off x="4153779" y="4849722"/>
            <a:ext cx="357188"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0"/>
              </a:spcBef>
              <a:spcAft>
                <a:spcPct val="0"/>
              </a:spcAft>
              <a:buClrTx/>
              <a:buSzTx/>
              <a:buFont typeface="Arial" panose="020B0604020202020204"/>
              <a:buNone/>
              <a:defRPr/>
            </a:pPr>
            <a:fld id="{AEEFF61C-32ED-4A38-8631-2C589AB71A48}" type="datetime'''''''''''''''''''''''''''6''''3''''''''''''''%'''">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63%</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endParaRPr>
          </a:p>
        </p:txBody>
      </p:sp>
      <p:sp>
        <p:nvSpPr>
          <p:cNvPr id="216" name="Text Placeholder 2"/>
          <p:cNvSpPr>
            <a:spLocks noGrp="1"/>
          </p:cNvSpPr>
          <p:nvPr>
            <p:custDataLst>
              <p:tags r:id="rId17"/>
            </p:custDataLst>
          </p:nvPr>
        </p:nvSpPr>
        <p:spPr bwMode="auto">
          <a:xfrm>
            <a:off x="1658229" y="3455897"/>
            <a:ext cx="1371600" cy="18256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0"/>
              </a:spcBef>
              <a:spcAft>
                <a:spcPct val="0"/>
              </a:spcAft>
              <a:buClrTx/>
              <a:buSzTx/>
              <a:buFont typeface="Arial" panose="020B0604020202020204"/>
              <a:buNone/>
              <a:defRPr/>
            </a:pPr>
            <a:fld id="{847C976A-5214-403D-968B-7DBC258B409A}" type="datetime'出''现''''''''''''骨痛''等''相''''关''''''''''症''''''''''''''状'''">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出现骨痛等相关症状</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endParaRPr>
          </a:p>
        </p:txBody>
      </p:sp>
      <p:sp>
        <p:nvSpPr>
          <p:cNvPr id="220" name="文本框 219"/>
          <p:cNvSpPr txBox="1"/>
          <p:nvPr/>
        </p:nvSpPr>
        <p:spPr>
          <a:xfrm>
            <a:off x="3433825" y="2280713"/>
            <a:ext cx="3625993" cy="161583"/>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05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（认为出现症状进行骨转移相关检查的医生中，医生比例</a:t>
            </a:r>
            <a:r>
              <a:rPr kumimoji="0" lang="en-US" altLang="zh-CN" sz="105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a:t>
            </a:r>
            <a:r>
              <a:rPr kumimoji="0" lang="zh-CN" altLang="en-US" sz="105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a:t>
            </a:r>
          </a:p>
        </p:txBody>
      </p:sp>
      <p:pic>
        <p:nvPicPr>
          <p:cNvPr id="221" name="图形 220"/>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817965" y="2701601"/>
            <a:ext cx="344488" cy="333375"/>
          </a:xfrm>
          <a:prstGeom prst="rect">
            <a:avLst/>
          </a:prstGeom>
        </p:spPr>
      </p:pic>
      <p:sp>
        <p:nvSpPr>
          <p:cNvPr id="222" name="矩形 221"/>
          <p:cNvSpPr/>
          <p:nvPr/>
        </p:nvSpPr>
        <p:spPr>
          <a:xfrm>
            <a:off x="648970" y="3147695"/>
            <a:ext cx="5943600" cy="683895"/>
          </a:xfrm>
          <a:prstGeom prst="rect">
            <a:avLst/>
          </a:prstGeom>
          <a:noFill/>
          <a:ln w="19050" cap="flat" cmpd="sng" algn="ctr">
            <a:solidFill>
              <a:srgbClr val="C00000"/>
            </a:solidFill>
            <a:prstDash val="dash"/>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223" name="椭圆 222"/>
          <p:cNvSpPr/>
          <p:nvPr/>
        </p:nvSpPr>
        <p:spPr>
          <a:xfrm>
            <a:off x="877088" y="3346360"/>
            <a:ext cx="252000" cy="252413"/>
          </a:xfrm>
          <a:prstGeom prst="ellipse">
            <a:avLst/>
          </a:prstGeom>
          <a:solidFill>
            <a:srgbClr val="F26649"/>
          </a:solidFill>
          <a:ln w="9525" cap="flat" cmpd="sng" algn="ctr">
            <a:solidFill>
              <a:srgbClr val="FDEADA"/>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1</a:t>
            </a:r>
          </a:p>
        </p:txBody>
      </p:sp>
      <p:sp>
        <p:nvSpPr>
          <p:cNvPr id="224" name="椭圆 223"/>
          <p:cNvSpPr/>
          <p:nvPr/>
        </p:nvSpPr>
        <p:spPr>
          <a:xfrm>
            <a:off x="877088" y="4070260"/>
            <a:ext cx="252000" cy="252413"/>
          </a:xfrm>
          <a:prstGeom prst="ellipse">
            <a:avLst/>
          </a:prstGeom>
          <a:solidFill>
            <a:srgbClr val="F26649"/>
          </a:solidFill>
          <a:ln w="9525" cap="flat" cmpd="sng" algn="ctr">
            <a:solidFill>
              <a:srgbClr val="FDEADA"/>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2</a:t>
            </a:r>
          </a:p>
        </p:txBody>
      </p:sp>
      <p:sp>
        <p:nvSpPr>
          <p:cNvPr id="225" name="椭圆 224"/>
          <p:cNvSpPr/>
          <p:nvPr/>
        </p:nvSpPr>
        <p:spPr>
          <a:xfrm>
            <a:off x="877088" y="4778285"/>
            <a:ext cx="252000" cy="252413"/>
          </a:xfrm>
          <a:prstGeom prst="ellipse">
            <a:avLst/>
          </a:prstGeom>
          <a:solidFill>
            <a:srgbClr val="F26649"/>
          </a:solidFill>
          <a:ln w="9525" cap="flat" cmpd="sng" algn="ctr">
            <a:solidFill>
              <a:srgbClr val="FDEADA"/>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1" i="0" u="none" strike="noStrike" kern="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3</a:t>
            </a:r>
          </a:p>
        </p:txBody>
      </p:sp>
      <p:sp>
        <p:nvSpPr>
          <p:cNvPr id="228" name="文本框 227"/>
          <p:cNvSpPr txBox="1"/>
          <p:nvPr/>
        </p:nvSpPr>
        <p:spPr>
          <a:xfrm>
            <a:off x="220392" y="6455777"/>
            <a:ext cx="6105644" cy="215444"/>
          </a:xfrm>
          <a:prstGeom prst="rect">
            <a:avLst/>
          </a:prstGeom>
          <a:noFill/>
        </p:spPr>
        <p:txBody>
          <a:bodyPr wrap="square">
            <a:spAutoFit/>
          </a:bodyPr>
          <a:lstStyle/>
          <a:p>
            <a:r>
              <a:rPr lang="en-US" altLang="zh-CN" sz="8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1.</a:t>
            </a:r>
            <a:r>
              <a:rPr lang="zh-CN" altLang="en-US" sz="8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 中国肺癌骨转移诊疗现状白皮书 </a:t>
            </a:r>
            <a:r>
              <a:rPr lang="en-US" altLang="zh-CN" sz="8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(2025)</a:t>
            </a:r>
            <a:endParaRPr lang="zh-CN" altLang="en-US" sz="8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endParaRPr>
          </a:p>
        </p:txBody>
      </p:sp>
      <p:sp>
        <p:nvSpPr>
          <p:cNvPr id="25" name="文本框 24"/>
          <p:cNvSpPr txBox="1"/>
          <p:nvPr/>
        </p:nvSpPr>
        <p:spPr>
          <a:xfrm>
            <a:off x="2623762" y="5410388"/>
            <a:ext cx="2199612" cy="161583"/>
          </a:xfrm>
          <a:prstGeom prst="rect">
            <a:avLst/>
          </a:prstGeom>
          <a:noFill/>
        </p:spPr>
        <p:txBody>
          <a:bodyPr wrap="square" lIns="0" tIns="0" rIns="0" bIns="0" rtlCol="0">
            <a:spAutoFit/>
          </a:bodyPr>
          <a:lstStyle/>
          <a:p>
            <a:r>
              <a:rPr lang="zh-CN" altLang="en-US" sz="1050" b="1" dirty="0">
                <a:latin typeface="Arial" panose="020B0604020202020204" pitchFamily="34" charset="0"/>
                <a:ea typeface="微软雅黑" panose="020B0503020204020204" charset="-122"/>
                <a:cs typeface="Arial" panose="020B0604020202020204" pitchFamily="34" charset="0"/>
              </a:rPr>
              <a:t>（受访医生反馈的患者比例</a:t>
            </a:r>
            <a:r>
              <a:rPr lang="en-US" altLang="zh-CN" sz="1050" b="1" dirty="0">
                <a:latin typeface="Arial" panose="020B0604020202020204" pitchFamily="34" charset="0"/>
                <a:ea typeface="微软雅黑" panose="020B0503020204020204" charset="-122"/>
                <a:cs typeface="Arial" panose="020B0604020202020204" pitchFamily="34" charset="0"/>
              </a:rPr>
              <a:t>%</a:t>
            </a:r>
            <a:r>
              <a:rPr lang="zh-CN" altLang="en-US" sz="1050" b="1" dirty="0">
                <a:latin typeface="Arial" panose="020B0604020202020204" pitchFamily="34" charset="0"/>
                <a:ea typeface="微软雅黑" panose="020B0503020204020204" charset="-122"/>
                <a:cs typeface="Arial" panose="020B0604020202020204" pitchFamily="34" charset="0"/>
              </a:rPr>
              <a:t>）</a:t>
            </a:r>
          </a:p>
        </p:txBody>
      </p:sp>
      <p:sp>
        <p:nvSpPr>
          <p:cNvPr id="61" name="Text Placeholder 2"/>
          <p:cNvSpPr>
            <a:spLocks noGrp="1"/>
          </p:cNvSpPr>
          <p:nvPr>
            <p:custDataLst>
              <p:tags r:id="rId18"/>
            </p:custDataLst>
          </p:nvPr>
        </p:nvSpPr>
        <p:spPr bwMode="auto">
          <a:xfrm>
            <a:off x="6137910" y="5561330"/>
            <a:ext cx="278130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ctr">
              <a:spcBef>
                <a:spcPct val="0"/>
              </a:spcBef>
              <a:spcAft>
                <a:spcPct val="0"/>
              </a:spcAft>
              <a:buNone/>
            </a:pPr>
            <a:fld id="{BF131A84-9CAB-481A-95CF-DB63CDA153B6}" type="datetime'''''''''''''''''''''''''''''''''''''''''''三''四线'''''">
              <a:rPr lang="zh-CN" altLang="en-US" sz="1200" smtClean="0">
                <a:latin typeface="Arial" panose="020B0604020202020204" pitchFamily="34" charset="0"/>
                <a:cs typeface="Arial" panose="020B0604020202020204" pitchFamily="34" charset="0"/>
              </a:rPr>
              <a:t>三四线</a:t>
            </a:fld>
            <a:endParaRPr lang="zh-CN" altLang="en-US" sz="1200" dirty="0">
              <a:latin typeface="Arial" panose="020B0604020202020204" pitchFamily="34" charset="0"/>
              <a:cs typeface="Arial" panose="020B0604020202020204" pitchFamily="34" charset="0"/>
            </a:endParaRPr>
          </a:p>
        </p:txBody>
      </p:sp>
      <p:sp>
        <p:nvSpPr>
          <p:cNvPr id="135" name="Text Placeholder 2"/>
          <p:cNvSpPr>
            <a:spLocks noGrp="1"/>
          </p:cNvSpPr>
          <p:nvPr>
            <p:custDataLst>
              <p:tags r:id="rId19"/>
            </p:custDataLst>
          </p:nvPr>
        </p:nvSpPr>
        <p:spPr bwMode="auto">
          <a:xfrm>
            <a:off x="6189980" y="4572635"/>
            <a:ext cx="278130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ctr">
              <a:spcBef>
                <a:spcPct val="0"/>
              </a:spcBef>
              <a:spcAft>
                <a:spcPct val="0"/>
              </a:spcAft>
              <a:buNone/>
            </a:pPr>
            <a:fld id="{41F830AA-1671-4CE1-9551-DEFDFFAAFF85}" type="datetime'''''''''''''''''''''一''''''''''''''''''''''''''二''''''''''''线'">
              <a:rPr lang="zh-CN" altLang="en-US" sz="1200" smtClean="0">
                <a:latin typeface="Arial" panose="020B0604020202020204" pitchFamily="34" charset="0"/>
                <a:cs typeface="Arial" panose="020B0604020202020204" pitchFamily="34" charset="0"/>
              </a:rPr>
              <a:t>一二线</a:t>
            </a:fld>
            <a:endParaRPr lang="zh-CN" altLang="en-US" sz="1200" dirty="0">
              <a:latin typeface="Arial" panose="020B0604020202020204" pitchFamily="34" charset="0"/>
              <a:cs typeface="Arial" panose="020B0604020202020204" pitchFamily="34" charset="0"/>
            </a:endParaRPr>
          </a:p>
        </p:txBody>
      </p:sp>
      <p:pic>
        <p:nvPicPr>
          <p:cNvPr id="8" name="图片 7"/>
          <p:cNvPicPr>
            <a:picLocks noChangeAspect="1"/>
          </p:cNvPicPr>
          <p:nvPr/>
        </p:nvPicPr>
        <p:blipFill>
          <a:blip r:embed="rId38"/>
          <a:srcRect r="5523"/>
          <a:stretch>
            <a:fillRect/>
          </a:stretch>
        </p:blipFill>
        <p:spPr>
          <a:xfrm rot="5400000">
            <a:off x="8302625" y="3543300"/>
            <a:ext cx="2131060" cy="3141980"/>
          </a:xfrm>
          <a:prstGeom prst="rect">
            <a:avLst/>
          </a:prstGeom>
        </p:spPr>
      </p:pic>
      <p:sp>
        <p:nvSpPr>
          <p:cNvPr id="17" name="矩形 16"/>
          <p:cNvSpPr/>
          <p:nvPr>
            <p:custDataLst>
              <p:tags r:id="rId20"/>
            </p:custDataLst>
          </p:nvPr>
        </p:nvSpPr>
        <p:spPr bwMode="auto">
          <a:xfrm>
            <a:off x="8515350" y="2367280"/>
            <a:ext cx="196215" cy="112395"/>
          </a:xfrm>
          <a:prstGeom prst="rect">
            <a:avLst/>
          </a:prstGeom>
          <a:solidFill>
            <a:schemeClr val="accent1"/>
          </a:solidFill>
          <a:ln w="9525" cap="flat" cmpd="sng" algn="ctr">
            <a:no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ea typeface="微软雅黑" panose="020B0503020204020204" charset="-122"/>
              <a:cs typeface="Arial" panose="020B0604020202020204" pitchFamily="34" charset="0"/>
            </a:endParaRPr>
          </a:p>
        </p:txBody>
      </p:sp>
      <p:sp>
        <p:nvSpPr>
          <p:cNvPr id="18" name="矩形 17"/>
          <p:cNvSpPr/>
          <p:nvPr>
            <p:custDataLst>
              <p:tags r:id="rId21"/>
            </p:custDataLst>
          </p:nvPr>
        </p:nvSpPr>
        <p:spPr bwMode="auto">
          <a:xfrm>
            <a:off x="9948545" y="2367280"/>
            <a:ext cx="196215" cy="112395"/>
          </a:xfrm>
          <a:prstGeom prst="rect">
            <a:avLst/>
          </a:prstGeom>
          <a:solidFill>
            <a:srgbClr val="FAC08F"/>
          </a:solidFill>
          <a:ln w="9525" cap="flat" cmpd="sng" algn="ctr">
            <a:noFill/>
            <a:prstDash val="solid"/>
            <a:round/>
            <a:headEnd type="none" w="med" len="med"/>
            <a:tailEnd type="none" w="med" len="med"/>
          </a:ln>
          <a:effectLst/>
          <a:extLst>
            <a:ext uri="{91240B29-F687-4F45-9708-019B960494DF}">
              <a14:hiddenLine xmlns:a14="http://schemas.microsoft.com/office/drawing/2010/main" w="9525">
                <a:solidFill>
                  <a:schemeClr val="accent1">
                    <a:shade val="95000"/>
                    <a:satMod val="105000"/>
                  </a:schemeClr>
                </a:solidFill>
                <a:prstDash val="solid"/>
                <a:round/>
                <a:headEnd type="none" w="med" len="med"/>
                <a:tailEnd type="none" w="med" len="med"/>
              </a14:hiddenLine>
            </a:ext>
          </a:ex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atin typeface="Arial" panose="020B0604020202020204" pitchFamily="34" charset="0"/>
              <a:ea typeface="微软雅黑" panose="020B0503020204020204" charset="-122"/>
              <a:cs typeface="Arial" panose="020B0604020202020204" pitchFamily="34" charset="0"/>
            </a:endParaRPr>
          </a:p>
        </p:txBody>
      </p:sp>
      <p:sp>
        <p:nvSpPr>
          <p:cNvPr id="19" name="Text Placeholder 2"/>
          <p:cNvSpPr txBox="1"/>
          <p:nvPr>
            <p:custDataLst>
              <p:tags r:id="rId22"/>
            </p:custDataLst>
          </p:nvPr>
        </p:nvSpPr>
        <p:spPr bwMode="auto">
          <a:xfrm>
            <a:off x="8780145" y="2362200"/>
            <a:ext cx="976630" cy="12827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spcBef>
                <a:spcPct val="0"/>
              </a:spcBef>
              <a:spcAft>
                <a:spcPct val="0"/>
              </a:spcAft>
              <a:buNone/>
            </a:pPr>
            <a:fld id="{6AC3392D-232F-40CD-8B15-B522568ECBF9}" type="datetime'''''''出''''''现骨''相''''''''''''关''''症''''''''''''''''''状'''''''">
              <a:rPr lang="zh-CN" altLang="en-US" sz="1200" smtClean="0">
                <a:latin typeface="Arial" panose="020B0604020202020204" pitchFamily="34" charset="0"/>
                <a:cs typeface="Arial" panose="020B0604020202020204" pitchFamily="34" charset="0"/>
              </a:rPr>
              <a:t>出现骨相关症状</a:t>
            </a:fld>
            <a:endParaRPr lang="zh-CN" altLang="en-US" sz="1200" dirty="0">
              <a:latin typeface="Arial" panose="020B0604020202020204" pitchFamily="34" charset="0"/>
              <a:cs typeface="Arial" panose="020B0604020202020204" pitchFamily="34" charset="0"/>
            </a:endParaRPr>
          </a:p>
        </p:txBody>
      </p:sp>
      <p:sp>
        <p:nvSpPr>
          <p:cNvPr id="20" name="Text Placeholder 2"/>
          <p:cNvSpPr txBox="1"/>
          <p:nvPr>
            <p:custDataLst>
              <p:tags r:id="rId23"/>
            </p:custDataLst>
          </p:nvPr>
        </p:nvSpPr>
        <p:spPr bwMode="auto">
          <a:xfrm>
            <a:off x="10213975" y="2362200"/>
            <a:ext cx="837565" cy="12827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spcBef>
                <a:spcPct val="0"/>
              </a:spcBef>
              <a:spcAft>
                <a:spcPct val="0"/>
              </a:spcAft>
              <a:buNone/>
            </a:pPr>
            <a:fld id="{9069A3F5-866F-4C99-BB34-237D15B5223D}" type="datetime'''无''''骨''''''''''''''''''''相关''''''''''症状'''''''''">
              <a:rPr lang="zh-CN" altLang="en-US" sz="1200" smtClean="0">
                <a:effectLst/>
                <a:latin typeface="Arial" panose="020B0604020202020204" pitchFamily="34" charset="0"/>
                <a:cs typeface="Arial" panose="020B0604020202020204" pitchFamily="34" charset="0"/>
              </a:rPr>
              <a:t>无骨相关症状</a:t>
            </a:fld>
            <a:endParaRPr lang="zh-CN" altLang="en-US" sz="1200" dirty="0">
              <a:effectLst/>
              <a:latin typeface="Arial" panose="020B0604020202020204" pitchFamily="34" charset="0"/>
              <a:cs typeface="Arial" panose="020B0604020202020204" pitchFamily="34" charset="0"/>
            </a:endParaRPr>
          </a:p>
        </p:txBody>
      </p:sp>
      <p:cxnSp>
        <p:nvCxnSpPr>
          <p:cNvPr id="49" name="直接连接符 190"/>
          <p:cNvCxnSpPr/>
          <p:nvPr/>
        </p:nvCxnSpPr>
        <p:spPr>
          <a:xfrm>
            <a:off x="9079230" y="3969385"/>
            <a:ext cx="172847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 name="文本框 49"/>
          <p:cNvSpPr txBox="1"/>
          <p:nvPr/>
        </p:nvSpPr>
        <p:spPr>
          <a:xfrm>
            <a:off x="9417050" y="3866515"/>
            <a:ext cx="1026160" cy="366395"/>
          </a:xfrm>
          <a:prstGeom prst="rect">
            <a:avLst/>
          </a:prstGeom>
          <a:solidFill>
            <a:srgbClr val="FFFCF7"/>
          </a:solidFill>
        </p:spPr>
        <p:txBody>
          <a:bodyPr wrap="none" rtlCol="0">
            <a:spAutoFit/>
          </a:bodyPr>
          <a:lstStyle/>
          <a:p>
            <a:pPr algn="ctr"/>
            <a:r>
              <a:rPr lang="zh-CN" altLang="en-US" sz="1200" b="1" dirty="0">
                <a:latin typeface="Arial" panose="020B0604020202020204" pitchFamily="34" charset="0"/>
                <a:ea typeface="微软雅黑" panose="020B0503020204020204" charset="-122"/>
              </a:rPr>
              <a:t>城市级别</a:t>
            </a:r>
          </a:p>
        </p:txBody>
      </p:sp>
      <p:sp>
        <p:nvSpPr>
          <p:cNvPr id="130" name="Text Placeholder 2"/>
          <p:cNvSpPr>
            <a:spLocks noGrp="1"/>
          </p:cNvSpPr>
          <p:nvPr>
            <p:custDataLst>
              <p:tags r:id="rId24"/>
            </p:custDataLst>
          </p:nvPr>
        </p:nvSpPr>
        <p:spPr bwMode="gray">
          <a:xfrm>
            <a:off x="9315450" y="4371340"/>
            <a:ext cx="211455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ctr">
              <a:spcBef>
                <a:spcPct val="0"/>
              </a:spcBef>
              <a:spcAft>
                <a:spcPct val="0"/>
              </a:spcAft>
              <a:buNone/>
            </a:pPr>
            <a:fld id="{1025AEFE-7CF8-4327-ACCF-0A7CED783173}" type="datetime'7''''''''1''''''''''''''''''''''''''''''''''''%'''">
              <a:rPr lang="en-US" altLang="en-US" sz="1200" smtClean="0">
                <a:latin typeface="Arial" panose="020B0604020202020204" pitchFamily="34" charset="0"/>
                <a:cs typeface="Arial" panose="020B0604020202020204" pitchFamily="34" charset="0"/>
              </a:rPr>
              <a:t>71%</a:t>
            </a:fld>
            <a:endParaRPr lang="en-US" altLang="en-US" sz="1200" dirty="0">
              <a:latin typeface="Arial" panose="020B0604020202020204" pitchFamily="34" charset="0"/>
              <a:cs typeface="Arial" panose="020B0604020202020204" pitchFamily="34" charset="0"/>
            </a:endParaRPr>
          </a:p>
        </p:txBody>
      </p:sp>
      <p:sp>
        <p:nvSpPr>
          <p:cNvPr id="131" name="Text Placeholder 2"/>
          <p:cNvSpPr>
            <a:spLocks noGrp="1"/>
          </p:cNvSpPr>
          <p:nvPr>
            <p:custDataLst>
              <p:tags r:id="rId25"/>
            </p:custDataLst>
          </p:nvPr>
        </p:nvSpPr>
        <p:spPr bwMode="gray">
          <a:xfrm>
            <a:off x="8194040" y="4756785"/>
            <a:ext cx="211455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ctr">
              <a:spcBef>
                <a:spcPct val="0"/>
              </a:spcBef>
              <a:spcAft>
                <a:spcPct val="0"/>
              </a:spcAft>
              <a:buNone/>
            </a:pPr>
            <a:fld id="{E3A7E3EF-07B6-4B4B-9C09-324EF35AD105}" type="datetime'''2''''''''''''''''''''9''''''%'''''''''''''''''''''''''''''">
              <a:rPr lang="en-US" altLang="en-US" sz="1200" smtClean="0">
                <a:latin typeface="Arial" panose="020B0604020202020204" pitchFamily="34" charset="0"/>
                <a:cs typeface="Arial" panose="020B0604020202020204" pitchFamily="34" charset="0"/>
              </a:rPr>
              <a:t>29%</a:t>
            </a:fld>
            <a:endParaRPr lang="en-US" altLang="en-US" sz="1200" dirty="0">
              <a:latin typeface="Arial" panose="020B0604020202020204" pitchFamily="34" charset="0"/>
              <a:cs typeface="Arial" panose="020B0604020202020204" pitchFamily="34" charset="0"/>
            </a:endParaRPr>
          </a:p>
        </p:txBody>
      </p:sp>
      <p:sp>
        <p:nvSpPr>
          <p:cNvPr id="132" name="Text Placeholder 2"/>
          <p:cNvSpPr>
            <a:spLocks noGrp="1"/>
          </p:cNvSpPr>
          <p:nvPr>
            <p:custDataLst>
              <p:tags r:id="rId26"/>
            </p:custDataLst>
          </p:nvPr>
        </p:nvSpPr>
        <p:spPr bwMode="gray">
          <a:xfrm>
            <a:off x="9742805" y="5450205"/>
            <a:ext cx="2114550" cy="22352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ctr">
              <a:spcBef>
                <a:spcPct val="0"/>
              </a:spcBef>
              <a:spcAft>
                <a:spcPct val="0"/>
              </a:spcAft>
              <a:buNone/>
            </a:pPr>
            <a:fld id="{4A1EF3F9-54D1-4A45-A69E-84B8CF75F30C}" type="datetime'''8''''''''''''''''''5%'''''''''">
              <a:rPr lang="en-US" altLang="en-US" sz="1200" smtClean="0">
                <a:latin typeface="Arial" panose="020B0604020202020204" pitchFamily="34" charset="0"/>
                <a:cs typeface="Arial" panose="020B0604020202020204" pitchFamily="34" charset="0"/>
              </a:rPr>
              <a:t>85%</a:t>
            </a:fld>
            <a:endParaRPr lang="en-US" altLang="en-US" sz="1200" dirty="0">
              <a:latin typeface="Arial" panose="020B0604020202020204" pitchFamily="34" charset="0"/>
              <a:cs typeface="Arial" panose="020B0604020202020204" pitchFamily="34" charset="0"/>
            </a:endParaRPr>
          </a:p>
        </p:txBody>
      </p:sp>
      <p:sp>
        <p:nvSpPr>
          <p:cNvPr id="133" name="Text Placeholder 2"/>
          <p:cNvSpPr>
            <a:spLocks noGrp="1"/>
          </p:cNvSpPr>
          <p:nvPr>
            <p:custDataLst>
              <p:tags r:id="rId27"/>
            </p:custDataLst>
          </p:nvPr>
        </p:nvSpPr>
        <p:spPr bwMode="gray">
          <a:xfrm>
            <a:off x="7773035" y="5727065"/>
            <a:ext cx="2114550" cy="27305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b">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ctr">
              <a:spcBef>
                <a:spcPct val="0"/>
              </a:spcBef>
              <a:spcAft>
                <a:spcPct val="0"/>
              </a:spcAft>
              <a:buNone/>
            </a:pPr>
            <a:fld id="{E9ECBBB3-A401-4047-A7BC-2F8C6FD9D726}" type="datetime'''''''''''''''1''''''''''''5''''''''''''''''%'''''''''''''''">
              <a:rPr lang="en-US" altLang="en-US" sz="1200" smtClean="0">
                <a:latin typeface="Arial" panose="020B0604020202020204" pitchFamily="34" charset="0"/>
                <a:cs typeface="Arial" panose="020B0604020202020204" pitchFamily="34" charset="0"/>
              </a:rPr>
              <a:t>15%</a:t>
            </a:fld>
            <a:endParaRPr lang="en-US" altLang="en-US" sz="1200" dirty="0">
              <a:latin typeface="Arial" panose="020B0604020202020204" pitchFamily="34" charset="0"/>
              <a:cs typeface="Arial" panose="020B0604020202020204" pitchFamily="34" charset="0"/>
            </a:endParaRPr>
          </a:p>
        </p:txBody>
      </p:sp>
      <p:graphicFrame>
        <p:nvGraphicFramePr>
          <p:cNvPr id="5" name="Chart 3"/>
          <p:cNvGraphicFramePr/>
          <p:nvPr>
            <p:custDataLst>
              <p:tags r:id="rId28"/>
            </p:custDataLst>
          </p:nvPr>
        </p:nvGraphicFramePr>
        <p:xfrm>
          <a:off x="7977505" y="2480945"/>
          <a:ext cx="3359150" cy="1497965"/>
        </p:xfrm>
        <a:graphic>
          <a:graphicData uri="http://schemas.openxmlformats.org/drawingml/2006/chart">
            <c:chart xmlns:c="http://schemas.openxmlformats.org/drawingml/2006/chart" xmlns:r="http://schemas.openxmlformats.org/officeDocument/2006/relationships" r:id="rId39"/>
          </a:graphicData>
        </a:graphic>
      </p:graphicFrame>
      <p:sp>
        <p:nvSpPr>
          <p:cNvPr id="6" name="Text Placeholder 2"/>
          <p:cNvSpPr>
            <a:spLocks noGrp="1"/>
          </p:cNvSpPr>
          <p:nvPr>
            <p:custDataLst>
              <p:tags r:id="rId29"/>
            </p:custDataLst>
          </p:nvPr>
        </p:nvSpPr>
        <p:spPr bwMode="gray">
          <a:xfrm>
            <a:off x="11297920" y="2778125"/>
            <a:ext cx="548640" cy="27686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0"/>
              </a:spcBef>
              <a:spcAft>
                <a:spcPct val="0"/>
              </a:spcAft>
              <a:buClrTx/>
              <a:buSzTx/>
              <a:buFont typeface="Arial" panose="020B0604020202020204"/>
              <a:buNone/>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78%</a:t>
            </a:r>
          </a:p>
        </p:txBody>
      </p:sp>
      <p:sp>
        <p:nvSpPr>
          <p:cNvPr id="7" name="Text Placeholder 2"/>
          <p:cNvSpPr>
            <a:spLocks noGrp="1"/>
          </p:cNvSpPr>
          <p:nvPr>
            <p:custDataLst>
              <p:tags r:id="rId30"/>
            </p:custDataLst>
          </p:nvPr>
        </p:nvSpPr>
        <p:spPr bwMode="gray">
          <a:xfrm>
            <a:off x="9059545" y="3500120"/>
            <a:ext cx="548640" cy="27686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22225" tIns="0" rIns="22225"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0"/>
              </a:spcBef>
              <a:spcAft>
                <a:spcPct val="0"/>
              </a:spcAft>
              <a:buClrTx/>
              <a:buSzTx/>
              <a:buFont typeface="Arial" panose="020B0604020202020204"/>
              <a:buNone/>
              <a:defRPr/>
            </a:pPr>
            <a:r>
              <a:rPr lang="en-US" altLang="zh-CN" sz="1200" dirty="0">
                <a:solidFill>
                  <a:prstClr val="black"/>
                </a:solidFill>
                <a:latin typeface="Arial" panose="020B0604020202020204" pitchFamily="34" charset="0"/>
                <a:cs typeface="Arial" panose="020B0604020202020204" pitchFamily="34" charset="0"/>
              </a:rPr>
              <a:t>22</a:t>
            </a: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rPr>
              <a:t>%</a:t>
            </a:r>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微软雅黑" panose="020B0503020204020204" charset="-122"/>
            </a:endParaRPr>
          </a:p>
        </p:txBody>
      </p:sp>
      <p:sp>
        <p:nvSpPr>
          <p:cNvPr id="77" name="矩形: 圆角 76"/>
          <p:cNvSpPr/>
          <p:nvPr/>
        </p:nvSpPr>
        <p:spPr>
          <a:xfrm>
            <a:off x="7376160" y="1569085"/>
            <a:ext cx="3816350" cy="54165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骨转移综合治疗启用时机分层分析</a:t>
            </a:r>
          </a:p>
        </p:txBody>
      </p:sp>
      <p:sp>
        <p:nvSpPr>
          <p:cNvPr id="9" name="矩形: 圆角 76"/>
          <p:cNvSpPr/>
          <p:nvPr/>
        </p:nvSpPr>
        <p:spPr>
          <a:xfrm>
            <a:off x="801160" y="1569984"/>
            <a:ext cx="6078220" cy="54172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随访期间，进行骨相关检查的患者特征</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CECB8C9-5B16-2FA9-981B-480AD32204AC}"/>
              </a:ext>
            </a:extLst>
          </p:cNvPr>
          <p:cNvGraphicFramePr>
            <a:graphicFrameLocks noChangeAspect="1"/>
          </p:cNvGraphicFramePr>
          <p:nvPr>
            <p:custDataLst>
              <p:tags r:id="rId1"/>
            </p:custDataLst>
            <p:extLst>
              <p:ext uri="{D42A27DB-BD31-4B8C-83A1-F6EECF244321}">
                <p14:modId xmlns:p14="http://schemas.microsoft.com/office/powerpoint/2010/main" val="17534697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12" imgH="514" progId="TCLayout.ActiveDocument.1">
                  <p:embed/>
                </p:oleObj>
              </mc:Choice>
              <mc:Fallback>
                <p:oleObj name="think-cell 幻灯片" r:id="rId4" imgW="512" imgH="514"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65" name="矩形: 圆角 364"/>
          <p:cNvSpPr/>
          <p:nvPr/>
        </p:nvSpPr>
        <p:spPr>
          <a:xfrm>
            <a:off x="516255" y="1476375"/>
            <a:ext cx="6514465" cy="4581525"/>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3" name="组合 2"/>
          <p:cNvGrpSpPr/>
          <p:nvPr/>
        </p:nvGrpSpPr>
        <p:grpSpPr>
          <a:xfrm>
            <a:off x="1392417" y="1198793"/>
            <a:ext cx="4559994" cy="548192"/>
            <a:chOff x="904372" y="1198793"/>
            <a:chExt cx="4559994" cy="548192"/>
          </a:xfrm>
        </p:grpSpPr>
        <p:sp>
          <p:nvSpPr>
            <p:cNvPr id="366" name="任意多边形: 形状 365"/>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67" name="文本框 366"/>
            <p:cNvSpPr txBox="1"/>
            <p:nvPr/>
          </p:nvSpPr>
          <p:spPr>
            <a:xfrm>
              <a:off x="1168779" y="1304299"/>
              <a:ext cx="4031180" cy="337185"/>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骨保护治疗与</a:t>
              </a:r>
              <a:r>
                <a:rPr lang="en-US" altLang="zh-CN" sz="1600"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SBRT</a:t>
              </a:r>
              <a:r>
                <a:rPr lang="zh-CN" altLang="en-US" sz="1600"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后</a:t>
              </a:r>
              <a:r>
                <a:rPr lang="en-US" altLang="zh-CN" sz="1600"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VCF</a:t>
              </a:r>
              <a:r>
                <a:rPr lang="zh-CN" altLang="en-US" sz="1600" b="1" noProof="0" dirty="0">
                  <a:ln>
                    <a:noFill/>
                  </a:ln>
                  <a:solidFill>
                    <a:schemeClr val="bg1"/>
                  </a:solidFill>
                  <a:effectLst/>
                  <a:uLnTx/>
                  <a:uFillTx/>
                  <a:latin typeface="微软雅黑" panose="020B0503020204020204" charset="-122"/>
                  <a:ea typeface="微软雅黑" panose="020B0503020204020204" charset="-122"/>
                  <a:cs typeface="微软雅黑" panose="020B0503020204020204" charset="-122"/>
                  <a:sym typeface="+mn-ea"/>
                </a:rPr>
                <a:t>发生率</a:t>
              </a:r>
              <a:r>
                <a:rPr lang="en-US" altLang="zh-CN" sz="1600" b="1" baseline="30000" dirty="0">
                  <a:solidFill>
                    <a:schemeClr val="bg1"/>
                  </a:solidFill>
                  <a:latin typeface="微软雅黑" panose="020B0503020204020204" charset="-122"/>
                  <a:ea typeface="微软雅黑" panose="020B0503020204020204" charset="-122"/>
                  <a:cs typeface="微软雅黑" panose="020B0503020204020204" charset="-122"/>
                  <a:sym typeface="+mn-ea"/>
                </a:rPr>
                <a:t>1</a:t>
              </a:r>
              <a:endParaRPr lang="en-US" altLang="zh-CN" sz="1600" b="1" kern="0" baseline="300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grpSp>
          <p:nvGrpSpPr>
            <p:cNvPr id="368" name="组合 367"/>
            <p:cNvGrpSpPr/>
            <p:nvPr/>
          </p:nvGrpSpPr>
          <p:grpSpPr>
            <a:xfrm>
              <a:off x="1121263" y="1198793"/>
              <a:ext cx="545082" cy="512278"/>
              <a:chOff x="7436314" y="2544951"/>
              <a:chExt cx="509090" cy="294402"/>
            </a:xfrm>
          </p:grpSpPr>
          <p:sp>
            <p:nvSpPr>
              <p:cNvPr id="369" name="平行四边形 36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70" name="平行四边形 36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402" name="矩形: 圆角 401"/>
          <p:cNvSpPr/>
          <p:nvPr/>
        </p:nvSpPr>
        <p:spPr>
          <a:xfrm>
            <a:off x="7170420" y="1476375"/>
            <a:ext cx="4505960" cy="4581525"/>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2" name="标题 1"/>
          <p:cNvSpPr>
            <a:spLocks noGrp="1"/>
          </p:cNvSpPr>
          <p:nvPr>
            <p:ph type="title"/>
          </p:nvPr>
        </p:nvSpPr>
        <p:spPr>
          <a:xfrm>
            <a:off x="838201" y="281624"/>
            <a:ext cx="10838180" cy="812530"/>
          </a:xfrm>
        </p:spPr>
        <p:txBody>
          <a:bodyPr vert="horz"/>
          <a:lstStyle/>
          <a:p>
            <a:r>
              <a:rPr kumimoji="1" lang="zh-CN" altLang="en-US" dirty="0">
                <a:cs typeface="微软雅黑" panose="020B0503020204020204" charset="-122"/>
              </a:rPr>
              <a:t>回顾性分析显示：以椎体放疗为例，在骨放疗的基础上联合以地舒单抗</a:t>
            </a:r>
            <a:br>
              <a:rPr kumimoji="1" lang="en-US" altLang="zh-CN" dirty="0">
                <a:cs typeface="微软雅黑" panose="020B0503020204020204" charset="-122"/>
              </a:rPr>
            </a:br>
            <a:r>
              <a:rPr kumimoji="1" lang="zh-CN" altLang="en-US" dirty="0">
                <a:cs typeface="微软雅黑" panose="020B0503020204020204" charset="-122"/>
              </a:rPr>
              <a:t>为代表的</a:t>
            </a:r>
            <a:r>
              <a:rPr kumimoji="1" lang="en-US" altLang="zh-CN" dirty="0">
                <a:cs typeface="微软雅黑" panose="020B0503020204020204" charset="-122"/>
              </a:rPr>
              <a:t>BTA</a:t>
            </a:r>
            <a:r>
              <a:rPr kumimoji="1" lang="zh-CN" altLang="en-US" dirty="0">
                <a:cs typeface="微软雅黑" panose="020B0503020204020204" charset="-122"/>
              </a:rPr>
              <a:t>可大幅降低潜在的椎体压缩性骨折风险</a:t>
            </a:r>
          </a:p>
        </p:txBody>
      </p:sp>
      <p:sp>
        <p:nvSpPr>
          <p:cNvPr id="20" name="内容占位符 2"/>
          <p:cNvSpPr txBox="1"/>
          <p:nvPr/>
        </p:nvSpPr>
        <p:spPr>
          <a:xfrm>
            <a:off x="514800" y="6330185"/>
            <a:ext cx="9736138" cy="2863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微软雅黑" panose="020B0503020204020204" charset="-122"/>
                <a:ea typeface="微软雅黑" panose="020B050302020402020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mj-lt"/>
              <a:buAutoNum type="arabicPeriod"/>
            </a:pPr>
            <a:r>
              <a:rPr lang="en-US" altLang="zh-CN" sz="700" dirty="0">
                <a:solidFill>
                  <a:schemeClr val="bg1">
                    <a:lumMod val="50000"/>
                  </a:schemeClr>
                </a:solidFill>
                <a:latin typeface="Arial" panose="020B0604020202020204" pitchFamily="34" charset="0"/>
              </a:rPr>
              <a:t>Vargas, Enrique, et al. "Vertebral body fracture rates after stereotactic body radiation therapy compared with external-beam radiation therapy for metastatic spine tumors." Journal of Neurosurgery: Spine 33.6 (2020): 870-876..</a:t>
            </a:r>
            <a:endParaRPr lang="en-US" altLang="zh-CN" sz="700" dirty="0">
              <a:solidFill>
                <a:schemeClr val="bg1">
                  <a:lumMod val="50000"/>
                </a:schemeClr>
              </a:solidFill>
            </a:endParaRPr>
          </a:p>
        </p:txBody>
      </p:sp>
      <p:grpSp>
        <p:nvGrpSpPr>
          <p:cNvPr id="24" name="组合 23"/>
          <p:cNvGrpSpPr/>
          <p:nvPr/>
        </p:nvGrpSpPr>
        <p:grpSpPr>
          <a:xfrm>
            <a:off x="612568" y="2146101"/>
            <a:ext cx="6251829" cy="3368272"/>
            <a:chOff x="5353613" y="3218914"/>
            <a:chExt cx="5727060" cy="3085545"/>
          </a:xfrm>
        </p:grpSpPr>
        <p:pic>
          <p:nvPicPr>
            <p:cNvPr id="25" name="图片 24"/>
            <p:cNvPicPr>
              <a:picLocks noChangeAspect="1"/>
            </p:cNvPicPr>
            <p:nvPr/>
          </p:nvPicPr>
          <p:blipFill rotWithShape="1">
            <a:blip r:embed="rId6"/>
            <a:srcRect l="21932" t="10998" b="14863"/>
            <a:stretch>
              <a:fillRect/>
            </a:stretch>
          </p:blipFill>
          <p:spPr>
            <a:xfrm>
              <a:off x="6433499" y="3218914"/>
              <a:ext cx="4647174" cy="3075021"/>
            </a:xfrm>
            <a:prstGeom prst="rect">
              <a:avLst/>
            </a:prstGeom>
          </p:spPr>
        </p:pic>
        <p:sp>
          <p:nvSpPr>
            <p:cNvPr id="26" name="文本框 25"/>
            <p:cNvSpPr txBox="1"/>
            <p:nvPr/>
          </p:nvSpPr>
          <p:spPr>
            <a:xfrm>
              <a:off x="8148639" y="5454665"/>
              <a:ext cx="1657350" cy="21145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进行</a:t>
              </a:r>
              <a:r>
                <a:rPr kumimoji="0" 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SBRT</a:t>
              </a: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后的时间（日）</a:t>
              </a:r>
              <a:endParaRPr kumimoji="0" 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7" name="文本框 26"/>
            <p:cNvSpPr txBox="1"/>
            <p:nvPr/>
          </p:nvSpPr>
          <p:spPr>
            <a:xfrm rot="16200000">
              <a:off x="5369874" y="4141580"/>
              <a:ext cx="1865640" cy="225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累积发生率（</a:t>
              </a:r>
              <a:r>
                <a:rPr kumimoji="0" lang="en-US" altLang="zh-CN"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endParaRPr kumimoji="0" lang="en-US" sz="1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8" name="文本框 27"/>
            <p:cNvSpPr txBox="1"/>
            <p:nvPr/>
          </p:nvSpPr>
          <p:spPr>
            <a:xfrm>
              <a:off x="5353613" y="5750461"/>
              <a:ext cx="1293208" cy="553998"/>
            </a:xfrm>
            <a:prstGeom prst="rect">
              <a:avLst/>
            </a:prstGeom>
            <a:solidFill>
              <a:schemeClr val="bg1"/>
            </a:solidFill>
          </p:spPr>
          <p:txBody>
            <a:bodyPr wrap="square" rtlCol="0">
              <a:spAutoFit/>
            </a:bodyPr>
            <a:lstStyle/>
            <a:p>
              <a:pPr marL="0" marR="0" lvl="0" indent="0" algn="r" defTabSz="914400" rtl="0" eaLnBrk="1" fontAlgn="auto" latinLnBrk="0" hangingPunct="1">
                <a:lnSpc>
                  <a:spcPct val="110000"/>
                </a:lnSpc>
                <a:spcBef>
                  <a:spcPts val="0"/>
                </a:spcBef>
                <a:spcAft>
                  <a:spcPts val="0"/>
                </a:spcAft>
                <a:buClrTx/>
                <a:buSzTx/>
                <a:buFontTx/>
                <a:buNone/>
                <a:defRPr/>
              </a:pP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未进行骨保护治疗</a:t>
              </a:r>
              <a:r>
                <a:rPr kumimoji="0" lang="en-US" altLang="zh-CN" sz="1000" b="0" i="0" u="none" strike="noStrike" kern="1200" cap="none" spc="0" normalizeH="0" baseline="0" noProof="0" dirty="0">
                  <a:ln>
                    <a:noFill/>
                  </a:ln>
                  <a:solidFill>
                    <a:srgbClr val="4EA72E">
                      <a:lumMod val="75000"/>
                    </a:srgbClr>
                  </a:solidFill>
                  <a:effectLst/>
                  <a:uLnTx/>
                  <a:uFillTx/>
                  <a:latin typeface="微软雅黑" panose="020B0503020204020204" charset="-122"/>
                  <a:ea typeface="微软雅黑" panose="020B0503020204020204" charset="-122"/>
                  <a:cs typeface="微软雅黑" panose="020B0503020204020204" charset="-122"/>
                </a:rPr>
                <a:t>—</a:t>
              </a:r>
              <a:endParaRPr kumimoji="0" lang="en-US" altLang="zh-CN" sz="800" b="0" i="0" u="none" strike="noStrike" kern="1200" cap="none" spc="0" normalizeH="0" baseline="0" noProof="0" dirty="0">
                <a:ln>
                  <a:noFill/>
                </a:ln>
                <a:solidFill>
                  <a:srgbClr val="4EA72E">
                    <a:lumMod val="75000"/>
                  </a:srgb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r" defTabSz="914400" rtl="0" eaLnBrk="1" fontAlgn="auto" latinLnBrk="0" hangingPunct="1">
                <a:lnSpc>
                  <a:spcPct val="110000"/>
                </a:lnSpc>
                <a:spcBef>
                  <a:spcPts val="0"/>
                </a:spcBef>
                <a:spcAft>
                  <a:spcPts val="0"/>
                </a:spcAft>
                <a:buClrTx/>
                <a:buSzTx/>
                <a:buFontTx/>
                <a:buNone/>
                <a:defRPr/>
              </a:pPr>
              <a:r>
                <a:rPr kumimoji="0" 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SBRT</a:t>
              </a: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后进行骨保护治疗</a:t>
              </a:r>
              <a:r>
                <a:rPr kumimoji="0" lang="en-US" altLang="zh-CN" sz="10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a:t>
              </a:r>
              <a:endParaRPr kumimoji="0" lang="en-US" altLang="zh-CN" sz="800" b="0"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r" defTabSz="914400" rtl="0" eaLnBrk="1" fontAlgn="auto" latinLnBrk="0" hangingPunct="1">
                <a:lnSpc>
                  <a:spcPct val="11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SBRT</a:t>
              </a: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前进行骨保护治疗</a:t>
              </a:r>
              <a:r>
                <a:rPr kumimoji="0" lang="en-US" altLang="zh-CN" sz="1000" b="0" i="0" u="none" strike="noStrike" kern="1200" cap="none" spc="0" normalizeH="0" baseline="0" noProof="0" dirty="0">
                  <a:ln>
                    <a:noFill/>
                  </a:ln>
                  <a:solidFill>
                    <a:srgbClr val="A02B93"/>
                  </a:solidFill>
                  <a:effectLst/>
                  <a:uLnTx/>
                  <a:uFillTx/>
                  <a:latin typeface="微软雅黑" panose="020B0503020204020204" charset="-122"/>
                  <a:ea typeface="微软雅黑" panose="020B0503020204020204" charset="-122"/>
                  <a:cs typeface="微软雅黑" panose="020B0503020204020204" charset="-122"/>
                </a:rPr>
                <a:t>—</a:t>
              </a:r>
              <a:endParaRPr kumimoji="0" lang="en-US" altLang="zh-CN" sz="800" b="0" i="0" u="none" strike="noStrike" kern="1200" cap="none" spc="0" normalizeH="0" baseline="0" noProof="0" dirty="0">
                <a:ln>
                  <a:noFill/>
                </a:ln>
                <a:solidFill>
                  <a:srgbClr val="A02B93"/>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9" name="文本框 28"/>
            <p:cNvSpPr txBox="1"/>
            <p:nvPr/>
          </p:nvSpPr>
          <p:spPr>
            <a:xfrm>
              <a:off x="6337844" y="5619191"/>
              <a:ext cx="961370" cy="197360"/>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Arial" panose="020B0604020202020204"/>
                </a:rPr>
                <a:t>风险患者数</a:t>
              </a:r>
            </a:p>
          </p:txBody>
        </p:sp>
      </p:grpSp>
      <p:sp>
        <p:nvSpPr>
          <p:cNvPr id="33" name="文本框 32"/>
          <p:cNvSpPr txBox="1"/>
          <p:nvPr/>
        </p:nvSpPr>
        <p:spPr>
          <a:xfrm>
            <a:off x="5006927" y="3304878"/>
            <a:ext cx="1598183" cy="61318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rgbClr val="4EA72E">
                    <a:lumMod val="75000"/>
                  </a:srgbClr>
                </a:solidFill>
                <a:effectLst/>
                <a:uLnTx/>
                <a:uFillTx/>
                <a:latin typeface="微软雅黑" panose="020B0503020204020204" charset="-122"/>
                <a:ea typeface="微软雅黑" panose="020B0503020204020204" charset="-122"/>
                <a:cs typeface="微软雅黑" panose="020B0503020204020204" charset="-122"/>
              </a:rPr>
              <a:t>— </a:t>
            </a: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未进行骨保护治疗</a:t>
            </a:r>
            <a:endParaRPr kumimoji="0" lang="en-US" altLang="zh-CN" sz="900" b="1" i="0" u="none" strike="noStrike" kern="1200" cap="none" spc="0" normalizeH="0" baseline="0" noProof="0" dirty="0">
              <a:ln>
                <a:noFill/>
              </a:ln>
              <a:solidFill>
                <a:srgbClr val="4EA72E">
                  <a:lumMod val="75000"/>
                </a:srgbClr>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rPr>
              <a:t>— </a:t>
            </a:r>
            <a:r>
              <a:rPr kumimoji="0" 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SBRT</a:t>
            </a:r>
            <a:r>
              <a:rPr kumimoji="0" lang="zh-CN" altLang="en-US" sz="9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后进行骨保护治疗</a:t>
            </a:r>
            <a:endParaRPr kumimoji="0" lang="en-US" altLang="zh-CN" sz="9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1050" b="1" i="0" u="none" strike="noStrike" kern="1200" cap="none" spc="0" normalizeH="0" baseline="0" noProof="0" dirty="0">
                <a:ln>
                  <a:noFill/>
                </a:ln>
                <a:solidFill>
                  <a:srgbClr val="A02B93"/>
                </a:solidFill>
                <a:effectLst/>
                <a:uLnTx/>
                <a:uFillTx/>
                <a:latin typeface="微软雅黑" panose="020B0503020204020204" charset="-122"/>
                <a:ea typeface="微软雅黑" panose="020B0503020204020204" charset="-122"/>
                <a:cs typeface="微软雅黑" panose="020B0503020204020204" charset="-122"/>
              </a:rPr>
              <a:t>— </a:t>
            </a:r>
            <a:r>
              <a:rPr kumimoji="0" lang="en-US" altLang="zh-CN" sz="9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SBRT</a:t>
            </a:r>
            <a:r>
              <a:rPr kumimoji="0" lang="zh-CN" altLang="en-US" sz="9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前进行骨保护治疗</a:t>
            </a:r>
            <a:endParaRPr kumimoji="0" lang="en-US" altLang="zh-CN" sz="900" b="1" i="0" u="none" strike="noStrike" kern="1200" cap="none" spc="0" normalizeH="0" baseline="0" noProof="0" dirty="0">
              <a:ln>
                <a:noFill/>
              </a:ln>
              <a:solidFill>
                <a:srgbClr val="A02B93"/>
              </a:solidFill>
              <a:effectLst/>
              <a:uLnTx/>
              <a:uFillTx/>
              <a:latin typeface="微软雅黑" panose="020B0503020204020204" charset="-122"/>
              <a:ea typeface="微软雅黑" panose="020B0503020204020204" charset="-122"/>
              <a:cs typeface="微软雅黑" panose="020B0503020204020204" charset="-122"/>
            </a:endParaRPr>
          </a:p>
        </p:txBody>
      </p:sp>
      <p:sp>
        <p:nvSpPr>
          <p:cNvPr id="34" name="圆角矩形 33"/>
          <p:cNvSpPr/>
          <p:nvPr/>
        </p:nvSpPr>
        <p:spPr>
          <a:xfrm>
            <a:off x="7404100" y="1944376"/>
            <a:ext cx="4043045" cy="3697600"/>
          </a:xfrm>
          <a:prstGeom prst="roundRect">
            <a:avLst>
              <a:gd name="adj" fmla="val 6018"/>
            </a:avLst>
          </a:prstGeom>
          <a:gradFill>
            <a:gsLst>
              <a:gs pos="0">
                <a:schemeClr val="accent2">
                  <a:lumMod val="5000"/>
                  <a:lumOff val="95000"/>
                  <a:alpha val="0"/>
                </a:schemeClr>
              </a:gs>
              <a:gs pos="100000">
                <a:schemeClr val="accent2">
                  <a:lumMod val="30000"/>
                  <a:lumOff val="70000"/>
                  <a:alpha val="50000"/>
                </a:schemeClr>
              </a:gs>
            </a:gsLst>
            <a:lin ang="10800000" scaled="0"/>
          </a:gra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32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36" name="文本框 35"/>
          <p:cNvSpPr txBox="1"/>
          <p:nvPr/>
        </p:nvSpPr>
        <p:spPr>
          <a:xfrm>
            <a:off x="7717668" y="2789882"/>
            <a:ext cx="3717732" cy="1954509"/>
          </a:xfrm>
          <a:prstGeom prst="rect">
            <a:avLst/>
          </a:prstGeom>
        </p:spPr>
        <p:txBody>
          <a:bodyPr vert="horz" wrap="square" lIns="0" tIns="149860" rIns="0" bIns="0" rtlCol="0" anchor="ctr">
            <a:spAutoFit/>
          </a:bodyPr>
          <a:lstStyle>
            <a:defPPr>
              <a:defRPr lang="zh-CN"/>
            </a:defPPr>
            <a:lvl1pPr algn="ctr">
              <a:lnSpc>
                <a:spcPct val="100000"/>
              </a:lnSpc>
              <a:spcBef>
                <a:spcPts val="1180"/>
              </a:spcBef>
              <a:defRPr sz="1400" spc="-10">
                <a:latin typeface="微软雅黑" panose="020B0503020204020204" charset="-122"/>
                <a:cs typeface="微软雅黑" panose="020B0503020204020204" charset="-122"/>
              </a:defRPr>
            </a:lvl1pPr>
          </a:lstStyle>
          <a:p>
            <a:pPr marL="285750" marR="0" lvl="0" indent="-285750" algn="l" defTabSz="914400" rtl="0" eaLnBrk="1" fontAlgn="auto" latinLnBrk="0" hangingPunct="1">
              <a:lnSpc>
                <a:spcPct val="150000"/>
              </a:lnSpc>
              <a:spcBef>
                <a:spcPts val="600"/>
              </a:spcBef>
              <a:spcAft>
                <a:spcPts val="600"/>
              </a:spcAft>
              <a:buClr>
                <a:srgbClr val="F26649"/>
              </a:buClr>
              <a:buSzTx/>
              <a:buFont typeface="Arial" panose="020B0604020202020204" pitchFamily="34" charset="0"/>
              <a:buChar char="•"/>
              <a:tabLst/>
              <a:defRPr/>
            </a:pPr>
            <a:r>
              <a:rPr kumimoji="0" lang="zh-CN" altLang="en-US"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在</a:t>
            </a:r>
            <a:r>
              <a:rPr kumimoji="0" lang="en-US" altLang="zh-CN"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SBRT</a:t>
            </a:r>
            <a:r>
              <a:rPr kumimoji="0" lang="zh-CN" altLang="en-US"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之前使用</a:t>
            </a:r>
            <a:r>
              <a:rPr kumimoji="0" lang="en-US" altLang="zh-CN"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BTA vs. </a:t>
            </a:r>
            <a:r>
              <a:rPr kumimoji="0" lang="zh-CN" altLang="en-US"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未使用</a:t>
            </a:r>
            <a:r>
              <a:rPr kumimoji="0" lang="en-US" altLang="zh-CN"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BTA</a:t>
            </a:r>
            <a:r>
              <a:rPr kumimoji="0" lang="zh-CN" altLang="en-US"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的椎体压缩性骨折</a:t>
            </a:r>
            <a:r>
              <a:rPr kumimoji="0" lang="en-US" altLang="zh-CN"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(VCF)</a:t>
            </a:r>
            <a:r>
              <a:rPr kumimoji="0" lang="zh-CN" altLang="en-US"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的发生率为：  </a:t>
            </a:r>
            <a:r>
              <a:rPr lang="en-US" altLang="zh-CN" sz="1600" kern="100" spc="0" dirty="0">
                <a:solidFill>
                  <a:prstClr val="black">
                    <a:lumMod val="65000"/>
                    <a:lumOff val="35000"/>
                  </a:prstClr>
                </a:solidFill>
                <a:ea typeface="微软雅黑" panose="020B0503020204020204" charset="-122"/>
                <a:cs typeface="+mn-cs"/>
                <a:sym typeface="+mn-lt"/>
              </a:rPr>
              <a:t> </a:t>
            </a:r>
            <a:r>
              <a:rPr kumimoji="0" lang="en-US" altLang="zh-CN"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6</a:t>
            </a:r>
            <a:r>
              <a:rPr kumimoji="0" lang="zh-CN" altLang="en-US"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个月 </a:t>
            </a:r>
            <a:r>
              <a:rPr kumimoji="0" lang="en-US" altLang="zh-CN" sz="1600" b="1" i="0" u="none" strike="noStrike" kern="1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mn-cs"/>
                <a:sym typeface="+mn-lt"/>
              </a:rPr>
              <a:t>4% vs. 8% </a:t>
            </a:r>
            <a:r>
              <a:rPr kumimoji="0" lang="en-US" altLang="zh-CN"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(P=.173)</a:t>
            </a:r>
            <a:r>
              <a:rPr lang="zh-CN" altLang="en-US" sz="1600" kern="100" spc="0" dirty="0">
                <a:solidFill>
                  <a:prstClr val="black">
                    <a:lumMod val="65000"/>
                    <a:lumOff val="35000"/>
                  </a:prstClr>
                </a:solidFill>
                <a:ea typeface="微软雅黑" panose="020B0503020204020204" charset="-122"/>
                <a:cs typeface="+mn-cs"/>
                <a:sym typeface="+mn-lt"/>
              </a:rPr>
              <a:t>   </a:t>
            </a:r>
            <a:r>
              <a:rPr kumimoji="0" lang="zh-CN" altLang="en-US"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         </a:t>
            </a:r>
            <a:r>
              <a:rPr kumimoji="0" lang="en-US" altLang="zh-CN"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12</a:t>
            </a:r>
            <a:r>
              <a:rPr kumimoji="0" lang="zh-CN" altLang="en-US"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个月 </a:t>
            </a:r>
            <a:r>
              <a:rPr kumimoji="0" lang="en-US" altLang="zh-CN" sz="1600" b="1" i="0" u="none" strike="noStrike" kern="1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mn-cs"/>
                <a:sym typeface="+mn-lt"/>
              </a:rPr>
              <a:t>4% vs. 12% </a:t>
            </a:r>
            <a:r>
              <a:rPr kumimoji="0" lang="en-US" altLang="zh-CN"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(P=.045)  </a:t>
            </a:r>
            <a:r>
              <a:rPr kumimoji="0" lang="zh-CN" altLang="en-US"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      </a:t>
            </a:r>
            <a:r>
              <a:rPr kumimoji="0" lang="en-US" altLang="zh-CN"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24</a:t>
            </a:r>
            <a:r>
              <a:rPr kumimoji="0" lang="zh-CN" altLang="en-US"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个月 </a:t>
            </a:r>
            <a:r>
              <a:rPr kumimoji="0" lang="en-US" altLang="zh-CN" sz="1600" b="1" i="0" u="none" strike="noStrike" kern="100" cap="none" spc="0" normalizeH="0" baseline="0" noProof="0" dirty="0">
                <a:ln>
                  <a:noFill/>
                </a:ln>
                <a:solidFill>
                  <a:schemeClr val="accent1"/>
                </a:solidFill>
                <a:effectLst/>
                <a:uLnTx/>
                <a:uFillTx/>
                <a:latin typeface="微软雅黑" panose="020B0503020204020204" charset="-122"/>
                <a:ea typeface="微软雅黑" panose="020B0503020204020204" charset="-122"/>
                <a:cs typeface="+mn-cs"/>
                <a:sym typeface="+mn-lt"/>
              </a:rPr>
              <a:t>4% vs. 23% </a:t>
            </a:r>
            <a:r>
              <a:rPr kumimoji="0" lang="en-US" altLang="zh-CN"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(P=.008)</a:t>
            </a:r>
            <a:r>
              <a:rPr kumimoji="0" lang="en-US" altLang="zh-CN" sz="1600" i="0" u="none" strike="noStrike" kern="100" cap="none" spc="0" normalizeH="0" baseline="3000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rPr>
              <a:t>1</a:t>
            </a:r>
            <a:endParaRPr kumimoji="0" lang="en-US" altLang="zh-CN" sz="1600" i="0" u="none" strike="noStrike" kern="100" cap="none" spc="0" normalizeH="0" baseline="0" noProof="0" dirty="0">
              <a:ln>
                <a:noFill/>
              </a:ln>
              <a:solidFill>
                <a:prstClr val="black">
                  <a:lumMod val="65000"/>
                  <a:lumOff val="35000"/>
                </a:prstClr>
              </a:solidFill>
              <a:effectLst/>
              <a:uLnTx/>
              <a:uFillTx/>
              <a:latin typeface="微软雅黑" panose="020B0503020204020204" charset="-122"/>
              <a:ea typeface="微软雅黑" panose="020B0503020204020204" charset="-122"/>
              <a:cs typeface="+mn-cs"/>
              <a:sym typeface="+mn-lt"/>
            </a:endParaRPr>
          </a:p>
        </p:txBody>
      </p:sp>
      <p:grpSp>
        <p:nvGrpSpPr>
          <p:cNvPr id="40" name="组合 39"/>
          <p:cNvGrpSpPr/>
          <p:nvPr/>
        </p:nvGrpSpPr>
        <p:grpSpPr>
          <a:xfrm>
            <a:off x="8995504" y="1078431"/>
            <a:ext cx="720000" cy="720000"/>
            <a:chOff x="8791575" y="3485515"/>
            <a:chExt cx="720000" cy="720000"/>
          </a:xfrm>
        </p:grpSpPr>
        <p:sp>
          <p:nvSpPr>
            <p:cNvPr id="41" name="圆角矩形 40"/>
            <p:cNvSpPr/>
            <p:nvPr/>
          </p:nvSpPr>
          <p:spPr>
            <a:xfrm>
              <a:off x="8791575" y="3485515"/>
              <a:ext cx="720000" cy="720000"/>
            </a:xfrm>
            <a:prstGeom prst="roundRect">
              <a:avLst>
                <a:gd name="adj" fmla="val 50000"/>
              </a:avLst>
            </a:prstGeom>
            <a:gradFill>
              <a:gsLst>
                <a:gs pos="0">
                  <a:srgbClr val="FAC2B6"/>
                </a:gs>
                <a:gs pos="22000">
                  <a:schemeClr val="accent2"/>
                </a:gs>
                <a:gs pos="100000">
                  <a:srgbClr val="F26649"/>
                </a:gs>
              </a:gsLst>
              <a:lin ang="6120000" scaled="0"/>
            </a:gradFill>
            <a:ln w="12700" cap="flat" cmpd="sng" algn="ctr">
              <a:solidFill>
                <a:srgbClr val="F2664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pic>
          <p:nvPicPr>
            <p:cNvPr id="42" name="图片 21" descr="社会学"/>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04605" y="3597910"/>
              <a:ext cx="468000" cy="468000"/>
            </a:xfrm>
            <a:prstGeom prst="rect">
              <a:avLst/>
            </a:prstGeom>
          </p:spPr>
        </p:pic>
      </p:gr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F9EA7-D6BF-765A-35DB-97D7427E80FE}"/>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92CC3205-B959-CF5A-E790-F6DCAB17700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9" imgW="5080" imgH="5080" progId="TCLayout.ActiveDocument.1">
                  <p:embed/>
                </p:oleObj>
              </mc:Choice>
              <mc:Fallback>
                <p:oleObj name="think-cell 幻灯片" r:id="rId9" imgW="5080" imgH="5080" progId="TCLayout.ActiveDocument.1">
                  <p:embed/>
                  <p:pic>
                    <p:nvPicPr>
                      <p:cNvPr id="3" name="think-cell data - do not delete" hidden="1"/>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7" name="矩形: 圆角 6">
            <a:extLst>
              <a:ext uri="{FF2B5EF4-FFF2-40B4-BE49-F238E27FC236}">
                <a16:creationId xmlns:a16="http://schemas.microsoft.com/office/drawing/2014/main" id="{0931A67C-6519-742F-7451-CDB5FC4ADC63}"/>
              </a:ext>
            </a:extLst>
          </p:cNvPr>
          <p:cNvSpPr/>
          <p:nvPr/>
        </p:nvSpPr>
        <p:spPr>
          <a:xfrm>
            <a:off x="516000" y="1156113"/>
            <a:ext cx="11160000" cy="4957959"/>
          </a:xfrm>
          <a:prstGeom prst="roundRect">
            <a:avLst>
              <a:gd name="adj" fmla="val 5795"/>
            </a:avLst>
          </a:prstGeom>
          <a:solidFill>
            <a:schemeClr val="bg1"/>
          </a:solidFill>
          <a:ln w="12700" cap="flat" cmpd="sng" algn="ctr">
            <a:solidFill>
              <a:schemeClr val="accent1">
                <a:lumMod val="20000"/>
                <a:lumOff val="80000"/>
              </a:schemeClr>
            </a:solidFill>
            <a:prstDash val="solid"/>
            <a:miter lim="800000"/>
          </a:ln>
          <a:effectLst>
            <a:outerShdw blurRad="177800" dist="38100" dir="2700000" algn="tl" rotWithShape="0">
              <a:schemeClr val="accent1">
                <a:alpha val="10000"/>
              </a:scheme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p:txBody>
      </p:sp>
      <p:sp>
        <p:nvSpPr>
          <p:cNvPr id="6" name="New shape">
            <a:extLst>
              <a:ext uri="{FF2B5EF4-FFF2-40B4-BE49-F238E27FC236}">
                <a16:creationId xmlns:a16="http://schemas.microsoft.com/office/drawing/2014/main" id="{AC8FB276-079F-0A35-A5A1-D1FA6AD1FA6F}"/>
              </a:ext>
            </a:extLst>
          </p:cNvPr>
          <p:cNvSpPr txBox="1">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dirty="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
        <p:nvSpPr>
          <p:cNvPr id="13" name="文本框 12">
            <a:extLst>
              <a:ext uri="{FF2B5EF4-FFF2-40B4-BE49-F238E27FC236}">
                <a16:creationId xmlns:a16="http://schemas.microsoft.com/office/drawing/2014/main" id="{DF5A90E0-E5B0-234E-7DD9-81E1C8C4F031}"/>
              </a:ext>
            </a:extLst>
          </p:cNvPr>
          <p:cNvSpPr txBox="1"/>
          <p:nvPr/>
        </p:nvSpPr>
        <p:spPr>
          <a:xfrm>
            <a:off x="633714" y="6381616"/>
            <a:ext cx="6105644" cy="338554"/>
          </a:xfrm>
          <a:prstGeom prst="rect">
            <a:avLst/>
          </a:prstGeom>
          <a:noFill/>
        </p:spPr>
        <p:txBody>
          <a:bodyPr wrap="square">
            <a:spAutoFit/>
          </a:bodyPr>
          <a:lstStyle/>
          <a:p>
            <a:pPr marL="228600" indent="-228600">
              <a:buAutoNum type="arabicPeriod"/>
            </a:pPr>
            <a:r>
              <a:rPr lang="en-US" altLang="zh-CN" sz="8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ESMO bone health in cancer.</a:t>
            </a:r>
          </a:p>
          <a:p>
            <a:pPr marL="228600" indent="-228600">
              <a:buAutoNum type="arabicPeriod"/>
            </a:pPr>
            <a:r>
              <a:rPr lang="zh-CN" altLang="en-US" sz="8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恶性肿瘤骨转移临床诊疗专家共识</a:t>
            </a:r>
            <a:r>
              <a:rPr lang="en-US" altLang="zh-CN" sz="800" dirty="0">
                <a:solidFill>
                  <a:schemeClr val="bg1">
                    <a:lumMod val="50000"/>
                  </a:schemeClr>
                </a:solidFill>
                <a:latin typeface="Arial" panose="020B0604020202020204" pitchFamily="34" charset="0"/>
                <a:ea typeface="微软雅黑" panose="020B0503020204020204" charset="-122"/>
                <a:cs typeface="Arial" panose="020B0604020202020204" pitchFamily="34" charset="0"/>
              </a:rPr>
              <a:t>.</a:t>
            </a:r>
            <a:endParaRPr lang="zh-CN" altLang="en-US" dirty="0">
              <a:solidFill>
                <a:schemeClr val="bg1">
                  <a:lumMod val="50000"/>
                </a:schemeClr>
              </a:solidFill>
            </a:endParaRPr>
          </a:p>
        </p:txBody>
      </p:sp>
      <p:sp>
        <p:nvSpPr>
          <p:cNvPr id="31" name="矩形: 圆角 64">
            <a:extLst>
              <a:ext uri="{FF2B5EF4-FFF2-40B4-BE49-F238E27FC236}">
                <a16:creationId xmlns:a16="http://schemas.microsoft.com/office/drawing/2014/main" id="{1394330B-6429-BB45-FE2D-41505F810E12}"/>
              </a:ext>
            </a:extLst>
          </p:cNvPr>
          <p:cNvSpPr/>
          <p:nvPr>
            <p:custDataLst>
              <p:tags r:id="rId2"/>
            </p:custDataLst>
          </p:nvPr>
        </p:nvSpPr>
        <p:spPr>
          <a:xfrm>
            <a:off x="790900" y="1956190"/>
            <a:ext cx="5227580" cy="797676"/>
          </a:xfrm>
          <a:prstGeom prst="roundRect">
            <a:avLst>
              <a:gd name="adj" fmla="val 22417"/>
            </a:avLst>
          </a:prstGeom>
          <a:gradFill>
            <a:gsLst>
              <a:gs pos="0">
                <a:schemeClr val="accent2">
                  <a:lumMod val="5000"/>
                  <a:lumOff val="95000"/>
                  <a:alpha val="0"/>
                </a:schemeClr>
              </a:gs>
              <a:gs pos="100000">
                <a:schemeClr val="accent2">
                  <a:lumMod val="30000"/>
                  <a:lumOff val="70000"/>
                  <a:alpha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defRPr/>
            </a:pPr>
            <a:r>
              <a:rPr lang="zh-CN" altLang="en-US" sz="2400" b="1" dirty="0">
                <a:solidFill>
                  <a:srgbClr val="F26649"/>
                </a:solidFill>
                <a:latin typeface="+mj-ea"/>
                <a:ea typeface="+mj-ea"/>
                <a:cs typeface="Arial" panose="020B0604020202020204" pitchFamily="34" charset="0"/>
              </a:rPr>
              <a:t>靶向、免疫、放疗无法攻克骨转移</a:t>
            </a:r>
          </a:p>
        </p:txBody>
      </p:sp>
      <p:grpSp>
        <p:nvGrpSpPr>
          <p:cNvPr id="16" name="组合 15">
            <a:extLst>
              <a:ext uri="{FF2B5EF4-FFF2-40B4-BE49-F238E27FC236}">
                <a16:creationId xmlns:a16="http://schemas.microsoft.com/office/drawing/2014/main" id="{5886C645-2A39-91CA-CD1D-B73C254EAA28}"/>
              </a:ext>
            </a:extLst>
          </p:cNvPr>
          <p:cNvGrpSpPr/>
          <p:nvPr/>
        </p:nvGrpSpPr>
        <p:grpSpPr>
          <a:xfrm>
            <a:off x="6722296" y="1708675"/>
            <a:ext cx="4745355" cy="3696701"/>
            <a:chOff x="8057413" y="1975356"/>
            <a:chExt cx="3463870" cy="4093434"/>
          </a:xfrm>
        </p:grpSpPr>
        <p:sp>
          <p:nvSpPr>
            <p:cNvPr id="17" name="矩形: 圆角 2">
              <a:extLst>
                <a:ext uri="{FF2B5EF4-FFF2-40B4-BE49-F238E27FC236}">
                  <a16:creationId xmlns:a16="http://schemas.microsoft.com/office/drawing/2014/main" id="{9766906E-3373-735B-8F16-96B5D138C0FF}"/>
                </a:ext>
              </a:extLst>
            </p:cNvPr>
            <p:cNvSpPr/>
            <p:nvPr>
              <p:custDataLst>
                <p:tags r:id="rId5"/>
              </p:custDataLst>
            </p:nvPr>
          </p:nvSpPr>
          <p:spPr>
            <a:xfrm>
              <a:off x="8057413" y="1975356"/>
              <a:ext cx="3463870" cy="3994900"/>
            </a:xfrm>
            <a:prstGeom prst="roundRect">
              <a:avLst>
                <a:gd name="adj" fmla="val 4099"/>
              </a:avLst>
            </a:prstGeom>
            <a:gradFill>
              <a:gsLst>
                <a:gs pos="49100">
                  <a:srgbClr val="FDF5EF"/>
                </a:gs>
                <a:gs pos="0">
                  <a:srgbClr val="FCEBE0"/>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200"/>
                </a:spcBef>
                <a:spcAft>
                  <a:spcPts val="120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8" name="矩形: 圆角 4">
              <a:extLst>
                <a:ext uri="{FF2B5EF4-FFF2-40B4-BE49-F238E27FC236}">
                  <a16:creationId xmlns:a16="http://schemas.microsoft.com/office/drawing/2014/main" id="{DFAA4E22-C372-9B85-1CD0-20640DE07D03}"/>
                </a:ext>
              </a:extLst>
            </p:cNvPr>
            <p:cNvSpPr/>
            <p:nvPr>
              <p:custDataLst>
                <p:tags r:id="rId6"/>
              </p:custDataLst>
            </p:nvPr>
          </p:nvSpPr>
          <p:spPr>
            <a:xfrm>
              <a:off x="8158224" y="2141984"/>
              <a:ext cx="3247851" cy="3926806"/>
            </a:xfrm>
            <a:prstGeom prst="roundRect">
              <a:avLst>
                <a:gd name="adj" fmla="val 4730"/>
              </a:avLst>
            </a:prstGeom>
            <a:solidFill>
              <a:schemeClr val="bg1">
                <a:alpha val="94000"/>
              </a:schemeClr>
            </a:solidFill>
            <a:ln w="635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324000" rIns="144000" bIns="612000" rtlCol="0" anchor="ctr"/>
            <a:lstStyle/>
            <a:p>
              <a:pPr marL="176213" indent="-176213">
                <a:lnSpc>
                  <a:spcPct val="110000"/>
                </a:lnSpc>
                <a:spcBef>
                  <a:spcPts val="1200"/>
                </a:spcBef>
                <a:spcAft>
                  <a:spcPts val="1200"/>
                </a:spcAft>
                <a:buFont typeface="Arial" panose="020B0604020202020204" pitchFamily="34" charset="0"/>
                <a:buChar char="•"/>
              </a:pPr>
              <a:endParaRPr kumimoji="0" lang="zh-CN" altLang="en-US" sz="2200" b="0" i="0" u="none" strike="noStrike" kern="1200" cap="none" spc="0" normalizeH="0" baseline="0" noProof="0" dirty="0">
                <a:ln>
                  <a:noFill/>
                </a:ln>
                <a:solidFill>
                  <a:prstClr val="white"/>
                </a:solidFill>
                <a:effectLst/>
                <a:uLnTx/>
                <a:uFillTx/>
                <a:latin typeface="+mj-lt"/>
                <a:ea typeface="微软雅黑" panose="020B0503020204020204" charset="-122"/>
                <a:cs typeface="+mn-cs"/>
              </a:endParaRPr>
            </a:p>
          </p:txBody>
        </p:sp>
      </p:grpSp>
      <p:sp>
        <p:nvSpPr>
          <p:cNvPr id="32" name="矩形: 圆角 64">
            <a:extLst>
              <a:ext uri="{FF2B5EF4-FFF2-40B4-BE49-F238E27FC236}">
                <a16:creationId xmlns:a16="http://schemas.microsoft.com/office/drawing/2014/main" id="{60A76CDE-A049-46F7-CBE4-F87709919884}"/>
              </a:ext>
            </a:extLst>
          </p:cNvPr>
          <p:cNvSpPr/>
          <p:nvPr>
            <p:custDataLst>
              <p:tags r:id="rId3"/>
            </p:custDataLst>
          </p:nvPr>
        </p:nvSpPr>
        <p:spPr>
          <a:xfrm>
            <a:off x="7100904" y="2078078"/>
            <a:ext cx="3968415" cy="1107082"/>
          </a:xfrm>
          <a:prstGeom prst="roundRect">
            <a:avLst>
              <a:gd name="adj" fmla="val 14157"/>
            </a:avLst>
          </a:prstGeom>
          <a:gradFill>
            <a:gsLst>
              <a:gs pos="0">
                <a:schemeClr val="accent2">
                  <a:lumMod val="5000"/>
                  <a:lumOff val="95000"/>
                  <a:alpha val="0"/>
                </a:schemeClr>
              </a:gs>
              <a:gs pos="100000">
                <a:schemeClr val="accent2">
                  <a:lumMod val="30000"/>
                  <a:lumOff val="70000"/>
                  <a:alpha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indent="-176213">
              <a:lnSpc>
                <a:spcPct val="110000"/>
              </a:lnSpc>
              <a:spcBef>
                <a:spcPts val="1200"/>
              </a:spcBef>
              <a:spcAft>
                <a:spcPts val="1200"/>
              </a:spcAft>
              <a:buFont typeface="Arial" panose="020B0604020202020204" pitchFamily="34" charset="0"/>
              <a:buChar char="•"/>
            </a:pPr>
            <a:r>
              <a:rPr lang="zh-CN" altLang="en-US" sz="2300" b="1" kern="100" dirty="0">
                <a:solidFill>
                  <a:schemeClr val="accent1"/>
                </a:solidFill>
                <a:ea typeface="微软雅黑" panose="020B0503020204020204" charset="-122"/>
                <a:cs typeface="Arial" panose="020B0604020202020204" pitchFamily="34" charset="0"/>
              </a:rPr>
              <a:t>联合</a:t>
            </a:r>
            <a:r>
              <a:rPr lang="en-US" altLang="zh-CN" sz="2300" b="1" kern="100" dirty="0">
                <a:solidFill>
                  <a:schemeClr val="accent1"/>
                </a:solidFill>
                <a:ea typeface="微软雅黑" panose="020B0503020204020204" charset="-122"/>
                <a:cs typeface="Arial" panose="020B0604020202020204" pitchFamily="34" charset="0"/>
              </a:rPr>
              <a:t>BTA</a:t>
            </a:r>
            <a:r>
              <a:rPr lang="zh-CN" altLang="en-US" sz="2300" b="1" kern="100" dirty="0">
                <a:solidFill>
                  <a:schemeClr val="accent1"/>
                </a:solidFill>
                <a:ea typeface="微软雅黑" panose="020B0503020204020204" charset="-122"/>
                <a:cs typeface="Arial" panose="020B0604020202020204" pitchFamily="34" charset="0"/>
              </a:rPr>
              <a:t>是指南、共识推荐的规范之选</a:t>
            </a:r>
            <a:r>
              <a:rPr lang="en-US" altLang="zh-CN" sz="2300" b="1" kern="100" baseline="30000" dirty="0">
                <a:solidFill>
                  <a:schemeClr val="accent1"/>
                </a:solidFill>
                <a:ea typeface="微软雅黑" panose="020B0503020204020204" charset="-122"/>
                <a:cs typeface="Arial" panose="020B0604020202020204" pitchFamily="34" charset="0"/>
              </a:rPr>
              <a:t>1-2</a:t>
            </a:r>
            <a:endParaRPr lang="en-US" altLang="zh-CN" sz="2300" b="1" kern="100" dirty="0">
              <a:solidFill>
                <a:schemeClr val="accent1"/>
              </a:solidFill>
              <a:ea typeface="微软雅黑" panose="020B0503020204020204" charset="-122"/>
              <a:cs typeface="微软雅黑" panose="020B0503020204020204" charset="-122"/>
            </a:endParaRPr>
          </a:p>
        </p:txBody>
      </p:sp>
      <p:sp>
        <p:nvSpPr>
          <p:cNvPr id="35" name="矩形: 圆角 64">
            <a:extLst>
              <a:ext uri="{FF2B5EF4-FFF2-40B4-BE49-F238E27FC236}">
                <a16:creationId xmlns:a16="http://schemas.microsoft.com/office/drawing/2014/main" id="{FDF43C6E-B95F-42E3-DD78-6BDB711D9706}"/>
              </a:ext>
            </a:extLst>
          </p:cNvPr>
          <p:cNvSpPr/>
          <p:nvPr>
            <p:custDataLst>
              <p:tags r:id="rId4"/>
            </p:custDataLst>
          </p:nvPr>
        </p:nvSpPr>
        <p:spPr>
          <a:xfrm>
            <a:off x="7100904" y="3335639"/>
            <a:ext cx="3968415" cy="1591078"/>
          </a:xfrm>
          <a:prstGeom prst="roundRect">
            <a:avLst>
              <a:gd name="adj" fmla="val 8002"/>
            </a:avLst>
          </a:prstGeom>
          <a:gradFill>
            <a:gsLst>
              <a:gs pos="0">
                <a:schemeClr val="accent2">
                  <a:lumMod val="5000"/>
                  <a:lumOff val="95000"/>
                  <a:alpha val="0"/>
                </a:schemeClr>
              </a:gs>
              <a:gs pos="100000">
                <a:schemeClr val="accent2">
                  <a:lumMod val="30000"/>
                  <a:lumOff val="70000"/>
                  <a:alpha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44000" bIns="540000" rtlCol="0" anchor="ctr"/>
          <a:lstStyle/>
          <a:p>
            <a:pPr marL="176213" lvl="0" indent="-176213">
              <a:lnSpc>
                <a:spcPct val="110000"/>
              </a:lnSpc>
              <a:spcBef>
                <a:spcPts val="1200"/>
              </a:spcBef>
              <a:spcAft>
                <a:spcPts val="1200"/>
              </a:spcAft>
              <a:buFont typeface="Arial" panose="020B0604020202020204" pitchFamily="34" charset="0"/>
              <a:buChar char="•"/>
            </a:pPr>
            <a:r>
              <a:rPr lang="zh-CN" altLang="en-US" sz="2100" b="1" dirty="0">
                <a:solidFill>
                  <a:schemeClr val="accent1"/>
                </a:solidFill>
                <a:ea typeface="微软雅黑" panose="020B0503020204020204" charset="-122"/>
              </a:rPr>
              <a:t>联合</a:t>
            </a:r>
            <a:r>
              <a:rPr lang="en-US" altLang="zh-CN" sz="2100" b="1" dirty="0">
                <a:solidFill>
                  <a:schemeClr val="accent1"/>
                </a:solidFill>
                <a:ea typeface="微软雅黑" panose="020B0503020204020204" charset="-122"/>
              </a:rPr>
              <a:t>BTA</a:t>
            </a:r>
            <a:r>
              <a:rPr lang="zh-CN" altLang="en-US" sz="2100" b="1" dirty="0">
                <a:solidFill>
                  <a:schemeClr val="accent1"/>
                </a:solidFill>
                <a:ea typeface="微软雅黑" panose="020B0503020204020204" charset="-122"/>
              </a:rPr>
              <a:t>不仅保护骨骼，还有望带来缓解与生存的全身获益</a:t>
            </a:r>
          </a:p>
        </p:txBody>
      </p:sp>
      <p:grpSp>
        <p:nvGrpSpPr>
          <p:cNvPr id="37" name="组合 36">
            <a:extLst>
              <a:ext uri="{FF2B5EF4-FFF2-40B4-BE49-F238E27FC236}">
                <a16:creationId xmlns:a16="http://schemas.microsoft.com/office/drawing/2014/main" id="{D090660C-385F-9AB3-CCBE-845C4417C33F}"/>
              </a:ext>
            </a:extLst>
          </p:cNvPr>
          <p:cNvGrpSpPr/>
          <p:nvPr/>
        </p:nvGrpSpPr>
        <p:grpSpPr>
          <a:xfrm>
            <a:off x="8549507" y="4377222"/>
            <a:ext cx="2840567" cy="1812090"/>
            <a:chOff x="8250961" y="3138621"/>
            <a:chExt cx="2436225" cy="1643082"/>
          </a:xfrm>
        </p:grpSpPr>
        <p:pic>
          <p:nvPicPr>
            <p:cNvPr id="38" name="图片 37">
              <a:extLst>
                <a:ext uri="{FF2B5EF4-FFF2-40B4-BE49-F238E27FC236}">
                  <a16:creationId xmlns:a16="http://schemas.microsoft.com/office/drawing/2014/main" id="{DCF6C09A-97C5-3124-1DC2-B2E51E524E1F}"/>
                </a:ext>
              </a:extLst>
            </p:cNvPr>
            <p:cNvPicPr>
              <a:picLocks noChangeAspect="1"/>
            </p:cNvPicPr>
            <p:nvPr/>
          </p:nvPicPr>
          <p:blipFill>
            <a:blip r:embed="rId11"/>
            <a:stretch>
              <a:fillRect/>
            </a:stretch>
          </p:blipFill>
          <p:spPr>
            <a:xfrm>
              <a:off x="8250961" y="3138621"/>
              <a:ext cx="1164526" cy="1641692"/>
            </a:xfrm>
            <a:prstGeom prst="rect">
              <a:avLst/>
            </a:prstGeom>
            <a:effectLst>
              <a:outerShdw blurRad="50800" dist="38100" dir="2700000" algn="tl" rotWithShape="0">
                <a:prstClr val="black">
                  <a:alpha val="40000"/>
                </a:prstClr>
              </a:outerShdw>
            </a:effectLst>
          </p:spPr>
        </p:pic>
        <p:pic>
          <p:nvPicPr>
            <p:cNvPr id="39" name="图片 38">
              <a:extLst>
                <a:ext uri="{FF2B5EF4-FFF2-40B4-BE49-F238E27FC236}">
                  <a16:creationId xmlns:a16="http://schemas.microsoft.com/office/drawing/2014/main" id="{36A275E8-AD23-2649-F0B3-7F74C068FFD4}"/>
                </a:ext>
              </a:extLst>
            </p:cNvPr>
            <p:cNvPicPr>
              <a:picLocks noChangeAspect="1"/>
            </p:cNvPicPr>
            <p:nvPr/>
          </p:nvPicPr>
          <p:blipFill>
            <a:blip r:embed="rId12"/>
            <a:srcRect t="3748"/>
            <a:stretch/>
          </p:blipFill>
          <p:spPr>
            <a:xfrm>
              <a:off x="9476671" y="3138621"/>
              <a:ext cx="1210515" cy="1643082"/>
            </a:xfrm>
            <a:prstGeom prst="rect">
              <a:avLst/>
            </a:prstGeom>
            <a:effectLst>
              <a:outerShdw blurRad="50800" dist="38100" dir="2700000" algn="tl" rotWithShape="0">
                <a:prstClr val="black">
                  <a:alpha val="40000"/>
                </a:prstClr>
              </a:outerShdw>
            </a:effectLst>
          </p:spPr>
        </p:pic>
      </p:grpSp>
      <p:sp>
        <p:nvSpPr>
          <p:cNvPr id="2" name="箭头: 右 1">
            <a:extLst>
              <a:ext uri="{FF2B5EF4-FFF2-40B4-BE49-F238E27FC236}">
                <a16:creationId xmlns:a16="http://schemas.microsoft.com/office/drawing/2014/main" id="{7030EA1F-1E4C-1963-AD08-AA5FDEA079A5}"/>
              </a:ext>
            </a:extLst>
          </p:cNvPr>
          <p:cNvSpPr/>
          <p:nvPr/>
        </p:nvSpPr>
        <p:spPr>
          <a:xfrm>
            <a:off x="5761977" y="2405893"/>
            <a:ext cx="924650" cy="2407176"/>
          </a:xfrm>
          <a:prstGeom prst="rightArrow">
            <a:avLst>
              <a:gd name="adj1" fmla="val 81636"/>
              <a:gd name="adj2" fmla="val 50000"/>
            </a:avLst>
          </a:prstGeom>
          <a:gradFill flip="none" rotWithShape="1">
            <a:gsLst>
              <a:gs pos="0">
                <a:schemeClr val="accent1">
                  <a:lumMod val="5000"/>
                  <a:lumOff val="95000"/>
                  <a:alpha val="0"/>
                </a:schemeClr>
              </a:gs>
              <a:gs pos="74000">
                <a:schemeClr val="accent1">
                  <a:lumMod val="45000"/>
                  <a:lumOff val="55000"/>
                  <a:alpha val="50000"/>
                </a:schemeClr>
              </a:gs>
              <a:gs pos="83000">
                <a:schemeClr val="accent1">
                  <a:lumMod val="45000"/>
                  <a:lumOff val="55000"/>
                  <a:alpha val="50000"/>
                </a:schemeClr>
              </a:gs>
              <a:gs pos="100000">
                <a:schemeClr val="accent1">
                  <a:lumMod val="30000"/>
                  <a:lumOff val="70000"/>
                  <a:alpha val="5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文本框 3">
            <a:extLst>
              <a:ext uri="{FF2B5EF4-FFF2-40B4-BE49-F238E27FC236}">
                <a16:creationId xmlns:a16="http://schemas.microsoft.com/office/drawing/2014/main" id="{BF5B5827-8DC9-2CF4-DAE1-6BD19DB20EEB}"/>
              </a:ext>
            </a:extLst>
          </p:cNvPr>
          <p:cNvSpPr txBox="1"/>
          <p:nvPr/>
        </p:nvSpPr>
        <p:spPr>
          <a:xfrm>
            <a:off x="790900" y="2929653"/>
            <a:ext cx="5106980" cy="1859292"/>
          </a:xfrm>
          <a:prstGeom prst="rect">
            <a:avLst/>
          </a:prstGeom>
          <a:noFill/>
        </p:spPr>
        <p:txBody>
          <a:bodyPr wrap="square">
            <a:spAutoFit/>
          </a:bodyPr>
          <a:lstStyle/>
          <a:p>
            <a:pPr marL="285750" indent="-285750">
              <a:lnSpc>
                <a:spcPct val="150000"/>
              </a:lnSpc>
              <a:spcBef>
                <a:spcPts val="600"/>
              </a:spcBef>
              <a:spcAft>
                <a:spcPts val="600"/>
              </a:spcAft>
              <a:buFont typeface="Arial" panose="020B0604020202020204" pitchFamily="34" charset="0"/>
              <a:buChar char="•"/>
            </a:pPr>
            <a:r>
              <a:rPr lang="zh-CN" altLang="en-US" kern="100" dirty="0">
                <a:latin typeface="微软雅黑" panose="020B0503020204020204" charset="-122"/>
                <a:ea typeface="微软雅黑" panose="020B0503020204020204" charset="-122"/>
                <a:cs typeface="微软雅黑" panose="020B0503020204020204" charset="-122"/>
              </a:rPr>
              <a:t>骨转移导致使用靶向、免疫治疗的患者</a:t>
            </a:r>
            <a:r>
              <a:rPr lang="zh-CN" altLang="en-US" b="1" kern="100" dirty="0">
                <a:solidFill>
                  <a:schemeClr val="accent1"/>
                </a:solidFill>
                <a:latin typeface="微软雅黑" panose="020B0503020204020204" charset="-122"/>
                <a:ea typeface="微软雅黑" panose="020B0503020204020204" charset="-122"/>
                <a:cs typeface="微软雅黑" panose="020B0503020204020204" charset="-122"/>
              </a:rPr>
              <a:t>缓解差、生存短，全身获益受损</a:t>
            </a:r>
            <a:endParaRPr lang="en-US" altLang="zh-CN" b="1" kern="100" dirty="0">
              <a:solidFill>
                <a:schemeClr val="accent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spcBef>
                <a:spcPts val="600"/>
              </a:spcBef>
              <a:spcAft>
                <a:spcPts val="600"/>
              </a:spcAft>
              <a:buFont typeface="Arial" panose="020B0604020202020204" pitchFamily="34" charset="0"/>
              <a:buChar char="•"/>
            </a:pPr>
            <a:r>
              <a:rPr lang="zh-CN" altLang="en-US" kern="100" dirty="0">
                <a:latin typeface="微软雅黑" panose="020B0503020204020204" charset="-122"/>
                <a:ea typeface="微软雅黑" panose="020B0503020204020204" charset="-122"/>
                <a:cs typeface="微软雅黑" panose="020B0503020204020204" charset="-122"/>
              </a:rPr>
              <a:t>骨放疗的加入</a:t>
            </a:r>
            <a:r>
              <a:rPr lang="zh-CN" altLang="en-US" b="1" kern="100" dirty="0">
                <a:solidFill>
                  <a:schemeClr val="accent1"/>
                </a:solidFill>
                <a:latin typeface="微软雅黑" panose="020B0503020204020204" charset="-122"/>
                <a:ea typeface="微软雅黑" panose="020B0503020204020204" charset="-122"/>
                <a:cs typeface="微软雅黑" panose="020B0503020204020204" charset="-122"/>
              </a:rPr>
              <a:t>未能</a:t>
            </a:r>
            <a:r>
              <a:rPr lang="zh-CN" altLang="en-US" kern="100" dirty="0">
                <a:latin typeface="微软雅黑" panose="020B0503020204020204" charset="-122"/>
                <a:ea typeface="微软雅黑" panose="020B0503020204020204" charset="-122"/>
                <a:cs typeface="微软雅黑" panose="020B0503020204020204" charset="-122"/>
              </a:rPr>
              <a:t>为使用靶向、免疫治疗的患者带来生存获益，或可增加骨破坏风险</a:t>
            </a:r>
            <a:endParaRPr lang="en-US" altLang="zh-CN" kern="100" dirty="0">
              <a:latin typeface="微软雅黑" panose="020B0503020204020204" charset="-122"/>
              <a:ea typeface="微软雅黑" panose="020B0503020204020204" charset="-122"/>
              <a:cs typeface="微软雅黑" panose="020B0503020204020204" charset="-122"/>
            </a:endParaRPr>
          </a:p>
        </p:txBody>
      </p:sp>
      <p:grpSp>
        <p:nvGrpSpPr>
          <p:cNvPr id="5" name="组合 4">
            <a:extLst>
              <a:ext uri="{FF2B5EF4-FFF2-40B4-BE49-F238E27FC236}">
                <a16:creationId xmlns:a16="http://schemas.microsoft.com/office/drawing/2014/main" id="{72EBD4EE-3CDF-F8C9-7164-92E80EC0DD86}"/>
              </a:ext>
            </a:extLst>
          </p:cNvPr>
          <p:cNvGrpSpPr/>
          <p:nvPr/>
        </p:nvGrpSpPr>
        <p:grpSpPr>
          <a:xfrm>
            <a:off x="1785257" y="743928"/>
            <a:ext cx="8621486" cy="802150"/>
            <a:chOff x="1108412" y="1780120"/>
            <a:chExt cx="4302280" cy="572934"/>
          </a:xfrm>
        </p:grpSpPr>
        <p:grpSp>
          <p:nvGrpSpPr>
            <p:cNvPr id="8" name="组合 7">
              <a:extLst>
                <a:ext uri="{FF2B5EF4-FFF2-40B4-BE49-F238E27FC236}">
                  <a16:creationId xmlns:a16="http://schemas.microsoft.com/office/drawing/2014/main" id="{F0709CBD-FCA9-813A-4A6D-5A02DB196A8D}"/>
                </a:ext>
              </a:extLst>
            </p:cNvPr>
            <p:cNvGrpSpPr/>
            <p:nvPr/>
          </p:nvGrpSpPr>
          <p:grpSpPr>
            <a:xfrm>
              <a:off x="4420824" y="1780120"/>
              <a:ext cx="509090" cy="294402"/>
              <a:chOff x="2290830" y="1542404"/>
              <a:chExt cx="275987" cy="155641"/>
            </a:xfrm>
          </p:grpSpPr>
          <p:sp>
            <p:nvSpPr>
              <p:cNvPr id="15" name="平行四边形 14">
                <a:extLst>
                  <a:ext uri="{FF2B5EF4-FFF2-40B4-BE49-F238E27FC236}">
                    <a16:creationId xmlns:a16="http://schemas.microsoft.com/office/drawing/2014/main" id="{1EF4EA27-0463-DAE5-7512-D4FEA35CC046}"/>
                  </a:ext>
                </a:extLst>
              </p:cNvPr>
              <p:cNvSpPr/>
              <p:nvPr/>
            </p:nvSpPr>
            <p:spPr>
              <a:xfrm>
                <a:off x="2343151"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19" name="平行四边形 18">
                <a:extLst>
                  <a:ext uri="{FF2B5EF4-FFF2-40B4-BE49-F238E27FC236}">
                    <a16:creationId xmlns:a16="http://schemas.microsoft.com/office/drawing/2014/main" id="{B52B6C4F-1700-2C2B-5682-E6583142CBDF}"/>
                  </a:ext>
                </a:extLst>
              </p:cNvPr>
              <p:cNvSpPr/>
              <p:nvPr/>
            </p:nvSpPr>
            <p:spPr>
              <a:xfrm>
                <a:off x="2290830" y="1542404"/>
                <a:ext cx="223666" cy="155641"/>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9" name="任意多边形: 形状 8">
              <a:extLst>
                <a:ext uri="{FF2B5EF4-FFF2-40B4-BE49-F238E27FC236}">
                  <a16:creationId xmlns:a16="http://schemas.microsoft.com/office/drawing/2014/main" id="{A06F2926-529D-049C-C235-EC43212BFDF0}"/>
                </a:ext>
              </a:extLst>
            </p:cNvPr>
            <p:cNvSpPr/>
            <p:nvPr/>
          </p:nvSpPr>
          <p:spPr>
            <a:xfrm flipH="1">
              <a:off x="1108412" y="1840776"/>
              <a:ext cx="4302280" cy="491378"/>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0" name="文本框 9">
              <a:extLst>
                <a:ext uri="{FF2B5EF4-FFF2-40B4-BE49-F238E27FC236}">
                  <a16:creationId xmlns:a16="http://schemas.microsoft.com/office/drawing/2014/main" id="{BC7691B1-480B-BF26-75F5-95F5BB9754C5}"/>
                </a:ext>
              </a:extLst>
            </p:cNvPr>
            <p:cNvSpPr txBox="1"/>
            <p:nvPr/>
          </p:nvSpPr>
          <p:spPr>
            <a:xfrm>
              <a:off x="1275353" y="1921595"/>
              <a:ext cx="3935112" cy="329743"/>
            </a:xfrm>
            <a:prstGeom prst="rect">
              <a:avLst/>
            </a:prstGeom>
            <a:noFill/>
          </p:spPr>
          <p:txBody>
            <a:bodyPr wrap="square" anchor="ctr">
              <a:spAutoFit/>
            </a:bodyPr>
            <a:lstStyle/>
            <a:p>
              <a:pPr algn="ctr" defTabSz="457200"/>
              <a:r>
                <a:rPr lang="zh-CN" altLang="en-US" sz="2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全身视角：挖掘靶向、免疫、放疗联合</a:t>
              </a:r>
              <a:r>
                <a:rPr lang="en-US" altLang="zh-CN" sz="2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BTA</a:t>
              </a:r>
              <a:r>
                <a:rPr lang="zh-CN" altLang="en-US" sz="2400" b="1" kern="0"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Arial" panose="020B0604020202020204" pitchFamily="34" charset="0"/>
                </a:rPr>
                <a:t>治疗价值</a:t>
              </a:r>
            </a:p>
          </p:txBody>
        </p:sp>
        <p:grpSp>
          <p:nvGrpSpPr>
            <p:cNvPr id="11" name="组合 10">
              <a:extLst>
                <a:ext uri="{FF2B5EF4-FFF2-40B4-BE49-F238E27FC236}">
                  <a16:creationId xmlns:a16="http://schemas.microsoft.com/office/drawing/2014/main" id="{B40A6B4B-29BA-C3F5-9FDA-B62E60AD4B2D}"/>
                </a:ext>
              </a:extLst>
            </p:cNvPr>
            <p:cNvGrpSpPr/>
            <p:nvPr/>
          </p:nvGrpSpPr>
          <p:grpSpPr>
            <a:xfrm>
              <a:off x="1316029" y="1840776"/>
              <a:ext cx="509090" cy="512278"/>
              <a:chOff x="7436314" y="2544951"/>
              <a:chExt cx="509090" cy="294402"/>
            </a:xfrm>
          </p:grpSpPr>
          <p:sp>
            <p:nvSpPr>
              <p:cNvPr id="12" name="平行四边形 11">
                <a:extLst>
                  <a:ext uri="{FF2B5EF4-FFF2-40B4-BE49-F238E27FC236}">
                    <a16:creationId xmlns:a16="http://schemas.microsoft.com/office/drawing/2014/main" id="{89AE2FEA-3AB5-A81C-6B10-3A762A1471E6}"/>
                  </a:ext>
                </a:extLst>
              </p:cNvPr>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4" name="平行四边形 13">
                <a:extLst>
                  <a:ext uri="{FF2B5EF4-FFF2-40B4-BE49-F238E27FC236}">
                    <a16:creationId xmlns:a16="http://schemas.microsoft.com/office/drawing/2014/main" id="{F1083B17-AC89-3AF2-40DF-756E6785DEAA}"/>
                  </a:ext>
                </a:extLst>
              </p:cNvPr>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Tree>
    <p:extLst>
      <p:ext uri="{BB962C8B-B14F-4D97-AF65-F5344CB8AC3E}">
        <p14:creationId xmlns:p14="http://schemas.microsoft.com/office/powerpoint/2010/main" val="263177340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717C070C-BC00-7996-FD08-6F4141CCA9B5}"/>
              </a:ext>
            </a:extLst>
          </p:cNvPr>
          <p:cNvGraphicFramePr>
            <a:graphicFrameLocks noChangeAspect="1"/>
          </p:cNvGraphicFramePr>
          <p:nvPr>
            <p:custDataLst>
              <p:tags r:id="rId1"/>
            </p:custDataLst>
            <p:extLst>
              <p:ext uri="{D42A27DB-BD31-4B8C-83A1-F6EECF244321}">
                <p14:modId xmlns:p14="http://schemas.microsoft.com/office/powerpoint/2010/main" val="14109820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8" imgW="512" imgH="514" progId="TCLayout.ActiveDocument.1">
                  <p:embed/>
                </p:oleObj>
              </mc:Choice>
              <mc:Fallback>
                <p:oleObj name="think-cell 幻灯片" r:id="rId8" imgW="512" imgH="514" progId="TCLayout.ActiveDocument.1">
                  <p:embed/>
                  <p:pic>
                    <p:nvPicPr>
                      <p:cNvPr id="0" nam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标题 3"/>
          <p:cNvSpPr>
            <a:spLocks noGrp="1"/>
          </p:cNvSpPr>
          <p:nvPr>
            <p:ph type="title"/>
          </p:nvPr>
        </p:nvSpPr>
        <p:spPr>
          <a:xfrm>
            <a:off x="838200" y="447824"/>
            <a:ext cx="11027229" cy="480131"/>
          </a:xfrm>
        </p:spPr>
        <p:txBody>
          <a:bodyPr vert="horz"/>
          <a:lstStyle/>
          <a:p>
            <a:pPr>
              <a:tabLst>
                <a:tab pos="8068945" algn="l"/>
              </a:tabLst>
            </a:pPr>
            <a:r>
              <a:rPr lang="zh-CN" altLang="en-US" sz="2800" dirty="0"/>
              <a:t>无症状骨转移的骨靶向治疗 思考与展望：始于症状、但不止于症状</a:t>
            </a:r>
          </a:p>
        </p:txBody>
      </p:sp>
      <p:sp>
        <p:nvSpPr>
          <p:cNvPr id="7" name="矩形: 圆角 6"/>
          <p:cNvSpPr/>
          <p:nvPr/>
        </p:nvSpPr>
        <p:spPr>
          <a:xfrm>
            <a:off x="516000" y="1107067"/>
            <a:ext cx="11160000" cy="2505677"/>
          </a:xfrm>
          <a:prstGeom prst="roundRect">
            <a:avLst>
              <a:gd name="adj" fmla="val 5795"/>
            </a:avLst>
          </a:prstGeom>
          <a:solidFill>
            <a:schemeClr val="bg1"/>
          </a:solidFill>
          <a:ln w="12700" cap="flat" cmpd="sng" algn="ctr">
            <a:solidFill>
              <a:schemeClr val="accent1">
                <a:lumMod val="20000"/>
                <a:lumOff val="80000"/>
              </a:schemeClr>
            </a:solidFill>
            <a:prstDash val="solid"/>
            <a:miter lim="800000"/>
          </a:ln>
          <a:effectLst>
            <a:outerShdw blurRad="177800" dist="38100" dir="2700000" algn="tl" rotWithShape="0">
              <a:schemeClr val="accent1">
                <a:alpha val="10000"/>
              </a:scheme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p:txBody>
      </p:sp>
      <p:sp>
        <p:nvSpPr>
          <p:cNvPr id="56" name="New shape"/>
          <p:cNvSpPr txBox="1">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dirty="0">
              <a:ln>
                <a:noFill/>
              </a:ln>
              <a:solidFill>
                <a:srgbClr val="80808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 name="矩形: 圆角 48"/>
          <p:cNvSpPr/>
          <p:nvPr/>
        </p:nvSpPr>
        <p:spPr>
          <a:xfrm>
            <a:off x="516000" y="3826993"/>
            <a:ext cx="11160000" cy="2828163"/>
          </a:xfrm>
          <a:prstGeom prst="roundRect">
            <a:avLst>
              <a:gd name="adj" fmla="val 2943"/>
            </a:avLst>
          </a:prstGeom>
          <a:solidFill>
            <a:schemeClr val="bg1"/>
          </a:solidFill>
          <a:ln w="12700" cap="flat" cmpd="sng" algn="ctr">
            <a:solidFill>
              <a:schemeClr val="accent1">
                <a:lumMod val="20000"/>
                <a:lumOff val="80000"/>
              </a:schemeClr>
            </a:solidFill>
            <a:prstDash val="solid"/>
            <a:miter lim="800000"/>
          </a:ln>
          <a:effectLst>
            <a:outerShdw blurRad="177800" dist="38100" dir="2700000" algn="tl" rotWithShape="0">
              <a:schemeClr val="accent1">
                <a:alpha val="10000"/>
              </a:schemeClr>
            </a:outerShd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pic>
        <p:nvPicPr>
          <p:cNvPr id="11" name="图片 10">
            <a:extLst>
              <a:ext uri="{FF2B5EF4-FFF2-40B4-BE49-F238E27FC236}">
                <a16:creationId xmlns:a16="http://schemas.microsoft.com/office/drawing/2014/main" id="{9B5E129D-BA28-CE1C-A254-DEB1B066EB2A}"/>
              </a:ext>
            </a:extLst>
          </p:cNvPr>
          <p:cNvPicPr>
            <a:picLocks noChangeAspect="1"/>
          </p:cNvPicPr>
          <p:nvPr/>
        </p:nvPicPr>
        <p:blipFill>
          <a:blip r:embed="rId10">
            <a:alphaModFix amt="50000"/>
          </a:blip>
          <a:stretch>
            <a:fillRect/>
          </a:stretch>
        </p:blipFill>
        <p:spPr>
          <a:xfrm>
            <a:off x="111074" y="2065940"/>
            <a:ext cx="2060627" cy="3901778"/>
          </a:xfrm>
          <a:prstGeom prst="rect">
            <a:avLst/>
          </a:prstGeom>
        </p:spPr>
      </p:pic>
      <p:sp>
        <p:nvSpPr>
          <p:cNvPr id="13" name="文本框 12">
            <a:extLst>
              <a:ext uri="{FF2B5EF4-FFF2-40B4-BE49-F238E27FC236}">
                <a16:creationId xmlns:a16="http://schemas.microsoft.com/office/drawing/2014/main" id="{CCDD1A67-8101-A53C-9BFE-B05FFBB34466}"/>
              </a:ext>
            </a:extLst>
          </p:cNvPr>
          <p:cNvSpPr txBox="1"/>
          <p:nvPr/>
        </p:nvSpPr>
        <p:spPr>
          <a:xfrm>
            <a:off x="2085973" y="4331187"/>
            <a:ext cx="4696685" cy="1680075"/>
          </a:xfrm>
          <a:prstGeom prst="rect">
            <a:avLst/>
          </a:prstGeom>
          <a:noFill/>
        </p:spPr>
        <p:txBody>
          <a:bodyPr wrap="square">
            <a:spAutoFit/>
          </a:bodyPr>
          <a:lstStyle/>
          <a:p>
            <a:pPr marL="285750" indent="-285750">
              <a:lnSpc>
                <a:spcPct val="150000"/>
              </a:lnSpc>
              <a:spcBef>
                <a:spcPts val="600"/>
              </a:spcBef>
              <a:spcAft>
                <a:spcPts val="600"/>
              </a:spcAft>
              <a:buFont typeface="Arial" panose="020B0604020202020204" pitchFamily="34" charset="0"/>
              <a:buChar char="•"/>
            </a:pPr>
            <a:r>
              <a:rPr lang="zh-CN" altLang="en-US" sz="1600" kern="100" dirty="0">
                <a:latin typeface="微软雅黑" panose="020B0503020204020204" charset="-122"/>
                <a:ea typeface="微软雅黑" panose="020B0503020204020204" charset="-122"/>
                <a:cs typeface="微软雅黑" panose="020B0503020204020204" charset="-122"/>
              </a:rPr>
              <a:t>骨转移导致使用靶向、免疫治疗的患者</a:t>
            </a:r>
            <a:r>
              <a:rPr lang="zh-CN" altLang="en-US" sz="1600" b="1" kern="100" dirty="0">
                <a:solidFill>
                  <a:schemeClr val="accent1"/>
                </a:solidFill>
                <a:latin typeface="微软雅黑" panose="020B0503020204020204" charset="-122"/>
                <a:ea typeface="微软雅黑" panose="020B0503020204020204" charset="-122"/>
                <a:cs typeface="微软雅黑" panose="020B0503020204020204" charset="-122"/>
              </a:rPr>
              <a:t>缓解差、生存短，全身获益受损</a:t>
            </a:r>
            <a:endParaRPr lang="en-US" altLang="zh-CN" sz="1600" b="1" kern="100" dirty="0">
              <a:solidFill>
                <a:schemeClr val="accent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spcBef>
                <a:spcPts val="600"/>
              </a:spcBef>
              <a:spcAft>
                <a:spcPts val="600"/>
              </a:spcAft>
              <a:buFont typeface="Arial" panose="020B0604020202020204" pitchFamily="34" charset="0"/>
              <a:buChar char="•"/>
            </a:pPr>
            <a:r>
              <a:rPr lang="zh-CN" altLang="en-US" sz="1600" kern="100" dirty="0">
                <a:latin typeface="微软雅黑" panose="020B0503020204020204" charset="-122"/>
                <a:ea typeface="微软雅黑" panose="020B0503020204020204" charset="-122"/>
                <a:cs typeface="微软雅黑" panose="020B0503020204020204" charset="-122"/>
              </a:rPr>
              <a:t>骨放疗的加入</a:t>
            </a:r>
            <a:r>
              <a:rPr lang="zh-CN" altLang="en-US" sz="1600" b="1" kern="100" dirty="0">
                <a:solidFill>
                  <a:schemeClr val="accent1"/>
                </a:solidFill>
                <a:latin typeface="微软雅黑" panose="020B0503020204020204" charset="-122"/>
                <a:ea typeface="微软雅黑" panose="020B0503020204020204" charset="-122"/>
                <a:cs typeface="微软雅黑" panose="020B0503020204020204" charset="-122"/>
              </a:rPr>
              <a:t>未能</a:t>
            </a:r>
            <a:r>
              <a:rPr lang="zh-CN" altLang="en-US" sz="1600" kern="100" dirty="0">
                <a:latin typeface="微软雅黑" panose="020B0503020204020204" charset="-122"/>
                <a:ea typeface="微软雅黑" panose="020B0503020204020204" charset="-122"/>
                <a:cs typeface="微软雅黑" panose="020B0503020204020204" charset="-122"/>
              </a:rPr>
              <a:t>为使用靶向、免疫治疗的    患者带来生存获益，或将增加骨破坏风险</a:t>
            </a:r>
            <a:endParaRPr lang="en-US" altLang="zh-CN" sz="1600" kern="100" dirty="0">
              <a:latin typeface="微软雅黑" panose="020B0503020204020204" charset="-122"/>
              <a:ea typeface="微软雅黑" panose="020B0503020204020204" charset="-122"/>
              <a:cs typeface="微软雅黑" panose="020B0503020204020204" charset="-122"/>
            </a:endParaRPr>
          </a:p>
        </p:txBody>
      </p:sp>
      <p:sp>
        <p:nvSpPr>
          <p:cNvPr id="14" name="矩形: 圆角 64">
            <a:extLst>
              <a:ext uri="{FF2B5EF4-FFF2-40B4-BE49-F238E27FC236}">
                <a16:creationId xmlns:a16="http://schemas.microsoft.com/office/drawing/2014/main" id="{7F3F6C2A-6144-6EFA-5C1A-3D0DBB8108F6}"/>
              </a:ext>
            </a:extLst>
          </p:cNvPr>
          <p:cNvSpPr/>
          <p:nvPr>
            <p:custDataLst>
              <p:tags r:id="rId2"/>
            </p:custDataLst>
          </p:nvPr>
        </p:nvSpPr>
        <p:spPr>
          <a:xfrm>
            <a:off x="7097487" y="1234963"/>
            <a:ext cx="4206499" cy="913547"/>
          </a:xfrm>
          <a:prstGeom prst="roundRect">
            <a:avLst>
              <a:gd name="adj" fmla="val 22417"/>
            </a:avLst>
          </a:prstGeom>
          <a:gradFill>
            <a:gsLst>
              <a:gs pos="0">
                <a:schemeClr val="accent2">
                  <a:lumMod val="5000"/>
                  <a:lumOff val="95000"/>
                  <a:alpha val="0"/>
                </a:schemeClr>
              </a:gs>
              <a:gs pos="100000">
                <a:schemeClr val="accent2">
                  <a:lumMod val="30000"/>
                  <a:lumOff val="70000"/>
                  <a:alpha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buFont typeface="Arial" panose="020B0604020202020204" pitchFamily="34" charset="0"/>
              <a:buChar char="•"/>
              <a:defRPr/>
            </a:pPr>
            <a:r>
              <a:rPr lang="zh-CN" altLang="en-US" b="1" dirty="0">
                <a:solidFill>
                  <a:srgbClr val="F26649"/>
                </a:solidFill>
                <a:latin typeface="+mj-ea"/>
                <a:ea typeface="+mj-ea"/>
                <a:cs typeface="Arial" panose="020B0604020202020204" pitchFamily="34" charset="0"/>
              </a:rPr>
              <a:t>骨转移症状有天然的滞后性</a:t>
            </a:r>
            <a:endParaRPr lang="en-US" altLang="zh-CN" b="1" dirty="0">
              <a:solidFill>
                <a:srgbClr val="F26649"/>
              </a:solidFill>
              <a:latin typeface="+mj-ea"/>
              <a:ea typeface="+mj-ea"/>
              <a:cs typeface="Arial" panose="020B0604020202020204" pitchFamily="34" charset="0"/>
            </a:endParaRPr>
          </a:p>
          <a:p>
            <a:pPr marL="342900" indent="-342900">
              <a:buFont typeface="Arial" panose="020B0604020202020204" pitchFamily="34" charset="0"/>
              <a:buChar char="•"/>
              <a:defRPr/>
            </a:pPr>
            <a:r>
              <a:rPr lang="zh-CN" altLang="en-US" b="1" dirty="0">
                <a:solidFill>
                  <a:schemeClr val="accent1"/>
                </a:solidFill>
                <a:cs typeface="Arial" panose="020B0604020202020204" pitchFamily="34" charset="0"/>
              </a:rPr>
              <a:t>无症状是暴风雨前的宁静</a:t>
            </a:r>
            <a:endParaRPr lang="en-US" altLang="zh-CN" b="1" kern="100" dirty="0">
              <a:solidFill>
                <a:schemeClr val="accent1"/>
              </a:solidFill>
              <a:ea typeface="微软雅黑" panose="020B0503020204020204" charset="-122"/>
              <a:cs typeface="微软雅黑" panose="020B0503020204020204" charset="-122"/>
            </a:endParaRPr>
          </a:p>
        </p:txBody>
      </p:sp>
      <p:sp>
        <p:nvSpPr>
          <p:cNvPr id="18" name="矩形: 圆角 64">
            <a:extLst>
              <a:ext uri="{FF2B5EF4-FFF2-40B4-BE49-F238E27FC236}">
                <a16:creationId xmlns:a16="http://schemas.microsoft.com/office/drawing/2014/main" id="{85A3FD7D-2AE8-2C2C-777E-B59D6406D743}"/>
              </a:ext>
            </a:extLst>
          </p:cNvPr>
          <p:cNvSpPr/>
          <p:nvPr>
            <p:custDataLst>
              <p:tags r:id="rId3"/>
            </p:custDataLst>
          </p:nvPr>
        </p:nvSpPr>
        <p:spPr>
          <a:xfrm>
            <a:off x="7097487" y="2185780"/>
            <a:ext cx="4206500" cy="1264912"/>
          </a:xfrm>
          <a:prstGeom prst="roundRect">
            <a:avLst>
              <a:gd name="adj" fmla="val 13166"/>
            </a:avLst>
          </a:prstGeom>
          <a:gradFill>
            <a:gsLst>
              <a:gs pos="0">
                <a:schemeClr val="accent2">
                  <a:lumMod val="5000"/>
                  <a:lumOff val="95000"/>
                  <a:alpha val="0"/>
                </a:schemeClr>
              </a:gs>
              <a:gs pos="100000">
                <a:schemeClr val="accent2">
                  <a:lumMod val="30000"/>
                  <a:lumOff val="70000"/>
                  <a:alpha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marL="285750" lvl="0" indent="-285750">
              <a:lnSpc>
                <a:spcPct val="110000"/>
              </a:lnSpc>
              <a:spcBef>
                <a:spcPts val="1200"/>
              </a:spcBef>
              <a:spcAft>
                <a:spcPts val="1200"/>
              </a:spcAft>
              <a:buFont typeface="Arial" panose="020B0604020202020204" pitchFamily="34" charset="0"/>
              <a:buChar char="•"/>
            </a:pPr>
            <a:r>
              <a:rPr lang="zh-CN" altLang="zh-CN" b="1" kern="100" dirty="0">
                <a:solidFill>
                  <a:schemeClr val="accent1"/>
                </a:solidFill>
                <a:ea typeface="微软雅黑" panose="020B0503020204020204" charset="-122"/>
                <a:cs typeface="微软雅黑" panose="020B0503020204020204" charset="-122"/>
              </a:rPr>
              <a:t>指南</a:t>
            </a:r>
            <a:r>
              <a:rPr lang="zh-CN" altLang="en-US" b="1" kern="100" dirty="0">
                <a:solidFill>
                  <a:schemeClr val="accent1"/>
                </a:solidFill>
                <a:ea typeface="微软雅黑" panose="020B0503020204020204" charset="-122"/>
                <a:cs typeface="微软雅黑" panose="020B0503020204020204" charset="-122"/>
              </a:rPr>
              <a:t>、共识均推荐：</a:t>
            </a:r>
            <a:r>
              <a:rPr lang="en-US" altLang="zh-CN" b="1" kern="100" dirty="0">
                <a:solidFill>
                  <a:schemeClr val="accent1"/>
                </a:solidFill>
                <a:ea typeface="微软雅黑" panose="020B0503020204020204" charset="-122"/>
                <a:cs typeface="微软雅黑" panose="020B0503020204020204" charset="-122"/>
              </a:rPr>
              <a:t>                     </a:t>
            </a:r>
            <a:r>
              <a:rPr lang="zh-CN" altLang="zh-CN" b="1" kern="100" dirty="0">
                <a:solidFill>
                  <a:schemeClr val="accent1"/>
                </a:solidFill>
                <a:ea typeface="微软雅黑" panose="020B0503020204020204" charset="-122"/>
                <a:cs typeface="微软雅黑" panose="020B0503020204020204" charset="-122"/>
              </a:rPr>
              <a:t>确诊骨转移后应立刻使用</a:t>
            </a:r>
            <a:r>
              <a:rPr lang="en-US" altLang="zh-CN" b="1" kern="100" dirty="0">
                <a:solidFill>
                  <a:schemeClr val="accent1"/>
                </a:solidFill>
                <a:ea typeface="微软雅黑" panose="020B0503020204020204" charset="-122"/>
                <a:cs typeface="微软雅黑" panose="020B0503020204020204" charset="-122"/>
              </a:rPr>
              <a:t>BTA</a:t>
            </a:r>
            <a:r>
              <a:rPr lang="zh-CN" altLang="zh-CN" b="1" kern="100" dirty="0">
                <a:solidFill>
                  <a:schemeClr val="accent1"/>
                </a:solidFill>
                <a:ea typeface="微软雅黑" panose="020B0503020204020204" charset="-122"/>
                <a:cs typeface="微软雅黑" panose="020B0503020204020204" charset="-122"/>
              </a:rPr>
              <a:t>，</a:t>
            </a:r>
            <a:r>
              <a:rPr lang="en-US" altLang="zh-CN" b="1" kern="100" dirty="0">
                <a:solidFill>
                  <a:schemeClr val="accent1"/>
                </a:solidFill>
                <a:ea typeface="微软雅黑" panose="020B0503020204020204" charset="-122"/>
                <a:cs typeface="微软雅黑" panose="020B0503020204020204" charset="-122"/>
              </a:rPr>
              <a:t>    </a:t>
            </a:r>
            <a:r>
              <a:rPr lang="zh-CN" altLang="zh-CN" b="1" kern="100" dirty="0">
                <a:solidFill>
                  <a:schemeClr val="accent1"/>
                </a:solidFill>
                <a:ea typeface="微软雅黑" panose="020B0503020204020204" charset="-122"/>
                <a:cs typeface="微软雅黑" panose="020B0503020204020204" charset="-122"/>
              </a:rPr>
              <a:t>而非</a:t>
            </a:r>
            <a:r>
              <a:rPr lang="zh-CN" altLang="en-US" b="1" kern="100" dirty="0">
                <a:solidFill>
                  <a:schemeClr val="accent1"/>
                </a:solidFill>
                <a:ea typeface="微软雅黑" panose="020B0503020204020204" charset="-122"/>
                <a:cs typeface="微软雅黑" panose="020B0503020204020204" charset="-122"/>
              </a:rPr>
              <a:t>根据症状区别对待</a:t>
            </a:r>
            <a:endParaRPr lang="zh-CN" altLang="en-US" dirty="0">
              <a:solidFill>
                <a:prstClr val="white"/>
              </a:solidFill>
              <a:ea typeface="微软雅黑" panose="020B0503020204020204" charset="-122"/>
            </a:endParaRPr>
          </a:p>
        </p:txBody>
      </p:sp>
      <p:sp>
        <p:nvSpPr>
          <p:cNvPr id="19" name="文本框 18">
            <a:extLst>
              <a:ext uri="{FF2B5EF4-FFF2-40B4-BE49-F238E27FC236}">
                <a16:creationId xmlns:a16="http://schemas.microsoft.com/office/drawing/2014/main" id="{20355D6E-38CF-8A17-670C-2DD75E612519}"/>
              </a:ext>
            </a:extLst>
          </p:cNvPr>
          <p:cNvSpPr txBox="1"/>
          <p:nvPr/>
        </p:nvSpPr>
        <p:spPr>
          <a:xfrm>
            <a:off x="580736" y="1174190"/>
            <a:ext cx="1505237" cy="415766"/>
          </a:xfrm>
          <a:prstGeom prst="roundRect">
            <a:avLst>
              <a:gd name="adj" fmla="val 19651"/>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CN" altLang="en-US" b="1" i="1" dirty="0">
                <a:effectLst>
                  <a:outerShdw blurRad="38100" dist="38100" dir="2700000" algn="tl">
                    <a:srgbClr val="000000">
                      <a:alpha val="43137"/>
                    </a:srgbClr>
                  </a:outerShdw>
                </a:effectLst>
              </a:rPr>
              <a:t>骨骼视角</a:t>
            </a:r>
            <a:endParaRPr lang="en-US" b="1" i="1" dirty="0">
              <a:effectLst>
                <a:outerShdw blurRad="38100" dist="38100" dir="2700000" algn="tl">
                  <a:srgbClr val="000000">
                    <a:alpha val="43137"/>
                  </a:srgbClr>
                </a:outerShdw>
              </a:effectLst>
            </a:endParaRPr>
          </a:p>
        </p:txBody>
      </p:sp>
      <p:sp>
        <p:nvSpPr>
          <p:cNvPr id="20" name="文本框 19">
            <a:extLst>
              <a:ext uri="{FF2B5EF4-FFF2-40B4-BE49-F238E27FC236}">
                <a16:creationId xmlns:a16="http://schemas.microsoft.com/office/drawing/2014/main" id="{C626F144-706C-12CC-5D82-B6BD7C9523A3}"/>
              </a:ext>
            </a:extLst>
          </p:cNvPr>
          <p:cNvSpPr txBox="1"/>
          <p:nvPr/>
        </p:nvSpPr>
        <p:spPr>
          <a:xfrm>
            <a:off x="580736" y="6181967"/>
            <a:ext cx="1505237" cy="415766"/>
          </a:xfrm>
          <a:prstGeom prst="roundRect">
            <a:avLst>
              <a:gd name="adj" fmla="val 19651"/>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zh-CN" altLang="en-US" b="1" i="1" dirty="0">
                <a:effectLst>
                  <a:outerShdw blurRad="38100" dist="38100" dir="2700000" algn="tl">
                    <a:srgbClr val="000000">
                      <a:alpha val="43137"/>
                    </a:srgbClr>
                  </a:outerShdw>
                </a:effectLst>
              </a:rPr>
              <a:t>全身视角</a:t>
            </a:r>
            <a:endParaRPr lang="en-US" b="1" i="1" dirty="0">
              <a:effectLst>
                <a:outerShdw blurRad="38100" dist="38100" dir="2700000" algn="tl">
                  <a:srgbClr val="000000">
                    <a:alpha val="43137"/>
                  </a:srgbClr>
                </a:outerShdw>
              </a:effectLst>
            </a:endParaRPr>
          </a:p>
        </p:txBody>
      </p:sp>
      <p:sp>
        <p:nvSpPr>
          <p:cNvPr id="21" name="文本框 20">
            <a:extLst>
              <a:ext uri="{FF2B5EF4-FFF2-40B4-BE49-F238E27FC236}">
                <a16:creationId xmlns:a16="http://schemas.microsoft.com/office/drawing/2014/main" id="{F451AFE5-BF1D-AB5C-38C5-7DECF3BE5C32}"/>
              </a:ext>
            </a:extLst>
          </p:cNvPr>
          <p:cNvSpPr txBox="1"/>
          <p:nvPr/>
        </p:nvSpPr>
        <p:spPr>
          <a:xfrm>
            <a:off x="2085973" y="1584664"/>
            <a:ext cx="5053155" cy="152618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zh-CN" sz="1600" b="1" kern="100" dirty="0">
                <a:solidFill>
                  <a:schemeClr val="accent1"/>
                </a:solidFill>
                <a:latin typeface="微软雅黑" panose="020B0503020204020204" charset="-122"/>
                <a:ea typeface="微软雅黑" panose="020B0503020204020204" charset="-122"/>
                <a:cs typeface="微软雅黑" panose="020B0503020204020204" charset="-122"/>
              </a:rPr>
              <a:t>无症状</a:t>
            </a:r>
            <a:r>
              <a:rPr lang="zh-CN" altLang="en-US" sz="1600" b="1" kern="100" dirty="0">
                <a:solidFill>
                  <a:schemeClr val="accent1"/>
                </a:solidFill>
                <a:latin typeface="微软雅黑" panose="020B0503020204020204" charset="-122"/>
                <a:ea typeface="微软雅黑" panose="020B0503020204020204" charset="-122"/>
                <a:cs typeface="微软雅黑" panose="020B0503020204020204" charset="-122"/>
              </a:rPr>
              <a:t>≠</a:t>
            </a:r>
            <a:r>
              <a:rPr lang="zh-CN" altLang="zh-CN" sz="1600" b="1" kern="100" dirty="0">
                <a:solidFill>
                  <a:schemeClr val="accent1"/>
                </a:solidFill>
                <a:latin typeface="微软雅黑" panose="020B0503020204020204" charset="-122"/>
                <a:ea typeface="微软雅黑" panose="020B0503020204020204" charset="-122"/>
                <a:cs typeface="微软雅黑" panose="020B0503020204020204" charset="-122"/>
              </a:rPr>
              <a:t>无破坏</a:t>
            </a:r>
            <a:r>
              <a:rPr lang="zh-CN" altLang="en-US" sz="1600" b="1" kern="100" dirty="0">
                <a:solidFill>
                  <a:schemeClr val="accent1"/>
                </a:solidFill>
                <a:latin typeface="微软雅黑" panose="020B0503020204020204" charset="-122"/>
                <a:ea typeface="微软雅黑" panose="020B0503020204020204" charset="-122"/>
                <a:cs typeface="微软雅黑" panose="020B0503020204020204" charset="-122"/>
              </a:rPr>
              <a:t>≠</a:t>
            </a:r>
            <a:r>
              <a:rPr lang="zh-CN" altLang="zh-CN" sz="1600" b="1" kern="100" dirty="0">
                <a:solidFill>
                  <a:schemeClr val="accent1"/>
                </a:solidFill>
                <a:latin typeface="微软雅黑" panose="020B0503020204020204" charset="-122"/>
                <a:ea typeface="微软雅黑" panose="020B0503020204020204" charset="-122"/>
                <a:cs typeface="微软雅黑" panose="020B0503020204020204" charset="-122"/>
              </a:rPr>
              <a:t>无风险</a:t>
            </a:r>
            <a:endParaRPr lang="en-US" altLang="zh-CN" sz="1600" kern="100" dirty="0">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Arial" panose="020B0604020202020204" pitchFamily="34" charset="0"/>
              <a:buChar char="•"/>
            </a:pPr>
            <a:r>
              <a:rPr lang="en-US" altLang="zh-CN" sz="1600" b="1" kern="100" dirty="0">
                <a:solidFill>
                  <a:schemeClr val="accent1"/>
                </a:solidFill>
                <a:latin typeface="微软雅黑" panose="020B0503020204020204" charset="-122"/>
                <a:ea typeface="微软雅黑" panose="020B0503020204020204" charset="-122"/>
                <a:cs typeface="微软雅黑" panose="020B0503020204020204" charset="-122"/>
              </a:rPr>
              <a:t>SRE</a:t>
            </a:r>
            <a:r>
              <a:rPr lang="zh-CN" altLang="en-US" sz="1600" kern="100" dirty="0">
                <a:latin typeface="微软雅黑" panose="020B0503020204020204" charset="-122"/>
                <a:ea typeface="微软雅黑" panose="020B0503020204020204" charset="-122"/>
                <a:cs typeface="微软雅黑" panose="020B0503020204020204" charset="-122"/>
              </a:rPr>
              <a:t>才是骨转移局部风险的直接体现</a:t>
            </a:r>
            <a:endParaRPr lang="en-US" altLang="zh-CN" sz="1600" b="1" kern="100" dirty="0">
              <a:solidFill>
                <a:schemeClr val="accent1"/>
              </a:solidFill>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Arial" panose="020B0604020202020204" pitchFamily="34" charset="0"/>
              <a:buChar char="•"/>
            </a:pPr>
            <a:r>
              <a:rPr lang="en-US" altLang="zh-CN" sz="1600" b="1" kern="100" dirty="0">
                <a:solidFill>
                  <a:schemeClr val="accent1"/>
                </a:solidFill>
                <a:latin typeface="微软雅黑" panose="020B0503020204020204" charset="-122"/>
                <a:ea typeface="微软雅黑" panose="020B0503020204020204" charset="-122"/>
                <a:cs typeface="微软雅黑" panose="020B0503020204020204" charset="-122"/>
              </a:rPr>
              <a:t>~50%</a:t>
            </a:r>
            <a:r>
              <a:rPr lang="zh-CN" altLang="en-US" sz="1600" kern="100" dirty="0">
                <a:latin typeface="微软雅黑" panose="020B0503020204020204" charset="-122"/>
                <a:ea typeface="微软雅黑" panose="020B0503020204020204" charset="-122"/>
                <a:cs typeface="微软雅黑" panose="020B0503020204020204" charset="-122"/>
              </a:rPr>
              <a:t>出现</a:t>
            </a:r>
            <a:r>
              <a:rPr lang="en-US" altLang="zh-CN" sz="1600" kern="100" dirty="0">
                <a:latin typeface="微软雅黑" panose="020B0503020204020204" charset="-122"/>
                <a:ea typeface="微软雅黑" panose="020B0503020204020204" charset="-122"/>
                <a:cs typeface="微软雅黑" panose="020B0503020204020204" charset="-122"/>
              </a:rPr>
              <a:t>SRE</a:t>
            </a:r>
            <a:r>
              <a:rPr lang="zh-CN" altLang="en-US" sz="1600" kern="100" dirty="0">
                <a:latin typeface="微软雅黑" panose="020B0503020204020204" charset="-122"/>
                <a:ea typeface="微软雅黑" panose="020B0503020204020204" charset="-122"/>
                <a:cs typeface="微软雅黑" panose="020B0503020204020204" charset="-122"/>
              </a:rPr>
              <a:t>的患者既往没有明显骨痛</a:t>
            </a:r>
            <a:endParaRPr lang="en-US" altLang="zh-CN" sz="1600" kern="100" dirty="0">
              <a:latin typeface="微软雅黑" panose="020B0503020204020204" charset="-122"/>
              <a:ea typeface="微软雅黑" panose="020B0503020204020204" charset="-122"/>
              <a:cs typeface="微软雅黑" panose="020B0503020204020204" charset="-122"/>
            </a:endParaRPr>
          </a:p>
          <a:p>
            <a:pPr marL="285750" indent="-285750">
              <a:lnSpc>
                <a:spcPct val="150000"/>
              </a:lnSpc>
              <a:buFont typeface="Arial" panose="020B0604020202020204" pitchFamily="34" charset="0"/>
              <a:buChar char="•"/>
            </a:pPr>
            <a:r>
              <a:rPr lang="zh-CN" altLang="en-US" sz="1600" b="1" kern="100" dirty="0">
                <a:solidFill>
                  <a:schemeClr val="accent1"/>
                </a:solidFill>
                <a:latin typeface="微软雅黑" panose="020B0503020204020204" charset="-122"/>
                <a:ea typeface="微软雅黑" panose="020B0503020204020204" charset="-122"/>
                <a:cs typeface="微软雅黑" panose="020B0503020204020204" charset="-122"/>
              </a:rPr>
              <a:t>原发灶控制不理想</a:t>
            </a:r>
            <a:r>
              <a:rPr lang="zh-CN" altLang="en-US" sz="1600" kern="100" dirty="0">
                <a:latin typeface="微软雅黑" panose="020B0503020204020204" charset="-122"/>
                <a:ea typeface="微软雅黑" panose="020B0503020204020204" charset="-122"/>
                <a:cs typeface="微软雅黑" panose="020B0503020204020204" charset="-122"/>
              </a:rPr>
              <a:t>患者的骨转移风险更高</a:t>
            </a:r>
            <a:endParaRPr lang="en-US" altLang="zh-CN" sz="1600" kern="100" dirty="0">
              <a:latin typeface="微软雅黑" panose="020B0503020204020204" charset="-122"/>
              <a:ea typeface="微软雅黑" panose="020B0503020204020204" charset="-122"/>
              <a:cs typeface="微软雅黑" panose="020B0503020204020204" charset="-122"/>
            </a:endParaRPr>
          </a:p>
        </p:txBody>
      </p:sp>
      <p:sp>
        <p:nvSpPr>
          <p:cNvPr id="37" name="矩形: 圆角 64">
            <a:extLst>
              <a:ext uri="{FF2B5EF4-FFF2-40B4-BE49-F238E27FC236}">
                <a16:creationId xmlns:a16="http://schemas.microsoft.com/office/drawing/2014/main" id="{CA7DE24C-1275-A711-72BA-ACFCD18342F9}"/>
              </a:ext>
            </a:extLst>
          </p:cNvPr>
          <p:cNvSpPr/>
          <p:nvPr>
            <p:custDataLst>
              <p:tags r:id="rId4"/>
            </p:custDataLst>
          </p:nvPr>
        </p:nvSpPr>
        <p:spPr>
          <a:xfrm>
            <a:off x="7097487" y="4074873"/>
            <a:ext cx="4206499" cy="603360"/>
          </a:xfrm>
          <a:prstGeom prst="roundRect">
            <a:avLst>
              <a:gd name="adj" fmla="val 22417"/>
            </a:avLst>
          </a:prstGeom>
          <a:gradFill>
            <a:gsLst>
              <a:gs pos="0">
                <a:schemeClr val="accent2">
                  <a:lumMod val="5000"/>
                  <a:lumOff val="95000"/>
                  <a:alpha val="0"/>
                </a:schemeClr>
              </a:gs>
              <a:gs pos="100000">
                <a:schemeClr val="accent2">
                  <a:lumMod val="30000"/>
                  <a:lumOff val="70000"/>
                  <a:alpha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l">
              <a:buFont typeface="Arial" panose="020B0604020202020204" pitchFamily="34" charset="0"/>
              <a:buChar char="•"/>
              <a:defRPr/>
            </a:pPr>
            <a:r>
              <a:rPr lang="zh-CN" altLang="en-US" b="1" dirty="0">
                <a:solidFill>
                  <a:srgbClr val="F26649"/>
                </a:solidFill>
                <a:latin typeface="+mj-ea"/>
                <a:ea typeface="+mj-ea"/>
                <a:cs typeface="Arial" panose="020B0604020202020204" pitchFamily="34" charset="0"/>
              </a:rPr>
              <a:t>靶向、免疫、放疗无法攻克骨转移</a:t>
            </a:r>
          </a:p>
        </p:txBody>
      </p:sp>
      <p:sp>
        <p:nvSpPr>
          <p:cNvPr id="38" name="矩形: 圆角 64">
            <a:extLst>
              <a:ext uri="{FF2B5EF4-FFF2-40B4-BE49-F238E27FC236}">
                <a16:creationId xmlns:a16="http://schemas.microsoft.com/office/drawing/2014/main" id="{C0F30D8E-1E30-249E-6443-E69A15F22392}"/>
              </a:ext>
            </a:extLst>
          </p:cNvPr>
          <p:cNvSpPr/>
          <p:nvPr>
            <p:custDataLst>
              <p:tags r:id="rId5"/>
            </p:custDataLst>
          </p:nvPr>
        </p:nvSpPr>
        <p:spPr>
          <a:xfrm>
            <a:off x="7097487" y="4759123"/>
            <a:ext cx="4206500" cy="1705403"/>
          </a:xfrm>
          <a:prstGeom prst="roundRect">
            <a:avLst>
              <a:gd name="adj" fmla="val 6145"/>
            </a:avLst>
          </a:prstGeom>
          <a:gradFill>
            <a:gsLst>
              <a:gs pos="0">
                <a:schemeClr val="accent2">
                  <a:lumMod val="5000"/>
                  <a:lumOff val="95000"/>
                  <a:alpha val="0"/>
                </a:schemeClr>
              </a:gs>
              <a:gs pos="100000">
                <a:schemeClr val="accent2">
                  <a:lumMod val="30000"/>
                  <a:lumOff val="70000"/>
                  <a:alpha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0" rtlCol="0" anchor="ctr"/>
          <a:lstStyle/>
          <a:p>
            <a:pPr marL="285750" indent="-285750">
              <a:lnSpc>
                <a:spcPct val="110000"/>
              </a:lnSpc>
              <a:spcAft>
                <a:spcPts val="600"/>
              </a:spcAft>
              <a:buFont typeface="Arial" panose="020B0604020202020204" pitchFamily="34" charset="0"/>
              <a:buChar char="•"/>
            </a:pPr>
            <a:r>
              <a:rPr lang="zh-CN" altLang="en-US" b="1" dirty="0">
                <a:solidFill>
                  <a:schemeClr val="accent1"/>
                </a:solidFill>
                <a:cs typeface="Arial" panose="020B0604020202020204" pitchFamily="34" charset="0"/>
              </a:rPr>
              <a:t>联合</a:t>
            </a:r>
            <a:r>
              <a:rPr lang="en-US" altLang="zh-CN" b="1" dirty="0">
                <a:solidFill>
                  <a:schemeClr val="accent1"/>
                </a:solidFill>
                <a:cs typeface="Arial" panose="020B0604020202020204" pitchFamily="34" charset="0"/>
              </a:rPr>
              <a:t>BTA</a:t>
            </a:r>
            <a:r>
              <a:rPr lang="zh-CN" altLang="en-US" b="1" dirty="0">
                <a:solidFill>
                  <a:schemeClr val="accent1"/>
                </a:solidFill>
                <a:cs typeface="Arial" panose="020B0604020202020204" pitchFamily="34" charset="0"/>
              </a:rPr>
              <a:t>是指南、共识推荐的             规范之选</a:t>
            </a:r>
            <a:endParaRPr lang="en-US" altLang="zh-CN" b="1" kern="100" dirty="0">
              <a:solidFill>
                <a:schemeClr val="accent1"/>
              </a:solidFill>
              <a:ea typeface="微软雅黑" panose="020B0503020204020204" charset="-122"/>
              <a:cs typeface="Arial" panose="020B0604020202020204" pitchFamily="34" charset="0"/>
            </a:endParaRPr>
          </a:p>
          <a:p>
            <a:pPr marL="285750" indent="-285750">
              <a:lnSpc>
                <a:spcPct val="110000"/>
              </a:lnSpc>
              <a:spcAft>
                <a:spcPts val="600"/>
              </a:spcAft>
              <a:buFont typeface="Arial" panose="020B0604020202020204" pitchFamily="34" charset="0"/>
              <a:buChar char="•"/>
            </a:pPr>
            <a:r>
              <a:rPr lang="zh-CN" altLang="en-US" b="1" dirty="0">
                <a:solidFill>
                  <a:schemeClr val="accent1"/>
                </a:solidFill>
                <a:ea typeface="微软雅黑" panose="020B0503020204020204" charset="-122"/>
              </a:rPr>
              <a:t>联合</a:t>
            </a:r>
            <a:r>
              <a:rPr lang="en-US" altLang="zh-CN" b="1" dirty="0">
                <a:solidFill>
                  <a:schemeClr val="accent1"/>
                </a:solidFill>
                <a:ea typeface="微软雅黑" panose="020B0503020204020204" charset="-122"/>
              </a:rPr>
              <a:t>BTA</a:t>
            </a:r>
            <a:r>
              <a:rPr lang="zh-CN" altLang="en-US" b="1" dirty="0">
                <a:solidFill>
                  <a:schemeClr val="accent1"/>
                </a:solidFill>
                <a:ea typeface="微软雅黑" panose="020B0503020204020204" charset="-122"/>
              </a:rPr>
              <a:t>不仅保护骨骼，还有望    带来缓解与生存的全身获益</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BF7E05B0-E40F-8BED-F76E-7FDF48A45B7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2" name="think-cell data - do not delete" hidden="1">
                        <a:extLst>
                          <a:ext uri="{FF2B5EF4-FFF2-40B4-BE49-F238E27FC236}">
                            <a16:creationId xmlns:a16="http://schemas.microsoft.com/office/drawing/2014/main" id="{BF7E05B0-E40F-8BED-F76E-7FDF48A45B7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8" name="矩形: 圆角 37"/>
          <p:cNvSpPr/>
          <p:nvPr/>
        </p:nvSpPr>
        <p:spPr>
          <a:xfrm>
            <a:off x="514985" y="3419203"/>
            <a:ext cx="11160760" cy="2854960"/>
          </a:xfrm>
          <a:prstGeom prst="roundRect">
            <a:avLst>
              <a:gd name="adj" fmla="val 3625"/>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algn="ctr">
              <a:lnSpc>
                <a:spcPct val="100000"/>
              </a:lnSpc>
              <a:spcBef>
                <a:spcPct val="0"/>
              </a:spcBef>
              <a:buNone/>
            </a:pPr>
            <a:endParaRPr lang="zh-CN" altLang="en-US" sz="1600" b="1">
              <a:solidFill>
                <a:srgbClr val="878786"/>
              </a:solidFill>
              <a:effectLst>
                <a:outerShdw blurRad="38100" dist="38100" dir="2700000" algn="tl">
                  <a:srgbClr val="000000">
                    <a:alpha val="43137"/>
                  </a:srgbClr>
                </a:outerShdw>
              </a:effectLst>
              <a:ea typeface="微软雅黑" panose="020B0503020204020204" charset="-122"/>
            </a:endParaRPr>
          </a:p>
        </p:txBody>
      </p:sp>
      <p:sp>
        <p:nvSpPr>
          <p:cNvPr id="21" name="任意多边形 20"/>
          <p:cNvSpPr/>
          <p:nvPr/>
        </p:nvSpPr>
        <p:spPr>
          <a:xfrm>
            <a:off x="516129" y="1317272"/>
            <a:ext cx="5400166" cy="1916002"/>
          </a:xfrm>
          <a:custGeom>
            <a:avLst/>
            <a:gdLst>
              <a:gd name="connsiteX0" fmla="*/ 0 w 8504"/>
              <a:gd name="connsiteY0" fmla="*/ 457 h 3017"/>
              <a:gd name="connsiteX1" fmla="*/ 457 w 8504"/>
              <a:gd name="connsiteY1" fmla="*/ 0 h 3017"/>
              <a:gd name="connsiteX2" fmla="*/ 8504 w 8504"/>
              <a:gd name="connsiteY2" fmla="*/ 0 h 3017"/>
              <a:gd name="connsiteX3" fmla="*/ 7743 w 8504"/>
              <a:gd name="connsiteY3" fmla="*/ 1742 h 3017"/>
              <a:gd name="connsiteX4" fmla="*/ 8314 w 8504"/>
              <a:gd name="connsiteY4" fmla="*/ 1598 h 3017"/>
              <a:gd name="connsiteX5" fmla="*/ 7589 w 8504"/>
              <a:gd name="connsiteY5" fmla="*/ 3017 h 3017"/>
              <a:gd name="connsiteX6" fmla="*/ 457 w 8504"/>
              <a:gd name="connsiteY6" fmla="*/ 3017 h 3017"/>
              <a:gd name="connsiteX7" fmla="*/ 0 w 8504"/>
              <a:gd name="connsiteY7" fmla="*/ 2560 h 3017"/>
              <a:gd name="connsiteX8" fmla="*/ 0 w 8504"/>
              <a:gd name="connsiteY8" fmla="*/ 457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04" h="3017">
                <a:moveTo>
                  <a:pt x="0" y="457"/>
                </a:moveTo>
                <a:cubicBezTo>
                  <a:pt x="-8" y="200"/>
                  <a:pt x="227" y="-6"/>
                  <a:pt x="457" y="0"/>
                </a:cubicBezTo>
                <a:lnTo>
                  <a:pt x="8504" y="0"/>
                </a:lnTo>
                <a:lnTo>
                  <a:pt x="7743" y="1742"/>
                </a:lnTo>
                <a:lnTo>
                  <a:pt x="8314" y="1598"/>
                </a:lnTo>
                <a:lnTo>
                  <a:pt x="7589" y="3017"/>
                </a:lnTo>
                <a:lnTo>
                  <a:pt x="457" y="3017"/>
                </a:lnTo>
                <a:cubicBezTo>
                  <a:pt x="200" y="3025"/>
                  <a:pt x="-6" y="2790"/>
                  <a:pt x="0" y="2560"/>
                </a:cubicBezTo>
                <a:lnTo>
                  <a:pt x="0" y="457"/>
                </a:lnTo>
                <a:close/>
              </a:path>
            </a:pathLst>
          </a:custGeom>
          <a:gradFill>
            <a:gsLst>
              <a:gs pos="49000">
                <a:srgbClr val="FDF5EF"/>
              </a:gs>
              <a:gs pos="0">
                <a:srgbClr val="FCEBE0"/>
              </a:gs>
              <a:gs pos="100000">
                <a:schemeClr val="bg1"/>
              </a:gs>
            </a:gsLst>
            <a:lin ang="5400000" scaled="0"/>
          </a:gradFill>
          <a:ln>
            <a:gradFill>
              <a:gsLst>
                <a:gs pos="0">
                  <a:schemeClr val="accent1">
                    <a:alpha val="20000"/>
                  </a:schemeClr>
                </a:gs>
                <a:gs pos="100000">
                  <a:schemeClr val="accent1"/>
                </a:gs>
              </a:gsLst>
              <a:lin ang="16200000" scaled="1"/>
            </a:gradFill>
          </a:ln>
          <a:effectLst>
            <a:outerShdw blurRad="50800" dist="38100" dir="2700000" algn="tl" rotWithShape="0">
              <a:schemeClr val="accent1">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22" name="任意多边形 21"/>
          <p:cNvSpPr/>
          <p:nvPr/>
        </p:nvSpPr>
        <p:spPr>
          <a:xfrm>
            <a:off x="5567609" y="1317081"/>
            <a:ext cx="6108183" cy="1915969"/>
          </a:xfrm>
          <a:custGeom>
            <a:avLst/>
            <a:gdLst>
              <a:gd name="connsiteX0" fmla="*/ 1319 w 9619"/>
              <a:gd name="connsiteY0" fmla="*/ 0 h 3017"/>
              <a:gd name="connsiteX1" fmla="*/ 9162 w 9619"/>
              <a:gd name="connsiteY1" fmla="*/ 0 h 3017"/>
              <a:gd name="connsiteX2" fmla="*/ 9174 w 9619"/>
              <a:gd name="connsiteY2" fmla="*/ 0 h 3017"/>
              <a:gd name="connsiteX3" fmla="*/ 9619 w 9619"/>
              <a:gd name="connsiteY3" fmla="*/ 446 h 3017"/>
              <a:gd name="connsiteX4" fmla="*/ 9619 w 9619"/>
              <a:gd name="connsiteY4" fmla="*/ 457 h 3017"/>
              <a:gd name="connsiteX5" fmla="*/ 9619 w 9619"/>
              <a:gd name="connsiteY5" fmla="*/ 2560 h 3017"/>
              <a:gd name="connsiteX6" fmla="*/ 9619 w 9619"/>
              <a:gd name="connsiteY6" fmla="*/ 2572 h 3017"/>
              <a:gd name="connsiteX7" fmla="*/ 9173 w 9619"/>
              <a:gd name="connsiteY7" fmla="*/ 3017 h 3017"/>
              <a:gd name="connsiteX8" fmla="*/ 9162 w 9619"/>
              <a:gd name="connsiteY8" fmla="*/ 3017 h 3017"/>
              <a:gd name="connsiteX9" fmla="*/ 0 w 9619"/>
              <a:gd name="connsiteY9" fmla="*/ 3017 h 3017"/>
              <a:gd name="connsiteX10" fmla="*/ 1304 w 9619"/>
              <a:gd name="connsiteY10" fmla="*/ 1207 h 3017"/>
              <a:gd name="connsiteX11" fmla="*/ 652 w 9619"/>
              <a:gd name="connsiteY11" fmla="*/ 1264 h 3017"/>
              <a:gd name="connsiteX12" fmla="*/ 1319 w 9619"/>
              <a:gd name="connsiteY12" fmla="*/ 0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19" h="3017">
                <a:moveTo>
                  <a:pt x="1319" y="0"/>
                </a:moveTo>
                <a:lnTo>
                  <a:pt x="9162" y="0"/>
                </a:lnTo>
                <a:lnTo>
                  <a:pt x="9174" y="0"/>
                </a:lnTo>
                <a:cubicBezTo>
                  <a:pt x="9425" y="-7"/>
                  <a:pt x="9625" y="245"/>
                  <a:pt x="9619" y="446"/>
                </a:cubicBezTo>
                <a:lnTo>
                  <a:pt x="9619" y="457"/>
                </a:lnTo>
                <a:lnTo>
                  <a:pt x="9619" y="2560"/>
                </a:lnTo>
                <a:lnTo>
                  <a:pt x="9619" y="2572"/>
                </a:lnTo>
                <a:cubicBezTo>
                  <a:pt x="9627" y="2823"/>
                  <a:pt x="9374" y="3023"/>
                  <a:pt x="9173" y="3017"/>
                </a:cubicBezTo>
                <a:lnTo>
                  <a:pt x="9162" y="3017"/>
                </a:lnTo>
                <a:lnTo>
                  <a:pt x="0" y="3017"/>
                </a:lnTo>
                <a:lnTo>
                  <a:pt x="1304" y="1207"/>
                </a:lnTo>
                <a:lnTo>
                  <a:pt x="652" y="1264"/>
                </a:lnTo>
                <a:lnTo>
                  <a:pt x="1319" y="0"/>
                </a:lnTo>
                <a:close/>
              </a:path>
            </a:pathLst>
          </a:custGeom>
          <a:gradFill>
            <a:gsLst>
              <a:gs pos="49000">
                <a:srgbClr val="FDF5EF"/>
              </a:gs>
              <a:gs pos="0">
                <a:srgbClr val="FCEBE0"/>
              </a:gs>
              <a:gs pos="100000">
                <a:schemeClr val="bg1"/>
              </a:gs>
            </a:gsLst>
            <a:lin ang="5400000" scaled="0"/>
          </a:gradFill>
          <a:ln>
            <a:gradFill>
              <a:gsLst>
                <a:gs pos="0">
                  <a:schemeClr val="accent1">
                    <a:alpha val="20000"/>
                  </a:schemeClr>
                </a:gs>
                <a:gs pos="100000">
                  <a:schemeClr val="accent1"/>
                </a:gs>
              </a:gsLst>
              <a:lin ang="16200000" scaled="1"/>
            </a:gradFill>
          </a:ln>
          <a:effectLst>
            <a:outerShdw blurRad="50800" dist="38100" dir="2700000" algn="tl" rotWithShape="0">
              <a:schemeClr val="accent1">
                <a:alpha val="40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5" name="文本框 4"/>
          <p:cNvSpPr txBox="1"/>
          <p:nvPr/>
        </p:nvSpPr>
        <p:spPr>
          <a:xfrm>
            <a:off x="4876317" y="4030391"/>
            <a:ext cx="5594294" cy="1482650"/>
          </a:xfrm>
          <a:prstGeom prst="rect">
            <a:avLst/>
          </a:prstGeom>
          <a:noFill/>
        </p:spPr>
        <p:txBody>
          <a:bodyPr wrap="square" rtlCol="0">
            <a:spAutoFit/>
          </a:bodyPr>
          <a:lstStyle/>
          <a:p>
            <a:pPr>
              <a:lnSpc>
                <a:spcPct val="150000"/>
              </a:lnSpc>
            </a:pPr>
            <a:r>
              <a:rPr kumimoji="1" lang="zh-CN" altLang="en-US" sz="3200" b="1" dirty="0">
                <a:solidFill>
                  <a:schemeClr val="accent1"/>
                </a:solidFill>
              </a:rPr>
              <a:t>骨转移的风险 ≈ 症状</a:t>
            </a:r>
            <a:endParaRPr kumimoji="1" lang="en-US" altLang="zh-CN" sz="3200" b="1" dirty="0">
              <a:solidFill>
                <a:schemeClr val="accent1"/>
              </a:solidFill>
            </a:endParaRPr>
          </a:p>
          <a:p>
            <a:pPr>
              <a:lnSpc>
                <a:spcPct val="150000"/>
              </a:lnSpc>
            </a:pPr>
            <a:r>
              <a:rPr kumimoji="1" lang="zh-CN" altLang="en-US" sz="3200" b="1" dirty="0">
                <a:solidFill>
                  <a:schemeClr val="accent1"/>
                </a:solidFill>
              </a:rPr>
              <a:t>无症状 ≈ 无风险 ≈ 无需</a:t>
            </a:r>
            <a:r>
              <a:rPr kumimoji="1" lang="en-US" altLang="zh-CN" sz="3200" b="1" dirty="0">
                <a:solidFill>
                  <a:schemeClr val="accent1"/>
                </a:solidFill>
              </a:rPr>
              <a:t>BTA</a:t>
            </a:r>
            <a:endParaRPr kumimoji="1" lang="zh-CN" altLang="en-US" sz="3200" b="1" dirty="0">
              <a:solidFill>
                <a:schemeClr val="accent1"/>
              </a:solidFill>
            </a:endParaRPr>
          </a:p>
        </p:txBody>
      </p:sp>
      <p:sp>
        <p:nvSpPr>
          <p:cNvPr id="6" name="标题 1"/>
          <p:cNvSpPr>
            <a:spLocks noGrp="1"/>
          </p:cNvSpPr>
          <p:nvPr>
            <p:ph type="title"/>
          </p:nvPr>
        </p:nvSpPr>
        <p:spPr>
          <a:xfrm>
            <a:off x="838200" y="420124"/>
            <a:ext cx="9476705" cy="535531"/>
          </a:xfrm>
        </p:spPr>
        <p:txBody>
          <a:bodyPr vert="horz"/>
          <a:lstStyle/>
          <a:p>
            <a:r>
              <a:rPr kumimoji="1" lang="zh-CN" altLang="en-US" sz="3200" dirty="0"/>
              <a:t>无症状骨转移患者骨靶向治疗现状和指南差异较大</a:t>
            </a:r>
          </a:p>
        </p:txBody>
      </p:sp>
      <p:sp>
        <p:nvSpPr>
          <p:cNvPr id="10" name="文本框 9"/>
          <p:cNvSpPr txBox="1"/>
          <p:nvPr/>
        </p:nvSpPr>
        <p:spPr>
          <a:xfrm>
            <a:off x="2765502" y="1885724"/>
            <a:ext cx="1313180" cy="769441"/>
          </a:xfrm>
          <a:prstGeom prst="rect">
            <a:avLst/>
          </a:prstGeom>
          <a:noFill/>
        </p:spPr>
        <p:txBody>
          <a:bodyPr wrap="none" rtlCol="0">
            <a:spAutoFit/>
          </a:bodyPr>
          <a:lstStyle/>
          <a:p>
            <a:r>
              <a:rPr kumimoji="1" lang="zh-CN" altLang="en-US" sz="4400" b="1" dirty="0">
                <a:solidFill>
                  <a:schemeClr val="accent1"/>
                </a:solidFill>
              </a:rPr>
              <a:t>指南</a:t>
            </a:r>
          </a:p>
        </p:txBody>
      </p:sp>
      <p:sp>
        <p:nvSpPr>
          <p:cNvPr id="11" name="文本框 10"/>
          <p:cNvSpPr txBox="1"/>
          <p:nvPr/>
        </p:nvSpPr>
        <p:spPr>
          <a:xfrm>
            <a:off x="8900039" y="1885724"/>
            <a:ext cx="1313180" cy="769441"/>
          </a:xfrm>
          <a:prstGeom prst="rect">
            <a:avLst/>
          </a:prstGeom>
          <a:noFill/>
        </p:spPr>
        <p:txBody>
          <a:bodyPr wrap="none" rtlCol="0">
            <a:spAutoFit/>
          </a:bodyPr>
          <a:lstStyle/>
          <a:p>
            <a:r>
              <a:rPr kumimoji="1" lang="zh-CN" altLang="en-US" sz="4400" b="1" dirty="0">
                <a:solidFill>
                  <a:schemeClr val="accent1"/>
                </a:solidFill>
              </a:rPr>
              <a:t>实践</a:t>
            </a:r>
          </a:p>
        </p:txBody>
      </p:sp>
      <p:sp>
        <p:nvSpPr>
          <p:cNvPr id="67" name="矩形: 圆角 66"/>
          <p:cNvSpPr/>
          <p:nvPr/>
        </p:nvSpPr>
        <p:spPr>
          <a:xfrm>
            <a:off x="1397854" y="1709783"/>
            <a:ext cx="1080000" cy="1080000"/>
          </a:xfrm>
          <a:prstGeom prst="roundRect">
            <a:avLst>
              <a:gd name="adj" fmla="val 50000"/>
            </a:avLst>
          </a:prstGeom>
          <a:noFill/>
          <a:ln w="25400">
            <a:solidFill>
              <a:schemeClr val="accent1"/>
            </a:solid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mj-lt"/>
              <a:ea typeface="等线" panose="02010600030101010101" charset="-122"/>
            </a:endParaRPr>
          </a:p>
        </p:txBody>
      </p:sp>
      <p:sp>
        <p:nvSpPr>
          <p:cNvPr id="29" name="矩形: 圆角 66"/>
          <p:cNvSpPr/>
          <p:nvPr/>
        </p:nvSpPr>
        <p:spPr>
          <a:xfrm>
            <a:off x="7541700" y="1709783"/>
            <a:ext cx="1080000" cy="1080000"/>
          </a:xfrm>
          <a:prstGeom prst="roundRect">
            <a:avLst>
              <a:gd name="adj" fmla="val 50000"/>
            </a:avLst>
          </a:prstGeom>
          <a:solidFill>
            <a:schemeClr val="accent1"/>
          </a:solidFill>
          <a:ln w="25400">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prstClr val="white"/>
              </a:solidFill>
              <a:latin typeface="+mj-lt"/>
              <a:ea typeface="等线" panose="02010600030101010101" charset="-122"/>
            </a:endParaRPr>
          </a:p>
        </p:txBody>
      </p:sp>
      <p:pic>
        <p:nvPicPr>
          <p:cNvPr id="30" name="图片 29" descr="指南针"/>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81039" y="1792968"/>
            <a:ext cx="914400" cy="914400"/>
          </a:xfrm>
          <a:prstGeom prst="rect">
            <a:avLst/>
          </a:prstGeom>
        </p:spPr>
      </p:pic>
      <p:pic>
        <p:nvPicPr>
          <p:cNvPr id="31" name="图片 30" descr="病床"/>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0770" y="1864723"/>
            <a:ext cx="720000" cy="720000"/>
          </a:xfrm>
          <a:prstGeom prst="rect">
            <a:avLst/>
          </a:prstGeom>
        </p:spPr>
      </p:pic>
      <p:grpSp>
        <p:nvGrpSpPr>
          <p:cNvPr id="12" name="组合 11">
            <a:extLst>
              <a:ext uri="{FF2B5EF4-FFF2-40B4-BE49-F238E27FC236}">
                <a16:creationId xmlns:a16="http://schemas.microsoft.com/office/drawing/2014/main" id="{9C89FE0D-EC76-57D7-1D76-ED03E5619028}"/>
              </a:ext>
            </a:extLst>
          </p:cNvPr>
          <p:cNvGrpSpPr/>
          <p:nvPr/>
        </p:nvGrpSpPr>
        <p:grpSpPr>
          <a:xfrm>
            <a:off x="2969734" y="3871716"/>
            <a:ext cx="899795" cy="900000"/>
            <a:chOff x="10362180" y="4056773"/>
            <a:chExt cx="899795" cy="900000"/>
          </a:xfrm>
        </p:grpSpPr>
        <p:sp>
          <p:nvSpPr>
            <p:cNvPr id="8" name="椭圆 7"/>
            <p:cNvSpPr>
              <a:spLocks noChangeAspect="1"/>
            </p:cNvSpPr>
            <p:nvPr/>
          </p:nvSpPr>
          <p:spPr>
            <a:xfrm>
              <a:off x="10362180" y="4056773"/>
              <a:ext cx="899795" cy="900000"/>
            </a:xfrm>
            <a:prstGeom prst="ellipse">
              <a:avLst/>
            </a:prstGeom>
            <a:gradFill>
              <a:gsLst>
                <a:gs pos="0">
                  <a:schemeClr val="accent1">
                    <a:lumMod val="60000"/>
                    <a:lumOff val="40000"/>
                    <a:alpha val="100000"/>
                  </a:schemeClr>
                </a:gs>
                <a:gs pos="92000">
                  <a:schemeClr val="accent1">
                    <a:alpha val="100000"/>
                  </a:schemeClr>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lt1"/>
                </a:solidFill>
              </a:endParaRPr>
            </a:p>
          </p:txBody>
        </p:sp>
        <p:pic>
          <p:nvPicPr>
            <p:cNvPr id="15" name="图片 14" descr="闪电"/>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31850" y="4324743"/>
              <a:ext cx="360000" cy="360000"/>
            </a:xfrm>
            <a:prstGeom prst="rect">
              <a:avLst/>
            </a:prstGeom>
          </p:spPr>
        </p:pic>
      </p:grpSp>
      <p:grpSp>
        <p:nvGrpSpPr>
          <p:cNvPr id="7" name="组合 6">
            <a:extLst>
              <a:ext uri="{FF2B5EF4-FFF2-40B4-BE49-F238E27FC236}">
                <a16:creationId xmlns:a16="http://schemas.microsoft.com/office/drawing/2014/main" id="{C63DEF56-F353-D821-4F78-9D12723E673A}"/>
              </a:ext>
            </a:extLst>
          </p:cNvPr>
          <p:cNvGrpSpPr/>
          <p:nvPr/>
        </p:nvGrpSpPr>
        <p:grpSpPr>
          <a:xfrm>
            <a:off x="2969506" y="4929961"/>
            <a:ext cx="899795" cy="900000"/>
            <a:chOff x="9554415" y="4798060"/>
            <a:chExt cx="899795" cy="900000"/>
          </a:xfrm>
        </p:grpSpPr>
        <p:sp>
          <p:nvSpPr>
            <p:cNvPr id="9" name="椭圆 8"/>
            <p:cNvSpPr>
              <a:spLocks noChangeAspect="1"/>
            </p:cNvSpPr>
            <p:nvPr/>
          </p:nvSpPr>
          <p:spPr>
            <a:xfrm>
              <a:off x="9554415" y="4798060"/>
              <a:ext cx="899795" cy="900000"/>
            </a:xfrm>
            <a:prstGeom prst="ellipse">
              <a:avLst/>
            </a:prstGeom>
            <a:gradFill>
              <a:gsLst>
                <a:gs pos="0">
                  <a:schemeClr val="accent1">
                    <a:lumMod val="60000"/>
                    <a:lumOff val="40000"/>
                    <a:alpha val="100000"/>
                  </a:schemeClr>
                </a:gs>
                <a:gs pos="92000">
                  <a:schemeClr val="accent1">
                    <a:alpha val="100000"/>
                  </a:schemeClr>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b="1">
                <a:solidFill>
                  <a:schemeClr val="lt1"/>
                </a:solidFill>
              </a:endParaRPr>
            </a:p>
          </p:txBody>
        </p:sp>
        <p:pic>
          <p:nvPicPr>
            <p:cNvPr id="18" name="图片 17" descr="风险评估"/>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12020" y="5057140"/>
              <a:ext cx="360000" cy="360000"/>
            </a:xfrm>
            <a:prstGeom prst="rect">
              <a:avLst/>
            </a:prstGeom>
          </p:spPr>
        </p:pic>
      </p:grpSp>
      <p:grpSp>
        <p:nvGrpSpPr>
          <p:cNvPr id="4" name="组合 3">
            <a:extLst>
              <a:ext uri="{FF2B5EF4-FFF2-40B4-BE49-F238E27FC236}">
                <a16:creationId xmlns:a16="http://schemas.microsoft.com/office/drawing/2014/main" id="{4C0205B5-14DE-59F1-9F94-0F06C2C0094E}"/>
              </a:ext>
            </a:extLst>
          </p:cNvPr>
          <p:cNvGrpSpPr/>
          <p:nvPr/>
        </p:nvGrpSpPr>
        <p:grpSpPr>
          <a:xfrm>
            <a:off x="1481039" y="3937317"/>
            <a:ext cx="1754897" cy="1754897"/>
            <a:chOff x="1191503" y="4257934"/>
            <a:chExt cx="1440000" cy="1440000"/>
          </a:xfrm>
        </p:grpSpPr>
        <p:sp>
          <p:nvSpPr>
            <p:cNvPr id="32" name="矩形: 圆角 66"/>
            <p:cNvSpPr/>
            <p:nvPr/>
          </p:nvSpPr>
          <p:spPr>
            <a:xfrm>
              <a:off x="1191503" y="4257934"/>
              <a:ext cx="1440000" cy="1440000"/>
            </a:xfrm>
            <a:prstGeom prst="roundRect">
              <a:avLst>
                <a:gd name="adj" fmla="val 50000"/>
              </a:avLst>
            </a:pr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bg1"/>
                </a:solidFill>
                <a:latin typeface="+mj-lt"/>
                <a:ea typeface="等线" panose="02010600030101010101" charset="-122"/>
              </a:endParaRPr>
            </a:p>
          </p:txBody>
        </p:sp>
        <p:pic>
          <p:nvPicPr>
            <p:cNvPr id="34" name="图片 33" descr="问号"/>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26870" y="4389490"/>
              <a:ext cx="720000" cy="720000"/>
            </a:xfrm>
            <a:prstGeom prst="rect">
              <a:avLst/>
            </a:prstGeom>
          </p:spPr>
        </p:pic>
        <p:sp>
          <p:nvSpPr>
            <p:cNvPr id="3" name="文本框 2"/>
            <p:cNvSpPr txBox="1"/>
            <p:nvPr/>
          </p:nvSpPr>
          <p:spPr>
            <a:xfrm>
              <a:off x="1388725" y="5109490"/>
              <a:ext cx="1080155" cy="429334"/>
            </a:xfrm>
            <a:prstGeom prst="rect">
              <a:avLst/>
            </a:prstGeom>
            <a:noFill/>
          </p:spPr>
          <p:txBody>
            <a:bodyPr wrap="square" rtlCol="0">
              <a:spAutoFit/>
            </a:bodyPr>
            <a:lstStyle/>
            <a:p>
              <a:pPr algn="ctr"/>
              <a:r>
                <a:rPr kumimoji="1" lang="en-US" altLang="zh-CN" sz="2800" b="1" dirty="0">
                  <a:solidFill>
                    <a:schemeClr val="bg1"/>
                  </a:solidFill>
                </a:rPr>
                <a:t>Why?</a:t>
              </a:r>
              <a:endParaRPr kumimoji="1" lang="zh-CN" altLang="en-US" sz="2800" b="1" dirty="0">
                <a:solidFill>
                  <a:schemeClr val="bg1"/>
                </a:solidFill>
              </a:endParaRPr>
            </a:p>
          </p:txBody>
        </p:sp>
      </p:gr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4" imgW="5080" imgH="5080" progId="TCLayout.ActiveDocument.1">
                  <p:embed/>
                </p:oleObj>
              </mc:Choice>
              <mc:Fallback>
                <p:oleObj name="think-cell 幻灯片" r:id="rId4" imgW="5080" imgH="5080" progId="TCLayout.ActiveDocument.1">
                  <p:embed/>
                  <p:pic>
                    <p:nvPicPr>
                      <p:cNvPr id="0" name="think-cell data - do not delete"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2" name="图片 31" descr="黑暗中的灯光&#10;&#10;中度可信度描述已自动生成"/>
          <p:cNvPicPr>
            <a:picLocks noChangeAspect="1"/>
          </p:cNvPicPr>
          <p:nvPr/>
        </p:nvPicPr>
        <p:blipFill>
          <a:blip r:embed="rId6">
            <a:alphaModFix amt="20000"/>
            <a:duotone>
              <a:schemeClr val="accent1">
                <a:shade val="45000"/>
                <a:satMod val="135000"/>
              </a:schemeClr>
              <a:prstClr val="white"/>
            </a:duotone>
          </a:blip>
          <a:stretch>
            <a:fillRect/>
          </a:stretch>
        </p:blipFill>
        <p:spPr>
          <a:xfrm flipH="1">
            <a:off x="0" y="0"/>
            <a:ext cx="12192000" cy="6858000"/>
          </a:xfrm>
          <a:custGeom>
            <a:avLst/>
            <a:gdLst>
              <a:gd name="connsiteX0" fmla="*/ 12192000 w 12192000"/>
              <a:gd name="connsiteY0" fmla="*/ 0 h 6858000"/>
              <a:gd name="connsiteX1" fmla="*/ 0 w 12192000"/>
              <a:gd name="connsiteY1" fmla="*/ 0 h 6858000"/>
              <a:gd name="connsiteX2" fmla="*/ 0 w 12192000"/>
              <a:gd name="connsiteY2" fmla="*/ 6858000 h 6858000"/>
              <a:gd name="connsiteX3" fmla="*/ 1219200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12192000" y="0"/>
                </a:moveTo>
                <a:lnTo>
                  <a:pt x="0" y="0"/>
                </a:lnTo>
                <a:lnTo>
                  <a:pt x="0" y="6858000"/>
                </a:lnTo>
                <a:lnTo>
                  <a:pt x="12192000" y="6858000"/>
                </a:lnTo>
                <a:close/>
              </a:path>
            </a:pathLst>
          </a:custGeom>
        </p:spPr>
      </p:pic>
      <p:sp>
        <p:nvSpPr>
          <p:cNvPr id="3" name="矩形: 圆角 2"/>
          <p:cNvSpPr/>
          <p:nvPr/>
        </p:nvSpPr>
        <p:spPr>
          <a:xfrm>
            <a:off x="178" y="-41968"/>
            <a:ext cx="3461420" cy="6906431"/>
          </a:xfrm>
          <a:prstGeom prst="roundRect">
            <a:avLst>
              <a:gd name="adj" fmla="val 0"/>
            </a:avLst>
          </a:prstGeom>
          <a:gradFill>
            <a:gsLst>
              <a:gs pos="100000">
                <a:schemeClr val="accent2"/>
              </a:gs>
              <a:gs pos="0">
                <a:schemeClr val="accent1"/>
              </a:gs>
            </a:gsLst>
            <a:lin ang="2700000" scaled="0"/>
          </a:gradFill>
          <a:ln>
            <a:noFill/>
          </a:ln>
          <a:effectLst>
            <a:outerShdw blurRad="317500" dist="139700" dir="5400000" sx="101000" sy="101000" algn="t"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620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Arial" panose="020B0604020202020204"/>
              <a:sym typeface="微软雅黑" panose="020B0503020204020204" charset="-122"/>
            </a:endParaRPr>
          </a:p>
        </p:txBody>
      </p:sp>
      <p:pic>
        <p:nvPicPr>
          <p:cNvPr id="40" name="图片 39" descr="草地上的植物&#10;&#10;描述已自动生成"/>
          <p:cNvPicPr>
            <a:picLocks noChangeAspect="1"/>
          </p:cNvPicPr>
          <p:nvPr/>
        </p:nvPicPr>
        <p:blipFill>
          <a:blip r:embed="rId7">
            <a:alphaModFix amt="5000"/>
            <a:extLst>
              <a:ext uri="{28A0092B-C50C-407E-A947-70E740481C1C}">
                <a14:useLocalDpi xmlns:a14="http://schemas.microsoft.com/office/drawing/2010/main" val="0"/>
              </a:ext>
            </a:extLst>
          </a:blip>
          <a:srcRect r="90977" b="14589"/>
          <a:stretch>
            <a:fillRect/>
          </a:stretch>
        </p:blipFill>
        <p:spPr>
          <a:xfrm>
            <a:off x="52054" y="-47562"/>
            <a:ext cx="3461420" cy="6937282"/>
          </a:xfrm>
          <a:prstGeom prst="rect">
            <a:avLst/>
          </a:prstGeom>
        </p:spPr>
      </p:pic>
      <p:sp>
        <p:nvSpPr>
          <p:cNvPr id="52" name="矩形: 圆角 51"/>
          <p:cNvSpPr/>
          <p:nvPr/>
        </p:nvSpPr>
        <p:spPr>
          <a:xfrm>
            <a:off x="1991362" y="914402"/>
            <a:ext cx="9845032" cy="5029198"/>
          </a:xfrm>
          <a:prstGeom prst="roundRect">
            <a:avLst>
              <a:gd name="adj" fmla="val 4351"/>
            </a:avLst>
          </a:prstGeom>
          <a:solidFill>
            <a:schemeClr val="bg1"/>
          </a:solidFill>
          <a:ln>
            <a:gradFill>
              <a:gsLst>
                <a:gs pos="0">
                  <a:schemeClr val="accent2"/>
                </a:gs>
                <a:gs pos="100000">
                  <a:schemeClr val="accent1">
                    <a:alpha val="0"/>
                  </a:schemeClr>
                </a:gs>
              </a:gsLst>
              <a:lin ang="0" scaled="0"/>
            </a:gradFill>
          </a:ln>
          <a:effectLst>
            <a:outerShdw blurRad="127000" dist="38100" dir="2700000" algn="tl"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sym typeface="微软雅黑" panose="020B0503020204020204" charset="-122"/>
            </a:endParaRPr>
          </a:p>
        </p:txBody>
      </p:sp>
      <p:sp>
        <p:nvSpPr>
          <p:cNvPr id="61" name="平行四边形 60"/>
          <p:cNvSpPr/>
          <p:nvPr/>
        </p:nvSpPr>
        <p:spPr>
          <a:xfrm>
            <a:off x="9304383" y="914400"/>
            <a:ext cx="1394058" cy="934639"/>
          </a:xfrm>
          <a:prstGeom prst="parallelogram">
            <a:avLst>
              <a:gd name="adj" fmla="val 39557"/>
            </a:avLst>
          </a:prstGeom>
          <a:gradFill>
            <a:gsLst>
              <a:gs pos="0">
                <a:schemeClr val="accent1">
                  <a:alpha val="10000"/>
                </a:schemeClr>
              </a:gs>
              <a:gs pos="100000">
                <a:schemeClr val="accent1">
                  <a:alpha val="0"/>
                </a:schemeClr>
              </a:gs>
            </a:gsLst>
            <a:lin ang="5400000" scaled="0"/>
          </a:gradFill>
          <a:ln w="25400" cap="flat">
            <a:no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7" tIns="45717" rIns="45717" bIns="45717" numCol="1" spcCol="38100" rtlCol="0" anchor="ctr">
            <a:noAutofit/>
          </a:bodyPr>
          <a:lstStyle/>
          <a:p>
            <a:pPr marL="0" marR="0" lvl="0" indent="0" algn="l" defTabSz="914400" rtl="0" eaLnBrk="1"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a:sym typeface="微软雅黑" panose="020B0503020204020204" charset="-122"/>
            </a:endParaRPr>
          </a:p>
        </p:txBody>
      </p:sp>
      <p:sp>
        <p:nvSpPr>
          <p:cNvPr id="62" name="平行四边形 61"/>
          <p:cNvSpPr/>
          <p:nvPr/>
        </p:nvSpPr>
        <p:spPr>
          <a:xfrm>
            <a:off x="9923318" y="914400"/>
            <a:ext cx="1394058" cy="934639"/>
          </a:xfrm>
          <a:prstGeom prst="parallelogram">
            <a:avLst>
              <a:gd name="adj" fmla="val 39557"/>
            </a:avLst>
          </a:prstGeom>
          <a:gradFill>
            <a:gsLst>
              <a:gs pos="0">
                <a:schemeClr val="accent1">
                  <a:alpha val="10000"/>
                </a:schemeClr>
              </a:gs>
              <a:gs pos="100000">
                <a:schemeClr val="accent1">
                  <a:alpha val="0"/>
                </a:schemeClr>
              </a:gs>
            </a:gsLst>
            <a:lin ang="5400000" scaled="0"/>
          </a:gradFill>
          <a:ln w="25400" cap="flat">
            <a:no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7" tIns="45717" rIns="45717" bIns="45717" numCol="1" spcCol="38100" rtlCol="0" anchor="ctr">
            <a:noAutofit/>
          </a:bodyPr>
          <a:lstStyle/>
          <a:p>
            <a:pPr marL="0" marR="0" lvl="0" indent="0" algn="l" defTabSz="914400" rtl="0" eaLnBrk="1" fontAlgn="auto"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Arial" panose="020B0604020202020204"/>
              <a:sym typeface="微软雅黑" panose="020B0503020204020204" charset="-122"/>
            </a:endParaRPr>
          </a:p>
        </p:txBody>
      </p:sp>
      <p:sp>
        <p:nvSpPr>
          <p:cNvPr id="116" name="New shape"/>
          <p:cNvSpPr>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grpSp>
        <p:nvGrpSpPr>
          <p:cNvPr id="27" name="组合 26"/>
          <p:cNvGrpSpPr/>
          <p:nvPr/>
        </p:nvGrpSpPr>
        <p:grpSpPr>
          <a:xfrm rot="5400000">
            <a:off x="4290273" y="1987949"/>
            <a:ext cx="79746" cy="979852"/>
            <a:chOff x="1838725" y="1404198"/>
            <a:chExt cx="175330" cy="4044950"/>
          </a:xfrm>
        </p:grpSpPr>
        <p:cxnSp>
          <p:nvCxnSpPr>
            <p:cNvPr id="28" name="直接连接符 27"/>
            <p:cNvCxnSpPr/>
            <p:nvPr/>
          </p:nvCxnSpPr>
          <p:spPr>
            <a:xfrm flipH="1">
              <a:off x="1838725" y="1404198"/>
              <a:ext cx="0" cy="4044950"/>
            </a:xfrm>
            <a:prstGeom prst="line">
              <a:avLst/>
            </a:prstGeom>
            <a:ln w="12700">
              <a:gradFill>
                <a:gsLst>
                  <a:gs pos="0">
                    <a:schemeClr val="bg1">
                      <a:alpha val="0"/>
                    </a:schemeClr>
                  </a:gs>
                  <a:gs pos="54900">
                    <a:schemeClr val="accent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9" name="等腰三角形 28"/>
            <p:cNvSpPr/>
            <p:nvPr/>
          </p:nvSpPr>
          <p:spPr bwMode="auto">
            <a:xfrm rot="5400000">
              <a:off x="1412714" y="3347086"/>
              <a:ext cx="1043508" cy="159175"/>
            </a:xfrm>
            <a:prstGeom prst="triangle">
              <a:avLst/>
            </a:prstGeom>
            <a:gradFill flip="none" rotWithShape="1">
              <a:gsLst>
                <a:gs pos="0">
                  <a:schemeClr val="accent1">
                    <a:lumMod val="20000"/>
                    <a:lumOff val="80000"/>
                  </a:schemeClr>
                </a:gs>
                <a:gs pos="54900">
                  <a:schemeClr val="accent1"/>
                </a:gs>
                <a:gs pos="100000">
                  <a:schemeClr val="accent1">
                    <a:lumMod val="20000"/>
                    <a:lumOff val="80000"/>
                  </a:scheme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ct val="0"/>
                </a:spcBef>
                <a:spcAft>
                  <a:spcPct val="0"/>
                </a:spcAft>
                <a:buClr>
                  <a:srgbClr val="FFFFFF"/>
                </a:buClr>
                <a:buSzTx/>
                <a:buFont typeface="Arial" panose="020B0604020202020204" pitchFamily="34" charset="0"/>
                <a:buChar char="–"/>
                <a:defRPr/>
              </a:pPr>
              <a:endParaRPr kumimoji="0" lang="zh-CN" altLang="en-US" sz="1200" b="1" i="0" u="none" strike="noStrike" kern="0" cap="none" spc="0" normalizeH="0" baseline="0" noProof="0" err="1">
                <a:ln>
                  <a:noFill/>
                </a:ln>
                <a:solidFill>
                  <a:srgbClr val="FFFFFF"/>
                </a:solidFill>
                <a:effectLst/>
                <a:uLnTx/>
                <a:uFillTx/>
                <a:latin typeface="Arial" panose="020B0604020202020204"/>
                <a:ea typeface="微软雅黑" panose="020B0503020204020204" charset="-122"/>
                <a:cs typeface="Arial" panose="020B0604020202020204"/>
              </a:endParaRPr>
            </a:p>
          </p:txBody>
        </p:sp>
      </p:grpSp>
      <p:grpSp>
        <p:nvGrpSpPr>
          <p:cNvPr id="30" name="组合 29"/>
          <p:cNvGrpSpPr/>
          <p:nvPr/>
        </p:nvGrpSpPr>
        <p:grpSpPr>
          <a:xfrm rot="5400000">
            <a:off x="9191029" y="1951750"/>
            <a:ext cx="79746" cy="979852"/>
            <a:chOff x="1838725" y="1404198"/>
            <a:chExt cx="175330" cy="4044950"/>
          </a:xfrm>
        </p:grpSpPr>
        <p:cxnSp>
          <p:nvCxnSpPr>
            <p:cNvPr id="31" name="直接连接符 30"/>
            <p:cNvCxnSpPr/>
            <p:nvPr/>
          </p:nvCxnSpPr>
          <p:spPr>
            <a:xfrm flipH="1">
              <a:off x="1838725" y="1404198"/>
              <a:ext cx="0" cy="4044950"/>
            </a:xfrm>
            <a:prstGeom prst="line">
              <a:avLst/>
            </a:prstGeom>
            <a:ln w="12700">
              <a:gradFill>
                <a:gsLst>
                  <a:gs pos="0">
                    <a:schemeClr val="bg1">
                      <a:alpha val="0"/>
                    </a:schemeClr>
                  </a:gs>
                  <a:gs pos="54900">
                    <a:schemeClr val="bg2">
                      <a:lumMod val="9000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3" name="等腰三角形 32"/>
            <p:cNvSpPr/>
            <p:nvPr/>
          </p:nvSpPr>
          <p:spPr bwMode="auto">
            <a:xfrm rot="5400000">
              <a:off x="1412714" y="3347086"/>
              <a:ext cx="1043508" cy="159175"/>
            </a:xfrm>
            <a:prstGeom prst="triangle">
              <a:avLst/>
            </a:prstGeom>
            <a:gradFill flip="none" rotWithShape="1">
              <a:gsLst>
                <a:gs pos="0">
                  <a:schemeClr val="bg1">
                    <a:lumMod val="95000"/>
                  </a:schemeClr>
                </a:gs>
                <a:gs pos="54900">
                  <a:schemeClr val="bg1">
                    <a:lumMod val="75000"/>
                  </a:schemeClr>
                </a:gs>
                <a:gs pos="100000">
                  <a:schemeClr val="bg1">
                    <a:lumMod val="95000"/>
                  </a:schemeClr>
                </a:gs>
              </a:gsLst>
              <a:lin ang="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noAutofit/>
            </a:bodyPr>
            <a:lstStyle/>
            <a:p>
              <a:pPr marL="180975" marR="0" lvl="0" indent="-180975" algn="ctr" defTabSz="914400" rtl="0" eaLnBrk="0" fontAlgn="auto" latinLnBrk="0" hangingPunct="0">
                <a:lnSpc>
                  <a:spcPct val="100000"/>
                </a:lnSpc>
                <a:spcBef>
                  <a:spcPct val="0"/>
                </a:spcBef>
                <a:spcAft>
                  <a:spcPct val="0"/>
                </a:spcAft>
                <a:buClr>
                  <a:srgbClr val="FFFFFF"/>
                </a:buClr>
                <a:buSzTx/>
                <a:buFont typeface="Arial" panose="020B0604020202020204" pitchFamily="34" charset="0"/>
                <a:buChar char="–"/>
                <a:defRPr/>
              </a:pPr>
              <a:endParaRPr kumimoji="0" lang="zh-CN" altLang="en-US" sz="1200" b="1" i="0" u="none" strike="noStrike" kern="0" cap="none" spc="0" normalizeH="0" baseline="0" noProof="0" err="1">
                <a:ln>
                  <a:noFill/>
                </a:ln>
                <a:solidFill>
                  <a:srgbClr val="FFFFFF"/>
                </a:solidFill>
                <a:effectLst/>
                <a:uLnTx/>
                <a:uFillTx/>
                <a:latin typeface="Arial" panose="020B0604020202020204"/>
                <a:ea typeface="微软雅黑" panose="020B0503020204020204" charset="-122"/>
                <a:cs typeface="Arial" panose="020B0604020202020204"/>
              </a:endParaRPr>
            </a:p>
          </p:txBody>
        </p:sp>
      </p:grpSp>
      <p:sp>
        <p:nvSpPr>
          <p:cNvPr id="117" name="New shape"/>
          <p:cNvSpPr txBox="1">
            <a:spLocks noGrp="1" noSelect="1" noMove="1" noResize="1" noEditPoints="1" noAdjustHandles="1" noChangeArrowheads="1" noTextEdit="1"/>
          </p:cNvSpPr>
          <p:nvPr/>
        </p:nvSpPr>
        <p:spPr>
          <a:xfrm>
            <a:off x="2286000" y="127000"/>
            <a:ext cx="7620000" cy="12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000" b="0" i="0" u="none" strike="noStrike" kern="1200" cap="none" spc="0" normalizeH="0" baseline="0" noProof="0" dirty="0">
              <a:ln>
                <a:noFill/>
              </a:ln>
              <a:solidFill>
                <a:srgbClr val="808080"/>
              </a:solidFill>
              <a:effectLst/>
              <a:uLnTx/>
              <a:uFillTx/>
              <a:latin typeface="微软雅黑" panose="020B0503020204020204" charset="-122"/>
              <a:ea typeface="微软雅黑" panose="020B0503020204020204" charset="-122"/>
              <a:cs typeface="Arial" panose="020B0604020202020204"/>
            </a:endParaRPr>
          </a:p>
        </p:txBody>
      </p:sp>
      <p:sp>
        <p:nvSpPr>
          <p:cNvPr id="15" name="文本框 14"/>
          <p:cNvSpPr txBox="1"/>
          <p:nvPr/>
        </p:nvSpPr>
        <p:spPr>
          <a:xfrm>
            <a:off x="3492651" y="1882598"/>
            <a:ext cx="1690648" cy="49795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2400" b="1" dirty="0">
                <a:solidFill>
                  <a:srgbClr val="F26649"/>
                </a:solidFill>
                <a:latin typeface="微软雅黑" panose="020B0503020204020204" charset="-122"/>
                <a:ea typeface="微软雅黑" panose="020B0503020204020204" charset="-122"/>
                <a:cs typeface="Arial" panose="020B0604020202020204"/>
              </a:rPr>
              <a:t>骨骼视角</a:t>
            </a:r>
            <a:endParaRPr kumimoji="0" lang="en-US" altLang="zh-CN" sz="2400" b="1" i="0" u="none" strike="noStrike" kern="1200" cap="none" spc="0" normalizeH="0" baseline="0" noProof="0" dirty="0">
              <a:ln>
                <a:noFill/>
              </a:ln>
              <a:solidFill>
                <a:srgbClr val="F26649"/>
              </a:solidFill>
              <a:effectLst/>
              <a:uLnTx/>
              <a:uFillTx/>
              <a:latin typeface="微软雅黑" panose="020B0503020204020204" charset="-122"/>
              <a:ea typeface="微软雅黑" panose="020B0503020204020204" charset="-122"/>
              <a:cs typeface="Arial" panose="020B0604020202020204"/>
            </a:endParaRPr>
          </a:p>
        </p:txBody>
      </p:sp>
      <p:sp>
        <p:nvSpPr>
          <p:cNvPr id="16" name="文本框 15"/>
          <p:cNvSpPr txBox="1"/>
          <p:nvPr/>
        </p:nvSpPr>
        <p:spPr>
          <a:xfrm>
            <a:off x="8407284" y="1870032"/>
            <a:ext cx="1690648" cy="49795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sz="2400" b="1" dirty="0">
                <a:solidFill>
                  <a:schemeClr val="bg1">
                    <a:lumMod val="75000"/>
                  </a:schemeClr>
                </a:solidFill>
                <a:latin typeface="微软雅黑" panose="020B0503020204020204" charset="-122"/>
                <a:ea typeface="微软雅黑" panose="020B0503020204020204" charset="-122"/>
                <a:cs typeface="Arial" panose="020B0604020202020204"/>
              </a:rPr>
              <a:t>全身视角</a:t>
            </a:r>
            <a:endParaRPr kumimoji="0" lang="en-US" altLang="zh-CN" sz="2400" b="1" i="0" u="none" strike="noStrike" kern="1200" cap="none" spc="0" normalizeH="0" baseline="0" noProof="0" dirty="0">
              <a:ln>
                <a:noFill/>
              </a:ln>
              <a:solidFill>
                <a:schemeClr val="bg1">
                  <a:lumMod val="75000"/>
                </a:schemeClr>
              </a:solidFill>
              <a:effectLst/>
              <a:uLnTx/>
              <a:uFillTx/>
              <a:latin typeface="微软雅黑" panose="020B0503020204020204" charset="-122"/>
              <a:ea typeface="微软雅黑" panose="020B0503020204020204" charset="-122"/>
              <a:cs typeface="Arial" panose="020B0604020202020204"/>
            </a:endParaRPr>
          </a:p>
        </p:txBody>
      </p:sp>
      <p:sp>
        <p:nvSpPr>
          <p:cNvPr id="18" name="文本框 17"/>
          <p:cNvSpPr txBox="1"/>
          <p:nvPr/>
        </p:nvSpPr>
        <p:spPr>
          <a:xfrm>
            <a:off x="2660677" y="1158426"/>
            <a:ext cx="8366238" cy="523220"/>
          </a:xfrm>
          <a:prstGeom prst="rect">
            <a:avLst/>
          </a:prstGeom>
          <a:noFill/>
        </p:spPr>
        <p:txBody>
          <a:bodyPr wrap="square">
            <a:spAutoFit/>
          </a:bodyPr>
          <a:lstStyle/>
          <a:p>
            <a:pPr marL="279400" algn="ctr"/>
            <a:r>
              <a:rPr lang="zh-CN" altLang="en-US" sz="2800" b="1" dirty="0">
                <a:solidFill>
                  <a:srgbClr val="F26649"/>
                </a:solidFill>
                <a:latin typeface="微软雅黑" panose="020B0503020204020204" charset="-122"/>
                <a:ea typeface="微软雅黑" panose="020B0503020204020204" charset="-122"/>
                <a:cs typeface="Arial" panose="020B0604020202020204"/>
              </a:rPr>
              <a:t>骨转移的风险是什么？</a:t>
            </a:r>
            <a:r>
              <a:rPr lang="en-US" altLang="zh-CN" sz="2800" b="1" dirty="0">
                <a:solidFill>
                  <a:srgbClr val="F26649"/>
                </a:solidFill>
                <a:latin typeface="微软雅黑" panose="020B0503020204020204" charset="-122"/>
                <a:ea typeface="微软雅黑" panose="020B0503020204020204" charset="-122"/>
                <a:cs typeface="Arial" panose="020B0604020202020204"/>
              </a:rPr>
              <a:t>BTA</a:t>
            </a:r>
            <a:r>
              <a:rPr lang="zh-CN" altLang="en-US" sz="2800" b="1" dirty="0">
                <a:solidFill>
                  <a:srgbClr val="F26649"/>
                </a:solidFill>
                <a:latin typeface="微软雅黑" panose="020B0503020204020204" charset="-122"/>
                <a:ea typeface="微软雅黑" panose="020B0503020204020204" charset="-122"/>
                <a:cs typeface="Arial" panose="020B0604020202020204"/>
              </a:rPr>
              <a:t>治疗的获益是什么？</a:t>
            </a:r>
            <a:endParaRPr lang="en-US" altLang="zh-CN" sz="2800" b="1" dirty="0">
              <a:solidFill>
                <a:srgbClr val="F26649"/>
              </a:solidFill>
              <a:latin typeface="微软雅黑" panose="020B0503020204020204" charset="-122"/>
              <a:ea typeface="微软雅黑" panose="020B0503020204020204" charset="-122"/>
              <a:cs typeface="Arial" panose="020B0604020202020204"/>
            </a:endParaRPr>
          </a:p>
        </p:txBody>
      </p:sp>
      <p:cxnSp>
        <p:nvCxnSpPr>
          <p:cNvPr id="19" name="直接连接符 80"/>
          <p:cNvCxnSpPr/>
          <p:nvPr/>
        </p:nvCxnSpPr>
        <p:spPr>
          <a:xfrm>
            <a:off x="2546619" y="1839371"/>
            <a:ext cx="9072000" cy="0"/>
          </a:xfrm>
          <a:prstGeom prst="line">
            <a:avLst/>
          </a:prstGeom>
          <a:ln w="12700">
            <a:gradFill>
              <a:gsLst>
                <a:gs pos="0">
                  <a:schemeClr val="accent1"/>
                </a:gs>
                <a:gs pos="100000">
                  <a:schemeClr val="accent1">
                    <a:alpha val="0"/>
                  </a:schemeClr>
                </a:gs>
              </a:gsLst>
              <a:lin ang="0" scaled="0"/>
            </a:gradFill>
            <a:prstDash val="dash"/>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273438" y="127000"/>
            <a:ext cx="1210588" cy="707886"/>
          </a:xfrm>
          <a:prstGeom prst="rect">
            <a:avLst/>
          </a:prstGeom>
          <a:noFill/>
        </p:spPr>
        <p:txBody>
          <a:bodyPr wrap="none" rtlCol="0">
            <a:spAutoFit/>
          </a:bodyPr>
          <a:lstStyle/>
          <a:p>
            <a:r>
              <a:rPr kumimoji="1" lang="zh-CN" altLang="en-US" sz="4000" b="1" dirty="0">
                <a:solidFill>
                  <a:schemeClr val="bg1"/>
                </a:solidFill>
              </a:rPr>
              <a:t>目录</a:t>
            </a:r>
          </a:p>
        </p:txBody>
      </p:sp>
      <p:cxnSp>
        <p:nvCxnSpPr>
          <p:cNvPr id="11" name="直接连接符 80"/>
          <p:cNvCxnSpPr/>
          <p:nvPr/>
        </p:nvCxnSpPr>
        <p:spPr>
          <a:xfrm flipV="1">
            <a:off x="6858344" y="1926373"/>
            <a:ext cx="0" cy="3646091"/>
          </a:xfrm>
          <a:prstGeom prst="line">
            <a:avLst/>
          </a:prstGeom>
          <a:ln w="12700">
            <a:gradFill>
              <a:gsLst>
                <a:gs pos="0">
                  <a:schemeClr val="accent1"/>
                </a:gs>
                <a:gs pos="100000">
                  <a:schemeClr val="accent1">
                    <a:alpha val="0"/>
                  </a:schemeClr>
                </a:gs>
              </a:gsLst>
              <a:lin ang="0" scaled="0"/>
            </a:gradFill>
            <a:prstDash val="dash"/>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1163C929-A85F-E2DA-638F-6737AB875F55}"/>
              </a:ext>
            </a:extLst>
          </p:cNvPr>
          <p:cNvGrpSpPr/>
          <p:nvPr/>
        </p:nvGrpSpPr>
        <p:grpSpPr>
          <a:xfrm rot="20181062">
            <a:off x="3631064" y="2580995"/>
            <a:ext cx="1472297" cy="2248522"/>
            <a:chOff x="3631065" y="2494931"/>
            <a:chExt cx="1217236" cy="1858988"/>
          </a:xfrm>
        </p:grpSpPr>
        <p:pic>
          <p:nvPicPr>
            <p:cNvPr id="21" name="图片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2245" y="2494931"/>
              <a:ext cx="494481" cy="1858988"/>
            </a:xfrm>
            <a:prstGeom prst="rect">
              <a:avLst/>
            </a:prstGeom>
          </p:spPr>
        </p:pic>
        <p:pic>
          <p:nvPicPr>
            <p:cNvPr id="22" name="图片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1065" y="2813270"/>
              <a:ext cx="1217236" cy="1231459"/>
            </a:xfrm>
            <a:prstGeom prst="rect">
              <a:avLst/>
            </a:prstGeom>
          </p:spPr>
        </p:pic>
      </p:grpSp>
      <p:sp>
        <p:nvSpPr>
          <p:cNvPr id="23" name="矩形: 圆角 110"/>
          <p:cNvSpPr/>
          <p:nvPr/>
        </p:nvSpPr>
        <p:spPr>
          <a:xfrm>
            <a:off x="2369879" y="4931769"/>
            <a:ext cx="4172944" cy="603196"/>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rPr>
              <a:t>无症状骨转移是否需要</a:t>
            </a:r>
            <a:r>
              <a:rPr lang="en-US" altLang="zh-CN"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rPr>
              <a:t>BTA</a:t>
            </a:r>
            <a:r>
              <a:rPr lang="zh-CN" altLang="en-US"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rPr>
              <a:t>？</a:t>
            </a:r>
          </a:p>
        </p:txBody>
      </p:sp>
      <p:sp>
        <p:nvSpPr>
          <p:cNvPr id="12" name="矩形: 圆角 110">
            <a:extLst>
              <a:ext uri="{FF2B5EF4-FFF2-40B4-BE49-F238E27FC236}">
                <a16:creationId xmlns:a16="http://schemas.microsoft.com/office/drawing/2014/main" id="{AB6C787F-2D9F-056A-6AA2-7B2113D1E8AF}"/>
              </a:ext>
            </a:extLst>
          </p:cNvPr>
          <p:cNvSpPr/>
          <p:nvPr/>
        </p:nvSpPr>
        <p:spPr>
          <a:xfrm>
            <a:off x="7144430" y="4931769"/>
            <a:ext cx="4172944" cy="603196"/>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prstClr val="white"/>
                </a:solidFill>
                <a:effectLst>
                  <a:outerShdw blurRad="38100" dist="38100" dir="2700000" algn="tl">
                    <a:srgbClr val="000000">
                      <a:alpha val="43137"/>
                    </a:srgbClr>
                  </a:outerShdw>
                </a:effectLst>
                <a:latin typeface="微软雅黑" panose="020B0503020204020204" charset="-122"/>
                <a:ea typeface="微软雅黑" panose="020B0503020204020204" charset="-122"/>
              </a:rPr>
              <a:t>骨转移，我们治疗的究竟是什么？</a:t>
            </a:r>
          </a:p>
        </p:txBody>
      </p:sp>
      <p:pic>
        <p:nvPicPr>
          <p:cNvPr id="20" name="图片 19" descr="全身视觉k">
            <a:extLst>
              <a:ext uri="{FF2B5EF4-FFF2-40B4-BE49-F238E27FC236}">
                <a16:creationId xmlns:a16="http://schemas.microsoft.com/office/drawing/2014/main" id="{688A058A-9B12-DCDD-CD9D-1C9C17FDDDC9}"/>
              </a:ext>
            </a:extLst>
          </p:cNvPr>
          <p:cNvPicPr>
            <a:picLocks noChangeAspect="1"/>
          </p:cNvPicPr>
          <p:nvPr/>
        </p:nvPicPr>
        <p:blipFill>
          <a:blip r:embed="rId10"/>
          <a:stretch>
            <a:fillRect/>
          </a:stretch>
        </p:blipFill>
        <p:spPr>
          <a:xfrm>
            <a:off x="8310505" y="2345323"/>
            <a:ext cx="1964475" cy="2642928"/>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7BC67F28-2BB9-66F2-EA36-2C332CD8E688}"/>
              </a:ext>
            </a:extLst>
          </p:cNvPr>
          <p:cNvGraphicFramePr>
            <a:graphicFrameLocks noChangeAspect="1"/>
          </p:cNvGraphicFramePr>
          <p:nvPr>
            <p:custDataLst>
              <p:tags r:id="rId1"/>
            </p:custDataLst>
            <p:extLst>
              <p:ext uri="{D42A27DB-BD31-4B8C-83A1-F6EECF244321}">
                <p14:modId xmlns:p14="http://schemas.microsoft.com/office/powerpoint/2010/main" val="16726003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11" imgW="512" imgH="514" progId="TCLayout.ActiveDocument.1">
                  <p:embed/>
                </p:oleObj>
              </mc:Choice>
              <mc:Fallback>
                <p:oleObj name="think-cell 幻灯片" r:id="rId11" imgW="512" imgH="514" progId="TCLayout.ActiveDocument.1">
                  <p:embed/>
                  <p:pic>
                    <p:nvPicPr>
                      <p:cNvPr id="0" name=""/>
                      <p:cNvPicPr/>
                      <p:nvPr/>
                    </p:nvPicPr>
                    <p:blipFill>
                      <a:blip r:embed="rId12"/>
                      <a:stretch>
                        <a:fillRect/>
                      </a:stretch>
                    </p:blipFill>
                    <p:spPr>
                      <a:xfrm>
                        <a:off x="1588" y="1588"/>
                        <a:ext cx="1588" cy="1588"/>
                      </a:xfrm>
                      <a:prstGeom prst="rect">
                        <a:avLst/>
                      </a:prstGeom>
                    </p:spPr>
                  </p:pic>
                </p:oleObj>
              </mc:Fallback>
            </mc:AlternateContent>
          </a:graphicData>
        </a:graphic>
      </p:graphicFrame>
      <p:sp>
        <p:nvSpPr>
          <p:cNvPr id="2" name="标题 1"/>
          <p:cNvSpPr>
            <a:spLocks noGrp="1"/>
          </p:cNvSpPr>
          <p:nvPr>
            <p:ph type="title"/>
          </p:nvPr>
        </p:nvSpPr>
        <p:spPr>
          <a:xfrm>
            <a:off x="838200" y="281624"/>
            <a:ext cx="10560361" cy="812530"/>
          </a:xfrm>
        </p:spPr>
        <p:txBody>
          <a:bodyPr vert="horz"/>
          <a:lstStyle/>
          <a:p>
            <a:r>
              <a:rPr kumimoji="1" lang="en-US" altLang="zh-CN" dirty="0"/>
              <a:t>Q</a:t>
            </a:r>
            <a:r>
              <a:rPr kumimoji="1" lang="zh-CN" altLang="en-US" dirty="0"/>
              <a:t>：症状和骨相关事件（</a:t>
            </a:r>
            <a:r>
              <a:rPr kumimoji="1" lang="en-US" altLang="zh-CN" dirty="0"/>
              <a:t>SRE</a:t>
            </a:r>
            <a:r>
              <a:rPr kumimoji="1" lang="zh-CN" altLang="en-US" dirty="0"/>
              <a:t>）哪个更准确地体现了骨转移的风险？</a:t>
            </a:r>
            <a:br>
              <a:rPr kumimoji="1" lang="en-US" altLang="zh-CN" dirty="0"/>
            </a:br>
            <a:r>
              <a:rPr kumimoji="1" lang="en-US" altLang="zh-CN" dirty="0"/>
              <a:t>A</a:t>
            </a:r>
            <a:r>
              <a:rPr kumimoji="1" lang="zh-CN" altLang="en-US" dirty="0"/>
              <a:t>：</a:t>
            </a:r>
            <a:r>
              <a:rPr kumimoji="1" lang="en-US" altLang="zh-CN" dirty="0"/>
              <a:t>SRE</a:t>
            </a:r>
            <a:r>
              <a:rPr kumimoji="1" lang="zh-CN" altLang="en-US" dirty="0"/>
              <a:t>才是</a:t>
            </a:r>
            <a:r>
              <a:rPr kumimoji="1" lang="en-US" altLang="zh-CN" dirty="0"/>
              <a:t>FDA</a:t>
            </a:r>
            <a:r>
              <a:rPr kumimoji="1" lang="zh-CN" altLang="en-US" dirty="0"/>
              <a:t>认可的骨转移风险具体表现</a:t>
            </a:r>
          </a:p>
        </p:txBody>
      </p:sp>
      <p:sp>
        <p:nvSpPr>
          <p:cNvPr id="58" name="矩形: 圆角 14"/>
          <p:cNvSpPr/>
          <p:nvPr/>
        </p:nvSpPr>
        <p:spPr>
          <a:xfrm>
            <a:off x="515937" y="1198385"/>
            <a:ext cx="11160126" cy="5104918"/>
          </a:xfrm>
          <a:prstGeom prst="roundRect">
            <a:avLst>
              <a:gd name="adj" fmla="val 110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p:txBody>
      </p:sp>
      <p:sp>
        <p:nvSpPr>
          <p:cNvPr id="61" name="等腰三角形 26"/>
          <p:cNvSpPr/>
          <p:nvPr/>
        </p:nvSpPr>
        <p:spPr>
          <a:xfrm rot="15896545">
            <a:off x="1159538" y="3165338"/>
            <a:ext cx="868982" cy="912909"/>
          </a:xfrm>
          <a:prstGeom prst="triangle">
            <a:avLst/>
          </a:prstGeom>
          <a:gradFill>
            <a:gsLst>
              <a:gs pos="49100">
                <a:schemeClr val="bg1">
                  <a:lumMod val="95000"/>
                </a:schemeClr>
              </a:gs>
              <a:gs pos="0">
                <a:schemeClr val="bg1">
                  <a:lumMod val="7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grpSp>
        <p:nvGrpSpPr>
          <p:cNvPr id="62" name="组合 61"/>
          <p:cNvGrpSpPr/>
          <p:nvPr/>
        </p:nvGrpSpPr>
        <p:grpSpPr>
          <a:xfrm>
            <a:off x="478117" y="2772679"/>
            <a:ext cx="934727" cy="1665034"/>
            <a:chOff x="1167911" y="2956076"/>
            <a:chExt cx="797021" cy="1388003"/>
          </a:xfrm>
        </p:grpSpPr>
        <p:pic>
          <p:nvPicPr>
            <p:cNvPr id="80" name="图片 7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68321" y="2956076"/>
              <a:ext cx="369201" cy="1388003"/>
            </a:xfrm>
            <a:prstGeom prst="rect">
              <a:avLst/>
            </a:prstGeom>
          </p:spPr>
        </p:pic>
        <p:pic>
          <p:nvPicPr>
            <p:cNvPr id="81" name="图片 8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67911" y="3321192"/>
              <a:ext cx="797021" cy="806334"/>
            </a:xfrm>
            <a:prstGeom prst="rect">
              <a:avLst/>
            </a:prstGeom>
          </p:spPr>
        </p:pic>
      </p:grpSp>
      <p:grpSp>
        <p:nvGrpSpPr>
          <p:cNvPr id="63" name="组合 62"/>
          <p:cNvGrpSpPr/>
          <p:nvPr/>
        </p:nvGrpSpPr>
        <p:grpSpPr>
          <a:xfrm>
            <a:off x="1532106" y="2219830"/>
            <a:ext cx="2776693" cy="2840175"/>
            <a:chOff x="2030932" y="1803719"/>
            <a:chExt cx="3615911" cy="3615910"/>
          </a:xfrm>
        </p:grpSpPr>
        <p:grpSp>
          <p:nvGrpSpPr>
            <p:cNvPr id="64" name="组合 63"/>
            <p:cNvGrpSpPr/>
            <p:nvPr/>
          </p:nvGrpSpPr>
          <p:grpSpPr>
            <a:xfrm>
              <a:off x="2030932" y="1803719"/>
              <a:ext cx="3615911" cy="3615910"/>
              <a:chOff x="2436709" y="2078012"/>
              <a:chExt cx="3276001" cy="3276000"/>
            </a:xfrm>
          </p:grpSpPr>
          <p:pic>
            <p:nvPicPr>
              <p:cNvPr id="68" name="图片 6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436709" y="2078012"/>
                <a:ext cx="3276001" cy="3276000"/>
              </a:xfrm>
              <a:prstGeom prst="rect">
                <a:avLst/>
              </a:prstGeom>
            </p:spPr>
          </p:pic>
          <p:pic>
            <p:nvPicPr>
              <p:cNvPr id="69" name="图片 68"/>
              <p:cNvPicPr>
                <a:picLocks noChangeAspect="1"/>
              </p:cNvPicPr>
              <p:nvPr/>
            </p:nvPicPr>
            <p:blipFill>
              <a:blip r:embed="rId16">
                <a:alphaModFix amt="70000"/>
                <a:extLst>
                  <a:ext uri="{28A0092B-C50C-407E-A947-70E740481C1C}">
                    <a14:useLocalDpi xmlns:a14="http://schemas.microsoft.com/office/drawing/2010/main" val="0"/>
                  </a:ext>
                </a:extLst>
              </a:blip>
              <a:stretch>
                <a:fillRect/>
              </a:stretch>
            </p:blipFill>
            <p:spPr>
              <a:xfrm rot="158953">
                <a:off x="2966754" y="2708857"/>
                <a:ext cx="1964366" cy="2073014"/>
              </a:xfrm>
              <a:prstGeom prst="rect">
                <a:avLst/>
              </a:prstGeom>
            </p:spPr>
          </p:pic>
          <p:pic>
            <p:nvPicPr>
              <p:cNvPr id="70" name="图片 6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65963" y="4264879"/>
                <a:ext cx="555774" cy="467827"/>
              </a:xfrm>
              <a:prstGeom prst="rect">
                <a:avLst/>
              </a:prstGeom>
            </p:spPr>
          </p:pic>
          <p:pic>
            <p:nvPicPr>
              <p:cNvPr id="71" name="图片 7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983860">
                <a:off x="3762178" y="2665631"/>
                <a:ext cx="1346357" cy="599863"/>
              </a:xfrm>
              <a:prstGeom prst="rect">
                <a:avLst/>
              </a:prstGeom>
            </p:spPr>
          </p:pic>
          <p:pic>
            <p:nvPicPr>
              <p:cNvPr id="72" name="图片 7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41070" y="3616721"/>
                <a:ext cx="346589" cy="606259"/>
              </a:xfrm>
              <a:prstGeom prst="rect">
                <a:avLst/>
              </a:prstGeom>
            </p:spPr>
          </p:pic>
          <p:sp>
            <p:nvSpPr>
              <p:cNvPr id="73" name="文本框 72"/>
              <p:cNvSpPr txBox="1"/>
              <p:nvPr/>
            </p:nvSpPr>
            <p:spPr>
              <a:xfrm>
                <a:off x="4712133" y="4618645"/>
                <a:ext cx="352722" cy="2485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rPr>
                  <a:t>④</a:t>
                </a:r>
                <a:endParaRPr kumimoji="0" 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endParaRPr>
              </a:p>
            </p:txBody>
          </p:sp>
          <p:cxnSp>
            <p:nvCxnSpPr>
              <p:cNvPr id="74" name="直接连接符 59"/>
              <p:cNvCxnSpPr/>
              <p:nvPr/>
            </p:nvCxnSpPr>
            <p:spPr>
              <a:xfrm flipH="1">
                <a:off x="4848306" y="3564747"/>
                <a:ext cx="0" cy="136654"/>
              </a:xfrm>
              <a:prstGeom prst="line">
                <a:avLst/>
              </a:prstGeom>
              <a:ln w="19050">
                <a:solidFill>
                  <a:srgbClr val="955ADD"/>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5" name="文本框 74"/>
              <p:cNvSpPr txBox="1"/>
              <p:nvPr/>
            </p:nvSpPr>
            <p:spPr>
              <a:xfrm>
                <a:off x="3460196" y="2433204"/>
                <a:ext cx="1723450" cy="42600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srgbClr val="F3501E"/>
                    </a:solidFill>
                    <a:effectLst/>
                    <a:uLnTx/>
                    <a:uFillTx/>
                    <a:latin typeface="微软雅黑" panose="020B0503020204020204" charset="-122"/>
                    <a:ea typeface="微软雅黑" panose="020B0503020204020204" charset="-122"/>
                    <a:cs typeface="Arial" panose="020B0604020202020204"/>
                  </a:rPr>
                  <a:t>RANKL</a:t>
                </a:r>
                <a:endParaRPr kumimoji="0" lang="zh-CN" altLang="en-US" b="1" i="0" u="none" strike="noStrike" kern="1200" cap="none" spc="0" normalizeH="0" baseline="0" noProof="0" dirty="0">
                  <a:ln>
                    <a:noFill/>
                  </a:ln>
                  <a:solidFill>
                    <a:srgbClr val="F3501E"/>
                  </a:solidFill>
                  <a:effectLst/>
                  <a:uLnTx/>
                  <a:uFillTx/>
                  <a:latin typeface="微软雅黑" panose="020B0503020204020204" charset="-122"/>
                  <a:ea typeface="微软雅黑" panose="020B0503020204020204" charset="-122"/>
                  <a:cs typeface="Arial" panose="020B0604020202020204"/>
                </a:endParaRPr>
              </a:p>
            </p:txBody>
          </p:sp>
          <p:sp>
            <p:nvSpPr>
              <p:cNvPr id="76" name="文本框 75"/>
              <p:cNvSpPr txBox="1"/>
              <p:nvPr/>
            </p:nvSpPr>
            <p:spPr>
              <a:xfrm>
                <a:off x="2546344" y="3692624"/>
                <a:ext cx="352722" cy="2485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rPr>
                  <a:t>①</a:t>
                </a:r>
                <a:endParaRPr kumimoji="0" 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endParaRPr>
              </a:p>
            </p:txBody>
          </p:sp>
          <p:sp>
            <p:nvSpPr>
              <p:cNvPr id="77" name="文本框 76"/>
              <p:cNvSpPr txBox="1"/>
              <p:nvPr/>
            </p:nvSpPr>
            <p:spPr>
              <a:xfrm>
                <a:off x="3247619" y="2526289"/>
                <a:ext cx="352722" cy="2485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rPr>
                  <a:t>②</a:t>
                </a:r>
                <a:endParaRPr kumimoji="0" 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endParaRPr>
              </a:p>
            </p:txBody>
          </p:sp>
          <p:sp>
            <p:nvSpPr>
              <p:cNvPr id="78" name="文本框 77"/>
              <p:cNvSpPr txBox="1"/>
              <p:nvPr/>
            </p:nvSpPr>
            <p:spPr>
              <a:xfrm>
                <a:off x="5044519" y="3288347"/>
                <a:ext cx="352722" cy="2485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rPr>
                  <a:t>③</a:t>
                </a:r>
                <a:endParaRPr kumimoji="0" lang="en-US" sz="1400" b="1" i="0" u="none" strike="noStrike" kern="1200" cap="none" spc="0" normalizeH="0" baseline="0" noProof="0">
                  <a:ln>
                    <a:noFill/>
                  </a:ln>
                  <a:solidFill>
                    <a:srgbClr val="EB613B"/>
                  </a:solidFill>
                  <a:effectLst/>
                  <a:uLnTx/>
                  <a:uFillTx/>
                  <a:latin typeface="Abadi" panose="020B0604020104020204" pitchFamily="34" charset="0"/>
                  <a:ea typeface="微软雅黑" panose="020B0503020204020204" charset="-122"/>
                  <a:cs typeface="Arial" panose="020B0604020202020204"/>
                </a:endParaRPr>
              </a:p>
            </p:txBody>
          </p:sp>
          <p:sp>
            <p:nvSpPr>
              <p:cNvPr id="79" name="文本框 78"/>
              <p:cNvSpPr txBox="1"/>
              <p:nvPr/>
            </p:nvSpPr>
            <p:spPr>
              <a:xfrm>
                <a:off x="4023703" y="3340916"/>
                <a:ext cx="1005054" cy="272978"/>
              </a:xfrm>
              <a:prstGeom prst="round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50" b="1" i="0" u="none" strike="noStrike" kern="1200" cap="none" spc="0" normalizeH="0" baseline="0" noProof="0">
                    <a:ln>
                      <a:noFill/>
                    </a:ln>
                    <a:solidFill>
                      <a:srgbClr val="955ADD"/>
                    </a:solidFill>
                    <a:effectLst/>
                    <a:uLnTx/>
                    <a:uFillTx/>
                    <a:latin typeface="微软雅黑" panose="020B0503020204020204" charset="-122"/>
                    <a:ea typeface="微软雅黑" panose="020B0503020204020204" charset="-122"/>
                    <a:cs typeface="Arial" panose="020B0604020202020204"/>
                  </a:rPr>
                  <a:t>RANK</a:t>
                </a:r>
                <a:r>
                  <a:rPr kumimoji="0" lang="zh-CN" altLang="en-US" sz="1050" b="1" i="0" u="none" strike="noStrike" kern="1200" cap="none" spc="0" normalizeH="0" baseline="0" noProof="0">
                    <a:ln>
                      <a:noFill/>
                    </a:ln>
                    <a:solidFill>
                      <a:srgbClr val="955ADD"/>
                    </a:solidFill>
                    <a:effectLst/>
                    <a:uLnTx/>
                    <a:uFillTx/>
                    <a:latin typeface="微软雅黑" panose="020B0503020204020204" charset="-122"/>
                    <a:ea typeface="微软雅黑" panose="020B0503020204020204" charset="-122"/>
                    <a:cs typeface="Arial" panose="020B0604020202020204"/>
                  </a:rPr>
                  <a:t>受体</a:t>
                </a:r>
                <a:endParaRPr kumimoji="0" lang="en-US" sz="1050" b="1" i="0" u="none" strike="noStrike" kern="1200" cap="none" spc="0" normalizeH="0" baseline="0" noProof="0">
                  <a:ln>
                    <a:noFill/>
                  </a:ln>
                  <a:solidFill>
                    <a:srgbClr val="955ADD"/>
                  </a:solidFill>
                  <a:effectLst/>
                  <a:uLnTx/>
                  <a:uFillTx/>
                  <a:latin typeface="微软雅黑" panose="020B0503020204020204" charset="-122"/>
                  <a:ea typeface="微软雅黑" panose="020B0503020204020204" charset="-122"/>
                  <a:cs typeface="Arial" panose="020B0604020202020204"/>
                </a:endParaRPr>
              </a:p>
            </p:txBody>
          </p:sp>
        </p:grpSp>
        <p:sp>
          <p:nvSpPr>
            <p:cNvPr id="65" name="文本框 64"/>
            <p:cNvSpPr txBox="1"/>
            <p:nvPr/>
          </p:nvSpPr>
          <p:spPr>
            <a:xfrm>
              <a:off x="2237158" y="2796607"/>
              <a:ext cx="923455" cy="360000"/>
            </a:xfrm>
            <a:prstGeom prst="roundRect">
              <a:avLst/>
            </a:prstGeom>
            <a:solidFill>
              <a:schemeClr val="accent4">
                <a:lumMod val="60000"/>
                <a:lumOff val="40000"/>
                <a:alpha val="50000"/>
              </a:schemeClr>
            </a:solidFill>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100" b="1" i="0" u="none" strike="noStrike" kern="0" cap="none" spc="0" normalizeH="0" baseline="0" noProof="0" dirty="0">
                  <a:ln>
                    <a:noFill/>
                  </a:ln>
                  <a:solidFill>
                    <a:prstClr val="white"/>
                  </a:solidFill>
                  <a:effectLst>
                    <a:outerShdw blurRad="50800" dist="50800" dir="2400000" algn="tl" rotWithShape="0">
                      <a:prstClr val="black">
                        <a:alpha val="70000"/>
                      </a:prstClr>
                    </a:outerShdw>
                  </a:effectLst>
                  <a:uLnTx/>
                  <a:uFillTx/>
                  <a:latin typeface="微软雅黑" panose="020B0503020204020204" charset="-122"/>
                  <a:ea typeface="微软雅黑" panose="020B0503020204020204" charset="-122"/>
                  <a:cs typeface="Arial" panose="020B0604020202020204"/>
                </a:rPr>
                <a:t>成骨细胞</a:t>
              </a:r>
              <a:endParaRPr kumimoji="0" lang="en-US" sz="1100" b="1" i="0" u="none" strike="noStrike" kern="0" cap="none" spc="0" normalizeH="0" baseline="0" noProof="0" dirty="0">
                <a:ln>
                  <a:noFill/>
                </a:ln>
                <a:solidFill>
                  <a:prstClr val="white"/>
                </a:solidFill>
                <a:effectLst>
                  <a:outerShdw blurRad="50800" dist="50800" dir="2400000" algn="tl" rotWithShape="0">
                    <a:prstClr val="black">
                      <a:alpha val="70000"/>
                    </a:prstClr>
                  </a:outerShdw>
                </a:effectLst>
                <a:uLnTx/>
                <a:uFillTx/>
                <a:latin typeface="微软雅黑" panose="020B0503020204020204" charset="-122"/>
                <a:ea typeface="微软雅黑" panose="020B0503020204020204" charset="-122"/>
                <a:cs typeface="Arial" panose="020B0604020202020204"/>
              </a:endParaRPr>
            </a:p>
          </p:txBody>
        </p:sp>
        <p:sp>
          <p:nvSpPr>
            <p:cNvPr id="66" name="文本框 65"/>
            <p:cNvSpPr txBox="1"/>
            <p:nvPr/>
          </p:nvSpPr>
          <p:spPr>
            <a:xfrm>
              <a:off x="3276210" y="4875845"/>
              <a:ext cx="1003688" cy="360000"/>
            </a:xfrm>
            <a:prstGeom prst="roundRect">
              <a:avLst/>
            </a:prstGeom>
            <a:solidFill>
              <a:srgbClr val="D62B1E">
                <a:lumMod val="40000"/>
                <a:lumOff val="60000"/>
                <a:alpha val="50000"/>
              </a:srgbClr>
            </a:solidFill>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100" b="1" i="0" u="none" strike="noStrike" kern="0" cap="none" spc="0" normalizeH="0" baseline="0" noProof="0" dirty="0">
                  <a:ln>
                    <a:noFill/>
                  </a:ln>
                  <a:solidFill>
                    <a:srgbClr val="FFFFFF"/>
                  </a:solidFill>
                  <a:effectLst>
                    <a:outerShdw blurRad="50800" dist="50800" dir="2400000" algn="tl" rotWithShape="0">
                      <a:prstClr val="black">
                        <a:alpha val="70000"/>
                      </a:prstClr>
                    </a:outerShdw>
                  </a:effectLst>
                  <a:uLnTx/>
                  <a:uFillTx/>
                  <a:latin typeface="微软雅黑" panose="020B0503020204020204" charset="-122"/>
                  <a:ea typeface="微软雅黑" panose="020B0503020204020204" charset="-122"/>
                  <a:cs typeface="Arial" panose="020B0604020202020204"/>
                </a:rPr>
                <a:t>骨转移肿瘤</a:t>
              </a:r>
              <a:endParaRPr kumimoji="0" lang="en-US" sz="1100" b="1" i="0" u="none" strike="noStrike" kern="0" cap="none" spc="0" normalizeH="0" baseline="0" noProof="0" dirty="0">
                <a:ln>
                  <a:noFill/>
                </a:ln>
                <a:solidFill>
                  <a:srgbClr val="FFFFFF"/>
                </a:solidFill>
                <a:effectLst>
                  <a:outerShdw blurRad="50800" dist="50800" dir="2400000" algn="tl" rotWithShape="0">
                    <a:prstClr val="black">
                      <a:alpha val="70000"/>
                    </a:prstClr>
                  </a:outerShdw>
                </a:effectLst>
                <a:uLnTx/>
                <a:uFillTx/>
                <a:latin typeface="微软雅黑" panose="020B0503020204020204" charset="-122"/>
                <a:ea typeface="微软雅黑" panose="020B0503020204020204" charset="-122"/>
                <a:cs typeface="Arial" panose="020B0604020202020204"/>
              </a:endParaRPr>
            </a:p>
          </p:txBody>
        </p:sp>
        <p:sp>
          <p:nvSpPr>
            <p:cNvPr id="67" name="文本框 66"/>
            <p:cNvSpPr txBox="1"/>
            <p:nvPr/>
          </p:nvSpPr>
          <p:spPr>
            <a:xfrm>
              <a:off x="4630157" y="3896717"/>
              <a:ext cx="875191" cy="360000"/>
            </a:xfrm>
            <a:prstGeom prst="roundRect">
              <a:avLst/>
            </a:prstGeom>
            <a:solidFill>
              <a:srgbClr val="B796C0">
                <a:alpha val="50000"/>
              </a:srgbClr>
            </a:solidFill>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1100" b="1" i="0" u="none" strike="noStrike" kern="0" cap="none" spc="0" normalizeH="0" baseline="0" noProof="0" dirty="0">
                  <a:ln>
                    <a:noFill/>
                  </a:ln>
                  <a:solidFill>
                    <a:prstClr val="white"/>
                  </a:solidFill>
                  <a:effectLst>
                    <a:outerShdw blurRad="50800" dist="50800" dir="2400000" algn="tl" rotWithShape="0">
                      <a:prstClr val="black">
                        <a:alpha val="70000"/>
                      </a:prstClr>
                    </a:outerShdw>
                  </a:effectLst>
                  <a:uLnTx/>
                  <a:uFillTx/>
                  <a:latin typeface="微软雅黑" panose="020B0503020204020204" charset="-122"/>
                  <a:ea typeface="微软雅黑" panose="020B0503020204020204" charset="-122"/>
                  <a:cs typeface="Arial" panose="020B0604020202020204"/>
                </a:rPr>
                <a:t>破骨细胞</a:t>
              </a:r>
              <a:endParaRPr kumimoji="0" lang="en-US" sz="1100" b="1" i="0" u="none" strike="noStrike" kern="0" cap="none" spc="0" normalizeH="0" baseline="0" noProof="0" dirty="0">
                <a:ln>
                  <a:noFill/>
                </a:ln>
                <a:solidFill>
                  <a:prstClr val="white"/>
                </a:solidFill>
                <a:effectLst>
                  <a:outerShdw blurRad="50800" dist="50800" dir="2400000" algn="tl" rotWithShape="0">
                    <a:prstClr val="black">
                      <a:alpha val="70000"/>
                    </a:prstClr>
                  </a:outerShdw>
                </a:effectLst>
                <a:uLnTx/>
                <a:uFillTx/>
                <a:latin typeface="微软雅黑" panose="020B0503020204020204" charset="-122"/>
                <a:ea typeface="微软雅黑" panose="020B0503020204020204" charset="-122"/>
                <a:cs typeface="Arial" panose="020B0604020202020204"/>
              </a:endParaRPr>
            </a:p>
          </p:txBody>
        </p:sp>
      </p:grpSp>
      <p:sp>
        <p:nvSpPr>
          <p:cNvPr id="82" name="文本框 81"/>
          <p:cNvSpPr txBox="1"/>
          <p:nvPr/>
        </p:nvSpPr>
        <p:spPr>
          <a:xfrm>
            <a:off x="648111" y="5787107"/>
            <a:ext cx="4394119" cy="5437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 b="0" i="1" u="none" strike="noStrike" kern="1200" cap="none" spc="0" normalizeH="0" baseline="0" noProof="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RANKL</a:t>
            </a:r>
            <a:r>
              <a:rPr kumimoji="0" lang="zh-CN" altLang="en-US" sz="800" b="0" i="1" u="none" strike="noStrike" kern="1200" cap="none" spc="0" normalizeH="0" baseline="0" noProof="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a:t>
            </a:r>
            <a:r>
              <a:rPr kumimoji="0" lang="en-US" altLang="zh-CN" sz="800" b="0" i="1" u="none" strike="noStrike" kern="1200" cap="none" spc="0" normalizeH="0" baseline="0" noProof="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Receptor Activator of Nuclear Factor-κ B Ligand </a:t>
            </a:r>
            <a:r>
              <a:rPr kumimoji="0" lang="zh-CN" altLang="en-US" sz="800" b="0" i="1" u="none" strike="noStrike" kern="1200" cap="none" spc="0" normalizeH="0" baseline="0" noProof="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（核因子</a:t>
            </a:r>
            <a:r>
              <a:rPr kumimoji="0" lang="en-US" altLang="zh-CN" sz="800" b="0" i="1" u="none" strike="noStrike" kern="1200" cap="none" spc="0" normalizeH="0" baseline="0" noProof="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κ B</a:t>
            </a:r>
            <a:r>
              <a:rPr kumimoji="0" lang="zh-CN" altLang="en-US" sz="800" b="0" i="1" u="none" strike="noStrike" kern="1200" cap="none" spc="0" normalizeH="0" baseline="0" noProof="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受体活化因子配体）</a:t>
            </a:r>
            <a:endParaRPr kumimoji="0" lang="en-US" altLang="zh-CN" sz="800" b="0" i="1" u="none" strike="noStrike" kern="1200" cap="none" spc="0" normalizeH="0" baseline="0" noProof="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 b="0" i="1" u="none" strike="noStrike" kern="1200" cap="none" spc="0" normalizeH="0" baseline="0" noProof="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 </a:t>
            </a:r>
            <a:r>
              <a:rPr kumimoji="0" lang="zh-CN" altLang="en-US" sz="800" b="0" i="1" u="none" strike="noStrike" kern="1200" cap="none" spc="0" normalizeH="0" baseline="0" noProof="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包括直接刺激：破骨细胞 通过释放细胞因子、外泌体等直接刺激骨转移肿瘤增殖</a:t>
            </a:r>
            <a:r>
              <a:rPr kumimoji="0" lang="en-US" altLang="zh-CN" sz="800" b="0" i="1" u="none" strike="noStrike" kern="1200" cap="none" spc="0" normalizeH="0" baseline="30000" noProof="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2-4</a:t>
            </a:r>
            <a:r>
              <a:rPr kumimoji="0" lang="zh-CN" altLang="en-US" sz="800" b="0" i="1" u="none" strike="noStrike" kern="1200" cap="none" spc="0" normalizeH="0" baseline="0" noProof="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          间接滋养：破骨过程持续从骨骼中释放养分，间接滋养骨转移肿瘤增殖</a:t>
            </a:r>
            <a:r>
              <a:rPr kumimoji="0" lang="en-US" altLang="zh-CN" sz="800" b="0" i="1" u="none" strike="noStrike" kern="1200" cap="none" spc="0" normalizeH="0" baseline="30000" noProof="0">
                <a:ln>
                  <a:noFill/>
                </a:ln>
                <a:solidFill>
                  <a:prstClr val="white">
                    <a:lumMod val="65000"/>
                  </a:prstClr>
                </a:solidFill>
                <a:effectLst/>
                <a:uLnTx/>
                <a:uFillTx/>
                <a:latin typeface="Arial" panose="020B0604020202020204" pitchFamily="34" charset="0"/>
                <a:ea typeface="微软雅黑" panose="020B0503020204020204" charset="-122"/>
                <a:cs typeface="Arial" panose="020B0604020202020204"/>
              </a:rPr>
              <a:t>1,5 </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1200" cap="none" spc="0" normalizeH="0" baseline="30000" noProof="0">
              <a:ln>
                <a:noFill/>
              </a:ln>
              <a:solidFill>
                <a:prstClr val="white">
                  <a:lumMod val="65000"/>
                </a:prstClr>
              </a:solidFill>
              <a:effectLst/>
              <a:uLnTx/>
              <a:uFillTx/>
              <a:latin typeface="微软雅黑" panose="020B0503020204020204" charset="-122"/>
              <a:ea typeface="微软雅黑" panose="020B0503020204020204" charset="-122"/>
              <a:cs typeface="Arial" panose="020B0604020202020204"/>
            </a:endParaRPr>
          </a:p>
        </p:txBody>
      </p:sp>
      <p:sp>
        <p:nvSpPr>
          <p:cNvPr id="83" name="矩形: 圆角 76"/>
          <p:cNvSpPr/>
          <p:nvPr/>
        </p:nvSpPr>
        <p:spPr>
          <a:xfrm>
            <a:off x="838201" y="1543740"/>
            <a:ext cx="3842796" cy="415674"/>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骨转移 </a:t>
            </a:r>
            <a:r>
              <a:rPr kumimoji="0" lang="en-US" altLang="zh-CN"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RANKL </a:t>
            </a:r>
            <a:r>
              <a:rPr kumimoji="0" lang="zh-CN" alt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恶性循环</a:t>
            </a:r>
            <a:r>
              <a:rPr kumimoji="0" lang="en-US" altLang="zh-CN"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1-5</a:t>
            </a:r>
            <a:endParaRPr kumimoji="0" lang="zh-CN" altLang="en-US"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p:txBody>
      </p:sp>
      <p:sp>
        <p:nvSpPr>
          <p:cNvPr id="84" name="页脚占位符 3"/>
          <p:cNvSpPr txBox="1"/>
          <p:nvPr/>
        </p:nvSpPr>
        <p:spPr>
          <a:xfrm>
            <a:off x="478117" y="6327012"/>
            <a:ext cx="4779683" cy="461665"/>
          </a:xfrm>
          <a:prstGeom prst="rect">
            <a:avLst/>
          </a:prstGeom>
        </p:spPr>
        <p:txBody>
          <a:bodyPr wrap="square" l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ct val="0"/>
              </a:spcBef>
              <a:spcAft>
                <a:spcPct val="0"/>
              </a:spcAft>
              <a:buClrTx/>
              <a:buSzTx/>
              <a:buFontTx/>
              <a:buAutoNum type="arabicPeriod"/>
              <a:defRPr/>
            </a:pP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Tae</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JH, et al. </a:t>
            </a: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Investig</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Clin </a:t>
            </a: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Urol</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2023 May;64(3):219-228.</a:t>
            </a:r>
          </a:p>
          <a:p>
            <a:pPr marL="228600" marR="0" lvl="0" indent="-228600" algn="l" defTabSz="914400" rtl="0" eaLnBrk="1" fontAlgn="auto" latinLnBrk="0" hangingPunct="1">
              <a:lnSpc>
                <a:spcPct val="100000"/>
              </a:lnSpc>
              <a:spcBef>
                <a:spcPct val="0"/>
              </a:spcBef>
              <a:spcAft>
                <a:spcPct val="0"/>
              </a:spcAft>
              <a:buClrTx/>
              <a:buSzTx/>
              <a:buFontTx/>
              <a:buAutoNum type="arabicPeriod"/>
              <a:defRPr/>
            </a:pP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Wang M, et al. Bone </a:t>
            </a: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Res</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2020 </a:t>
            </a: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Jul</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29;8(1):30. </a:t>
            </a:r>
          </a:p>
          <a:p>
            <a:pPr marL="228600" marR="0" lvl="0" indent="-228600" algn="l" defTabSz="914400" rtl="0" eaLnBrk="1" fontAlgn="auto" latinLnBrk="0" hangingPunct="1">
              <a:lnSpc>
                <a:spcPct val="100000"/>
              </a:lnSpc>
              <a:spcBef>
                <a:spcPct val="0"/>
              </a:spcBef>
              <a:spcAft>
                <a:spcPct val="0"/>
              </a:spcAft>
              <a:buClrTx/>
              <a:buSzTx/>
              <a:buFontTx/>
              <a:buAutoNum type="arabicPeriod"/>
              <a:defRPr/>
            </a:pP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Charles JF, et al. Trends Mol Med. 2014 Aug;20(8):449-59. </a:t>
            </a:r>
          </a:p>
        </p:txBody>
      </p:sp>
      <p:sp>
        <p:nvSpPr>
          <p:cNvPr id="85" name="页脚占位符 3"/>
          <p:cNvSpPr txBox="1"/>
          <p:nvPr/>
        </p:nvSpPr>
        <p:spPr>
          <a:xfrm>
            <a:off x="3860371" y="6311777"/>
            <a:ext cx="5002167" cy="338554"/>
          </a:xfrm>
          <a:prstGeom prst="rect">
            <a:avLst/>
          </a:prstGeom>
        </p:spPr>
        <p:txBody>
          <a:bodyPr wrap="square" l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ct val="0"/>
              </a:spcBef>
              <a:spcAft>
                <a:spcPct val="0"/>
              </a:spcAft>
              <a:buClrTx/>
              <a:buSzTx/>
              <a:buFont typeface="+mj-lt"/>
              <a:buAutoNum type="arabicPeriod" startAt="4"/>
              <a:defRPr/>
            </a:pP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Mulholland</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BS, et al. </a:t>
            </a: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Curr</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a:t>
            </a: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Osteoporos</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Rep. 2019 Dec;17(6):538-547.</a:t>
            </a:r>
          </a:p>
          <a:p>
            <a:pPr marL="228600" marR="0" lvl="0" indent="-228600" algn="l" defTabSz="914400" rtl="0" eaLnBrk="1" fontAlgn="auto" latinLnBrk="0" hangingPunct="1">
              <a:lnSpc>
                <a:spcPct val="100000"/>
              </a:lnSpc>
              <a:spcBef>
                <a:spcPct val="0"/>
              </a:spcBef>
              <a:spcAft>
                <a:spcPct val="0"/>
              </a:spcAft>
              <a:buClrTx/>
              <a:buSzTx/>
              <a:buFont typeface="+mj-lt"/>
              <a:buAutoNum type="arabicPeriod" startAt="4"/>
              <a:defRPr/>
            </a:pPr>
            <a:r>
              <a:rPr kumimoji="0" lang="fr-FR" altLang="zh-TW" sz="800" b="0" i="0" u="none" strike="noStrike" kern="1200" cap="none" spc="0" normalizeH="0" baseline="0" noProof="0" dirty="0" err="1">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Maurizi</a:t>
            </a:r>
            <a:r>
              <a:rPr kumimoji="0" lang="fr-FR" altLang="zh-TW" sz="800" b="0" i="0" u="none" strike="noStrike" kern="1200" cap="none" spc="0" normalizeH="0" baseline="0" noProof="0" dirty="0">
                <a:ln>
                  <a:noFill/>
                </a:ln>
                <a:solidFill>
                  <a:prstClr val="white">
                    <a:lumMod val="50000"/>
                  </a:prstClr>
                </a:solidFill>
                <a:effectLst/>
                <a:uLnTx/>
                <a:uFillTx/>
                <a:latin typeface="微软雅黑" panose="020B0503020204020204" charset="-122"/>
                <a:ea typeface="微软雅黑" panose="020B0503020204020204" charset="-122"/>
                <a:cs typeface="+mn-ea"/>
                <a:sym typeface="+mn-lt"/>
              </a:rPr>
              <a:t> A, et al. Cancers (Basel). 2018 Jun 27;10(7):218.</a:t>
            </a:r>
          </a:p>
        </p:txBody>
      </p:sp>
      <p:sp>
        <p:nvSpPr>
          <p:cNvPr id="87" name="矩形: 圆角 122"/>
          <p:cNvSpPr/>
          <p:nvPr/>
        </p:nvSpPr>
        <p:spPr>
          <a:xfrm>
            <a:off x="4958498" y="2220072"/>
            <a:ext cx="3153102" cy="2952639"/>
          </a:xfrm>
          <a:prstGeom prst="roundRect">
            <a:avLst>
              <a:gd name="adj" fmla="val 4126"/>
            </a:avLst>
          </a:prstGeom>
          <a:solidFill>
            <a:schemeClr val="bg1"/>
          </a:solidFill>
          <a:ln w="9525">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144000" tIns="180000" rIns="90170" bIns="46990" rtlCol="0" anchor="t"/>
          <a:lstStyle/>
          <a:p>
            <a:pPr marL="342900" marR="0" lvl="0" indent="-342900" algn="just" defTabSz="914400" rtl="0" eaLnBrk="1" fontAlgn="auto" latinLnBrk="0" hangingPunct="1">
              <a:lnSpc>
                <a:spcPct val="150000"/>
              </a:lnSpc>
              <a:spcBef>
                <a:spcPts val="0"/>
              </a:spcBef>
              <a:spcAft>
                <a:spcPts val="0"/>
              </a:spcAft>
              <a:buClrTx/>
              <a:buSzTx/>
              <a:buFont typeface="+mj-ea"/>
              <a:buAutoNum type="circleNumDbPlain"/>
              <a:defRPr/>
            </a:pPr>
            <a:r>
              <a:rPr kumimoji="0" lang="zh-CN" altLang="en-US"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骨转移肿瘤激活成骨细胞  </a:t>
            </a:r>
            <a:endParaRPr kumimoji="0" lang="en-US" altLang="zh-CN"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just" defTabSz="914400" rtl="0" eaLnBrk="1" fontAlgn="auto" latinLnBrk="0" hangingPunct="1">
              <a:lnSpc>
                <a:spcPct val="150000"/>
              </a:lnSpc>
              <a:spcBef>
                <a:spcPts val="0"/>
              </a:spcBef>
              <a:spcAft>
                <a:spcPts val="0"/>
              </a:spcAft>
              <a:buClrTx/>
              <a:buSzTx/>
              <a:buFont typeface="+mj-ea"/>
              <a:buAutoNum type="circleNumDbPlain"/>
              <a:defRPr/>
            </a:pPr>
            <a:r>
              <a:rPr lang="zh-CN" altLang="en-US" sz="1400" b="1" dirty="0">
                <a:solidFill>
                  <a:srgbClr val="F36D52"/>
                </a:solidFill>
                <a:latin typeface="微软雅黑" panose="020B0503020204020204" charset="-122"/>
                <a:ea typeface="微软雅黑" panose="020B0503020204020204" charset="-122"/>
                <a:cs typeface="微软雅黑" panose="020B0503020204020204" charset="-122"/>
              </a:rPr>
              <a:t>成</a:t>
            </a:r>
            <a:r>
              <a:rPr kumimoji="0" lang="zh-CN" altLang="en-US"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骨细胞分泌大量</a:t>
            </a:r>
            <a:r>
              <a:rPr kumimoji="0" lang="en-US" altLang="zh-CN"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RANKL</a:t>
            </a:r>
            <a:endParaRPr lang="en-US" altLang="zh-CN" sz="1400" b="1" dirty="0">
              <a:solidFill>
                <a:srgbClr val="F36D52"/>
              </a:solidFill>
              <a:latin typeface="微软雅黑" panose="020B0503020204020204" charset="-122"/>
              <a:ea typeface="微软雅黑" panose="020B0503020204020204" charset="-122"/>
              <a:cs typeface="微软雅黑" panose="020B0503020204020204" charset="-122"/>
            </a:endParaRPr>
          </a:p>
          <a:p>
            <a:pPr marL="342900" marR="0" lvl="0" indent="-342900" algn="just" defTabSz="914400" rtl="0" eaLnBrk="1" fontAlgn="auto" latinLnBrk="0" hangingPunct="1">
              <a:lnSpc>
                <a:spcPct val="150000"/>
              </a:lnSpc>
              <a:spcBef>
                <a:spcPts val="0"/>
              </a:spcBef>
              <a:spcAft>
                <a:spcPts val="0"/>
              </a:spcAft>
              <a:buClrTx/>
              <a:buSzTx/>
              <a:buFont typeface="+mj-ea"/>
              <a:buAutoNum type="circleNumDbPlain"/>
              <a:defRPr/>
            </a:pPr>
            <a:r>
              <a:rPr kumimoji="0" lang="en-US" altLang="zh-CN"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RANKL </a:t>
            </a:r>
            <a:r>
              <a:rPr kumimoji="0" lang="zh-CN" altLang="en-US"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活化破骨细胞</a:t>
            </a:r>
            <a:endParaRPr kumimoji="0" lang="en-US" altLang="zh-CN"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just" defTabSz="914400" rtl="0" eaLnBrk="1" fontAlgn="auto" latinLnBrk="0" hangingPunct="1">
              <a:lnSpc>
                <a:spcPct val="150000"/>
              </a:lnSpc>
              <a:spcBef>
                <a:spcPts val="0"/>
              </a:spcBef>
              <a:spcAft>
                <a:spcPts val="0"/>
              </a:spcAft>
              <a:buClrTx/>
              <a:buSzTx/>
              <a:buFont typeface="+mj-ea"/>
              <a:buAutoNum type="circleNumDbPlain"/>
              <a:defRPr/>
            </a:pPr>
            <a:r>
              <a:rPr kumimoji="0" lang="zh-CN" altLang="en-US"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破骨细胞导致骨破坏、</a:t>
            </a:r>
            <a:endParaRPr kumimoji="0" lang="en-US" altLang="zh-CN"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endParaRPr>
          </a:p>
          <a:p>
            <a:pPr marR="0" lvl="0" algn="just" defTabSz="914400" rtl="0" eaLnBrk="1" fontAlgn="auto" latinLnBrk="0" hangingPunct="1">
              <a:lnSpc>
                <a:spcPct val="150000"/>
              </a:lnSpc>
              <a:spcBef>
                <a:spcPts val="0"/>
              </a:spcBef>
              <a:spcAft>
                <a:spcPts val="0"/>
              </a:spcAft>
              <a:buClrTx/>
              <a:buSzTx/>
              <a:defRPr/>
            </a:pPr>
            <a:r>
              <a:rPr lang="en-US" altLang="zh-CN" sz="1400" b="1" dirty="0">
                <a:solidFill>
                  <a:srgbClr val="F36D52"/>
                </a:solidFill>
                <a:latin typeface="微软雅黑" panose="020B0503020204020204" charset="-122"/>
                <a:ea typeface="微软雅黑" panose="020B0503020204020204" charset="-122"/>
                <a:cs typeface="微软雅黑" panose="020B0503020204020204" charset="-122"/>
              </a:rPr>
              <a:t>       </a:t>
            </a:r>
            <a:r>
              <a:rPr kumimoji="0" lang="zh-CN" altLang="en-US"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直接 </a:t>
            </a:r>
            <a:r>
              <a:rPr kumimoji="0" lang="en-US" altLang="zh-CN"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&amp; </a:t>
            </a:r>
            <a:r>
              <a:rPr kumimoji="0" lang="zh-CN" altLang="en-US"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间接促进骨转移瘤增殖</a:t>
            </a:r>
            <a:endParaRPr kumimoji="0" lang="en-US" altLang="zh-CN" sz="1400" b="1" i="0"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05" name="矩形: 圆角 106"/>
          <p:cNvSpPr/>
          <p:nvPr/>
        </p:nvSpPr>
        <p:spPr>
          <a:xfrm>
            <a:off x="8560028" y="2219831"/>
            <a:ext cx="2918819" cy="2957812"/>
          </a:xfrm>
          <a:prstGeom prst="roundRect">
            <a:avLst>
              <a:gd name="adj" fmla="val 4126"/>
            </a:avLst>
          </a:prstGeom>
          <a:solidFill>
            <a:schemeClr val="bg1"/>
          </a:solidFill>
          <a:ln w="9525">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lIns="90170" tIns="144000" rIns="90170" bIns="46990" numCol="1" rtlCol="0" anchor="t" anchorCtr="0"/>
          <a:lstStyle/>
          <a:p>
            <a:pPr marR="0" lvl="0" algn="l" defTabSz="914400" rtl="0" eaLnBrk="1" fontAlgn="auto" latinLnBrk="0" hangingPunct="1">
              <a:lnSpc>
                <a:spcPct val="150000"/>
              </a:lnSpc>
              <a:spcBef>
                <a:spcPts val="0"/>
              </a:spcBef>
              <a:spcAft>
                <a:spcPts val="0"/>
              </a:spcAft>
              <a:buClrTx/>
              <a:buSzTx/>
              <a:defRPr/>
            </a:pPr>
            <a:r>
              <a:rPr kumimoji="0" lang="zh-CN" altLang="en-US" sz="1400" b="1" i="0" u="none"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并发症：</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病理性骨折、脊髓压迫</a:t>
            </a:r>
            <a:endParaRPr kumimoji="0" lang="en-US" altLang="zh-CN" sz="1400" b="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a:p>
            <a:pPr marR="0" lvl="0" algn="l" defTabSz="914400" rtl="0" eaLnBrk="1" fontAlgn="auto" latinLnBrk="0" hangingPunct="1">
              <a:lnSpc>
                <a:spcPct val="150000"/>
              </a:lnSpc>
              <a:spcBef>
                <a:spcPts val="0"/>
              </a:spcBef>
              <a:spcAft>
                <a:spcPts val="0"/>
              </a:spcAft>
              <a:buClrTx/>
              <a:buSzTx/>
              <a:defRPr/>
            </a:pPr>
            <a:r>
              <a:rPr kumimoji="0" lang="zh-CN" altLang="en-US" sz="1400" b="1" i="0" u="none" strike="noStrike" kern="1200" cap="none" spc="0" normalizeH="0" baseline="0" noProof="0" dirty="0">
                <a:ln>
                  <a:noFill/>
                </a:ln>
                <a:solidFill>
                  <a:srgbClr val="F36D52"/>
                </a:solidFill>
                <a:effectLst/>
                <a:uLnTx/>
                <a:uFillTx/>
                <a:latin typeface="微软雅黑" panose="020B0503020204020204" charset="-122"/>
                <a:ea typeface="微软雅黑" panose="020B0503020204020204" charset="-122"/>
                <a:cs typeface="微软雅黑" panose="020B0503020204020204" charset="-122"/>
              </a:rPr>
              <a:t>并发症的干预：</a:t>
            </a:r>
            <a:r>
              <a:rPr kumimoji="0" lang="zh-CN" altLang="en-US" sz="1400" b="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骨放疗、骨手术</a:t>
            </a:r>
            <a:endParaRPr kumimoji="0" lang="en-US" altLang="zh-CN" sz="1400" b="0"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06" name="矩形: 圆角 107"/>
          <p:cNvSpPr/>
          <p:nvPr/>
        </p:nvSpPr>
        <p:spPr>
          <a:xfrm>
            <a:off x="8378009" y="1543740"/>
            <a:ext cx="3020552" cy="415674"/>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骨相关事件</a:t>
            </a:r>
            <a:endParaRPr kumimoji="0" lang="zh-CN" altLang="en-US"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p:txBody>
      </p:sp>
      <p:sp>
        <p:nvSpPr>
          <p:cNvPr id="5" name="KSO_Shape"/>
          <p:cNvSpPr/>
          <p:nvPr/>
        </p:nvSpPr>
        <p:spPr bwMode="auto">
          <a:xfrm rot="5400000">
            <a:off x="3621377" y="3530946"/>
            <a:ext cx="2120384" cy="326716"/>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sp>
        <p:nvSpPr>
          <p:cNvPr id="6" name="KSO_Shape"/>
          <p:cNvSpPr/>
          <p:nvPr/>
        </p:nvSpPr>
        <p:spPr bwMode="auto">
          <a:xfrm rot="5400000">
            <a:off x="7295862" y="3530948"/>
            <a:ext cx="2120384" cy="326716"/>
          </a:xfrm>
          <a:custGeom>
            <a:avLst/>
            <a:gdLst/>
            <a:ahLst/>
            <a:cxnLst/>
            <a:rect l="l" t="t" r="r" b="b"/>
            <a:pathLst>
              <a:path w="751403" h="647761">
                <a:moveTo>
                  <a:pt x="375702" y="0"/>
                </a:moveTo>
                <a:lnTo>
                  <a:pt x="751403" y="647761"/>
                </a:lnTo>
                <a:lnTo>
                  <a:pt x="745416" y="647761"/>
                </a:lnTo>
                <a:lnTo>
                  <a:pt x="375702" y="432047"/>
                </a:lnTo>
                <a:lnTo>
                  <a:pt x="5987" y="647761"/>
                </a:lnTo>
                <a:lnTo>
                  <a:pt x="0" y="647761"/>
                </a:lnTo>
                <a:close/>
              </a:path>
            </a:pathLst>
          </a:cu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Arial" panose="020B0604020202020204"/>
            </a:endParaRPr>
          </a:p>
        </p:txBody>
      </p:sp>
      <p:sp>
        <p:nvSpPr>
          <p:cNvPr id="9" name="矩形: 圆角 76"/>
          <p:cNvSpPr/>
          <p:nvPr/>
        </p:nvSpPr>
        <p:spPr>
          <a:xfrm>
            <a:off x="4958498" y="1543740"/>
            <a:ext cx="3142010" cy="415674"/>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rPr>
              <a:t>骨转移的恶化</a:t>
            </a:r>
            <a:endParaRPr kumimoji="0" lang="zh-CN" altLang="en-US"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a:endParaRPr>
          </a:p>
        </p:txBody>
      </p:sp>
      <p:sp>
        <p:nvSpPr>
          <p:cNvPr id="55" name="矩形: 圆顶角 1"/>
          <p:cNvSpPr/>
          <p:nvPr/>
        </p:nvSpPr>
        <p:spPr>
          <a:xfrm>
            <a:off x="4958498" y="5426987"/>
            <a:ext cx="6440063" cy="544195"/>
          </a:xfrm>
          <a:prstGeom prst="chevron">
            <a:avLst/>
          </a:prstGeom>
          <a:gradFill>
            <a:gsLst>
              <a:gs pos="97000">
                <a:srgbClr val="FAC2B6"/>
              </a:gs>
              <a:gs pos="68000">
                <a:schemeClr val="accent2"/>
              </a:gs>
              <a:gs pos="0">
                <a:srgbClr val="F26649"/>
              </a:gs>
            </a:gsLst>
            <a:lin ang="15120000" scaled="0"/>
          </a:gradFill>
          <a:ln w="25400" cap="flat" cmpd="sng" algn="ctr">
            <a:noFill/>
            <a:prstDash val="solid"/>
          </a:ln>
          <a:effectLst/>
        </p:spPr>
        <p:txBody>
          <a:bodyPr rtlCol="0" anchor="ctr"/>
          <a:lstStyle/>
          <a:p>
            <a:pPr lvl="0" algn="ctr" defTabSz="457200">
              <a:defRPr/>
            </a:pPr>
            <a:r>
              <a:rPr lang="en-US" altLang="zh-CN" b="1" i="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FDA</a:t>
            </a:r>
            <a:r>
              <a:rPr lang="zh-CN" altLang="en-US" b="1" i="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认可 </a:t>
            </a:r>
            <a:r>
              <a:rPr lang="en-US" altLang="zh-CN" b="1" i="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SRE</a:t>
            </a:r>
            <a:r>
              <a:rPr lang="zh-CN" altLang="en-US" b="1" i="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rPr>
              <a:t> 是骨转移风险的具体表现，而非症状</a:t>
            </a:r>
            <a:endParaRPr lang="en-US" altLang="zh-CN" b="1" i="1" kern="0" dirty="0">
              <a:solidFill>
                <a:schemeClr val="bg1"/>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sp>
        <p:nvSpPr>
          <p:cNvPr id="18" name="virus_139657">
            <a:extLst>
              <a:ext uri="{FF2B5EF4-FFF2-40B4-BE49-F238E27FC236}">
                <a16:creationId xmlns:a16="http://schemas.microsoft.com/office/drawing/2014/main" id="{B8EE75D5-EE30-4453-8D05-6FFBAC53A916}"/>
              </a:ext>
            </a:extLst>
          </p:cNvPr>
          <p:cNvSpPr/>
          <p:nvPr/>
        </p:nvSpPr>
        <p:spPr>
          <a:xfrm rot="20561799">
            <a:off x="5791157" y="4340775"/>
            <a:ext cx="609685" cy="609003"/>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 name="connsiteX170" fmla="*/ 373273 h 605239"/>
              <a:gd name="connsiteY170" fmla="*/ 373273 h 605239"/>
              <a:gd name="connsiteX171" fmla="*/ 373273 h 605239"/>
              <a:gd name="connsiteY171" fmla="*/ 373273 h 605239"/>
              <a:gd name="connsiteX172" fmla="*/ 373273 h 605239"/>
              <a:gd name="connsiteY172" fmla="*/ 373273 h 605239"/>
              <a:gd name="connsiteX173" fmla="*/ 373273 h 605239"/>
              <a:gd name="connsiteY173" fmla="*/ 373273 h 605239"/>
              <a:gd name="connsiteX174" fmla="*/ 373273 h 605239"/>
              <a:gd name="connsiteY174" fmla="*/ 373273 h 605239"/>
              <a:gd name="connsiteX175" fmla="*/ 373273 h 605239"/>
              <a:gd name="connsiteY175" fmla="*/ 373273 h 605239"/>
              <a:gd name="connsiteX176" fmla="*/ 373273 h 605239"/>
              <a:gd name="connsiteY176" fmla="*/ 373273 h 605239"/>
              <a:gd name="connsiteX177" fmla="*/ 373273 h 605239"/>
              <a:gd name="connsiteY177" fmla="*/ 373273 h 605239"/>
              <a:gd name="connsiteX178" fmla="*/ 373273 h 605239"/>
              <a:gd name="connsiteY178" fmla="*/ 373273 h 605239"/>
              <a:gd name="connsiteX179" fmla="*/ 373273 h 605239"/>
              <a:gd name="connsiteY179" fmla="*/ 373273 h 605239"/>
              <a:gd name="connsiteX180" fmla="*/ 373273 h 605239"/>
              <a:gd name="connsiteY180" fmla="*/ 373273 h 605239"/>
              <a:gd name="connsiteX181" fmla="*/ 373273 h 605239"/>
              <a:gd name="connsiteY181" fmla="*/ 373273 h 605239"/>
              <a:gd name="connsiteX182" fmla="*/ 373273 h 605239"/>
              <a:gd name="connsiteY182" fmla="*/ 373273 h 605239"/>
              <a:gd name="connsiteX183" fmla="*/ 373273 h 605239"/>
              <a:gd name="connsiteY183" fmla="*/ 373273 h 605239"/>
              <a:gd name="connsiteX184" fmla="*/ 373273 h 605239"/>
              <a:gd name="connsiteY184" fmla="*/ 373273 h 605239"/>
              <a:gd name="connsiteX185" fmla="*/ 373273 h 605239"/>
              <a:gd name="connsiteY185" fmla="*/ 373273 h 605239"/>
              <a:gd name="connsiteX186" fmla="*/ 373273 h 605239"/>
              <a:gd name="connsiteY186" fmla="*/ 373273 h 605239"/>
              <a:gd name="connsiteX187" fmla="*/ 373273 h 605239"/>
              <a:gd name="connsiteY187" fmla="*/ 373273 h 605239"/>
              <a:gd name="connsiteX188" fmla="*/ 373273 h 605239"/>
              <a:gd name="connsiteY188" fmla="*/ 373273 h 605239"/>
              <a:gd name="connsiteX189" fmla="*/ 373273 h 605239"/>
              <a:gd name="connsiteY189" fmla="*/ 373273 h 605239"/>
              <a:gd name="connsiteX190" fmla="*/ 373273 h 605239"/>
              <a:gd name="connsiteY190" fmla="*/ 373273 h 605239"/>
              <a:gd name="connsiteX191" fmla="*/ 373273 h 605239"/>
              <a:gd name="connsiteY191" fmla="*/ 373273 h 605239"/>
              <a:gd name="connsiteX192" fmla="*/ 373273 h 605239"/>
              <a:gd name="connsiteY192" fmla="*/ 373273 h 605239"/>
              <a:gd name="connsiteX193" fmla="*/ 373273 h 605239"/>
              <a:gd name="connsiteY193" fmla="*/ 373273 h 605239"/>
              <a:gd name="connsiteX194" fmla="*/ 373273 h 605239"/>
              <a:gd name="connsiteY194" fmla="*/ 373273 h 605239"/>
              <a:gd name="connsiteX195" fmla="*/ 373273 h 605239"/>
              <a:gd name="connsiteY195" fmla="*/ 373273 h 605239"/>
              <a:gd name="connsiteX196" fmla="*/ 373273 h 605239"/>
              <a:gd name="connsiteY196" fmla="*/ 373273 h 605239"/>
              <a:gd name="connsiteX197" fmla="*/ 373273 h 605239"/>
              <a:gd name="connsiteY197" fmla="*/ 373273 h 605239"/>
              <a:gd name="connsiteX198" fmla="*/ 373273 h 605239"/>
              <a:gd name="connsiteY198" fmla="*/ 373273 h 605239"/>
              <a:gd name="connsiteX199" fmla="*/ 373273 h 605239"/>
              <a:gd name="connsiteY199" fmla="*/ 373273 h 605239"/>
              <a:gd name="connsiteX200" fmla="*/ 373273 h 605239"/>
              <a:gd name="connsiteY200" fmla="*/ 373273 h 605239"/>
              <a:gd name="connsiteX201" fmla="*/ 373273 h 605239"/>
              <a:gd name="connsiteY201" fmla="*/ 373273 h 605239"/>
              <a:gd name="connsiteX202" fmla="*/ 373273 h 605239"/>
              <a:gd name="connsiteY202" fmla="*/ 373273 h 605239"/>
              <a:gd name="connsiteX203" fmla="*/ 373273 h 605239"/>
              <a:gd name="connsiteY203" fmla="*/ 373273 h 605239"/>
              <a:gd name="connsiteX204" fmla="*/ 373273 h 605239"/>
              <a:gd name="connsiteY204" fmla="*/ 373273 h 605239"/>
              <a:gd name="connsiteX205" fmla="*/ 373273 h 605239"/>
              <a:gd name="connsiteY205" fmla="*/ 373273 h 605239"/>
              <a:gd name="connsiteX206" fmla="*/ 373273 h 605239"/>
              <a:gd name="connsiteY206" fmla="*/ 373273 h 605239"/>
              <a:gd name="connsiteX207" fmla="*/ 373273 h 605239"/>
              <a:gd name="connsiteY207" fmla="*/ 373273 h 605239"/>
              <a:gd name="connsiteX208" fmla="*/ 373273 h 605239"/>
              <a:gd name="connsiteY208" fmla="*/ 373273 h 605239"/>
              <a:gd name="connsiteX209" fmla="*/ 373273 h 605239"/>
              <a:gd name="connsiteY209" fmla="*/ 373273 h 605239"/>
              <a:gd name="connsiteX210" fmla="*/ 373273 h 605239"/>
              <a:gd name="connsiteY210" fmla="*/ 373273 h 605239"/>
              <a:gd name="connsiteX211" fmla="*/ 373273 h 605239"/>
              <a:gd name="connsiteY211" fmla="*/ 373273 h 605239"/>
              <a:gd name="connsiteX212" fmla="*/ 373273 h 605239"/>
              <a:gd name="connsiteY212" fmla="*/ 373273 h 605239"/>
              <a:gd name="connsiteX213" fmla="*/ 373273 h 605239"/>
              <a:gd name="connsiteY213" fmla="*/ 373273 h 605239"/>
              <a:gd name="connsiteX214" fmla="*/ 373273 h 605239"/>
              <a:gd name="connsiteY214" fmla="*/ 373273 h 605239"/>
              <a:gd name="connsiteX215" fmla="*/ 373273 h 605239"/>
              <a:gd name="connsiteY215" fmla="*/ 373273 h 605239"/>
              <a:gd name="connsiteX216" fmla="*/ 373273 h 605239"/>
              <a:gd name="connsiteY216" fmla="*/ 373273 h 605239"/>
              <a:gd name="connsiteX217" fmla="*/ 373273 h 605239"/>
              <a:gd name="connsiteY217" fmla="*/ 373273 h 605239"/>
              <a:gd name="connsiteX218" fmla="*/ 373273 h 605239"/>
              <a:gd name="connsiteY218" fmla="*/ 373273 h 605239"/>
              <a:gd name="connsiteX219" fmla="*/ 373273 h 605239"/>
              <a:gd name="connsiteY219" fmla="*/ 373273 h 605239"/>
              <a:gd name="connsiteX220" fmla="*/ 373273 h 605239"/>
              <a:gd name="connsiteY220" fmla="*/ 373273 h 605239"/>
              <a:gd name="connsiteX221" fmla="*/ 373273 h 605239"/>
              <a:gd name="connsiteY221" fmla="*/ 373273 h 605239"/>
              <a:gd name="connsiteX222" fmla="*/ 373273 h 605239"/>
              <a:gd name="connsiteY222" fmla="*/ 373273 h 605239"/>
              <a:gd name="connsiteX223" fmla="*/ 373273 h 605239"/>
              <a:gd name="connsiteY223" fmla="*/ 373273 h 605239"/>
              <a:gd name="connsiteX224" fmla="*/ 373273 h 605239"/>
              <a:gd name="connsiteY224" fmla="*/ 373273 h 605239"/>
              <a:gd name="connsiteX225" fmla="*/ 373273 h 605239"/>
              <a:gd name="connsiteY225" fmla="*/ 373273 h 605239"/>
              <a:gd name="connsiteX226" fmla="*/ 373273 h 605239"/>
              <a:gd name="connsiteY226" fmla="*/ 373273 h 605239"/>
              <a:gd name="connsiteX227" fmla="*/ 373273 h 605239"/>
              <a:gd name="connsiteY227" fmla="*/ 373273 h 605239"/>
              <a:gd name="connsiteX228" fmla="*/ 373273 h 605239"/>
              <a:gd name="connsiteY228" fmla="*/ 373273 h 605239"/>
              <a:gd name="connsiteX229" fmla="*/ 373273 h 605239"/>
              <a:gd name="connsiteY229" fmla="*/ 373273 h 605239"/>
              <a:gd name="connsiteX230" fmla="*/ 373273 h 605239"/>
              <a:gd name="connsiteY230" fmla="*/ 373273 h 605239"/>
              <a:gd name="connsiteX231" fmla="*/ 373273 h 605239"/>
              <a:gd name="connsiteY231" fmla="*/ 373273 h 605239"/>
              <a:gd name="connsiteX232" fmla="*/ 373273 h 605239"/>
              <a:gd name="connsiteY232" fmla="*/ 373273 h 605239"/>
              <a:gd name="connsiteX233" fmla="*/ 373273 h 605239"/>
              <a:gd name="connsiteY233" fmla="*/ 373273 h 605239"/>
              <a:gd name="connsiteX234" fmla="*/ 373273 h 605239"/>
              <a:gd name="connsiteY234" fmla="*/ 373273 h 605239"/>
              <a:gd name="connsiteX235" fmla="*/ 373273 h 605239"/>
              <a:gd name="connsiteY235" fmla="*/ 373273 h 605239"/>
              <a:gd name="connsiteX236" fmla="*/ 373273 h 605239"/>
              <a:gd name="connsiteY236" fmla="*/ 373273 h 605239"/>
              <a:gd name="connsiteX237" fmla="*/ 373273 h 605239"/>
              <a:gd name="connsiteY237" fmla="*/ 373273 h 605239"/>
              <a:gd name="connsiteX238" fmla="*/ 373273 h 605239"/>
              <a:gd name="connsiteY238" fmla="*/ 373273 h 605239"/>
              <a:gd name="connsiteX239" fmla="*/ 373273 h 605239"/>
              <a:gd name="connsiteY239" fmla="*/ 373273 h 605239"/>
              <a:gd name="connsiteX240" fmla="*/ 373273 h 605239"/>
              <a:gd name="connsiteY240" fmla="*/ 373273 h 605239"/>
              <a:gd name="connsiteX241" fmla="*/ 373273 h 605239"/>
              <a:gd name="connsiteY241" fmla="*/ 373273 h 605239"/>
              <a:gd name="connsiteX242" fmla="*/ 373273 h 605239"/>
              <a:gd name="connsiteY242" fmla="*/ 373273 h 605239"/>
              <a:gd name="connsiteX243" fmla="*/ 373273 h 605239"/>
              <a:gd name="connsiteY243"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607274" h="606595">
                <a:moveTo>
                  <a:pt x="435239" y="404098"/>
                </a:moveTo>
                <a:cubicBezTo>
                  <a:pt x="440892" y="404098"/>
                  <a:pt x="445474" y="408680"/>
                  <a:pt x="445474" y="414333"/>
                </a:cubicBezTo>
                <a:cubicBezTo>
                  <a:pt x="445474" y="419986"/>
                  <a:pt x="440892" y="424568"/>
                  <a:pt x="435239" y="424568"/>
                </a:cubicBezTo>
                <a:cubicBezTo>
                  <a:pt x="429586" y="424568"/>
                  <a:pt x="425004" y="419986"/>
                  <a:pt x="425004" y="414333"/>
                </a:cubicBezTo>
                <a:cubicBezTo>
                  <a:pt x="425004" y="408680"/>
                  <a:pt x="429586" y="404098"/>
                  <a:pt x="435239" y="404098"/>
                </a:cubicBezTo>
                <a:close/>
                <a:moveTo>
                  <a:pt x="323999" y="394238"/>
                </a:moveTo>
                <a:cubicBezTo>
                  <a:pt x="301200" y="394238"/>
                  <a:pt x="282960" y="412441"/>
                  <a:pt x="282960" y="434436"/>
                </a:cubicBezTo>
                <a:cubicBezTo>
                  <a:pt x="282960" y="457190"/>
                  <a:pt x="301200" y="475392"/>
                  <a:pt x="323999" y="475392"/>
                </a:cubicBezTo>
                <a:cubicBezTo>
                  <a:pt x="346038" y="475392"/>
                  <a:pt x="364278" y="457190"/>
                  <a:pt x="364278" y="434436"/>
                </a:cubicBezTo>
                <a:cubicBezTo>
                  <a:pt x="364278" y="412441"/>
                  <a:pt x="346038" y="394238"/>
                  <a:pt x="323999" y="394238"/>
                </a:cubicBezTo>
                <a:close/>
                <a:moveTo>
                  <a:pt x="323999" y="373760"/>
                </a:moveTo>
                <a:cubicBezTo>
                  <a:pt x="357438" y="373760"/>
                  <a:pt x="384797" y="401064"/>
                  <a:pt x="384797" y="434436"/>
                </a:cubicBezTo>
                <a:cubicBezTo>
                  <a:pt x="384797" y="467808"/>
                  <a:pt x="357438" y="495112"/>
                  <a:pt x="323999" y="495112"/>
                </a:cubicBezTo>
                <a:cubicBezTo>
                  <a:pt x="290560" y="495112"/>
                  <a:pt x="263201" y="467808"/>
                  <a:pt x="263201" y="434436"/>
                </a:cubicBezTo>
                <a:cubicBezTo>
                  <a:pt x="263201" y="401064"/>
                  <a:pt x="290560" y="373760"/>
                  <a:pt x="323999" y="373760"/>
                </a:cubicBezTo>
                <a:close/>
                <a:moveTo>
                  <a:pt x="232498" y="373760"/>
                </a:moveTo>
                <a:cubicBezTo>
                  <a:pt x="238151" y="373760"/>
                  <a:pt x="242733" y="378342"/>
                  <a:pt x="242733" y="383995"/>
                </a:cubicBezTo>
                <a:cubicBezTo>
                  <a:pt x="242733" y="389648"/>
                  <a:pt x="238151" y="394230"/>
                  <a:pt x="232498" y="394230"/>
                </a:cubicBezTo>
                <a:cubicBezTo>
                  <a:pt x="226845" y="394230"/>
                  <a:pt x="222263" y="389648"/>
                  <a:pt x="222263" y="383995"/>
                </a:cubicBezTo>
                <a:cubicBezTo>
                  <a:pt x="222263" y="378342"/>
                  <a:pt x="226845" y="373760"/>
                  <a:pt x="232498" y="373760"/>
                </a:cubicBezTo>
                <a:close/>
                <a:moveTo>
                  <a:pt x="415088" y="303221"/>
                </a:moveTo>
                <a:cubicBezTo>
                  <a:pt x="403696" y="303221"/>
                  <a:pt x="394582" y="312321"/>
                  <a:pt x="394582" y="323697"/>
                </a:cubicBezTo>
                <a:cubicBezTo>
                  <a:pt x="394582" y="334314"/>
                  <a:pt x="403696" y="343414"/>
                  <a:pt x="415088" y="343414"/>
                </a:cubicBezTo>
                <a:cubicBezTo>
                  <a:pt x="425721" y="343414"/>
                  <a:pt x="434835" y="334314"/>
                  <a:pt x="434835" y="323697"/>
                </a:cubicBezTo>
                <a:cubicBezTo>
                  <a:pt x="434835" y="312321"/>
                  <a:pt x="425721" y="303221"/>
                  <a:pt x="415088" y="303221"/>
                </a:cubicBezTo>
                <a:close/>
                <a:moveTo>
                  <a:pt x="505906" y="303214"/>
                </a:moveTo>
                <a:cubicBezTo>
                  <a:pt x="511559" y="303214"/>
                  <a:pt x="516141" y="307796"/>
                  <a:pt x="516141" y="313449"/>
                </a:cubicBezTo>
                <a:cubicBezTo>
                  <a:pt x="516141" y="319102"/>
                  <a:pt x="511559" y="323684"/>
                  <a:pt x="505906" y="323684"/>
                </a:cubicBezTo>
                <a:cubicBezTo>
                  <a:pt x="500253" y="323684"/>
                  <a:pt x="495671" y="319102"/>
                  <a:pt x="495671" y="313449"/>
                </a:cubicBezTo>
                <a:cubicBezTo>
                  <a:pt x="495671" y="307796"/>
                  <a:pt x="500253" y="303214"/>
                  <a:pt x="505906" y="303214"/>
                </a:cubicBezTo>
                <a:close/>
                <a:moveTo>
                  <a:pt x="415088" y="282745"/>
                </a:moveTo>
                <a:cubicBezTo>
                  <a:pt x="437114" y="282745"/>
                  <a:pt x="455342" y="300946"/>
                  <a:pt x="455342" y="323697"/>
                </a:cubicBezTo>
                <a:cubicBezTo>
                  <a:pt x="455342" y="345689"/>
                  <a:pt x="437114" y="363890"/>
                  <a:pt x="415088" y="363890"/>
                </a:cubicBezTo>
                <a:cubicBezTo>
                  <a:pt x="392303" y="363890"/>
                  <a:pt x="374075" y="345689"/>
                  <a:pt x="374075" y="323697"/>
                </a:cubicBezTo>
                <a:cubicBezTo>
                  <a:pt x="374075" y="300946"/>
                  <a:pt x="392303" y="282745"/>
                  <a:pt x="415088" y="282745"/>
                </a:cubicBezTo>
                <a:close/>
                <a:moveTo>
                  <a:pt x="242671" y="272883"/>
                </a:moveTo>
                <a:cubicBezTo>
                  <a:pt x="231274" y="272883"/>
                  <a:pt x="222157" y="281983"/>
                  <a:pt x="222157" y="293359"/>
                </a:cubicBezTo>
                <a:cubicBezTo>
                  <a:pt x="222157" y="303976"/>
                  <a:pt x="231274" y="313076"/>
                  <a:pt x="242671" y="313076"/>
                </a:cubicBezTo>
                <a:cubicBezTo>
                  <a:pt x="254068" y="313076"/>
                  <a:pt x="263185" y="303976"/>
                  <a:pt x="263185" y="293359"/>
                </a:cubicBezTo>
                <a:cubicBezTo>
                  <a:pt x="263185" y="281983"/>
                  <a:pt x="254068" y="272883"/>
                  <a:pt x="242671" y="272883"/>
                </a:cubicBezTo>
                <a:close/>
                <a:moveTo>
                  <a:pt x="344103" y="252407"/>
                </a:moveTo>
                <a:cubicBezTo>
                  <a:pt x="349756" y="252407"/>
                  <a:pt x="354338" y="256989"/>
                  <a:pt x="354338" y="262642"/>
                </a:cubicBezTo>
                <a:cubicBezTo>
                  <a:pt x="354338" y="268295"/>
                  <a:pt x="349756" y="272877"/>
                  <a:pt x="344103" y="272877"/>
                </a:cubicBezTo>
                <a:cubicBezTo>
                  <a:pt x="338450" y="272877"/>
                  <a:pt x="333868" y="268295"/>
                  <a:pt x="333868" y="262642"/>
                </a:cubicBezTo>
                <a:cubicBezTo>
                  <a:pt x="333868" y="256989"/>
                  <a:pt x="338450" y="252407"/>
                  <a:pt x="344103" y="252407"/>
                </a:cubicBezTo>
                <a:close/>
                <a:moveTo>
                  <a:pt x="242671" y="252407"/>
                </a:moveTo>
                <a:cubicBezTo>
                  <a:pt x="265464" y="252407"/>
                  <a:pt x="282939" y="270608"/>
                  <a:pt x="282939" y="293359"/>
                </a:cubicBezTo>
                <a:cubicBezTo>
                  <a:pt x="282939" y="315351"/>
                  <a:pt x="265464" y="333552"/>
                  <a:pt x="242671" y="333552"/>
                </a:cubicBezTo>
                <a:cubicBezTo>
                  <a:pt x="220638" y="333552"/>
                  <a:pt x="202403" y="315351"/>
                  <a:pt x="202403" y="293359"/>
                </a:cubicBezTo>
                <a:cubicBezTo>
                  <a:pt x="202403" y="270608"/>
                  <a:pt x="220638" y="252407"/>
                  <a:pt x="242671" y="252407"/>
                </a:cubicBezTo>
                <a:close/>
                <a:moveTo>
                  <a:pt x="394666" y="212200"/>
                </a:moveTo>
                <a:cubicBezTo>
                  <a:pt x="400116" y="212200"/>
                  <a:pt x="404535" y="216782"/>
                  <a:pt x="404535" y="222435"/>
                </a:cubicBezTo>
                <a:cubicBezTo>
                  <a:pt x="404535" y="228088"/>
                  <a:pt x="400116" y="232670"/>
                  <a:pt x="394666" y="232670"/>
                </a:cubicBezTo>
                <a:cubicBezTo>
                  <a:pt x="389216" y="232670"/>
                  <a:pt x="384797" y="228088"/>
                  <a:pt x="384797" y="222435"/>
                </a:cubicBezTo>
                <a:cubicBezTo>
                  <a:pt x="384797" y="216782"/>
                  <a:pt x="389216" y="212200"/>
                  <a:pt x="394666" y="212200"/>
                </a:cubicBezTo>
                <a:close/>
                <a:moveTo>
                  <a:pt x="253669" y="20938"/>
                </a:moveTo>
                <a:cubicBezTo>
                  <a:pt x="247878" y="22360"/>
                  <a:pt x="242372" y="25204"/>
                  <a:pt x="237435" y="29376"/>
                </a:cubicBezTo>
                <a:cubicBezTo>
                  <a:pt x="228321" y="36961"/>
                  <a:pt x="222246" y="48338"/>
                  <a:pt x="222246" y="60474"/>
                </a:cubicBezTo>
                <a:cubicBezTo>
                  <a:pt x="222246" y="77161"/>
                  <a:pt x="232878" y="92332"/>
                  <a:pt x="248827" y="98400"/>
                </a:cubicBezTo>
                <a:cubicBezTo>
                  <a:pt x="258700" y="101434"/>
                  <a:pt x="265536" y="109777"/>
                  <a:pt x="267814" y="118879"/>
                </a:cubicBezTo>
                <a:lnTo>
                  <a:pt x="276928" y="157563"/>
                </a:lnTo>
                <a:cubicBezTo>
                  <a:pt x="280725" y="171974"/>
                  <a:pt x="272371" y="186386"/>
                  <a:pt x="258700" y="191695"/>
                </a:cubicBezTo>
                <a:cubicBezTo>
                  <a:pt x="246549" y="196246"/>
                  <a:pt x="235157" y="201556"/>
                  <a:pt x="224524" y="209141"/>
                </a:cubicBezTo>
                <a:cubicBezTo>
                  <a:pt x="212372" y="216726"/>
                  <a:pt x="196423" y="215967"/>
                  <a:pt x="185791" y="207624"/>
                </a:cubicBezTo>
                <a:cubicBezTo>
                  <a:pt x="174399" y="198522"/>
                  <a:pt x="170601" y="182593"/>
                  <a:pt x="176677" y="168940"/>
                </a:cubicBezTo>
                <a:cubicBezTo>
                  <a:pt x="181993" y="155287"/>
                  <a:pt x="183512" y="140117"/>
                  <a:pt x="180474" y="124947"/>
                </a:cubicBezTo>
                <a:cubicBezTo>
                  <a:pt x="174399" y="98400"/>
                  <a:pt x="152374" y="77161"/>
                  <a:pt x="125033" y="71852"/>
                </a:cubicBezTo>
                <a:cubicBezTo>
                  <a:pt x="101489" y="67301"/>
                  <a:pt x="77945" y="74127"/>
                  <a:pt x="61237" y="91573"/>
                </a:cubicBezTo>
                <a:cubicBezTo>
                  <a:pt x="44528" y="108260"/>
                  <a:pt x="36933" y="131774"/>
                  <a:pt x="41490" y="155287"/>
                </a:cubicBezTo>
                <a:cubicBezTo>
                  <a:pt x="46807" y="183352"/>
                  <a:pt x="69591" y="206107"/>
                  <a:pt x="97691" y="210658"/>
                </a:cubicBezTo>
                <a:cubicBezTo>
                  <a:pt x="109843" y="212933"/>
                  <a:pt x="121995" y="212175"/>
                  <a:pt x="133387" y="208382"/>
                </a:cubicBezTo>
                <a:cubicBezTo>
                  <a:pt x="145538" y="204590"/>
                  <a:pt x="159969" y="209141"/>
                  <a:pt x="168323" y="219001"/>
                </a:cubicBezTo>
                <a:lnTo>
                  <a:pt x="172120" y="224311"/>
                </a:lnTo>
                <a:cubicBezTo>
                  <a:pt x="180474" y="234930"/>
                  <a:pt x="181234" y="249341"/>
                  <a:pt x="174399" y="260719"/>
                </a:cubicBezTo>
                <a:cubicBezTo>
                  <a:pt x="163006" y="280440"/>
                  <a:pt x="156171" y="301678"/>
                  <a:pt x="153133" y="323674"/>
                </a:cubicBezTo>
                <a:cubicBezTo>
                  <a:pt x="151614" y="338844"/>
                  <a:pt x="139463" y="350222"/>
                  <a:pt x="125033" y="350980"/>
                </a:cubicBezTo>
                <a:lnTo>
                  <a:pt x="105286" y="353256"/>
                </a:lnTo>
                <a:cubicBezTo>
                  <a:pt x="96172" y="354014"/>
                  <a:pt x="87059" y="350222"/>
                  <a:pt x="80223" y="343395"/>
                </a:cubicBezTo>
                <a:cubicBezTo>
                  <a:pt x="74148" y="337327"/>
                  <a:pt x="66553" y="334293"/>
                  <a:pt x="57439" y="333535"/>
                </a:cubicBezTo>
                <a:cubicBezTo>
                  <a:pt x="43769" y="332776"/>
                  <a:pt x="30098" y="340361"/>
                  <a:pt x="24022" y="353256"/>
                </a:cubicBezTo>
                <a:cubicBezTo>
                  <a:pt x="18706" y="363116"/>
                  <a:pt x="18706" y="373735"/>
                  <a:pt x="23263" y="383596"/>
                </a:cubicBezTo>
                <a:cubicBezTo>
                  <a:pt x="27820" y="393456"/>
                  <a:pt x="36174" y="400283"/>
                  <a:pt x="46807" y="403317"/>
                </a:cubicBezTo>
                <a:cubicBezTo>
                  <a:pt x="61237" y="407109"/>
                  <a:pt x="77186" y="401041"/>
                  <a:pt x="85540" y="387388"/>
                </a:cubicBezTo>
                <a:cubicBezTo>
                  <a:pt x="90856" y="379045"/>
                  <a:pt x="99970" y="373735"/>
                  <a:pt x="110603" y="372977"/>
                </a:cubicBezTo>
                <a:lnTo>
                  <a:pt x="126552" y="371460"/>
                </a:lnTo>
                <a:cubicBezTo>
                  <a:pt x="141741" y="369943"/>
                  <a:pt x="154652" y="379045"/>
                  <a:pt x="159209" y="393456"/>
                </a:cubicBezTo>
                <a:cubicBezTo>
                  <a:pt x="166044" y="413177"/>
                  <a:pt x="175918" y="430623"/>
                  <a:pt x="188829" y="446551"/>
                </a:cubicBezTo>
                <a:cubicBezTo>
                  <a:pt x="197183" y="456412"/>
                  <a:pt x="196423" y="470823"/>
                  <a:pt x="188069" y="479925"/>
                </a:cubicBezTo>
                <a:cubicBezTo>
                  <a:pt x="181234" y="488269"/>
                  <a:pt x="170601" y="490544"/>
                  <a:pt x="160728" y="487510"/>
                </a:cubicBezTo>
                <a:cubicBezTo>
                  <a:pt x="154652" y="485235"/>
                  <a:pt x="148576" y="484476"/>
                  <a:pt x="142501" y="485235"/>
                </a:cubicBezTo>
                <a:cubicBezTo>
                  <a:pt x="121995" y="487510"/>
                  <a:pt x="104527" y="504197"/>
                  <a:pt x="101489" y="524677"/>
                </a:cubicBezTo>
                <a:cubicBezTo>
                  <a:pt x="99210" y="539089"/>
                  <a:pt x="104527" y="553500"/>
                  <a:pt x="115159" y="564119"/>
                </a:cubicBezTo>
                <a:cubicBezTo>
                  <a:pt x="125792" y="573980"/>
                  <a:pt x="140982" y="578531"/>
                  <a:pt x="155412" y="575497"/>
                </a:cubicBezTo>
                <a:cubicBezTo>
                  <a:pt x="172120" y="572463"/>
                  <a:pt x="185031" y="560327"/>
                  <a:pt x="190348" y="544398"/>
                </a:cubicBezTo>
                <a:cubicBezTo>
                  <a:pt x="192626" y="536813"/>
                  <a:pt x="192626" y="529228"/>
                  <a:pt x="191107" y="522402"/>
                </a:cubicBezTo>
                <a:cubicBezTo>
                  <a:pt x="189588" y="514058"/>
                  <a:pt x="191867" y="506473"/>
                  <a:pt x="197183" y="500405"/>
                </a:cubicBezTo>
                <a:lnTo>
                  <a:pt x="205537" y="491303"/>
                </a:lnTo>
                <a:cubicBezTo>
                  <a:pt x="210853" y="485993"/>
                  <a:pt x="217689" y="482959"/>
                  <a:pt x="224524" y="482959"/>
                </a:cubicBezTo>
                <a:cubicBezTo>
                  <a:pt x="229081" y="482959"/>
                  <a:pt x="232878" y="483718"/>
                  <a:pt x="236676" y="485993"/>
                </a:cubicBezTo>
                <a:cubicBezTo>
                  <a:pt x="241233" y="488269"/>
                  <a:pt x="245789" y="490544"/>
                  <a:pt x="251106" y="492820"/>
                </a:cubicBezTo>
                <a:cubicBezTo>
                  <a:pt x="265536" y="498888"/>
                  <a:pt x="274650" y="514817"/>
                  <a:pt x="273131" y="531504"/>
                </a:cubicBezTo>
                <a:cubicBezTo>
                  <a:pt x="273131" y="536055"/>
                  <a:pt x="273131" y="541364"/>
                  <a:pt x="274650" y="546674"/>
                </a:cubicBezTo>
                <a:cubicBezTo>
                  <a:pt x="278447" y="567912"/>
                  <a:pt x="296674" y="583840"/>
                  <a:pt x="318699" y="586116"/>
                </a:cubicBezTo>
                <a:cubicBezTo>
                  <a:pt x="333129" y="587633"/>
                  <a:pt x="346800" y="583082"/>
                  <a:pt x="357432" y="573221"/>
                </a:cubicBezTo>
                <a:cubicBezTo>
                  <a:pt x="368065" y="564119"/>
                  <a:pt x="374141" y="549708"/>
                  <a:pt x="374141" y="536055"/>
                </a:cubicBezTo>
                <a:cubicBezTo>
                  <a:pt x="374141" y="532262"/>
                  <a:pt x="374141" y="529228"/>
                  <a:pt x="373381" y="526194"/>
                </a:cubicBezTo>
                <a:cubicBezTo>
                  <a:pt x="370344" y="509507"/>
                  <a:pt x="377938" y="492820"/>
                  <a:pt x="392368" y="485235"/>
                </a:cubicBezTo>
                <a:cubicBezTo>
                  <a:pt x="401482" y="479925"/>
                  <a:pt x="410596" y="473857"/>
                  <a:pt x="418191" y="467031"/>
                </a:cubicBezTo>
                <a:cubicBezTo>
                  <a:pt x="426545" y="460204"/>
                  <a:pt x="437178" y="457170"/>
                  <a:pt x="446291" y="459446"/>
                </a:cubicBezTo>
                <a:cubicBezTo>
                  <a:pt x="455405" y="461721"/>
                  <a:pt x="463000" y="467789"/>
                  <a:pt x="467557" y="475374"/>
                </a:cubicBezTo>
                <a:cubicBezTo>
                  <a:pt x="471354" y="483718"/>
                  <a:pt x="472113" y="492820"/>
                  <a:pt x="469076" y="501163"/>
                </a:cubicBezTo>
                <a:cubicBezTo>
                  <a:pt x="465278" y="511024"/>
                  <a:pt x="464519" y="520126"/>
                  <a:pt x="466797" y="529987"/>
                </a:cubicBezTo>
                <a:cubicBezTo>
                  <a:pt x="470594" y="553500"/>
                  <a:pt x="489581" y="572463"/>
                  <a:pt x="513125" y="575497"/>
                </a:cubicBezTo>
                <a:cubicBezTo>
                  <a:pt x="530593" y="577772"/>
                  <a:pt x="547302" y="572463"/>
                  <a:pt x="560213" y="560327"/>
                </a:cubicBezTo>
                <a:cubicBezTo>
                  <a:pt x="572364" y="548949"/>
                  <a:pt x="578440" y="532262"/>
                  <a:pt x="576921" y="514817"/>
                </a:cubicBezTo>
                <a:cubicBezTo>
                  <a:pt x="574643" y="492820"/>
                  <a:pt x="557934" y="473099"/>
                  <a:pt x="535910" y="467031"/>
                </a:cubicBezTo>
                <a:cubicBezTo>
                  <a:pt x="527555" y="464755"/>
                  <a:pt x="519201" y="464755"/>
                  <a:pt x="510847" y="466272"/>
                </a:cubicBezTo>
                <a:cubicBezTo>
                  <a:pt x="500974" y="467789"/>
                  <a:pt x="491860" y="465514"/>
                  <a:pt x="484265" y="460204"/>
                </a:cubicBezTo>
                <a:lnTo>
                  <a:pt x="469835" y="448068"/>
                </a:lnTo>
                <a:cubicBezTo>
                  <a:pt x="458443" y="439725"/>
                  <a:pt x="455405" y="423796"/>
                  <a:pt x="461481" y="410143"/>
                </a:cubicBezTo>
                <a:cubicBezTo>
                  <a:pt x="464519" y="402558"/>
                  <a:pt x="467557" y="394215"/>
                  <a:pt x="469835" y="385871"/>
                </a:cubicBezTo>
                <a:cubicBezTo>
                  <a:pt x="472873" y="375252"/>
                  <a:pt x="479708" y="366909"/>
                  <a:pt x="489581" y="362358"/>
                </a:cubicBezTo>
                <a:cubicBezTo>
                  <a:pt x="498695" y="357048"/>
                  <a:pt x="508568" y="357048"/>
                  <a:pt x="518442" y="360841"/>
                </a:cubicBezTo>
                <a:cubicBezTo>
                  <a:pt x="532112" y="365392"/>
                  <a:pt x="546542" y="364633"/>
                  <a:pt x="559453" y="358565"/>
                </a:cubicBezTo>
                <a:cubicBezTo>
                  <a:pt x="582997" y="346429"/>
                  <a:pt x="593630" y="316848"/>
                  <a:pt x="582997" y="292576"/>
                </a:cubicBezTo>
                <a:cubicBezTo>
                  <a:pt x="576921" y="280440"/>
                  <a:pt x="567048" y="270579"/>
                  <a:pt x="554137" y="266028"/>
                </a:cubicBezTo>
                <a:cubicBezTo>
                  <a:pt x="541226" y="261477"/>
                  <a:pt x="527555" y="261477"/>
                  <a:pt x="515404" y="267545"/>
                </a:cubicBezTo>
                <a:cubicBezTo>
                  <a:pt x="513885" y="268304"/>
                  <a:pt x="511606" y="269062"/>
                  <a:pt x="507809" y="272096"/>
                </a:cubicBezTo>
                <a:cubicBezTo>
                  <a:pt x="499455" y="278164"/>
                  <a:pt x="488062" y="281198"/>
                  <a:pt x="477430" y="278923"/>
                </a:cubicBezTo>
                <a:cubicBezTo>
                  <a:pt x="467557" y="276647"/>
                  <a:pt x="458443" y="269821"/>
                  <a:pt x="452367" y="260719"/>
                </a:cubicBezTo>
                <a:cubicBezTo>
                  <a:pt x="447810" y="252375"/>
                  <a:pt x="440975" y="244032"/>
                  <a:pt x="434899" y="236447"/>
                </a:cubicBezTo>
                <a:cubicBezTo>
                  <a:pt x="422747" y="221277"/>
                  <a:pt x="421228" y="201556"/>
                  <a:pt x="429583" y="185627"/>
                </a:cubicBezTo>
                <a:lnTo>
                  <a:pt x="444013" y="156804"/>
                </a:lnTo>
                <a:cubicBezTo>
                  <a:pt x="451608" y="142393"/>
                  <a:pt x="465278" y="132532"/>
                  <a:pt x="480468" y="131015"/>
                </a:cubicBezTo>
                <a:cubicBezTo>
                  <a:pt x="485784" y="130257"/>
                  <a:pt x="491100" y="128740"/>
                  <a:pt x="495657" y="126464"/>
                </a:cubicBezTo>
                <a:cubicBezTo>
                  <a:pt x="512366" y="118879"/>
                  <a:pt x="523758" y="103709"/>
                  <a:pt x="526036" y="87022"/>
                </a:cubicBezTo>
                <a:cubicBezTo>
                  <a:pt x="528315" y="71093"/>
                  <a:pt x="522239" y="55923"/>
                  <a:pt x="510847" y="44546"/>
                </a:cubicBezTo>
                <a:cubicBezTo>
                  <a:pt x="499455" y="33168"/>
                  <a:pt x="484265" y="28617"/>
                  <a:pt x="467557" y="30893"/>
                </a:cubicBezTo>
                <a:cubicBezTo>
                  <a:pt x="446291" y="33927"/>
                  <a:pt x="429583" y="50614"/>
                  <a:pt x="425785" y="71852"/>
                </a:cubicBezTo>
                <a:cubicBezTo>
                  <a:pt x="424266" y="82471"/>
                  <a:pt x="425785" y="92332"/>
                  <a:pt x="429583" y="100675"/>
                </a:cubicBezTo>
                <a:cubicBezTo>
                  <a:pt x="435659" y="115087"/>
                  <a:pt x="435659" y="130257"/>
                  <a:pt x="428823" y="142393"/>
                </a:cubicBezTo>
                <a:lnTo>
                  <a:pt x="417431" y="165148"/>
                </a:lnTo>
                <a:cubicBezTo>
                  <a:pt x="406798" y="185627"/>
                  <a:pt x="383255" y="195488"/>
                  <a:pt x="361989" y="189420"/>
                </a:cubicBezTo>
                <a:cubicBezTo>
                  <a:pt x="354395" y="187144"/>
                  <a:pt x="341483" y="184869"/>
                  <a:pt x="324016" y="183352"/>
                </a:cubicBezTo>
                <a:cubicBezTo>
                  <a:pt x="311864" y="181835"/>
                  <a:pt x="301231" y="172733"/>
                  <a:pt x="298953" y="160597"/>
                </a:cubicBezTo>
                <a:lnTo>
                  <a:pt x="287561" y="112053"/>
                </a:lnTo>
                <a:cubicBezTo>
                  <a:pt x="285282" y="103709"/>
                  <a:pt x="287561" y="93849"/>
                  <a:pt x="293636" y="86264"/>
                </a:cubicBezTo>
                <a:cubicBezTo>
                  <a:pt x="301991" y="77161"/>
                  <a:pt x="305029" y="65025"/>
                  <a:pt x="302750" y="52131"/>
                </a:cubicBezTo>
                <a:cubicBezTo>
                  <a:pt x="299712" y="36961"/>
                  <a:pt x="287561" y="24066"/>
                  <a:pt x="271612" y="21032"/>
                </a:cubicBezTo>
                <a:cubicBezTo>
                  <a:pt x="265536" y="19515"/>
                  <a:pt x="259460" y="19515"/>
                  <a:pt x="253669" y="20938"/>
                </a:cubicBezTo>
                <a:close/>
                <a:moveTo>
                  <a:pt x="276168" y="1311"/>
                </a:moveTo>
                <a:cubicBezTo>
                  <a:pt x="299712" y="5862"/>
                  <a:pt x="317940" y="24825"/>
                  <a:pt x="322497" y="48338"/>
                </a:cubicBezTo>
                <a:cubicBezTo>
                  <a:pt x="326294" y="67301"/>
                  <a:pt x="320978" y="85505"/>
                  <a:pt x="308826" y="99917"/>
                </a:cubicBezTo>
                <a:cubicBezTo>
                  <a:pt x="307307" y="102192"/>
                  <a:pt x="306548" y="105226"/>
                  <a:pt x="306548" y="107502"/>
                </a:cubicBezTo>
                <a:lnTo>
                  <a:pt x="318699" y="156046"/>
                </a:lnTo>
                <a:cubicBezTo>
                  <a:pt x="319459" y="159838"/>
                  <a:pt x="322497" y="162872"/>
                  <a:pt x="326294" y="162872"/>
                </a:cubicBezTo>
                <a:cubicBezTo>
                  <a:pt x="339205" y="164389"/>
                  <a:pt x="356673" y="166665"/>
                  <a:pt x="367306" y="169699"/>
                </a:cubicBezTo>
                <a:cubicBezTo>
                  <a:pt x="379457" y="173491"/>
                  <a:pt x="393128" y="167423"/>
                  <a:pt x="399204" y="156046"/>
                </a:cubicBezTo>
                <a:lnTo>
                  <a:pt x="410596" y="133291"/>
                </a:lnTo>
                <a:cubicBezTo>
                  <a:pt x="414393" y="126464"/>
                  <a:pt x="414393" y="117362"/>
                  <a:pt x="410596" y="109019"/>
                </a:cubicBezTo>
                <a:cubicBezTo>
                  <a:pt x="405280" y="96883"/>
                  <a:pt x="403761" y="82471"/>
                  <a:pt x="406039" y="68818"/>
                </a:cubicBezTo>
                <a:cubicBezTo>
                  <a:pt x="410596" y="39236"/>
                  <a:pt x="434899" y="14964"/>
                  <a:pt x="465278" y="10413"/>
                </a:cubicBezTo>
                <a:cubicBezTo>
                  <a:pt x="487303" y="7379"/>
                  <a:pt x="509328" y="14206"/>
                  <a:pt x="525277" y="30134"/>
                </a:cubicBezTo>
                <a:cubicBezTo>
                  <a:pt x="541226" y="45304"/>
                  <a:pt x="548821" y="67301"/>
                  <a:pt x="545783" y="89298"/>
                </a:cubicBezTo>
                <a:cubicBezTo>
                  <a:pt x="543504" y="113570"/>
                  <a:pt x="527555" y="134808"/>
                  <a:pt x="504771" y="145427"/>
                </a:cubicBezTo>
                <a:cubicBezTo>
                  <a:pt x="497176" y="148461"/>
                  <a:pt x="489581" y="150736"/>
                  <a:pt x="481987" y="151495"/>
                </a:cubicBezTo>
                <a:cubicBezTo>
                  <a:pt x="474392" y="152253"/>
                  <a:pt x="466797" y="157563"/>
                  <a:pt x="462240" y="165906"/>
                </a:cubicBezTo>
                <a:lnTo>
                  <a:pt x="447051" y="194729"/>
                </a:lnTo>
                <a:cubicBezTo>
                  <a:pt x="442494" y="203831"/>
                  <a:pt x="444013" y="215209"/>
                  <a:pt x="450089" y="222794"/>
                </a:cubicBezTo>
                <a:cubicBezTo>
                  <a:pt x="456924" y="231896"/>
                  <a:pt x="464519" y="240239"/>
                  <a:pt x="469835" y="250100"/>
                </a:cubicBezTo>
                <a:cubicBezTo>
                  <a:pt x="472873" y="254651"/>
                  <a:pt x="476670" y="257685"/>
                  <a:pt x="481987" y="259202"/>
                </a:cubicBezTo>
                <a:cubicBezTo>
                  <a:pt x="486544" y="259960"/>
                  <a:pt x="491860" y="258443"/>
                  <a:pt x="496417" y="255409"/>
                </a:cubicBezTo>
                <a:cubicBezTo>
                  <a:pt x="500214" y="252375"/>
                  <a:pt x="503252" y="250858"/>
                  <a:pt x="507049" y="249341"/>
                </a:cubicBezTo>
                <a:cubicBezTo>
                  <a:pt x="523758" y="240998"/>
                  <a:pt x="543504" y="240239"/>
                  <a:pt x="561732" y="247066"/>
                </a:cubicBezTo>
                <a:cubicBezTo>
                  <a:pt x="579200" y="253892"/>
                  <a:pt x="593630" y="266787"/>
                  <a:pt x="601224" y="284232"/>
                </a:cubicBezTo>
                <a:cubicBezTo>
                  <a:pt x="616414" y="318365"/>
                  <a:pt x="601984" y="359324"/>
                  <a:pt x="569326" y="376011"/>
                </a:cubicBezTo>
                <a:cubicBezTo>
                  <a:pt x="551099" y="385113"/>
                  <a:pt x="529834" y="386630"/>
                  <a:pt x="510847" y="379045"/>
                </a:cubicBezTo>
                <a:cubicBezTo>
                  <a:pt x="507049" y="377528"/>
                  <a:pt x="502492" y="378286"/>
                  <a:pt x="498695" y="379803"/>
                </a:cubicBezTo>
                <a:cubicBezTo>
                  <a:pt x="494138" y="382079"/>
                  <a:pt x="491100" y="386630"/>
                  <a:pt x="489581" y="391181"/>
                </a:cubicBezTo>
                <a:cubicBezTo>
                  <a:pt x="487303" y="400283"/>
                  <a:pt x="483506" y="410143"/>
                  <a:pt x="479708" y="418487"/>
                </a:cubicBezTo>
                <a:cubicBezTo>
                  <a:pt x="477430" y="423796"/>
                  <a:pt x="478949" y="429106"/>
                  <a:pt x="482746" y="432898"/>
                </a:cubicBezTo>
                <a:lnTo>
                  <a:pt x="497176" y="444276"/>
                </a:lnTo>
                <a:cubicBezTo>
                  <a:pt x="499455" y="445793"/>
                  <a:pt x="503252" y="447310"/>
                  <a:pt x="507049" y="446551"/>
                </a:cubicBezTo>
                <a:cubicBezTo>
                  <a:pt x="518442" y="444276"/>
                  <a:pt x="529834" y="444276"/>
                  <a:pt x="541226" y="447310"/>
                </a:cubicBezTo>
                <a:cubicBezTo>
                  <a:pt x="571605" y="455653"/>
                  <a:pt x="593630" y="482201"/>
                  <a:pt x="596668" y="513300"/>
                </a:cubicBezTo>
                <a:cubicBezTo>
                  <a:pt x="598946" y="536055"/>
                  <a:pt x="590592" y="558810"/>
                  <a:pt x="573883" y="575497"/>
                </a:cubicBezTo>
                <a:cubicBezTo>
                  <a:pt x="557175" y="591425"/>
                  <a:pt x="534390" y="599010"/>
                  <a:pt x="510847" y="595976"/>
                </a:cubicBezTo>
                <a:cubicBezTo>
                  <a:pt x="478189" y="591425"/>
                  <a:pt x="451608" y="565636"/>
                  <a:pt x="446291" y="533779"/>
                </a:cubicBezTo>
                <a:cubicBezTo>
                  <a:pt x="444013" y="520126"/>
                  <a:pt x="445532" y="507231"/>
                  <a:pt x="450089" y="494337"/>
                </a:cubicBezTo>
                <a:cubicBezTo>
                  <a:pt x="450848" y="491303"/>
                  <a:pt x="450848" y="487510"/>
                  <a:pt x="449329" y="485235"/>
                </a:cubicBezTo>
                <a:cubicBezTo>
                  <a:pt x="448570" y="482959"/>
                  <a:pt x="446291" y="479925"/>
                  <a:pt x="441734" y="479167"/>
                </a:cubicBezTo>
                <a:cubicBezTo>
                  <a:pt x="438696" y="478408"/>
                  <a:pt x="434899" y="479925"/>
                  <a:pt x="431102" y="482201"/>
                </a:cubicBezTo>
                <a:cubicBezTo>
                  <a:pt x="421988" y="489786"/>
                  <a:pt x="412115" y="497371"/>
                  <a:pt x="401482" y="502680"/>
                </a:cubicBezTo>
                <a:cubicBezTo>
                  <a:pt x="395406" y="506473"/>
                  <a:pt x="391609" y="514058"/>
                  <a:pt x="393128" y="522402"/>
                </a:cubicBezTo>
                <a:cubicBezTo>
                  <a:pt x="394647" y="526953"/>
                  <a:pt x="394647" y="531504"/>
                  <a:pt x="394647" y="536055"/>
                </a:cubicBezTo>
                <a:cubicBezTo>
                  <a:pt x="394647" y="555776"/>
                  <a:pt x="386293" y="574738"/>
                  <a:pt x="371103" y="588391"/>
                </a:cubicBezTo>
                <a:cubicBezTo>
                  <a:pt x="358192" y="599769"/>
                  <a:pt x="341483" y="606595"/>
                  <a:pt x="324016" y="606595"/>
                </a:cubicBezTo>
                <a:cubicBezTo>
                  <a:pt x="320978" y="606595"/>
                  <a:pt x="318699" y="606595"/>
                  <a:pt x="316421" y="605837"/>
                </a:cubicBezTo>
                <a:cubicBezTo>
                  <a:pt x="286042" y="602803"/>
                  <a:pt x="260979" y="580048"/>
                  <a:pt x="254144" y="550466"/>
                </a:cubicBezTo>
                <a:cubicBezTo>
                  <a:pt x="253384" y="543640"/>
                  <a:pt x="252625" y="536813"/>
                  <a:pt x="253384" y="529228"/>
                </a:cubicBezTo>
                <a:cubicBezTo>
                  <a:pt x="254144" y="521643"/>
                  <a:pt x="249587" y="514058"/>
                  <a:pt x="243511" y="511024"/>
                </a:cubicBezTo>
                <a:cubicBezTo>
                  <a:pt x="237435" y="508748"/>
                  <a:pt x="232119" y="506473"/>
                  <a:pt x="226802" y="503439"/>
                </a:cubicBezTo>
                <a:cubicBezTo>
                  <a:pt x="225284" y="502680"/>
                  <a:pt x="222246" y="502680"/>
                  <a:pt x="220727" y="504956"/>
                </a:cubicBezTo>
                <a:lnTo>
                  <a:pt x="212372" y="514058"/>
                </a:lnTo>
                <a:cubicBezTo>
                  <a:pt x="211613" y="514817"/>
                  <a:pt x="210853" y="516334"/>
                  <a:pt x="210853" y="517851"/>
                </a:cubicBezTo>
                <a:cubicBezTo>
                  <a:pt x="213132" y="528470"/>
                  <a:pt x="212372" y="539089"/>
                  <a:pt x="209335" y="549708"/>
                </a:cubicBezTo>
                <a:cubicBezTo>
                  <a:pt x="202499" y="573221"/>
                  <a:pt x="182753" y="590667"/>
                  <a:pt x="159209" y="595218"/>
                </a:cubicBezTo>
                <a:cubicBezTo>
                  <a:pt x="137944" y="599010"/>
                  <a:pt x="116678" y="592942"/>
                  <a:pt x="101489" y="578531"/>
                </a:cubicBezTo>
                <a:cubicBezTo>
                  <a:pt x="85540" y="564119"/>
                  <a:pt x="78705" y="542881"/>
                  <a:pt x="81742" y="521643"/>
                </a:cubicBezTo>
                <a:cubicBezTo>
                  <a:pt x="85540" y="492061"/>
                  <a:pt x="109843" y="467789"/>
                  <a:pt x="140222" y="465514"/>
                </a:cubicBezTo>
                <a:cubicBezTo>
                  <a:pt x="149336" y="464755"/>
                  <a:pt x="158450" y="465514"/>
                  <a:pt x="166804" y="467789"/>
                </a:cubicBezTo>
                <a:cubicBezTo>
                  <a:pt x="168323" y="468548"/>
                  <a:pt x="171361" y="468548"/>
                  <a:pt x="172880" y="467031"/>
                </a:cubicBezTo>
                <a:cubicBezTo>
                  <a:pt x="175158" y="464755"/>
                  <a:pt x="175158" y="461721"/>
                  <a:pt x="173639" y="459446"/>
                </a:cubicBezTo>
                <a:cubicBezTo>
                  <a:pt x="158450" y="442000"/>
                  <a:pt x="147057" y="421521"/>
                  <a:pt x="140222" y="399524"/>
                </a:cubicBezTo>
                <a:cubicBezTo>
                  <a:pt x="138703" y="394215"/>
                  <a:pt x="133387" y="391181"/>
                  <a:pt x="128830" y="391181"/>
                </a:cubicBezTo>
                <a:lnTo>
                  <a:pt x="112122" y="392698"/>
                </a:lnTo>
                <a:cubicBezTo>
                  <a:pt x="107565" y="393456"/>
                  <a:pt x="104527" y="395732"/>
                  <a:pt x="102248" y="398007"/>
                </a:cubicBezTo>
                <a:cubicBezTo>
                  <a:pt x="89337" y="419245"/>
                  <a:pt x="65034" y="429106"/>
                  <a:pt x="41490" y="423038"/>
                </a:cubicBezTo>
                <a:cubicBezTo>
                  <a:pt x="25541" y="418487"/>
                  <a:pt x="11871" y="407109"/>
                  <a:pt x="5035" y="391939"/>
                </a:cubicBezTo>
                <a:cubicBezTo>
                  <a:pt x="-1800" y="376769"/>
                  <a:pt x="-1800" y="359324"/>
                  <a:pt x="5795" y="344154"/>
                </a:cubicBezTo>
                <a:cubicBezTo>
                  <a:pt x="15668" y="324433"/>
                  <a:pt x="36174" y="311538"/>
                  <a:pt x="58958" y="313055"/>
                </a:cubicBezTo>
                <a:cubicBezTo>
                  <a:pt x="72629" y="314572"/>
                  <a:pt x="84780" y="319882"/>
                  <a:pt x="93894" y="328984"/>
                </a:cubicBezTo>
                <a:cubicBezTo>
                  <a:pt x="95413" y="330501"/>
                  <a:pt x="99210" y="333535"/>
                  <a:pt x="103767" y="332776"/>
                </a:cubicBezTo>
                <a:lnTo>
                  <a:pt x="122754" y="331259"/>
                </a:lnTo>
                <a:cubicBezTo>
                  <a:pt x="128071" y="330501"/>
                  <a:pt x="132627" y="326708"/>
                  <a:pt x="132627" y="321399"/>
                </a:cubicBezTo>
                <a:cubicBezTo>
                  <a:pt x="136425" y="296368"/>
                  <a:pt x="144020" y="272096"/>
                  <a:pt x="156931" y="250858"/>
                </a:cubicBezTo>
                <a:cubicBezTo>
                  <a:pt x="159969" y="246307"/>
                  <a:pt x="159209" y="240998"/>
                  <a:pt x="156171" y="237205"/>
                </a:cubicBezTo>
                <a:lnTo>
                  <a:pt x="152374" y="231896"/>
                </a:lnTo>
                <a:cubicBezTo>
                  <a:pt x="149336" y="228103"/>
                  <a:pt x="144020" y="226586"/>
                  <a:pt x="139463" y="228103"/>
                </a:cubicBezTo>
                <a:cubicBezTo>
                  <a:pt x="125033" y="232654"/>
                  <a:pt x="109843" y="233413"/>
                  <a:pt x="94654" y="231137"/>
                </a:cubicBezTo>
                <a:cubicBezTo>
                  <a:pt x="57439" y="224311"/>
                  <a:pt x="28579" y="195488"/>
                  <a:pt x="21744" y="159080"/>
                </a:cubicBezTo>
                <a:cubicBezTo>
                  <a:pt x="15668" y="128740"/>
                  <a:pt x="24782" y="98400"/>
                  <a:pt x="46807" y="77161"/>
                </a:cubicBezTo>
                <a:cubicBezTo>
                  <a:pt x="68072" y="55165"/>
                  <a:pt x="98451" y="46063"/>
                  <a:pt x="128830" y="52131"/>
                </a:cubicBezTo>
                <a:cubicBezTo>
                  <a:pt x="163766" y="58199"/>
                  <a:pt x="191867" y="86264"/>
                  <a:pt x="200221" y="120396"/>
                </a:cubicBezTo>
                <a:cubicBezTo>
                  <a:pt x="204018" y="140117"/>
                  <a:pt x="202499" y="159080"/>
                  <a:pt x="194904" y="176525"/>
                </a:cubicBezTo>
                <a:cubicBezTo>
                  <a:pt x="193386" y="181076"/>
                  <a:pt x="193386" y="187144"/>
                  <a:pt x="197942" y="191695"/>
                </a:cubicBezTo>
                <a:cubicBezTo>
                  <a:pt x="202499" y="194729"/>
                  <a:pt x="208575" y="194729"/>
                  <a:pt x="213132" y="191695"/>
                </a:cubicBezTo>
                <a:cubicBezTo>
                  <a:pt x="225284" y="184110"/>
                  <a:pt x="238195" y="177284"/>
                  <a:pt x="251865" y="172733"/>
                </a:cubicBezTo>
                <a:cubicBezTo>
                  <a:pt x="255663" y="171216"/>
                  <a:pt x="258700" y="166665"/>
                  <a:pt x="257182" y="162114"/>
                </a:cubicBezTo>
                <a:lnTo>
                  <a:pt x="248068" y="123430"/>
                </a:lnTo>
                <a:cubicBezTo>
                  <a:pt x="247308" y="120396"/>
                  <a:pt x="245030" y="118121"/>
                  <a:pt x="241992" y="117362"/>
                </a:cubicBezTo>
                <a:cubicBezTo>
                  <a:pt x="218448" y="108260"/>
                  <a:pt x="202499" y="85505"/>
                  <a:pt x="202499" y="60474"/>
                </a:cubicBezTo>
                <a:cubicBezTo>
                  <a:pt x="202499" y="42270"/>
                  <a:pt x="210853" y="24825"/>
                  <a:pt x="224524" y="13447"/>
                </a:cubicBezTo>
                <a:cubicBezTo>
                  <a:pt x="238954" y="2070"/>
                  <a:pt x="257941" y="-2481"/>
                  <a:pt x="276168" y="13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bones_145256">
            <a:extLst>
              <a:ext uri="{FF2B5EF4-FFF2-40B4-BE49-F238E27FC236}">
                <a16:creationId xmlns:a16="http://schemas.microsoft.com/office/drawing/2014/main" id="{3E195EB6-6862-1465-96D9-E518A9234907}"/>
              </a:ext>
            </a:extLst>
          </p:cNvPr>
          <p:cNvSpPr/>
          <p:nvPr/>
        </p:nvSpPr>
        <p:spPr>
          <a:xfrm>
            <a:off x="6709958" y="4350840"/>
            <a:ext cx="609685" cy="608760"/>
          </a:xfrm>
          <a:custGeom>
            <a:avLst/>
            <a:gdLst>
              <a:gd name="T0" fmla="*/ 4552 w 5016"/>
              <a:gd name="T1" fmla="*/ 3573 h 5016"/>
              <a:gd name="T2" fmla="*/ 3083 w 5016"/>
              <a:gd name="T3" fmla="*/ 2508 h 5016"/>
              <a:gd name="T4" fmla="*/ 4552 w 5016"/>
              <a:gd name="T5" fmla="*/ 1443 h 5016"/>
              <a:gd name="T6" fmla="*/ 4880 w 5016"/>
              <a:gd name="T7" fmla="*/ 1307 h 5016"/>
              <a:gd name="T8" fmla="*/ 4880 w 5016"/>
              <a:gd name="T9" fmla="*/ 651 h 5016"/>
              <a:gd name="T10" fmla="*/ 4501 w 5016"/>
              <a:gd name="T11" fmla="*/ 515 h 5016"/>
              <a:gd name="T12" fmla="*/ 4037 w 5016"/>
              <a:gd name="T13" fmla="*/ 0 h 5016"/>
              <a:gd name="T14" fmla="*/ 3573 w 5016"/>
              <a:gd name="T15" fmla="*/ 868 h 5016"/>
              <a:gd name="T16" fmla="*/ 1443 w 5016"/>
              <a:gd name="T17" fmla="*/ 868 h 5016"/>
              <a:gd name="T18" fmla="*/ 979 w 5016"/>
              <a:gd name="T19" fmla="*/ 0 h 5016"/>
              <a:gd name="T20" fmla="*/ 515 w 5016"/>
              <a:gd name="T21" fmla="*/ 464 h 5016"/>
              <a:gd name="T22" fmla="*/ 464 w 5016"/>
              <a:gd name="T23" fmla="*/ 515 h 5016"/>
              <a:gd name="T24" fmla="*/ 136 w 5016"/>
              <a:gd name="T25" fmla="*/ 1307 h 5016"/>
              <a:gd name="T26" fmla="*/ 868 w 5016"/>
              <a:gd name="T27" fmla="*/ 1443 h 5016"/>
              <a:gd name="T28" fmla="*/ 868 w 5016"/>
              <a:gd name="T29" fmla="*/ 3573 h 5016"/>
              <a:gd name="T30" fmla="*/ 0 w 5016"/>
              <a:gd name="T31" fmla="*/ 4037 h 5016"/>
              <a:gd name="T32" fmla="*/ 515 w 5016"/>
              <a:gd name="T33" fmla="*/ 4501 h 5016"/>
              <a:gd name="T34" fmla="*/ 979 w 5016"/>
              <a:gd name="T35" fmla="*/ 5016 h 5016"/>
              <a:gd name="T36" fmla="*/ 1443 w 5016"/>
              <a:gd name="T37" fmla="*/ 4148 h 5016"/>
              <a:gd name="T38" fmla="*/ 3573 w 5016"/>
              <a:gd name="T39" fmla="*/ 4148 h 5016"/>
              <a:gd name="T40" fmla="*/ 4037 w 5016"/>
              <a:gd name="T41" fmla="*/ 5016 h 5016"/>
              <a:gd name="T42" fmla="*/ 4501 w 5016"/>
              <a:gd name="T43" fmla="*/ 4552 h 5016"/>
              <a:gd name="T44" fmla="*/ 4552 w 5016"/>
              <a:gd name="T45" fmla="*/ 4501 h 5016"/>
              <a:gd name="T46" fmla="*/ 4880 w 5016"/>
              <a:gd name="T47" fmla="*/ 3709 h 5016"/>
              <a:gd name="T48" fmla="*/ 904 w 5016"/>
              <a:gd name="T49" fmla="*/ 1270 h 5016"/>
              <a:gd name="T50" fmla="*/ 259 w 5016"/>
              <a:gd name="T51" fmla="*/ 1185 h 5016"/>
              <a:gd name="T52" fmla="*/ 464 w 5016"/>
              <a:gd name="T53" fmla="*/ 688 h 5016"/>
              <a:gd name="T54" fmla="*/ 688 w 5016"/>
              <a:gd name="T55" fmla="*/ 601 h 5016"/>
              <a:gd name="T56" fmla="*/ 773 w 5016"/>
              <a:gd name="T57" fmla="*/ 258 h 5016"/>
              <a:gd name="T58" fmla="*/ 1269 w 5016"/>
              <a:gd name="T59" fmla="*/ 464 h 5016"/>
              <a:gd name="T60" fmla="*/ 1295 w 5016"/>
              <a:gd name="T61" fmla="*/ 965 h 5016"/>
              <a:gd name="T62" fmla="*/ 2055 w 5016"/>
              <a:gd name="T63" fmla="*/ 2385 h 5016"/>
              <a:gd name="T64" fmla="*/ 1295 w 5016"/>
              <a:gd name="T65" fmla="*/ 4051 h 5016"/>
              <a:gd name="T66" fmla="*/ 1270 w 5016"/>
              <a:gd name="T67" fmla="*/ 4552 h 5016"/>
              <a:gd name="T68" fmla="*/ 688 w 5016"/>
              <a:gd name="T69" fmla="*/ 4552 h 5016"/>
              <a:gd name="T70" fmla="*/ 601 w 5016"/>
              <a:gd name="T71" fmla="*/ 4328 h 5016"/>
              <a:gd name="T72" fmla="*/ 173 w 5016"/>
              <a:gd name="T73" fmla="*/ 4037 h 5016"/>
              <a:gd name="T74" fmla="*/ 904 w 5016"/>
              <a:gd name="T75" fmla="*/ 3746 h 5016"/>
              <a:gd name="T76" fmla="*/ 3721 w 5016"/>
              <a:gd name="T77" fmla="*/ 965 h 5016"/>
              <a:gd name="T78" fmla="*/ 3746 w 5016"/>
              <a:gd name="T79" fmla="*/ 464 h 5016"/>
              <a:gd name="T80" fmla="*/ 4328 w 5016"/>
              <a:gd name="T81" fmla="*/ 464 h 5016"/>
              <a:gd name="T82" fmla="*/ 4415 w 5016"/>
              <a:gd name="T83" fmla="*/ 688 h 5016"/>
              <a:gd name="T84" fmla="*/ 4757 w 5016"/>
              <a:gd name="T85" fmla="*/ 773 h 5016"/>
              <a:gd name="T86" fmla="*/ 4757 w 5016"/>
              <a:gd name="T87" fmla="*/ 1184 h 5016"/>
              <a:gd name="T88" fmla="*/ 4112 w 5016"/>
              <a:gd name="T89" fmla="*/ 1270 h 5016"/>
              <a:gd name="T90" fmla="*/ 1295 w 5016"/>
              <a:gd name="T91" fmla="*/ 4051 h 5016"/>
              <a:gd name="T92" fmla="*/ 4415 w 5016"/>
              <a:gd name="T93" fmla="*/ 4328 h 5016"/>
              <a:gd name="T94" fmla="*/ 4328 w 5016"/>
              <a:gd name="T95" fmla="*/ 4552 h 5016"/>
              <a:gd name="T96" fmla="*/ 4037 w 5016"/>
              <a:gd name="T97" fmla="*/ 4843 h 5016"/>
              <a:gd name="T98" fmla="*/ 3746 w 5016"/>
              <a:gd name="T99" fmla="*/ 4112 h 5016"/>
              <a:gd name="T100" fmla="*/ 2631 w 5016"/>
              <a:gd name="T101" fmla="*/ 2961 h 5016"/>
              <a:gd name="T102" fmla="*/ 4051 w 5016"/>
              <a:gd name="T103" fmla="*/ 3721 h 5016"/>
              <a:gd name="T104" fmla="*/ 4552 w 5016"/>
              <a:gd name="T105" fmla="*/ 3747 h 5016"/>
              <a:gd name="T106" fmla="*/ 4843 w 5016"/>
              <a:gd name="T107" fmla="*/ 4037 h 5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16" h="5016">
                <a:moveTo>
                  <a:pt x="4880" y="3709"/>
                </a:moveTo>
                <a:cubicBezTo>
                  <a:pt x="4792" y="3621"/>
                  <a:pt x="4676" y="3573"/>
                  <a:pt x="4552" y="3573"/>
                </a:cubicBezTo>
                <a:lnTo>
                  <a:pt x="4148" y="3573"/>
                </a:lnTo>
                <a:lnTo>
                  <a:pt x="3083" y="2508"/>
                </a:lnTo>
                <a:lnTo>
                  <a:pt x="4148" y="1443"/>
                </a:lnTo>
                <a:lnTo>
                  <a:pt x="4552" y="1443"/>
                </a:lnTo>
                <a:lnTo>
                  <a:pt x="4552" y="1443"/>
                </a:lnTo>
                <a:cubicBezTo>
                  <a:pt x="4676" y="1443"/>
                  <a:pt x="4792" y="1395"/>
                  <a:pt x="4880" y="1307"/>
                </a:cubicBezTo>
                <a:cubicBezTo>
                  <a:pt x="4968" y="1219"/>
                  <a:pt x="5016" y="1103"/>
                  <a:pt x="5016" y="979"/>
                </a:cubicBezTo>
                <a:cubicBezTo>
                  <a:pt x="5016" y="855"/>
                  <a:pt x="4968" y="738"/>
                  <a:pt x="4880" y="651"/>
                </a:cubicBezTo>
                <a:cubicBezTo>
                  <a:pt x="4792" y="563"/>
                  <a:pt x="4676" y="515"/>
                  <a:pt x="4552" y="515"/>
                </a:cubicBezTo>
                <a:lnTo>
                  <a:pt x="4501" y="515"/>
                </a:lnTo>
                <a:lnTo>
                  <a:pt x="4501" y="464"/>
                </a:lnTo>
                <a:cubicBezTo>
                  <a:pt x="4501" y="208"/>
                  <a:pt x="4293" y="0"/>
                  <a:pt x="4037" y="0"/>
                </a:cubicBezTo>
                <a:cubicBezTo>
                  <a:pt x="3781" y="0"/>
                  <a:pt x="3573" y="208"/>
                  <a:pt x="3573" y="464"/>
                </a:cubicBezTo>
                <a:lnTo>
                  <a:pt x="3573" y="868"/>
                </a:lnTo>
                <a:lnTo>
                  <a:pt x="2508" y="1933"/>
                </a:lnTo>
                <a:lnTo>
                  <a:pt x="1443" y="868"/>
                </a:lnTo>
                <a:lnTo>
                  <a:pt x="1443" y="464"/>
                </a:lnTo>
                <a:cubicBezTo>
                  <a:pt x="1443" y="208"/>
                  <a:pt x="1235" y="0"/>
                  <a:pt x="979" y="0"/>
                </a:cubicBezTo>
                <a:cubicBezTo>
                  <a:pt x="855" y="0"/>
                  <a:pt x="738" y="48"/>
                  <a:pt x="651" y="136"/>
                </a:cubicBezTo>
                <a:cubicBezTo>
                  <a:pt x="563" y="224"/>
                  <a:pt x="515" y="340"/>
                  <a:pt x="515" y="464"/>
                </a:cubicBezTo>
                <a:lnTo>
                  <a:pt x="515" y="515"/>
                </a:lnTo>
                <a:lnTo>
                  <a:pt x="464" y="515"/>
                </a:lnTo>
                <a:cubicBezTo>
                  <a:pt x="208" y="515"/>
                  <a:pt x="0" y="723"/>
                  <a:pt x="0" y="979"/>
                </a:cubicBezTo>
                <a:cubicBezTo>
                  <a:pt x="0" y="1103"/>
                  <a:pt x="48" y="1219"/>
                  <a:pt x="136" y="1307"/>
                </a:cubicBezTo>
                <a:cubicBezTo>
                  <a:pt x="224" y="1395"/>
                  <a:pt x="340" y="1443"/>
                  <a:pt x="464" y="1443"/>
                </a:cubicBezTo>
                <a:lnTo>
                  <a:pt x="868" y="1443"/>
                </a:lnTo>
                <a:lnTo>
                  <a:pt x="1933" y="2508"/>
                </a:lnTo>
                <a:lnTo>
                  <a:pt x="868" y="3573"/>
                </a:lnTo>
                <a:lnTo>
                  <a:pt x="464" y="3573"/>
                </a:lnTo>
                <a:cubicBezTo>
                  <a:pt x="208" y="3573"/>
                  <a:pt x="0" y="3781"/>
                  <a:pt x="0" y="4037"/>
                </a:cubicBezTo>
                <a:cubicBezTo>
                  <a:pt x="0" y="4293"/>
                  <a:pt x="208" y="4501"/>
                  <a:pt x="464" y="4501"/>
                </a:cubicBezTo>
                <a:lnTo>
                  <a:pt x="515" y="4501"/>
                </a:lnTo>
                <a:lnTo>
                  <a:pt x="515" y="4552"/>
                </a:lnTo>
                <a:cubicBezTo>
                  <a:pt x="515" y="4808"/>
                  <a:pt x="723" y="5016"/>
                  <a:pt x="979" y="5016"/>
                </a:cubicBezTo>
                <a:cubicBezTo>
                  <a:pt x="1235" y="5016"/>
                  <a:pt x="1443" y="4808"/>
                  <a:pt x="1443" y="4552"/>
                </a:cubicBezTo>
                <a:lnTo>
                  <a:pt x="1443" y="4148"/>
                </a:lnTo>
                <a:lnTo>
                  <a:pt x="2508" y="3083"/>
                </a:lnTo>
                <a:lnTo>
                  <a:pt x="3573" y="4148"/>
                </a:lnTo>
                <a:lnTo>
                  <a:pt x="3573" y="4552"/>
                </a:lnTo>
                <a:cubicBezTo>
                  <a:pt x="3573" y="4808"/>
                  <a:pt x="3781" y="5016"/>
                  <a:pt x="4037" y="5016"/>
                </a:cubicBezTo>
                <a:cubicBezTo>
                  <a:pt x="4161" y="5016"/>
                  <a:pt x="4278" y="4968"/>
                  <a:pt x="4365" y="4880"/>
                </a:cubicBezTo>
                <a:cubicBezTo>
                  <a:pt x="4453" y="4792"/>
                  <a:pt x="4501" y="4676"/>
                  <a:pt x="4501" y="4552"/>
                </a:cubicBezTo>
                <a:lnTo>
                  <a:pt x="4501" y="4501"/>
                </a:lnTo>
                <a:lnTo>
                  <a:pt x="4552" y="4501"/>
                </a:lnTo>
                <a:cubicBezTo>
                  <a:pt x="4808" y="4501"/>
                  <a:pt x="5016" y="4293"/>
                  <a:pt x="5016" y="4037"/>
                </a:cubicBezTo>
                <a:cubicBezTo>
                  <a:pt x="5016" y="3913"/>
                  <a:pt x="4968" y="3797"/>
                  <a:pt x="4880" y="3709"/>
                </a:cubicBezTo>
                <a:close/>
                <a:moveTo>
                  <a:pt x="965" y="1295"/>
                </a:moveTo>
                <a:cubicBezTo>
                  <a:pt x="949" y="1279"/>
                  <a:pt x="927" y="1270"/>
                  <a:pt x="904" y="1270"/>
                </a:cubicBezTo>
                <a:lnTo>
                  <a:pt x="464" y="1270"/>
                </a:lnTo>
                <a:cubicBezTo>
                  <a:pt x="386" y="1270"/>
                  <a:pt x="313" y="1239"/>
                  <a:pt x="259" y="1185"/>
                </a:cubicBezTo>
                <a:cubicBezTo>
                  <a:pt x="204" y="1129"/>
                  <a:pt x="173" y="1056"/>
                  <a:pt x="173" y="979"/>
                </a:cubicBezTo>
                <a:cubicBezTo>
                  <a:pt x="173" y="818"/>
                  <a:pt x="304" y="688"/>
                  <a:pt x="464" y="688"/>
                </a:cubicBezTo>
                <a:lnTo>
                  <a:pt x="601" y="688"/>
                </a:lnTo>
                <a:cubicBezTo>
                  <a:pt x="649" y="688"/>
                  <a:pt x="688" y="649"/>
                  <a:pt x="688" y="601"/>
                </a:cubicBezTo>
                <a:lnTo>
                  <a:pt x="688" y="464"/>
                </a:lnTo>
                <a:cubicBezTo>
                  <a:pt x="688" y="387"/>
                  <a:pt x="718" y="313"/>
                  <a:pt x="773" y="258"/>
                </a:cubicBezTo>
                <a:cubicBezTo>
                  <a:pt x="828" y="204"/>
                  <a:pt x="901" y="173"/>
                  <a:pt x="979" y="173"/>
                </a:cubicBezTo>
                <a:cubicBezTo>
                  <a:pt x="1139" y="173"/>
                  <a:pt x="1269" y="304"/>
                  <a:pt x="1269" y="464"/>
                </a:cubicBezTo>
                <a:lnTo>
                  <a:pt x="1269" y="904"/>
                </a:lnTo>
                <a:cubicBezTo>
                  <a:pt x="1269" y="927"/>
                  <a:pt x="1279" y="949"/>
                  <a:pt x="1295" y="965"/>
                </a:cubicBezTo>
                <a:lnTo>
                  <a:pt x="2385" y="2055"/>
                </a:lnTo>
                <a:lnTo>
                  <a:pt x="2055" y="2385"/>
                </a:lnTo>
                <a:lnTo>
                  <a:pt x="965" y="1295"/>
                </a:lnTo>
                <a:close/>
                <a:moveTo>
                  <a:pt x="1295" y="4051"/>
                </a:moveTo>
                <a:cubicBezTo>
                  <a:pt x="1279" y="4067"/>
                  <a:pt x="1270" y="4089"/>
                  <a:pt x="1270" y="4112"/>
                </a:cubicBezTo>
                <a:lnTo>
                  <a:pt x="1270" y="4552"/>
                </a:lnTo>
                <a:cubicBezTo>
                  <a:pt x="1270" y="4712"/>
                  <a:pt x="1139" y="4843"/>
                  <a:pt x="979" y="4843"/>
                </a:cubicBezTo>
                <a:cubicBezTo>
                  <a:pt x="818" y="4843"/>
                  <a:pt x="688" y="4712"/>
                  <a:pt x="688" y="4552"/>
                </a:cubicBezTo>
                <a:lnTo>
                  <a:pt x="688" y="4415"/>
                </a:lnTo>
                <a:cubicBezTo>
                  <a:pt x="688" y="4367"/>
                  <a:pt x="649" y="4328"/>
                  <a:pt x="601" y="4328"/>
                </a:cubicBezTo>
                <a:lnTo>
                  <a:pt x="464" y="4328"/>
                </a:lnTo>
                <a:cubicBezTo>
                  <a:pt x="304" y="4328"/>
                  <a:pt x="173" y="4198"/>
                  <a:pt x="173" y="4037"/>
                </a:cubicBezTo>
                <a:cubicBezTo>
                  <a:pt x="173" y="3877"/>
                  <a:pt x="304" y="3746"/>
                  <a:pt x="464" y="3746"/>
                </a:cubicBezTo>
                <a:lnTo>
                  <a:pt x="904" y="3746"/>
                </a:lnTo>
                <a:cubicBezTo>
                  <a:pt x="927" y="3746"/>
                  <a:pt x="949" y="3737"/>
                  <a:pt x="965" y="3721"/>
                </a:cubicBezTo>
                <a:lnTo>
                  <a:pt x="3721" y="965"/>
                </a:lnTo>
                <a:cubicBezTo>
                  <a:pt x="3737" y="949"/>
                  <a:pt x="3746" y="927"/>
                  <a:pt x="3746" y="904"/>
                </a:cubicBezTo>
                <a:lnTo>
                  <a:pt x="3746" y="464"/>
                </a:lnTo>
                <a:cubicBezTo>
                  <a:pt x="3746" y="304"/>
                  <a:pt x="3877" y="173"/>
                  <a:pt x="4037" y="173"/>
                </a:cubicBezTo>
                <a:cubicBezTo>
                  <a:pt x="4198" y="173"/>
                  <a:pt x="4328" y="304"/>
                  <a:pt x="4328" y="464"/>
                </a:cubicBezTo>
                <a:lnTo>
                  <a:pt x="4328" y="601"/>
                </a:lnTo>
                <a:cubicBezTo>
                  <a:pt x="4328" y="649"/>
                  <a:pt x="4367" y="688"/>
                  <a:pt x="4415" y="688"/>
                </a:cubicBezTo>
                <a:lnTo>
                  <a:pt x="4552" y="688"/>
                </a:lnTo>
                <a:cubicBezTo>
                  <a:pt x="4630" y="688"/>
                  <a:pt x="4703" y="718"/>
                  <a:pt x="4757" y="773"/>
                </a:cubicBezTo>
                <a:cubicBezTo>
                  <a:pt x="4812" y="828"/>
                  <a:pt x="4843" y="901"/>
                  <a:pt x="4843" y="979"/>
                </a:cubicBezTo>
                <a:cubicBezTo>
                  <a:pt x="4843" y="1056"/>
                  <a:pt x="4812" y="1129"/>
                  <a:pt x="4757" y="1184"/>
                </a:cubicBezTo>
                <a:cubicBezTo>
                  <a:pt x="4703" y="1239"/>
                  <a:pt x="4630" y="1270"/>
                  <a:pt x="4552" y="1270"/>
                </a:cubicBezTo>
                <a:lnTo>
                  <a:pt x="4112" y="1270"/>
                </a:lnTo>
                <a:cubicBezTo>
                  <a:pt x="4089" y="1270"/>
                  <a:pt x="4067" y="1279"/>
                  <a:pt x="4051" y="1295"/>
                </a:cubicBezTo>
                <a:lnTo>
                  <a:pt x="1295" y="4051"/>
                </a:lnTo>
                <a:close/>
                <a:moveTo>
                  <a:pt x="4552" y="4328"/>
                </a:moveTo>
                <a:lnTo>
                  <a:pt x="4415" y="4328"/>
                </a:lnTo>
                <a:cubicBezTo>
                  <a:pt x="4367" y="4328"/>
                  <a:pt x="4328" y="4367"/>
                  <a:pt x="4328" y="4415"/>
                </a:cubicBezTo>
                <a:lnTo>
                  <a:pt x="4328" y="4552"/>
                </a:lnTo>
                <a:cubicBezTo>
                  <a:pt x="4328" y="4630"/>
                  <a:pt x="4298" y="4703"/>
                  <a:pt x="4243" y="4757"/>
                </a:cubicBezTo>
                <a:cubicBezTo>
                  <a:pt x="4188" y="4812"/>
                  <a:pt x="4115" y="4843"/>
                  <a:pt x="4037" y="4843"/>
                </a:cubicBezTo>
                <a:cubicBezTo>
                  <a:pt x="3877" y="4843"/>
                  <a:pt x="3746" y="4712"/>
                  <a:pt x="3746" y="4552"/>
                </a:cubicBezTo>
                <a:lnTo>
                  <a:pt x="3746" y="4112"/>
                </a:lnTo>
                <a:cubicBezTo>
                  <a:pt x="3746" y="4089"/>
                  <a:pt x="3737" y="4067"/>
                  <a:pt x="3721" y="4051"/>
                </a:cubicBezTo>
                <a:lnTo>
                  <a:pt x="2631" y="2961"/>
                </a:lnTo>
                <a:lnTo>
                  <a:pt x="2961" y="2631"/>
                </a:lnTo>
                <a:lnTo>
                  <a:pt x="4051" y="3721"/>
                </a:lnTo>
                <a:cubicBezTo>
                  <a:pt x="4067" y="3737"/>
                  <a:pt x="4089" y="3747"/>
                  <a:pt x="4112" y="3747"/>
                </a:cubicBezTo>
                <a:lnTo>
                  <a:pt x="4552" y="3747"/>
                </a:lnTo>
                <a:cubicBezTo>
                  <a:pt x="4629" y="3747"/>
                  <a:pt x="4703" y="3777"/>
                  <a:pt x="4758" y="3832"/>
                </a:cubicBezTo>
                <a:cubicBezTo>
                  <a:pt x="4812" y="3887"/>
                  <a:pt x="4843" y="3960"/>
                  <a:pt x="4843" y="4037"/>
                </a:cubicBezTo>
                <a:cubicBezTo>
                  <a:pt x="4843" y="4198"/>
                  <a:pt x="4712" y="4328"/>
                  <a:pt x="4552" y="432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组合 33">
            <a:extLst>
              <a:ext uri="{FF2B5EF4-FFF2-40B4-BE49-F238E27FC236}">
                <a16:creationId xmlns:a16="http://schemas.microsoft.com/office/drawing/2014/main" id="{BE8CD083-8269-DE70-4D9E-91895981AF8C}"/>
              </a:ext>
            </a:extLst>
          </p:cNvPr>
          <p:cNvGrpSpPr/>
          <p:nvPr/>
        </p:nvGrpSpPr>
        <p:grpSpPr>
          <a:xfrm>
            <a:off x="8874214" y="3208004"/>
            <a:ext cx="2131303" cy="1743905"/>
            <a:chOff x="4285852" y="3175642"/>
            <a:chExt cx="3257485" cy="2665386"/>
          </a:xfrm>
        </p:grpSpPr>
        <p:pic>
          <p:nvPicPr>
            <p:cNvPr id="35" name="图片 34">
              <a:extLst>
                <a:ext uri="{FF2B5EF4-FFF2-40B4-BE49-F238E27FC236}">
                  <a16:creationId xmlns:a16="http://schemas.microsoft.com/office/drawing/2014/main" id="{89272FD7-C2F8-92EB-1B2A-4112C9843BD1}"/>
                </a:ext>
              </a:extLst>
            </p:cNvPr>
            <p:cNvPicPr>
              <a:picLocks/>
            </p:cNvPicPr>
            <p:nvPr>
              <p:custDataLst>
                <p:tags r:id="rId2"/>
              </p:custDataLst>
            </p:nvPr>
          </p:nvPicPr>
          <p:blipFill>
            <a:blip r:embed="rId20"/>
            <a:stretch>
              <a:fillRect/>
            </a:stretch>
          </p:blipFill>
          <p:spPr>
            <a:xfrm>
              <a:off x="4538976" y="3431859"/>
              <a:ext cx="1224125" cy="1023862"/>
            </a:xfrm>
            <a:prstGeom prst="roundRect">
              <a:avLst>
                <a:gd name="adj" fmla="val 9105"/>
              </a:avLst>
            </a:prstGeom>
          </p:spPr>
        </p:pic>
        <p:sp>
          <p:nvSpPr>
            <p:cNvPr id="36" name="矩形: 圆角 35">
              <a:extLst>
                <a:ext uri="{FF2B5EF4-FFF2-40B4-BE49-F238E27FC236}">
                  <a16:creationId xmlns:a16="http://schemas.microsoft.com/office/drawing/2014/main" id="{BC86F03E-77F3-DF3D-DBC8-8F50540177DD}"/>
                </a:ext>
              </a:extLst>
            </p:cNvPr>
            <p:cNvSpPr/>
            <p:nvPr>
              <p:custDataLst>
                <p:tags r:id="rId3"/>
              </p:custDataLst>
            </p:nvPr>
          </p:nvSpPr>
          <p:spPr>
            <a:xfrm>
              <a:off x="4285852" y="3185259"/>
              <a:ext cx="1730373" cy="246577"/>
            </a:xfrm>
            <a:prstGeom prst="roundRect">
              <a:avLst>
                <a:gd name="adj" fmla="val 9081"/>
              </a:avLst>
            </a:prstGeom>
            <a:noFill/>
            <a:ln w="12700" cap="flat" cmpd="sng" algn="ctr">
              <a:noFill/>
              <a:prstDash val="solid"/>
              <a:miter lim="800000"/>
            </a:ln>
            <a:effectLst/>
          </p:spPr>
          <p:txBody>
            <a:bodyPr wrap="squar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i="0" u="none" strike="noStrike" kern="0" cap="none" spc="0" normalizeH="0" baseline="0" noProof="0" dirty="0">
                <a:ln>
                  <a:noFill/>
                </a:ln>
                <a:solidFill>
                  <a:schemeClr val="tx1">
                    <a:lumMod val="65000"/>
                    <a:lumOff val="35000"/>
                  </a:schemeClr>
                </a:solidFill>
                <a:effectLst/>
                <a:uLnTx/>
                <a:uFillTx/>
                <a:latin typeface="微软雅黑"/>
                <a:ea typeface="微软雅黑"/>
                <a:cs typeface="Arial" panose="020B0604020202020204" pitchFamily="34" charset="0"/>
                <a:sym typeface="+mn-lt"/>
              </a:endParaRPr>
            </a:p>
          </p:txBody>
        </p:sp>
        <p:pic>
          <p:nvPicPr>
            <p:cNvPr id="37" name="图片 36">
              <a:extLst>
                <a:ext uri="{FF2B5EF4-FFF2-40B4-BE49-F238E27FC236}">
                  <a16:creationId xmlns:a16="http://schemas.microsoft.com/office/drawing/2014/main" id="{7B976242-09A9-6C90-1222-FAEE5FE848AE}"/>
                </a:ext>
              </a:extLst>
            </p:cNvPr>
            <p:cNvPicPr>
              <a:picLocks/>
            </p:cNvPicPr>
            <p:nvPr>
              <p:custDataLst>
                <p:tags r:id="rId4"/>
              </p:custDataLst>
            </p:nvPr>
          </p:nvPicPr>
          <p:blipFill>
            <a:blip r:embed="rId21"/>
            <a:stretch>
              <a:fillRect/>
            </a:stretch>
          </p:blipFill>
          <p:spPr>
            <a:xfrm>
              <a:off x="4538976" y="4817166"/>
              <a:ext cx="1224125" cy="1023862"/>
            </a:xfrm>
            <a:prstGeom prst="roundRect">
              <a:avLst>
                <a:gd name="adj" fmla="val 9105"/>
              </a:avLst>
            </a:prstGeom>
          </p:spPr>
        </p:pic>
        <p:sp>
          <p:nvSpPr>
            <p:cNvPr id="38" name="矩形: 圆角 21">
              <a:extLst>
                <a:ext uri="{FF2B5EF4-FFF2-40B4-BE49-F238E27FC236}">
                  <a16:creationId xmlns:a16="http://schemas.microsoft.com/office/drawing/2014/main" id="{A94BD154-0B26-EB87-E66E-F22DAF7E1E9E}"/>
                </a:ext>
              </a:extLst>
            </p:cNvPr>
            <p:cNvSpPr/>
            <p:nvPr>
              <p:custDataLst>
                <p:tags r:id="rId5"/>
              </p:custDataLst>
            </p:nvPr>
          </p:nvSpPr>
          <p:spPr>
            <a:xfrm>
              <a:off x="4481026" y="4577305"/>
              <a:ext cx="1340025" cy="246577"/>
            </a:xfrm>
            <a:prstGeom prst="roundRect">
              <a:avLst>
                <a:gd name="adj" fmla="val 9081"/>
              </a:avLst>
            </a:prstGeom>
            <a:noFill/>
            <a:ln w="12700" cap="flat" cmpd="sng" algn="ctr">
              <a:noFill/>
              <a:prstDash val="solid"/>
              <a:miter lim="800000"/>
            </a:ln>
            <a:effectLst/>
          </p:spPr>
          <p:txBody>
            <a:bodyPr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i="0" u="none" strike="noStrike" kern="0" cap="none" spc="0" normalizeH="0" baseline="0" noProof="0" dirty="0">
                <a:ln>
                  <a:noFill/>
                </a:ln>
                <a:solidFill>
                  <a:schemeClr val="tx1">
                    <a:lumMod val="65000"/>
                    <a:lumOff val="35000"/>
                  </a:schemeClr>
                </a:solidFill>
                <a:effectLst/>
                <a:uLnTx/>
                <a:uFillTx/>
                <a:latin typeface="微软雅黑"/>
                <a:ea typeface="微软雅黑"/>
                <a:cs typeface="Arial" panose="020B0604020202020204" pitchFamily="34" charset="0"/>
                <a:sym typeface="+mn-lt"/>
              </a:endParaRPr>
            </a:p>
          </p:txBody>
        </p:sp>
        <p:grpSp>
          <p:nvGrpSpPr>
            <p:cNvPr id="39" name="组合 38">
              <a:extLst>
                <a:ext uri="{FF2B5EF4-FFF2-40B4-BE49-F238E27FC236}">
                  <a16:creationId xmlns:a16="http://schemas.microsoft.com/office/drawing/2014/main" id="{BC780AA3-2F6A-C61B-FEB6-ACA40E5D8E0A}"/>
                </a:ext>
              </a:extLst>
            </p:cNvPr>
            <p:cNvGrpSpPr/>
            <p:nvPr/>
          </p:nvGrpSpPr>
          <p:grpSpPr>
            <a:xfrm>
              <a:off x="6036180" y="3431859"/>
              <a:ext cx="123076" cy="2377652"/>
              <a:chOff x="6300339" y="3456067"/>
              <a:chExt cx="115824" cy="2257215"/>
            </a:xfrm>
          </p:grpSpPr>
          <p:cxnSp>
            <p:nvCxnSpPr>
              <p:cNvPr id="45" name="直接连接符 44">
                <a:extLst>
                  <a:ext uri="{FF2B5EF4-FFF2-40B4-BE49-F238E27FC236}">
                    <a16:creationId xmlns:a16="http://schemas.microsoft.com/office/drawing/2014/main" id="{D42C3A0D-D8D9-B21B-4B48-907CEE274CBE}"/>
                  </a:ext>
                </a:extLst>
              </p:cNvPr>
              <p:cNvCxnSpPr>
                <a:cxnSpLocks/>
              </p:cNvCxnSpPr>
              <p:nvPr/>
            </p:nvCxnSpPr>
            <p:spPr>
              <a:xfrm>
                <a:off x="6300339" y="3456067"/>
                <a:ext cx="0" cy="2257215"/>
              </a:xfrm>
              <a:prstGeom prst="line">
                <a:avLst/>
              </a:prstGeom>
              <a:noFill/>
              <a:ln w="6350" cap="flat" cmpd="sng" algn="ctr">
                <a:solidFill>
                  <a:srgbClr val="EB613B">
                    <a:alpha val="70000"/>
                  </a:srgbClr>
                </a:solidFill>
                <a:prstDash val="solid"/>
                <a:miter lim="800000"/>
              </a:ln>
              <a:effectLst/>
            </p:spPr>
          </p:cxnSp>
          <p:sp>
            <p:nvSpPr>
              <p:cNvPr id="46" name="等腰三角形 45">
                <a:extLst>
                  <a:ext uri="{FF2B5EF4-FFF2-40B4-BE49-F238E27FC236}">
                    <a16:creationId xmlns:a16="http://schemas.microsoft.com/office/drawing/2014/main" id="{62675621-4807-FB02-6C01-A189FB03A92E}"/>
                  </a:ext>
                </a:extLst>
              </p:cNvPr>
              <p:cNvSpPr/>
              <p:nvPr/>
            </p:nvSpPr>
            <p:spPr>
              <a:xfrm rot="5400000">
                <a:off x="6226751" y="4515896"/>
                <a:ext cx="268170" cy="110655"/>
              </a:xfrm>
              <a:prstGeom prst="triangle">
                <a:avLst/>
              </a:prstGeom>
              <a:solidFill>
                <a:srgbClr val="F36D52">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微软雅黑"/>
                  <a:ea typeface="微软雅黑"/>
                  <a:cs typeface="+mn-cs"/>
                </a:endParaRPr>
              </a:p>
            </p:txBody>
          </p:sp>
        </p:grpSp>
        <p:pic>
          <p:nvPicPr>
            <p:cNvPr id="40" name="图片 39">
              <a:extLst>
                <a:ext uri="{FF2B5EF4-FFF2-40B4-BE49-F238E27FC236}">
                  <a16:creationId xmlns:a16="http://schemas.microsoft.com/office/drawing/2014/main" id="{FB9A39AD-731A-EF36-05B9-CA49CA8A7EC8}"/>
                </a:ext>
              </a:extLst>
            </p:cNvPr>
            <p:cNvPicPr/>
            <p:nvPr>
              <p:custDataLst>
                <p:tags r:id="rId6"/>
              </p:custDataLst>
            </p:nvPr>
          </p:nvPicPr>
          <p:blipFill>
            <a:blip r:embed="rId22"/>
            <a:stretch>
              <a:fillRect/>
            </a:stretch>
          </p:blipFill>
          <p:spPr>
            <a:xfrm>
              <a:off x="6319212" y="3431859"/>
              <a:ext cx="1224125" cy="1023862"/>
            </a:xfrm>
            <a:prstGeom prst="roundRect">
              <a:avLst>
                <a:gd name="adj" fmla="val 8349"/>
              </a:avLst>
            </a:prstGeom>
          </p:spPr>
        </p:pic>
        <p:sp>
          <p:nvSpPr>
            <p:cNvPr id="41" name="矩形: 圆角 15">
              <a:extLst>
                <a:ext uri="{FF2B5EF4-FFF2-40B4-BE49-F238E27FC236}">
                  <a16:creationId xmlns:a16="http://schemas.microsoft.com/office/drawing/2014/main" id="{67B7D757-4372-33E2-A691-006AD79B19F0}"/>
                </a:ext>
              </a:extLst>
            </p:cNvPr>
            <p:cNvSpPr/>
            <p:nvPr>
              <p:custDataLst>
                <p:tags r:id="rId7"/>
              </p:custDataLst>
            </p:nvPr>
          </p:nvSpPr>
          <p:spPr>
            <a:xfrm>
              <a:off x="6453593" y="3175642"/>
              <a:ext cx="955360" cy="246577"/>
            </a:xfrm>
            <a:prstGeom prst="roundRect">
              <a:avLst>
                <a:gd name="adj" fmla="val 9081"/>
              </a:avLst>
            </a:prstGeom>
            <a:noFill/>
            <a:ln w="12700" cap="flat" cmpd="sng" algn="ctr">
              <a:noFill/>
              <a:prstDash val="solid"/>
              <a:miter lim="800000"/>
            </a:ln>
            <a:effectLst/>
          </p:spPr>
          <p:txBody>
            <a:bodyPr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i="0" u="none" strike="noStrike" kern="0" cap="none" spc="0" normalizeH="0" baseline="0" noProof="0" dirty="0">
                <a:ln>
                  <a:noFill/>
                </a:ln>
                <a:solidFill>
                  <a:schemeClr val="tx1">
                    <a:lumMod val="65000"/>
                    <a:lumOff val="35000"/>
                  </a:schemeClr>
                </a:solidFill>
                <a:effectLst/>
                <a:uLnTx/>
                <a:uFillTx/>
                <a:latin typeface="微软雅黑"/>
                <a:ea typeface="微软雅黑"/>
                <a:cs typeface="Arial" panose="020B0604020202020204" pitchFamily="34" charset="0"/>
                <a:sym typeface="+mn-lt"/>
              </a:endParaRPr>
            </a:p>
          </p:txBody>
        </p:sp>
        <p:pic>
          <p:nvPicPr>
            <p:cNvPr id="42" name="图片 41">
              <a:extLst>
                <a:ext uri="{FF2B5EF4-FFF2-40B4-BE49-F238E27FC236}">
                  <a16:creationId xmlns:a16="http://schemas.microsoft.com/office/drawing/2014/main" id="{D12094A4-4178-235D-2561-15F169FAEF56}"/>
                </a:ext>
              </a:extLst>
            </p:cNvPr>
            <p:cNvPicPr/>
            <p:nvPr>
              <p:custDataLst>
                <p:tags r:id="rId8"/>
              </p:custDataLst>
            </p:nvPr>
          </p:nvPicPr>
          <p:blipFill>
            <a:blip r:embed="rId23"/>
            <a:stretch>
              <a:fillRect/>
            </a:stretch>
          </p:blipFill>
          <p:spPr>
            <a:xfrm>
              <a:off x="6319212" y="4817166"/>
              <a:ext cx="1224125" cy="1023862"/>
            </a:xfrm>
            <a:prstGeom prst="roundRect">
              <a:avLst>
                <a:gd name="adj" fmla="val 11373"/>
              </a:avLst>
            </a:prstGeom>
          </p:spPr>
        </p:pic>
        <p:sp>
          <p:nvSpPr>
            <p:cNvPr id="43" name="矩形: 圆角 19">
              <a:extLst>
                <a:ext uri="{FF2B5EF4-FFF2-40B4-BE49-F238E27FC236}">
                  <a16:creationId xmlns:a16="http://schemas.microsoft.com/office/drawing/2014/main" id="{3668CE1B-4E24-BE69-FBFC-B13AAB843927}"/>
                </a:ext>
              </a:extLst>
            </p:cNvPr>
            <p:cNvSpPr/>
            <p:nvPr>
              <p:custDataLst>
                <p:tags r:id="rId9"/>
              </p:custDataLst>
            </p:nvPr>
          </p:nvSpPr>
          <p:spPr>
            <a:xfrm flipH="1">
              <a:off x="6329837" y="4567690"/>
              <a:ext cx="1202873" cy="246577"/>
            </a:xfrm>
            <a:prstGeom prst="roundRect">
              <a:avLst>
                <a:gd name="adj" fmla="val 9081"/>
              </a:avLst>
            </a:prstGeom>
            <a:noFill/>
            <a:ln w="12700" cap="flat" cmpd="sng" algn="ctr">
              <a:noFill/>
              <a:prstDash val="solid"/>
              <a:miter lim="800000"/>
            </a:ln>
            <a:effectLst/>
          </p:spPr>
          <p:txBody>
            <a:bodyPr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000" i="0" u="none" strike="noStrike" kern="0" cap="none" spc="0" normalizeH="0" baseline="0" noProof="0" dirty="0">
                <a:ln>
                  <a:noFill/>
                </a:ln>
                <a:solidFill>
                  <a:schemeClr val="tx1">
                    <a:lumMod val="65000"/>
                    <a:lumOff val="35000"/>
                  </a:schemeClr>
                </a:solidFill>
                <a:effectLst/>
                <a:uLnTx/>
                <a:uFillTx/>
                <a:latin typeface="微软雅黑"/>
                <a:ea typeface="微软雅黑"/>
                <a:cs typeface="Arial" panose="020B0604020202020204" pitchFamily="34" charset="0"/>
                <a:sym typeface="+mn-lt"/>
              </a:endParaRPr>
            </a:p>
          </p:txBody>
        </p:sp>
        <p:pic>
          <p:nvPicPr>
            <p:cNvPr id="44" name="图片 43">
              <a:extLst>
                <a:ext uri="{FF2B5EF4-FFF2-40B4-BE49-F238E27FC236}">
                  <a16:creationId xmlns:a16="http://schemas.microsoft.com/office/drawing/2014/main" id="{11162138-1A56-8046-48AE-F90FC99E9B5C}"/>
                </a:ext>
              </a:extLst>
            </p:cNvPr>
            <p:cNvPicPr>
              <a:picLocks noChangeAspect="1"/>
            </p:cNvPicPr>
            <p:nvPr/>
          </p:nvPicPr>
          <p:blipFill rotWithShape="1">
            <a:blip r:embed="rId24"/>
            <a:srcRect l="15073" t="20338" r="58916" b="57273"/>
            <a:stretch/>
          </p:blipFill>
          <p:spPr>
            <a:xfrm>
              <a:off x="4538976" y="4819566"/>
              <a:ext cx="1232114" cy="1020019"/>
            </a:xfrm>
            <a:prstGeom prst="roundRect">
              <a:avLst>
                <a:gd name="adj" fmla="val 9105"/>
              </a:avLst>
            </a:prstGeom>
          </p:spPr>
        </p:pic>
      </p:gr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641250D-C9C4-56F0-2475-1D59D8DB7780}"/>
              </a:ext>
            </a:extLst>
          </p:cNvPr>
          <p:cNvGraphicFramePr>
            <a:graphicFrameLocks noChangeAspect="1"/>
          </p:cNvGraphicFramePr>
          <p:nvPr>
            <p:custDataLst>
              <p:tags r:id="rId1"/>
            </p:custDataLst>
            <p:extLst>
              <p:ext uri="{D42A27DB-BD31-4B8C-83A1-F6EECF244321}">
                <p14:modId xmlns:p14="http://schemas.microsoft.com/office/powerpoint/2010/main" val="34764919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9" imgW="512" imgH="514" progId="TCLayout.ActiveDocument.1">
                  <p:embed/>
                </p:oleObj>
              </mc:Choice>
              <mc:Fallback>
                <p:oleObj name="think-cell 幻灯片" r:id="rId9" imgW="512" imgH="514" progId="TCLayout.ActiveDocument.1">
                  <p:embed/>
                  <p:pic>
                    <p:nvPicPr>
                      <p:cNvPr id="0" name=""/>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365" name="矩形: 圆角 364"/>
          <p:cNvSpPr/>
          <p:nvPr/>
        </p:nvSpPr>
        <p:spPr>
          <a:xfrm>
            <a:off x="515938" y="1476353"/>
            <a:ext cx="5520473" cy="4581547"/>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3" name="组合 2"/>
          <p:cNvGrpSpPr/>
          <p:nvPr/>
        </p:nvGrpSpPr>
        <p:grpSpPr>
          <a:xfrm>
            <a:off x="801788" y="1149727"/>
            <a:ext cx="4948772" cy="646331"/>
            <a:chOff x="904372" y="1149727"/>
            <a:chExt cx="4559994" cy="646331"/>
          </a:xfrm>
        </p:grpSpPr>
        <p:sp>
          <p:nvSpPr>
            <p:cNvPr id="366" name="任意多边形: 形状 365"/>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67" name="文本框 366"/>
            <p:cNvSpPr txBox="1"/>
            <p:nvPr/>
          </p:nvSpPr>
          <p:spPr>
            <a:xfrm>
              <a:off x="1168779" y="1149727"/>
              <a:ext cx="4031180" cy="646331"/>
            </a:xfrm>
            <a:prstGeom prst="rect">
              <a:avLst/>
            </a:prstGeom>
            <a:noFill/>
          </p:spPr>
          <p:txBody>
            <a:bodyPr wrap="square" anchor="ctr">
              <a:spAutoFit/>
            </a:bodyPr>
            <a:lstStyle/>
            <a:p>
              <a:pPr algn="ctr"/>
              <a:r>
                <a:rPr lang="en-US" altLang="zh-CN" b="1" dirty="0">
                  <a:solidFill>
                    <a:schemeClr val="bg1"/>
                  </a:solidFill>
                  <a:latin typeface="微软雅黑" panose="020B0503020204020204" charset="-122"/>
                  <a:ea typeface="微软雅黑" panose="020B0503020204020204" charset="-122"/>
                  <a:sym typeface="+mn-ea"/>
                </a:rPr>
                <a:t>~50%</a:t>
              </a:r>
              <a:r>
                <a:rPr lang="zh-CN" altLang="en-US" b="1" dirty="0">
                  <a:solidFill>
                    <a:schemeClr val="bg1"/>
                  </a:solidFill>
                  <a:latin typeface="微软雅黑" panose="020B0503020204020204" charset="-122"/>
                  <a:ea typeface="微软雅黑" panose="020B0503020204020204" charset="-122"/>
                  <a:sym typeface="+mn-ea"/>
                </a:rPr>
                <a:t>肺癌骨转移患者可能无明确症状</a:t>
              </a:r>
              <a:r>
                <a:rPr lang="en-US" altLang="zh-CN" b="1" baseline="30000" dirty="0">
                  <a:solidFill>
                    <a:schemeClr val="bg1"/>
                  </a:solidFill>
                  <a:latin typeface="微软雅黑" panose="020B0503020204020204" charset="-122"/>
                  <a:ea typeface="微软雅黑" panose="020B0503020204020204" charset="-122"/>
                  <a:sym typeface="+mn-ea"/>
                </a:rPr>
                <a:t>1</a:t>
              </a:r>
              <a:endParaRPr lang="zh-CN" altLang="en-US" b="1" kern="0"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cs typeface="Arial" panose="020B0604020202020204" pitchFamily="34" charset="0"/>
              </a:endParaRPr>
            </a:p>
          </p:txBody>
        </p:sp>
        <p:grpSp>
          <p:nvGrpSpPr>
            <p:cNvPr id="368" name="组合 367"/>
            <p:cNvGrpSpPr/>
            <p:nvPr/>
          </p:nvGrpSpPr>
          <p:grpSpPr>
            <a:xfrm>
              <a:off x="1121263" y="1198793"/>
              <a:ext cx="545082" cy="512278"/>
              <a:chOff x="7436314" y="2544951"/>
              <a:chExt cx="509090" cy="294402"/>
            </a:xfrm>
          </p:grpSpPr>
          <p:sp>
            <p:nvSpPr>
              <p:cNvPr id="369" name="平行四边形 36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70" name="平行四边形 36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sp>
        <p:nvSpPr>
          <p:cNvPr id="402" name="矩形: 圆角 401"/>
          <p:cNvSpPr/>
          <p:nvPr/>
        </p:nvSpPr>
        <p:spPr>
          <a:xfrm>
            <a:off x="6155591" y="1476353"/>
            <a:ext cx="5520472" cy="4581547"/>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pSp>
        <p:nvGrpSpPr>
          <p:cNvPr id="30" name="组合 29"/>
          <p:cNvGrpSpPr/>
          <p:nvPr/>
        </p:nvGrpSpPr>
        <p:grpSpPr>
          <a:xfrm>
            <a:off x="6635830" y="1198793"/>
            <a:ext cx="4559994" cy="548192"/>
            <a:chOff x="6727633" y="1198793"/>
            <a:chExt cx="4559994" cy="548192"/>
          </a:xfrm>
        </p:grpSpPr>
        <p:sp>
          <p:nvSpPr>
            <p:cNvPr id="403" name="任意多边形: 形状 402"/>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4" name="文本框 403"/>
            <p:cNvSpPr txBox="1"/>
            <p:nvPr/>
          </p:nvSpPr>
          <p:spPr>
            <a:xfrm>
              <a:off x="6992040" y="1288226"/>
              <a:ext cx="4031180" cy="369332"/>
            </a:xfrm>
            <a:prstGeom prst="rect">
              <a:avLst/>
            </a:prstGeom>
            <a:noFill/>
          </p:spPr>
          <p:txBody>
            <a:bodyPr wrap="square" anchor="ctr">
              <a:spAutoFit/>
            </a:bodyPr>
            <a:lstStyle/>
            <a:p>
              <a:pPr algn="ctr"/>
              <a:r>
                <a:rPr lang="zh-CN" altLang="en-US" b="1" dirty="0">
                  <a:solidFill>
                    <a:schemeClr val="bg1"/>
                  </a:solidFill>
                  <a:latin typeface="微软雅黑" panose="020B0503020204020204" charset="-122"/>
                  <a:ea typeface="微软雅黑" panose="020B0503020204020204" charset="-122"/>
                  <a:sym typeface="+mn-ea"/>
                </a:rPr>
                <a:t>骨转移有痛 </a:t>
              </a:r>
              <a:r>
                <a:rPr lang="en-US" altLang="zh-CN" b="1" dirty="0">
                  <a:solidFill>
                    <a:schemeClr val="bg1"/>
                  </a:solidFill>
                  <a:latin typeface="微软雅黑" panose="020B0503020204020204" charset="-122"/>
                  <a:ea typeface="微软雅黑" panose="020B0503020204020204" charset="-122"/>
                  <a:sym typeface="+mn-ea"/>
                </a:rPr>
                <a:t>vs.</a:t>
              </a:r>
              <a:r>
                <a:rPr lang="zh-CN" altLang="en-US" b="1" dirty="0">
                  <a:solidFill>
                    <a:schemeClr val="bg1"/>
                  </a:solidFill>
                  <a:latin typeface="微软雅黑" panose="020B0503020204020204" charset="-122"/>
                  <a:ea typeface="微软雅黑" panose="020B0503020204020204" charset="-122"/>
                  <a:sym typeface="+mn-ea"/>
                </a:rPr>
                <a:t>无痛 </a:t>
              </a:r>
              <a:r>
                <a:rPr lang="en-US" altLang="zh-CN" b="1" dirty="0">
                  <a:solidFill>
                    <a:schemeClr val="bg1"/>
                  </a:solidFill>
                  <a:latin typeface="微软雅黑" panose="020B0503020204020204" charset="-122"/>
                  <a:ea typeface="微软雅黑" panose="020B0503020204020204" charset="-122"/>
                  <a:sym typeface="+mn-ea"/>
                </a:rPr>
                <a:t>SRE</a:t>
              </a:r>
              <a:r>
                <a:rPr lang="zh-CN" altLang="en-US" b="1" dirty="0">
                  <a:solidFill>
                    <a:schemeClr val="bg1"/>
                  </a:solidFill>
                  <a:latin typeface="微软雅黑" panose="020B0503020204020204" charset="-122"/>
                  <a:ea typeface="微软雅黑" panose="020B0503020204020204" charset="-122"/>
                  <a:sym typeface="+mn-ea"/>
                </a:rPr>
                <a:t>发生率接近</a:t>
              </a:r>
              <a:r>
                <a:rPr lang="en-US" altLang="zh-CN" b="1" baseline="30000" dirty="0">
                  <a:solidFill>
                    <a:schemeClr val="bg1"/>
                  </a:solidFill>
                  <a:latin typeface="微软雅黑" panose="020B0503020204020204" charset="-122"/>
                  <a:ea typeface="微软雅黑" panose="020B0503020204020204" charset="-122"/>
                  <a:sym typeface="+mn-ea"/>
                </a:rPr>
                <a:t>2</a:t>
              </a:r>
              <a:endParaRPr lang="zh-CN" altLang="en-US" b="1" dirty="0">
                <a:solidFill>
                  <a:schemeClr val="bg1"/>
                </a:solidFill>
                <a:latin typeface="微软雅黑" panose="020B0503020204020204" charset="-122"/>
                <a:ea typeface="微软雅黑" panose="020B0503020204020204" charset="-122"/>
                <a:sym typeface="+mn-ea"/>
              </a:endParaRPr>
            </a:p>
          </p:txBody>
        </p:sp>
        <p:grpSp>
          <p:nvGrpSpPr>
            <p:cNvPr id="405" name="组合 404"/>
            <p:cNvGrpSpPr/>
            <p:nvPr/>
          </p:nvGrpSpPr>
          <p:grpSpPr>
            <a:xfrm>
              <a:off x="6944524" y="1198793"/>
              <a:ext cx="545082" cy="512278"/>
              <a:chOff x="7436314" y="2544951"/>
              <a:chExt cx="509090" cy="294402"/>
            </a:xfrm>
          </p:grpSpPr>
          <p:sp>
            <p:nvSpPr>
              <p:cNvPr id="406" name="平行四边形 405"/>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7" name="平行四边形 406"/>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sp>
        <p:nvSpPr>
          <p:cNvPr id="2" name="标题 1"/>
          <p:cNvSpPr>
            <a:spLocks noGrp="1"/>
          </p:cNvSpPr>
          <p:nvPr>
            <p:ph type="title"/>
          </p:nvPr>
        </p:nvSpPr>
        <p:spPr>
          <a:xfrm>
            <a:off x="838200" y="281624"/>
            <a:ext cx="10886900" cy="812530"/>
          </a:xfrm>
        </p:spPr>
        <p:txBody>
          <a:bodyPr vert="horz"/>
          <a:lstStyle/>
          <a:p>
            <a:r>
              <a:rPr kumimoji="1" lang="en-US" altLang="zh-CN" dirty="0"/>
              <a:t>Q</a:t>
            </a:r>
            <a:r>
              <a:rPr kumimoji="1" lang="zh-CN" altLang="en-US" dirty="0"/>
              <a:t>：为什么症状不是骨转移的风险体现？</a:t>
            </a:r>
            <a:br>
              <a:rPr kumimoji="1" lang="en-US" altLang="zh-CN" dirty="0"/>
            </a:br>
            <a:r>
              <a:rPr kumimoji="1" lang="en-US" altLang="zh-CN" dirty="0"/>
              <a:t>A</a:t>
            </a:r>
            <a:r>
              <a:rPr kumimoji="1" lang="zh-CN" altLang="en-US" dirty="0"/>
              <a:t>：因为大量骨转移并没有症状、大量发生</a:t>
            </a:r>
            <a:r>
              <a:rPr kumimoji="1" lang="en-US" altLang="zh-CN" dirty="0"/>
              <a:t>SRE</a:t>
            </a:r>
            <a:r>
              <a:rPr kumimoji="1" lang="zh-CN" altLang="en-US" dirty="0"/>
              <a:t>的患者也没有症状</a:t>
            </a:r>
          </a:p>
        </p:txBody>
      </p:sp>
      <p:sp>
        <p:nvSpPr>
          <p:cNvPr id="34" name="矩形 33"/>
          <p:cNvSpPr/>
          <p:nvPr/>
        </p:nvSpPr>
        <p:spPr>
          <a:xfrm>
            <a:off x="6567526" y="3077553"/>
            <a:ext cx="179892" cy="1760489"/>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p>
        </p:txBody>
      </p:sp>
      <p:sp>
        <p:nvSpPr>
          <p:cNvPr id="37" name="文本框 36"/>
          <p:cNvSpPr txBox="1"/>
          <p:nvPr>
            <p:custDataLst>
              <p:tags r:id="rId2"/>
            </p:custDataLst>
          </p:nvPr>
        </p:nvSpPr>
        <p:spPr>
          <a:xfrm>
            <a:off x="6668592" y="2028488"/>
            <a:ext cx="4593768" cy="306705"/>
          </a:xfrm>
          <a:prstGeom prst="rect">
            <a:avLst/>
          </a:prstGeom>
          <a:noFill/>
        </p:spPr>
        <p:txBody>
          <a:bodyPr wrap="square" rtlCol="0">
            <a:spAutoFit/>
          </a:bodyPr>
          <a:lstStyle/>
          <a:p>
            <a:pPr algn="ctr"/>
            <a:r>
              <a:rPr lang="zh-CN" altLang="en-US" sz="1400" b="1" dirty="0">
                <a:latin typeface="微软雅黑" panose="020B0503020204020204" charset="-122"/>
                <a:ea typeface="微软雅黑" panose="020B0503020204020204" charset="-122"/>
              </a:rPr>
              <a:t>有痛 </a:t>
            </a:r>
            <a:r>
              <a:rPr lang="en-US" altLang="zh-CN" sz="1400" b="1" dirty="0">
                <a:latin typeface="微软雅黑" panose="020B0503020204020204" charset="-122"/>
                <a:ea typeface="微软雅黑" panose="020B0503020204020204" charset="-122"/>
              </a:rPr>
              <a:t>vs.</a:t>
            </a:r>
            <a:r>
              <a:rPr lang="zh-CN" altLang="en-US" sz="1400" b="1" dirty="0">
                <a:latin typeface="微软雅黑" panose="020B0503020204020204" charset="-122"/>
                <a:ea typeface="微软雅黑" panose="020B0503020204020204" charset="-122"/>
              </a:rPr>
              <a:t> 无痛骨转移患者</a:t>
            </a:r>
            <a:r>
              <a:rPr lang="en-US" altLang="zh-CN" sz="1400" b="1" dirty="0">
                <a:latin typeface="微软雅黑" panose="020B0503020204020204" charset="-122"/>
                <a:ea typeface="微软雅黑" panose="020B0503020204020204" charset="-122"/>
              </a:rPr>
              <a:t>24</a:t>
            </a:r>
            <a:r>
              <a:rPr lang="zh-CN" altLang="en-US" sz="1400" b="1" dirty="0">
                <a:latin typeface="微软雅黑" panose="020B0503020204020204" charset="-122"/>
                <a:ea typeface="微软雅黑" panose="020B0503020204020204" charset="-122"/>
              </a:rPr>
              <a:t>个月</a:t>
            </a:r>
            <a:r>
              <a:rPr lang="en-US" altLang="zh-CN" sz="1400" b="1" dirty="0">
                <a:latin typeface="微软雅黑" panose="020B0503020204020204" charset="-122"/>
                <a:ea typeface="微软雅黑" panose="020B0503020204020204" charset="-122"/>
              </a:rPr>
              <a:t>SRE</a:t>
            </a:r>
            <a:r>
              <a:rPr lang="zh-CN" altLang="en-US" sz="1400" b="1" dirty="0">
                <a:latin typeface="微软雅黑" panose="020B0503020204020204" charset="-122"/>
                <a:ea typeface="微软雅黑" panose="020B0503020204020204" charset="-122"/>
              </a:rPr>
              <a:t>发生率</a:t>
            </a:r>
          </a:p>
        </p:txBody>
      </p:sp>
      <p:sp>
        <p:nvSpPr>
          <p:cNvPr id="39" name="Text Placeholder 2"/>
          <p:cNvSpPr>
            <a:spLocks noGrp="1"/>
          </p:cNvSpPr>
          <p:nvPr>
            <p:custDataLst>
              <p:tags r:id="rId3"/>
            </p:custDataLst>
          </p:nvPr>
        </p:nvSpPr>
        <p:spPr bwMode="auto">
          <a:xfrm>
            <a:off x="6989789" y="2642924"/>
            <a:ext cx="1571156" cy="348144"/>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ctr">
              <a:spcBef>
                <a:spcPct val="0"/>
              </a:spcBef>
              <a:spcAft>
                <a:spcPct val="0"/>
              </a:spcAft>
              <a:buNone/>
            </a:pPr>
            <a:fld id="{F0B6170F-ECEE-41C6-87C8-0D37C20A476E}" type="datetime'''基''''''''线''''''时疼''''''''痛的''''''''患''''者'''''''''''''''''">
              <a:rPr lang="zh-CN" altLang="en-US" sz="1200" smtClean="0">
                <a:solidFill>
                  <a:schemeClr val="tx1">
                    <a:lumMod val="75000"/>
                    <a:lumOff val="25000"/>
                  </a:schemeClr>
                </a:solidFill>
              </a:rPr>
              <a:t>基线时疼痛的患者</a:t>
            </a:fld>
            <a:endParaRPr lang="en-US" altLang="zh-CN" sz="1200" dirty="0">
              <a:solidFill>
                <a:schemeClr val="tx1">
                  <a:lumMod val="75000"/>
                  <a:lumOff val="25000"/>
                </a:schemeClr>
              </a:solidFill>
            </a:endParaRPr>
          </a:p>
          <a:p>
            <a:pPr marL="0" lvl="0" indent="0" algn="ctr">
              <a:spcBef>
                <a:spcPct val="0"/>
              </a:spcBef>
              <a:spcAft>
                <a:spcPct val="0"/>
              </a:spcAft>
              <a:buNone/>
            </a:pPr>
            <a:r>
              <a:rPr lang="zh-CN" altLang="en-US" sz="1200" dirty="0">
                <a:solidFill>
                  <a:schemeClr val="tx1">
                    <a:lumMod val="75000"/>
                    <a:lumOff val="25000"/>
                  </a:schemeClr>
                </a:solidFill>
              </a:rPr>
              <a:t>（</a:t>
            </a:r>
            <a:r>
              <a:rPr lang="en-US" altLang="zh-CN" sz="1200" dirty="0">
                <a:solidFill>
                  <a:schemeClr val="tx1">
                    <a:lumMod val="75000"/>
                    <a:lumOff val="25000"/>
                  </a:schemeClr>
                </a:solidFill>
              </a:rPr>
              <a:t>N=140</a:t>
            </a:r>
            <a:r>
              <a:rPr lang="zh-CN" altLang="en-US" sz="1200" dirty="0">
                <a:solidFill>
                  <a:schemeClr val="tx1">
                    <a:lumMod val="75000"/>
                    <a:lumOff val="25000"/>
                  </a:schemeClr>
                </a:solidFill>
              </a:rPr>
              <a:t>）</a:t>
            </a:r>
          </a:p>
        </p:txBody>
      </p:sp>
      <p:sp>
        <p:nvSpPr>
          <p:cNvPr id="40" name="Text Placeholder 2"/>
          <p:cNvSpPr>
            <a:spLocks noGrp="1"/>
          </p:cNvSpPr>
          <p:nvPr>
            <p:custDataLst>
              <p:tags r:id="rId4"/>
            </p:custDataLst>
          </p:nvPr>
        </p:nvSpPr>
        <p:spPr bwMode="auto">
          <a:xfrm>
            <a:off x="9278894" y="2642924"/>
            <a:ext cx="1764530" cy="348144"/>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lvl="0" indent="0" algn="ctr">
              <a:spcBef>
                <a:spcPct val="0"/>
              </a:spcBef>
              <a:spcAft>
                <a:spcPct val="0"/>
              </a:spcAft>
              <a:buNone/>
            </a:pPr>
            <a:fld id="{643E4DEE-D27E-4589-8999-4E1DF42E7634}" type="datetime'''''基''''''线''时''''''''''无''''''疼''''痛的''''''''患者'''''''''''">
              <a:rPr lang="zh-CN" altLang="en-US" sz="1200" smtClean="0">
                <a:solidFill>
                  <a:schemeClr val="tx1">
                    <a:lumMod val="75000"/>
                    <a:lumOff val="25000"/>
                  </a:schemeClr>
                </a:solidFill>
              </a:rPr>
              <a:t>基线时无疼痛的患者</a:t>
            </a:fld>
            <a:endParaRPr lang="en-US" altLang="zh-CN" sz="1200" dirty="0">
              <a:solidFill>
                <a:schemeClr val="tx1">
                  <a:lumMod val="75000"/>
                  <a:lumOff val="25000"/>
                </a:schemeClr>
              </a:solidFill>
            </a:endParaRPr>
          </a:p>
          <a:p>
            <a:pPr marL="0" lvl="0" indent="0" algn="ctr">
              <a:spcBef>
                <a:spcPct val="0"/>
              </a:spcBef>
              <a:spcAft>
                <a:spcPct val="0"/>
              </a:spcAft>
              <a:buNone/>
            </a:pPr>
            <a:r>
              <a:rPr lang="en-US" altLang="zh-CN" sz="1200" dirty="0">
                <a:solidFill>
                  <a:schemeClr val="tx1">
                    <a:lumMod val="75000"/>
                    <a:lumOff val="25000"/>
                  </a:schemeClr>
                </a:solidFill>
              </a:rPr>
              <a:t>(N=51)</a:t>
            </a:r>
          </a:p>
        </p:txBody>
      </p:sp>
      <p:grpSp>
        <p:nvGrpSpPr>
          <p:cNvPr id="5" name="组合 4">
            <a:extLst>
              <a:ext uri="{FF2B5EF4-FFF2-40B4-BE49-F238E27FC236}">
                <a16:creationId xmlns:a16="http://schemas.microsoft.com/office/drawing/2014/main" id="{DBD72F86-AF0B-9298-3F3A-A2FD24F47F6E}"/>
              </a:ext>
            </a:extLst>
          </p:cNvPr>
          <p:cNvGrpSpPr/>
          <p:nvPr/>
        </p:nvGrpSpPr>
        <p:grpSpPr>
          <a:xfrm>
            <a:off x="6481016" y="3014695"/>
            <a:ext cx="4979464" cy="2366952"/>
            <a:chOff x="6267192" y="3014695"/>
            <a:chExt cx="5407112" cy="2366952"/>
          </a:xfrm>
        </p:grpSpPr>
        <p:graphicFrame>
          <p:nvGraphicFramePr>
            <p:cNvPr id="38" name="Chart 3"/>
            <p:cNvGraphicFramePr/>
            <p:nvPr>
              <p:custDataLst>
                <p:tags r:id="rId5"/>
              </p:custDataLst>
              <p:extLst>
                <p:ext uri="{D42A27DB-BD31-4B8C-83A1-F6EECF244321}">
                  <p14:modId xmlns:p14="http://schemas.microsoft.com/office/powerpoint/2010/main" val="1405691741"/>
                </p:ext>
              </p:extLst>
            </p:nvPr>
          </p:nvGraphicFramePr>
          <p:xfrm>
            <a:off x="6267192" y="3014695"/>
            <a:ext cx="5407112" cy="2366952"/>
          </p:xfrm>
          <a:graphic>
            <a:graphicData uri="http://schemas.openxmlformats.org/drawingml/2006/chart">
              <c:chart xmlns:c="http://schemas.openxmlformats.org/drawingml/2006/chart" xmlns:r="http://schemas.openxmlformats.org/officeDocument/2006/relationships" r:id="rId11"/>
            </a:graphicData>
          </a:graphic>
        </p:graphicFrame>
        <p:sp>
          <p:nvSpPr>
            <p:cNvPr id="41" name="Text Placeholder 2"/>
            <p:cNvSpPr txBox="1"/>
            <p:nvPr>
              <p:custDataLst>
                <p:tags r:id="rId6"/>
              </p:custDataLst>
            </p:nvPr>
          </p:nvSpPr>
          <p:spPr bwMode="gray">
            <a:xfrm>
              <a:off x="7371080" y="3798570"/>
              <a:ext cx="603250" cy="40513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9050" tIns="0" rIns="19050"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spcBef>
                  <a:spcPct val="0"/>
                </a:spcBef>
                <a:spcAft>
                  <a:spcPct val="0"/>
                </a:spcAft>
                <a:buNone/>
              </a:pPr>
              <a:r>
                <a:rPr lang="en-US" altLang="en-US" sz="2000" b="1" dirty="0">
                  <a:solidFill>
                    <a:schemeClr val="bg1"/>
                  </a:solidFill>
                  <a:effectLst>
                    <a:outerShdw blurRad="38100" dist="38100" dir="2700000" algn="tl">
                      <a:srgbClr val="000000">
                        <a:alpha val="43137"/>
                      </a:srgbClr>
                    </a:outerShdw>
                  </a:effectLst>
                </a:rPr>
                <a:t>50%</a:t>
              </a:r>
            </a:p>
          </p:txBody>
        </p:sp>
        <p:sp>
          <p:nvSpPr>
            <p:cNvPr id="42" name="Text Placeholder 2"/>
            <p:cNvSpPr txBox="1"/>
            <p:nvPr>
              <p:custDataLst>
                <p:tags r:id="rId7"/>
              </p:custDataLst>
            </p:nvPr>
          </p:nvSpPr>
          <p:spPr bwMode="gray">
            <a:xfrm>
              <a:off x="9977505" y="3798570"/>
              <a:ext cx="716279" cy="39497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19050" tIns="0" rIns="19050" bIns="0" rtlCol="0" anchor="ctr">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微软雅黑" panose="020B0503020204020204" charset="-122"/>
                  <a:ea typeface="微软雅黑" panose="020B0503020204020204" charset="-122"/>
                  <a:cs typeface="+mn-cs"/>
                  <a:sym typeface="微软雅黑" panose="020B0503020204020204" charset="-122"/>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spcBef>
                  <a:spcPct val="0"/>
                </a:spcBef>
                <a:spcAft>
                  <a:spcPct val="0"/>
                </a:spcAft>
                <a:buNone/>
              </a:pPr>
              <a:r>
                <a:rPr lang="en-US" altLang="en-US" sz="2000" b="1" dirty="0"/>
                <a:t>50%</a:t>
              </a:r>
            </a:p>
          </p:txBody>
        </p:sp>
      </p:grpSp>
      <p:sp>
        <p:nvSpPr>
          <p:cNvPr id="82" name="页脚占位符 3"/>
          <p:cNvSpPr txBox="1"/>
          <p:nvPr/>
        </p:nvSpPr>
        <p:spPr>
          <a:xfrm>
            <a:off x="515937" y="6430913"/>
            <a:ext cx="11160125" cy="337185"/>
          </a:xfrm>
          <a:prstGeom prst="rect">
            <a:avLst/>
          </a:prstGeom>
        </p:spPr>
        <p:txBody>
          <a:bodyPr wrap="square" lIns="0">
            <a:spAutoFit/>
          </a:bodyPr>
          <a:lstStyle>
            <a:defPPr>
              <a:defRPr lang="zh-CN"/>
            </a:defPPr>
            <a:lvl1pPr marL="228600" marR="0" lvl="0" indent="-228600" fontAlgn="auto">
              <a:lnSpc>
                <a:spcPct val="100000"/>
              </a:lnSpc>
              <a:spcBef>
                <a:spcPct val="0"/>
              </a:spcBef>
              <a:spcAft>
                <a:spcPct val="0"/>
              </a:spcAft>
              <a:buClrTx/>
              <a:buSzTx/>
              <a:buFontTx/>
              <a:buAutoNum type="arabicPeriod"/>
              <a:defRPr kumimoji="0" sz="600" b="0" i="0" u="none" strike="noStrike" cap="none" spc="0" normalizeH="0" baseline="0">
                <a:ln>
                  <a:noFill/>
                </a:ln>
                <a:solidFill>
                  <a:schemeClr val="bg1">
                    <a:lumMod val="50000"/>
                  </a:schemeClr>
                </a:solidFill>
                <a:effectLst/>
                <a:uLnTx/>
                <a:uFillTx/>
                <a:latin typeface="微软雅黑" panose="020B0503020204020204" charset="-122"/>
                <a:ea typeface="微软雅黑" panose="020B0503020204020204" charset="-122"/>
                <a:cs typeface="+mn-e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800">
                <a:latin typeface="Arial" panose="020B0604020202020204" pitchFamily="34" charset="0"/>
                <a:cs typeface="Arial" panose="020B0604020202020204" pitchFamily="34" charset="0"/>
              </a:rPr>
              <a:t>恶性肿瘤骨转移临床诊疗专家共识</a:t>
            </a:r>
            <a:r>
              <a:rPr lang="en-US" altLang="zh-CN" sz="800">
                <a:latin typeface="Arial" panose="020B0604020202020204" pitchFamily="34" charset="0"/>
                <a:cs typeface="Arial" panose="020B0604020202020204" pitchFamily="34" charset="0"/>
              </a:rPr>
              <a:t>.</a:t>
            </a:r>
          </a:p>
          <a:p>
            <a:r>
              <a:rPr lang="en-US" altLang="zh-CN" sz="800">
                <a:latin typeface="Arial" panose="020B0604020202020204" pitchFamily="34" charset="0"/>
                <a:cs typeface="Arial" panose="020B0604020202020204" pitchFamily="34" charset="0"/>
              </a:rPr>
              <a:t>Vieira C, et al. Oncol Lett. 2019 Mar;17(3):3362-3370.</a:t>
            </a:r>
          </a:p>
        </p:txBody>
      </p:sp>
      <p:sp>
        <p:nvSpPr>
          <p:cNvPr id="8" name="任意多边形 7"/>
          <p:cNvSpPr/>
          <p:nvPr/>
        </p:nvSpPr>
        <p:spPr>
          <a:xfrm>
            <a:off x="1634490" y="2279015"/>
            <a:ext cx="3089275" cy="2985770"/>
          </a:xfrm>
          <a:custGeom>
            <a:avLst/>
            <a:gdLst>
              <a:gd name="connsiteX0" fmla="*/ 4862 w 4865"/>
              <a:gd name="connsiteY0" fmla="*/ 3259 h 4702"/>
              <a:gd name="connsiteX1" fmla="*/ 4865 w 4865"/>
              <a:gd name="connsiteY1" fmla="*/ 4294 h 4702"/>
              <a:gd name="connsiteX2" fmla="*/ 4538 w 4865"/>
              <a:gd name="connsiteY2" fmla="*/ 4702 h 4702"/>
              <a:gd name="connsiteX3" fmla="*/ 1417 w 4865"/>
              <a:gd name="connsiteY3" fmla="*/ 4691 h 4702"/>
              <a:gd name="connsiteX4" fmla="*/ 327 w 4865"/>
              <a:gd name="connsiteY4" fmla="*/ 4702 h 4702"/>
              <a:gd name="connsiteX5" fmla="*/ 0 w 4865"/>
              <a:gd name="connsiteY5" fmla="*/ 4294 h 4702"/>
              <a:gd name="connsiteX6" fmla="*/ 0 w 4865"/>
              <a:gd name="connsiteY6" fmla="*/ 414 h 4702"/>
              <a:gd name="connsiteX7" fmla="*/ 327 w 4865"/>
              <a:gd name="connsiteY7" fmla="*/ 6 h 4702"/>
              <a:gd name="connsiteX8" fmla="*/ 1602 w 4865"/>
              <a:gd name="connsiteY8" fmla="*/ 0 h 4702"/>
              <a:gd name="connsiteX9" fmla="*/ 2638 w 4865"/>
              <a:gd name="connsiteY9" fmla="*/ 0 h 4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5" h="4702">
                <a:moveTo>
                  <a:pt x="4862" y="3259"/>
                </a:moveTo>
                <a:lnTo>
                  <a:pt x="4865" y="4294"/>
                </a:lnTo>
                <a:cubicBezTo>
                  <a:pt x="4865" y="4519"/>
                  <a:pt x="4718" y="4702"/>
                  <a:pt x="4538" y="4702"/>
                </a:cubicBezTo>
                <a:lnTo>
                  <a:pt x="1417" y="4691"/>
                </a:lnTo>
                <a:lnTo>
                  <a:pt x="327" y="4702"/>
                </a:lnTo>
                <a:cubicBezTo>
                  <a:pt x="147" y="4702"/>
                  <a:pt x="0" y="4519"/>
                  <a:pt x="0" y="4294"/>
                </a:cubicBezTo>
                <a:lnTo>
                  <a:pt x="0" y="414"/>
                </a:lnTo>
                <a:cubicBezTo>
                  <a:pt x="0" y="189"/>
                  <a:pt x="147" y="6"/>
                  <a:pt x="327" y="6"/>
                </a:cubicBezTo>
                <a:lnTo>
                  <a:pt x="1602" y="0"/>
                </a:lnTo>
                <a:lnTo>
                  <a:pt x="2638" y="0"/>
                </a:lnTo>
              </a:path>
            </a:pathLst>
          </a:custGeom>
          <a:noFill/>
          <a:ln w="44450">
            <a:gradFill>
              <a:gsLst>
                <a:gs pos="0">
                  <a:schemeClr val="bg1">
                    <a:lumMod val="75000"/>
                  </a:schemeClr>
                </a:gs>
                <a:gs pos="35000">
                  <a:schemeClr val="bg1">
                    <a:lumMod val="75000"/>
                  </a:schemeClr>
                </a:gs>
                <a:gs pos="56000">
                  <a:srgbClr val="F26649"/>
                </a:gs>
              </a:gsLst>
              <a:lin ang="2700000" scaled="1"/>
            </a:gra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椭圆 10"/>
          <p:cNvSpPr/>
          <p:nvPr/>
        </p:nvSpPr>
        <p:spPr>
          <a:xfrm>
            <a:off x="584835" y="2705100"/>
            <a:ext cx="2267585" cy="2267585"/>
          </a:xfrm>
          <a:prstGeom prst="ellips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弦形 5"/>
          <p:cNvSpPr>
            <a:spLocks noChangeAspect="1"/>
          </p:cNvSpPr>
          <p:nvPr/>
        </p:nvSpPr>
        <p:spPr>
          <a:xfrm rot="5820000">
            <a:off x="759700" y="2838022"/>
            <a:ext cx="1728000" cy="1728000"/>
          </a:xfrm>
          <a:prstGeom prst="chord">
            <a:avLst>
              <a:gd name="adj1" fmla="val 2700000"/>
              <a:gd name="adj2" fmla="val 13468565"/>
            </a:avLst>
          </a:prstGeom>
          <a:gradFill>
            <a:gsLst>
              <a:gs pos="0">
                <a:schemeClr val="bg1">
                  <a:lumMod val="65000"/>
                </a:schemeClr>
              </a:gs>
              <a:gs pos="100000">
                <a:schemeClr val="bg1">
                  <a:lumMod val="85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弦形 6"/>
          <p:cNvSpPr>
            <a:spLocks noChangeAspect="1"/>
          </p:cNvSpPr>
          <p:nvPr/>
        </p:nvSpPr>
        <p:spPr>
          <a:xfrm rot="600000" flipH="1">
            <a:off x="722034" y="3107956"/>
            <a:ext cx="1728000" cy="1728000"/>
          </a:xfrm>
          <a:prstGeom prst="chord">
            <a:avLst>
              <a:gd name="adj1" fmla="val 2700000"/>
              <a:gd name="adj2" fmla="val 13767925"/>
            </a:avLst>
          </a:prstGeom>
          <a:gradFill>
            <a:gsLst>
              <a:gs pos="83000">
                <a:schemeClr val="accent1"/>
              </a:gs>
              <a:gs pos="0">
                <a:schemeClr val="accent1">
                  <a:lumMod val="75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2" name="圆角矩形 11"/>
          <p:cNvSpPr/>
          <p:nvPr/>
        </p:nvSpPr>
        <p:spPr>
          <a:xfrm rot="3120000" flipH="1">
            <a:off x="1554670" y="2647068"/>
            <a:ext cx="72000" cy="2340000"/>
          </a:xfrm>
          <a:prstGeom prst="roundRect">
            <a:avLst/>
          </a:prstGeom>
          <a:gradFill>
            <a:gsLst>
              <a:gs pos="0">
                <a:srgbClr val="EC642F">
                  <a:alpha val="0"/>
                </a:srgbClr>
              </a:gs>
              <a:gs pos="52000">
                <a:schemeClr val="accent1"/>
              </a:gs>
              <a:gs pos="100000">
                <a:schemeClr val="accent1">
                  <a:alpha val="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nvSpPr>
        <p:spPr>
          <a:xfrm>
            <a:off x="933450" y="3149600"/>
            <a:ext cx="895985" cy="492760"/>
          </a:xfrm>
          <a:prstGeom prst="rect">
            <a:avLst/>
          </a:prstGeom>
          <a:noFill/>
        </p:spPr>
        <p:txBody>
          <a:bodyPr wrap="square" rtlCol="0">
            <a:noAutofit/>
          </a:bodyPr>
          <a:lstStyle/>
          <a:p>
            <a:pPr algn="ctr"/>
            <a:r>
              <a:rPr lang="zh-CN" altLang="en-US" sz="2800" b="1" dirty="0">
                <a:solidFill>
                  <a:schemeClr val="bg1"/>
                </a:solidFill>
              </a:rPr>
              <a:t>无</a:t>
            </a:r>
          </a:p>
        </p:txBody>
      </p:sp>
      <p:sp>
        <p:nvSpPr>
          <p:cNvPr id="14" name="文本框 13"/>
          <p:cNvSpPr txBox="1"/>
          <p:nvPr/>
        </p:nvSpPr>
        <p:spPr>
          <a:xfrm>
            <a:off x="1316355" y="4072890"/>
            <a:ext cx="895985" cy="492760"/>
          </a:xfrm>
          <a:prstGeom prst="rect">
            <a:avLst/>
          </a:prstGeom>
          <a:noFill/>
        </p:spPr>
        <p:txBody>
          <a:bodyPr wrap="square" rtlCol="0">
            <a:noAutofit/>
          </a:bodyPr>
          <a:lstStyle/>
          <a:p>
            <a:pPr algn="ctr"/>
            <a:r>
              <a:rPr lang="zh-CN" altLang="en-US" sz="2800" b="1">
                <a:solidFill>
                  <a:schemeClr val="bg1"/>
                </a:solidFill>
                <a:effectLst>
                  <a:outerShdw blurRad="38100" dist="38100" dir="2700000" algn="tl">
                    <a:srgbClr val="000000">
                      <a:alpha val="43137"/>
                    </a:srgbClr>
                  </a:outerShdw>
                </a:effectLst>
              </a:rPr>
              <a:t>有</a:t>
            </a:r>
          </a:p>
        </p:txBody>
      </p:sp>
      <p:sp>
        <p:nvSpPr>
          <p:cNvPr id="124" name="矩形: 圆角 123"/>
          <p:cNvSpPr/>
          <p:nvPr/>
        </p:nvSpPr>
        <p:spPr>
          <a:xfrm>
            <a:off x="4044815" y="3069176"/>
            <a:ext cx="1247642" cy="1284675"/>
          </a:xfrm>
          <a:prstGeom prst="roundRect">
            <a:avLst>
              <a:gd name="adj" fmla="val 4126"/>
            </a:avLst>
          </a:prstGeom>
          <a:solidFill>
            <a:schemeClr val="bg1"/>
          </a:solidFill>
          <a:ln w="9525">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3500000" scaled="1"/>
            </a:gradFill>
            <a:prstDash val="solid"/>
          </a:ln>
        </p:spPr>
        <p:style>
          <a:lnRef idx="2">
            <a:schemeClr val="accent1">
              <a:shade val="15000"/>
            </a:schemeClr>
          </a:lnRef>
          <a:fillRef idx="1">
            <a:schemeClr val="accent1"/>
          </a:fillRef>
          <a:effectRef idx="0">
            <a:schemeClr val="accent1"/>
          </a:effectRef>
          <a:fontRef idx="minor">
            <a:schemeClr val="lt1"/>
          </a:fontRef>
        </p:style>
        <p:txBody>
          <a:bodyPr lIns="72000" tIns="360000" rIns="72000" rtlCol="0" anchor="t"/>
          <a:lstStyle/>
          <a:p>
            <a:pPr algn="ctr"/>
            <a:r>
              <a:rPr lang="en-US" sz="3600" b="1">
                <a:solidFill>
                  <a:srgbClr val="F36D52"/>
                </a:solidFill>
                <a:latin typeface="微软雅黑" panose="020B0503020204020204" charset="-122"/>
                <a:ea typeface="微软雅黑" panose="020B0503020204020204" charset="-122"/>
              </a:rPr>
              <a:t>50%</a:t>
            </a:r>
          </a:p>
        </p:txBody>
      </p:sp>
      <p:sp>
        <p:nvSpPr>
          <p:cNvPr id="15" name="矩形: 圆角 123"/>
          <p:cNvSpPr/>
          <p:nvPr/>
        </p:nvSpPr>
        <p:spPr>
          <a:xfrm>
            <a:off x="2645275" y="3069176"/>
            <a:ext cx="1247642" cy="1284675"/>
          </a:xfrm>
          <a:prstGeom prst="roundRect">
            <a:avLst>
              <a:gd name="adj" fmla="val 4126"/>
            </a:avLst>
          </a:prstGeom>
          <a:solidFill>
            <a:schemeClr val="bg1"/>
          </a:solidFill>
          <a:ln w="9525">
            <a:gradFill flip="none" rotWithShape="1">
              <a:gsLst>
                <a:gs pos="0">
                  <a:schemeClr val="accent1">
                    <a:lumMod val="5000"/>
                    <a:lumOff val="95000"/>
                  </a:schemeClr>
                </a:gs>
                <a:gs pos="74000">
                  <a:schemeClr val="bg1">
                    <a:lumMod val="75000"/>
                  </a:schemeClr>
                </a:gs>
              </a:gsLst>
              <a:lin ang="13500000" scaled="1"/>
            </a:gradFill>
            <a:prstDash val="solid"/>
          </a:ln>
        </p:spPr>
        <p:style>
          <a:lnRef idx="2">
            <a:schemeClr val="accent1">
              <a:shade val="15000"/>
            </a:schemeClr>
          </a:lnRef>
          <a:fillRef idx="1">
            <a:schemeClr val="accent1"/>
          </a:fillRef>
          <a:effectRef idx="0">
            <a:schemeClr val="accent1"/>
          </a:effectRef>
          <a:fontRef idx="minor">
            <a:schemeClr val="lt1"/>
          </a:fontRef>
        </p:style>
        <p:txBody>
          <a:bodyPr lIns="72000" tIns="360000" rIns="72000" rtlCol="0" anchor="t"/>
          <a:lstStyle/>
          <a:p>
            <a:pPr algn="ctr"/>
            <a:r>
              <a:rPr lang="en-US" sz="3600" b="1">
                <a:solidFill>
                  <a:schemeClr val="bg1">
                    <a:lumMod val="75000"/>
                  </a:schemeClr>
                </a:solidFill>
                <a:latin typeface="微软雅黑" panose="020B0503020204020204" charset="-122"/>
                <a:ea typeface="微软雅黑" panose="020B0503020204020204" charset="-122"/>
              </a:rPr>
              <a:t>50%</a:t>
            </a:r>
          </a:p>
        </p:txBody>
      </p:sp>
      <p:cxnSp>
        <p:nvCxnSpPr>
          <p:cNvPr id="17" name="直接连接符 16"/>
          <p:cNvCxnSpPr/>
          <p:nvPr/>
        </p:nvCxnSpPr>
        <p:spPr>
          <a:xfrm>
            <a:off x="3319780" y="2258695"/>
            <a:ext cx="0" cy="756000"/>
          </a:xfrm>
          <a:prstGeom prst="line">
            <a:avLst/>
          </a:prstGeom>
          <a:ln w="44450">
            <a:solidFill>
              <a:schemeClr val="bg1">
                <a:lumMod val="75000"/>
                <a:alpha val="89000"/>
              </a:schemeClr>
            </a:solidFill>
            <a:tailEnd type="triangle"/>
          </a:ln>
        </p:spPr>
        <p:style>
          <a:lnRef idx="2">
            <a:schemeClr val="accent1"/>
          </a:lnRef>
          <a:fillRef idx="0">
            <a:srgbClr val="FFFFFF"/>
          </a:fillRef>
          <a:effectRef idx="0">
            <a:srgbClr val="FFFFFF"/>
          </a:effectRef>
          <a:fontRef idx="minor">
            <a:schemeClr val="tx1"/>
          </a:fontRef>
        </p:style>
      </p:cxn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4"/>
          <p:cNvSpPr/>
          <p:nvPr/>
        </p:nvSpPr>
        <p:spPr>
          <a:xfrm>
            <a:off x="212725" y="1890712"/>
            <a:ext cx="11766550" cy="3076575"/>
          </a:xfrm>
          <a:prstGeom prst="snip1Rect">
            <a:avLst/>
          </a:prstGeom>
          <a:gradFill flip="none" rotWithShape="1">
            <a:gsLst>
              <a:gs pos="26000">
                <a:schemeClr val="accent1">
                  <a:alpha val="73000"/>
                </a:schemeClr>
              </a:gs>
              <a:gs pos="96629">
                <a:srgbClr val="F28C00">
                  <a:lumMod val="20000"/>
                  <a:lumOff val="80000"/>
                </a:srgbClr>
              </a:gs>
              <a:gs pos="67000">
                <a:srgbClr val="F28C00">
                  <a:lumMod val="60000"/>
                  <a:lumOff val="40000"/>
                </a:srgbClr>
              </a:gs>
              <a:gs pos="0">
                <a:schemeClr val="accent1"/>
              </a:gs>
            </a:gsLst>
            <a:lin ang="18900000" scaled="1"/>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Arial" panose="020B0604020202020204"/>
            </a:endParaRPr>
          </a:p>
        </p:txBody>
      </p:sp>
      <p:sp>
        <p:nvSpPr>
          <p:cNvPr id="4" name="文本框 3"/>
          <p:cNvSpPr txBox="1"/>
          <p:nvPr/>
        </p:nvSpPr>
        <p:spPr>
          <a:xfrm>
            <a:off x="2491364" y="2599028"/>
            <a:ext cx="7618064" cy="1659942"/>
          </a:xfrm>
          <a:prstGeom prst="rect">
            <a:avLst/>
          </a:prstGeom>
          <a:noFill/>
        </p:spPr>
        <p:txBody>
          <a:bodyPr wrap="square">
            <a:spAutoFit/>
          </a:bodyPr>
          <a:lstStyle/>
          <a:p>
            <a:pPr>
              <a:lnSpc>
                <a:spcPct val="120000"/>
              </a:lnSpc>
              <a:spcAft>
                <a:spcPts val="1200"/>
              </a:spcAft>
              <a:defRPr/>
            </a:pPr>
            <a:r>
              <a:rPr lang="zh-CN" altLang="en-US" sz="4000" b="1" dirty="0">
                <a:solidFill>
                  <a:prstClr val="white"/>
                </a:solidFill>
                <a:effectLst>
                  <a:outerShdw blurRad="38100" dist="38100" dir="2700000" algn="tl">
                    <a:srgbClr val="000000">
                      <a:alpha val="43137"/>
                    </a:srgbClr>
                  </a:outerShdw>
                </a:effectLst>
                <a:latin typeface="Arial" panose="020B0604020202020204" pitchFamily="34" charset="0"/>
                <a:ea typeface="微软雅黑" panose="020B0503020204020204" charset="-122"/>
              </a:rPr>
              <a:t>为什么无症状 ≠ 无风险？</a:t>
            </a:r>
            <a:endPar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a:endParaRPr>
          </a:p>
          <a:p>
            <a:pPr>
              <a:lnSpc>
                <a:spcPct val="120000"/>
              </a:lnSpc>
              <a:spcAft>
                <a:spcPts val="1200"/>
              </a:spcAft>
              <a:defRPr/>
            </a:pPr>
            <a:r>
              <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a:rPr>
              <a:t>为什么无症状也发生</a:t>
            </a:r>
            <a:r>
              <a:rPr kumimoji="0" lang="en-GB"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a:rPr>
              <a:t>SRE</a:t>
            </a:r>
            <a:r>
              <a:rPr kumimoji="0" lang="zh-CN" altLang="en-GB"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a:rPr>
              <a:t>？</a:t>
            </a:r>
            <a:endPar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a:endParaRPr>
          </a:p>
        </p:txBody>
      </p:sp>
      <p:grpSp>
        <p:nvGrpSpPr>
          <p:cNvPr id="5" name="组合 4"/>
          <p:cNvGrpSpPr/>
          <p:nvPr/>
        </p:nvGrpSpPr>
        <p:grpSpPr>
          <a:xfrm>
            <a:off x="212725" y="929772"/>
            <a:ext cx="2026684" cy="2013033"/>
            <a:chOff x="630886" y="1281906"/>
            <a:chExt cx="2026684" cy="2013033"/>
          </a:xfrm>
          <a:effectLst>
            <a:outerShdw blurRad="50800" dist="38100" dir="2700000" algn="tl" rotWithShape="0">
              <a:prstClr val="black">
                <a:alpha val="40000"/>
              </a:prstClr>
            </a:outerShdw>
          </a:effectLst>
        </p:grpSpPr>
        <p:sp>
          <p:nvSpPr>
            <p:cNvPr id="6" name="任意多边形 1"/>
            <p:cNvSpPr/>
            <p:nvPr/>
          </p:nvSpPr>
          <p:spPr>
            <a:xfrm>
              <a:off x="630886" y="1281906"/>
              <a:ext cx="2026684" cy="2013033"/>
            </a:xfrm>
            <a:custGeom>
              <a:avLst/>
              <a:gdLst>
                <a:gd name="connsiteX0" fmla="*/ 1288843 w 1288843"/>
                <a:gd name="connsiteY0" fmla="*/ 644420 h 1288839"/>
                <a:gd name="connsiteX1" fmla="*/ 644422 w 1288843"/>
                <a:gd name="connsiteY1" fmla="*/ 1288839 h 1288839"/>
                <a:gd name="connsiteX2" fmla="*/ 0 w 1288843"/>
                <a:gd name="connsiteY2" fmla="*/ 644420 h 1288839"/>
                <a:gd name="connsiteX3" fmla="*/ 644422 w 1288843"/>
                <a:gd name="connsiteY3" fmla="*/ 0 h 1288839"/>
                <a:gd name="connsiteX4" fmla="*/ 1288843 w 1288843"/>
                <a:gd name="connsiteY4" fmla="*/ 644420 h 1288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843" h="1288839">
                  <a:moveTo>
                    <a:pt x="1288843" y="644420"/>
                  </a:moveTo>
                  <a:cubicBezTo>
                    <a:pt x="1288843" y="1000323"/>
                    <a:pt x="1000326" y="1288839"/>
                    <a:pt x="644422" y="1288839"/>
                  </a:cubicBezTo>
                  <a:cubicBezTo>
                    <a:pt x="288517" y="1288839"/>
                    <a:pt x="0" y="1000323"/>
                    <a:pt x="0" y="644420"/>
                  </a:cubicBezTo>
                  <a:cubicBezTo>
                    <a:pt x="0" y="288516"/>
                    <a:pt x="288517" y="0"/>
                    <a:pt x="644422" y="0"/>
                  </a:cubicBezTo>
                  <a:cubicBezTo>
                    <a:pt x="1000326" y="0"/>
                    <a:pt x="1288843" y="288516"/>
                    <a:pt x="1288843" y="644420"/>
                  </a:cubicBezTo>
                  <a:close/>
                </a:path>
              </a:pathLst>
            </a:custGeom>
            <a:solidFill>
              <a:srgbClr val="FDEAE3"/>
            </a:solidFill>
            <a:ln w="1639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8" name="等腰三角形 6"/>
            <p:cNvSpPr/>
            <p:nvPr/>
          </p:nvSpPr>
          <p:spPr>
            <a:xfrm flipV="1">
              <a:off x="2321100" y="1885231"/>
              <a:ext cx="97767" cy="64881"/>
            </a:xfrm>
            <a:prstGeom prst="triangle">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endParaRPr>
            </a:p>
          </p:txBody>
        </p:sp>
        <p:pic>
          <p:nvPicPr>
            <p:cNvPr id="9" name="图片 81" descr="显微镜"/>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6504" y="1684174"/>
              <a:ext cx="1224000" cy="1224000"/>
            </a:xfrm>
            <a:prstGeom prst="rect">
              <a:avLst/>
            </a:prstGeom>
          </p:spPr>
        </p:pic>
      </p:grpSp>
      <p:sp>
        <p:nvSpPr>
          <p:cNvPr id="10" name="圆角矩形 9"/>
          <p:cNvSpPr/>
          <p:nvPr/>
        </p:nvSpPr>
        <p:spPr>
          <a:xfrm>
            <a:off x="1681520" y="1182649"/>
            <a:ext cx="1027757" cy="366859"/>
          </a:xfrm>
          <a:prstGeom prst="roundRect">
            <a:avLst>
              <a:gd name="adj" fmla="val 50000"/>
            </a:avLst>
          </a:prstGeom>
          <a:solidFill>
            <a:srgbClr val="F266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 </a:t>
            </a:r>
            <a:r>
              <a:rPr lang="zh-CN" altLang="en-US" b="1" dirty="0">
                <a:solidFill>
                  <a:prstClr val="white"/>
                </a:solidFill>
                <a:latin typeface="Arial" panose="020B0604020202020204" pitchFamily="34" charset="0"/>
                <a:ea typeface="微软雅黑" panose="020B0503020204020204" charset="-122"/>
                <a:cs typeface="Arial" panose="020B0604020202020204" pitchFamily="34" charset="0"/>
              </a:rPr>
              <a:t>提问</a:t>
            </a: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8BD6C89A-3541-1064-2508-88A3B9DBE9A2}"/>
              </a:ext>
            </a:extLst>
          </p:cNvPr>
          <p:cNvGraphicFramePr>
            <a:graphicFrameLocks noChangeAspect="1"/>
          </p:cNvGraphicFramePr>
          <p:nvPr>
            <p:custDataLst>
              <p:tags r:id="rId1"/>
            </p:custDataLst>
            <p:extLst>
              <p:ext uri="{D42A27DB-BD31-4B8C-83A1-F6EECF244321}">
                <p14:modId xmlns:p14="http://schemas.microsoft.com/office/powerpoint/2010/main" val="10388286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幻灯片" r:id="rId3" imgW="512" imgH="514" progId="TCLayout.ActiveDocument.1">
                  <p:embed/>
                </p:oleObj>
              </mc:Choice>
              <mc:Fallback>
                <p:oleObj name="think-cell 幻灯片" r:id="rId3" imgW="512" imgH="51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标题 1"/>
          <p:cNvSpPr>
            <a:spLocks noGrp="1"/>
          </p:cNvSpPr>
          <p:nvPr>
            <p:ph type="title"/>
          </p:nvPr>
        </p:nvSpPr>
        <p:spPr>
          <a:xfrm>
            <a:off x="838200" y="281624"/>
            <a:ext cx="11162665" cy="812530"/>
          </a:xfrm>
        </p:spPr>
        <p:txBody>
          <a:bodyPr vert="horz"/>
          <a:lstStyle/>
          <a:p>
            <a:r>
              <a:rPr kumimoji="1" lang="en-US" altLang="zh-CN" dirty="0"/>
              <a:t>Q</a:t>
            </a:r>
            <a:r>
              <a:rPr kumimoji="1" lang="zh-CN" altLang="en-US" dirty="0"/>
              <a:t>：为什么无症状≠无风险？为什么无症状也发生</a:t>
            </a:r>
            <a:r>
              <a:rPr kumimoji="1" lang="en-US" altLang="zh-CN" dirty="0"/>
              <a:t>SRE</a:t>
            </a:r>
            <a:r>
              <a:rPr kumimoji="1" lang="zh-CN" altLang="en-US" dirty="0"/>
              <a:t>？</a:t>
            </a:r>
            <a:br>
              <a:rPr kumimoji="1" lang="en-US" altLang="zh-CN" dirty="0"/>
            </a:br>
            <a:r>
              <a:rPr kumimoji="1" lang="en-US" altLang="zh-CN" dirty="0"/>
              <a:t>A</a:t>
            </a:r>
            <a:r>
              <a:rPr kumimoji="1" lang="zh-CN" altLang="en-US" dirty="0"/>
              <a:t>：骨转移症状滞后，症状出现前骨破坏已发生、</a:t>
            </a:r>
            <a:r>
              <a:rPr kumimoji="1" lang="en-US" altLang="zh-CN" dirty="0"/>
              <a:t>SRE</a:t>
            </a:r>
            <a:r>
              <a:rPr kumimoji="1" lang="zh-CN" altLang="en-US" dirty="0"/>
              <a:t>风险已长期累积</a:t>
            </a:r>
          </a:p>
        </p:txBody>
      </p:sp>
      <p:sp>
        <p:nvSpPr>
          <p:cNvPr id="34" name="文本占位符 1"/>
          <p:cNvSpPr txBox="1"/>
          <p:nvPr/>
        </p:nvSpPr>
        <p:spPr>
          <a:xfrm>
            <a:off x="514800" y="6556565"/>
            <a:ext cx="10884360" cy="230315"/>
          </a:xfrm>
          <a:prstGeom prst="rect">
            <a:avLst/>
          </a:prstGeom>
        </p:spPr>
        <p:txBody>
          <a:bodyPr vert="horz" lIns="0" tIns="0" rIns="0" bIns="0" rtlCol="0" anchor="ctr">
            <a:normAutofit/>
          </a:bodyPr>
          <a:lstStyle>
            <a:lvl1pPr marL="0" indent="0" algn="l" defTabSz="457200" rtl="0" eaLnBrk="1" latinLnBrk="0" hangingPunct="1">
              <a:lnSpc>
                <a:spcPct val="100000"/>
              </a:lnSpc>
              <a:spcBef>
                <a:spcPts val="0"/>
              </a:spcBef>
              <a:buFont typeface="Arial" panose="020B0604020202020204"/>
              <a:buNone/>
              <a:defRPr sz="800" i="1" kern="1200">
                <a:solidFill>
                  <a:schemeClr val="tx1">
                    <a:lumMod val="50000"/>
                    <a:lumOff val="50000"/>
                  </a:schemeClr>
                </a:solidFill>
                <a:latin typeface="+mj-ea"/>
                <a:ea typeface="+mj-ea"/>
                <a:cs typeface="+mn-cs"/>
                <a:sym typeface="微软雅黑" panose="020B0503020204020204" charset="-122"/>
              </a:defRPr>
            </a:lvl1pPr>
            <a:lvl2pPr marL="365760" indent="0" algn="l" defTabSz="457200" rtl="0" eaLnBrk="1" latinLnBrk="0" hangingPunct="1">
              <a:spcBef>
                <a:spcPct val="20000"/>
              </a:spcBef>
              <a:buFont typeface="Arial" panose="020B0604020202020204"/>
              <a:buNone/>
              <a:defRPr sz="535" kern="1200">
                <a:solidFill>
                  <a:schemeClr val="tx1"/>
                </a:solidFill>
                <a:latin typeface="微软雅黑" panose="020B0503020204020204" charset="-122"/>
                <a:ea typeface="微软雅黑" panose="020B0503020204020204" charset="-122"/>
                <a:cs typeface="+mn-cs"/>
                <a:sym typeface="微软雅黑" panose="020B0503020204020204" charset="-122"/>
              </a:defRPr>
            </a:lvl2pPr>
            <a:lvl3pPr marL="731520" indent="0" algn="l" defTabSz="457200" rtl="0" eaLnBrk="1" latinLnBrk="0" hangingPunct="1">
              <a:spcBef>
                <a:spcPct val="20000"/>
              </a:spcBef>
              <a:buFont typeface="Arial" panose="020B0604020202020204"/>
              <a:buNone/>
              <a:defRPr sz="400" kern="1200">
                <a:solidFill>
                  <a:schemeClr val="tx1"/>
                </a:solidFill>
                <a:latin typeface="微软雅黑" panose="020B0503020204020204" charset="-122"/>
                <a:ea typeface="微软雅黑" panose="020B0503020204020204" charset="-122"/>
                <a:cs typeface="+mn-cs"/>
                <a:sym typeface="微软雅黑" panose="020B0503020204020204" charset="-122"/>
              </a:defRPr>
            </a:lvl3pPr>
            <a:lvl4pPr marL="1097280" indent="0" algn="l" defTabSz="457200" rtl="0" eaLnBrk="1" latinLnBrk="0" hangingPunct="1">
              <a:spcBef>
                <a:spcPct val="20000"/>
              </a:spcBef>
              <a:buFont typeface="Arial" panose="020B0604020202020204"/>
              <a:buNone/>
              <a:defRPr sz="265" kern="1200">
                <a:solidFill>
                  <a:schemeClr val="tx1"/>
                </a:solidFill>
                <a:latin typeface="微软雅黑" panose="020B0503020204020204" charset="-122"/>
                <a:ea typeface="微软雅黑" panose="020B0503020204020204" charset="-122"/>
                <a:cs typeface="+mn-cs"/>
                <a:sym typeface="微软雅黑" panose="020B0503020204020204" charset="-122"/>
              </a:defRPr>
            </a:lvl4pPr>
            <a:lvl5pPr marL="1463040" indent="0" algn="l" defTabSz="457200" rtl="0" eaLnBrk="1" latinLnBrk="0" hangingPunct="1">
              <a:spcBef>
                <a:spcPct val="20000"/>
              </a:spcBef>
              <a:buFont typeface="Arial" panose="020B0604020202020204"/>
              <a:buNone/>
              <a:defRPr sz="265" kern="1200">
                <a:solidFill>
                  <a:schemeClr val="tx1"/>
                </a:solidFill>
                <a:latin typeface="微软雅黑" panose="020B0503020204020204" charset="-122"/>
                <a:ea typeface="微软雅黑" panose="020B0503020204020204" charset="-122"/>
                <a:cs typeface="+mn-cs"/>
                <a:sym typeface="微软雅黑" panose="020B0503020204020204" charset="-122"/>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lnSpc>
                <a:spcPct val="90000"/>
              </a:lnSpc>
            </a:pPr>
            <a:r>
              <a:rPr lang="en-US" altLang="zh-CN" i="0" dirty="0">
                <a:solidFill>
                  <a:prstClr val="black">
                    <a:lumMod val="50000"/>
                    <a:lumOff val="50000"/>
                  </a:prstClr>
                </a:solidFill>
                <a:latin typeface="+mn-ea"/>
                <a:ea typeface="+mn-ea"/>
              </a:rPr>
              <a:t> Zhen, G., et al. Bone Res 10, 44 (2022). https://</a:t>
            </a:r>
            <a:r>
              <a:rPr lang="en-US" altLang="zh-CN" i="0" dirty="0" err="1">
                <a:solidFill>
                  <a:prstClr val="black">
                    <a:lumMod val="50000"/>
                    <a:lumOff val="50000"/>
                  </a:prstClr>
                </a:solidFill>
                <a:latin typeface="+mn-ea"/>
                <a:ea typeface="+mn-ea"/>
              </a:rPr>
              <a:t>doi.org</a:t>
            </a:r>
            <a:r>
              <a:rPr lang="en-US" altLang="zh-CN" i="0" dirty="0">
                <a:solidFill>
                  <a:prstClr val="black">
                    <a:lumMod val="50000"/>
                    <a:lumOff val="50000"/>
                  </a:prstClr>
                </a:solidFill>
                <a:latin typeface="+mn-ea"/>
                <a:ea typeface="+mn-ea"/>
              </a:rPr>
              <a:t>/10.1038/s41413-022-00217-w</a:t>
            </a:r>
          </a:p>
        </p:txBody>
      </p:sp>
      <p:sp>
        <p:nvSpPr>
          <p:cNvPr id="365" name="矩形: 圆角 364"/>
          <p:cNvSpPr/>
          <p:nvPr/>
        </p:nvSpPr>
        <p:spPr>
          <a:xfrm>
            <a:off x="516255" y="1444783"/>
            <a:ext cx="5520690" cy="4661377"/>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402" name="矩形: 圆角 401"/>
          <p:cNvSpPr/>
          <p:nvPr/>
        </p:nvSpPr>
        <p:spPr>
          <a:xfrm>
            <a:off x="6155690" y="1444783"/>
            <a:ext cx="5520690" cy="4661377"/>
          </a:xfrm>
          <a:prstGeom prst="roundRect">
            <a:avLst>
              <a:gd name="adj" fmla="val 420"/>
            </a:avLst>
          </a:prstGeom>
          <a:solidFill>
            <a:schemeClr val="bg1"/>
          </a:solidFill>
          <a:ln w="6350" cap="flat" cmpd="sng" algn="ctr">
            <a:gradFill flip="none" rotWithShape="1">
              <a:gsLst>
                <a:gs pos="0">
                  <a:schemeClr val="accent1">
                    <a:alpha val="0"/>
                  </a:schemeClr>
                </a:gs>
                <a:gs pos="100000">
                  <a:schemeClr val="accent1"/>
                </a:gs>
              </a:gsLst>
              <a:lin ang="16200000" scaled="1"/>
            </a:gradFill>
            <a:prstDash val="solid"/>
            <a:round/>
            <a:headEnd type="none" w="med" len="med"/>
            <a:tailEnd type="none" w="med" len="med"/>
          </a:ln>
          <a:effectLst>
            <a:outerShdw blurRad="190500" dist="38100" dir="2700000" algn="tl" rotWithShape="0">
              <a:srgbClr val="AB1454">
                <a:alpha val="14000"/>
              </a:srgbClr>
            </a:outerShdw>
          </a:effectLst>
        </p:spPr>
        <p:txBody>
          <a:bodyPr vert="horz" wrap="square" lIns="91440" tIns="45720" rIns="91440" bIns="45720" numCol="1" rtlCol="0" anchor="t" anchorCtr="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1" i="0" u="none" strike="noStrike" kern="1200" cap="none" spc="0" normalizeH="0" baseline="0" noProof="0">
              <a:ln>
                <a:noFill/>
              </a:ln>
              <a:solidFill>
                <a:srgbClr val="87878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30" name="文本框 29"/>
          <p:cNvSpPr txBox="1"/>
          <p:nvPr/>
        </p:nvSpPr>
        <p:spPr>
          <a:xfrm>
            <a:off x="838200" y="1867628"/>
            <a:ext cx="4875948" cy="846001"/>
          </a:xfrm>
          <a:prstGeom prst="rect">
            <a:avLst/>
          </a:prstGeom>
          <a:noFill/>
        </p:spPr>
        <p:txBody>
          <a:bodyPr wrap="square">
            <a:spAutoFit/>
          </a:bodyPr>
          <a:lstStyle/>
          <a:p>
            <a:pPr marL="171450" lvl="0" indent="-171450">
              <a:lnSpc>
                <a:spcPct val="120000"/>
              </a:lnSpc>
              <a:spcBef>
                <a:spcPts val="600"/>
              </a:spcBef>
              <a:buFont typeface="Arial" panose="020B0604020202020204" pitchFamily="34" charset="0"/>
              <a:buChar char="•"/>
              <a:defRPr/>
            </a:pPr>
            <a:r>
              <a:rPr lang="zh-CN" altLang="en-US" sz="1400" b="1" kern="0" dirty="0">
                <a:solidFill>
                  <a:schemeClr val="tx1">
                    <a:lumMod val="75000"/>
                    <a:lumOff val="25000"/>
                  </a:schemeClr>
                </a:solidFill>
              </a:rPr>
              <a:t>长骨骨转移症状可滞后数月：</a:t>
            </a:r>
            <a:r>
              <a:rPr lang="zh-CN" altLang="en-US" sz="1400" kern="0" dirty="0">
                <a:solidFill>
                  <a:schemeClr val="tx1">
                    <a:lumMod val="75000"/>
                    <a:lumOff val="25000"/>
                  </a:schemeClr>
                </a:solidFill>
              </a:rPr>
              <a:t>长骨痛觉神经主要分布在  长骨外侧骨膜，当病灶由骨髓腔向外扩展</a:t>
            </a:r>
            <a:r>
              <a:rPr kumimoji="0" lang="zh-CN" altLang="en-US" sz="1400" i="0" u="none" strike="noStrike" kern="0" cap="none" spc="0" normalizeH="0" baseline="0" noProof="0" dirty="0">
                <a:ln>
                  <a:noFill/>
                </a:ln>
                <a:solidFill>
                  <a:schemeClr val="tx1">
                    <a:lumMod val="75000"/>
                    <a:lumOff val="25000"/>
                  </a:schemeClr>
                </a:solidFill>
                <a:effectLst/>
                <a:uLnTx/>
                <a:uFillTx/>
              </a:rPr>
              <a:t>至骨皮质或骨膜时疼痛才出现，此时骨骼可能已经严重损坏</a:t>
            </a:r>
            <a:endParaRPr kumimoji="0" lang="zh-CN" altLang="en-US" sz="1200" i="0" u="none" strike="noStrike" kern="0" cap="none" spc="0" normalizeH="0" baseline="0" noProof="0" dirty="0">
              <a:ln>
                <a:noFill/>
              </a:ln>
              <a:solidFill>
                <a:schemeClr val="tx1">
                  <a:lumMod val="75000"/>
                  <a:lumOff val="25000"/>
                </a:schemeClr>
              </a:solidFill>
              <a:effectLst/>
              <a:uLnTx/>
              <a:uFillTx/>
            </a:endParaRPr>
          </a:p>
        </p:txBody>
      </p:sp>
      <p:pic>
        <p:nvPicPr>
          <p:cNvPr id="32" name="图片 31"/>
          <p:cNvPicPr>
            <a:picLocks noChangeAspect="1"/>
          </p:cNvPicPr>
          <p:nvPr/>
        </p:nvPicPr>
        <p:blipFill>
          <a:blip r:embed="rId5"/>
          <a:srcRect l="679" b="12382"/>
          <a:stretch>
            <a:fillRect/>
          </a:stretch>
        </p:blipFill>
        <p:spPr>
          <a:xfrm>
            <a:off x="1316403" y="2972522"/>
            <a:ext cx="3908433" cy="2771282"/>
          </a:xfrm>
          <a:prstGeom prst="rect">
            <a:avLst/>
          </a:prstGeom>
        </p:spPr>
      </p:pic>
      <p:pic>
        <p:nvPicPr>
          <p:cNvPr id="35" name="Picture 4" descr="图1"/>
          <p:cNvPicPr>
            <a:picLocks noChangeAspect="1" noChangeArrowheads="1"/>
          </p:cNvPicPr>
          <p:nvPr/>
        </p:nvPicPr>
        <p:blipFill rotWithShape="1">
          <a:blip r:embed="rId6">
            <a:extLst>
              <a:ext uri="{28A0092B-C50C-407E-A947-70E740481C1C}">
                <a14:useLocalDpi xmlns:a14="http://schemas.microsoft.com/office/drawing/2010/main" val="0"/>
              </a:ext>
            </a:extLst>
          </a:blip>
          <a:srcRect r="8504"/>
          <a:stretch/>
        </p:blipFill>
        <p:spPr bwMode="auto">
          <a:xfrm>
            <a:off x="6374839" y="3267416"/>
            <a:ext cx="5081976" cy="209042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p:nvGrpSpPr>
        <p:grpSpPr>
          <a:xfrm>
            <a:off x="996177" y="1185890"/>
            <a:ext cx="4559994" cy="548192"/>
            <a:chOff x="904372" y="1198793"/>
            <a:chExt cx="4559994" cy="548192"/>
          </a:xfrm>
        </p:grpSpPr>
        <p:sp>
          <p:nvSpPr>
            <p:cNvPr id="366" name="任意多边形: 形状 365"/>
            <p:cNvSpPr/>
            <p:nvPr/>
          </p:nvSpPr>
          <p:spPr>
            <a:xfrm flipH="1">
              <a:off x="904372"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67" name="文本框 366"/>
            <p:cNvSpPr txBox="1"/>
            <p:nvPr/>
          </p:nvSpPr>
          <p:spPr>
            <a:xfrm>
              <a:off x="1168779" y="1288226"/>
              <a:ext cx="4031180" cy="369332"/>
            </a:xfrm>
            <a:prstGeom prst="rect">
              <a:avLst/>
            </a:prstGeom>
            <a:no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b="1" kern="0" noProof="0" dirty="0">
                  <a:ln>
                    <a:noFill/>
                  </a:ln>
                  <a:solidFill>
                    <a:schemeClr val="bg1"/>
                  </a:solidFill>
                  <a:effectLst>
                    <a:outerShdw blurRad="38100" dist="38100" dir="2700000" algn="tl">
                      <a:srgbClr val="000000">
                        <a:alpha val="43137"/>
                      </a:srgbClr>
                    </a:outerShdw>
                  </a:effectLst>
                  <a:uLnTx/>
                  <a:uFillTx/>
                  <a:sym typeface="+mn-ea"/>
                </a:rPr>
                <a:t>长骨</a:t>
              </a:r>
              <a:r>
                <a:rPr lang="zh-CN" altLang="en-US" b="1" kern="0" dirty="0">
                  <a:solidFill>
                    <a:schemeClr val="bg1"/>
                  </a:solidFill>
                  <a:effectLst>
                    <a:outerShdw blurRad="38100" dist="38100" dir="2700000" algn="tl">
                      <a:srgbClr val="000000">
                        <a:alpha val="43137"/>
                      </a:srgbClr>
                    </a:outerShdw>
                  </a:effectLst>
                  <a:sym typeface="+mn-ea"/>
                </a:rPr>
                <a:t>疼痛发生滞后的机制</a:t>
              </a:r>
              <a:r>
                <a:rPr lang="en-US" altLang="zh-CN" b="1" kern="0" baseline="30000" dirty="0">
                  <a:solidFill>
                    <a:schemeClr val="bg1"/>
                  </a:solidFill>
                  <a:effectLst>
                    <a:outerShdw blurRad="38100" dist="38100" dir="2700000" algn="tl">
                      <a:srgbClr val="000000">
                        <a:alpha val="43137"/>
                      </a:srgbClr>
                    </a:outerShdw>
                  </a:effectLst>
                  <a:sym typeface="+mn-ea"/>
                </a:rPr>
                <a:t>1</a:t>
              </a:r>
              <a:endParaRPr lang="en-US" altLang="zh-CN" b="1" kern="0" baseline="3000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nvGrpSpPr>
            <p:cNvPr id="368" name="组合 367"/>
            <p:cNvGrpSpPr/>
            <p:nvPr/>
          </p:nvGrpSpPr>
          <p:grpSpPr>
            <a:xfrm>
              <a:off x="1121263" y="1198793"/>
              <a:ext cx="545082" cy="512278"/>
              <a:chOff x="7436314" y="2544951"/>
              <a:chExt cx="509090" cy="294402"/>
            </a:xfrm>
          </p:grpSpPr>
          <p:sp>
            <p:nvSpPr>
              <p:cNvPr id="369" name="平行四边形 368"/>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370" name="平行四边形 369"/>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grpSp>
        <p:nvGrpSpPr>
          <p:cNvPr id="4" name="组合 3"/>
          <p:cNvGrpSpPr/>
          <p:nvPr/>
        </p:nvGrpSpPr>
        <p:grpSpPr>
          <a:xfrm>
            <a:off x="6635830" y="1185890"/>
            <a:ext cx="4559994" cy="548192"/>
            <a:chOff x="6727633" y="1198793"/>
            <a:chExt cx="4559994" cy="548192"/>
          </a:xfrm>
        </p:grpSpPr>
        <p:sp>
          <p:nvSpPr>
            <p:cNvPr id="403" name="任意多边形: 形状 402"/>
            <p:cNvSpPr/>
            <p:nvPr/>
          </p:nvSpPr>
          <p:spPr>
            <a:xfrm flipH="1">
              <a:off x="6727633" y="1198793"/>
              <a:ext cx="4559994" cy="548192"/>
            </a:xfrm>
            <a:custGeom>
              <a:avLst/>
              <a:gdLst>
                <a:gd name="connsiteX0" fmla="*/ 3619485 w 3788230"/>
                <a:gd name="connsiteY0" fmla="*/ 0 h 441070"/>
                <a:gd name="connsiteX1" fmla="*/ 2737176 w 3788230"/>
                <a:gd name="connsiteY1" fmla="*/ 0 h 441070"/>
                <a:gd name="connsiteX2" fmla="*/ 2457128 w 3788230"/>
                <a:gd name="connsiteY2" fmla="*/ 0 h 441070"/>
                <a:gd name="connsiteX3" fmla="*/ 2213410 w 3788230"/>
                <a:gd name="connsiteY3" fmla="*/ 0 h 441070"/>
                <a:gd name="connsiteX4" fmla="*/ 1574819 w 3788230"/>
                <a:gd name="connsiteY4" fmla="*/ 0 h 441070"/>
                <a:gd name="connsiteX5" fmla="*/ 1331102 w 3788230"/>
                <a:gd name="connsiteY5" fmla="*/ 0 h 441070"/>
                <a:gd name="connsiteX6" fmla="*/ 1051054 w 3788230"/>
                <a:gd name="connsiteY6" fmla="*/ 0 h 441070"/>
                <a:gd name="connsiteX7" fmla="*/ 168745 w 3788230"/>
                <a:gd name="connsiteY7" fmla="*/ 0 h 441070"/>
                <a:gd name="connsiteX8" fmla="*/ 148398 w 3788230"/>
                <a:gd name="connsiteY8" fmla="*/ 9791 h 441070"/>
                <a:gd name="connsiteX9" fmla="*/ 3756 w 3788230"/>
                <a:gd name="connsiteY9" fmla="*/ 209214 h 441070"/>
                <a:gd name="connsiteX10" fmla="*/ 3756 w 3788230"/>
                <a:gd name="connsiteY10" fmla="*/ 231856 h 441070"/>
                <a:gd name="connsiteX11" fmla="*/ 148398 w 3788230"/>
                <a:gd name="connsiteY11" fmla="*/ 431279 h 441070"/>
                <a:gd name="connsiteX12" fmla="*/ 168745 w 3788230"/>
                <a:gd name="connsiteY12" fmla="*/ 441070 h 441070"/>
                <a:gd name="connsiteX13" fmla="*/ 1051054 w 3788230"/>
                <a:gd name="connsiteY13" fmla="*/ 441070 h 441070"/>
                <a:gd name="connsiteX14" fmla="*/ 1331102 w 3788230"/>
                <a:gd name="connsiteY14" fmla="*/ 441070 h 441070"/>
                <a:gd name="connsiteX15" fmla="*/ 1574819 w 3788230"/>
                <a:gd name="connsiteY15" fmla="*/ 441070 h 441070"/>
                <a:gd name="connsiteX16" fmla="*/ 2213410 w 3788230"/>
                <a:gd name="connsiteY16" fmla="*/ 441070 h 441070"/>
                <a:gd name="connsiteX17" fmla="*/ 2457128 w 3788230"/>
                <a:gd name="connsiteY17" fmla="*/ 441070 h 441070"/>
                <a:gd name="connsiteX18" fmla="*/ 2737176 w 3788230"/>
                <a:gd name="connsiteY18" fmla="*/ 441070 h 441070"/>
                <a:gd name="connsiteX19" fmla="*/ 3619485 w 3788230"/>
                <a:gd name="connsiteY19" fmla="*/ 441070 h 441070"/>
                <a:gd name="connsiteX20" fmla="*/ 3639832 w 3788230"/>
                <a:gd name="connsiteY20" fmla="*/ 431279 h 441070"/>
                <a:gd name="connsiteX21" fmla="*/ 3784474 w 3788230"/>
                <a:gd name="connsiteY21" fmla="*/ 231856 h 441070"/>
                <a:gd name="connsiteX22" fmla="*/ 3784474 w 3788230"/>
                <a:gd name="connsiteY22" fmla="*/ 209214 h 441070"/>
                <a:gd name="connsiteX23" fmla="*/ 3639832 w 3788230"/>
                <a:gd name="connsiteY23" fmla="*/ 9791 h 441070"/>
                <a:gd name="connsiteX24" fmla="*/ 3619485 w 3788230"/>
                <a:gd name="connsiteY24" fmla="*/ 0 h 44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8230" h="441070">
                  <a:moveTo>
                    <a:pt x="3619485" y="0"/>
                  </a:moveTo>
                  <a:lnTo>
                    <a:pt x="2737176" y="0"/>
                  </a:lnTo>
                  <a:lnTo>
                    <a:pt x="2457128" y="0"/>
                  </a:lnTo>
                  <a:lnTo>
                    <a:pt x="2213410" y="0"/>
                  </a:lnTo>
                  <a:lnTo>
                    <a:pt x="1574819" y="0"/>
                  </a:lnTo>
                  <a:lnTo>
                    <a:pt x="1331102" y="0"/>
                  </a:lnTo>
                  <a:lnTo>
                    <a:pt x="1051054" y="0"/>
                  </a:lnTo>
                  <a:lnTo>
                    <a:pt x="168745" y="0"/>
                  </a:lnTo>
                  <a:cubicBezTo>
                    <a:pt x="160494" y="0"/>
                    <a:pt x="152823" y="3691"/>
                    <a:pt x="148398" y="9791"/>
                  </a:cubicBezTo>
                  <a:lnTo>
                    <a:pt x="3756" y="209214"/>
                  </a:lnTo>
                  <a:cubicBezTo>
                    <a:pt x="-1252" y="216120"/>
                    <a:pt x="-1252" y="224950"/>
                    <a:pt x="3756" y="231856"/>
                  </a:cubicBezTo>
                  <a:lnTo>
                    <a:pt x="148398" y="431279"/>
                  </a:lnTo>
                  <a:cubicBezTo>
                    <a:pt x="152823" y="437378"/>
                    <a:pt x="160494" y="441070"/>
                    <a:pt x="168745" y="441070"/>
                  </a:cubicBezTo>
                  <a:lnTo>
                    <a:pt x="1051054" y="441070"/>
                  </a:lnTo>
                  <a:lnTo>
                    <a:pt x="1331102" y="441070"/>
                  </a:lnTo>
                  <a:lnTo>
                    <a:pt x="1574819" y="441070"/>
                  </a:lnTo>
                  <a:lnTo>
                    <a:pt x="2213410" y="441070"/>
                  </a:lnTo>
                  <a:lnTo>
                    <a:pt x="2457128" y="441070"/>
                  </a:lnTo>
                  <a:lnTo>
                    <a:pt x="2737176" y="441070"/>
                  </a:lnTo>
                  <a:lnTo>
                    <a:pt x="3619485" y="441070"/>
                  </a:lnTo>
                  <a:cubicBezTo>
                    <a:pt x="3627737" y="441070"/>
                    <a:pt x="3635407" y="437378"/>
                    <a:pt x="3639832" y="431279"/>
                  </a:cubicBezTo>
                  <a:lnTo>
                    <a:pt x="3784474" y="231856"/>
                  </a:lnTo>
                  <a:cubicBezTo>
                    <a:pt x="3789482" y="224950"/>
                    <a:pt x="3789482" y="216120"/>
                    <a:pt x="3784474" y="209214"/>
                  </a:cubicBezTo>
                  <a:lnTo>
                    <a:pt x="3639832" y="9791"/>
                  </a:lnTo>
                  <a:cubicBezTo>
                    <a:pt x="3635407" y="3691"/>
                    <a:pt x="3627737" y="0"/>
                    <a:pt x="3619485" y="0"/>
                  </a:cubicBezTo>
                  <a:close/>
                </a:path>
              </a:pathLst>
            </a:custGeom>
            <a:gradFill flip="none" rotWithShape="1">
              <a:gsLst>
                <a:gs pos="30000">
                  <a:schemeClr val="accent1"/>
                </a:gs>
                <a:gs pos="100000">
                  <a:schemeClr val="accent1">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4" name="文本框 403"/>
            <p:cNvSpPr txBox="1"/>
            <p:nvPr/>
          </p:nvSpPr>
          <p:spPr>
            <a:xfrm>
              <a:off x="6992040" y="1288225"/>
              <a:ext cx="4031180" cy="369332"/>
            </a:xfrm>
            <a:prstGeom prst="rect">
              <a:avLst/>
            </a:prstGeom>
            <a:noFill/>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b="1" kern="0" noProof="0" dirty="0">
                  <a:ln>
                    <a:noFill/>
                  </a:ln>
                  <a:solidFill>
                    <a:schemeClr val="bg1"/>
                  </a:solidFill>
                  <a:effectLst>
                    <a:outerShdw blurRad="38100" dist="38100" dir="2700000" algn="tl">
                      <a:srgbClr val="000000">
                        <a:alpha val="43137"/>
                      </a:srgbClr>
                    </a:outerShdw>
                  </a:effectLst>
                  <a:uLnTx/>
                  <a:uFillTx/>
                  <a:sym typeface="+mn-ea"/>
                </a:rPr>
                <a:t>椎体疼痛</a:t>
              </a:r>
              <a:r>
                <a:rPr lang="zh-CN" altLang="en-US" b="1" kern="0" dirty="0">
                  <a:solidFill>
                    <a:schemeClr val="bg1"/>
                  </a:solidFill>
                  <a:effectLst>
                    <a:outerShdw blurRad="38100" dist="38100" dir="2700000" algn="tl">
                      <a:srgbClr val="000000">
                        <a:alpha val="43137"/>
                      </a:srgbClr>
                    </a:outerShdw>
                  </a:effectLst>
                  <a:sym typeface="+mn-ea"/>
                </a:rPr>
                <a:t>发生滞后的机制</a:t>
              </a:r>
              <a:r>
                <a:rPr lang="en-US" altLang="zh-CN" b="1" kern="0" baseline="30000" dirty="0">
                  <a:solidFill>
                    <a:schemeClr val="bg1"/>
                  </a:solidFill>
                  <a:effectLst>
                    <a:outerShdw blurRad="38100" dist="38100" dir="2700000" algn="tl">
                      <a:srgbClr val="000000">
                        <a:alpha val="43137"/>
                      </a:srgbClr>
                    </a:outerShdw>
                  </a:effectLst>
                  <a:sym typeface="+mn-ea"/>
                </a:rPr>
                <a:t>2</a:t>
              </a:r>
              <a:endParaRPr lang="en-US" altLang="zh-CN" b="1" kern="0" baseline="30000" noProof="0" dirty="0">
                <a:ln>
                  <a:noFill/>
                </a:ln>
                <a:solidFill>
                  <a:schemeClr val="bg1"/>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nvGrpSpPr>
            <p:cNvPr id="405" name="组合 404"/>
            <p:cNvGrpSpPr/>
            <p:nvPr/>
          </p:nvGrpSpPr>
          <p:grpSpPr>
            <a:xfrm>
              <a:off x="6944524" y="1198793"/>
              <a:ext cx="545082" cy="512278"/>
              <a:chOff x="7436314" y="2544951"/>
              <a:chExt cx="509090" cy="294402"/>
            </a:xfrm>
          </p:grpSpPr>
          <p:sp>
            <p:nvSpPr>
              <p:cNvPr id="406" name="平行四边形 405"/>
              <p:cNvSpPr/>
              <p:nvPr/>
            </p:nvSpPr>
            <p:spPr>
              <a:xfrm>
                <a:off x="7532826"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407" name="平行四边形 406"/>
              <p:cNvSpPr/>
              <p:nvPr/>
            </p:nvSpPr>
            <p:spPr>
              <a:xfrm>
                <a:off x="7436314" y="2544951"/>
                <a:ext cx="412578" cy="294402"/>
              </a:xfrm>
              <a:prstGeom prst="parallelogram">
                <a:avLst>
                  <a:gd name="adj" fmla="val 65636"/>
                </a:avLst>
              </a:prstGeom>
              <a:gradFill>
                <a:gsLst>
                  <a:gs pos="0">
                    <a:schemeClr val="bg1">
                      <a:alpha val="19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5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sp>
        <p:nvSpPr>
          <p:cNvPr id="55" name="文本框 54">
            <a:extLst>
              <a:ext uri="{FF2B5EF4-FFF2-40B4-BE49-F238E27FC236}">
                <a16:creationId xmlns:a16="http://schemas.microsoft.com/office/drawing/2014/main" id="{7FA16174-99D6-1E10-64A6-6D38332E2011}"/>
              </a:ext>
            </a:extLst>
          </p:cNvPr>
          <p:cNvSpPr txBox="1"/>
          <p:nvPr/>
        </p:nvSpPr>
        <p:spPr>
          <a:xfrm>
            <a:off x="6457000" y="1867628"/>
            <a:ext cx="4875948" cy="846001"/>
          </a:xfrm>
          <a:prstGeom prst="rect">
            <a:avLst/>
          </a:prstGeom>
          <a:noFill/>
        </p:spPr>
        <p:txBody>
          <a:bodyPr wrap="square">
            <a:spAutoFit/>
          </a:bodyPr>
          <a:lstStyle/>
          <a:p>
            <a:pPr marL="171450" lvl="0" indent="-171450">
              <a:lnSpc>
                <a:spcPct val="120000"/>
              </a:lnSpc>
              <a:spcBef>
                <a:spcPts val="600"/>
              </a:spcBef>
              <a:buFont typeface="Arial" panose="020B0604020202020204" pitchFamily="34" charset="0"/>
              <a:buChar char="•"/>
              <a:defRPr/>
            </a:pPr>
            <a:r>
              <a:rPr lang="zh-CN" altLang="en-US" sz="1400" b="1" kern="0" dirty="0">
                <a:solidFill>
                  <a:schemeClr val="tx1">
                    <a:lumMod val="75000"/>
                    <a:lumOff val="25000"/>
                  </a:schemeClr>
                </a:solidFill>
              </a:rPr>
              <a:t>椎体骨转移症状滞后、症状一出现风险已骤升：</a:t>
            </a:r>
            <a:r>
              <a:rPr lang="zh-CN" altLang="en-US" sz="1400" kern="0" dirty="0">
                <a:solidFill>
                  <a:schemeClr val="tx1">
                    <a:lumMod val="75000"/>
                    <a:lumOff val="25000"/>
                  </a:schemeClr>
                </a:solidFill>
              </a:rPr>
              <a:t>椎体转移的症状可能源自瘤体、损伤的椎体对脊髓神经、脊神经根的压迫。症状一旦出现，距椎体压缩性骨折已近在咫尺</a:t>
            </a:r>
            <a:endParaRPr kumimoji="0" lang="zh-CN" altLang="en-US" sz="1400" i="0" u="none" strike="noStrike" kern="0" cap="none" spc="0" normalizeH="0" baseline="0" noProof="0" dirty="0">
              <a:ln>
                <a:noFill/>
              </a:ln>
              <a:solidFill>
                <a:schemeClr val="tx1">
                  <a:lumMod val="75000"/>
                  <a:lumOff val="25000"/>
                </a:schemeClr>
              </a:solidFill>
              <a:effectLst/>
              <a:uLnTx/>
              <a:uFillTx/>
            </a:endParaRPr>
          </a:p>
        </p:txBody>
      </p:sp>
      <p:cxnSp>
        <p:nvCxnSpPr>
          <p:cNvPr id="56" name="直接连接符 55">
            <a:extLst>
              <a:ext uri="{FF2B5EF4-FFF2-40B4-BE49-F238E27FC236}">
                <a16:creationId xmlns:a16="http://schemas.microsoft.com/office/drawing/2014/main" id="{11B5C753-3217-8215-058F-F902698156A2}"/>
              </a:ext>
            </a:extLst>
          </p:cNvPr>
          <p:cNvCxnSpPr>
            <a:cxnSpLocks/>
          </p:cNvCxnSpPr>
          <p:nvPr/>
        </p:nvCxnSpPr>
        <p:spPr>
          <a:xfrm>
            <a:off x="815359" y="2812649"/>
            <a:ext cx="50571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CC66E11F-1C79-10D3-B1CC-A9C40E1088E3}"/>
              </a:ext>
            </a:extLst>
          </p:cNvPr>
          <p:cNvCxnSpPr>
            <a:cxnSpLocks/>
          </p:cNvCxnSpPr>
          <p:nvPr/>
        </p:nvCxnSpPr>
        <p:spPr>
          <a:xfrm>
            <a:off x="6345351" y="2812649"/>
            <a:ext cx="5057118"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RESOURCE_RECORD_KEY" val="{&quot;10&quot;:[50063123,50063619,4531826,20213259,50044283,3476742,50059381,21598759,21553747,50063550,50063086,21588425,21542829,20289017,4498343],&quot;70&quot;:[3325286,3428851,3312481]}"/>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VFTtXOTwsavFJxXLqx_ih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4rBvRiGkrqkQDV1jjfI2T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WaJo.3dHxzsS9VOrhGP8yg"/>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DaZkiIzJSyB9FFtlv2mxtg"/>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LXcbvHTjMUmeD7QPCVJqV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AJwNBANgU.7Y6xAD4dU.B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IPM.6QCEqOGPkzEysxheb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Nl02Ot9.T.hfEhIjbm54Y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WWHFnqDOjk5NJl44q7gXL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7Pxwzwn9.7nmXZOv83b2o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iOWd6sD4vHFyTVWcnqsbs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AX3.2swSeB6ml04cJ5.jy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uLjpg0T.dmvanblozD0eA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ecFYHWU7In7YoUg_iI5VS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Sm69i.Pcdlsa7uMNQ2lJbg"/>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XugpzSm82bb65Z6TyPBph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xfy5jV_bHbYQf.pXYAPQv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wv5pwcUVouCGgj41vbItg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iQcmgv_aRHpWYLr0aCeYA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c01kt7kHBt5SOBoxRLIdv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X9v3roTq6d6vJ8GbKfox3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d_b3xNPpvmePCcSIzosPZ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ELA__Nc3WFtRN7L.fGwtJ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wlqPYrRuG.G60DzeHSNYH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EhkiolAvNrtRfOyfnAm69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BFSvz0py8pynh5PVL6y2XA"/>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QJ4R4ILfUCcQuonoLx24H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Jo.MpPdVjeuMOpFjxaRx1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gAT0bJ.lAmLZiFkVpkK4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VIUd1LjM_74SxFUsZnLXh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LXcbvHTjMUmeD7QPCVJqV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xfy5jV_bHbYQf.pXYAPQv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xfy5jV_bHbYQf.pXYAPQv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6pXiJc6IlhaZ4jHPo79dJ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k_GIIwTH6raXpO65KDJikA"/>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自定义设计方案">
  <a:themeElements>
    <a:clrScheme name="自定义 17">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074F97"/>
      </a:accent5>
      <a:accent6>
        <a:srgbClr val="70AD47"/>
      </a:accent6>
      <a:hlink>
        <a:srgbClr val="0563C1"/>
      </a:hlink>
      <a:folHlink>
        <a:srgbClr val="954F72"/>
      </a:folHlink>
    </a:clrScheme>
    <a:fontScheme name="毕凯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bodyPr vert="horz" wrap="none" lIns="91440" tIns="45720" rIns="91440" bIns="45720" rtlCol="0" anchor="ctr">
        <a:spAutoFit/>
      </a:bodyPr>
      <a:lstStyle>
        <a:defPPr marL="0" indent="0" algn="ctr">
          <a:lnSpc>
            <a:spcPct val="100000"/>
          </a:lnSpc>
          <a:spcAft>
            <a:spcPts val="0"/>
          </a:spcAft>
          <a:buNone/>
          <a:defRPr sz="800" dirty="0" smtClean="0">
            <a:latin typeface="Arial" panose="020B0604020202020204" pitchFamily="34" charset="0"/>
            <a:cs typeface="微软雅黑" panose="020B0503020204020204" charset="-122"/>
            <a:sym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7_Office 主题​​">
  <a:themeElements>
    <a:clrScheme name="自定义 62">
      <a:dk1>
        <a:sysClr val="windowText" lastClr="000000"/>
      </a:dk1>
      <a:lt1>
        <a:sysClr val="window" lastClr="FFFFFF"/>
      </a:lt1>
      <a:dk2>
        <a:srgbClr val="44546A"/>
      </a:dk2>
      <a:lt2>
        <a:srgbClr val="E7E6E6"/>
      </a:lt2>
      <a:accent1>
        <a:srgbClr val="EC642F"/>
      </a:accent1>
      <a:accent2>
        <a:srgbClr val="F8734A"/>
      </a:accent2>
      <a:accent3>
        <a:srgbClr val="FFD402"/>
      </a:accent3>
      <a:accent4>
        <a:srgbClr val="A5A5A5"/>
      </a:accent4>
      <a:accent5>
        <a:srgbClr val="5B9BD5"/>
      </a:accent5>
      <a:accent6>
        <a:srgbClr val="70AD47"/>
      </a:accent6>
      <a:hlink>
        <a:srgbClr val="0563C1"/>
      </a:hlink>
      <a:folHlink>
        <a:srgbClr val="954F72"/>
      </a:folHlink>
    </a:clrScheme>
    <a:fontScheme name="微软雅黑">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6_Office 主题​​">
  <a:themeElements>
    <a:clrScheme name="自定义 61">
      <a:dk1>
        <a:sysClr val="windowText" lastClr="000000"/>
      </a:dk1>
      <a:lt1>
        <a:sysClr val="window" lastClr="FFFFFF"/>
      </a:lt1>
      <a:dk2>
        <a:srgbClr val="44546A"/>
      </a:dk2>
      <a:lt2>
        <a:srgbClr val="E7E6E6"/>
      </a:lt2>
      <a:accent1>
        <a:srgbClr val="EC642F"/>
      </a:accent1>
      <a:accent2>
        <a:srgbClr val="F8734A"/>
      </a:accent2>
      <a:accent3>
        <a:srgbClr val="FFD402"/>
      </a:accent3>
      <a:accent4>
        <a:srgbClr val="A5A5A5"/>
      </a:accent4>
      <a:accent5>
        <a:srgbClr val="5B9BD5"/>
      </a:accent5>
      <a:accent6>
        <a:srgbClr val="70AD47"/>
      </a:accent6>
      <a:hlink>
        <a:srgbClr val="0563C1"/>
      </a:hlink>
      <a:folHlink>
        <a:srgbClr val="954F72"/>
      </a:folHlink>
    </a:clrScheme>
    <a:fontScheme name="微软雅黑">
      <a:majorFont>
        <a:latin typeface="微软雅黑"/>
        <a:ea typeface="微软雅黑"/>
        <a:cs typeface="Arial"/>
      </a:majorFont>
      <a:minorFont>
        <a:latin typeface="微软雅黑"/>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自定义 17">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074F97"/>
    </a:accent5>
    <a:accent6>
      <a:srgbClr val="70AD47"/>
    </a:accent6>
    <a:hlink>
      <a:srgbClr val="0563C1"/>
    </a:hlink>
    <a:folHlink>
      <a:srgbClr val="954F72"/>
    </a:folHlink>
  </a:clrScheme>
  <a:fontScheme name="毕凯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自定义 17">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074F97"/>
    </a:accent5>
    <a:accent6>
      <a:srgbClr val="70AD47"/>
    </a:accent6>
    <a:hlink>
      <a:srgbClr val="0563C1"/>
    </a:hlink>
    <a:folHlink>
      <a:srgbClr val="954F72"/>
    </a:folHlink>
  </a:clrScheme>
  <a:fontScheme name="毕凯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自定义 17">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074F97"/>
    </a:accent5>
    <a:accent6>
      <a:srgbClr val="70AD47"/>
    </a:accent6>
    <a:hlink>
      <a:srgbClr val="0563C1"/>
    </a:hlink>
    <a:folHlink>
      <a:srgbClr val="954F72"/>
    </a:folHlink>
  </a:clrScheme>
  <a:fontScheme name="毕凯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1398</TotalTime>
  <Words>5104</Words>
  <Application>Microsoft Office PowerPoint</Application>
  <PresentationFormat>宽屏</PresentationFormat>
  <Paragraphs>492</Paragraphs>
  <Slides>32</Slides>
  <Notes>14</Notes>
  <HiddenSlides>0</HiddenSlides>
  <MMClips>0</MMClips>
  <ScaleCrop>false</ScaleCrop>
  <HeadingPairs>
    <vt:vector size="8" baseType="variant">
      <vt:variant>
        <vt:lpstr>已用的字体</vt:lpstr>
      </vt:variant>
      <vt:variant>
        <vt:i4>11</vt:i4>
      </vt:variant>
      <vt:variant>
        <vt:lpstr>主题</vt:lpstr>
      </vt:variant>
      <vt:variant>
        <vt:i4>12</vt:i4>
      </vt:variant>
      <vt:variant>
        <vt:lpstr>嵌入 OLE 服务器</vt:lpstr>
      </vt:variant>
      <vt:variant>
        <vt:i4>1</vt:i4>
      </vt:variant>
      <vt:variant>
        <vt:lpstr>幻灯片标题</vt:lpstr>
      </vt:variant>
      <vt:variant>
        <vt:i4>32</vt:i4>
      </vt:variant>
    </vt:vector>
  </HeadingPairs>
  <TitlesOfParts>
    <vt:vector size="56" baseType="lpstr">
      <vt:lpstr>adobe-clean</vt:lpstr>
      <vt:lpstr>Avenir Next</vt:lpstr>
      <vt:lpstr>等线</vt:lpstr>
      <vt:lpstr>宋体</vt:lpstr>
      <vt:lpstr>微软雅黑</vt:lpstr>
      <vt:lpstr>Abadi</vt:lpstr>
      <vt:lpstr>Arial</vt:lpstr>
      <vt:lpstr>Cambria</vt:lpstr>
      <vt:lpstr>Century Gothic</vt:lpstr>
      <vt:lpstr>Verdana</vt:lpstr>
      <vt:lpstr>Wingdings</vt:lpstr>
      <vt:lpstr>1_Office 主题​​</vt:lpstr>
      <vt:lpstr>27_Office 主题​​</vt:lpstr>
      <vt:lpstr>26_Office 主题​​</vt:lpstr>
      <vt:lpstr>Office Theme</vt:lpstr>
      <vt:lpstr>Office 主题​​</vt:lpstr>
      <vt:lpstr>2_Office 主题​​</vt:lpstr>
      <vt:lpstr>3_Office 主题​​</vt:lpstr>
      <vt:lpstr>4_Office 主题​​</vt:lpstr>
      <vt:lpstr>5_Office 主题​​</vt:lpstr>
      <vt:lpstr>1_自定义设计方案</vt:lpstr>
      <vt:lpstr>6_Office 主题​​</vt:lpstr>
      <vt:lpstr>7_Office 主题​​</vt:lpstr>
      <vt:lpstr>think-cell 幻灯片</vt:lpstr>
      <vt:lpstr>PowerPoint 演示文稿</vt:lpstr>
      <vt:lpstr>无症状骨转移的骨靶向治疗，国内外指南与共识如何建议？ 无论是否有症状，骨转移确诊后都应尽早使用骨靶向药物(BTA)</vt:lpstr>
      <vt:lpstr>无症状骨转移的骨靶向治疗，临床实践如何落地？专家普遍反馈： 无症状≈无风险，症状仍是临床启动骨转移检查、治疗的最主要因素</vt:lpstr>
      <vt:lpstr>无症状骨转移患者骨靶向治疗现状和指南差异较大</vt:lpstr>
      <vt:lpstr>PowerPoint 演示文稿</vt:lpstr>
      <vt:lpstr>Q：症状和骨相关事件（SRE）哪个更准确地体现了骨转移的风险？ A：SRE才是FDA认可的骨转移风险具体表现</vt:lpstr>
      <vt:lpstr>Q：为什么症状不是骨转移的风险体现？ A：因为大量骨转移并没有症状、大量发生SRE的患者也没有症状</vt:lpstr>
      <vt:lpstr>PowerPoint 演示文稿</vt:lpstr>
      <vt:lpstr>Q：为什么无症状≠无风险？为什么无症状也发生SRE？ A：骨转移症状滞后，症状出现前骨破坏已发生、SRE风险已长期累积</vt:lpstr>
      <vt:lpstr>肺癌骨转移的SRE发生率更高、发生更快， 关注原发灶控制不理想患者的骨转移，把握有限的干预窗口期</vt:lpstr>
      <vt:lpstr>PowerPoint 演示文稿</vt:lpstr>
      <vt:lpstr>PowerPoint 演示文稿</vt:lpstr>
      <vt:lpstr>全身视角下骨转移治疗的核心问题： 原发灶方案±放疗能否攻克骨转移？消除骨转移对患者预后的影响？</vt:lpstr>
      <vt:lpstr>靶向治疗未能攻克骨转移： 骨转移患者使用EGFR-TKI的全身获益受损，PFS、OS、ORR均缩水</vt:lpstr>
      <vt:lpstr>PowerPoint 演示文稿</vt:lpstr>
      <vt:lpstr>原发灶方案±放疗能否攻克骨转移？消除骨转移对患者预后的影响？靶向 No！免疫 No！放疗 ？</vt:lpstr>
      <vt:lpstr>既往研究显示，与其他部位的放疗不同，骨转移灶的放疗无法改善使用EGFR-TKI患者的总生存</vt:lpstr>
      <vt:lpstr>大型回顾性分析显示： 骨放疗未能改善使用免疫治疗的晚期NSCLC骨转移患者的总生存</vt:lpstr>
      <vt:lpstr>近期一项大型回顾性分析探索了 骨放疗的加入对使用免疫治疗的晚期骨转移NSCLC患者的价值</vt:lpstr>
      <vt:lpstr>该研究同样显示： 骨放疗未能改善使用免疫治疗的晚期NSCLC骨转移患者的PFS</vt:lpstr>
      <vt:lpstr>此外，骨放疗的加入可能还带来了骨折风险的升高，值得关注</vt:lpstr>
      <vt:lpstr>Q：为什么靶向、免疫、放疗均无法攻克骨转移问题？ A：骨转移牵一发动全身，对全身治疗的影响是一种“系统性风险”</vt:lpstr>
      <vt:lpstr>骨转移灶产生大量细胞因子，可能驱动EGFR-TKIs获得性耐药</vt:lpstr>
      <vt:lpstr>骨转移灶活跃的破骨细胞产生大量OPN， OPN诱导骨外全身病灶形成免疫“冷肿瘤”，抑制全身免疫治疗疗效</vt:lpstr>
      <vt:lpstr>骨转移灶放疗可导致破骨细胞活跃， 加强OPN释放、对免疫治疗带来潜在影响，同时可能促进骨破坏</vt:lpstr>
      <vt:lpstr>PowerPoint 演示文稿</vt:lpstr>
      <vt:lpstr>真实世界回顾性分析探索联合地舒单抗对靶向治疗的患者预后的影响</vt:lpstr>
      <vt:lpstr>真实世界数据显示：靶向治疗联合地舒单抗在SRE获益的基础上进一步 带来生存获益，患者死亡风险大幅下降34%</vt:lpstr>
      <vt:lpstr>多项研究表明：地舒单抗联合免疫治疗或可逆转骨转移导致的全身免疫抑制、为免疫治疗带来缩瘤和生存的“全身获益”</vt:lpstr>
      <vt:lpstr>回顾性分析显示：以椎体放疗为例，在骨放疗的基础上联合以地舒单抗 为代表的BTA可大幅降低潜在的椎体压缩性骨折风险</vt:lpstr>
      <vt:lpstr>PowerPoint 演示文稿</vt:lpstr>
      <vt:lpstr>无症状骨转移的骨靶向治疗 思考与展望：始于症状、但不止于症状</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顾文彪</dc:creator>
  <cp:lastModifiedBy>雪君 洪</cp:lastModifiedBy>
  <cp:revision>48</cp:revision>
  <dcterms:created xsi:type="dcterms:W3CDTF">2025-12-08T02:03:00Z</dcterms:created>
  <dcterms:modified xsi:type="dcterms:W3CDTF">2026-03-02T02:28:55Z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2052-12.1.0.24034</vt:lpwstr>
  </property>
  <property fmtid="{D5CDD505-2E9C-101B-9397-08002B2CF9AE}" pid="3" name="ICV">
    <vt:lpwstr>48E803CB43FD4FE6875433EFF98EE382_12</vt:lpwstr>
  </property>
</Properties>
</file>