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24387175" cy="14630400"/>
  <p:notesSz cx="7772400" cy="10058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914446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828891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2743337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3657783" algn="l" rtl="0" eaLnBrk="0" fontAlgn="base" hangingPunct="0">
      <a:spcBef>
        <a:spcPct val="0"/>
      </a:spcBef>
      <a:spcAft>
        <a:spcPct val="0"/>
      </a:spcAft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5486674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6401120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7315566" algn="l" defTabSz="1828891" rtl="0" eaLnBrk="1" latinLnBrk="0" hangingPunct="1">
      <a:defRPr sz="48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1" autoAdjust="0"/>
    <p:restoredTop sz="94629" autoAdjust="0"/>
  </p:normalViewPr>
  <p:slideViewPr>
    <p:cSldViewPr>
      <p:cViewPr varScale="1">
        <p:scale>
          <a:sx n="37" d="100"/>
          <a:sy n="37" d="100"/>
        </p:scale>
        <p:origin x="994" y="67"/>
      </p:cViewPr>
      <p:guideLst>
        <p:guide orient="horz" pos="4608"/>
        <p:guide pos="7681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11238" y="1006475"/>
            <a:ext cx="5748337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1" name="Rectangle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58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1485974" indent="-571529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2286114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3200560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4115006" indent="-457223" algn="l" defTabSz="91444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4572229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41" y="4544909"/>
            <a:ext cx="20729099" cy="3136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9" y="8290560"/>
            <a:ext cx="17071023" cy="3738880"/>
          </a:xfrm>
        </p:spPr>
        <p:txBody>
          <a:bodyPr/>
          <a:lstStyle>
            <a:lvl1pPr marL="0" indent="0" algn="ctr">
              <a:buNone/>
              <a:defRPr/>
            </a:lvl1pPr>
            <a:lvl2pPr marL="914331" indent="0" algn="ctr">
              <a:buNone/>
              <a:defRPr/>
            </a:lvl2pPr>
            <a:lvl3pPr marL="1828662" indent="0" algn="ctr">
              <a:buNone/>
              <a:defRPr/>
            </a:lvl3pPr>
            <a:lvl4pPr marL="2742993" indent="0" algn="ctr">
              <a:buNone/>
              <a:defRPr/>
            </a:lvl4pPr>
            <a:lvl5pPr marL="3657323" indent="0" algn="ctr">
              <a:buNone/>
              <a:defRPr/>
            </a:lvl5pPr>
            <a:lvl6pPr marL="4571655" indent="0" algn="ctr">
              <a:buNone/>
              <a:defRPr/>
            </a:lvl6pPr>
            <a:lvl7pPr marL="5485985" indent="0" algn="ctr">
              <a:buNone/>
              <a:defRPr/>
            </a:lvl7pPr>
            <a:lvl8pPr marL="6400317" indent="0" algn="ctr">
              <a:buNone/>
              <a:defRPr/>
            </a:lvl8pPr>
            <a:lvl9pPr marL="731464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2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530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5507" y="1215819"/>
            <a:ext cx="5203443" cy="120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0936" y="1215819"/>
            <a:ext cx="15208114" cy="120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95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46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20" y="9401390"/>
            <a:ext cx="20729099" cy="2905760"/>
          </a:xfrm>
        </p:spPr>
        <p:txBody>
          <a:bodyPr anchor="t"/>
          <a:lstStyle>
            <a:lvl1pPr algn="l">
              <a:defRPr sz="79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20" y="6200989"/>
            <a:ext cx="20729099" cy="3200398"/>
          </a:xfrm>
        </p:spPr>
        <p:txBody>
          <a:bodyPr anchor="b"/>
          <a:lstStyle>
            <a:lvl1pPr marL="0" indent="0">
              <a:buNone/>
              <a:defRPr sz="4000"/>
            </a:lvl1pPr>
            <a:lvl2pPr marL="914331" indent="0">
              <a:buNone/>
              <a:defRPr sz="3600"/>
            </a:lvl2pPr>
            <a:lvl3pPr marL="1828662" indent="0">
              <a:buNone/>
              <a:defRPr sz="3200"/>
            </a:lvl3pPr>
            <a:lvl4pPr marL="2742993" indent="0">
              <a:buNone/>
              <a:defRPr sz="2800"/>
            </a:lvl4pPr>
            <a:lvl5pPr marL="3657323" indent="0">
              <a:buNone/>
              <a:defRPr sz="2800"/>
            </a:lvl5pPr>
            <a:lvl6pPr marL="4571655" indent="0">
              <a:buNone/>
              <a:defRPr sz="2800"/>
            </a:lvl6pPr>
            <a:lvl7pPr marL="5485985" indent="0">
              <a:buNone/>
              <a:defRPr sz="2800"/>
            </a:lvl7pPr>
            <a:lvl8pPr marL="6400317" indent="0">
              <a:buNone/>
              <a:defRPr sz="2800"/>
            </a:lvl8pPr>
            <a:lvl9pPr marL="7314647" indent="0">
              <a:buNone/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743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0936" y="4067389"/>
            <a:ext cx="10203662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401053" y="4067389"/>
            <a:ext cx="10207895" cy="9208346"/>
          </a:xfrm>
        </p:spPr>
        <p:txBody>
          <a:bodyPr/>
          <a:lstStyle>
            <a:lvl1pPr>
              <a:defRPr sz="5599"/>
            </a:lvl1pPr>
            <a:lvl2pPr>
              <a:defRPr sz="48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21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85894"/>
            <a:ext cx="21948458" cy="2438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60" y="3274909"/>
            <a:ext cx="10775237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60" y="4639735"/>
            <a:ext cx="10775237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54" y="3274909"/>
            <a:ext cx="10779469" cy="1364826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31" indent="0">
              <a:buNone/>
              <a:defRPr sz="4000" b="1"/>
            </a:lvl2pPr>
            <a:lvl3pPr marL="1828662" indent="0">
              <a:buNone/>
              <a:defRPr sz="3600" b="1"/>
            </a:lvl3pPr>
            <a:lvl4pPr marL="2742993" indent="0">
              <a:buNone/>
              <a:defRPr sz="3200" b="1"/>
            </a:lvl4pPr>
            <a:lvl5pPr marL="3657323" indent="0">
              <a:buNone/>
              <a:defRPr sz="3200" b="1"/>
            </a:lvl5pPr>
            <a:lvl6pPr marL="4571655" indent="0">
              <a:buNone/>
              <a:defRPr sz="3200" b="1"/>
            </a:lvl6pPr>
            <a:lvl7pPr marL="5485985" indent="0">
              <a:buNone/>
              <a:defRPr sz="3200" b="1"/>
            </a:lvl7pPr>
            <a:lvl8pPr marL="6400317" indent="0">
              <a:buNone/>
              <a:defRPr sz="3200" b="1"/>
            </a:lvl8pPr>
            <a:lvl9pPr marL="7314647" indent="0">
              <a:buNone/>
              <a:defRPr sz="3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54" y="4639735"/>
            <a:ext cx="10779469" cy="8429414"/>
          </a:xfrm>
        </p:spPr>
        <p:txBody>
          <a:bodyPr/>
          <a:lstStyle>
            <a:lvl1pPr>
              <a:defRPr sz="48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861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870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202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5" y="582506"/>
            <a:ext cx="8023213" cy="2479040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82509"/>
            <a:ext cx="13633109" cy="12486642"/>
          </a:xfrm>
        </p:spPr>
        <p:txBody>
          <a:bodyPr/>
          <a:lstStyle>
            <a:lvl1pPr>
              <a:defRPr sz="6399"/>
            </a:lvl1pPr>
            <a:lvl2pPr>
              <a:defRPr sz="5599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5" y="3061549"/>
            <a:ext cx="8023213" cy="10007602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161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60" y="10241281"/>
            <a:ext cx="14632305" cy="1209042"/>
          </a:xfrm>
        </p:spPr>
        <p:txBody>
          <a:bodyPr anchor="b"/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60" y="1307254"/>
            <a:ext cx="14632305" cy="8778240"/>
          </a:xfrm>
        </p:spPr>
        <p:txBody>
          <a:bodyPr/>
          <a:lstStyle>
            <a:lvl1pPr marL="0" indent="0">
              <a:buNone/>
              <a:defRPr sz="6399"/>
            </a:lvl1pPr>
            <a:lvl2pPr marL="914331" indent="0">
              <a:buNone/>
              <a:defRPr sz="5599"/>
            </a:lvl2pPr>
            <a:lvl3pPr marL="1828662" indent="0">
              <a:buNone/>
              <a:defRPr sz="4800"/>
            </a:lvl3pPr>
            <a:lvl4pPr marL="2742993" indent="0">
              <a:buNone/>
              <a:defRPr sz="4000"/>
            </a:lvl4pPr>
            <a:lvl5pPr marL="3657323" indent="0">
              <a:buNone/>
              <a:defRPr sz="4000"/>
            </a:lvl5pPr>
            <a:lvl6pPr marL="4571655" indent="0">
              <a:buNone/>
              <a:defRPr sz="4000"/>
            </a:lvl6pPr>
            <a:lvl7pPr marL="5485985" indent="0">
              <a:buNone/>
              <a:defRPr sz="4000"/>
            </a:lvl7pPr>
            <a:lvl8pPr marL="6400317" indent="0">
              <a:buNone/>
              <a:defRPr sz="4000"/>
            </a:lvl8pPr>
            <a:lvl9pPr marL="7314647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60" y="11450323"/>
            <a:ext cx="14632305" cy="1717038"/>
          </a:xfrm>
        </p:spPr>
        <p:txBody>
          <a:bodyPr/>
          <a:lstStyle>
            <a:lvl1pPr marL="0" indent="0">
              <a:buNone/>
              <a:defRPr sz="2800"/>
            </a:lvl1pPr>
            <a:lvl2pPr marL="914331" indent="0">
              <a:buNone/>
              <a:defRPr sz="2400"/>
            </a:lvl2pPr>
            <a:lvl3pPr marL="1828662" indent="0">
              <a:buNone/>
              <a:defRPr sz="2000"/>
            </a:lvl3pPr>
            <a:lvl4pPr marL="2742993" indent="0">
              <a:buNone/>
              <a:defRPr sz="1800"/>
            </a:lvl4pPr>
            <a:lvl5pPr marL="3657323" indent="0">
              <a:buNone/>
              <a:defRPr sz="1800"/>
            </a:lvl5pPr>
            <a:lvl6pPr marL="4571655" indent="0">
              <a:buNone/>
              <a:defRPr sz="1800"/>
            </a:lvl6pPr>
            <a:lvl7pPr marL="5485985" indent="0">
              <a:buNone/>
              <a:defRPr sz="1800"/>
            </a:lvl7pPr>
            <a:lvl8pPr marL="6400317" indent="0">
              <a:buNone/>
              <a:defRPr sz="1800"/>
            </a:lvl8pPr>
            <a:lvl9pPr marL="7314647" indent="0">
              <a:buNone/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445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790938" y="1215814"/>
            <a:ext cx="20818008" cy="24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0938" y="4067389"/>
            <a:ext cx="20818008" cy="9208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31" rtl="0" fontAlgn="base" hangingPunct="0">
        <a:lnSpc>
          <a:spcPct val="112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+mj-lt"/>
          <a:ea typeface="+mj-ea"/>
          <a:cs typeface="+mj-cs"/>
        </a:defRPr>
      </a:lvl1pPr>
      <a:lvl2pPr marL="863535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2pPr>
      <a:lvl3pPr marL="1295302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3pPr>
      <a:lvl4pPr marL="1727070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4pPr>
      <a:lvl5pPr marL="215883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5pPr>
      <a:lvl6pPr marL="3073167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6pPr>
      <a:lvl7pPr marL="398749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7pPr>
      <a:lvl8pPr marL="4901829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8pPr>
      <a:lvl9pPr marL="5816161" indent="-431767" algn="l" defTabSz="914331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StarSymbol" charset="0"/>
        <a:defRPr sz="8799">
          <a:solidFill>
            <a:srgbClr val="000000"/>
          </a:solidFill>
          <a:latin typeface="Times New Roman" pitchFamily="16" charset="0"/>
          <a:ea typeface="Lucida Sans Unicode" pitchFamily="32" charset="0"/>
          <a:cs typeface="Lucida Sans Unicode" pitchFamily="32" charset="0"/>
        </a:defRPr>
      </a:lvl9pPr>
    </p:titleStyle>
    <p:bodyStyle>
      <a:lvl1pPr marL="860361" indent="-647651" algn="l" defTabSz="914331" rtl="0" fontAlgn="base" hangingPunct="0">
        <a:lnSpc>
          <a:spcPct val="112000"/>
        </a:lnSpc>
        <a:spcBef>
          <a:spcPct val="0"/>
        </a:spcBef>
        <a:spcAft>
          <a:spcPts val="2850"/>
        </a:spcAft>
        <a:buClr>
          <a:srgbClr val="000000"/>
        </a:buClr>
        <a:buSzPct val="45000"/>
        <a:buFont typeface="StarSymbol" charset="0"/>
        <a:buChar char="●"/>
        <a:defRPr sz="6399">
          <a:solidFill>
            <a:srgbClr val="000000"/>
          </a:solidFill>
          <a:latin typeface="+mn-lt"/>
          <a:ea typeface="+mn-ea"/>
          <a:cs typeface="+mn-cs"/>
        </a:defRPr>
      </a:lvl1pPr>
      <a:lvl2pPr marL="1723896" indent="-571457" algn="l" defTabSz="914331" rtl="0" fontAlgn="base" hangingPunct="0">
        <a:lnSpc>
          <a:spcPct val="112000"/>
        </a:lnSpc>
        <a:spcBef>
          <a:spcPct val="0"/>
        </a:spcBef>
        <a:spcAft>
          <a:spcPts val="2276"/>
        </a:spcAft>
        <a:buClr>
          <a:srgbClr val="000000"/>
        </a:buClr>
        <a:buSzPct val="75000"/>
        <a:buFont typeface="StarSymbol" charset="0"/>
        <a:buChar char="–"/>
        <a:defRPr sz="5599">
          <a:solidFill>
            <a:srgbClr val="000000"/>
          </a:solidFill>
          <a:latin typeface="+mn-lt"/>
          <a:ea typeface="+mn-ea"/>
          <a:cs typeface="+mn-cs"/>
        </a:defRPr>
      </a:lvl2pPr>
      <a:lvl3pPr marL="2587430" indent="-431767" algn="l" defTabSz="914331" rtl="0" fontAlgn="base" hangingPunct="0">
        <a:lnSpc>
          <a:spcPct val="112000"/>
        </a:lnSpc>
        <a:spcBef>
          <a:spcPct val="0"/>
        </a:spcBef>
        <a:spcAft>
          <a:spcPts val="1700"/>
        </a:spcAft>
        <a:buClr>
          <a:srgbClr val="000000"/>
        </a:buClr>
        <a:buSzPct val="45000"/>
        <a:buFont typeface="StarSymbol" charset="0"/>
        <a:buChar char="●"/>
        <a:defRPr sz="4800">
          <a:solidFill>
            <a:srgbClr val="000000"/>
          </a:solidFill>
          <a:latin typeface="+mn-lt"/>
          <a:ea typeface="+mn-ea"/>
          <a:cs typeface="+mn-cs"/>
        </a:defRPr>
      </a:lvl3pPr>
      <a:lvl4pPr marL="3450965" indent="-428593" algn="l" defTabSz="914331" rtl="0" fontAlgn="base" hangingPunct="0">
        <a:lnSpc>
          <a:spcPct val="112000"/>
        </a:lnSpc>
        <a:spcBef>
          <a:spcPct val="0"/>
        </a:spcBef>
        <a:spcAft>
          <a:spcPts val="1150"/>
        </a:spcAft>
        <a:buClr>
          <a:srgbClr val="000000"/>
        </a:buClr>
        <a:buSzPct val="75000"/>
        <a:buFont typeface="StarSymbol" charset="0"/>
        <a:buChar char="–"/>
        <a:defRPr sz="4000">
          <a:solidFill>
            <a:srgbClr val="000000"/>
          </a:solidFill>
          <a:latin typeface="+mn-lt"/>
          <a:ea typeface="+mn-ea"/>
          <a:cs typeface="+mn-cs"/>
        </a:defRPr>
      </a:lvl4pPr>
      <a:lvl5pPr marL="4314500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5pPr>
      <a:lvl6pPr marL="5228831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6pPr>
      <a:lvl7pPr marL="614316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7pPr>
      <a:lvl8pPr marL="7057492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8pPr>
      <a:lvl9pPr marL="7971824" indent="-431767" algn="l" defTabSz="914331" rtl="0" fontAlgn="base" hangingPunct="0">
        <a:lnSpc>
          <a:spcPct val="112000"/>
        </a:lnSpc>
        <a:spcBef>
          <a:spcPct val="0"/>
        </a:spcBef>
        <a:spcAft>
          <a:spcPts val="576"/>
        </a:spcAft>
        <a:buClr>
          <a:srgbClr val="000000"/>
        </a:buClr>
        <a:buSzPct val="45000"/>
        <a:buFont typeface="StarSymbol" charset="0"/>
        <a:buChar char="●"/>
        <a:defRPr sz="4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31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662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99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323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65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985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31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647" algn="l" defTabSz="1828662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Updates in Frontline Management of Gastroesophageal Cancers: Beyond PD-1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KEYNOTE 811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Claudin18.2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SPOTLIGHT and GLOW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SPOTLIGHT and GLOW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SPOTLIGHT and GLOW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SPOTLIGHT and GLOW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Toxicity Management of CLDN18.2 inhibitors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Regulatory Approval and incorporation of CLDN18.2 into clinical guidelines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Biomarker Co-Expression in GEC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GEC 1st line in 2024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Disclosures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FGFR2b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FIGHT Study (FGFR2b)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Dual Checkpoint Blockade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CTLA4 – Not a clean story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COMPASSION-15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Targeting TIGIT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DKK1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Takeaways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Takeaways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Slide 29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 Takeaways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Beyond PD-1?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Beyond PD-1, in first-line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Progress through the ages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Biomarkers matter!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Maximally Harnessing the Immune Response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848" y="5486403"/>
            <a:ext cx="15611474" cy="688974"/>
          </a:xfrm>
        </p:spPr>
        <p:txBody>
          <a:bodyPr/>
          <a:lstStyle/>
          <a:p>
            <a:r>
              <a:rPr lang="en-US" sz="1400" b="1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KEYNOTE 811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3" y="0"/>
            <a:ext cx="24349363" cy="1369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34685" y="13792200"/>
            <a:ext cx="2442185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11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4318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2pPr>
            <a:lvl3pPr marL="647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3pPr>
            <a:lvl4pPr marL="8636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4pPr>
            <a:lvl5pPr marL="10795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5pPr>
            <a:lvl6pPr marL="15367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6pPr>
            <a:lvl7pPr marL="19939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7pPr>
            <a:lvl8pPr marL="24511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8pPr>
            <a:lvl9pPr marL="2908300" indent="-215900" algn="l" defTabSz="457200" rtl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>
                <a:solidFill>
                  <a:srgbClr val="000000"/>
                </a:solidFill>
                <a:latin typeface="Times New Roman" pitchFamily="16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Content of this presentation is the property of the author, licensed by ASCO. Permission required for reuse.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Lucida Sans Unicode"/>
        <a:cs typeface="Lucida Sans Unicode"/>
      </a:majorFont>
      <a:minorFont>
        <a:latin typeface="Times New Roman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678</Words>
  <Application>Microsoft Office PowerPoint</Application>
  <PresentationFormat>自定义</PresentationFormat>
  <Paragraphs>58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3" baseType="lpstr">
      <vt:lpstr>StarSymbol</vt:lpstr>
      <vt:lpstr>Arial</vt:lpstr>
      <vt:lpstr>Times New Roman</vt:lpstr>
      <vt:lpstr>Default Design</vt:lpstr>
      <vt:lpstr>Updates in Frontline Management of Gastroesophageal Cancers: Beyond PD-1</vt:lpstr>
      <vt:lpstr>Disclosures</vt:lpstr>
      <vt:lpstr>Key Takeaways</vt:lpstr>
      <vt:lpstr>Beyond PD-1? </vt:lpstr>
      <vt:lpstr>Beyond PD-1, in first-line</vt:lpstr>
      <vt:lpstr>Progress through the ages</vt:lpstr>
      <vt:lpstr>Biomarkers matter!</vt:lpstr>
      <vt:lpstr>Maximally Harnessing the Immune Response</vt:lpstr>
      <vt:lpstr>KEYNOTE 811</vt:lpstr>
      <vt:lpstr>KEYNOTE 811</vt:lpstr>
      <vt:lpstr>Claudin18.2</vt:lpstr>
      <vt:lpstr>SPOTLIGHT and GLOW</vt:lpstr>
      <vt:lpstr>SPOTLIGHT and GLOW</vt:lpstr>
      <vt:lpstr>SPOTLIGHT and GLOW</vt:lpstr>
      <vt:lpstr>SPOTLIGHT and GLOW</vt:lpstr>
      <vt:lpstr>Toxicity Management of CLDN18.2 inhibitors</vt:lpstr>
      <vt:lpstr>Regulatory Approval and incorporation of CLDN18.2 into clinical guidelines</vt:lpstr>
      <vt:lpstr>Biomarker Co-Expression in GEC</vt:lpstr>
      <vt:lpstr>GEC 1st line in 2024</vt:lpstr>
      <vt:lpstr>FGFR2b</vt:lpstr>
      <vt:lpstr>FIGHT Study (FGFR2b)</vt:lpstr>
      <vt:lpstr>Dual Checkpoint Blockade</vt:lpstr>
      <vt:lpstr>CTLA4 – Not a clean story</vt:lpstr>
      <vt:lpstr>COMPASSION-15</vt:lpstr>
      <vt:lpstr>Targeting TIGIT</vt:lpstr>
      <vt:lpstr>DKK1</vt:lpstr>
      <vt:lpstr>Key Takeaways</vt:lpstr>
      <vt:lpstr>Key Takeaways</vt:lpstr>
      <vt:lpstr>Slide 29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Koehler, Torsten</dc:creator>
  <cp:lastModifiedBy>燕妮 洪</cp:lastModifiedBy>
  <cp:revision>31</cp:revision>
  <dcterms:modified xsi:type="dcterms:W3CDTF">2024-06-26T14:18:35Z</dcterms:modified>
</cp:coreProperties>
</file>