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0939" autoAdjust="0"/>
  </p:normalViewPr>
  <p:slideViewPr>
    <p:cSldViewPr>
      <p:cViewPr>
        <p:scale>
          <a:sx n="20" d="100"/>
          <a:sy n="20" d="100"/>
        </p:scale>
        <p:origin x="1484" y="-28"/>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大家晚上好，今天我分享的是局部晚期胃癌的全新辅助治疗。</a:t>
            </a:r>
            <a:endParaRPr lang="en-US" altLang="zh-CN" dirty="0"/>
          </a:p>
          <a:p>
            <a:r>
              <a:rPr lang="zh-CN" altLang="en-US" dirty="0"/>
              <a:t>分享者是来自梅奥诊所的</a:t>
            </a:r>
            <a:r>
              <a:rPr lang="en-US" altLang="zh-CN" dirty="0"/>
              <a:t>Travis Grotz</a:t>
            </a:r>
            <a:r>
              <a:rPr lang="zh-CN" altLang="en-US" dirty="0"/>
              <a:t>博士，</a:t>
            </a:r>
          </a:p>
        </p:txBody>
      </p:sp>
    </p:spTree>
    <p:extLst>
      <p:ext uri="{BB962C8B-B14F-4D97-AF65-F5344CB8AC3E}">
        <p14:creationId xmlns:p14="http://schemas.microsoft.com/office/powerpoint/2010/main" val="270163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。此外，从生活质量</a:t>
            </a:r>
            <a:r>
              <a:rPr lang="zh-CN" altLang="en-US" dirty="0"/>
              <a:t>的角度来看，术后</a:t>
            </a:r>
            <a:r>
              <a:rPr lang="zh-CN" altLang="en-US" b="1" dirty="0"/>
              <a:t>六个月内</a:t>
            </a:r>
            <a:r>
              <a:rPr lang="zh-CN" altLang="en-US" dirty="0"/>
              <a:t>患者的生活质量明显下降，胃切除范围越大，下降越显著。而直到术后</a:t>
            </a:r>
            <a:r>
              <a:rPr lang="en-US" altLang="zh-CN" b="1" dirty="0"/>
              <a:t>6</a:t>
            </a:r>
            <a:r>
              <a:rPr lang="zh-CN" altLang="en-US" b="1" dirty="0"/>
              <a:t>至</a:t>
            </a:r>
            <a:r>
              <a:rPr lang="en-US" altLang="zh-CN" b="1" dirty="0"/>
              <a:t>12</a:t>
            </a:r>
            <a:r>
              <a:rPr lang="zh-CN" altLang="en-US" b="1" dirty="0"/>
              <a:t>个月</a:t>
            </a:r>
            <a:r>
              <a:rPr lang="zh-CN" altLang="en-US" dirty="0"/>
              <a:t>，患者的生活质量才逐渐改善，并具备接受进一步治疗的能力。”</a:t>
            </a:r>
          </a:p>
        </p:txBody>
      </p:sp>
    </p:spTree>
    <p:extLst>
      <p:ext uri="{BB962C8B-B14F-4D97-AF65-F5344CB8AC3E}">
        <p14:creationId xmlns:p14="http://schemas.microsoft.com/office/powerpoint/2010/main" val="43727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因此，术后</a:t>
            </a:r>
            <a:r>
              <a:rPr lang="zh-CN" altLang="en-US" b="1" dirty="0"/>
              <a:t>前三到六个月</a:t>
            </a:r>
            <a:r>
              <a:rPr lang="zh-CN" altLang="en-US" dirty="0"/>
              <a:t>是患者康复的关键时期，也是他们最困难的阶段。而在这个时候，我们还要求他们接受更具毒性的辅助化疗，因此</a:t>
            </a:r>
            <a:r>
              <a:rPr lang="zh-CN" altLang="en-US" b="1" dirty="0"/>
              <a:t>辅助治疗的完成率仅约</a:t>
            </a:r>
            <a:r>
              <a:rPr lang="en-US" altLang="zh-CN" b="1" dirty="0"/>
              <a:t>50%</a:t>
            </a:r>
            <a:r>
              <a:rPr lang="zh-CN" altLang="en-US" b="1" dirty="0"/>
              <a:t>也就不足为奇了。此外，我们还知道术后并发症</a:t>
            </a:r>
            <a:r>
              <a:rPr lang="zh-CN" altLang="en-US" dirty="0"/>
              <a:t>对患者接受辅助治疗的影响同样重大。</a:t>
            </a:r>
            <a:endParaRPr lang="en-US" altLang="zh-CN" dirty="0"/>
          </a:p>
          <a:p>
            <a:endParaRPr lang="en-US" altLang="zh-CN" dirty="0"/>
          </a:p>
          <a:p>
            <a:r>
              <a:rPr lang="zh-CN" altLang="en-US" dirty="0"/>
              <a:t>这里引用的是一项来自美国</a:t>
            </a:r>
            <a:r>
              <a:rPr lang="zh-CN" altLang="en-US" b="1" dirty="0"/>
              <a:t>胃癌协作组（</a:t>
            </a:r>
            <a:r>
              <a:rPr lang="en-US" altLang="zh-CN" b="1" dirty="0"/>
              <a:t>US Gastric Cancer Collaborative</a:t>
            </a:r>
            <a:r>
              <a:rPr lang="zh-CN" altLang="en-US" b="1" dirty="0"/>
              <a:t>）的多中心回顾性研究</a:t>
            </a:r>
            <a:r>
              <a:rPr lang="zh-CN" altLang="en-US" dirty="0"/>
              <a:t>，共涵盖</a:t>
            </a:r>
            <a:r>
              <a:rPr lang="zh-CN" altLang="en-US" b="1" dirty="0"/>
              <a:t>全美七个研究中心</a:t>
            </a:r>
            <a:r>
              <a:rPr lang="zh-CN" altLang="en-US" dirty="0"/>
              <a:t>，研究结果较为新近。其中显示，术后并发症的发生率为</a:t>
            </a:r>
            <a:r>
              <a:rPr lang="en-US" altLang="zh-CN" b="1" dirty="0"/>
              <a:t>40%</a:t>
            </a:r>
            <a:r>
              <a:rPr lang="zh-CN" altLang="en-US" dirty="0"/>
              <a:t>，这个比例相对合理。研究发现，</a:t>
            </a:r>
            <a:r>
              <a:rPr lang="zh-CN" altLang="en-US" b="1" dirty="0"/>
              <a:t>出现术后并发症的患者更不可能完成辅助化疗，这也直接影响了他们的预后</a:t>
            </a:r>
            <a:r>
              <a:rPr lang="zh-CN" altLang="en-US" dirty="0"/>
              <a:t>。在上图中，**无病生存期（</a:t>
            </a:r>
            <a:r>
              <a:rPr lang="en-US" altLang="zh-CN" dirty="0"/>
              <a:t>DFS</a:t>
            </a:r>
            <a:r>
              <a:rPr lang="zh-CN" altLang="en-US" dirty="0"/>
              <a:t>）</a:t>
            </a:r>
            <a:r>
              <a:rPr lang="zh-CN" altLang="en-US" b="1" dirty="0"/>
              <a:t>较差，而下图显示的是</a:t>
            </a:r>
            <a:r>
              <a:rPr lang="zh-CN" altLang="en-US" dirty="0"/>
              <a:t>总体生存期（</a:t>
            </a:r>
            <a:r>
              <a:rPr lang="en-US" altLang="zh-CN" dirty="0"/>
              <a:t>OS</a:t>
            </a:r>
            <a:r>
              <a:rPr lang="zh-CN" altLang="en-US" dirty="0"/>
              <a:t>）**同样受到负面影响。</a:t>
            </a:r>
          </a:p>
        </p:txBody>
      </p:sp>
    </p:spTree>
    <p:extLst>
      <p:ext uri="{BB962C8B-B14F-4D97-AF65-F5344CB8AC3E}">
        <p14:creationId xmlns:p14="http://schemas.microsoft.com/office/powerpoint/2010/main" val="146349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a:t>
            </a:r>
            <a:r>
              <a:rPr lang="zh-CN" altLang="en-US" b="1" dirty="0"/>
              <a:t>围手术期治疗的主要局限在于，其成功与否完全依赖于患者能否顺利返回并完成预期的肿瘤治疗（</a:t>
            </a:r>
            <a:r>
              <a:rPr lang="en-US" altLang="zh-CN" b="1" dirty="0"/>
              <a:t>Return to Intended Oncologic Therapy, RIOT</a:t>
            </a:r>
            <a:r>
              <a:rPr lang="zh-CN" altLang="en-US" b="1" dirty="0"/>
              <a:t>）</a:t>
            </a:r>
            <a:r>
              <a:rPr lang="zh-CN" altLang="en-US" dirty="0"/>
              <a:t>。然而，影响</a:t>
            </a:r>
            <a:r>
              <a:rPr lang="en-US" altLang="zh-CN" dirty="0"/>
              <a:t>RIOT</a:t>
            </a:r>
            <a:r>
              <a:rPr lang="zh-CN" altLang="en-US" dirty="0"/>
              <a:t>的因素众多，其中许多是</a:t>
            </a:r>
            <a:r>
              <a:rPr lang="zh-CN" altLang="en-US" b="1" dirty="0"/>
              <a:t>不可控因素</a:t>
            </a:r>
            <a:r>
              <a:rPr lang="zh-CN" altLang="en-US" dirty="0"/>
              <a:t>，任何一个因素都可能妨碍患者返回并完成辅助治疗。不幸的是，如果患者因任何原因未能顺利接受辅助治疗，他们的</a:t>
            </a:r>
            <a:r>
              <a:rPr lang="zh-CN" altLang="en-US" b="1" dirty="0"/>
              <a:t>生存预后会显著变差</a:t>
            </a:r>
            <a:r>
              <a:rPr lang="zh-CN" altLang="en-US" dirty="0"/>
              <a:t>。从</a:t>
            </a:r>
          </a:p>
        </p:txBody>
      </p:sp>
    </p:spTree>
    <p:extLst>
      <p:ext uri="{BB962C8B-B14F-4D97-AF65-F5344CB8AC3E}">
        <p14:creationId xmlns:p14="http://schemas.microsoft.com/office/powerpoint/2010/main" val="319265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从这张生存曲线来看，</a:t>
            </a:r>
            <a:r>
              <a:rPr lang="zh-CN" altLang="en-US" b="1" dirty="0"/>
              <a:t>绿色曲线代表未能接受辅助治疗的患者，而蓝色曲线代表完成全部预期治疗的患者</a:t>
            </a:r>
            <a:r>
              <a:rPr lang="zh-CN" altLang="en-US" dirty="0"/>
              <a:t>。可以看到，</a:t>
            </a:r>
            <a:r>
              <a:rPr lang="zh-CN" altLang="en-US" b="1" dirty="0"/>
              <a:t>左图是无病生存期，右图是总生存期</a:t>
            </a:r>
            <a:r>
              <a:rPr lang="zh-CN" altLang="en-US" dirty="0"/>
              <a:t>，蓝色曲线均明显优于绿色曲线。</a:t>
            </a:r>
          </a:p>
        </p:txBody>
      </p:sp>
    </p:spTree>
    <p:extLst>
      <p:ext uri="{BB962C8B-B14F-4D97-AF65-F5344CB8AC3E}">
        <p14:creationId xmlns:p14="http://schemas.microsoft.com/office/powerpoint/2010/main" val="90510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那么，</a:t>
            </a:r>
            <a:r>
              <a:rPr lang="zh-CN" altLang="en-US" b="1" dirty="0"/>
              <a:t>全新辅助治疗（</a:t>
            </a:r>
            <a:r>
              <a:rPr lang="en-US" altLang="zh-CN" b="1" dirty="0"/>
              <a:t>Total Neoadjuvant Therapy, TNT</a:t>
            </a:r>
            <a:r>
              <a:rPr lang="zh-CN" altLang="en-US" b="1" dirty="0"/>
              <a:t>）模式是什么样的呢？</a:t>
            </a:r>
            <a:endParaRPr lang="zh-CN" altLang="en-US" dirty="0"/>
          </a:p>
        </p:txBody>
      </p:sp>
    </p:spTree>
    <p:extLst>
      <p:ext uri="{BB962C8B-B14F-4D97-AF65-F5344CB8AC3E}">
        <p14:creationId xmlns:p14="http://schemas.microsoft.com/office/powerpoint/2010/main" val="223498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我们可以参考</a:t>
            </a:r>
            <a:r>
              <a:rPr lang="en-US" altLang="zh-CN" b="1" dirty="0"/>
              <a:t>MD Anderson</a:t>
            </a:r>
            <a:r>
              <a:rPr lang="zh-CN" altLang="en-US" b="1" dirty="0"/>
              <a:t>癌症中心</a:t>
            </a:r>
            <a:r>
              <a:rPr lang="zh-CN" altLang="en-US" dirty="0"/>
              <a:t>，他们可能是目前全美</a:t>
            </a:r>
            <a:r>
              <a:rPr lang="en-US" altLang="zh-CN" dirty="0"/>
              <a:t>TNT</a:t>
            </a:r>
            <a:r>
              <a:rPr lang="zh-CN" altLang="en-US" dirty="0"/>
              <a:t>经验最丰富的机构之一。该中心通常采用</a:t>
            </a:r>
            <a:r>
              <a:rPr lang="en-US" altLang="zh-CN" b="1" dirty="0"/>
              <a:t>4</a:t>
            </a:r>
            <a:r>
              <a:rPr lang="zh-CN" altLang="en-US" b="1" dirty="0"/>
              <a:t>个周期的</a:t>
            </a:r>
            <a:r>
              <a:rPr lang="en-US" altLang="zh-CN" b="1" dirty="0"/>
              <a:t>FOLFOX</a:t>
            </a:r>
            <a:r>
              <a:rPr lang="zh-CN" altLang="en-US" b="1" dirty="0"/>
              <a:t>化疗</a:t>
            </a:r>
            <a:r>
              <a:rPr lang="zh-CN" altLang="en-US" dirty="0"/>
              <a:t>，随后进行联合</a:t>
            </a:r>
            <a:r>
              <a:rPr lang="en-US" altLang="zh-CN" b="1" dirty="0"/>
              <a:t>5-FU</a:t>
            </a:r>
            <a:r>
              <a:rPr lang="zh-CN" altLang="en-US" b="1" dirty="0"/>
              <a:t>或者</a:t>
            </a:r>
            <a:r>
              <a:rPr lang="en-US" altLang="zh-CN" b="1" dirty="0"/>
              <a:t>CAP</a:t>
            </a:r>
            <a:r>
              <a:rPr lang="zh-CN" altLang="en-US" b="1" dirty="0"/>
              <a:t>的同步放化疗</a:t>
            </a:r>
            <a:r>
              <a:rPr lang="zh-CN" altLang="en-US" dirty="0"/>
              <a:t>。最近，他们公布了</a:t>
            </a:r>
            <a:r>
              <a:rPr lang="en-US" altLang="zh-CN" dirty="0"/>
              <a:t>TNT</a:t>
            </a:r>
            <a:r>
              <a:rPr lang="zh-CN" altLang="en-US" dirty="0"/>
              <a:t>的手术治疗结果，显示该策略可达到</a:t>
            </a:r>
            <a:r>
              <a:rPr lang="zh-CN" altLang="en-US" b="1" dirty="0"/>
              <a:t>极高的</a:t>
            </a:r>
            <a:r>
              <a:rPr lang="en-US" altLang="zh-CN" b="1" dirty="0"/>
              <a:t>R0</a:t>
            </a:r>
            <a:r>
              <a:rPr lang="zh-CN" altLang="en-US" b="1" dirty="0"/>
              <a:t>切除率（</a:t>
            </a:r>
            <a:r>
              <a:rPr lang="en-US" altLang="zh-CN" b="1" dirty="0"/>
              <a:t>94.6%</a:t>
            </a:r>
            <a:r>
              <a:rPr lang="zh-CN" altLang="en-US" b="1" dirty="0"/>
              <a:t>）</a:t>
            </a:r>
            <a:r>
              <a:rPr lang="zh-CN" altLang="en-US" dirty="0"/>
              <a:t>，术后</a:t>
            </a:r>
            <a:r>
              <a:rPr lang="zh-CN" altLang="en-US" b="1" dirty="0"/>
              <a:t>并发症及死亡率极低</a:t>
            </a:r>
            <a:r>
              <a:rPr lang="zh-CN" altLang="en-US" dirty="0"/>
              <a:t>，且</a:t>
            </a:r>
            <a:r>
              <a:rPr lang="zh-CN" altLang="en-US" b="1" dirty="0"/>
              <a:t>病理完全缓解率（</a:t>
            </a:r>
            <a:r>
              <a:rPr lang="en-US" altLang="zh-CN" b="1" dirty="0" err="1"/>
              <a:t>pCR</a:t>
            </a:r>
            <a:r>
              <a:rPr lang="zh-CN" altLang="en-US" b="1" dirty="0"/>
              <a:t>）约为</a:t>
            </a:r>
            <a:r>
              <a:rPr lang="en-US" altLang="zh-CN" b="1" dirty="0"/>
              <a:t>16%</a:t>
            </a:r>
            <a:r>
              <a:rPr lang="zh-CN" altLang="en-US" dirty="0"/>
              <a:t>，与</a:t>
            </a:r>
            <a:r>
              <a:rPr lang="en-US" altLang="zh-CN" dirty="0"/>
              <a:t>FLOT4</a:t>
            </a:r>
            <a:r>
              <a:rPr lang="zh-CN" altLang="en-US" dirty="0"/>
              <a:t>研究的结果相当。此外，他们还分析了</a:t>
            </a:r>
            <a:r>
              <a:rPr lang="zh-CN" altLang="en-US" b="1" dirty="0"/>
              <a:t>不同分期患者的</a:t>
            </a:r>
            <a:r>
              <a:rPr lang="en-US" altLang="zh-CN" b="1" dirty="0"/>
              <a:t>5</a:t>
            </a:r>
            <a:r>
              <a:rPr lang="zh-CN" altLang="en-US" b="1" dirty="0"/>
              <a:t>年生存率</a:t>
            </a:r>
            <a:r>
              <a:rPr lang="zh-CN" altLang="en-US" dirty="0"/>
              <a:t>，发现</a:t>
            </a:r>
            <a:r>
              <a:rPr lang="en-US" altLang="zh-CN" dirty="0"/>
              <a:t>TNT</a:t>
            </a:r>
            <a:r>
              <a:rPr lang="zh-CN" altLang="en-US" dirty="0"/>
              <a:t>策略的生存率明显优于</a:t>
            </a:r>
            <a:r>
              <a:rPr lang="en-US" altLang="zh-CN" dirty="0"/>
              <a:t>HACC</a:t>
            </a:r>
            <a:r>
              <a:rPr lang="zh-CN" altLang="en-US" dirty="0"/>
              <a:t>和</a:t>
            </a:r>
            <a:r>
              <a:rPr lang="en-US" altLang="zh-CN" dirty="0"/>
              <a:t>NCB</a:t>
            </a:r>
            <a:r>
              <a:rPr lang="zh-CN" altLang="en-US" dirty="0"/>
              <a:t>研究的历史数据。</a:t>
            </a:r>
            <a:endParaRPr lang="en-US" altLang="zh-CN" dirty="0"/>
          </a:p>
          <a:p>
            <a:endParaRPr lang="en-US" altLang="zh-CN" dirty="0"/>
          </a:p>
          <a:p>
            <a:r>
              <a:rPr lang="zh-CN" altLang="en-US" dirty="0"/>
              <a:t>最近，</a:t>
            </a:r>
            <a:r>
              <a:rPr lang="en-US" altLang="zh-CN" dirty="0"/>
              <a:t>MD Anderson</a:t>
            </a:r>
            <a:r>
              <a:rPr lang="zh-CN" altLang="en-US" dirty="0"/>
              <a:t>还发表了一项</a:t>
            </a:r>
            <a:r>
              <a:rPr lang="en-US" altLang="zh-CN" b="1" dirty="0"/>
              <a:t>I</a:t>
            </a:r>
            <a:r>
              <a:rPr lang="zh-CN" altLang="en-US" b="1" dirty="0"/>
              <a:t>期临床研究</a:t>
            </a:r>
            <a:r>
              <a:rPr lang="zh-CN" altLang="en-US" dirty="0"/>
              <a:t>，专门针对</a:t>
            </a:r>
            <a:r>
              <a:rPr lang="zh-CN" altLang="en-US" b="1" dirty="0"/>
              <a:t>肿瘤高度症状性患者</a:t>
            </a:r>
            <a:r>
              <a:rPr lang="zh-CN" altLang="en-US" dirty="0"/>
              <a:t>（如出现</a:t>
            </a:r>
            <a:r>
              <a:rPr lang="zh-CN" altLang="en-US" b="1" dirty="0"/>
              <a:t>肿瘤出血、胃出口梗阻等症状</a:t>
            </a:r>
            <a:r>
              <a:rPr lang="zh-CN" altLang="en-US" dirty="0"/>
              <a:t>）。该研究采用</a:t>
            </a:r>
            <a:r>
              <a:rPr lang="zh-CN" altLang="en-US" b="1" dirty="0"/>
              <a:t>短程放疗</a:t>
            </a:r>
            <a:r>
              <a:rPr lang="zh-CN" altLang="en-US" dirty="0"/>
              <a:t>（</a:t>
            </a:r>
            <a:r>
              <a:rPr lang="en-US" altLang="zh-CN" dirty="0"/>
              <a:t>5-FU</a:t>
            </a:r>
            <a:r>
              <a:rPr lang="zh-CN" altLang="en-US" dirty="0"/>
              <a:t>化疗</a:t>
            </a:r>
            <a:r>
              <a:rPr lang="en-US" altLang="zh-CN" dirty="0"/>
              <a:t>10</a:t>
            </a:r>
            <a:r>
              <a:rPr lang="zh-CN" altLang="en-US" dirty="0"/>
              <a:t>个周期</a:t>
            </a:r>
            <a:r>
              <a:rPr lang="en-US" altLang="zh-CN" dirty="0"/>
              <a:t>+30 Gy</a:t>
            </a:r>
            <a:r>
              <a:rPr lang="zh-CN" altLang="en-US" dirty="0"/>
              <a:t>放疗），随后给予</a:t>
            </a:r>
            <a:r>
              <a:rPr lang="en-US" altLang="zh-CN" b="1" dirty="0"/>
              <a:t>4</a:t>
            </a:r>
            <a:r>
              <a:rPr lang="zh-CN" altLang="en-US" b="1" dirty="0"/>
              <a:t>个周期</a:t>
            </a:r>
            <a:r>
              <a:rPr lang="en-US" altLang="zh-CN" b="1" dirty="0"/>
              <a:t>FOLFOX</a:t>
            </a:r>
            <a:r>
              <a:rPr lang="zh-CN" altLang="en-US" b="1" dirty="0"/>
              <a:t>化疗</a:t>
            </a:r>
            <a:r>
              <a:rPr lang="zh-CN" altLang="en-US" dirty="0"/>
              <a:t>，以优化这类患者的治疗效果。”他们的治疗方案在毒性管理和手术结局方面均表现良好。</a:t>
            </a:r>
          </a:p>
        </p:txBody>
      </p:sp>
    </p:spTree>
    <p:extLst>
      <p:ext uri="{BB962C8B-B14F-4D97-AF65-F5344CB8AC3E}">
        <p14:creationId xmlns:p14="http://schemas.microsoft.com/office/powerpoint/2010/main" val="162550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接下来，我们来看一下</a:t>
            </a:r>
            <a:r>
              <a:rPr lang="zh-CN" altLang="en-US" b="1" dirty="0"/>
              <a:t>梅奥诊所（</a:t>
            </a:r>
            <a:r>
              <a:rPr lang="en-US" altLang="zh-CN" b="1" dirty="0"/>
              <a:t>Mayo Clinic</a:t>
            </a:r>
            <a:r>
              <a:rPr lang="zh-CN" altLang="en-US" b="1" dirty="0"/>
              <a:t>）的经验，我们的策略略有不同。我们更倾向于采用单纯的化疗方案</a:t>
            </a:r>
            <a:r>
              <a:rPr lang="zh-CN" altLang="en-US" dirty="0"/>
              <a:t>，即</a:t>
            </a:r>
            <a:r>
              <a:rPr lang="zh-CN" altLang="en-US" b="1" dirty="0"/>
              <a:t>将所有的化疗周期提前至术前</a:t>
            </a:r>
            <a:r>
              <a:rPr lang="zh-CN" altLang="en-US" dirty="0"/>
              <a:t>，因此患者会接受</a:t>
            </a:r>
            <a:r>
              <a:rPr lang="en-US" altLang="zh-CN" b="1" dirty="0"/>
              <a:t>8</a:t>
            </a:r>
            <a:r>
              <a:rPr lang="zh-CN" altLang="en-US" b="1" dirty="0"/>
              <a:t>个周期的化疗</a:t>
            </a:r>
            <a:r>
              <a:rPr lang="zh-CN" altLang="en-US" dirty="0"/>
              <a:t>。我们整体治疗较为激进，大多数患者采用</a:t>
            </a:r>
            <a:r>
              <a:rPr lang="en-US" altLang="zh-CN" b="1" dirty="0"/>
              <a:t>FLOT</a:t>
            </a:r>
            <a:r>
              <a:rPr lang="zh-CN" altLang="en-US" b="1" dirty="0"/>
              <a:t>方案</a:t>
            </a:r>
            <a:r>
              <a:rPr lang="zh-CN" altLang="en-US" dirty="0"/>
              <a:t>，但在某些情况下也会使用</a:t>
            </a:r>
            <a:r>
              <a:rPr lang="en-US" altLang="zh-CN" b="1" dirty="0"/>
              <a:t>FOLFOX</a:t>
            </a:r>
            <a:r>
              <a:rPr lang="zh-CN" altLang="en-US" b="1" dirty="0"/>
              <a:t>方案</a:t>
            </a:r>
            <a:r>
              <a:rPr lang="zh-CN" altLang="en-US" dirty="0"/>
              <a:t>。</a:t>
            </a:r>
            <a:endParaRPr lang="en-US" altLang="zh-CN" dirty="0"/>
          </a:p>
          <a:p>
            <a:endParaRPr lang="en-US" altLang="zh-CN" dirty="0"/>
          </a:p>
          <a:p>
            <a:r>
              <a:rPr lang="zh-CN" altLang="en-US" b="1" dirty="0"/>
              <a:t>将所有化疗前移后，我们的</a:t>
            </a:r>
            <a:r>
              <a:rPr lang="en-US" altLang="zh-CN" b="1" dirty="0"/>
              <a:t>R0</a:t>
            </a:r>
            <a:r>
              <a:rPr lang="zh-CN" altLang="en-US" b="1" dirty="0"/>
              <a:t>切除率高达</a:t>
            </a:r>
            <a:r>
              <a:rPr lang="en-US" altLang="zh-CN" b="1" dirty="0"/>
              <a:t>98%</a:t>
            </a:r>
            <a:r>
              <a:rPr lang="zh-CN" altLang="en-US" dirty="0"/>
              <a:t>。在过去的研究中，我们在</a:t>
            </a:r>
            <a:r>
              <a:rPr lang="en-US" altLang="zh-CN" dirty="0"/>
              <a:t>FLOT</a:t>
            </a:r>
            <a:r>
              <a:rPr lang="zh-CN" altLang="en-US" dirty="0"/>
              <a:t>和</a:t>
            </a:r>
            <a:r>
              <a:rPr lang="en-US" altLang="zh-CN" dirty="0"/>
              <a:t>FOLFOX</a:t>
            </a:r>
            <a:r>
              <a:rPr lang="zh-CN" altLang="en-US" dirty="0"/>
              <a:t>方案之间保持了一定的均衡，因此能够将</a:t>
            </a:r>
            <a:r>
              <a:rPr lang="en-US" altLang="zh-CN" b="1" dirty="0"/>
              <a:t>TNT</a:t>
            </a:r>
            <a:r>
              <a:rPr lang="zh-CN" altLang="en-US" b="1" dirty="0"/>
              <a:t>策略与传统的围手术期治疗进行直接比较</a:t>
            </a:r>
            <a:r>
              <a:rPr lang="zh-CN" altLang="en-US" dirty="0"/>
              <a:t>。分析结果显示，两种策略在</a:t>
            </a:r>
            <a:r>
              <a:rPr lang="zh-CN" altLang="en-US" b="1" dirty="0"/>
              <a:t>手术结局方面并无显著差异</a:t>
            </a:r>
            <a:r>
              <a:rPr lang="zh-CN" altLang="en-US" dirty="0"/>
              <a:t>，无论是</a:t>
            </a:r>
            <a:r>
              <a:rPr lang="zh-CN" altLang="en-US" b="1" dirty="0"/>
              <a:t>术中失血量、住院时间、并发症发生率、术后恢复情况</a:t>
            </a:r>
            <a:r>
              <a:rPr lang="zh-CN" altLang="en-US" dirty="0"/>
              <a:t>，还是其他手术相关指标，均无明显区别。此外，我们的</a:t>
            </a:r>
            <a:r>
              <a:rPr lang="zh-CN" altLang="en-US" b="1" dirty="0"/>
              <a:t>病理完全缓解率（</a:t>
            </a:r>
            <a:r>
              <a:rPr lang="en-US" altLang="zh-CN" b="1" dirty="0" err="1"/>
              <a:t>pCR</a:t>
            </a:r>
            <a:r>
              <a:rPr lang="zh-CN" altLang="en-US" b="1" dirty="0"/>
              <a:t>）较高，达</a:t>
            </a:r>
            <a:r>
              <a:rPr lang="en-US" altLang="zh-CN" b="1" dirty="0"/>
              <a:t>20%</a:t>
            </a:r>
            <a:r>
              <a:rPr lang="zh-CN" altLang="en-US" dirty="0"/>
              <a:t>，而且</a:t>
            </a:r>
            <a:r>
              <a:rPr lang="zh-CN" altLang="en-US" b="1" dirty="0"/>
              <a:t>分期特异性的总体生存率（</a:t>
            </a:r>
            <a:r>
              <a:rPr lang="en-US" altLang="zh-CN" b="1" dirty="0"/>
              <a:t>OS</a:t>
            </a:r>
            <a:r>
              <a:rPr lang="zh-CN" altLang="en-US" b="1" dirty="0"/>
              <a:t>）数据也较为理想</a:t>
            </a:r>
            <a:r>
              <a:rPr lang="zh-CN" altLang="en-US" dirty="0"/>
              <a:t>。然而，由于</a:t>
            </a:r>
            <a:r>
              <a:rPr lang="zh-CN" altLang="en-US" b="1" dirty="0"/>
              <a:t>置信区间较宽</a:t>
            </a:r>
            <a:r>
              <a:rPr lang="zh-CN" altLang="en-US" dirty="0"/>
              <a:t>，因此仍难以得出确切的结论。</a:t>
            </a:r>
            <a:endParaRPr lang="en-US" altLang="zh-CN" dirty="0"/>
          </a:p>
          <a:p>
            <a:r>
              <a:rPr lang="zh-CN" altLang="en-US" dirty="0"/>
              <a:t>我们的研究还发现，</a:t>
            </a:r>
            <a:r>
              <a:rPr lang="en-US" altLang="zh-CN" b="1" dirty="0"/>
              <a:t>TNT</a:t>
            </a:r>
            <a:r>
              <a:rPr lang="zh-CN" altLang="en-US" b="1" dirty="0"/>
              <a:t>策略能够改善患者的预后</a:t>
            </a:r>
            <a:r>
              <a:rPr lang="zh-CN" altLang="en-US" dirty="0"/>
              <a:t>。但需要注意的是，这一结果受到</a:t>
            </a:r>
            <a:r>
              <a:rPr lang="zh-CN" altLang="en-US" b="1" dirty="0"/>
              <a:t>化疗方案类型的影响</a:t>
            </a:r>
            <a:r>
              <a:rPr lang="zh-CN" altLang="en-US" dirty="0"/>
              <a:t>，因为</a:t>
            </a:r>
            <a:r>
              <a:rPr lang="en-US" altLang="zh-CN" dirty="0"/>
              <a:t>TNT</a:t>
            </a:r>
            <a:r>
              <a:rPr lang="zh-CN" altLang="en-US" dirty="0"/>
              <a:t>策略属于</a:t>
            </a:r>
            <a:r>
              <a:rPr lang="zh-CN" altLang="en-US" b="1" dirty="0"/>
              <a:t>较新的治疗模式</a:t>
            </a:r>
            <a:r>
              <a:rPr lang="zh-CN" altLang="en-US" dirty="0"/>
              <a:t>，接受</a:t>
            </a:r>
            <a:r>
              <a:rPr lang="en-US" altLang="zh-CN" dirty="0"/>
              <a:t>TNT</a:t>
            </a:r>
            <a:r>
              <a:rPr lang="zh-CN" altLang="en-US" dirty="0"/>
              <a:t>的患者中</a:t>
            </a:r>
            <a:r>
              <a:rPr lang="zh-CN" altLang="en-US" b="1" dirty="0"/>
              <a:t>使用</a:t>
            </a:r>
            <a:r>
              <a:rPr lang="en-US" altLang="zh-CN" b="1" dirty="0"/>
              <a:t>FLOT</a:t>
            </a:r>
            <a:r>
              <a:rPr lang="zh-CN" altLang="en-US" b="1" dirty="0"/>
              <a:t>方案的比例较高</a:t>
            </a:r>
            <a:r>
              <a:rPr lang="zh-CN" altLang="en-US" dirty="0"/>
              <a:t>，而传统围手术期治疗的患者则更多使用较早期的化疗方案。因此，我们进一步分析了</a:t>
            </a:r>
            <a:r>
              <a:rPr lang="zh-CN" altLang="en-US" b="1" dirty="0"/>
              <a:t>化疗周期数</a:t>
            </a:r>
            <a:r>
              <a:rPr lang="zh-CN" altLang="en-US" dirty="0"/>
              <a:t>的影响，以确定</a:t>
            </a:r>
            <a:r>
              <a:rPr lang="zh-CN" altLang="en-US" b="1" dirty="0"/>
              <a:t>化疗周期的长短是否真正影响生存结局</a:t>
            </a:r>
            <a:r>
              <a:rPr lang="zh-CN" altLang="en-US" dirty="0"/>
              <a:t>。</a:t>
            </a:r>
          </a:p>
        </p:txBody>
      </p:sp>
    </p:spTree>
    <p:extLst>
      <p:ext uri="{BB962C8B-B14F-4D97-AF65-F5344CB8AC3E}">
        <p14:creationId xmlns:p14="http://schemas.microsoft.com/office/powerpoint/2010/main" val="78995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最终，我们发现：</a:t>
            </a:r>
            <a:r>
              <a:rPr lang="zh-CN" altLang="en-US" b="1" dirty="0"/>
              <a:t>化疗周期数确实至关重要</a:t>
            </a:r>
            <a:r>
              <a:rPr lang="zh-CN" altLang="en-US" dirty="0"/>
              <a:t>。无论患者接受</a:t>
            </a:r>
            <a:r>
              <a:rPr lang="zh-CN" altLang="en-US" b="1" dirty="0"/>
              <a:t>何种化疗方案</a:t>
            </a:r>
            <a:r>
              <a:rPr lang="zh-CN" altLang="en-US" dirty="0"/>
              <a:t>或</a:t>
            </a:r>
            <a:r>
              <a:rPr lang="zh-CN" altLang="en-US" b="1" dirty="0"/>
              <a:t>何种治疗策略</a:t>
            </a:r>
            <a:r>
              <a:rPr lang="zh-CN" altLang="en-US" dirty="0"/>
              <a:t>，</a:t>
            </a:r>
            <a:r>
              <a:rPr lang="zh-CN" altLang="en-US" b="1" dirty="0"/>
              <a:t>如果化疗周期≥</a:t>
            </a:r>
            <a:r>
              <a:rPr lang="en-US" altLang="zh-CN" b="1" dirty="0"/>
              <a:t>6</a:t>
            </a:r>
            <a:r>
              <a:rPr lang="zh-CN" altLang="en-US" b="1" dirty="0"/>
              <a:t>个（红线），患者的无复发生存期（</a:t>
            </a:r>
            <a:r>
              <a:rPr lang="en-US" altLang="zh-CN" b="1" dirty="0"/>
              <a:t>RFS</a:t>
            </a:r>
            <a:r>
              <a:rPr lang="zh-CN" altLang="en-US" b="1" dirty="0"/>
              <a:t>）和总体生存期（</a:t>
            </a:r>
            <a:r>
              <a:rPr lang="en-US" altLang="zh-CN" b="1" dirty="0"/>
              <a:t>OS</a:t>
            </a:r>
            <a:r>
              <a:rPr lang="zh-CN" altLang="en-US" b="1" dirty="0"/>
              <a:t>）均显著优于化疗周期≤</a:t>
            </a:r>
            <a:r>
              <a:rPr lang="en-US" altLang="zh-CN" b="1" dirty="0"/>
              <a:t>4</a:t>
            </a:r>
            <a:r>
              <a:rPr lang="zh-CN" altLang="en-US" b="1" dirty="0"/>
              <a:t>个的患者（蓝线）</a:t>
            </a:r>
            <a:r>
              <a:rPr lang="zh-CN" altLang="en-US" dirty="0"/>
              <a:t>。在</a:t>
            </a:r>
            <a:r>
              <a:rPr lang="en-US" altLang="zh-CN" dirty="0"/>
              <a:t>TNT</a:t>
            </a:r>
            <a:r>
              <a:rPr lang="zh-CN" altLang="en-US" dirty="0"/>
              <a:t>策略下，</a:t>
            </a:r>
            <a:r>
              <a:rPr lang="en-US" altLang="zh-CN" b="1" dirty="0"/>
              <a:t>94%</a:t>
            </a:r>
            <a:r>
              <a:rPr lang="zh-CN" altLang="en-US" b="1" dirty="0"/>
              <a:t>的患者能够完成至少</a:t>
            </a:r>
            <a:r>
              <a:rPr lang="en-US" altLang="zh-CN" b="1" dirty="0"/>
              <a:t>6</a:t>
            </a:r>
            <a:r>
              <a:rPr lang="zh-CN" altLang="en-US" b="1" dirty="0"/>
              <a:t>个周期的化疗</a:t>
            </a:r>
            <a:r>
              <a:rPr lang="zh-CN" altLang="en-US" dirty="0"/>
              <a:t>。然而，在传统的围手术期策略下，</a:t>
            </a:r>
            <a:r>
              <a:rPr lang="zh-CN" altLang="en-US" b="1" dirty="0"/>
              <a:t>患者能否完成</a:t>
            </a:r>
            <a:r>
              <a:rPr lang="en-US" altLang="zh-CN" b="1" dirty="0"/>
              <a:t>6</a:t>
            </a:r>
            <a:r>
              <a:rPr lang="zh-CN" altLang="en-US" b="1" dirty="0"/>
              <a:t>个或更多周期的化疗，几乎是一个</a:t>
            </a:r>
            <a:r>
              <a:rPr lang="en-US" altLang="zh-CN" b="1" dirty="0"/>
              <a:t>50/50</a:t>
            </a:r>
            <a:r>
              <a:rPr lang="zh-CN" altLang="en-US" b="1" dirty="0"/>
              <a:t>的随机结果</a:t>
            </a:r>
            <a:r>
              <a:rPr lang="zh-CN" altLang="en-US" dirty="0"/>
              <a:t>。</a:t>
            </a:r>
          </a:p>
        </p:txBody>
      </p:sp>
    </p:spTree>
    <p:extLst>
      <p:ext uri="{BB962C8B-B14F-4D97-AF65-F5344CB8AC3E}">
        <p14:creationId xmlns:p14="http://schemas.microsoft.com/office/powerpoint/2010/main" val="121201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那么，化疗周期数的影响是否在更大规模的研究中也成立呢？我们可以参考</a:t>
            </a:r>
            <a:r>
              <a:rPr lang="zh-CN" altLang="en-US" b="1" dirty="0"/>
              <a:t>一项针对</a:t>
            </a:r>
            <a:r>
              <a:rPr lang="en-US" altLang="zh-CN" b="1" dirty="0"/>
              <a:t>II</a:t>
            </a:r>
            <a:r>
              <a:rPr lang="zh-CN" altLang="en-US" b="1" dirty="0"/>
              <a:t>期和</a:t>
            </a:r>
            <a:r>
              <a:rPr lang="en-US" altLang="zh-CN" b="1" dirty="0"/>
              <a:t>III</a:t>
            </a:r>
            <a:r>
              <a:rPr lang="zh-CN" altLang="en-US" b="1" dirty="0"/>
              <a:t>期胃癌患者的韩国大型研究</a:t>
            </a:r>
            <a:r>
              <a:rPr lang="zh-CN" altLang="en-US" dirty="0"/>
              <a:t>，该研究评估了接受辅助化疗患者的生存结局。”</a:t>
            </a:r>
            <a:endParaRPr lang="en-US" altLang="zh-CN" dirty="0"/>
          </a:p>
          <a:p>
            <a:r>
              <a:rPr lang="zh-CN" altLang="en-US" dirty="0"/>
              <a:t>“这项研究纳入了</a:t>
            </a:r>
            <a:r>
              <a:rPr lang="zh-CN" altLang="en-US" b="1" dirty="0"/>
              <a:t>数千名患者</a:t>
            </a:r>
            <a:r>
              <a:rPr lang="zh-CN" altLang="en-US" dirty="0"/>
              <a:t>，结果显示：</a:t>
            </a:r>
            <a:r>
              <a:rPr lang="zh-CN" altLang="en-US" b="1" dirty="0"/>
              <a:t>接受</a:t>
            </a:r>
            <a:r>
              <a:rPr lang="en-US" altLang="zh-CN" b="1" dirty="0"/>
              <a:t>6-8</a:t>
            </a:r>
            <a:r>
              <a:rPr lang="zh-CN" altLang="en-US" b="1" dirty="0"/>
              <a:t>个周期辅助化疗的患者（红线）相比于接受≤</a:t>
            </a:r>
            <a:r>
              <a:rPr lang="en-US" altLang="zh-CN" b="1" dirty="0"/>
              <a:t>5</a:t>
            </a:r>
            <a:r>
              <a:rPr lang="zh-CN" altLang="en-US" b="1" dirty="0"/>
              <a:t>个周期化疗的患者（紫色或粉色线），无复发生存期（</a:t>
            </a:r>
            <a:r>
              <a:rPr lang="en-US" altLang="zh-CN" b="1" dirty="0"/>
              <a:t>RFS</a:t>
            </a:r>
            <a:r>
              <a:rPr lang="zh-CN" altLang="en-US" b="1" dirty="0"/>
              <a:t>，左图）和总体生存期（</a:t>
            </a:r>
            <a:r>
              <a:rPr lang="en-US" altLang="zh-CN" b="1" dirty="0"/>
              <a:t>OS</a:t>
            </a:r>
            <a:r>
              <a:rPr lang="zh-CN" altLang="en-US" b="1" dirty="0"/>
              <a:t>，右图）均显著改善</a:t>
            </a:r>
            <a:r>
              <a:rPr lang="zh-CN" altLang="en-US" dirty="0"/>
              <a:t>。</a:t>
            </a:r>
          </a:p>
        </p:txBody>
      </p:sp>
    </p:spTree>
    <p:extLst>
      <p:ext uri="{BB962C8B-B14F-4D97-AF65-F5344CB8AC3E}">
        <p14:creationId xmlns:p14="http://schemas.microsoft.com/office/powerpoint/2010/main" val="118444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CN" altLang="en-US" dirty="0"/>
              <a:t>类似地，中国的一项研究</a:t>
            </a:r>
            <a:r>
              <a:rPr lang="zh-CN" altLang="en-US" b="1" dirty="0"/>
              <a:t>针对</a:t>
            </a:r>
            <a:r>
              <a:rPr lang="en-US" altLang="zh-CN" b="1" dirty="0"/>
              <a:t>IB</a:t>
            </a:r>
            <a:r>
              <a:rPr lang="zh-CN" altLang="en-US" b="1" dirty="0"/>
              <a:t>期至</a:t>
            </a:r>
            <a:r>
              <a:rPr lang="en-US" altLang="zh-CN" b="1" dirty="0"/>
              <a:t>IIIC</a:t>
            </a:r>
            <a:r>
              <a:rPr lang="zh-CN" altLang="en-US" b="1" dirty="0"/>
              <a:t>期胃癌患者</a:t>
            </a:r>
            <a:r>
              <a:rPr lang="zh-CN" altLang="en-US" dirty="0"/>
              <a:t>，分析了接受</a:t>
            </a:r>
            <a:r>
              <a:rPr lang="zh-CN" altLang="en-US" b="1" dirty="0"/>
              <a:t>以</a:t>
            </a:r>
            <a:r>
              <a:rPr lang="en-US" altLang="zh-CN" b="1" dirty="0"/>
              <a:t>5-FU</a:t>
            </a:r>
            <a:r>
              <a:rPr lang="zh-CN" altLang="en-US" b="1" dirty="0"/>
              <a:t>为基础的辅助化疗</a:t>
            </a:r>
            <a:r>
              <a:rPr lang="zh-CN" altLang="en-US" dirty="0"/>
              <a:t>的情况。研究结果表明，</a:t>
            </a:r>
            <a:r>
              <a:rPr lang="zh-CN" altLang="en-US" b="1" dirty="0"/>
              <a:t>无论任何亚组，完成</a:t>
            </a:r>
            <a:r>
              <a:rPr lang="en-US" altLang="zh-CN" b="1" dirty="0"/>
              <a:t>6</a:t>
            </a:r>
            <a:r>
              <a:rPr lang="zh-CN" altLang="en-US" b="1" dirty="0"/>
              <a:t>个周期的化疗均较完成</a:t>
            </a:r>
            <a:r>
              <a:rPr lang="en-US" altLang="zh-CN" b="1" dirty="0"/>
              <a:t>4</a:t>
            </a:r>
            <a:r>
              <a:rPr lang="zh-CN" altLang="en-US" b="1" dirty="0"/>
              <a:t>个周期的患者有更好的生存获益</a:t>
            </a:r>
            <a:r>
              <a:rPr lang="zh-CN" altLang="en-US" dirty="0"/>
              <a:t>。</a:t>
            </a:r>
          </a:p>
          <a:p>
            <a:endParaRPr lang="zh-CN" altLang="en-US" dirty="0"/>
          </a:p>
        </p:txBody>
      </p:sp>
    </p:spTree>
    <p:extLst>
      <p:ext uri="{BB962C8B-B14F-4D97-AF65-F5344CB8AC3E}">
        <p14:creationId xmlns:p14="http://schemas.microsoft.com/office/powerpoint/2010/main" val="271266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我首先要感谢组委会给予我这个发言的机会。我是一名外科肿瘤学家，今天我将讨论局部晚期胃癌的新辅助治疗。在接下来的</a:t>
            </a:r>
            <a:r>
              <a:rPr lang="en-US" altLang="zh-CN" dirty="0"/>
              <a:t>12</a:t>
            </a:r>
            <a:r>
              <a:rPr lang="zh-CN" altLang="en-US" dirty="0"/>
              <a:t>分钟里，我希望能够让大家认识到传统围手术期全身治疗策略的局限性，以及全新辅助治疗（</a:t>
            </a:r>
            <a:r>
              <a:rPr lang="en-US" altLang="zh-CN" dirty="0"/>
              <a:t>Total Neoadjuvant Therapy, TNT</a:t>
            </a:r>
            <a:r>
              <a:rPr lang="zh-CN" altLang="en-US" dirty="0"/>
              <a:t>）在局部晚期胃癌中的优势。</a:t>
            </a:r>
          </a:p>
        </p:txBody>
      </p:sp>
    </p:spTree>
    <p:extLst>
      <p:ext uri="{BB962C8B-B14F-4D97-AF65-F5344CB8AC3E}">
        <p14:creationId xmlns:p14="http://schemas.microsoft.com/office/powerpoint/2010/main" val="253860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zh-CN" sz="1800" b="1" kern="1200" dirty="0">
                <a:solidFill>
                  <a:srgbClr val="000000"/>
                </a:solidFill>
                <a:effectLst/>
                <a:latin typeface="Times New Roman" panose="02020603050405020304" pitchFamily="18" charset="0"/>
                <a:ea typeface="宋体" panose="02010600030101010101" pitchFamily="2" charset="-122"/>
                <a:cs typeface="+mn-cs"/>
              </a:rPr>
              <a:t>综上所述，希望我已经说服大家：</a:t>
            </a:r>
            <a:br>
              <a:rPr lang="zh-CN" altLang="zh-CN" sz="1800" kern="1200" dirty="0">
                <a:solidFill>
                  <a:srgbClr val="000000"/>
                </a:solidFill>
                <a:effectLst/>
                <a:latin typeface="Times New Roman" panose="02020603050405020304" pitchFamily="18" charset="0"/>
                <a:ea typeface="Times New Roman" panose="02020603050405020304" pitchFamily="18" charset="0"/>
                <a:cs typeface="+mn-cs"/>
              </a:rPr>
            </a:br>
            <a:r>
              <a:rPr lang="zh-CN" altLang="zh-CN" sz="1800" kern="1200" dirty="0">
                <a:solidFill>
                  <a:srgbClr val="000000"/>
                </a:solidFill>
                <a:effectLst/>
                <a:latin typeface="Times New Roman" panose="02020603050405020304" pitchFamily="18" charset="0"/>
                <a:ea typeface="Times New Roman" panose="02020603050405020304" pitchFamily="18" charset="0"/>
                <a:cs typeface="+mn-cs"/>
              </a:rPr>
              <a:t>✅ </a:t>
            </a:r>
            <a:r>
              <a:rPr lang="zh-CN" altLang="zh-CN" sz="1800" b="1" kern="1200" dirty="0">
                <a:solidFill>
                  <a:srgbClr val="000000"/>
                </a:solidFill>
                <a:effectLst/>
                <a:latin typeface="Times New Roman" panose="02020603050405020304" pitchFamily="18" charset="0"/>
                <a:ea typeface="宋体" panose="02010600030101010101" pitchFamily="2" charset="-122"/>
                <a:cs typeface="+mn-cs"/>
              </a:rPr>
              <a:t>新辅助化疗可以提高</a:t>
            </a:r>
            <a:r>
              <a:rPr lang="en-US" altLang="zh-CN" sz="1800" b="1" kern="1200" dirty="0">
                <a:solidFill>
                  <a:srgbClr val="000000"/>
                </a:solidFill>
                <a:effectLst/>
                <a:latin typeface="Times New Roman" panose="02020603050405020304" pitchFamily="18" charset="0"/>
                <a:ea typeface="宋体" panose="02010600030101010101" pitchFamily="2" charset="-122"/>
                <a:cs typeface="+mn-cs"/>
              </a:rPr>
              <a:t>R0</a:t>
            </a:r>
            <a:r>
              <a:rPr lang="zh-CN" altLang="zh-CN" sz="1800" b="1" kern="1200" dirty="0">
                <a:solidFill>
                  <a:srgbClr val="000000"/>
                </a:solidFill>
                <a:effectLst/>
                <a:latin typeface="Times New Roman" panose="02020603050405020304" pitchFamily="18" charset="0"/>
                <a:ea typeface="宋体" panose="02010600030101010101" pitchFamily="2" charset="-122"/>
                <a:cs typeface="+mn-cs"/>
              </a:rPr>
              <a:t>切除率，同时不影响手术结局</a:t>
            </a:r>
            <a:r>
              <a:rPr lang="zh-CN" altLang="zh-CN" sz="1800" kern="1200" dirty="0">
                <a:solidFill>
                  <a:srgbClr val="000000"/>
                </a:solidFill>
                <a:effectLst/>
                <a:latin typeface="Times New Roman" panose="02020603050405020304" pitchFamily="18" charset="0"/>
                <a:ea typeface="宋体" panose="02010600030101010101" pitchFamily="2" charset="-122"/>
                <a:cs typeface="+mn-cs"/>
              </a:rPr>
              <a:t>；</a:t>
            </a:r>
            <a:br>
              <a:rPr lang="zh-CN" altLang="zh-CN" sz="1800" kern="1200" dirty="0">
                <a:solidFill>
                  <a:srgbClr val="000000"/>
                </a:solidFill>
                <a:effectLst/>
                <a:latin typeface="Times New Roman" panose="02020603050405020304" pitchFamily="18" charset="0"/>
                <a:ea typeface="宋体" panose="02010600030101010101" pitchFamily="2" charset="-122"/>
                <a:cs typeface="+mn-cs"/>
              </a:rPr>
            </a:br>
            <a:r>
              <a:rPr lang="zh-CN" altLang="zh-CN" sz="1800" kern="1200" dirty="0">
                <a:solidFill>
                  <a:srgbClr val="000000"/>
                </a:solidFill>
                <a:effectLst/>
                <a:latin typeface="Times New Roman" panose="02020603050405020304" pitchFamily="18" charset="0"/>
                <a:ea typeface="宋体" panose="02010600030101010101" pitchFamily="2" charset="-122"/>
                <a:cs typeface="+mn-cs"/>
              </a:rPr>
              <a:t>❌ </a:t>
            </a:r>
            <a:r>
              <a:rPr lang="zh-CN" altLang="zh-CN" sz="1800" b="1" kern="1200" dirty="0">
                <a:solidFill>
                  <a:srgbClr val="000000"/>
                </a:solidFill>
                <a:effectLst/>
                <a:latin typeface="Times New Roman" panose="02020603050405020304" pitchFamily="18" charset="0"/>
                <a:ea typeface="宋体" panose="02010600030101010101" pitchFamily="2" charset="-122"/>
                <a:cs typeface="+mn-cs"/>
              </a:rPr>
              <a:t>但手术会影响患者完成辅助化疗的能力</a:t>
            </a:r>
            <a:r>
              <a:rPr lang="zh-CN" altLang="zh-CN" sz="1800" kern="1200" dirty="0">
                <a:solidFill>
                  <a:srgbClr val="000000"/>
                </a:solidFill>
                <a:effectLst/>
                <a:latin typeface="Times New Roman" panose="02020603050405020304" pitchFamily="18" charset="0"/>
                <a:ea typeface="宋体" panose="02010600030101010101" pitchFamily="2" charset="-122"/>
                <a:cs typeface="+mn-cs"/>
              </a:rPr>
              <a:t>。</a:t>
            </a:r>
            <a:endParaRPr lang="zh-CN" altLang="zh-CN" dirty="0">
              <a:effectLst/>
            </a:endParaRPr>
          </a:p>
          <a:p>
            <a:endParaRPr lang="zh-CN" altLang="en-US" dirty="0"/>
          </a:p>
        </p:txBody>
      </p:sp>
    </p:spTree>
    <p:extLst>
      <p:ext uri="{BB962C8B-B14F-4D97-AF65-F5344CB8AC3E}">
        <p14:creationId xmlns:p14="http://schemas.microsoft.com/office/powerpoint/2010/main" val="331053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CN" altLang="en-US" b="1" dirty="0"/>
              <a:t>案例分析：</a:t>
            </a:r>
            <a:r>
              <a:rPr lang="en-US" altLang="zh-CN" b="1" dirty="0"/>
              <a:t>TNT</a:t>
            </a:r>
            <a:r>
              <a:rPr lang="zh-CN" altLang="en-US" b="1" dirty="0"/>
              <a:t>策略在临床中的应用</a:t>
            </a:r>
          </a:p>
          <a:p>
            <a:pPr>
              <a:buNone/>
            </a:pPr>
            <a:r>
              <a:rPr lang="zh-CN" altLang="en-US" dirty="0"/>
              <a:t>接下来，我想用一个病例展示</a:t>
            </a:r>
            <a:r>
              <a:rPr lang="en-US" altLang="zh-CN" b="1" dirty="0"/>
              <a:t>TNT</a:t>
            </a:r>
            <a:r>
              <a:rPr lang="zh-CN" altLang="en-US" b="1" dirty="0"/>
              <a:t>策略</a:t>
            </a:r>
            <a:r>
              <a:rPr lang="zh-CN" altLang="en-US" dirty="0"/>
              <a:t>在实际临床中的可能应用方式。</a:t>
            </a:r>
          </a:p>
          <a:p>
            <a:pPr>
              <a:buNone/>
            </a:pPr>
            <a:r>
              <a:rPr lang="zh-CN" altLang="en-US" b="1" dirty="0"/>
              <a:t>病例信息</a:t>
            </a:r>
            <a:endParaRPr lang="zh-CN" altLang="en-US" dirty="0"/>
          </a:p>
          <a:p>
            <a:pPr>
              <a:buFont typeface="Arial" panose="020B0604020202020204" pitchFamily="34" charset="0"/>
              <a:buChar char="•"/>
            </a:pPr>
            <a:r>
              <a:rPr lang="zh-CN" altLang="en-US" b="1" dirty="0"/>
              <a:t>患者</a:t>
            </a:r>
            <a:r>
              <a:rPr lang="zh-CN" altLang="en-US" dirty="0"/>
              <a:t>：</a:t>
            </a:r>
            <a:r>
              <a:rPr lang="en-US" altLang="zh-CN" dirty="0"/>
              <a:t>64</a:t>
            </a:r>
            <a:r>
              <a:rPr lang="zh-CN" altLang="en-US" dirty="0"/>
              <a:t>岁男性</a:t>
            </a:r>
          </a:p>
          <a:p>
            <a:pPr>
              <a:buFont typeface="Arial" panose="020B0604020202020204" pitchFamily="34" charset="0"/>
              <a:buChar char="•"/>
            </a:pPr>
            <a:r>
              <a:rPr lang="zh-CN" altLang="en-US" b="1" dirty="0"/>
              <a:t>主诉</a:t>
            </a:r>
            <a:r>
              <a:rPr lang="zh-CN" altLang="en-US" dirty="0"/>
              <a:t>：吞咽困难、腹痛、体重下降</a:t>
            </a:r>
          </a:p>
          <a:p>
            <a:pPr>
              <a:buFont typeface="Arial" panose="020B0604020202020204" pitchFamily="34" charset="0"/>
              <a:buChar char="•"/>
            </a:pPr>
            <a:r>
              <a:rPr lang="zh-CN" altLang="en-US" b="1" dirty="0"/>
              <a:t>内镜（</a:t>
            </a:r>
            <a:r>
              <a:rPr lang="en-US" altLang="zh-CN" b="1" dirty="0"/>
              <a:t>EGD</a:t>
            </a:r>
            <a:r>
              <a:rPr lang="zh-CN" altLang="en-US" b="1" dirty="0"/>
              <a:t>）</a:t>
            </a:r>
            <a:r>
              <a:rPr lang="zh-CN" altLang="en-US" dirty="0"/>
              <a:t>：示</a:t>
            </a:r>
            <a:r>
              <a:rPr lang="zh-CN" altLang="en-US" b="1" dirty="0"/>
              <a:t>环周肿块</a:t>
            </a:r>
            <a:r>
              <a:rPr lang="zh-CN" altLang="en-US" dirty="0"/>
              <a:t>，起始于食管胃结合部（</a:t>
            </a:r>
            <a:r>
              <a:rPr lang="en-US" altLang="zh-CN" dirty="0"/>
              <a:t>GEJ</a:t>
            </a:r>
            <a:r>
              <a:rPr lang="zh-CN" altLang="en-US" dirty="0"/>
              <a:t>），向</a:t>
            </a:r>
            <a:r>
              <a:rPr lang="zh-CN" altLang="en-US" b="1" dirty="0"/>
              <a:t>近端胃</a:t>
            </a:r>
            <a:r>
              <a:rPr lang="zh-CN" altLang="en-US" dirty="0"/>
              <a:t>延伸约</a:t>
            </a:r>
            <a:r>
              <a:rPr lang="en-US" altLang="zh-CN" dirty="0"/>
              <a:t>4 cm</a:t>
            </a:r>
          </a:p>
          <a:p>
            <a:pPr>
              <a:buFont typeface="Arial" panose="020B0604020202020204" pitchFamily="34" charset="0"/>
              <a:buChar char="•"/>
            </a:pPr>
            <a:r>
              <a:rPr lang="zh-CN" altLang="en-US" b="1" dirty="0"/>
              <a:t>超声内镜（</a:t>
            </a:r>
            <a:r>
              <a:rPr lang="en-US" altLang="zh-CN" b="1" dirty="0"/>
              <a:t>EUS</a:t>
            </a:r>
            <a:r>
              <a:rPr lang="zh-CN" altLang="en-US" b="1" dirty="0"/>
              <a:t>）</a:t>
            </a:r>
            <a:r>
              <a:rPr lang="zh-CN" altLang="en-US" dirty="0"/>
              <a:t>：临床分期为</a:t>
            </a:r>
            <a:r>
              <a:rPr lang="en-US" altLang="zh-CN" b="1" dirty="0"/>
              <a:t>cT3N2M0</a:t>
            </a:r>
            <a:r>
              <a:rPr lang="zh-CN" altLang="en-US" dirty="0"/>
              <a:t>，即</a:t>
            </a:r>
            <a:r>
              <a:rPr lang="zh-CN" altLang="en-US" b="1" dirty="0"/>
              <a:t>局部进展期近端胃癌</a:t>
            </a:r>
            <a:endParaRPr lang="zh-CN" altLang="en-US" dirty="0"/>
          </a:p>
          <a:p>
            <a:endParaRPr lang="zh-CN" altLang="en-US" dirty="0"/>
          </a:p>
        </p:txBody>
      </p:sp>
    </p:spTree>
    <p:extLst>
      <p:ext uri="{BB962C8B-B14F-4D97-AF65-F5344CB8AC3E}">
        <p14:creationId xmlns:p14="http://schemas.microsoft.com/office/powerpoint/2010/main" val="56063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PET-CT</a:t>
            </a: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 </a:t>
            </a: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FDG</a:t>
            </a: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高摄取</a:t>
            </a: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的原发肿瘤</a:t>
            </a: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FDG</a:t>
            </a: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阳性</a:t>
            </a: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的区域淋巴结转移</a:t>
            </a: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肿瘤主要位于</a:t>
            </a: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胃部</a:t>
            </a:r>
            <a:endPar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病理</a:t>
            </a: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 </a:t>
            </a: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低分化腺癌</a:t>
            </a:r>
            <a:endPar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endParaRP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伴</a:t>
            </a: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黏液腺癌及部分印戒细胞癌成分</a:t>
            </a:r>
            <a:endPar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endParaRPr>
          </a:p>
          <a:p>
            <a:pPr marL="742950" marR="0" lvl="1" indent="-285750" algn="l" defTabSz="914446"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Lauren</a:t>
            </a:r>
            <a:r>
              <a:rPr kumimoji="0" lang="zh-CN" altLang="en-US" sz="2400" b="1"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rPr>
              <a:t>分类：混合型</a:t>
            </a:r>
            <a:endParaRPr kumimoji="0" lang="zh-CN" altLang="en-US" sz="2400" b="0" i="0" u="none" strike="noStrike" kern="1200" cap="none" spc="0" normalizeH="0" baseline="0" noProof="0" dirty="0">
              <a:ln>
                <a:noFill/>
              </a:ln>
              <a:solidFill>
                <a:srgbClr val="000000"/>
              </a:solidFill>
              <a:effectLst/>
              <a:uLnTx/>
              <a:uFillTx/>
              <a:latin typeface="Times New Roman" pitchFamily="16" charset="0"/>
              <a:ea typeface="宋体" panose="02010600030101010101" pitchFamily="2" charset="-122"/>
              <a:cs typeface="+mn-cs"/>
            </a:endParaRPr>
          </a:p>
          <a:p>
            <a:r>
              <a:rPr lang="zh-CN" altLang="en-US" b="1" dirty="0"/>
              <a:t>分子分型</a:t>
            </a:r>
            <a:r>
              <a:rPr lang="zh-CN" altLang="en-US" dirty="0"/>
              <a:t>：</a:t>
            </a:r>
            <a:r>
              <a:rPr lang="en-US" altLang="zh-CN" dirty="0"/>
              <a:t>MMR**</a:t>
            </a:r>
            <a:r>
              <a:rPr lang="zh-CN" altLang="en-US" dirty="0"/>
              <a:t>（错配修复）功能正常** </a:t>
            </a:r>
            <a:r>
              <a:rPr lang="zh-CN" altLang="en-US" b="1" dirty="0"/>
              <a:t>诊断性腹腔镜</a:t>
            </a:r>
            <a:r>
              <a:rPr lang="zh-CN" altLang="en-US" dirty="0"/>
              <a:t>：未发现腹腔种植转移</a:t>
            </a:r>
          </a:p>
        </p:txBody>
      </p:sp>
    </p:spTree>
    <p:extLst>
      <p:ext uri="{BB962C8B-B14F-4D97-AF65-F5344CB8AC3E}">
        <p14:creationId xmlns:p14="http://schemas.microsoft.com/office/powerpoint/2010/main" val="334674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CN" altLang="en-US" b="1" dirty="0"/>
              <a:t>治疗方案</a:t>
            </a:r>
            <a:br>
              <a:rPr lang="zh-CN" altLang="en-US" dirty="0"/>
            </a:br>
            <a:r>
              <a:rPr lang="en-US" altLang="zh-CN" dirty="0"/>
              <a:t>1️⃣ </a:t>
            </a:r>
            <a:r>
              <a:rPr lang="zh-CN" altLang="en-US" b="1" dirty="0"/>
              <a:t>初始治疗</a:t>
            </a:r>
            <a:r>
              <a:rPr lang="zh-CN" altLang="en-US" dirty="0"/>
              <a:t>：给予</a:t>
            </a:r>
            <a:r>
              <a:rPr lang="en-US" altLang="zh-CN" b="1" dirty="0"/>
              <a:t>4</a:t>
            </a:r>
            <a:r>
              <a:rPr lang="zh-CN" altLang="en-US" b="1" dirty="0"/>
              <a:t>个周期</a:t>
            </a:r>
            <a:r>
              <a:rPr lang="en-US" altLang="zh-CN" b="1" dirty="0"/>
              <a:t>FLOT</a:t>
            </a:r>
            <a:r>
              <a:rPr lang="zh-CN" altLang="en-US" dirty="0"/>
              <a:t>（许多医生都会选择此方案）</a:t>
            </a:r>
            <a:br>
              <a:rPr lang="zh-CN" altLang="en-US" dirty="0"/>
            </a:br>
            <a:r>
              <a:rPr lang="en-US" altLang="zh-CN" dirty="0"/>
              <a:t>2️⃣ </a:t>
            </a:r>
            <a:r>
              <a:rPr lang="zh-CN" altLang="en-US" b="1" dirty="0"/>
              <a:t>复查影像</a:t>
            </a:r>
            <a:r>
              <a:rPr lang="zh-CN" altLang="en-US" dirty="0"/>
              <a:t>：</a:t>
            </a:r>
            <a:r>
              <a:rPr lang="en-US" altLang="zh-CN" dirty="0"/>
              <a:t>PET-CT</a:t>
            </a:r>
            <a:r>
              <a:rPr lang="zh-CN" altLang="en-US" dirty="0"/>
              <a:t>提示</a:t>
            </a:r>
            <a:r>
              <a:rPr lang="zh-CN" altLang="en-US" b="1" dirty="0"/>
              <a:t>明显的部分缓解（</a:t>
            </a:r>
            <a:r>
              <a:rPr lang="en-US" altLang="zh-CN" b="1" dirty="0"/>
              <a:t>PR</a:t>
            </a:r>
            <a:r>
              <a:rPr lang="zh-CN" altLang="en-US" b="1" dirty="0"/>
              <a:t>）</a:t>
            </a:r>
            <a:br>
              <a:rPr lang="zh-CN" altLang="en-US" dirty="0"/>
            </a:br>
            <a:r>
              <a:rPr lang="en-US" altLang="zh-CN" dirty="0"/>
              <a:t>3️⃣ </a:t>
            </a:r>
            <a:r>
              <a:rPr lang="zh-CN" altLang="en-US" b="1" dirty="0"/>
              <a:t>治疗耐受性</a:t>
            </a:r>
            <a:r>
              <a:rPr lang="zh-CN" altLang="en-US" dirty="0"/>
              <a:t>：</a:t>
            </a:r>
          </a:p>
          <a:p>
            <a:pPr>
              <a:buFont typeface="Arial" panose="020B0604020202020204" pitchFamily="34" charset="0"/>
              <a:buChar char="•"/>
            </a:pPr>
            <a:r>
              <a:rPr lang="zh-CN" altLang="en-US" dirty="0"/>
              <a:t>但患者</a:t>
            </a:r>
            <a:r>
              <a:rPr lang="en-US" altLang="zh-CN" b="1" dirty="0"/>
              <a:t>FLOT</a:t>
            </a:r>
            <a:r>
              <a:rPr lang="zh-CN" altLang="en-US" b="1" dirty="0"/>
              <a:t>毒性较大</a:t>
            </a:r>
            <a:endParaRPr lang="zh-CN" altLang="en-US" dirty="0"/>
          </a:p>
          <a:p>
            <a:pPr>
              <a:buFont typeface="Arial" panose="020B0604020202020204" pitchFamily="34" charset="0"/>
              <a:buChar char="•"/>
            </a:pPr>
            <a:r>
              <a:rPr lang="zh-CN" altLang="en-US" b="1" dirty="0"/>
              <a:t>体重下降约</a:t>
            </a:r>
            <a:r>
              <a:rPr lang="en-US" altLang="zh-CN" b="1" dirty="0"/>
              <a:t>10 kg</a:t>
            </a:r>
            <a:endParaRPr lang="zh-CN" altLang="en-US" dirty="0"/>
          </a:p>
          <a:p>
            <a:pPr>
              <a:buFont typeface="Arial" panose="020B0604020202020204" pitchFamily="34" charset="0"/>
              <a:buChar char="•"/>
            </a:pPr>
            <a:r>
              <a:rPr lang="zh-CN" altLang="en-US" b="1" dirty="0"/>
              <a:t>体能状态下降</a:t>
            </a:r>
            <a:r>
              <a:rPr lang="zh-CN" altLang="en-US" dirty="0"/>
              <a:t>（</a:t>
            </a:r>
            <a:r>
              <a:rPr lang="en-US" altLang="zh-CN" dirty="0"/>
              <a:t>ECOG</a:t>
            </a:r>
            <a:r>
              <a:rPr lang="zh-CN" altLang="en-US" dirty="0"/>
              <a:t>评分从</a:t>
            </a:r>
            <a:r>
              <a:rPr lang="en-US" altLang="zh-CN" dirty="0"/>
              <a:t>1</a:t>
            </a:r>
            <a:r>
              <a:rPr lang="zh-CN" altLang="en-US" dirty="0"/>
              <a:t>分降至</a:t>
            </a:r>
            <a:r>
              <a:rPr lang="en-US" altLang="zh-CN" dirty="0"/>
              <a:t>2</a:t>
            </a:r>
            <a:r>
              <a:rPr lang="zh-CN" altLang="en-US" dirty="0"/>
              <a:t>分）</a:t>
            </a:r>
          </a:p>
          <a:p>
            <a:r>
              <a:rPr lang="zh-CN" altLang="en-US" b="1" dirty="0"/>
              <a:t>后续治疗决策</a:t>
            </a:r>
            <a:br>
              <a:rPr lang="zh-CN" altLang="en-US" dirty="0"/>
            </a:br>
            <a:r>
              <a:rPr lang="zh-CN" altLang="en-US" dirty="0"/>
              <a:t>💡 </a:t>
            </a:r>
            <a:r>
              <a:rPr lang="zh-CN" altLang="en-US" b="1" dirty="0"/>
              <a:t>选项</a:t>
            </a:r>
            <a:r>
              <a:rPr lang="en-US" altLang="zh-CN" b="1" dirty="0"/>
              <a:t>1</a:t>
            </a:r>
            <a:r>
              <a:rPr lang="zh-CN" altLang="en-US" dirty="0"/>
              <a:t>：让患者</a:t>
            </a:r>
            <a:r>
              <a:rPr lang="zh-CN" altLang="en-US" b="1" dirty="0"/>
              <a:t>休息一段时间</a:t>
            </a:r>
            <a:r>
              <a:rPr lang="zh-CN" altLang="en-US" dirty="0"/>
              <a:t>，再进行手术，并</a:t>
            </a:r>
            <a:r>
              <a:rPr lang="zh-CN" altLang="en-US" b="1" dirty="0"/>
              <a:t>术后尽量完成辅助化疗</a:t>
            </a:r>
            <a:br>
              <a:rPr lang="zh-CN" altLang="en-US" dirty="0"/>
            </a:br>
            <a:r>
              <a:rPr lang="zh-CN" altLang="en-US" dirty="0"/>
              <a:t>💡 </a:t>
            </a:r>
            <a:r>
              <a:rPr lang="zh-CN" altLang="en-US" b="1" dirty="0"/>
              <a:t>选项</a:t>
            </a:r>
            <a:r>
              <a:rPr lang="en-US" altLang="zh-CN" b="1" dirty="0"/>
              <a:t>2</a:t>
            </a:r>
            <a:r>
              <a:rPr lang="zh-CN" altLang="en-US" dirty="0"/>
              <a:t>：考虑放置</a:t>
            </a:r>
            <a:r>
              <a:rPr lang="zh-CN" altLang="en-US" b="1" dirty="0"/>
              <a:t>肠内营养管</a:t>
            </a:r>
            <a:r>
              <a:rPr lang="zh-CN" altLang="en-US" dirty="0"/>
              <a:t>，将</a:t>
            </a:r>
            <a:r>
              <a:rPr lang="en-US" altLang="zh-CN" b="1" dirty="0"/>
              <a:t>FLOT</a:t>
            </a:r>
            <a:r>
              <a:rPr lang="zh-CN" altLang="en-US" b="1" dirty="0"/>
              <a:t>降级为</a:t>
            </a:r>
            <a:r>
              <a:rPr lang="en-US" altLang="zh-CN" b="1" dirty="0"/>
              <a:t>FOLFOX</a:t>
            </a:r>
            <a:r>
              <a:rPr lang="zh-CN" altLang="en-US" dirty="0"/>
              <a:t>，尽量完成更多周期的化疗，以</a:t>
            </a:r>
            <a:r>
              <a:rPr lang="zh-CN" altLang="en-US" b="1" dirty="0"/>
              <a:t>实现</a:t>
            </a:r>
            <a:r>
              <a:rPr lang="en-US" altLang="zh-CN" b="1" dirty="0"/>
              <a:t>TNT</a:t>
            </a:r>
            <a:r>
              <a:rPr lang="zh-CN" altLang="en-US" b="1" dirty="0"/>
              <a:t>策略</a:t>
            </a:r>
            <a:r>
              <a:rPr lang="zh-CN" altLang="en-US" dirty="0"/>
              <a:t>。”</a:t>
            </a:r>
          </a:p>
        </p:txBody>
      </p:sp>
    </p:spTree>
    <p:extLst>
      <p:ext uri="{BB962C8B-B14F-4D97-AF65-F5344CB8AC3E}">
        <p14:creationId xmlns:p14="http://schemas.microsoft.com/office/powerpoint/2010/main" val="2902114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CN" altLang="en-US" dirty="0"/>
              <a:t>“我们最终选择</a:t>
            </a:r>
            <a:r>
              <a:rPr lang="zh-CN" altLang="en-US" b="1" dirty="0"/>
              <a:t>采用</a:t>
            </a:r>
            <a:r>
              <a:rPr lang="en-US" altLang="zh-CN" b="1" dirty="0"/>
              <a:t>FOLFOX</a:t>
            </a:r>
            <a:r>
              <a:rPr lang="zh-CN" altLang="en-US" b="1" dirty="0"/>
              <a:t>为基础的放化疗</a:t>
            </a:r>
            <a:r>
              <a:rPr lang="zh-CN" altLang="en-US" dirty="0"/>
              <a:t>。患者接受了</a:t>
            </a:r>
            <a:r>
              <a:rPr lang="en-US" altLang="zh-CN" b="1" dirty="0"/>
              <a:t>50 Gy/25</a:t>
            </a:r>
            <a:r>
              <a:rPr lang="zh-CN" altLang="en-US" b="1" dirty="0"/>
              <a:t>次的放射治疗</a:t>
            </a:r>
            <a:r>
              <a:rPr lang="zh-CN" altLang="en-US" dirty="0"/>
              <a:t>，整体耐受性良好。他的</a:t>
            </a:r>
            <a:r>
              <a:rPr lang="zh-CN" altLang="en-US" b="1" dirty="0"/>
              <a:t>体重回升</a:t>
            </a:r>
            <a:r>
              <a:rPr lang="en-US" altLang="zh-CN" b="1" dirty="0"/>
              <a:t>7 kg</a:t>
            </a:r>
            <a:r>
              <a:rPr lang="zh-CN" altLang="en-US" dirty="0"/>
              <a:t>（原先减少的</a:t>
            </a:r>
            <a:r>
              <a:rPr lang="en-US" altLang="zh-CN" dirty="0"/>
              <a:t>10 kg</a:t>
            </a:r>
            <a:r>
              <a:rPr lang="zh-CN" altLang="en-US" dirty="0"/>
              <a:t>中），</a:t>
            </a:r>
            <a:r>
              <a:rPr lang="zh-CN" altLang="en-US" b="1" dirty="0"/>
              <a:t>体能状态也明显改善</a:t>
            </a:r>
            <a:r>
              <a:rPr lang="zh-CN" altLang="en-US" dirty="0"/>
              <a:t>。</a:t>
            </a:r>
          </a:p>
          <a:p>
            <a:r>
              <a:rPr lang="zh-CN" altLang="en-US" b="1" dirty="0"/>
              <a:t>复查</a:t>
            </a:r>
            <a:r>
              <a:rPr lang="en-US" altLang="zh-CN" b="1" dirty="0"/>
              <a:t>PET-CT</a:t>
            </a:r>
            <a:r>
              <a:rPr lang="zh-CN" altLang="en-US" b="1" dirty="0"/>
              <a:t>结果</a:t>
            </a:r>
            <a:r>
              <a:rPr lang="zh-CN" altLang="en-US" dirty="0"/>
              <a:t>：</a:t>
            </a:r>
            <a:br>
              <a:rPr lang="zh-CN" altLang="en-US" dirty="0"/>
            </a:br>
            <a:r>
              <a:rPr lang="zh-CN" altLang="en-US" dirty="0"/>
              <a:t>✅ </a:t>
            </a:r>
            <a:r>
              <a:rPr lang="zh-CN" altLang="en-US" b="1" dirty="0"/>
              <a:t>代谢完全缓解（</a:t>
            </a:r>
            <a:r>
              <a:rPr lang="en-US" altLang="zh-CN" b="1" dirty="0"/>
              <a:t>CMR</a:t>
            </a:r>
            <a:r>
              <a:rPr lang="zh-CN" altLang="en-US" b="1" dirty="0"/>
              <a:t>）</a:t>
            </a:r>
            <a:endParaRPr lang="zh-CN" altLang="en-US" dirty="0"/>
          </a:p>
          <a:p>
            <a:r>
              <a:rPr lang="zh-CN" altLang="en-US" b="1" dirty="0"/>
              <a:t>手术治疗</a:t>
            </a:r>
            <a:r>
              <a:rPr lang="zh-CN" altLang="en-US" dirty="0"/>
              <a:t>：</a:t>
            </a:r>
            <a:br>
              <a:rPr lang="zh-CN" altLang="en-US" dirty="0"/>
            </a:br>
            <a:r>
              <a:rPr lang="zh-CN" altLang="en-US" dirty="0"/>
              <a:t>🔹 机器人辅助</a:t>
            </a:r>
            <a:r>
              <a:rPr lang="zh-CN" altLang="en-US" b="1" dirty="0"/>
              <a:t>近端胃切除</a:t>
            </a:r>
            <a:r>
              <a:rPr lang="en-US" altLang="zh-CN" b="1" dirty="0"/>
              <a:t>+</a:t>
            </a:r>
            <a:r>
              <a:rPr lang="zh-CN" altLang="en-US" b="1" dirty="0"/>
              <a:t>远端食管切除</a:t>
            </a:r>
            <a:r>
              <a:rPr lang="en-US" altLang="zh-CN" b="1" dirty="0"/>
              <a:t>+</a:t>
            </a:r>
            <a:r>
              <a:rPr lang="zh-CN" altLang="en-US" b="1" dirty="0"/>
              <a:t>改良</a:t>
            </a:r>
            <a:r>
              <a:rPr lang="en-US" altLang="zh-CN" b="1" dirty="0"/>
              <a:t>D2</a:t>
            </a:r>
            <a:r>
              <a:rPr lang="zh-CN" altLang="en-US" b="1" dirty="0"/>
              <a:t>淋巴结清扫</a:t>
            </a:r>
            <a:br>
              <a:rPr lang="zh-CN" altLang="en-US" dirty="0"/>
            </a:br>
            <a:r>
              <a:rPr lang="zh-CN" altLang="en-US" dirty="0"/>
              <a:t>🔹 </a:t>
            </a:r>
            <a:r>
              <a:rPr lang="zh-CN" altLang="en-US" b="1" dirty="0"/>
              <a:t>切缘阴性（</a:t>
            </a:r>
            <a:r>
              <a:rPr lang="en-US" altLang="zh-CN" b="1" dirty="0"/>
              <a:t>R0</a:t>
            </a:r>
            <a:r>
              <a:rPr lang="zh-CN" altLang="en-US" b="1" dirty="0"/>
              <a:t>切除）</a:t>
            </a:r>
            <a:br>
              <a:rPr lang="zh-CN" altLang="en-US" dirty="0"/>
            </a:br>
            <a:r>
              <a:rPr lang="zh-CN" altLang="en-US" dirty="0"/>
              <a:t>🔹 </a:t>
            </a:r>
            <a:r>
              <a:rPr lang="zh-CN" altLang="en-US" b="1" dirty="0"/>
              <a:t>共清扫</a:t>
            </a:r>
            <a:r>
              <a:rPr lang="en-US" altLang="zh-CN" b="1" dirty="0"/>
              <a:t>32</a:t>
            </a:r>
            <a:r>
              <a:rPr lang="zh-CN" altLang="en-US" b="1" dirty="0"/>
              <a:t>枚淋巴结，均为阴性</a:t>
            </a:r>
            <a:br>
              <a:rPr lang="zh-CN" altLang="en-US" dirty="0"/>
            </a:br>
            <a:r>
              <a:rPr lang="zh-CN" altLang="en-US" dirty="0"/>
              <a:t>🔹 </a:t>
            </a:r>
            <a:r>
              <a:rPr lang="zh-CN" altLang="en-US" b="1" dirty="0"/>
              <a:t>病理提示完全缓解（</a:t>
            </a:r>
            <a:r>
              <a:rPr lang="en-US" altLang="zh-CN" b="1" dirty="0" err="1"/>
              <a:t>pCR</a:t>
            </a:r>
            <a:r>
              <a:rPr lang="zh-CN" altLang="en-US" b="1" dirty="0"/>
              <a:t>）</a:t>
            </a:r>
            <a:endParaRPr lang="zh-CN" altLang="en-US" dirty="0"/>
          </a:p>
        </p:txBody>
      </p:sp>
    </p:spTree>
    <p:extLst>
      <p:ext uri="{BB962C8B-B14F-4D97-AF65-F5344CB8AC3E}">
        <p14:creationId xmlns:p14="http://schemas.microsoft.com/office/powerpoint/2010/main" val="134852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zh-CN" altLang="en-US" b="1" dirty="0"/>
              <a:t>病例启示</a:t>
            </a:r>
          </a:p>
          <a:p>
            <a:pPr>
              <a:buNone/>
            </a:pPr>
            <a:r>
              <a:rPr lang="zh-CN" altLang="en-US" dirty="0"/>
              <a:t>我分享这个病例，主要想</a:t>
            </a:r>
            <a:r>
              <a:rPr lang="zh-CN" altLang="en-US" b="1" dirty="0"/>
              <a:t>说明以下几点</a:t>
            </a:r>
            <a:r>
              <a:rPr lang="zh-CN" altLang="en-US" dirty="0"/>
              <a:t>：</a:t>
            </a:r>
            <a:br>
              <a:rPr lang="zh-CN" altLang="en-US" dirty="0"/>
            </a:br>
            <a:r>
              <a:rPr lang="zh-CN" altLang="en-US" dirty="0"/>
              <a:t>✅ </a:t>
            </a:r>
            <a:r>
              <a:rPr lang="zh-CN" altLang="en-US" b="1" dirty="0"/>
              <a:t>如何解读治疗反应</a:t>
            </a:r>
            <a:r>
              <a:rPr lang="zh-CN" altLang="en-US" dirty="0"/>
              <a:t>，并根据个体情况做出调整</a:t>
            </a:r>
            <a:br>
              <a:rPr lang="zh-CN" altLang="en-US" dirty="0"/>
            </a:br>
            <a:r>
              <a:rPr lang="zh-CN" altLang="en-US" dirty="0"/>
              <a:t>✅ </a:t>
            </a:r>
            <a:r>
              <a:rPr lang="zh-CN" altLang="en-US" b="1" dirty="0"/>
              <a:t>对于近端胃癌</a:t>
            </a:r>
            <a:r>
              <a:rPr lang="en-US" altLang="zh-CN" b="1" dirty="0"/>
              <a:t>/</a:t>
            </a:r>
            <a:r>
              <a:rPr lang="zh-CN" altLang="en-US" b="1" dirty="0"/>
              <a:t>胃食管结合部（</a:t>
            </a:r>
            <a:r>
              <a:rPr lang="en-US" altLang="zh-CN" b="1" dirty="0"/>
              <a:t>GEJ</a:t>
            </a:r>
            <a:r>
              <a:rPr lang="zh-CN" altLang="en-US" b="1" dirty="0"/>
              <a:t>）肿瘤</a:t>
            </a:r>
            <a:r>
              <a:rPr lang="zh-CN" altLang="en-US" dirty="0"/>
              <a:t>，如何</a:t>
            </a:r>
            <a:r>
              <a:rPr lang="zh-CN" altLang="en-US" b="1" dirty="0"/>
              <a:t>选择性使用放疗</a:t>
            </a:r>
            <a:br>
              <a:rPr lang="zh-CN" altLang="en-US" dirty="0"/>
            </a:br>
            <a:r>
              <a:rPr lang="zh-CN" altLang="en-US" dirty="0"/>
              <a:t>✅ </a:t>
            </a:r>
            <a:r>
              <a:rPr lang="zh-CN" altLang="en-US" b="1" dirty="0"/>
              <a:t>在新辅助治疗阶段，我们可以根据患者的毒性反应或疗效情况，灵活调整治疗方案</a:t>
            </a:r>
            <a:endParaRPr lang="zh-CN" altLang="en-US" dirty="0"/>
          </a:p>
          <a:p>
            <a:pPr>
              <a:buFont typeface="Arial" panose="020B0604020202020204" pitchFamily="34" charset="0"/>
              <a:buChar char="•"/>
            </a:pPr>
            <a:r>
              <a:rPr lang="zh-CN" altLang="en-US" dirty="0"/>
              <a:t>本例中，患者因</a:t>
            </a:r>
            <a:r>
              <a:rPr lang="en-US" altLang="zh-CN" dirty="0"/>
              <a:t>FLOT</a:t>
            </a:r>
            <a:r>
              <a:rPr lang="zh-CN" altLang="en-US" dirty="0"/>
              <a:t>毒性较大，</a:t>
            </a:r>
            <a:r>
              <a:rPr lang="zh-CN" altLang="en-US" b="1" dirty="0"/>
              <a:t>改用</a:t>
            </a:r>
            <a:r>
              <a:rPr lang="en-US" altLang="zh-CN" b="1" dirty="0"/>
              <a:t>FOLFOX</a:t>
            </a:r>
            <a:r>
              <a:rPr lang="zh-CN" altLang="en-US" b="1" dirty="0"/>
              <a:t>放化疗</a:t>
            </a:r>
            <a:endParaRPr lang="zh-CN" altLang="en-US" dirty="0"/>
          </a:p>
          <a:p>
            <a:pPr>
              <a:buFont typeface="Arial" panose="020B0604020202020204" pitchFamily="34" charset="0"/>
              <a:buChar char="•"/>
            </a:pPr>
            <a:r>
              <a:rPr lang="zh-CN" altLang="en-US" dirty="0"/>
              <a:t>在</a:t>
            </a:r>
            <a:r>
              <a:rPr lang="zh-CN" altLang="en-US" b="1" dirty="0"/>
              <a:t>疗效不佳</a:t>
            </a:r>
            <a:r>
              <a:rPr lang="zh-CN" altLang="en-US" dirty="0"/>
              <a:t>的情况下，某些患者也可以</a:t>
            </a:r>
            <a:r>
              <a:rPr lang="zh-CN" altLang="en-US" b="1" dirty="0"/>
              <a:t>切换方案</a:t>
            </a:r>
            <a:r>
              <a:rPr lang="zh-CN" altLang="en-US" dirty="0"/>
              <a:t>以提高反应率</a:t>
            </a:r>
          </a:p>
          <a:p>
            <a:endParaRPr lang="en-US" altLang="zh-CN" dirty="0"/>
          </a:p>
          <a:p>
            <a:pPr>
              <a:buNone/>
            </a:pPr>
            <a:r>
              <a:rPr lang="zh-CN" altLang="en-US" b="1" dirty="0"/>
              <a:t>总结</a:t>
            </a:r>
          </a:p>
          <a:p>
            <a:pPr>
              <a:buNone/>
            </a:pPr>
            <a:r>
              <a:rPr lang="zh-CN" altLang="en-US" dirty="0"/>
              <a:t>🔹 </a:t>
            </a:r>
            <a:r>
              <a:rPr lang="zh-CN" altLang="en-US" b="1" dirty="0"/>
              <a:t>新辅助化疗不会负面影响手术结局</a:t>
            </a:r>
            <a:r>
              <a:rPr lang="zh-CN" altLang="en-US" dirty="0"/>
              <a:t>，反而</a:t>
            </a:r>
            <a:r>
              <a:rPr lang="zh-CN" altLang="en-US" b="1" dirty="0"/>
              <a:t>能提高</a:t>
            </a:r>
            <a:r>
              <a:rPr lang="en-US" altLang="zh-CN" b="1" dirty="0"/>
              <a:t>R0</a:t>
            </a:r>
            <a:r>
              <a:rPr lang="zh-CN" altLang="en-US" b="1" dirty="0"/>
              <a:t>切除率</a:t>
            </a:r>
            <a:br>
              <a:rPr lang="zh-CN" altLang="en-US" dirty="0"/>
            </a:br>
            <a:r>
              <a:rPr lang="zh-CN" altLang="en-US" dirty="0"/>
              <a:t>🔹 </a:t>
            </a:r>
            <a:r>
              <a:rPr lang="zh-CN" altLang="en-US" b="1" dirty="0"/>
              <a:t>术后化疗依从性较差</a:t>
            </a:r>
            <a:r>
              <a:rPr lang="zh-CN" altLang="en-US" dirty="0"/>
              <a:t>，因术后恢复期较长，患者难以完成治疗</a:t>
            </a:r>
            <a:br>
              <a:rPr lang="zh-CN" altLang="en-US" dirty="0"/>
            </a:br>
            <a:r>
              <a:rPr lang="zh-CN" altLang="en-US" dirty="0"/>
              <a:t>🔹 </a:t>
            </a:r>
            <a:r>
              <a:rPr lang="en-US" altLang="zh-CN" b="1" dirty="0"/>
              <a:t>TNT</a:t>
            </a:r>
            <a:r>
              <a:rPr lang="zh-CN" altLang="en-US" b="1" dirty="0"/>
              <a:t>策略更符合患者的生理恢复节奏，同时有望提高疗效</a:t>
            </a:r>
            <a:endParaRPr lang="zh-CN" altLang="en-US" dirty="0"/>
          </a:p>
          <a:p>
            <a:r>
              <a:rPr lang="zh-CN" altLang="en-US" dirty="0"/>
              <a:t>💬 </a:t>
            </a:r>
            <a:r>
              <a:rPr lang="zh-CN" altLang="en-US" b="1" dirty="0"/>
              <a:t>期待在讨论环节与大家交流！谢谢！</a:t>
            </a:r>
            <a:r>
              <a:rPr lang="zh-CN" altLang="en-US" dirty="0"/>
              <a:t>”</a:t>
            </a:r>
          </a:p>
          <a:p>
            <a:endParaRPr lang="zh-CN" altLang="en-US" dirty="0"/>
          </a:p>
        </p:txBody>
      </p:sp>
    </p:spTree>
    <p:extLst>
      <p:ext uri="{BB962C8B-B14F-4D97-AF65-F5344CB8AC3E}">
        <p14:creationId xmlns:p14="http://schemas.microsoft.com/office/powerpoint/2010/main" val="1352854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感谢</a:t>
            </a:r>
            <a:r>
              <a:rPr lang="en-US" altLang="zh-CN" b="1" dirty="0"/>
              <a:t>Grotz</a:t>
            </a:r>
            <a:r>
              <a:rPr lang="zh-CN" altLang="en-US" b="1" dirty="0"/>
              <a:t>博士对新辅助治疗策略的精彩讲解。</a:t>
            </a:r>
            <a:br>
              <a:rPr lang="zh-CN" altLang="en-US" dirty="0"/>
            </a:br>
            <a:r>
              <a:rPr lang="zh-CN" altLang="en-US" b="1" dirty="0"/>
              <a:t>现在，我很荣幸介绍东京大学的</a:t>
            </a:r>
            <a:r>
              <a:rPr lang="en-US" altLang="zh-CN" b="1" dirty="0"/>
              <a:t>Naomi </a:t>
            </a:r>
            <a:r>
              <a:rPr lang="en-US" altLang="zh-CN" b="1" dirty="0" err="1"/>
              <a:t>Kakushima</a:t>
            </a:r>
            <a:r>
              <a:rPr lang="zh-CN" altLang="en-US" b="1" dirty="0"/>
              <a:t>博士，她将为我们讲解早期胃癌的筛查、内镜切除的适应症及其临床意义。</a:t>
            </a:r>
            <a:endParaRPr lang="zh-CN" altLang="en-US" dirty="0"/>
          </a:p>
        </p:txBody>
      </p:sp>
    </p:spTree>
    <p:extLst>
      <p:ext uri="{BB962C8B-B14F-4D97-AF65-F5344CB8AC3E}">
        <p14:creationId xmlns:p14="http://schemas.microsoft.com/office/powerpoint/2010/main" val="366307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众所周知，</a:t>
            </a:r>
            <a:r>
              <a:rPr lang="en-US" altLang="zh-CN" dirty="0"/>
              <a:t>2006</a:t>
            </a:r>
            <a:r>
              <a:rPr lang="zh-CN" altLang="en-US" dirty="0"/>
              <a:t>年</a:t>
            </a:r>
            <a:r>
              <a:rPr lang="en-US" altLang="zh-CN" dirty="0"/>
              <a:t>MAGIC</a:t>
            </a:r>
            <a:r>
              <a:rPr lang="zh-CN" altLang="en-US" dirty="0"/>
              <a:t>研究确立了围手术期化疗作为可切除局部晚期胃癌的金标准治疗方案。研究不仅证实，与单纯手术相比，围手术期化疗可改善患者生存期，还显示术前化疗是安全的，并能提高</a:t>
            </a:r>
            <a:r>
              <a:rPr lang="en-US" altLang="zh-CN" dirty="0"/>
              <a:t>R0</a:t>
            </a:r>
            <a:r>
              <a:rPr lang="zh-CN" altLang="en-US" dirty="0"/>
              <a:t>切除率。</a:t>
            </a:r>
          </a:p>
        </p:txBody>
      </p:sp>
    </p:spTree>
    <p:extLst>
      <p:ext uri="{BB962C8B-B14F-4D97-AF65-F5344CB8AC3E}">
        <p14:creationId xmlns:p14="http://schemas.microsoft.com/office/powerpoint/2010/main" val="17659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有趣的是，</a:t>
            </a:r>
            <a:r>
              <a:rPr lang="en-US" altLang="zh-CN" dirty="0"/>
              <a:t>ECX</a:t>
            </a:r>
            <a:r>
              <a:rPr lang="zh-CN" altLang="en-US" dirty="0"/>
              <a:t>方案在术前阶段耐受性良好，仅有</a:t>
            </a:r>
            <a:r>
              <a:rPr lang="en-US" altLang="zh-CN" dirty="0"/>
              <a:t>5%</a:t>
            </a:r>
            <a:r>
              <a:rPr lang="zh-CN" altLang="en-US" dirty="0"/>
              <a:t>的患者未能完成</a:t>
            </a:r>
            <a:r>
              <a:rPr lang="en-US" altLang="zh-CN" dirty="0"/>
              <a:t>3</a:t>
            </a:r>
            <a:r>
              <a:rPr lang="zh-CN" altLang="en-US" dirty="0"/>
              <a:t>个周期的术前化疗。然而，同样的化疗方案在术后阶段耐受性较差，近</a:t>
            </a:r>
            <a:r>
              <a:rPr lang="en-US" altLang="zh-CN" dirty="0"/>
              <a:t>60%</a:t>
            </a:r>
            <a:r>
              <a:rPr lang="zh-CN" altLang="en-US" dirty="0"/>
              <a:t>的患者未能完成</a:t>
            </a:r>
            <a:r>
              <a:rPr lang="en-US" altLang="zh-CN" dirty="0"/>
              <a:t>3</a:t>
            </a:r>
            <a:r>
              <a:rPr lang="zh-CN" altLang="en-US" dirty="0"/>
              <a:t>个周期的辅助化疗。</a:t>
            </a:r>
          </a:p>
        </p:txBody>
      </p:sp>
    </p:spTree>
    <p:extLst>
      <p:ext uri="{BB962C8B-B14F-4D97-AF65-F5344CB8AC3E}">
        <p14:creationId xmlns:p14="http://schemas.microsoft.com/office/powerpoint/2010/main" val="283540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到了</a:t>
            </a:r>
            <a:r>
              <a:rPr lang="en-US" altLang="zh-CN" dirty="0"/>
              <a:t>2019</a:t>
            </a:r>
            <a:r>
              <a:rPr lang="zh-CN" altLang="en-US" dirty="0"/>
              <a:t>年，</a:t>
            </a:r>
            <a:r>
              <a:rPr lang="en-US" altLang="zh-CN" dirty="0"/>
              <a:t>FLOT4</a:t>
            </a:r>
            <a:r>
              <a:rPr lang="zh-CN" altLang="en-US" dirty="0"/>
              <a:t>研究进一步改进了这一方案，但仍然采用围手术期治疗策略。研究结果表明，术前</a:t>
            </a:r>
            <a:r>
              <a:rPr lang="en-US" altLang="zh-CN" dirty="0"/>
              <a:t>FLOT</a:t>
            </a:r>
            <a:r>
              <a:rPr lang="zh-CN" altLang="en-US" dirty="0"/>
              <a:t>化疗可以提高</a:t>
            </a:r>
            <a:r>
              <a:rPr lang="en-US" altLang="zh-CN" dirty="0"/>
              <a:t>R0</a:t>
            </a:r>
            <a:r>
              <a:rPr lang="zh-CN" altLang="en-US" dirty="0"/>
              <a:t>切除率（</a:t>
            </a:r>
            <a:r>
              <a:rPr lang="en-US" altLang="zh-CN" dirty="0"/>
              <a:t>85% vs 74%</a:t>
            </a:r>
            <a:r>
              <a:rPr lang="zh-CN" altLang="en-US" dirty="0"/>
              <a:t>，相较于</a:t>
            </a:r>
            <a:r>
              <a:rPr lang="en-US" altLang="zh-CN" dirty="0"/>
              <a:t>ECF</a:t>
            </a:r>
            <a:r>
              <a:rPr lang="zh-CN" altLang="en-US" dirty="0"/>
              <a:t>方案），再次证明了术前全身治疗可改善手术预后。</a:t>
            </a:r>
          </a:p>
        </p:txBody>
      </p:sp>
    </p:spTree>
    <p:extLst>
      <p:ext uri="{BB962C8B-B14F-4D97-AF65-F5344CB8AC3E}">
        <p14:creationId xmlns:p14="http://schemas.microsoft.com/office/powerpoint/2010/main" val="74939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同时，研究还显示术前</a:t>
            </a:r>
            <a:r>
              <a:rPr lang="en-US" altLang="zh-CN" dirty="0"/>
              <a:t>FLOT</a:t>
            </a:r>
            <a:r>
              <a:rPr lang="zh-CN" altLang="en-US" dirty="0"/>
              <a:t>方案的耐受性相对较好，只有约</a:t>
            </a:r>
            <a:r>
              <a:rPr lang="en-US" altLang="zh-CN" dirty="0"/>
              <a:t>10%</a:t>
            </a:r>
            <a:r>
              <a:rPr lang="zh-CN" altLang="en-US" dirty="0"/>
              <a:t>的患者未能完成</a:t>
            </a:r>
            <a:r>
              <a:rPr lang="en-US" altLang="zh-CN" dirty="0"/>
              <a:t>4</a:t>
            </a:r>
            <a:r>
              <a:rPr lang="zh-CN" altLang="en-US" dirty="0"/>
              <a:t>个周期的术前治疗。”</a:t>
            </a:r>
          </a:p>
        </p:txBody>
      </p:sp>
    </p:spTree>
    <p:extLst>
      <p:ext uri="{BB962C8B-B14F-4D97-AF65-F5344CB8AC3E}">
        <p14:creationId xmlns:p14="http://schemas.microsoft.com/office/powerpoint/2010/main" val="297579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然而，术后的情况则完全不同。相同的化疗方案在术后耐受性依然较差，患者接受辅助治疗的概率几乎是五五开（</a:t>
            </a:r>
            <a:r>
              <a:rPr lang="en-US" altLang="zh-CN" dirty="0"/>
              <a:t>50/50</a:t>
            </a:r>
            <a:r>
              <a:rPr lang="zh-CN" altLang="en-US" dirty="0"/>
              <a:t>）。导致患者无法完成辅助化疗的原因是多方面的，但</a:t>
            </a:r>
            <a:r>
              <a:rPr lang="en-US" altLang="zh-CN" dirty="0"/>
              <a:t>FLOT4</a:t>
            </a:r>
            <a:r>
              <a:rPr lang="zh-CN" altLang="en-US" dirty="0"/>
              <a:t>研究的作者归纳了三个主要因素：患者自身意愿、疾病进展或疗效欠佳，以及治疗毒性。</a:t>
            </a:r>
          </a:p>
        </p:txBody>
      </p:sp>
    </p:spTree>
    <p:extLst>
      <p:ext uri="{BB962C8B-B14F-4D97-AF65-F5344CB8AC3E}">
        <p14:creationId xmlns:p14="http://schemas.microsoft.com/office/powerpoint/2010/main" val="176863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为了更详细地分析这个问题，我们可以参考一项韩国研究，该研究探讨了多种导致患者无法完成辅助化疗的因素。尽管研究结论认为化疗相关并发症是最主要的原因，但我认为术后胃切除状态无疑也是重要的影响因素。如图所示，导致治疗中断的两大主要症状是胃肠道不适和进食困难，而这两者很可能与胃切除手术密切相关。此外，试图识别哪些患者最有可能无法完成辅助化疗也是一项挑战。在该研究的分析中，唯二与术前因素相关的独立预测指标是</a:t>
            </a:r>
            <a:r>
              <a:rPr lang="zh-CN" altLang="en-US" b="1" dirty="0"/>
              <a:t>年龄大于</a:t>
            </a:r>
            <a:r>
              <a:rPr lang="en-US" altLang="zh-CN" b="1" dirty="0"/>
              <a:t>65</a:t>
            </a:r>
            <a:r>
              <a:rPr lang="zh-CN" altLang="en-US" b="1" dirty="0"/>
              <a:t>岁</a:t>
            </a:r>
            <a:r>
              <a:rPr lang="zh-CN" altLang="en-US" dirty="0"/>
              <a:t>和</a:t>
            </a:r>
            <a:r>
              <a:rPr lang="zh-CN" altLang="en-US" b="1" dirty="0"/>
              <a:t>术前体能状态评分（</a:t>
            </a:r>
            <a:r>
              <a:rPr lang="en-US" altLang="zh-CN" b="1" dirty="0"/>
              <a:t>ECOG</a:t>
            </a:r>
            <a:r>
              <a:rPr lang="zh-CN" altLang="en-US" b="1" dirty="0"/>
              <a:t>评分）≥</a:t>
            </a:r>
            <a:r>
              <a:rPr lang="en-US" altLang="zh-CN" b="1" dirty="0"/>
              <a:t>1</a:t>
            </a:r>
            <a:r>
              <a:rPr lang="zh-CN" altLang="en-US" dirty="0"/>
              <a:t>。</a:t>
            </a:r>
          </a:p>
        </p:txBody>
      </p:sp>
    </p:spTree>
    <p:extLst>
      <p:ext uri="{BB962C8B-B14F-4D97-AF65-F5344CB8AC3E}">
        <p14:creationId xmlns:p14="http://schemas.microsoft.com/office/powerpoint/2010/main" val="418591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作为外科医生，我们清楚地知道</a:t>
            </a:r>
            <a:r>
              <a:rPr lang="zh-CN" altLang="en-US" b="1" dirty="0"/>
              <a:t>胃切除术是一项重大肿瘤手术</a:t>
            </a:r>
            <a:r>
              <a:rPr lang="zh-CN" altLang="en-US" dirty="0"/>
              <a:t>，对患者的消化系统功能在短期和长期均会产生显著影响。这里的曲线图显示了患者体重变化情况，</a:t>
            </a:r>
            <a:r>
              <a:rPr lang="en-US" altLang="zh-CN" dirty="0"/>
              <a:t>y</a:t>
            </a:r>
            <a:r>
              <a:rPr lang="zh-CN" altLang="en-US" dirty="0"/>
              <a:t>轴代表绝对体重下降值，</a:t>
            </a:r>
            <a:r>
              <a:rPr lang="en-US" altLang="zh-CN" dirty="0"/>
              <a:t>x</a:t>
            </a:r>
            <a:r>
              <a:rPr lang="zh-CN" altLang="en-US" dirty="0"/>
              <a:t>轴代表术后时间，并按不同类型的胃切除手术进行分层。从整体趋势来看，无论患者接受何种类型的胃切除术，术后</a:t>
            </a:r>
            <a:r>
              <a:rPr lang="zh-CN" altLang="en-US" b="1" dirty="0"/>
              <a:t>前三到六个月</a:t>
            </a:r>
            <a:r>
              <a:rPr lang="zh-CN" altLang="en-US" dirty="0"/>
              <a:t>体重均会显著下降，直到</a:t>
            </a:r>
            <a:r>
              <a:rPr lang="zh-CN" altLang="en-US" b="1" dirty="0"/>
              <a:t>六个月甚至更长时间</a:t>
            </a:r>
            <a:r>
              <a:rPr lang="zh-CN" altLang="en-US" dirty="0"/>
              <a:t>后，体重才逐渐趋于稳定并有所改善。虽然</a:t>
            </a:r>
            <a:r>
              <a:rPr lang="zh-CN" altLang="en-US" b="1" dirty="0"/>
              <a:t>空肠营养管（</a:t>
            </a:r>
            <a:r>
              <a:rPr lang="en-US" altLang="zh-CN" b="1" dirty="0"/>
              <a:t>jejunostomy tube</a:t>
            </a:r>
            <a:r>
              <a:rPr lang="zh-CN" altLang="en-US" b="1" dirty="0"/>
              <a:t>）在一定程度上可以减少体重下降的幅度，但其本身也存在一系列并发症，并且患者的接受度较低</a:t>
            </a:r>
            <a:endParaRPr lang="zh-CN" altLang="en-US" dirty="0"/>
          </a:p>
        </p:txBody>
      </p:sp>
    </p:spTree>
    <p:extLst>
      <p:ext uri="{BB962C8B-B14F-4D97-AF65-F5344CB8AC3E}">
        <p14:creationId xmlns:p14="http://schemas.microsoft.com/office/powerpoint/2010/main" val="397035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Locally Advanced 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Postoperative QoL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Postoperative complications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Limitations of Perioperative approach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RIOT affects outcomes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does TNT approach look like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MDACC experience with TNT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Mayo Clinic experience with TNT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Mayo Clinic experience with TNT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Does receiving all perioperative chemotherapy cycles matter?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Does receiving all perioperative chemotherapy cycles matter?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Learning objectives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Case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Case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Case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Case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Benefit of Perioperative approach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Response to neoadjuvant chemotherapy predicts benefit of adjuvant therapy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about those with complete/near complete histological response to therapy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about those with partial histological response to therapy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about those with no histological response to therapy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SPACE-FLOT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MSKCC experience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Benefit of TNT approach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Perioperative systemic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Reasons for not completing adjuvant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Reasons for not completing adjuvant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Postoperative weight loss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4638</Words>
  <Application>Microsoft Office PowerPoint</Application>
  <PresentationFormat>Custom</PresentationFormat>
  <Paragraphs>132</Paragraphs>
  <Slides>35</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StarSymbol</vt:lpstr>
      <vt:lpstr>Arial</vt:lpstr>
      <vt:lpstr>Times New Roman</vt:lpstr>
      <vt:lpstr>Default Design</vt:lpstr>
      <vt:lpstr>Locally Advanced Gastric Cancer</vt:lpstr>
      <vt:lpstr>Learning objectives</vt:lpstr>
      <vt:lpstr>Perioperative systemic therapy</vt:lpstr>
      <vt:lpstr>Perioperative systemic therapy</vt:lpstr>
      <vt:lpstr>Perioperative systemic therapy</vt:lpstr>
      <vt:lpstr>Perioperative systemic therapy</vt:lpstr>
      <vt:lpstr>Reasons for not completing adjuvant therapy</vt:lpstr>
      <vt:lpstr>Reasons for not completing adjuvant therapy</vt:lpstr>
      <vt:lpstr>Postoperative weight loss</vt:lpstr>
      <vt:lpstr>Postoperative QoL</vt:lpstr>
      <vt:lpstr>Postoperative complications</vt:lpstr>
      <vt:lpstr>Limitations of Perioperative approach</vt:lpstr>
      <vt:lpstr>RIOT affects outcomes</vt:lpstr>
      <vt:lpstr>What does TNT approach look like </vt:lpstr>
      <vt:lpstr>MDACC experience with TNT</vt:lpstr>
      <vt:lpstr>Mayo Clinic experience with TNT</vt:lpstr>
      <vt:lpstr>Mayo Clinic experience with TNT</vt:lpstr>
      <vt:lpstr>Does receiving all perioperative chemotherapy cycles matter?</vt:lpstr>
      <vt:lpstr>Does receiving all perioperative chemotherapy cycles matter?</vt:lpstr>
      <vt:lpstr>Perioperative systemic therapy</vt:lpstr>
      <vt:lpstr>Case Presentation</vt:lpstr>
      <vt:lpstr>Case Presentation</vt:lpstr>
      <vt:lpstr>Case Presentation</vt:lpstr>
      <vt:lpstr>Case Presentation</vt:lpstr>
      <vt:lpstr>Conclusions</vt:lpstr>
      <vt:lpstr>Slide 26</vt:lpstr>
      <vt:lpstr>Benefit of Perioperative approach</vt:lpstr>
      <vt:lpstr>Response to neoadjuvant chemotherapy predicts benefit of adjuvant therapy</vt:lpstr>
      <vt:lpstr>What about those with complete/near complete histological response to therapy</vt:lpstr>
      <vt:lpstr>What about those with partial histological response to therapy</vt:lpstr>
      <vt:lpstr>What about those with no histological response to therapy</vt:lpstr>
      <vt:lpstr>SPACE-FLOT</vt:lpstr>
      <vt:lpstr>Perioperative systemic therapy</vt:lpstr>
      <vt:lpstr>MSKCC experience</vt:lpstr>
      <vt:lpstr>Benefit of TNT approach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46</cp:revision>
  <dcterms:modified xsi:type="dcterms:W3CDTF">2025-03-18T15:55:51Z</dcterms:modified>
</cp:coreProperties>
</file>