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8" Type="http://schemas.openxmlformats.org/officeDocument/2006/relationships/slide" Target="slides/slide7.xml"/><Relationship Id="rId7" Type="http://schemas.openxmlformats.org/officeDocument/2006/relationships/slide" Target="slides/slide6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3" Type="http://schemas.openxmlformats.org/officeDocument/2006/relationships/slide" Target="slides/slide2.xml"/><Relationship Id="rId24" Type="http://schemas.openxmlformats.org/officeDocument/2006/relationships/viewProps" Target="viewProps.xml"/><Relationship Id="rId23" Type="http://schemas.openxmlformats.org/officeDocument/2006/relationships/tableStyles" Target="tableStyles.xml"/><Relationship Id="rId22" Type="http://schemas.openxmlformats.org/officeDocument/2006/relationships/presProps" Target="presProps.xml"/><Relationship Id="rId21" Type="http://schemas.openxmlformats.org/officeDocument/2006/relationships/slide" Target="slides/slide20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19" Type="http://schemas.openxmlformats.org/officeDocument/2006/relationships/slide" Target="slides/slide18.xml"/><Relationship Id="rId18" Type="http://schemas.openxmlformats.org/officeDocument/2006/relationships/slide" Target="slides/slide17.xml"/><Relationship Id="rId17" Type="http://schemas.openxmlformats.org/officeDocument/2006/relationships/slide" Target="slides/slide16.xml"/><Relationship Id="rId16" Type="http://schemas.openxmlformats.org/officeDocument/2006/relationships/slide" Target="slides/slide15.xml"/><Relationship Id="rId15" Type="http://schemas.openxmlformats.org/officeDocument/2006/relationships/slide" Target="slides/slide14.xml"/><Relationship Id="rId14" Type="http://schemas.openxmlformats.org/officeDocument/2006/relationships/slide" Target="slides/slide13.xml"/><Relationship Id="rId13" Type="http://schemas.openxmlformats.org/officeDocument/2006/relationships/slide" Target="slides/slide12.xml"/><Relationship Id="rId12" Type="http://schemas.openxmlformats.org/officeDocument/2006/relationships/slide" Target="slides/slide11.xml"/><Relationship Id="rId11" Type="http://schemas.openxmlformats.org/officeDocument/2006/relationships/slide" Target="slides/slide10.xml"/><Relationship Id="rId10" Type="http://schemas.openxmlformats.org/officeDocument/2006/relationships/slide" Target="slides/slide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png"/><Relationship Id="rId4" Type="http://schemas.openxmlformats.org/officeDocument/2006/relationships/image" Target="../media/image19.jpeg"/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image" Target="../media/image26.png"/><Relationship Id="rId5" Type="http://schemas.openxmlformats.org/officeDocument/2006/relationships/image" Target="../media/image25.jpeg"/><Relationship Id="rId4" Type="http://schemas.openxmlformats.org/officeDocument/2006/relationships/image" Target="../media/image3.png"/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jpeg"/><Relationship Id="rId8" Type="http://schemas.openxmlformats.org/officeDocument/2006/relationships/image" Target="../media/image12.jpeg"/><Relationship Id="rId7" Type="http://schemas.openxmlformats.org/officeDocument/2006/relationships/image" Target="../media/image11.jpeg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152644" y="274319"/>
            <a:ext cx="3991355" cy="4867655"/>
          </a:xfrm>
          <a:prstGeom prst="rect">
            <a:avLst/>
          </a:prstGeom>
        </p:spPr>
      </p:pic>
      <p:sp>
        <p:nvSpPr>
          <p:cNvPr id="4" name="textbox 4"/>
          <p:cNvSpPr/>
          <p:nvPr/>
        </p:nvSpPr>
        <p:spPr>
          <a:xfrm>
            <a:off x="479247" y="1294669"/>
            <a:ext cx="4486909" cy="30956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4269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7779" algn="l" rtl="0" eaLnBrk="0">
              <a:lnSpc>
                <a:spcPct val="81000"/>
              </a:lnSpc>
              <a:tabLst/>
            </a:pPr>
            <a:r>
              <a:rPr sz="3000" b="1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Treatment of MSI-H</a:t>
            </a:r>
            <a:r>
              <a:rPr sz="30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3000" b="1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locall</a:t>
            </a:r>
            <a:r>
              <a:rPr sz="3000" b="1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y</a:t>
            </a:r>
            <a:endParaRPr sz="3000" dirty="0">
              <a:latin typeface="Arial Narrow"/>
              <a:ea typeface="Arial Narrow"/>
              <a:cs typeface="Arial Narrow"/>
            </a:endParaRPr>
          </a:p>
          <a:p>
            <a:pPr marL="12700" indent="9525" algn="l" rtl="0" eaLnBrk="0">
              <a:lnSpc>
                <a:spcPct val="90000"/>
              </a:lnSpc>
              <a:spcBef>
                <a:spcPts val="338"/>
              </a:spcBef>
              <a:tabLst/>
            </a:pPr>
            <a:r>
              <a:rPr sz="3000" b="1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advanced colon ca</a:t>
            </a:r>
            <a:r>
              <a:rPr sz="3000" b="1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ncer:</a:t>
            </a:r>
            <a:r>
              <a:rPr sz="30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3000" b="1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have</a:t>
            </a:r>
            <a:r>
              <a:rPr sz="30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3000" b="1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we found a</a:t>
            </a:r>
            <a:r>
              <a:rPr sz="30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3000" b="1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niche</a:t>
            </a:r>
            <a:r>
              <a:rPr sz="3000" b="1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for</a:t>
            </a:r>
            <a:endParaRPr sz="3000" dirty="0">
              <a:latin typeface="Arial Narrow"/>
              <a:ea typeface="Arial Narrow"/>
              <a:cs typeface="Arial Narrow"/>
            </a:endParaRPr>
          </a:p>
          <a:p>
            <a:pPr marL="33019" algn="l" rtl="0" eaLnBrk="0">
              <a:lnSpc>
                <a:spcPct val="80000"/>
              </a:lnSpc>
              <a:spcBef>
                <a:spcPts val="25"/>
              </a:spcBef>
              <a:tabLst/>
            </a:pPr>
            <a:r>
              <a:rPr sz="3000" b="1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neoadjuvant</a:t>
            </a:r>
            <a:r>
              <a:rPr sz="3000" b="1" kern="0" spc="25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3000" b="1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immunotherapy?</a:t>
            </a:r>
            <a:endParaRPr sz="30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1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9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9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9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3334" algn="l" rtl="0" eaLnBrk="0">
              <a:lnSpc>
                <a:spcPct val="81000"/>
              </a:lnSpc>
              <a:spcBef>
                <a:spcPts val="427"/>
              </a:spcBef>
              <a:tabLst/>
            </a:pPr>
            <a:r>
              <a:rPr sz="1400" b="1" kern="0" spc="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Jenny Selig</a:t>
            </a:r>
            <a:r>
              <a:rPr sz="1400" b="1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mann</a:t>
            </a:r>
            <a:endParaRPr sz="14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0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0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03000"/>
              </a:lnSpc>
              <a:tabLst/>
            </a:pPr>
            <a:endParaRPr sz="300" dirty="0">
              <a:latin typeface="Arial"/>
              <a:ea typeface="Arial"/>
              <a:cs typeface="Arial"/>
            </a:endParaRPr>
          </a:p>
          <a:p>
            <a:pPr marL="20320" algn="l" rtl="0" eaLnBrk="0">
              <a:lnSpc>
                <a:spcPct val="81000"/>
              </a:lnSpc>
              <a:spcBef>
                <a:spcPts val="1"/>
              </a:spcBef>
              <a:tabLst/>
            </a:pPr>
            <a:r>
              <a:rPr sz="12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Univeristy of Leeds,</a:t>
            </a:r>
            <a:r>
              <a:rPr sz="1200" kern="0" spc="1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United</a:t>
            </a:r>
            <a:r>
              <a:rPr sz="1200" kern="0" spc="7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Kingdom</a:t>
            </a:r>
            <a:endParaRPr sz="12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67868" y="332232"/>
            <a:ext cx="2535936" cy="4358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22"/>
          <p:cNvGraphicFramePr>
            <a:graphicFrameLocks noGrp="1"/>
          </p:cNvGraphicFramePr>
          <p:nvPr/>
        </p:nvGraphicFramePr>
        <p:xfrm>
          <a:off x="353644" y="1029080"/>
          <a:ext cx="7430134" cy="3146425"/>
        </p:xfrm>
        <a:graphic>
          <a:graphicData uri="http://schemas.openxmlformats.org/drawingml/2006/table">
            <a:tbl>
              <a:tblPr/>
              <a:tblGrid>
                <a:gridCol w="1156970"/>
                <a:gridCol w="1838960"/>
                <a:gridCol w="1119505"/>
                <a:gridCol w="1464310"/>
                <a:gridCol w="1007744"/>
                <a:gridCol w="842645"/>
              </a:tblGrid>
              <a:tr h="10185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2702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Study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05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1404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Design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05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52119" algn="l" rtl="0" eaLnBrk="0">
                        <a:lnSpc>
                          <a:spcPct val="8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R0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7320" algn="l" rtl="0" eaLnBrk="0">
                        <a:lnSpc>
                          <a:spcPct val="97000"/>
                        </a:lnSpc>
                        <a:spcBef>
                          <a:spcPts val="353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resection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05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83514" indent="53339" algn="l" rtl="0" eaLnBrk="0">
                        <a:lnSpc>
                          <a:spcPct val="9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pCR</a:t>
                      </a:r>
                      <a:r>
                        <a:rPr sz="1500" b="1" kern="0" spc="1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rate</a:t>
                      </a:r>
                      <a:r>
                        <a:rPr sz="1500" b="1" kern="0" spc="10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</a:t>
                      </a:r>
                      <a:r>
                        <a:rPr sz="15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1500" b="1" i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eligible</a:t>
                      </a:r>
                      <a:r>
                        <a:rPr sz="1500" b="1" i="1" kern="0" spc="1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pts *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19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9720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mPR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41934" indent="-88264" algn="l" rtl="0" eaLnBrk="0">
                        <a:lnSpc>
                          <a:spcPct val="9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 year</a:t>
                      </a:r>
                      <a:r>
                        <a:rPr sz="15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sz="1500" b="1" kern="0" spc="-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DFS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05434" indent="-142875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IMHOTEP</a:t>
                      </a:r>
                      <a:r>
                        <a:rPr sz="1500" b="1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(n=77)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07059" algn="l" rtl="0" eaLnBrk="0">
                        <a:lnSpc>
                          <a:spcPct val="87000"/>
                        </a:lnSpc>
                        <a:tabLst/>
                      </a:pPr>
                      <a:r>
                        <a:rPr sz="15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Peri-op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7490" algn="l" rtl="0" eaLnBrk="0">
                        <a:lnSpc>
                          <a:spcPct val="87000"/>
                        </a:lnSpc>
                        <a:spcBef>
                          <a:spcPts val="355"/>
                        </a:spcBef>
                        <a:tabLst/>
                      </a:pPr>
                      <a:r>
                        <a:rPr sz="15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35279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100%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68630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52.8%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93065" algn="l" rtl="0" eaLnBrk="0">
                        <a:lnSpc>
                          <a:spcPts val="814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7264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06070" indent="-86994" algn="l" rtl="0" eaLnBrk="0">
                        <a:lnSpc>
                          <a:spcPct val="10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b="1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</a:t>
                      </a:r>
                      <a:r>
                        <a:rPr sz="1500" b="1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r>
                        <a:rPr sz="1500" b="1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(n=59)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96240" indent="-226059" algn="l" rtl="0" eaLnBrk="0">
                        <a:lnSpc>
                          <a:spcPct val="9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Pre-op</a:t>
                      </a:r>
                      <a:r>
                        <a:rPr sz="1500" kern="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Nivolumab</a:t>
                      </a: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r>
                        <a:rPr sz="15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Relatlima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06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3527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100%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06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4864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68%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06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2194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92%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93065" algn="l" rtl="0" eaLnBrk="0">
                        <a:lnSpc>
                          <a:spcPts val="814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74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52729" indent="-33655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</a:t>
                      </a:r>
                      <a:r>
                        <a:rPr sz="1500" b="1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r>
                        <a:rPr sz="1500" b="1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(n=113)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938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73075" indent="-354965" algn="l" rtl="0" eaLnBrk="0">
                        <a:lnSpc>
                          <a:spcPct val="91000"/>
                        </a:lnSpc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Pre-op</a:t>
                      </a:r>
                      <a:r>
                        <a:rPr sz="1500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Nivoli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mab</a:t>
                      </a:r>
                      <a:r>
                        <a:rPr sz="1500" kern="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Ipilimumab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90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3527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100%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90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4864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68%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90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2194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95%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90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431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100%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  <p:sp>
        <p:nvSpPr>
          <p:cNvPr id="124" name="textbox 124"/>
          <p:cNvSpPr/>
          <p:nvPr/>
        </p:nvSpPr>
        <p:spPr>
          <a:xfrm>
            <a:off x="5382624" y="4432444"/>
            <a:ext cx="3595370" cy="65341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40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570230" algn="l" rtl="0" eaLnBrk="0">
              <a:lnSpc>
                <a:spcPct val="81000"/>
              </a:lnSpc>
              <a:tabLst/>
            </a:pPr>
            <a:r>
              <a:rPr sz="1400" b="1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Eligible </a:t>
            </a: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</a:t>
            </a:r>
            <a:r>
              <a:rPr sz="14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ts in</a:t>
            </a:r>
            <a:r>
              <a:rPr sz="14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4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IMHOTEP</a:t>
            </a:r>
            <a:r>
              <a:rPr sz="1400" kern="0" spc="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4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=</a:t>
            </a:r>
            <a:r>
              <a:rPr sz="14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4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77</a:t>
            </a:r>
            <a:endParaRPr sz="14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08000"/>
              </a:lnSpc>
              <a:tabLst/>
            </a:pPr>
            <a:endParaRPr sz="9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840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1000"/>
              </a:lnSpc>
              <a:tabLst/>
            </a:pP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la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Fouchardiere, ESMO</a:t>
            </a:r>
            <a:r>
              <a:rPr sz="11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Gooyer, ESMO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Chalabi,</a:t>
            </a:r>
            <a:r>
              <a:rPr sz="11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ESMO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grpSp>
        <p:nvGrpSpPr>
          <p:cNvPr id="12" name="group 12"/>
          <p:cNvGrpSpPr/>
          <p:nvPr/>
        </p:nvGrpSpPr>
        <p:grpSpPr>
          <a:xfrm rot="21600000">
            <a:off x="4573778" y="2801366"/>
            <a:ext cx="1172971" cy="1784095"/>
            <a:chOff x="0" y="0"/>
            <a:chExt cx="1172971" cy="1784095"/>
          </a:xfrm>
        </p:grpSpPr>
        <p:sp>
          <p:nvSpPr>
            <p:cNvPr id="126" name="path 126"/>
            <p:cNvSpPr/>
            <p:nvPr/>
          </p:nvSpPr>
          <p:spPr>
            <a:xfrm>
              <a:off x="12700" y="12700"/>
              <a:ext cx="1147571" cy="1758695"/>
            </a:xfrm>
            <a:custGeom>
              <a:avLst/>
              <a:gdLst/>
              <a:ahLst/>
              <a:cxnLst/>
              <a:rect l="0" t="0" r="0" b="0"/>
              <a:pathLst>
                <a:path w="1807" h="2769">
                  <a:moveTo>
                    <a:pt x="0" y="1384"/>
                  </a:moveTo>
                  <a:cubicBezTo>
                    <a:pt x="0" y="620"/>
                    <a:pt x="404" y="0"/>
                    <a:pt x="903" y="0"/>
                  </a:cubicBezTo>
                  <a:cubicBezTo>
                    <a:pt x="1402" y="0"/>
                    <a:pt x="1807" y="620"/>
                    <a:pt x="1807" y="1384"/>
                  </a:cubicBezTo>
                  <a:cubicBezTo>
                    <a:pt x="1807" y="2149"/>
                    <a:pt x="1402" y="2769"/>
                    <a:pt x="903" y="2769"/>
                  </a:cubicBezTo>
                  <a:cubicBezTo>
                    <a:pt x="404" y="2769"/>
                    <a:pt x="0" y="2149"/>
                    <a:pt x="0" y="1384"/>
                  </a:cubicBezTo>
                  <a:moveTo>
                    <a:pt x="72" y="1384"/>
                  </a:moveTo>
                  <a:cubicBezTo>
                    <a:pt x="72" y="2109"/>
                    <a:pt x="444" y="2697"/>
                    <a:pt x="903" y="2697"/>
                  </a:cubicBezTo>
                  <a:cubicBezTo>
                    <a:pt x="1362" y="2697"/>
                    <a:pt x="1734" y="2109"/>
                    <a:pt x="1734" y="1384"/>
                  </a:cubicBezTo>
                  <a:cubicBezTo>
                    <a:pt x="1734" y="660"/>
                    <a:pt x="1362" y="72"/>
                    <a:pt x="903" y="72"/>
                  </a:cubicBezTo>
                  <a:cubicBezTo>
                    <a:pt x="444" y="72"/>
                    <a:pt x="72" y="660"/>
                    <a:pt x="72" y="1384"/>
                  </a:cubicBezTo>
                </a:path>
              </a:pathLst>
            </a:custGeom>
            <a:solidFill>
              <a:srgbClr val="1E325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28" name="path 128"/>
            <p:cNvSpPr/>
            <p:nvPr/>
          </p:nvSpPr>
          <p:spPr>
            <a:xfrm>
              <a:off x="0" y="0"/>
              <a:ext cx="1172971" cy="1784095"/>
            </a:xfrm>
            <a:custGeom>
              <a:avLst/>
              <a:gdLst/>
              <a:ahLst/>
              <a:cxnLst/>
              <a:rect l="0" t="0" r="0" b="0"/>
              <a:pathLst>
                <a:path w="1847" h="2809">
                  <a:moveTo>
                    <a:pt x="20" y="1404"/>
                  </a:moveTo>
                  <a:cubicBezTo>
                    <a:pt x="20" y="640"/>
                    <a:pt x="424" y="20"/>
                    <a:pt x="923" y="20"/>
                  </a:cubicBezTo>
                  <a:cubicBezTo>
                    <a:pt x="1422" y="20"/>
                    <a:pt x="1827" y="640"/>
                    <a:pt x="1827" y="1404"/>
                  </a:cubicBezTo>
                  <a:cubicBezTo>
                    <a:pt x="1827" y="2169"/>
                    <a:pt x="1422" y="2789"/>
                    <a:pt x="923" y="2789"/>
                  </a:cubicBezTo>
                  <a:cubicBezTo>
                    <a:pt x="424" y="2789"/>
                    <a:pt x="20" y="2169"/>
                    <a:pt x="20" y="1404"/>
                  </a:cubicBezTo>
                  <a:moveTo>
                    <a:pt x="92" y="1404"/>
                  </a:moveTo>
                  <a:cubicBezTo>
                    <a:pt x="92" y="2129"/>
                    <a:pt x="464" y="2717"/>
                    <a:pt x="923" y="2717"/>
                  </a:cubicBezTo>
                  <a:cubicBezTo>
                    <a:pt x="1382" y="2717"/>
                    <a:pt x="1754" y="2129"/>
                    <a:pt x="1754" y="1404"/>
                  </a:cubicBezTo>
                  <a:cubicBezTo>
                    <a:pt x="1754" y="680"/>
                    <a:pt x="1382" y="92"/>
                    <a:pt x="923" y="92"/>
                  </a:cubicBezTo>
                  <a:cubicBezTo>
                    <a:pt x="464" y="92"/>
                    <a:pt x="92" y="680"/>
                    <a:pt x="92" y="1404"/>
                  </a:cubicBezTo>
                </a:path>
              </a:pathLst>
            </a:custGeom>
            <a:noFill/>
            <a:ln w="25400" cap="flat">
              <a:solidFill>
                <a:srgbClr val="060F23"/>
              </a:solidFill>
              <a:prstDash val="solid"/>
              <a:round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130" name="textbox 130"/>
          <p:cNvSpPr/>
          <p:nvPr/>
        </p:nvSpPr>
        <p:spPr>
          <a:xfrm>
            <a:off x="5442965" y="215646"/>
            <a:ext cx="2477135" cy="739775"/>
          </a:xfrm>
          <a:prstGeom prst="roundRect">
            <a:avLst>
              <a:gd name="adj" fmla="val 19435"/>
            </a:avLst>
          </a:prstGeom>
          <a:solidFill>
            <a:srgbClr val="74AC6B">
              <a:alpha val="100000"/>
            </a:srgbClr>
          </a:solidFill>
          <a:ln w="25400" cap="flat">
            <a:solidFill>
              <a:srgbClr val="060F23"/>
            </a:solidFill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7000"/>
              </a:lnSpc>
              <a:tabLst/>
            </a:pPr>
            <a:endParaRPr sz="800" dirty="0">
              <a:latin typeface="Arial"/>
              <a:ea typeface="Arial"/>
              <a:cs typeface="Arial"/>
            </a:endParaRPr>
          </a:p>
          <a:p>
            <a:pPr marL="880110" indent="-774700" algn="l" rtl="0" eaLnBrk="0">
              <a:lnSpc>
                <a:spcPct val="105000"/>
              </a:lnSpc>
              <a:spcBef>
                <a:spcPts val="5"/>
              </a:spcBef>
              <a:tabLst/>
            </a:pPr>
            <a:r>
              <a:rPr sz="1500" kern="0" spc="4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Consistent</a:t>
            </a: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with</a:t>
            </a:r>
            <a:r>
              <a:rPr sz="1500" kern="0" spc="14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previous</a:t>
            </a:r>
            <a:r>
              <a:rPr sz="1500" kern="0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studies</a:t>
            </a:r>
            <a:endParaRPr sz="1500" dirty="0">
              <a:latin typeface="Arial"/>
              <a:ea typeface="Arial"/>
              <a:cs typeface="Arial"/>
            </a:endParaRPr>
          </a:p>
        </p:txBody>
      </p:sp>
      <p:sp>
        <p:nvSpPr>
          <p:cNvPr id="132" name="textbox 132"/>
          <p:cNvSpPr/>
          <p:nvPr/>
        </p:nvSpPr>
        <p:spPr>
          <a:xfrm>
            <a:off x="2486405" y="4356353"/>
            <a:ext cx="2476500" cy="739775"/>
          </a:xfrm>
          <a:prstGeom prst="roundRect">
            <a:avLst>
              <a:gd name="adj" fmla="val 19435"/>
            </a:avLst>
          </a:prstGeom>
          <a:solidFill>
            <a:srgbClr val="74AC6B">
              <a:alpha val="100000"/>
            </a:srgbClr>
          </a:solidFill>
          <a:ln w="25400" cap="flat">
            <a:solidFill>
              <a:srgbClr val="060F23"/>
            </a:solidFill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6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27000" algn="l" rtl="0" eaLnBrk="0">
              <a:lnSpc>
                <a:spcPct val="86000"/>
              </a:lnSpc>
              <a:spcBef>
                <a:spcPts val="4"/>
              </a:spcBef>
              <a:tabLst/>
            </a:pP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No difference</a:t>
            </a:r>
            <a:r>
              <a:rPr sz="1500" kern="0" spc="17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in efficacy</a:t>
            </a:r>
            <a:endParaRPr sz="1500" dirty="0">
              <a:latin typeface="Arial"/>
              <a:ea typeface="Arial"/>
              <a:cs typeface="Arial"/>
            </a:endParaRPr>
          </a:p>
        </p:txBody>
      </p:sp>
      <p:grpSp>
        <p:nvGrpSpPr>
          <p:cNvPr id="14" name="group 14"/>
          <p:cNvGrpSpPr/>
          <p:nvPr/>
        </p:nvGrpSpPr>
        <p:grpSpPr>
          <a:xfrm rot="21600000">
            <a:off x="4459478" y="1935733"/>
            <a:ext cx="1401571" cy="791972"/>
            <a:chOff x="0" y="0"/>
            <a:chExt cx="1401571" cy="791972"/>
          </a:xfrm>
        </p:grpSpPr>
        <p:sp>
          <p:nvSpPr>
            <p:cNvPr id="134" name="path 134"/>
            <p:cNvSpPr/>
            <p:nvPr/>
          </p:nvSpPr>
          <p:spPr>
            <a:xfrm>
              <a:off x="12700" y="12700"/>
              <a:ext cx="1376171" cy="766572"/>
            </a:xfrm>
            <a:custGeom>
              <a:avLst/>
              <a:gdLst/>
              <a:ahLst/>
              <a:cxnLst/>
              <a:rect l="0" t="0" r="0" b="0"/>
              <a:pathLst>
                <a:path w="2167" h="1207">
                  <a:moveTo>
                    <a:pt x="0" y="603"/>
                  </a:moveTo>
                  <a:cubicBezTo>
                    <a:pt x="0" y="270"/>
                    <a:pt x="485" y="0"/>
                    <a:pt x="1083" y="0"/>
                  </a:cubicBezTo>
                  <a:cubicBezTo>
                    <a:pt x="1682" y="0"/>
                    <a:pt x="2167" y="270"/>
                    <a:pt x="2167" y="603"/>
                  </a:cubicBezTo>
                  <a:cubicBezTo>
                    <a:pt x="2167" y="937"/>
                    <a:pt x="1682" y="1207"/>
                    <a:pt x="1083" y="1207"/>
                  </a:cubicBezTo>
                  <a:cubicBezTo>
                    <a:pt x="485" y="1207"/>
                    <a:pt x="0" y="937"/>
                    <a:pt x="0" y="603"/>
                  </a:cubicBezTo>
                  <a:moveTo>
                    <a:pt x="48" y="603"/>
                  </a:moveTo>
                  <a:cubicBezTo>
                    <a:pt x="48" y="910"/>
                    <a:pt x="511" y="1158"/>
                    <a:pt x="1083" y="1158"/>
                  </a:cubicBezTo>
                  <a:cubicBezTo>
                    <a:pt x="1655" y="1158"/>
                    <a:pt x="2118" y="910"/>
                    <a:pt x="2118" y="603"/>
                  </a:cubicBezTo>
                  <a:cubicBezTo>
                    <a:pt x="2118" y="297"/>
                    <a:pt x="1655" y="48"/>
                    <a:pt x="1083" y="48"/>
                  </a:cubicBezTo>
                  <a:cubicBezTo>
                    <a:pt x="511" y="48"/>
                    <a:pt x="48" y="297"/>
                    <a:pt x="48" y="603"/>
                  </a:cubicBezTo>
                </a:path>
              </a:pathLst>
            </a:custGeom>
            <a:solidFill>
              <a:srgbClr val="1E325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36" name="path 136"/>
            <p:cNvSpPr/>
            <p:nvPr/>
          </p:nvSpPr>
          <p:spPr>
            <a:xfrm>
              <a:off x="0" y="0"/>
              <a:ext cx="1401571" cy="791972"/>
            </a:xfrm>
            <a:custGeom>
              <a:avLst/>
              <a:gdLst/>
              <a:ahLst/>
              <a:cxnLst/>
              <a:rect l="0" t="0" r="0" b="0"/>
              <a:pathLst>
                <a:path w="2207" h="1247">
                  <a:moveTo>
                    <a:pt x="20" y="623"/>
                  </a:moveTo>
                  <a:cubicBezTo>
                    <a:pt x="20" y="290"/>
                    <a:pt x="505" y="20"/>
                    <a:pt x="1103" y="20"/>
                  </a:cubicBezTo>
                  <a:cubicBezTo>
                    <a:pt x="1702" y="20"/>
                    <a:pt x="2187" y="290"/>
                    <a:pt x="2187" y="623"/>
                  </a:cubicBezTo>
                  <a:cubicBezTo>
                    <a:pt x="2187" y="957"/>
                    <a:pt x="1702" y="1227"/>
                    <a:pt x="1103" y="1227"/>
                  </a:cubicBezTo>
                  <a:cubicBezTo>
                    <a:pt x="505" y="1227"/>
                    <a:pt x="20" y="957"/>
                    <a:pt x="20" y="623"/>
                  </a:cubicBezTo>
                  <a:moveTo>
                    <a:pt x="68" y="623"/>
                  </a:moveTo>
                  <a:cubicBezTo>
                    <a:pt x="68" y="930"/>
                    <a:pt x="531" y="1178"/>
                    <a:pt x="1103" y="1178"/>
                  </a:cubicBezTo>
                  <a:cubicBezTo>
                    <a:pt x="1675" y="1178"/>
                    <a:pt x="2138" y="930"/>
                    <a:pt x="2138" y="623"/>
                  </a:cubicBezTo>
                  <a:cubicBezTo>
                    <a:pt x="2138" y="317"/>
                    <a:pt x="1675" y="68"/>
                    <a:pt x="1103" y="68"/>
                  </a:cubicBezTo>
                  <a:cubicBezTo>
                    <a:pt x="531" y="68"/>
                    <a:pt x="68" y="317"/>
                    <a:pt x="68" y="623"/>
                  </a:cubicBezTo>
                </a:path>
              </a:pathLst>
            </a:custGeom>
            <a:noFill/>
            <a:ln w="25400" cap="flat">
              <a:solidFill>
                <a:srgbClr val="060F23"/>
              </a:solidFill>
              <a:prstDash val="solid"/>
              <a:round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138" name="textbox 138"/>
          <p:cNvSpPr/>
          <p:nvPr/>
        </p:nvSpPr>
        <p:spPr>
          <a:xfrm>
            <a:off x="460369" y="313120"/>
            <a:ext cx="3242945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Key</a:t>
            </a:r>
            <a:r>
              <a:rPr sz="2700" b="1" kern="0" spc="24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Efficacy Outcomes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140" name="picture 1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table 142"/>
          <p:cNvGraphicFramePr>
            <a:graphicFrameLocks noGrp="1"/>
          </p:cNvGraphicFramePr>
          <p:nvPr/>
        </p:nvGraphicFramePr>
        <p:xfrm>
          <a:off x="353644" y="868045"/>
          <a:ext cx="8236584" cy="3670300"/>
        </p:xfrm>
        <a:graphic>
          <a:graphicData uri="http://schemas.openxmlformats.org/drawingml/2006/table">
            <a:tbl>
              <a:tblPr/>
              <a:tblGrid>
                <a:gridCol w="1614805"/>
                <a:gridCol w="2463800"/>
                <a:gridCol w="4157979"/>
              </a:tblGrid>
              <a:tr h="64643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5562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Study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05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9438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Strengths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05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2419" algn="l" rtl="0" eaLnBrk="0">
                        <a:lnSpc>
                          <a:spcPct val="8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Limitation</a:t>
                      </a: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</a:tr>
              <a:tr h="14630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01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91159" algn="l" rtl="0" eaLnBrk="0">
                        <a:lnSpc>
                          <a:spcPts val="1108"/>
                        </a:lnSpc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IMHOTEP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35940" algn="l" rtl="0" eaLnBrk="0">
                        <a:lnSpc>
                          <a:spcPts val="2099"/>
                        </a:lnSpc>
                        <a:tabLst/>
                      </a:pP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(n=87)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3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51509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Generalizable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28929" algn="l" rtl="0" eaLnBrk="0">
                        <a:lnSpc>
                          <a:spcPts val="1841"/>
                        </a:lnSpc>
                        <a:spcBef>
                          <a:spcPts val="374"/>
                        </a:spcBef>
                        <a:tabLst/>
                      </a:pPr>
                      <a:r>
                        <a:rPr sz="15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Describes real</a:t>
                      </a:r>
                      <a:r>
                        <a:rPr sz="1500" kern="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world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19150" algn="l" rtl="0" eaLnBrk="0">
                        <a:lnSpc>
                          <a:spcPct val="86000"/>
                        </a:lnSpc>
                        <a:spcBef>
                          <a:spcPts val="76"/>
                        </a:spcBef>
                        <a:tabLst/>
                      </a:pPr>
                      <a:r>
                        <a:rPr sz="15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pathways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388744" algn="l" rtl="0" eaLnBrk="0">
                        <a:lnSpc>
                          <a:spcPct val="97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Non</a:t>
                      </a:r>
                      <a:r>
                        <a:rPr sz="15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randomized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315719" algn="l" rtl="0" eaLnBrk="0">
                        <a:lnSpc>
                          <a:spcPct val="97000"/>
                        </a:lnSpc>
                        <a:spcBef>
                          <a:spcPts val="54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Protocol violations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48994" algn="l" rtl="0" eaLnBrk="0">
                        <a:lnSpc>
                          <a:spcPct val="81000"/>
                        </a:lnSpc>
                        <a:spcBef>
                          <a:spcPts val="44"/>
                        </a:spcBef>
                        <a:tabLst/>
                      </a:pP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Change in treatme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nt duration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03960" algn="l" rtl="0" eaLnBrk="0">
                        <a:lnSpc>
                          <a:spcPct val="81000"/>
                        </a:lnSpc>
                        <a:spcBef>
                          <a:spcPts val="343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Lacks long term</a:t>
                      </a:r>
                      <a:r>
                        <a:rPr sz="15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data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34009" algn="l" rtl="0" eaLnBrk="0">
                        <a:lnSpc>
                          <a:spcPct val="81000"/>
                        </a:lnSpc>
                        <a:spcBef>
                          <a:spcPts val="344"/>
                        </a:spcBef>
                        <a:tabLst/>
                      </a:pP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Downstagin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 data uninterpretable with</a:t>
                      </a:r>
                      <a:r>
                        <a:rPr sz="15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828164" algn="l" rtl="0" eaLnBrk="0">
                        <a:lnSpc>
                          <a:spcPct val="96000"/>
                        </a:lnSpc>
                        <a:spcBef>
                          <a:spcPts val="349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contol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4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7040" algn="l" rtl="0" eaLnBrk="0">
                        <a:lnSpc>
                          <a:spcPts val="1108"/>
                        </a:lnSpc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</a:t>
                      </a:r>
                      <a:r>
                        <a:rPr sz="1500" b="1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35940" algn="l" rtl="0" eaLnBrk="0">
                        <a:lnSpc>
                          <a:spcPts val="2099"/>
                        </a:lnSpc>
                        <a:tabLst/>
                      </a:pP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(n=59)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84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970280" indent="-748665" algn="l" rtl="0" eaLnBrk="0">
                        <a:lnSpc>
                          <a:spcPct val="93000"/>
                        </a:lnSpc>
                        <a:tabLst/>
                      </a:pPr>
                      <a:r>
                        <a:rPr sz="1500" kern="0" spc="-1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r>
                        <a:rPr sz="1500" kern="0" spc="0" baseline="277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report of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neoadjuvant</a:t>
                      </a: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LAG-3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382394" algn="l" rtl="0" eaLnBrk="0">
                        <a:lnSpc>
                          <a:spcPct val="78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Non-randomized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47139" algn="l" rtl="0" eaLnBrk="0">
                        <a:lnSpc>
                          <a:spcPct val="10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</a:t>
                      </a:r>
                      <a:r>
                        <a:rPr sz="1500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longer t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erm data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2225" algn="l" rtl="0" eaLnBrk="0">
                        <a:lnSpc>
                          <a:spcPts val="1846"/>
                        </a:lnSpc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Less generalizable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5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7040" algn="l" rtl="0" eaLnBrk="0">
                        <a:lnSpc>
                          <a:spcPts val="1108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</a:t>
                      </a:r>
                      <a:r>
                        <a:rPr sz="1500" b="1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82600" algn="l" rtl="0" eaLnBrk="0">
                        <a:lnSpc>
                          <a:spcPts val="2098"/>
                        </a:lnSpc>
                        <a:tabLst/>
                      </a:pP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(n=113)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20979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Long term data</a:t>
                      </a:r>
                      <a:r>
                        <a:rPr sz="15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reported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0195" algn="l" rtl="0" eaLnBrk="0">
                        <a:lnSpc>
                          <a:spcPct val="97000"/>
                        </a:lnSpc>
                        <a:spcBef>
                          <a:spcPts val="352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ctDNA data additive</a:t>
                      </a:r>
                      <a:r>
                        <a:rPr sz="15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66395" algn="l" rtl="0" eaLnBrk="0">
                        <a:lnSpc>
                          <a:spcPct val="82000"/>
                        </a:lnSpc>
                        <a:spcBef>
                          <a:spcPts val="44"/>
                        </a:spcBef>
                        <a:tabLst/>
                      </a:pP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clinical interpr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etation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382394" algn="l" rtl="0" eaLnBrk="0">
                        <a:lnSpc>
                          <a:spcPct val="78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Non-randomized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2225" algn="l" rtl="0" eaLnBrk="0">
                        <a:lnSpc>
                          <a:spcPts val="1844"/>
                        </a:lnSpc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Less generalizable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  <p:sp>
        <p:nvSpPr>
          <p:cNvPr id="144" name="textbox 144"/>
          <p:cNvSpPr/>
          <p:nvPr/>
        </p:nvSpPr>
        <p:spPr>
          <a:xfrm>
            <a:off x="449361" y="313120"/>
            <a:ext cx="3510279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Strengths and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imitations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146" name="textbox 146"/>
          <p:cNvSpPr/>
          <p:nvPr/>
        </p:nvSpPr>
        <p:spPr>
          <a:xfrm>
            <a:off x="5258269" y="4687822"/>
            <a:ext cx="3594734" cy="3289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247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1000"/>
              </a:lnSpc>
              <a:tabLst/>
            </a:pP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la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Fouchardiere, ESMO</a:t>
            </a:r>
            <a:r>
              <a:rPr sz="11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Gooyer, ESMO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Chalabi,</a:t>
            </a:r>
            <a:r>
              <a:rPr sz="11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ESMO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pic>
        <p:nvPicPr>
          <p:cNvPr id="148" name="picture 1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table 150"/>
          <p:cNvGraphicFramePr>
            <a:graphicFrameLocks noGrp="1"/>
          </p:cNvGraphicFramePr>
          <p:nvPr/>
        </p:nvGraphicFramePr>
        <p:xfrm>
          <a:off x="230822" y="854964"/>
          <a:ext cx="5095875" cy="3722369"/>
        </p:xfrm>
        <a:graphic>
          <a:graphicData uri="http://schemas.openxmlformats.org/drawingml/2006/table">
            <a:tbl>
              <a:tblPr/>
              <a:tblGrid>
                <a:gridCol w="1303019"/>
                <a:gridCol w="1607185"/>
                <a:gridCol w="2185670"/>
              </a:tblGrid>
              <a:tr h="3886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5085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Study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6070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Design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82955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pCR</a:t>
                      </a:r>
                      <a:r>
                        <a:rPr sz="1200" b="1" kern="0" spc="1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2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rate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</a:tr>
              <a:tr h="560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17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97509" algn="l" rtl="0" eaLnBrk="0">
                        <a:lnSpc>
                          <a:spcPct val="97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Xu</a:t>
                      </a:r>
                      <a:r>
                        <a:rPr sz="12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al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609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8069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Sintilimab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13080" algn="l" rtl="0" eaLnBrk="0">
                        <a:lnSpc>
                          <a:spcPct val="97000"/>
                        </a:lnSpc>
                        <a:spcBef>
                          <a:spcPts val="283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 </a:t>
                      </a:r>
                      <a:r>
                        <a:rPr sz="1200" b="1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weeks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506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7503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47.7%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560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502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1750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IMHOTEP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85750" algn="l" rtl="0" eaLnBrk="0">
                        <a:lnSpc>
                          <a:spcPct val="8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16890" algn="l" rtl="0" eaLnBrk="0">
                        <a:lnSpc>
                          <a:spcPct val="97000"/>
                        </a:lnSpc>
                        <a:spcBef>
                          <a:spcPts val="282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 weeks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342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7503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46.0%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5907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NEOPRISM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1325" algn="l" rtl="0" eaLnBrk="0">
                        <a:lnSpc>
                          <a:spcPct val="81000"/>
                        </a:lnSpc>
                        <a:spcBef>
                          <a:spcPts val="275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(n=32)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85750" algn="l" rtl="0" eaLnBrk="0">
                        <a:lnSpc>
                          <a:spcPct val="8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14984" algn="l" rtl="0" eaLnBrk="0">
                        <a:lnSpc>
                          <a:spcPct val="97000"/>
                        </a:lnSpc>
                        <a:spcBef>
                          <a:spcPts val="281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9 weeks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94361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53%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67055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786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84505" algn="l" rtl="0" eaLnBrk="0">
                        <a:lnSpc>
                          <a:spcPts val="886"/>
                        </a:lnSpc>
                        <a:tabLst/>
                      </a:pP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PICC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1325" algn="l" rtl="0" eaLnBrk="0">
                        <a:lnSpc>
                          <a:spcPts val="1678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(n=34)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91490" indent="-192404" algn="l" rtl="0" eaLnBrk="0">
                        <a:lnSpc>
                          <a:spcPct val="99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Toripalimab +/-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celecoxib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81330" algn="l" rtl="0" eaLnBrk="0">
                        <a:lnSpc>
                          <a:spcPct val="97000"/>
                        </a:lnSpc>
                        <a:spcBef>
                          <a:spcPts val="43"/>
                        </a:spcBef>
                        <a:tabLst/>
                      </a:pPr>
                      <a:r>
                        <a:rPr sz="12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12 weeks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80110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76.5%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17500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IMHOTEP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85750" algn="l" rtl="0" eaLnBrk="0">
                        <a:lnSpc>
                          <a:spcPct val="8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81330" algn="l" rtl="0" eaLnBrk="0">
                        <a:lnSpc>
                          <a:spcPct val="97000"/>
                        </a:lnSpc>
                        <a:spcBef>
                          <a:spcPts val="282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12 weeks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78839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68.2%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49403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06400" algn="l" rtl="0" eaLnBrk="0">
                        <a:lnSpc>
                          <a:spcPts val="886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Ludford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1325" algn="l" rtl="0" eaLnBrk="0">
                        <a:lnSpc>
                          <a:spcPts val="1678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(n=27)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85750" algn="l" rtl="0" eaLnBrk="0">
                        <a:lnSpc>
                          <a:spcPct val="8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73075" algn="l" rtl="0" eaLnBrk="0">
                        <a:lnSpc>
                          <a:spcPct val="97000"/>
                        </a:lnSpc>
                        <a:spcBef>
                          <a:spcPts val="282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24 weeks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488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94424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79%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2" name="picture 1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349240" y="2161032"/>
            <a:ext cx="3794759" cy="1734311"/>
          </a:xfrm>
          <a:prstGeom prst="rect">
            <a:avLst/>
          </a:prstGeom>
        </p:spPr>
      </p:pic>
      <p:sp>
        <p:nvSpPr>
          <p:cNvPr id="154" name="textbox 154"/>
          <p:cNvSpPr/>
          <p:nvPr/>
        </p:nvSpPr>
        <p:spPr>
          <a:xfrm>
            <a:off x="439419" y="313120"/>
            <a:ext cx="7869555" cy="37337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020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5000"/>
              </a:lnSpc>
              <a:tabLst/>
            </a:pP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What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</a:t>
            </a:r>
            <a:r>
              <a:rPr sz="2700" b="1" kern="0" spc="1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the</a:t>
            </a:r>
            <a:r>
              <a:rPr sz="2700" b="1" kern="0" spc="1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optimal</a:t>
            </a:r>
            <a:r>
              <a:rPr sz="2700" b="1" kern="0" spc="1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duration</a:t>
            </a:r>
            <a:r>
              <a:rPr sz="2700" b="1" kern="0" spc="1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for</a:t>
            </a:r>
            <a:r>
              <a:rPr sz="2700" b="1" kern="0" spc="1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pre</a:t>
            </a:r>
            <a:r>
              <a:rPr sz="2700" b="1" kern="0" spc="1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-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operative</a:t>
            </a:r>
            <a:r>
              <a:rPr sz="2700" b="1" kern="0" spc="1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anti</a:t>
            </a:r>
            <a:r>
              <a:rPr sz="2700" b="1" kern="0" spc="1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-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PD</a:t>
            </a:r>
            <a:r>
              <a:rPr sz="2700" b="1" kern="0" spc="1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-1?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156" name="textbox 156"/>
          <p:cNvSpPr/>
          <p:nvPr/>
        </p:nvSpPr>
        <p:spPr>
          <a:xfrm>
            <a:off x="4651935" y="4739637"/>
            <a:ext cx="4214495" cy="3289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247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5875" indent="-3175" algn="l" rtl="0" eaLnBrk="0">
              <a:lnSpc>
                <a:spcPct val="91000"/>
              </a:lnSpc>
              <a:tabLst/>
            </a:pP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Xu, ASCO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Shiu, ASCO</a:t>
            </a:r>
            <a:r>
              <a:rPr sz="11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</a:t>
            </a:r>
            <a:r>
              <a:rPr sz="11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Ludford, JCO,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2023;</a:t>
            </a:r>
            <a:r>
              <a:rPr sz="1100" kern="0" spc="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Hu,</a:t>
            </a:r>
            <a:r>
              <a:rPr sz="11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Lancet Gas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tro Hep, 2022; Cercek, ASCO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sp>
        <p:nvSpPr>
          <p:cNvPr id="158" name="textbox 158"/>
          <p:cNvSpPr/>
          <p:nvPr/>
        </p:nvSpPr>
        <p:spPr>
          <a:xfrm>
            <a:off x="5639294" y="1547607"/>
            <a:ext cx="2823210" cy="44704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4793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9000"/>
              </a:lnSpc>
              <a:tabLst/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Duration to cCR with</a:t>
            </a:r>
            <a:r>
              <a:rPr sz="1400" kern="0" spc="1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Dostarlimab in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MSI-H rectal cancer</a:t>
            </a:r>
            <a:endParaRPr sz="1400" dirty="0">
              <a:latin typeface="Arial"/>
              <a:ea typeface="Arial"/>
              <a:cs typeface="Arial"/>
            </a:endParaRPr>
          </a:p>
        </p:txBody>
      </p:sp>
      <p:pic>
        <p:nvPicPr>
          <p:cNvPr id="160" name="picture 1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6"/>
          <p:cNvGrpSpPr/>
          <p:nvPr/>
        </p:nvGrpSpPr>
        <p:grpSpPr>
          <a:xfrm rot="21600000">
            <a:off x="3166236" y="888238"/>
            <a:ext cx="5579110" cy="3727132"/>
            <a:chOff x="0" y="0"/>
            <a:chExt cx="5579110" cy="3727132"/>
          </a:xfrm>
        </p:grpSpPr>
        <p:sp>
          <p:nvSpPr>
            <p:cNvPr id="162" name="path 162"/>
            <p:cNvSpPr/>
            <p:nvPr/>
          </p:nvSpPr>
          <p:spPr>
            <a:xfrm>
              <a:off x="0" y="0"/>
              <a:ext cx="5579110" cy="304800"/>
            </a:xfrm>
            <a:custGeom>
              <a:avLst/>
              <a:gdLst/>
              <a:ahLst/>
              <a:cxnLst/>
              <a:rect l="0" t="0" r="0" b="0"/>
              <a:pathLst>
                <a:path w="8786" h="480">
                  <a:moveTo>
                    <a:pt x="0" y="480"/>
                  </a:moveTo>
                  <a:lnTo>
                    <a:pt x="2342" y="480"/>
                  </a:lnTo>
                  <a:lnTo>
                    <a:pt x="2342" y="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  <a:path w="8786" h="480">
                  <a:moveTo>
                    <a:pt x="2342" y="480"/>
                  </a:moveTo>
                  <a:lnTo>
                    <a:pt x="6761" y="480"/>
                  </a:lnTo>
                  <a:lnTo>
                    <a:pt x="6761" y="0"/>
                  </a:lnTo>
                  <a:lnTo>
                    <a:pt x="2342" y="0"/>
                  </a:lnTo>
                  <a:lnTo>
                    <a:pt x="2342" y="480"/>
                  </a:lnTo>
                  <a:close/>
                </a:path>
                <a:path w="8786" h="480">
                  <a:moveTo>
                    <a:pt x="6762" y="480"/>
                  </a:moveTo>
                  <a:lnTo>
                    <a:pt x="8786" y="480"/>
                  </a:lnTo>
                  <a:lnTo>
                    <a:pt x="8786" y="0"/>
                  </a:lnTo>
                  <a:lnTo>
                    <a:pt x="6762" y="0"/>
                  </a:lnTo>
                  <a:lnTo>
                    <a:pt x="6762" y="480"/>
                  </a:lnTo>
                  <a:close/>
                </a:path>
              </a:pathLst>
            </a:custGeom>
            <a:solidFill>
              <a:srgbClr val="1E325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64" name="path 164"/>
            <p:cNvSpPr/>
            <p:nvPr/>
          </p:nvSpPr>
          <p:spPr>
            <a:xfrm>
              <a:off x="0" y="304875"/>
              <a:ext cx="5579110" cy="2202993"/>
            </a:xfrm>
            <a:custGeom>
              <a:avLst/>
              <a:gdLst/>
              <a:ahLst/>
              <a:cxnLst/>
              <a:rect l="0" t="0" r="0" b="0"/>
              <a:pathLst>
                <a:path w="8786" h="3469">
                  <a:moveTo>
                    <a:pt x="0" y="726"/>
                  </a:moveTo>
                  <a:lnTo>
                    <a:pt x="2342" y="726"/>
                  </a:lnTo>
                  <a:lnTo>
                    <a:pt x="2342" y="0"/>
                  </a:lnTo>
                  <a:lnTo>
                    <a:pt x="0" y="0"/>
                  </a:lnTo>
                  <a:lnTo>
                    <a:pt x="0" y="726"/>
                  </a:lnTo>
                  <a:close/>
                </a:path>
                <a:path w="8786" h="3469">
                  <a:moveTo>
                    <a:pt x="2342" y="726"/>
                  </a:moveTo>
                  <a:lnTo>
                    <a:pt x="6761" y="726"/>
                  </a:lnTo>
                  <a:lnTo>
                    <a:pt x="6761" y="0"/>
                  </a:lnTo>
                  <a:lnTo>
                    <a:pt x="2342" y="0"/>
                  </a:lnTo>
                  <a:lnTo>
                    <a:pt x="2342" y="726"/>
                  </a:lnTo>
                  <a:close/>
                </a:path>
                <a:path w="8786" h="3469">
                  <a:moveTo>
                    <a:pt x="6762" y="726"/>
                  </a:moveTo>
                  <a:lnTo>
                    <a:pt x="8786" y="726"/>
                  </a:lnTo>
                  <a:lnTo>
                    <a:pt x="8786" y="0"/>
                  </a:lnTo>
                  <a:lnTo>
                    <a:pt x="6762" y="0"/>
                  </a:lnTo>
                  <a:lnTo>
                    <a:pt x="6762" y="726"/>
                  </a:lnTo>
                  <a:close/>
                </a:path>
                <a:path w="8786" h="3469">
                  <a:moveTo>
                    <a:pt x="0" y="1292"/>
                  </a:moveTo>
                  <a:lnTo>
                    <a:pt x="2342" y="1292"/>
                  </a:lnTo>
                  <a:lnTo>
                    <a:pt x="2342" y="726"/>
                  </a:lnTo>
                  <a:lnTo>
                    <a:pt x="0" y="726"/>
                  </a:lnTo>
                  <a:lnTo>
                    <a:pt x="0" y="1292"/>
                  </a:lnTo>
                  <a:close/>
                </a:path>
                <a:path w="8786" h="3469">
                  <a:moveTo>
                    <a:pt x="2342" y="1292"/>
                  </a:moveTo>
                  <a:lnTo>
                    <a:pt x="6761" y="1292"/>
                  </a:lnTo>
                  <a:lnTo>
                    <a:pt x="6761" y="726"/>
                  </a:lnTo>
                  <a:lnTo>
                    <a:pt x="2342" y="726"/>
                  </a:lnTo>
                  <a:lnTo>
                    <a:pt x="2342" y="1292"/>
                  </a:lnTo>
                  <a:close/>
                </a:path>
                <a:path w="8786" h="3469">
                  <a:moveTo>
                    <a:pt x="6762" y="1292"/>
                  </a:moveTo>
                  <a:lnTo>
                    <a:pt x="8786" y="1292"/>
                  </a:lnTo>
                  <a:lnTo>
                    <a:pt x="8786" y="726"/>
                  </a:lnTo>
                  <a:lnTo>
                    <a:pt x="6762" y="726"/>
                  </a:lnTo>
                  <a:lnTo>
                    <a:pt x="6762" y="1292"/>
                  </a:lnTo>
                  <a:close/>
                </a:path>
                <a:path w="8786" h="3469">
                  <a:moveTo>
                    <a:pt x="0" y="1858"/>
                  </a:moveTo>
                  <a:lnTo>
                    <a:pt x="2342" y="1858"/>
                  </a:lnTo>
                  <a:lnTo>
                    <a:pt x="2342" y="1292"/>
                  </a:lnTo>
                  <a:lnTo>
                    <a:pt x="0" y="1292"/>
                  </a:lnTo>
                  <a:lnTo>
                    <a:pt x="0" y="1858"/>
                  </a:lnTo>
                  <a:close/>
                </a:path>
                <a:path w="8786" h="3469">
                  <a:moveTo>
                    <a:pt x="2342" y="1858"/>
                  </a:moveTo>
                  <a:lnTo>
                    <a:pt x="6761" y="1858"/>
                  </a:lnTo>
                  <a:lnTo>
                    <a:pt x="6761" y="1292"/>
                  </a:lnTo>
                  <a:lnTo>
                    <a:pt x="2342" y="1292"/>
                  </a:lnTo>
                  <a:lnTo>
                    <a:pt x="2342" y="1858"/>
                  </a:lnTo>
                  <a:close/>
                </a:path>
                <a:path w="8786" h="3469">
                  <a:moveTo>
                    <a:pt x="6762" y="1858"/>
                  </a:moveTo>
                  <a:lnTo>
                    <a:pt x="8786" y="1858"/>
                  </a:lnTo>
                  <a:lnTo>
                    <a:pt x="8786" y="1292"/>
                  </a:lnTo>
                  <a:lnTo>
                    <a:pt x="6762" y="1292"/>
                  </a:lnTo>
                  <a:lnTo>
                    <a:pt x="6762" y="1858"/>
                  </a:lnTo>
                  <a:close/>
                </a:path>
                <a:path w="8786" h="3469">
                  <a:moveTo>
                    <a:pt x="0" y="2423"/>
                  </a:moveTo>
                  <a:lnTo>
                    <a:pt x="2342" y="2423"/>
                  </a:lnTo>
                  <a:lnTo>
                    <a:pt x="2342" y="1858"/>
                  </a:lnTo>
                  <a:lnTo>
                    <a:pt x="0" y="1858"/>
                  </a:lnTo>
                  <a:lnTo>
                    <a:pt x="0" y="2423"/>
                  </a:lnTo>
                  <a:close/>
                </a:path>
                <a:path w="8786" h="3469">
                  <a:moveTo>
                    <a:pt x="2342" y="2423"/>
                  </a:moveTo>
                  <a:lnTo>
                    <a:pt x="6761" y="2423"/>
                  </a:lnTo>
                  <a:lnTo>
                    <a:pt x="6761" y="1858"/>
                  </a:lnTo>
                  <a:lnTo>
                    <a:pt x="2342" y="1858"/>
                  </a:lnTo>
                  <a:lnTo>
                    <a:pt x="2342" y="2423"/>
                  </a:lnTo>
                  <a:close/>
                </a:path>
                <a:path w="8786" h="3469">
                  <a:moveTo>
                    <a:pt x="6762" y="2423"/>
                  </a:moveTo>
                  <a:lnTo>
                    <a:pt x="8786" y="2423"/>
                  </a:lnTo>
                  <a:lnTo>
                    <a:pt x="8786" y="1858"/>
                  </a:lnTo>
                  <a:lnTo>
                    <a:pt x="6762" y="1858"/>
                  </a:lnTo>
                  <a:lnTo>
                    <a:pt x="6762" y="2423"/>
                  </a:lnTo>
                  <a:close/>
                </a:path>
                <a:path w="8786" h="3469">
                  <a:moveTo>
                    <a:pt x="0" y="2989"/>
                  </a:moveTo>
                  <a:lnTo>
                    <a:pt x="2342" y="2989"/>
                  </a:lnTo>
                  <a:lnTo>
                    <a:pt x="2342" y="2423"/>
                  </a:lnTo>
                  <a:lnTo>
                    <a:pt x="0" y="2423"/>
                  </a:lnTo>
                  <a:lnTo>
                    <a:pt x="0" y="2989"/>
                  </a:lnTo>
                  <a:close/>
                </a:path>
                <a:path w="8786" h="3469">
                  <a:moveTo>
                    <a:pt x="2342" y="2989"/>
                  </a:moveTo>
                  <a:lnTo>
                    <a:pt x="6761" y="2989"/>
                  </a:lnTo>
                  <a:lnTo>
                    <a:pt x="6761" y="2423"/>
                  </a:lnTo>
                  <a:lnTo>
                    <a:pt x="2342" y="2423"/>
                  </a:lnTo>
                  <a:lnTo>
                    <a:pt x="2342" y="2989"/>
                  </a:lnTo>
                  <a:close/>
                </a:path>
                <a:path w="8786" h="3469">
                  <a:moveTo>
                    <a:pt x="6762" y="2989"/>
                  </a:moveTo>
                  <a:lnTo>
                    <a:pt x="8786" y="2989"/>
                  </a:lnTo>
                  <a:lnTo>
                    <a:pt x="8786" y="2423"/>
                  </a:lnTo>
                  <a:lnTo>
                    <a:pt x="6762" y="2423"/>
                  </a:lnTo>
                  <a:lnTo>
                    <a:pt x="6762" y="2989"/>
                  </a:lnTo>
                  <a:close/>
                </a:path>
                <a:path w="8786" h="3469">
                  <a:moveTo>
                    <a:pt x="0" y="3469"/>
                  </a:moveTo>
                  <a:lnTo>
                    <a:pt x="2342" y="3469"/>
                  </a:lnTo>
                  <a:lnTo>
                    <a:pt x="2342" y="2989"/>
                  </a:lnTo>
                  <a:lnTo>
                    <a:pt x="0" y="2989"/>
                  </a:lnTo>
                  <a:lnTo>
                    <a:pt x="0" y="3469"/>
                  </a:lnTo>
                  <a:close/>
                </a:path>
                <a:path w="8786" h="3469">
                  <a:moveTo>
                    <a:pt x="2342" y="3469"/>
                  </a:moveTo>
                  <a:lnTo>
                    <a:pt x="6761" y="3469"/>
                  </a:lnTo>
                  <a:lnTo>
                    <a:pt x="6761" y="2989"/>
                  </a:lnTo>
                  <a:lnTo>
                    <a:pt x="2342" y="2989"/>
                  </a:lnTo>
                  <a:lnTo>
                    <a:pt x="2342" y="3469"/>
                  </a:lnTo>
                  <a:close/>
                </a:path>
                <a:path w="8786" h="3469">
                  <a:moveTo>
                    <a:pt x="6762" y="3469"/>
                  </a:moveTo>
                  <a:lnTo>
                    <a:pt x="8786" y="3469"/>
                  </a:lnTo>
                  <a:lnTo>
                    <a:pt x="8786" y="2989"/>
                  </a:lnTo>
                  <a:lnTo>
                    <a:pt x="6762" y="2989"/>
                  </a:lnTo>
                  <a:lnTo>
                    <a:pt x="6762" y="3469"/>
                  </a:lnTo>
                  <a:close/>
                </a:path>
              </a:pathLst>
            </a:custGeom>
            <a:solidFill>
              <a:srgbClr val="EFC5D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66" name="path 166"/>
            <p:cNvSpPr/>
            <p:nvPr/>
          </p:nvSpPr>
          <p:spPr>
            <a:xfrm>
              <a:off x="0" y="2507869"/>
              <a:ext cx="5579110" cy="1219263"/>
            </a:xfrm>
            <a:custGeom>
              <a:avLst/>
              <a:gdLst/>
              <a:ahLst/>
              <a:cxnLst/>
              <a:rect l="0" t="0" r="0" b="0"/>
              <a:pathLst>
                <a:path w="8786" h="1920">
                  <a:moveTo>
                    <a:pt x="0" y="480"/>
                  </a:moveTo>
                  <a:lnTo>
                    <a:pt x="2342" y="480"/>
                  </a:lnTo>
                  <a:lnTo>
                    <a:pt x="2342" y="0"/>
                  </a:lnTo>
                  <a:lnTo>
                    <a:pt x="0" y="0"/>
                  </a:lnTo>
                  <a:lnTo>
                    <a:pt x="0" y="480"/>
                  </a:lnTo>
                  <a:close/>
                </a:path>
                <a:path w="8786" h="1920">
                  <a:moveTo>
                    <a:pt x="2342" y="480"/>
                  </a:moveTo>
                  <a:lnTo>
                    <a:pt x="6761" y="480"/>
                  </a:lnTo>
                  <a:lnTo>
                    <a:pt x="6761" y="0"/>
                  </a:lnTo>
                  <a:lnTo>
                    <a:pt x="2342" y="0"/>
                  </a:lnTo>
                  <a:lnTo>
                    <a:pt x="2342" y="480"/>
                  </a:lnTo>
                  <a:close/>
                </a:path>
                <a:path w="8786" h="1920">
                  <a:moveTo>
                    <a:pt x="6762" y="480"/>
                  </a:moveTo>
                  <a:lnTo>
                    <a:pt x="8786" y="480"/>
                  </a:lnTo>
                  <a:lnTo>
                    <a:pt x="8786" y="0"/>
                  </a:lnTo>
                  <a:lnTo>
                    <a:pt x="6762" y="0"/>
                  </a:lnTo>
                  <a:lnTo>
                    <a:pt x="6762" y="480"/>
                  </a:lnTo>
                  <a:close/>
                </a:path>
                <a:path w="8786" h="1920">
                  <a:moveTo>
                    <a:pt x="0" y="960"/>
                  </a:moveTo>
                  <a:lnTo>
                    <a:pt x="2342" y="960"/>
                  </a:lnTo>
                  <a:lnTo>
                    <a:pt x="2342" y="480"/>
                  </a:lnTo>
                  <a:lnTo>
                    <a:pt x="0" y="480"/>
                  </a:lnTo>
                  <a:lnTo>
                    <a:pt x="0" y="960"/>
                  </a:lnTo>
                  <a:close/>
                </a:path>
                <a:path w="8786" h="1920">
                  <a:moveTo>
                    <a:pt x="2342" y="960"/>
                  </a:moveTo>
                  <a:lnTo>
                    <a:pt x="6761" y="960"/>
                  </a:lnTo>
                  <a:lnTo>
                    <a:pt x="6761" y="480"/>
                  </a:lnTo>
                  <a:lnTo>
                    <a:pt x="2342" y="480"/>
                  </a:lnTo>
                  <a:lnTo>
                    <a:pt x="2342" y="960"/>
                  </a:lnTo>
                  <a:close/>
                </a:path>
                <a:path w="8786" h="1920">
                  <a:moveTo>
                    <a:pt x="6762" y="960"/>
                  </a:moveTo>
                  <a:lnTo>
                    <a:pt x="8786" y="960"/>
                  </a:lnTo>
                  <a:lnTo>
                    <a:pt x="8786" y="480"/>
                  </a:lnTo>
                  <a:lnTo>
                    <a:pt x="6762" y="480"/>
                  </a:lnTo>
                  <a:lnTo>
                    <a:pt x="6762" y="960"/>
                  </a:lnTo>
                  <a:close/>
                </a:path>
                <a:path w="8786" h="1920">
                  <a:moveTo>
                    <a:pt x="0" y="1440"/>
                  </a:moveTo>
                  <a:lnTo>
                    <a:pt x="2342" y="1440"/>
                  </a:lnTo>
                  <a:lnTo>
                    <a:pt x="2342" y="960"/>
                  </a:lnTo>
                  <a:lnTo>
                    <a:pt x="0" y="960"/>
                  </a:lnTo>
                  <a:lnTo>
                    <a:pt x="0" y="1440"/>
                  </a:lnTo>
                  <a:close/>
                </a:path>
                <a:path w="8786" h="1920">
                  <a:moveTo>
                    <a:pt x="2342" y="1440"/>
                  </a:moveTo>
                  <a:lnTo>
                    <a:pt x="6761" y="1440"/>
                  </a:lnTo>
                  <a:lnTo>
                    <a:pt x="6761" y="960"/>
                  </a:lnTo>
                  <a:lnTo>
                    <a:pt x="2342" y="960"/>
                  </a:lnTo>
                  <a:lnTo>
                    <a:pt x="2342" y="1440"/>
                  </a:lnTo>
                  <a:close/>
                </a:path>
                <a:path w="8786" h="1920">
                  <a:moveTo>
                    <a:pt x="6762" y="1440"/>
                  </a:moveTo>
                  <a:lnTo>
                    <a:pt x="8786" y="1440"/>
                  </a:lnTo>
                  <a:lnTo>
                    <a:pt x="8786" y="960"/>
                  </a:lnTo>
                  <a:lnTo>
                    <a:pt x="6762" y="960"/>
                  </a:lnTo>
                  <a:lnTo>
                    <a:pt x="6762" y="1440"/>
                  </a:lnTo>
                  <a:close/>
                </a:path>
                <a:path w="8786" h="1920">
                  <a:moveTo>
                    <a:pt x="0" y="1920"/>
                  </a:moveTo>
                  <a:lnTo>
                    <a:pt x="2342" y="1920"/>
                  </a:lnTo>
                  <a:lnTo>
                    <a:pt x="2342" y="1440"/>
                  </a:lnTo>
                  <a:lnTo>
                    <a:pt x="0" y="1440"/>
                  </a:lnTo>
                  <a:lnTo>
                    <a:pt x="0" y="1920"/>
                  </a:lnTo>
                  <a:close/>
                </a:path>
                <a:path w="8786" h="1920">
                  <a:moveTo>
                    <a:pt x="2342" y="1920"/>
                  </a:moveTo>
                  <a:lnTo>
                    <a:pt x="6761" y="1920"/>
                  </a:lnTo>
                  <a:lnTo>
                    <a:pt x="6761" y="1440"/>
                  </a:lnTo>
                  <a:lnTo>
                    <a:pt x="2342" y="1440"/>
                  </a:lnTo>
                  <a:lnTo>
                    <a:pt x="2342" y="1920"/>
                  </a:lnTo>
                  <a:close/>
                </a:path>
                <a:path w="8786" h="1920">
                  <a:moveTo>
                    <a:pt x="6762" y="1920"/>
                  </a:moveTo>
                  <a:lnTo>
                    <a:pt x="8786" y="1920"/>
                  </a:lnTo>
                  <a:lnTo>
                    <a:pt x="8786" y="1440"/>
                  </a:lnTo>
                  <a:lnTo>
                    <a:pt x="6762" y="1440"/>
                  </a:lnTo>
                  <a:lnTo>
                    <a:pt x="6762" y="1920"/>
                  </a:lnTo>
                  <a:close/>
                </a:path>
              </a:pathLst>
            </a:custGeom>
            <a:solidFill>
              <a:srgbClr val="C4D1ED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168" name="path 168"/>
          <p:cNvSpPr/>
          <p:nvPr/>
        </p:nvSpPr>
        <p:spPr>
          <a:xfrm>
            <a:off x="3159886" y="4609020"/>
            <a:ext cx="5591809" cy="12700"/>
          </a:xfrm>
          <a:custGeom>
            <a:avLst/>
            <a:gdLst/>
            <a:ahLst/>
            <a:cxnLst/>
            <a:rect l="0" t="0" r="0" b="0"/>
            <a:pathLst>
              <a:path w="8805" h="20">
                <a:moveTo>
                  <a:pt x="0" y="10"/>
                </a:moveTo>
                <a:lnTo>
                  <a:pt x="8805" y="10"/>
                </a:lnTo>
              </a:path>
            </a:pathLst>
          </a:custGeom>
          <a:noFill/>
          <a:ln w="12700" cap="flat">
            <a:solidFill>
              <a:srgbClr val="1E325F"/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170" name="table 170"/>
          <p:cNvGraphicFramePr>
            <a:graphicFrameLocks noGrp="1"/>
          </p:cNvGraphicFramePr>
          <p:nvPr/>
        </p:nvGraphicFramePr>
        <p:xfrm>
          <a:off x="3159886" y="881888"/>
          <a:ext cx="5591175" cy="3797934"/>
        </p:xfrm>
        <a:graphic>
          <a:graphicData uri="http://schemas.openxmlformats.org/drawingml/2006/table">
            <a:tbl>
              <a:tblPr/>
              <a:tblGrid>
                <a:gridCol w="419100"/>
                <a:gridCol w="4100195"/>
                <a:gridCol w="942340"/>
                <a:gridCol w="129539"/>
              </a:tblGrid>
              <a:tr h="311150"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46100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>
                          <a:tab pos="5466715" algn="l"/>
                        </a:tabLst>
                      </a:pPr>
                      <a:r>
                        <a:rPr sz="12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Study                    </a:t>
                      </a: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Design                                </a:t>
                      </a:r>
                      <a:r>
                        <a:rPr sz="1200" b="1" u="sng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uFill>
                            <a:solidFill>
                              <a:srgbClr val="060F23"/>
                            </a:solidFill>
                          </a:uFill>
                          <a:latin typeface="Arial"/>
                          <a:ea typeface="Arial"/>
                          <a:cs typeface="Arial"/>
                        </a:rPr>
                        <a:t>   pCR rate</a:t>
                      </a:r>
                      <a:r>
                        <a:rPr sz="1200" b="1" u="sng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uFill>
                            <a:solidFill>
                              <a:srgbClr val="060F23"/>
                            </a:solidFill>
                          </a:uFill>
                          <a:latin typeface="Arial"/>
                          <a:ea typeface="Arial"/>
                          <a:cs typeface="Arial"/>
                        </a:rPr>
                        <a:t>	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4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9755" algn="l" rtl="0" eaLnBrk="0">
                        <a:lnSpc>
                          <a:spcPct val="81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PICC                 Toripalimab +/- ce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lecoxib (12 weeks)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4629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76.5%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775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02919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Ludford                  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Pembrolizumab (24 weeks)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7876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79%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0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55600" algn="l" rtl="0" eaLnBrk="0">
                        <a:lnSpc>
                          <a:spcPct val="81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NEOPRISM                    Pembrol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izumab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(9 weeks)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78129" algn="l" rtl="0" eaLnBrk="0">
                        <a:lnSpc>
                          <a:spcPct val="81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53%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775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13384" algn="l" rtl="0" eaLnBrk="0">
                        <a:lnSpc>
                          <a:spcPct val="81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200" b="1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IMHOTEP                     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r>
                        <a:rPr sz="12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</a:t>
                      </a:r>
                      <a:r>
                        <a:rPr sz="12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 weeks)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8915" algn="l" rtl="0" eaLnBrk="0">
                        <a:lnSpc>
                          <a:spcPct val="81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46.0%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0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1338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b="1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IMHOTEP                    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r>
                        <a:rPr sz="12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</a:t>
                      </a:r>
                      <a:r>
                        <a:rPr sz="12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12 weeks)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272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68.2%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8915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>
                          <a:tab pos="492125" algn="l"/>
                        </a:tabLst>
                      </a:pP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	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Xuetal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       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Sintilimab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(4 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weeks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8915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47.7%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60375" algn="l" rtl="0" eaLnBrk="0">
                        <a:lnSpc>
                          <a:spcPct val="81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b="1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 2              </a:t>
                      </a:r>
                      <a:r>
                        <a:rPr sz="12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Nivolimab +</a:t>
                      </a:r>
                      <a:r>
                        <a:rPr sz="12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ipilimumab (4 weeks)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272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68.0%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60375" algn="l" rtl="0" eaLnBrk="0">
                        <a:lnSpc>
                          <a:spcPct val="81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 3</a:t>
                      </a:r>
                      <a:r>
                        <a:rPr sz="1200" b="1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     </a:t>
                      </a:r>
                      <a:r>
                        <a:rPr sz="1200" b="1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Nivolumab +.</a:t>
                      </a:r>
                      <a:r>
                        <a:rPr sz="1200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Retalimab (4 weeks)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272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68.0%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algn="l" rtl="0" eaLnBrk="0">
                        <a:lnSpc>
                          <a:spcPct val="81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Xu et al            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IBI310 + Sintilimab (4 weeks)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7749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80%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569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767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Kasi et al               Bo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tensilimab + bastilimab (4 weeks)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4510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100%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2" name="path 172"/>
          <p:cNvSpPr/>
          <p:nvPr/>
        </p:nvSpPr>
        <p:spPr>
          <a:xfrm>
            <a:off x="3343909" y="3300221"/>
            <a:ext cx="25400" cy="59436"/>
          </a:xfrm>
          <a:custGeom>
            <a:avLst/>
            <a:gdLst/>
            <a:ahLst/>
            <a:cxnLst/>
            <a:rect l="0" t="0" r="0" b="0"/>
            <a:pathLst>
              <a:path w="40" h="93">
                <a:moveTo>
                  <a:pt x="20" y="93"/>
                </a:moveTo>
                <a:lnTo>
                  <a:pt x="20" y="0"/>
                </a:lnTo>
              </a:path>
            </a:pathLst>
          </a:custGeom>
          <a:noFill/>
          <a:ln w="25400" cap="flat">
            <a:solidFill>
              <a:srgbClr val="060F23"/>
            </a:solidFill>
            <a:prstDash val="solid"/>
            <a:miter lim="8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74" name="textbox 174"/>
          <p:cNvSpPr/>
          <p:nvPr/>
        </p:nvSpPr>
        <p:spPr>
          <a:xfrm>
            <a:off x="449451" y="1680529"/>
            <a:ext cx="2488564" cy="151701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ts val="1840"/>
              </a:lnSpc>
              <a:tabLst/>
            </a:pPr>
            <a:r>
              <a:rPr sz="1500" kern="0" spc="10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Over</a:t>
            </a:r>
            <a:r>
              <a:rPr sz="15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shorter</a:t>
            </a:r>
            <a:r>
              <a:rPr sz="15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treatment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293370" algn="l" rtl="0" eaLnBrk="0">
              <a:lnSpc>
                <a:spcPct val="97000"/>
              </a:lnSpc>
              <a:spcBef>
                <a:spcPts val="69"/>
              </a:spcBef>
              <a:tabLst/>
            </a:pP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duration combination appears</a:t>
            </a:r>
            <a:r>
              <a:rPr sz="15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superior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500" dirty="0">
              <a:latin typeface="Arial"/>
              <a:ea typeface="Arial"/>
              <a:cs typeface="Arial"/>
            </a:endParaRPr>
          </a:p>
          <a:p>
            <a:pPr marL="293370" indent="-280670" algn="l" rtl="0" eaLnBrk="0">
              <a:lnSpc>
                <a:spcPct val="105000"/>
              </a:lnSpc>
              <a:spcBef>
                <a:spcPts val="1"/>
              </a:spcBef>
              <a:tabLst/>
            </a:pPr>
            <a:r>
              <a:rPr sz="1500" kern="0" spc="10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Lesser</a:t>
            </a:r>
            <a:r>
              <a:rPr sz="15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difference</a:t>
            </a:r>
            <a:r>
              <a:rPr sz="15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</a:t>
            </a:r>
            <a:r>
              <a:rPr sz="15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pCR</a:t>
            </a:r>
            <a:r>
              <a:rPr sz="15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if     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longer treatment of anti-PD1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 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delivered</a:t>
            </a:r>
            <a:endParaRPr sz="15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176" name="textbox 176"/>
          <p:cNvSpPr/>
          <p:nvPr/>
        </p:nvSpPr>
        <p:spPr>
          <a:xfrm>
            <a:off x="449361" y="313120"/>
            <a:ext cx="8202930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4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Single agent vs combi</a:t>
            </a: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nation neoadjuvant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immunotherapy?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178" name="textbox 178"/>
          <p:cNvSpPr/>
          <p:nvPr/>
        </p:nvSpPr>
        <p:spPr>
          <a:xfrm>
            <a:off x="2179118" y="4807913"/>
            <a:ext cx="6487795" cy="3289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247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9050" indent="-6350" algn="l" rtl="0" eaLnBrk="0">
              <a:lnSpc>
                <a:spcPct val="91000"/>
              </a:lnSpc>
              <a:tabLst/>
            </a:pP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Xu, ASCO</a:t>
            </a:r>
            <a:r>
              <a:rPr sz="11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Shiu, ASC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</a:t>
            </a:r>
            <a:r>
              <a:rPr sz="1100" kern="0" spc="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Ludford, JCO, 2023;</a:t>
            </a:r>
            <a:r>
              <a:rPr sz="11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Hu,</a:t>
            </a:r>
            <a:r>
              <a:rPr sz="1100" kern="0" spc="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Lancet Gastro Hep, 2022;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Cercek, ASCO</a:t>
            </a:r>
            <a:r>
              <a:rPr sz="11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2024, Ka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si, ASCO GI Meeting, 2024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sp>
        <p:nvSpPr>
          <p:cNvPr id="180" name="textbox 180"/>
          <p:cNvSpPr/>
          <p:nvPr/>
        </p:nvSpPr>
        <p:spPr>
          <a:xfrm>
            <a:off x="449451" y="3220226"/>
            <a:ext cx="1953260" cy="74675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1464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93370" indent="-280670" algn="l" rtl="0" eaLnBrk="0">
              <a:lnSpc>
                <a:spcPct val="105000"/>
              </a:lnSpc>
              <a:tabLst/>
            </a:pPr>
            <a:r>
              <a:rPr sz="1500" kern="0" spc="1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Heterogeneity</a:t>
            </a:r>
            <a:r>
              <a:rPr sz="15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</a:t>
            </a:r>
            <a:r>
              <a:rPr sz="1500" kern="0" spc="6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study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designs limit</a:t>
            </a:r>
            <a:r>
              <a:rPr sz="15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efinitive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conclusions</a:t>
            </a:r>
            <a:endParaRPr sz="15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182" name="path 182"/>
          <p:cNvSpPr/>
          <p:nvPr/>
        </p:nvSpPr>
        <p:spPr>
          <a:xfrm>
            <a:off x="7648194" y="3438905"/>
            <a:ext cx="978407" cy="1228344"/>
          </a:xfrm>
          <a:custGeom>
            <a:avLst/>
            <a:gdLst/>
            <a:ahLst/>
            <a:cxnLst/>
            <a:rect l="0" t="0" r="0" b="0"/>
            <a:pathLst>
              <a:path w="1540" h="1934">
                <a:moveTo>
                  <a:pt x="0" y="0"/>
                </a:moveTo>
                <a:lnTo>
                  <a:pt x="1540" y="0"/>
                </a:lnTo>
                <a:lnTo>
                  <a:pt x="1540" y="1934"/>
                </a:lnTo>
                <a:lnTo>
                  <a:pt x="0" y="1934"/>
                </a:lnTo>
                <a:lnTo>
                  <a:pt x="0" y="0"/>
                </a:lnTo>
                <a:close/>
                <a:moveTo>
                  <a:pt x="33" y="33"/>
                </a:moveTo>
                <a:lnTo>
                  <a:pt x="33" y="1900"/>
                </a:lnTo>
                <a:lnTo>
                  <a:pt x="1507" y="1900"/>
                </a:lnTo>
                <a:lnTo>
                  <a:pt x="1507" y="33"/>
                </a:lnTo>
                <a:lnTo>
                  <a:pt x="33" y="33"/>
                </a:lnTo>
                <a:close/>
              </a:path>
            </a:pathLst>
          </a:custGeom>
          <a:solidFill>
            <a:srgbClr val="1E325F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184" name="picture 1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  <p:grpSp>
        <p:nvGrpSpPr>
          <p:cNvPr id="18" name="group 18"/>
          <p:cNvGrpSpPr/>
          <p:nvPr/>
        </p:nvGrpSpPr>
        <p:grpSpPr>
          <a:xfrm rot="21600000">
            <a:off x="2858261" y="3112933"/>
            <a:ext cx="626200" cy="255704"/>
            <a:chOff x="0" y="0"/>
            <a:chExt cx="626200" cy="255704"/>
          </a:xfrm>
        </p:grpSpPr>
        <p:sp>
          <p:nvSpPr>
            <p:cNvPr id="186" name="path 186"/>
            <p:cNvSpPr/>
            <p:nvPr/>
          </p:nvSpPr>
          <p:spPr>
            <a:xfrm>
              <a:off x="0" y="8980"/>
              <a:ext cx="617220" cy="237744"/>
            </a:xfrm>
            <a:custGeom>
              <a:avLst/>
              <a:gdLst/>
              <a:ahLst/>
              <a:cxnLst/>
              <a:rect l="0" t="0" r="0" b="0"/>
              <a:pathLst>
                <a:path w="972" h="374">
                  <a:moveTo>
                    <a:pt x="0" y="93"/>
                  </a:moveTo>
                  <a:lnTo>
                    <a:pt x="784" y="93"/>
                  </a:lnTo>
                  <a:lnTo>
                    <a:pt x="784" y="0"/>
                  </a:lnTo>
                  <a:lnTo>
                    <a:pt x="972" y="187"/>
                  </a:lnTo>
                  <a:lnTo>
                    <a:pt x="784" y="374"/>
                  </a:lnTo>
                  <a:lnTo>
                    <a:pt x="784" y="280"/>
                  </a:lnTo>
                  <a:lnTo>
                    <a:pt x="0" y="280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1E325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88" name="path 188"/>
            <p:cNvSpPr/>
            <p:nvPr/>
          </p:nvSpPr>
          <p:spPr>
            <a:xfrm>
              <a:off x="489367" y="0"/>
              <a:ext cx="136832" cy="255704"/>
            </a:xfrm>
            <a:custGeom>
              <a:avLst/>
              <a:gdLst/>
              <a:ahLst/>
              <a:cxnLst/>
              <a:rect l="0" t="0" r="0" b="0"/>
              <a:pathLst>
                <a:path w="215" h="402">
                  <a:moveTo>
                    <a:pt x="14" y="14"/>
                  </a:moveTo>
                  <a:lnTo>
                    <a:pt x="201" y="201"/>
                  </a:lnTo>
                  <a:lnTo>
                    <a:pt x="14" y="388"/>
                  </a:lnTo>
                </a:path>
              </a:pathLst>
            </a:custGeom>
            <a:noFill/>
            <a:ln w="25400" cap="flat">
              <a:solidFill>
                <a:srgbClr val="060F23"/>
              </a:solidFill>
              <a:prstDash val="solid"/>
              <a:miter lim="8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group 20"/>
          <p:cNvGrpSpPr/>
          <p:nvPr/>
        </p:nvGrpSpPr>
        <p:grpSpPr>
          <a:xfrm rot="21600000">
            <a:off x="2875026" y="4053078"/>
            <a:ext cx="624675" cy="246724"/>
            <a:chOff x="0" y="0"/>
            <a:chExt cx="624675" cy="246724"/>
          </a:xfrm>
        </p:grpSpPr>
        <p:sp>
          <p:nvSpPr>
            <p:cNvPr id="190" name="path 190"/>
            <p:cNvSpPr/>
            <p:nvPr/>
          </p:nvSpPr>
          <p:spPr>
            <a:xfrm>
              <a:off x="0" y="0"/>
              <a:ext cx="615695" cy="237744"/>
            </a:xfrm>
            <a:custGeom>
              <a:avLst/>
              <a:gdLst/>
              <a:ahLst/>
              <a:cxnLst/>
              <a:rect l="0" t="0" r="0" b="0"/>
              <a:pathLst>
                <a:path w="969" h="374">
                  <a:moveTo>
                    <a:pt x="0" y="93"/>
                  </a:moveTo>
                  <a:lnTo>
                    <a:pt x="782" y="93"/>
                  </a:lnTo>
                  <a:lnTo>
                    <a:pt x="782" y="0"/>
                  </a:lnTo>
                  <a:lnTo>
                    <a:pt x="969" y="187"/>
                  </a:lnTo>
                  <a:lnTo>
                    <a:pt x="782" y="374"/>
                  </a:lnTo>
                  <a:lnTo>
                    <a:pt x="782" y="280"/>
                  </a:lnTo>
                  <a:lnTo>
                    <a:pt x="0" y="280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1E325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92" name="path 192"/>
            <p:cNvSpPr/>
            <p:nvPr/>
          </p:nvSpPr>
          <p:spPr>
            <a:xfrm>
              <a:off x="487843" y="109891"/>
              <a:ext cx="136831" cy="136832"/>
            </a:xfrm>
            <a:custGeom>
              <a:avLst/>
              <a:gdLst/>
              <a:ahLst/>
              <a:cxnLst/>
              <a:rect l="0" t="0" r="0" b="0"/>
              <a:pathLst>
                <a:path w="215" h="215">
                  <a:moveTo>
                    <a:pt x="201" y="14"/>
                  </a:moveTo>
                  <a:lnTo>
                    <a:pt x="14" y="201"/>
                  </a:lnTo>
                </a:path>
              </a:pathLst>
            </a:custGeom>
            <a:noFill/>
            <a:ln w="25400" cap="flat">
              <a:solidFill>
                <a:srgbClr val="060F23"/>
              </a:solidFill>
              <a:prstDash val="solid"/>
              <a:miter lim="80000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194" name="path 194"/>
          <p:cNvSpPr/>
          <p:nvPr/>
        </p:nvSpPr>
        <p:spPr>
          <a:xfrm>
            <a:off x="2845561" y="3168650"/>
            <a:ext cx="511047" cy="144272"/>
          </a:xfrm>
          <a:custGeom>
            <a:avLst/>
            <a:gdLst/>
            <a:ahLst/>
            <a:cxnLst/>
            <a:rect l="0" t="0" r="0" b="0"/>
            <a:pathLst>
              <a:path w="804" h="227">
                <a:moveTo>
                  <a:pt x="20" y="20"/>
                </a:moveTo>
                <a:lnTo>
                  <a:pt x="804" y="20"/>
                </a:lnTo>
                <a:moveTo>
                  <a:pt x="804" y="207"/>
                </a:moveTo>
                <a:lnTo>
                  <a:pt x="20" y="207"/>
                </a:lnTo>
                <a:lnTo>
                  <a:pt x="20" y="20"/>
                </a:lnTo>
              </a:path>
            </a:pathLst>
          </a:custGeom>
          <a:noFill/>
          <a:ln w="25400" cap="flat">
            <a:solidFill>
              <a:srgbClr val="060F23"/>
            </a:solidFill>
            <a:prstDash val="solid"/>
            <a:miter lim="8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96" name="path 196"/>
          <p:cNvSpPr/>
          <p:nvPr/>
        </p:nvSpPr>
        <p:spPr>
          <a:xfrm>
            <a:off x="2862326" y="4099814"/>
            <a:ext cx="509523" cy="144272"/>
          </a:xfrm>
          <a:custGeom>
            <a:avLst/>
            <a:gdLst/>
            <a:ahLst/>
            <a:cxnLst/>
            <a:rect l="0" t="0" r="0" b="0"/>
            <a:pathLst>
              <a:path w="802" h="227">
                <a:moveTo>
                  <a:pt x="20" y="20"/>
                </a:moveTo>
                <a:lnTo>
                  <a:pt x="802" y="20"/>
                </a:lnTo>
                <a:moveTo>
                  <a:pt x="802" y="207"/>
                </a:moveTo>
                <a:lnTo>
                  <a:pt x="20" y="207"/>
                </a:lnTo>
                <a:lnTo>
                  <a:pt x="20" y="20"/>
                </a:lnTo>
              </a:path>
            </a:pathLst>
          </a:custGeom>
          <a:noFill/>
          <a:ln w="25400" cap="flat">
            <a:solidFill>
              <a:srgbClr val="060F23"/>
            </a:solidFill>
            <a:prstDash val="solid"/>
            <a:miter lim="8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98" name="path 198"/>
          <p:cNvSpPr/>
          <p:nvPr/>
        </p:nvSpPr>
        <p:spPr>
          <a:xfrm>
            <a:off x="7648194" y="3404870"/>
            <a:ext cx="978407" cy="68072"/>
          </a:xfrm>
          <a:custGeom>
            <a:avLst/>
            <a:gdLst/>
            <a:ahLst/>
            <a:cxnLst/>
            <a:rect l="0" t="0" r="0" b="0"/>
            <a:pathLst>
              <a:path w="1540" h="107">
                <a:moveTo>
                  <a:pt x="1540" y="53"/>
                </a:moveTo>
                <a:lnTo>
                  <a:pt x="0" y="53"/>
                </a:lnTo>
                <a:moveTo>
                  <a:pt x="33" y="20"/>
                </a:moveTo>
                <a:lnTo>
                  <a:pt x="1507" y="20"/>
                </a:lnTo>
                <a:moveTo>
                  <a:pt x="0" y="53"/>
                </a:moveTo>
                <a:lnTo>
                  <a:pt x="1540" y="53"/>
                </a:lnTo>
                <a:moveTo>
                  <a:pt x="1507" y="87"/>
                </a:moveTo>
                <a:lnTo>
                  <a:pt x="33" y="87"/>
                </a:lnTo>
              </a:path>
            </a:pathLst>
          </a:custGeom>
          <a:noFill/>
          <a:ln w="25400" cap="flat">
            <a:solidFill>
              <a:srgbClr val="060F23"/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00" name="path 200"/>
          <p:cNvSpPr/>
          <p:nvPr/>
        </p:nvSpPr>
        <p:spPr>
          <a:xfrm>
            <a:off x="3359150" y="4044097"/>
            <a:ext cx="140551" cy="246724"/>
          </a:xfrm>
          <a:custGeom>
            <a:avLst/>
            <a:gdLst/>
            <a:ahLst/>
            <a:cxnLst/>
            <a:rect l="0" t="0" r="0" b="0"/>
            <a:pathLst>
              <a:path w="221" h="388">
                <a:moveTo>
                  <a:pt x="20" y="107"/>
                </a:moveTo>
                <a:lnTo>
                  <a:pt x="20" y="14"/>
                </a:lnTo>
                <a:lnTo>
                  <a:pt x="207" y="201"/>
                </a:lnTo>
                <a:moveTo>
                  <a:pt x="20" y="388"/>
                </a:moveTo>
                <a:lnTo>
                  <a:pt x="20" y="294"/>
                </a:lnTo>
              </a:path>
            </a:pathLst>
          </a:custGeom>
          <a:noFill/>
          <a:ln w="25400" cap="flat">
            <a:solidFill>
              <a:srgbClr val="060F23"/>
            </a:solidFill>
            <a:prstDash val="solid"/>
            <a:miter lim="8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02" name="path 202"/>
          <p:cNvSpPr/>
          <p:nvPr/>
        </p:nvSpPr>
        <p:spPr>
          <a:xfrm>
            <a:off x="3343909" y="3121913"/>
            <a:ext cx="25400" cy="59436"/>
          </a:xfrm>
          <a:custGeom>
            <a:avLst/>
            <a:gdLst/>
            <a:ahLst/>
            <a:cxnLst/>
            <a:rect l="0" t="0" r="0" b="0"/>
            <a:pathLst>
              <a:path w="40" h="93">
                <a:moveTo>
                  <a:pt x="20" y="93"/>
                </a:moveTo>
                <a:lnTo>
                  <a:pt x="20" y="0"/>
                </a:lnTo>
              </a:path>
            </a:pathLst>
          </a:custGeom>
          <a:noFill/>
          <a:ln w="25400" cap="flat">
            <a:solidFill>
              <a:srgbClr val="060F23"/>
            </a:solidFill>
            <a:prstDash val="solid"/>
            <a:miter lim="800000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box 204"/>
          <p:cNvSpPr/>
          <p:nvPr/>
        </p:nvSpPr>
        <p:spPr>
          <a:xfrm>
            <a:off x="358165" y="1346428"/>
            <a:ext cx="3828415" cy="271907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8020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301625" indent="-288925" algn="l" rtl="0" eaLnBrk="0">
              <a:lnSpc>
                <a:spcPct val="91000"/>
              </a:lnSpc>
              <a:tabLst/>
            </a:pP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8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Risk of grade 5</a:t>
            </a:r>
            <a:r>
              <a:rPr sz="1800" kern="0" spc="1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IO</a:t>
            </a:r>
            <a:r>
              <a:rPr sz="18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toxicity</a:t>
            </a:r>
            <a:r>
              <a:rPr sz="18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small</a:t>
            </a:r>
            <a:r>
              <a:rPr sz="18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but</a:t>
            </a:r>
            <a:r>
              <a:rPr sz="18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important</a:t>
            </a:r>
            <a:r>
              <a:rPr sz="18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risk.</a:t>
            </a:r>
            <a:endParaRPr sz="18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spcBef>
                <a:spcPts val="389"/>
              </a:spcBef>
              <a:tabLst/>
            </a:pP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Caution</a:t>
            </a:r>
            <a:r>
              <a:rPr sz="18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with</a:t>
            </a:r>
            <a:r>
              <a:rPr sz="1800" kern="0" spc="1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baseline</a:t>
            </a:r>
            <a:r>
              <a:rPr sz="1800" kern="0" spc="1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patient</a:t>
            </a:r>
            <a:r>
              <a:rPr sz="18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frailty</a:t>
            </a:r>
            <a:endParaRPr sz="18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7000"/>
              </a:lnSpc>
              <a:spcBef>
                <a:spcPts val="423"/>
              </a:spcBef>
              <a:tabLst/>
            </a:pP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8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Risk of tumor</a:t>
            </a:r>
            <a:r>
              <a:rPr sz="18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related</a:t>
            </a:r>
            <a:endParaRPr sz="1800" dirty="0">
              <a:latin typeface="Arial"/>
              <a:ea typeface="Arial"/>
              <a:cs typeface="Arial"/>
            </a:endParaRPr>
          </a:p>
          <a:p>
            <a:pPr marL="287654" indent="7620" algn="l" rtl="0" eaLnBrk="0">
              <a:lnSpc>
                <a:spcPct val="91000"/>
              </a:lnSpc>
              <a:spcBef>
                <a:spcPts val="55"/>
              </a:spcBef>
              <a:tabLst/>
            </a:pP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complications - can</a:t>
            </a:r>
            <a:r>
              <a:rPr sz="1800" kern="0" spc="1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be</a:t>
            </a:r>
            <a:r>
              <a:rPr sz="1800" kern="0" spc="6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associated</a:t>
            </a:r>
            <a:r>
              <a:rPr sz="18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with</a:t>
            </a:r>
            <a:r>
              <a:rPr sz="1800" kern="0" spc="2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response</a:t>
            </a:r>
            <a:endParaRPr sz="1800" dirty="0">
              <a:latin typeface="Arial"/>
              <a:ea typeface="Arial"/>
              <a:cs typeface="Arial"/>
            </a:endParaRPr>
          </a:p>
          <a:p>
            <a:pPr marL="301625" indent="-288925" algn="l" rtl="0" eaLnBrk="0">
              <a:lnSpc>
                <a:spcPct val="90000"/>
              </a:lnSpc>
              <a:spcBef>
                <a:spcPts val="412"/>
              </a:spcBef>
              <a:tabLst/>
            </a:pP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8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Low grade endocrinopathi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</a:t>
            </a:r>
            <a:r>
              <a:rPr sz="18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can</a:t>
            </a:r>
            <a:r>
              <a:rPr sz="18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mean</a:t>
            </a:r>
            <a:r>
              <a:rPr sz="18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life-long treatm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ent</a:t>
            </a:r>
            <a:endParaRPr sz="1800" dirty="0">
              <a:latin typeface="Arial"/>
              <a:ea typeface="Arial"/>
              <a:cs typeface="Arial"/>
            </a:endParaRPr>
          </a:p>
          <a:p>
            <a:pPr marL="296545" indent="-283845" algn="l" rtl="0" eaLnBrk="0">
              <a:lnSpc>
                <a:spcPct val="91000"/>
              </a:lnSpc>
              <a:spcBef>
                <a:spcPts val="412"/>
              </a:spcBef>
              <a:tabLst/>
            </a:pP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8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However, overall good</a:t>
            </a:r>
            <a:r>
              <a:rPr sz="18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tolerability</a:t>
            </a:r>
            <a:r>
              <a:rPr sz="18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&amp; completion</a:t>
            </a:r>
            <a:r>
              <a:rPr sz="18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rates</a:t>
            </a:r>
            <a:endParaRPr sz="1800" dirty="0">
              <a:latin typeface="Arial"/>
              <a:ea typeface="Arial"/>
              <a:cs typeface="Arial"/>
            </a:endParaRPr>
          </a:p>
        </p:txBody>
      </p:sp>
      <p:sp>
        <p:nvSpPr>
          <p:cNvPr id="206" name="textbox 206"/>
          <p:cNvSpPr/>
          <p:nvPr/>
        </p:nvSpPr>
        <p:spPr>
          <a:xfrm>
            <a:off x="439419" y="313120"/>
            <a:ext cx="6864350" cy="77850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8000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3495" indent="-10795" algn="l" rtl="0" eaLnBrk="0">
              <a:lnSpc>
                <a:spcPct val="91000"/>
              </a:lnSpc>
              <a:spcBef>
                <a:spcPts val="1"/>
              </a:spcBef>
              <a:tabLst/>
            </a:pP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What</a:t>
            </a:r>
            <a:r>
              <a:rPr sz="2700" b="1" kern="0" spc="2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 the magnitude of risk for emerging</a:t>
            </a:r>
            <a:r>
              <a:rPr sz="2700" b="1" kern="0" spc="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safety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concerns</a:t>
            </a:r>
            <a:r>
              <a:rPr sz="2700" b="1" kern="0" spc="25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?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208" name="picture 2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876800" y="1312164"/>
            <a:ext cx="2060447" cy="2109215"/>
          </a:xfrm>
          <a:prstGeom prst="rect">
            <a:avLst/>
          </a:prstGeom>
        </p:spPr>
      </p:pic>
      <p:pic>
        <p:nvPicPr>
          <p:cNvPr id="210" name="picture 2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7165847" y="1417320"/>
            <a:ext cx="1711452" cy="806195"/>
          </a:xfrm>
          <a:prstGeom prst="rect">
            <a:avLst/>
          </a:prstGeom>
        </p:spPr>
      </p:pic>
      <p:sp>
        <p:nvSpPr>
          <p:cNvPr id="212" name="textbox 212"/>
          <p:cNvSpPr/>
          <p:nvPr/>
        </p:nvSpPr>
        <p:spPr>
          <a:xfrm>
            <a:off x="4317263" y="4687822"/>
            <a:ext cx="4523104" cy="3289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247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indent="3175" algn="l" rtl="0" eaLnBrk="0">
              <a:lnSpc>
                <a:spcPct val="91000"/>
              </a:lnSpc>
              <a:tabLst/>
            </a:pP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</a:t>
            </a:r>
            <a:r>
              <a:rPr sz="11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la</a:t>
            </a:r>
            <a:r>
              <a:rPr sz="11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Fouchardiere, ESMO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Gooyer, ESMO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Chalabi,</a:t>
            </a:r>
            <a:r>
              <a:rPr sz="11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ESMO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2024,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Platt, ESMO Open 2024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pic>
        <p:nvPicPr>
          <p:cNvPr id="214" name="picture 2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7321296" y="2313432"/>
            <a:ext cx="1280159" cy="647700"/>
          </a:xfrm>
          <a:prstGeom prst="rect">
            <a:avLst/>
          </a:prstGeom>
        </p:spPr>
      </p:pic>
      <p:pic>
        <p:nvPicPr>
          <p:cNvPr id="216" name="picture 2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464819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box 218"/>
          <p:cNvSpPr/>
          <p:nvPr/>
        </p:nvSpPr>
        <p:spPr>
          <a:xfrm>
            <a:off x="358165" y="313120"/>
            <a:ext cx="7839709" cy="381444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8000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04775" indent="8254" algn="l" rtl="0" eaLnBrk="0">
              <a:lnSpc>
                <a:spcPct val="91000"/>
              </a:lnSpc>
              <a:spcBef>
                <a:spcPts val="1"/>
              </a:spcBef>
              <a:tabLst/>
            </a:pP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Does short term efficacy trans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late</a:t>
            </a:r>
            <a:r>
              <a:rPr sz="2700" b="1" kern="0" spc="19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into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long term cancer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control</a:t>
            </a:r>
            <a:r>
              <a:rPr sz="2700" b="1" kern="0" spc="19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?</a:t>
            </a:r>
            <a:endParaRPr sz="27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2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2000"/>
              </a:lnSpc>
              <a:spcBef>
                <a:spcPts val="551"/>
              </a:spcBef>
              <a:tabLst/>
            </a:pP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</a:t>
            </a:r>
            <a:r>
              <a:rPr sz="1800" u="sng" kern="0" spc="-2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u="sng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Unprecedented</a:t>
            </a:r>
            <a:r>
              <a:rPr sz="1800" u="sng" kern="0" spc="2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u="sng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100%</a:t>
            </a:r>
            <a:endParaRPr sz="1800" dirty="0">
              <a:latin typeface="Arial"/>
              <a:ea typeface="Arial"/>
              <a:cs typeface="Arial"/>
            </a:endParaRPr>
          </a:p>
          <a:p>
            <a:pPr marL="301625" algn="l" rtl="0" eaLnBrk="0">
              <a:lnSpc>
                <a:spcPct val="81000"/>
              </a:lnSpc>
              <a:spcBef>
                <a:spcPts val="391"/>
              </a:spcBef>
              <a:tabLst/>
            </a:pPr>
            <a:r>
              <a:rPr sz="1800" u="sng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recurrence free at</a:t>
            </a:r>
            <a:r>
              <a:rPr sz="1800" u="sng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u="sng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 years</a:t>
            </a:r>
            <a:endParaRPr sz="18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spcBef>
                <a:spcPts val="411"/>
              </a:spcBef>
              <a:tabLst/>
            </a:pP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8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Early event</a:t>
            </a:r>
            <a:r>
              <a:rPr sz="1800" kern="0" spc="1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</a:t>
            </a:r>
            <a:r>
              <a:rPr sz="18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NICHE</a:t>
            </a:r>
            <a:r>
              <a:rPr sz="18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</a:t>
            </a:r>
            <a:endParaRPr sz="18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6000"/>
              </a:lnSpc>
              <a:spcBef>
                <a:spcPts val="418"/>
              </a:spcBef>
              <a:tabLst/>
            </a:pP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8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15-20%</a:t>
            </a:r>
            <a:r>
              <a:rPr sz="1800" kern="0" spc="1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recurrence</a:t>
            </a:r>
            <a:r>
              <a:rPr sz="1800" kern="0" spc="1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</a:t>
            </a:r>
            <a:endParaRPr sz="1800" dirty="0">
              <a:latin typeface="Arial"/>
              <a:ea typeface="Arial"/>
              <a:cs typeface="Arial"/>
            </a:endParaRPr>
          </a:p>
          <a:p>
            <a:pPr marL="305434" indent="-11429" algn="l" rtl="0" eaLnBrk="0">
              <a:lnSpc>
                <a:spcPct val="90000"/>
              </a:lnSpc>
              <a:spcBef>
                <a:spcPts val="103"/>
              </a:spcBef>
              <a:tabLst/>
            </a:pP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similarly selected</a:t>
            </a:r>
            <a:r>
              <a:rPr sz="18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patie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nts</a:t>
            </a:r>
            <a:r>
              <a:rPr sz="18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</a:t>
            </a:r>
            <a:r>
              <a:rPr sz="18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                                             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FOxTROT</a:t>
            </a:r>
            <a:endParaRPr sz="1800" dirty="0">
              <a:latin typeface="Arial"/>
              <a:ea typeface="Arial"/>
              <a:cs typeface="Arial"/>
            </a:endParaRPr>
          </a:p>
          <a:p>
            <a:pPr marL="287020" indent="-274954" algn="l" rtl="0" eaLnBrk="0">
              <a:lnSpc>
                <a:spcPct val="94000"/>
              </a:lnSpc>
              <a:spcBef>
                <a:spcPts val="391"/>
              </a:spcBef>
              <a:tabLst/>
            </a:pP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8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pCR</a:t>
            </a:r>
            <a:r>
              <a:rPr sz="18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may</a:t>
            </a:r>
            <a:r>
              <a:rPr sz="18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not</a:t>
            </a:r>
            <a:r>
              <a:rPr sz="18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be criti</a:t>
            </a:r>
            <a:r>
              <a:rPr sz="18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cal for</a:t>
            </a:r>
            <a:r>
              <a:rPr sz="18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                                               </a:t>
            </a:r>
            <a:r>
              <a:rPr sz="18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longer term cancer cont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rol</a:t>
            </a:r>
            <a:r>
              <a:rPr sz="18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                                               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with</a:t>
            </a:r>
            <a:r>
              <a:rPr sz="18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surger</a:t>
            </a:r>
            <a:r>
              <a:rPr sz="18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y</a:t>
            </a:r>
            <a:endParaRPr sz="1800" dirty="0">
              <a:latin typeface="Arial"/>
              <a:ea typeface="Arial"/>
              <a:cs typeface="Arial"/>
            </a:endParaRPr>
          </a:p>
        </p:txBody>
      </p:sp>
      <p:pic>
        <p:nvPicPr>
          <p:cNvPr id="220" name="picture 2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126991" y="2435352"/>
            <a:ext cx="5015484" cy="2055875"/>
          </a:xfrm>
          <a:prstGeom prst="rect">
            <a:avLst/>
          </a:prstGeom>
        </p:spPr>
      </p:pic>
      <p:pic>
        <p:nvPicPr>
          <p:cNvPr id="222" name="picture 2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909058" y="910082"/>
            <a:ext cx="4234941" cy="1479550"/>
          </a:xfrm>
          <a:prstGeom prst="rect">
            <a:avLst/>
          </a:prstGeom>
        </p:spPr>
      </p:pic>
      <p:sp>
        <p:nvSpPr>
          <p:cNvPr id="224" name="rect 224"/>
          <p:cNvSpPr/>
          <p:nvPr/>
        </p:nvSpPr>
        <p:spPr>
          <a:xfrm>
            <a:off x="8743188" y="2615183"/>
            <a:ext cx="399288" cy="890016"/>
          </a:xfrm>
          <a:prstGeom prst="rect">
            <a:avLst/>
          </a:prstGeom>
          <a:solidFill>
            <a:srgbClr val="FFFFFF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26" name="textbox 226"/>
          <p:cNvSpPr/>
          <p:nvPr/>
        </p:nvSpPr>
        <p:spPr>
          <a:xfrm>
            <a:off x="6397523" y="4908192"/>
            <a:ext cx="2583179" cy="17081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489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7000"/>
              </a:lnSpc>
              <a:tabLst/>
            </a:pP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Chalabi,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ESMO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2024; Morton, JCO, 2023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pic>
        <p:nvPicPr>
          <p:cNvPr id="228" name="picture 2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464819" y="4686300"/>
            <a:ext cx="1382268" cy="237743"/>
          </a:xfrm>
          <a:prstGeom prst="rect">
            <a:avLst/>
          </a:prstGeom>
        </p:spPr>
      </p:pic>
      <p:sp>
        <p:nvSpPr>
          <p:cNvPr id="230" name="textbox 230"/>
          <p:cNvSpPr/>
          <p:nvPr/>
        </p:nvSpPr>
        <p:spPr>
          <a:xfrm>
            <a:off x="8534024" y="2952075"/>
            <a:ext cx="376554" cy="29146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658" rIns="0" bIns="0"/>
          <a:lstStyle/>
          <a:p>
            <a:pPr marL="12700" algn="l" rtl="0" eaLnBrk="0">
              <a:lnSpc>
                <a:spcPct val="114000"/>
              </a:lnSpc>
              <a:spcBef>
                <a:spcPts val="5"/>
              </a:spcBef>
              <a:tabLst/>
            </a:pP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(19.1%)  </a:t>
            </a: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(15.4%)</a:t>
            </a:r>
            <a:endParaRPr sz="800" dirty="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box 232"/>
          <p:cNvSpPr/>
          <p:nvPr/>
        </p:nvSpPr>
        <p:spPr>
          <a:xfrm>
            <a:off x="4209489" y="1692350"/>
            <a:ext cx="4655820" cy="263271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635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2000"/>
              </a:lnSpc>
              <a:tabLst/>
            </a:pPr>
            <a:r>
              <a:rPr sz="1500" kern="0" spc="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Fallin ctDNA</a:t>
            </a:r>
            <a:r>
              <a:rPr sz="1800" kern="0" spc="8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levels</a:t>
            </a:r>
            <a:r>
              <a:rPr sz="1800" kern="0" spc="7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correlates with</a:t>
            </a:r>
            <a:r>
              <a:rPr sz="18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level</a:t>
            </a:r>
            <a:r>
              <a:rPr sz="18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of</a:t>
            </a:r>
            <a:r>
              <a:rPr sz="18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response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1000"/>
              </a:lnSpc>
              <a:spcBef>
                <a:spcPts val="689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Pts</a:t>
            </a:r>
            <a:r>
              <a:rPr sz="1800" kern="0" spc="7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+ve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prior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to surgery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may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be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lymph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node</a:t>
            </a:r>
            <a:r>
              <a:rPr sz="1800" kern="0" spc="1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positive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1000"/>
              </a:lnSpc>
              <a:spcBef>
                <a:spcPts val="711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All</a:t>
            </a:r>
            <a:r>
              <a:rPr sz="18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pts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negative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after sur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gery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1000"/>
              </a:lnSpc>
              <a:spcBef>
                <a:spcPts val="712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ctDNA</a:t>
            </a:r>
            <a:r>
              <a:rPr sz="18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may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</a:t>
            </a:r>
            <a:r>
              <a:rPr sz="1800" kern="0" spc="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future</a:t>
            </a:r>
            <a:r>
              <a:rPr sz="1800" kern="0" spc="8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aid: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1208405" indent="-281940" algn="l" rtl="0" eaLnBrk="0">
              <a:lnSpc>
                <a:spcPct val="91000"/>
              </a:lnSpc>
              <a:spcBef>
                <a:spcPts val="710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Identification</a:t>
            </a:r>
            <a:r>
              <a:rPr sz="1800" kern="0" spc="14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of those who</a:t>
            </a:r>
            <a:r>
              <a:rPr sz="1800" kern="0" spc="9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require</a:t>
            </a:r>
            <a:r>
              <a:rPr sz="1800" kern="0" spc="12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longer</a:t>
            </a:r>
            <a:r>
              <a:rPr sz="1800" kern="0" spc="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</a:t>
            </a:r>
            <a:r>
              <a:rPr sz="1800" kern="0" spc="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duration,</a:t>
            </a:r>
            <a:r>
              <a:rPr sz="1800" kern="0" spc="14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post-operative or alternative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1206500" algn="l" rtl="0" eaLnBrk="0">
              <a:lnSpc>
                <a:spcPct val="97000"/>
              </a:lnSpc>
              <a:spcBef>
                <a:spcPts val="402"/>
              </a:spcBef>
              <a:tabLst/>
            </a:pP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treatment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1208405" indent="-281940" algn="l" rtl="0" eaLnBrk="0">
              <a:lnSpc>
                <a:spcPct val="90000"/>
              </a:lnSpc>
              <a:spcBef>
                <a:spcPts val="377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Supportive to</a:t>
            </a:r>
            <a:r>
              <a:rPr sz="1800" kern="0" spc="12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radiology</a:t>
            </a:r>
            <a:r>
              <a:rPr sz="1800" kern="0" spc="1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&amp;</a:t>
            </a:r>
            <a:r>
              <a:rPr sz="1800" kern="0" spc="5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endoscopy</a:t>
            </a:r>
            <a:r>
              <a:rPr sz="1800" kern="0" spc="5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for</a:t>
            </a:r>
            <a:r>
              <a:rPr sz="1800" kern="0" spc="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organ</a:t>
            </a:r>
            <a:r>
              <a:rPr sz="1800" kern="0" spc="16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preservation strategies</a:t>
            </a:r>
            <a:endParaRPr sz="18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234" name="textbox 234"/>
          <p:cNvSpPr/>
          <p:nvPr/>
        </p:nvSpPr>
        <p:spPr>
          <a:xfrm>
            <a:off x="449451" y="1737498"/>
            <a:ext cx="3460115" cy="187261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8890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96545" indent="-283845" algn="l" rtl="0" eaLnBrk="0">
              <a:lnSpc>
                <a:spcPct val="91000"/>
              </a:lnSpc>
              <a:tabLst/>
            </a:pPr>
            <a:r>
              <a:rPr sz="1500" kern="0" spc="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20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At</a:t>
            </a:r>
            <a:r>
              <a:rPr sz="2000" kern="0" spc="1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Basel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ine 92% of</a:t>
            </a:r>
            <a:r>
              <a:rPr sz="20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patients were</a:t>
            </a:r>
            <a:r>
              <a:rPr sz="20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ctDNA</a:t>
            </a:r>
            <a:r>
              <a:rPr sz="2000" kern="0" spc="1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positive</a:t>
            </a:r>
            <a:endParaRPr sz="2000" dirty="0">
              <a:latin typeface="Arial Narrow"/>
              <a:ea typeface="Arial Narrow"/>
              <a:cs typeface="Arial Narrow"/>
            </a:endParaRPr>
          </a:p>
          <a:p>
            <a:pPr marL="301625" indent="-288925" algn="l" rtl="0" eaLnBrk="0">
              <a:lnSpc>
                <a:spcPct val="91000"/>
              </a:lnSpc>
              <a:spcBef>
                <a:spcPts val="734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No</a:t>
            </a:r>
            <a:r>
              <a:rPr sz="20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differe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nce</a:t>
            </a:r>
            <a:r>
              <a:rPr sz="20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</a:t>
            </a:r>
            <a:r>
              <a:rPr sz="20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baseline</a:t>
            </a:r>
            <a:r>
              <a:rPr sz="20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levels</a:t>
            </a:r>
            <a:r>
              <a:rPr sz="20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by</a:t>
            </a:r>
            <a:r>
              <a:rPr sz="20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response</a:t>
            </a:r>
            <a:endParaRPr sz="20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05000"/>
              </a:lnSpc>
              <a:tabLst/>
            </a:pPr>
            <a:endParaRPr sz="600" dirty="0">
              <a:latin typeface="Arial"/>
              <a:ea typeface="Arial"/>
              <a:cs typeface="Arial"/>
            </a:endParaRPr>
          </a:p>
          <a:p>
            <a:pPr marL="292100" indent="-279400" algn="l" rtl="0" eaLnBrk="0">
              <a:lnSpc>
                <a:spcPct val="90000"/>
              </a:lnSpc>
              <a:spcBef>
                <a:spcPts val="2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Not</a:t>
            </a:r>
            <a:r>
              <a:rPr sz="20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additive</a:t>
            </a:r>
            <a:r>
              <a:rPr sz="20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</a:t>
            </a:r>
            <a:r>
              <a:rPr sz="20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terms</a:t>
            </a:r>
            <a:r>
              <a:rPr sz="20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of</a:t>
            </a:r>
            <a:r>
              <a:rPr sz="20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identifying</a:t>
            </a:r>
            <a:r>
              <a:rPr sz="20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the high</a:t>
            </a:r>
            <a:r>
              <a:rPr sz="20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isk</a:t>
            </a:r>
            <a:r>
              <a:rPr sz="20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0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patient</a:t>
            </a:r>
            <a:endParaRPr sz="20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236" name="textbox 236"/>
          <p:cNvSpPr/>
          <p:nvPr/>
        </p:nvSpPr>
        <p:spPr>
          <a:xfrm>
            <a:off x="452557" y="313120"/>
            <a:ext cx="6762750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Can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ctDNA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aid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decision</a:t>
            </a:r>
            <a:r>
              <a:rPr sz="2700" b="1" kern="0" spc="2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making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this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pathway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?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graphicFrame>
        <p:nvGraphicFramePr>
          <p:cNvPr id="238" name="table 238"/>
          <p:cNvGraphicFramePr>
            <a:graphicFrameLocks noGrp="1"/>
          </p:cNvGraphicFramePr>
          <p:nvPr/>
        </p:nvGraphicFramePr>
        <p:xfrm>
          <a:off x="347725" y="1021333"/>
          <a:ext cx="3501389" cy="457834"/>
        </p:xfrm>
        <a:graphic>
          <a:graphicData uri="http://schemas.openxmlformats.org/drawingml/2006/table">
            <a:tbl>
              <a:tblPr>
                <a:solidFill>
                  <a:srgbClr val="1E325F"/>
                </a:solidFill>
              </a:tblPr>
              <a:tblGrid>
                <a:gridCol w="3501389"/>
              </a:tblGrid>
              <a:tr h="43243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52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0322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800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 select</a:t>
                      </a:r>
                      <a:r>
                        <a:rPr sz="1800" kern="0" spc="19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800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high</a:t>
                      </a:r>
                      <a:r>
                        <a:rPr sz="1800" kern="0" spc="1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800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risk</a:t>
                      </a:r>
                      <a:r>
                        <a:rPr sz="1800" kern="0" spc="1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800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patients</a:t>
                      </a:r>
                      <a:endParaRPr sz="1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0" name="table 240"/>
          <p:cNvGraphicFramePr>
            <a:graphicFrameLocks noGrp="1"/>
          </p:cNvGraphicFramePr>
          <p:nvPr/>
        </p:nvGraphicFramePr>
        <p:xfrm>
          <a:off x="4560061" y="1021334"/>
          <a:ext cx="3784600" cy="383540"/>
        </p:xfrm>
        <a:graphic>
          <a:graphicData uri="http://schemas.openxmlformats.org/drawingml/2006/table">
            <a:tbl>
              <a:tblPr>
                <a:solidFill>
                  <a:srgbClr val="1E325F"/>
                </a:solidFill>
              </a:tblPr>
              <a:tblGrid>
                <a:gridCol w="3784600"/>
              </a:tblGrid>
              <a:tr h="3581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7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37184" algn="l" rtl="0" eaLnBrk="0">
                        <a:lnSpc>
                          <a:spcPct val="81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800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 assess res</a:t>
                      </a:r>
                      <a:r>
                        <a:rPr sz="18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ponse</a:t>
                      </a:r>
                      <a:r>
                        <a:rPr sz="1800" kern="0" spc="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8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</a:t>
                      </a:r>
                      <a:r>
                        <a:rPr sz="1800" kern="0" spc="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8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therapy</a:t>
                      </a:r>
                      <a:endParaRPr sz="1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</a:tr>
            </a:tbl>
          </a:graphicData>
        </a:graphic>
      </p:graphicFrame>
      <p:sp>
        <p:nvSpPr>
          <p:cNvPr id="242" name="textbox 242"/>
          <p:cNvSpPr/>
          <p:nvPr/>
        </p:nvSpPr>
        <p:spPr>
          <a:xfrm>
            <a:off x="1691807" y="4934792"/>
            <a:ext cx="3789679" cy="1619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25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tabLst/>
            </a:pP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Chalabi et al,</a:t>
            </a:r>
            <a:r>
              <a:rPr sz="1100" kern="0" spc="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ESMO Con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gress 2024, Xie et al,</a:t>
            </a:r>
            <a:r>
              <a:rPr sz="11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JNCCN,</a:t>
            </a:r>
            <a:r>
              <a:rPr sz="1100" kern="0" spc="6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2023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pic>
        <p:nvPicPr>
          <p:cNvPr id="244" name="picture 2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box 246"/>
          <p:cNvSpPr/>
          <p:nvPr/>
        </p:nvSpPr>
        <p:spPr>
          <a:xfrm>
            <a:off x="5817785" y="894094"/>
            <a:ext cx="2884804" cy="19291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756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4604" algn="l" rtl="0" eaLnBrk="0">
              <a:lnSpc>
                <a:spcPct val="87000"/>
              </a:lnSpc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Compared with</a:t>
            </a:r>
            <a:r>
              <a:rPr sz="1500" kern="0" spc="1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ost-op</a:t>
            </a:r>
            <a:endParaRPr sz="1500" dirty="0">
              <a:latin typeface="Arial"/>
              <a:ea typeface="Arial"/>
              <a:cs typeface="Arial"/>
            </a:endParaRPr>
          </a:p>
          <a:p>
            <a:pPr marL="17145" indent="-5080" algn="l" rtl="0" eaLnBrk="0">
              <a:lnSpc>
                <a:spcPct val="105000"/>
              </a:lnSpc>
              <a:spcBef>
                <a:spcPts val="343"/>
              </a:spcBef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chemotherapy,</a:t>
            </a:r>
            <a:r>
              <a:rPr sz="1500" kern="0" spc="2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immunotherapy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5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has</a:t>
            </a:r>
            <a:endParaRPr sz="1500" dirty="0">
              <a:latin typeface="Arial"/>
              <a:ea typeface="Arial"/>
              <a:cs typeface="Arial"/>
            </a:endParaRPr>
          </a:p>
          <a:p>
            <a:pPr marL="15240" algn="l" rtl="0" eaLnBrk="0">
              <a:lnSpc>
                <a:spcPct val="86000"/>
              </a:lnSpc>
              <a:spcBef>
                <a:spcPts val="74"/>
              </a:spcBef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Impr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oved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short-term</a:t>
            </a:r>
            <a:r>
              <a:rPr sz="15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efficacy</a:t>
            </a:r>
            <a:endParaRPr sz="1500" dirty="0">
              <a:latin typeface="Arial"/>
              <a:ea typeface="Arial"/>
              <a:cs typeface="Arial"/>
            </a:endParaRPr>
          </a:p>
          <a:p>
            <a:pPr marL="15240" algn="l" rtl="0" eaLnBrk="0">
              <a:lnSpc>
                <a:spcPct val="86000"/>
              </a:lnSpc>
              <a:spcBef>
                <a:spcPts val="372"/>
              </a:spcBef>
              <a:tabLst/>
            </a:pP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Is</a:t>
            </a:r>
            <a:r>
              <a:rPr sz="1500" kern="0" spc="1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likely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to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correspond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to</a:t>
            </a:r>
            <a:endParaRPr sz="1500" dirty="0">
              <a:latin typeface="Arial"/>
              <a:ea typeface="Arial"/>
              <a:cs typeface="Arial"/>
            </a:endParaRPr>
          </a:p>
          <a:p>
            <a:pPr marL="299084" indent="-1270" algn="l" rtl="0" eaLnBrk="0">
              <a:lnSpc>
                <a:spcPct val="104000"/>
              </a:lnSpc>
              <a:spcBef>
                <a:spcPts val="396"/>
              </a:spcBef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superior longer term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cance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control</a:t>
            </a:r>
            <a:endParaRPr sz="1500" dirty="0">
              <a:latin typeface="Arial"/>
              <a:ea typeface="Arial"/>
              <a:cs typeface="Arial"/>
            </a:endParaRPr>
          </a:p>
          <a:p>
            <a:pPr marL="15240" algn="l" rtl="0" eaLnBrk="0">
              <a:lnSpc>
                <a:spcPct val="86000"/>
              </a:lnSpc>
              <a:spcBef>
                <a:spcPts val="74"/>
              </a:spcBef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Usually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better tolerate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</a:t>
            </a:r>
            <a:endParaRPr sz="1500" dirty="0">
              <a:latin typeface="Arial"/>
              <a:ea typeface="Arial"/>
              <a:cs typeface="Arial"/>
            </a:endParaRPr>
          </a:p>
        </p:txBody>
      </p:sp>
      <p:grpSp>
        <p:nvGrpSpPr>
          <p:cNvPr id="22" name="group 22"/>
          <p:cNvGrpSpPr/>
          <p:nvPr/>
        </p:nvGrpSpPr>
        <p:grpSpPr>
          <a:xfrm rot="21600000">
            <a:off x="4396994" y="3268979"/>
            <a:ext cx="2191003" cy="1293876"/>
            <a:chOff x="0" y="0"/>
            <a:chExt cx="2191003" cy="1293876"/>
          </a:xfrm>
        </p:grpSpPr>
        <p:pic>
          <p:nvPicPr>
            <p:cNvPr id="248" name="picture 24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600000">
              <a:off x="0" y="0"/>
              <a:ext cx="2191003" cy="1293876"/>
            </a:xfrm>
            <a:prstGeom prst="rect">
              <a:avLst/>
            </a:prstGeom>
          </p:spPr>
        </p:pic>
        <p:sp>
          <p:nvSpPr>
            <p:cNvPr id="250" name="textbox 250"/>
            <p:cNvSpPr/>
            <p:nvPr/>
          </p:nvSpPr>
          <p:spPr>
            <a:xfrm>
              <a:off x="-12700" y="-12700"/>
              <a:ext cx="2216785" cy="1319530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21000"/>
                </a:lnSpc>
                <a:tabLst/>
              </a:pPr>
              <a:endParaRPr sz="1000" dirty="0">
                <a:latin typeface="Arial"/>
                <a:ea typeface="Arial"/>
                <a:cs typeface="Arial"/>
              </a:endParaRPr>
            </a:p>
            <a:p>
              <a:pPr algn="l" rtl="0" eaLnBrk="0">
                <a:lnSpc>
                  <a:spcPct val="121000"/>
                </a:lnSpc>
                <a:tabLst/>
              </a:pPr>
              <a:endParaRPr sz="1000" dirty="0">
                <a:latin typeface="Arial"/>
                <a:ea typeface="Arial"/>
                <a:cs typeface="Arial"/>
              </a:endParaRPr>
            </a:p>
            <a:p>
              <a:pPr algn="l" rtl="0" eaLnBrk="0">
                <a:lnSpc>
                  <a:spcPct val="121000"/>
                </a:lnSpc>
                <a:tabLst/>
              </a:pPr>
              <a:endParaRPr sz="1000" dirty="0">
                <a:latin typeface="Arial"/>
                <a:ea typeface="Arial"/>
                <a:cs typeface="Arial"/>
              </a:endParaRPr>
            </a:p>
            <a:p>
              <a:pPr algn="l" rtl="0" eaLnBrk="0">
                <a:lnSpc>
                  <a:spcPct val="9959"/>
                </a:lnSpc>
                <a:tabLst/>
              </a:pPr>
              <a:endParaRPr sz="100" dirty="0">
                <a:latin typeface="Arial"/>
                <a:ea typeface="Arial"/>
                <a:cs typeface="Arial"/>
              </a:endParaRPr>
            </a:p>
            <a:p>
              <a:pPr marL="742315" algn="l" rtl="0" eaLnBrk="0">
                <a:lnSpc>
                  <a:spcPts val="1005"/>
                </a:lnSpc>
                <a:tabLst/>
              </a:pPr>
              <a:r>
                <a:rPr sz="1400" b="1" kern="0" spc="-30" dirty="0">
                  <a:solidFill>
                    <a:srgbClr val="000000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PATIENT</a:t>
              </a:r>
              <a:endParaRPr sz="1400" dirty="0">
                <a:latin typeface="Arial"/>
                <a:ea typeface="Arial"/>
                <a:cs typeface="Arial"/>
              </a:endParaRPr>
            </a:p>
            <a:p>
              <a:pPr marL="829944" algn="l" rtl="0" eaLnBrk="0">
                <a:lnSpc>
                  <a:spcPts val="1697"/>
                </a:lnSpc>
                <a:tabLst/>
              </a:pPr>
              <a:r>
                <a:rPr sz="1400" b="1" kern="0" spc="-10" dirty="0">
                  <a:solidFill>
                    <a:srgbClr val="000000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VOICE</a:t>
              </a:r>
              <a:endParaRPr sz="1400" dirty="0"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252" name="textbox 252"/>
          <p:cNvSpPr/>
          <p:nvPr/>
        </p:nvSpPr>
        <p:spPr>
          <a:xfrm>
            <a:off x="6959873" y="3258072"/>
            <a:ext cx="1731010" cy="144081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806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2225" indent="-10160" algn="l" rtl="0" eaLnBrk="0">
              <a:lnSpc>
                <a:spcPct val="96000"/>
              </a:lnSpc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What</a:t>
            </a:r>
            <a:r>
              <a:rPr sz="1500" kern="0" spc="1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is</a:t>
            </a:r>
            <a:r>
              <a:rPr sz="15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needed for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regulators?</a:t>
            </a:r>
            <a:endParaRPr sz="1500" dirty="0">
              <a:latin typeface="Arial"/>
              <a:ea typeface="Arial"/>
              <a:cs typeface="Arial"/>
            </a:endParaRPr>
          </a:p>
          <a:p>
            <a:pPr marL="20954" algn="l" rtl="0" eaLnBrk="0">
              <a:lnSpc>
                <a:spcPct val="86000"/>
              </a:lnSpc>
              <a:spcBef>
                <a:spcPts val="372"/>
              </a:spcBef>
              <a:tabLst/>
            </a:pP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Design</a:t>
            </a:r>
            <a:endParaRPr sz="1500" dirty="0">
              <a:latin typeface="Arial"/>
              <a:ea typeface="Arial"/>
              <a:cs typeface="Arial"/>
            </a:endParaRPr>
          </a:p>
          <a:p>
            <a:pPr marL="20954" algn="l" rtl="0" eaLnBrk="0">
              <a:lnSpc>
                <a:spcPct val="87000"/>
              </a:lnSpc>
              <a:spcBef>
                <a:spcPts val="372"/>
              </a:spcBef>
              <a:tabLst/>
            </a:pP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Specific</a:t>
            </a:r>
            <a:endParaRPr sz="1500" dirty="0">
              <a:latin typeface="Arial"/>
              <a:ea typeface="Arial"/>
              <a:cs typeface="Arial"/>
            </a:endParaRPr>
          </a:p>
          <a:p>
            <a:pPr marL="303529" indent="6350" algn="l" rtl="0" eaLnBrk="0">
              <a:lnSpc>
                <a:spcPct val="96000"/>
              </a:lnSpc>
              <a:spcBef>
                <a:spcPts val="369"/>
              </a:spcBef>
              <a:tabLst/>
            </a:pP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population</a:t>
            </a:r>
            <a:r>
              <a:rPr sz="1500" kern="0" spc="1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&amp;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drugs</a:t>
            </a:r>
            <a:endParaRPr sz="1500" dirty="0">
              <a:latin typeface="Arial"/>
              <a:ea typeface="Arial"/>
              <a:cs typeface="Arial"/>
            </a:endParaRPr>
          </a:p>
        </p:txBody>
      </p:sp>
      <p:sp>
        <p:nvSpPr>
          <p:cNvPr id="254" name="textbox 254"/>
          <p:cNvSpPr/>
          <p:nvPr/>
        </p:nvSpPr>
        <p:spPr>
          <a:xfrm>
            <a:off x="2798826" y="2242566"/>
            <a:ext cx="1874520" cy="1024255"/>
          </a:xfrm>
          <a:prstGeom prst="roundRect">
            <a:avLst>
              <a:gd name="adj" fmla="val 18683"/>
            </a:avLst>
          </a:prstGeom>
          <a:solidFill>
            <a:srgbClr val="1E325F">
              <a:alpha val="100000"/>
            </a:srgbClr>
          </a:solidFill>
          <a:ln w="25400" cap="flat">
            <a:solidFill>
              <a:srgbClr val="060F23"/>
            </a:solidFill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14000"/>
              </a:lnSpc>
              <a:tabLst/>
            </a:pPr>
            <a:endParaRPr sz="400" dirty="0">
              <a:latin typeface="Arial"/>
              <a:ea typeface="Arial"/>
              <a:cs typeface="Arial"/>
            </a:endParaRPr>
          </a:p>
          <a:p>
            <a:pPr marL="144779" algn="l" rtl="0" eaLnBrk="0">
              <a:lnSpc>
                <a:spcPct val="98000"/>
              </a:lnSpc>
              <a:spcBef>
                <a:spcPts val="2"/>
              </a:spcBef>
              <a:tabLst/>
            </a:pPr>
            <a:r>
              <a:rPr sz="1400" kern="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What is the</a:t>
            </a:r>
            <a:r>
              <a:rPr sz="1400" kern="0" spc="12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400" kern="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benefit</a:t>
            </a:r>
            <a:endParaRPr sz="1400" dirty="0">
              <a:latin typeface="Arial"/>
              <a:ea typeface="Arial"/>
              <a:cs typeface="Arial"/>
            </a:endParaRPr>
          </a:p>
          <a:p>
            <a:pPr marL="311150" algn="l" rtl="0" eaLnBrk="0">
              <a:lnSpc>
                <a:spcPct val="82000"/>
              </a:lnSpc>
              <a:spcBef>
                <a:spcPts val="42"/>
              </a:spcBef>
              <a:tabLst/>
            </a:pPr>
            <a:r>
              <a:rPr sz="1400" kern="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compared with</a:t>
            </a:r>
            <a:endParaRPr sz="1400" dirty="0">
              <a:latin typeface="Arial"/>
              <a:ea typeface="Arial"/>
              <a:cs typeface="Arial"/>
            </a:endParaRPr>
          </a:p>
          <a:p>
            <a:pPr marL="143510" algn="l" rtl="0" eaLnBrk="0">
              <a:lnSpc>
                <a:spcPct val="97000"/>
              </a:lnSpc>
              <a:spcBef>
                <a:spcPts val="312"/>
              </a:spcBef>
              <a:tabLst/>
            </a:pPr>
            <a:r>
              <a:rPr sz="1400" kern="0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current sta</a:t>
            </a:r>
            <a:r>
              <a:rPr sz="1400" kern="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ndard of</a:t>
            </a:r>
            <a:endParaRPr sz="1400" dirty="0">
              <a:latin typeface="Arial"/>
              <a:ea typeface="Arial"/>
              <a:cs typeface="Arial"/>
            </a:endParaRPr>
          </a:p>
          <a:p>
            <a:pPr marL="663575" algn="l" rtl="0" eaLnBrk="0">
              <a:lnSpc>
                <a:spcPct val="97000"/>
              </a:lnSpc>
              <a:spcBef>
                <a:spcPts val="51"/>
              </a:spcBef>
              <a:tabLst/>
            </a:pPr>
            <a:r>
              <a:rPr sz="1400" kern="0" spc="-2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care?</a:t>
            </a:r>
            <a:endParaRPr sz="1400" dirty="0">
              <a:latin typeface="Arial"/>
              <a:ea typeface="Arial"/>
              <a:cs typeface="Arial"/>
            </a:endParaRPr>
          </a:p>
        </p:txBody>
      </p:sp>
      <p:sp>
        <p:nvSpPr>
          <p:cNvPr id="256" name="textbox 256"/>
          <p:cNvSpPr/>
          <p:nvPr/>
        </p:nvSpPr>
        <p:spPr>
          <a:xfrm>
            <a:off x="210942" y="210377"/>
            <a:ext cx="5263515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Does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this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data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merit</a:t>
            </a:r>
            <a:r>
              <a:rPr sz="27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practice</a:t>
            </a:r>
            <a:r>
              <a:rPr sz="2700" b="1" kern="0" spc="1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change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?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258" name="textbox 258"/>
          <p:cNvSpPr/>
          <p:nvPr/>
        </p:nvSpPr>
        <p:spPr>
          <a:xfrm>
            <a:off x="496062" y="2303525"/>
            <a:ext cx="1875154" cy="864235"/>
          </a:xfrm>
          <a:prstGeom prst="roundRect">
            <a:avLst>
              <a:gd name="adj" fmla="val 19046"/>
            </a:avLst>
          </a:prstGeom>
          <a:solidFill>
            <a:srgbClr val="92D050">
              <a:alpha val="100000"/>
            </a:srgbClr>
          </a:solidFill>
          <a:ln w="25400" cap="flat">
            <a:solidFill>
              <a:srgbClr val="060F23"/>
            </a:solidFill>
            <a:prstDash val="solid"/>
            <a:miter lim="0"/>
          </a:ln>
        </p:spPr>
        <p:txBody>
          <a:bodyPr vert="horz" wrap="square" lIns="0" tIns="684" rIns="0" bIns="0"/>
          <a:lstStyle/>
          <a:p>
            <a:pPr marL="180339" algn="l" rtl="0" eaLnBrk="0">
              <a:lnSpc>
                <a:spcPct val="97000"/>
              </a:lnSpc>
              <a:spcBef>
                <a:spcPts val="5"/>
              </a:spcBef>
              <a:tabLst/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Difficult to achieve</a:t>
            </a:r>
            <a:endParaRPr sz="1400" dirty="0">
              <a:latin typeface="Arial"/>
              <a:ea typeface="Arial"/>
              <a:cs typeface="Arial"/>
            </a:endParaRPr>
          </a:p>
          <a:p>
            <a:pPr marL="98425" algn="l" rtl="0" eaLnBrk="0">
              <a:lnSpc>
                <a:spcPct val="97000"/>
              </a:lnSpc>
              <a:spcBef>
                <a:spcPts val="50"/>
              </a:spcBef>
              <a:tabLst/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R0 resection without</a:t>
            </a:r>
            <a:endParaRPr sz="1400" dirty="0">
              <a:latin typeface="Arial"/>
              <a:ea typeface="Arial"/>
              <a:cs typeface="Arial"/>
            </a:endParaRPr>
          </a:p>
          <a:p>
            <a:pPr marL="408940" algn="l" rtl="0" eaLnBrk="0">
              <a:lnSpc>
                <a:spcPct val="98000"/>
              </a:lnSpc>
              <a:spcBef>
                <a:spcPts val="35"/>
              </a:spcBef>
              <a:tabLst/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multivisceral</a:t>
            </a:r>
            <a:endParaRPr sz="1400" dirty="0">
              <a:latin typeface="Arial"/>
              <a:ea typeface="Arial"/>
              <a:cs typeface="Arial"/>
            </a:endParaRPr>
          </a:p>
          <a:p>
            <a:pPr marL="536575" algn="l" rtl="0" eaLnBrk="0">
              <a:lnSpc>
                <a:spcPct val="79000"/>
              </a:lnSpc>
              <a:spcBef>
                <a:spcPts val="42"/>
              </a:spcBef>
              <a:tabLst/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resection</a:t>
            </a:r>
            <a:endParaRPr sz="1400" dirty="0">
              <a:latin typeface="Arial"/>
              <a:ea typeface="Arial"/>
              <a:cs typeface="Arial"/>
            </a:endParaRPr>
          </a:p>
        </p:txBody>
      </p:sp>
      <p:grpSp>
        <p:nvGrpSpPr>
          <p:cNvPr id="24" name="group 24"/>
          <p:cNvGrpSpPr/>
          <p:nvPr/>
        </p:nvGrpSpPr>
        <p:grpSpPr>
          <a:xfrm rot="21600000">
            <a:off x="401066" y="3465829"/>
            <a:ext cx="1966975" cy="697484"/>
            <a:chOff x="0" y="0"/>
            <a:chExt cx="1966975" cy="697484"/>
          </a:xfrm>
        </p:grpSpPr>
        <p:grpSp>
          <p:nvGrpSpPr>
            <p:cNvPr id="26" name="group 26"/>
            <p:cNvGrpSpPr/>
            <p:nvPr/>
          </p:nvGrpSpPr>
          <p:grpSpPr>
            <a:xfrm rot="21600000">
              <a:off x="0" y="0"/>
              <a:ext cx="1966975" cy="697484"/>
              <a:chOff x="0" y="0"/>
              <a:chExt cx="1966975" cy="697484"/>
            </a:xfrm>
          </p:grpSpPr>
          <p:sp>
            <p:nvSpPr>
              <p:cNvPr id="260" name="path 260"/>
              <p:cNvSpPr/>
              <p:nvPr/>
            </p:nvSpPr>
            <p:spPr>
              <a:xfrm>
                <a:off x="12700" y="12700"/>
                <a:ext cx="1941575" cy="672084"/>
              </a:xfrm>
              <a:custGeom>
                <a:avLst/>
                <a:gdLst/>
                <a:ahLst/>
                <a:cxnLst/>
                <a:rect l="0" t="0" r="0" b="0"/>
                <a:pathLst>
                  <a:path w="3057" h="1058">
                    <a:moveTo>
                      <a:pt x="0" y="529"/>
                    </a:moveTo>
                    <a:cubicBezTo>
                      <a:pt x="0" y="237"/>
                      <a:pt x="684" y="0"/>
                      <a:pt x="1528" y="0"/>
                    </a:cubicBezTo>
                    <a:cubicBezTo>
                      <a:pt x="2373" y="0"/>
                      <a:pt x="3057" y="237"/>
                      <a:pt x="3057" y="529"/>
                    </a:cubicBezTo>
                    <a:cubicBezTo>
                      <a:pt x="3057" y="821"/>
                      <a:pt x="2373" y="1058"/>
                      <a:pt x="1528" y="1058"/>
                    </a:cubicBezTo>
                    <a:cubicBezTo>
                      <a:pt x="684" y="1058"/>
                      <a:pt x="0" y="821"/>
                      <a:pt x="0" y="529"/>
                    </a:cubicBezTo>
                  </a:path>
                </a:pathLst>
              </a:custGeom>
              <a:solidFill>
                <a:srgbClr val="FF0000">
                  <a:alpha val="100000"/>
                </a:srgbClr>
              </a:solidFill>
              <a:ln w="0" cap="flat">
                <a:noFill/>
                <a:prstDash val="solid"/>
                <a:miter lim="0"/>
              </a:ln>
            </p:spPr>
            <p:txBody>
              <a:bodyPr rtlCol="0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2" name="path 262"/>
              <p:cNvSpPr/>
              <p:nvPr/>
            </p:nvSpPr>
            <p:spPr>
              <a:xfrm>
                <a:off x="0" y="0"/>
                <a:ext cx="1966975" cy="697484"/>
              </a:xfrm>
              <a:custGeom>
                <a:avLst/>
                <a:gdLst/>
                <a:ahLst/>
                <a:cxnLst/>
                <a:rect l="0" t="0" r="0" b="0"/>
                <a:pathLst>
                  <a:path w="3097" h="1098">
                    <a:moveTo>
                      <a:pt x="20" y="549"/>
                    </a:moveTo>
                    <a:cubicBezTo>
                      <a:pt x="20" y="257"/>
                      <a:pt x="704" y="20"/>
                      <a:pt x="1548" y="20"/>
                    </a:cubicBezTo>
                    <a:cubicBezTo>
                      <a:pt x="2393" y="20"/>
                      <a:pt x="3077" y="257"/>
                      <a:pt x="3077" y="549"/>
                    </a:cubicBezTo>
                    <a:cubicBezTo>
                      <a:pt x="3077" y="841"/>
                      <a:pt x="2393" y="1078"/>
                      <a:pt x="1548" y="1078"/>
                    </a:cubicBezTo>
                    <a:cubicBezTo>
                      <a:pt x="704" y="1078"/>
                      <a:pt x="20" y="841"/>
                      <a:pt x="20" y="549"/>
                    </a:cubicBezTo>
                  </a:path>
                </a:pathLst>
              </a:custGeom>
              <a:noFill/>
              <a:ln w="25400" cap="flat">
                <a:solidFill>
                  <a:srgbClr val="060F23"/>
                </a:solidFill>
                <a:prstDash val="solid"/>
                <a:round/>
              </a:ln>
            </p:spPr>
            <p:txBody>
              <a:bodyPr rtlCol="0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64" name="textbox 264"/>
            <p:cNvSpPr/>
            <p:nvPr/>
          </p:nvSpPr>
          <p:spPr>
            <a:xfrm>
              <a:off x="-12700" y="-12700"/>
              <a:ext cx="1992629" cy="763905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12000"/>
                </a:lnSpc>
                <a:tabLst/>
              </a:pPr>
              <a:endParaRPr sz="500" dirty="0">
                <a:latin typeface="Arial"/>
                <a:ea typeface="Arial"/>
                <a:cs typeface="Arial"/>
              </a:endParaRPr>
            </a:p>
            <a:p>
              <a:pPr marL="566419" algn="l" rtl="0" eaLnBrk="0">
                <a:lnSpc>
                  <a:spcPct val="97000"/>
                </a:lnSpc>
                <a:spcBef>
                  <a:spcPts val="1"/>
                </a:spcBef>
                <a:tabLst/>
              </a:pPr>
              <a:r>
                <a:rPr sz="1400" kern="0" spc="-1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YES – well</a:t>
              </a:r>
              <a:endParaRPr sz="1400" dirty="0">
                <a:latin typeface="Arial"/>
                <a:ea typeface="Arial"/>
                <a:cs typeface="Arial"/>
              </a:endParaRPr>
            </a:p>
            <a:p>
              <a:pPr marL="440055" algn="l" rtl="0" eaLnBrk="0">
                <a:lnSpc>
                  <a:spcPct val="82000"/>
                </a:lnSpc>
                <a:spcBef>
                  <a:spcPts val="42"/>
                </a:spcBef>
                <a:tabLst/>
              </a:pPr>
              <a:r>
                <a:rPr sz="1400" kern="0" spc="-1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represented in</a:t>
              </a:r>
              <a:endParaRPr sz="1400" dirty="0">
                <a:latin typeface="Arial"/>
                <a:ea typeface="Arial"/>
                <a:cs typeface="Arial"/>
              </a:endParaRPr>
            </a:p>
            <a:p>
              <a:pPr marL="732155" algn="l" rtl="0" eaLnBrk="0">
                <a:lnSpc>
                  <a:spcPct val="81000"/>
                </a:lnSpc>
                <a:spcBef>
                  <a:spcPts val="301"/>
                </a:spcBef>
                <a:tabLst/>
              </a:pPr>
              <a:r>
                <a:rPr sz="1400" kern="0" spc="-3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NICHE</a:t>
              </a:r>
              <a:endParaRPr sz="1400" dirty="0"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266" name="textbox 266"/>
          <p:cNvSpPr/>
          <p:nvPr/>
        </p:nvSpPr>
        <p:spPr>
          <a:xfrm>
            <a:off x="674369" y="1038605"/>
            <a:ext cx="1422400" cy="866139"/>
          </a:xfrm>
          <a:prstGeom prst="roundRect">
            <a:avLst>
              <a:gd name="adj" fmla="val 19042"/>
            </a:avLst>
          </a:prstGeom>
          <a:solidFill>
            <a:srgbClr val="92D050">
              <a:alpha val="100000"/>
            </a:srgbClr>
          </a:solidFill>
          <a:ln w="25400" cap="flat">
            <a:solidFill>
              <a:srgbClr val="060F23"/>
            </a:solidFill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4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04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895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72720" algn="l" rtl="0" eaLnBrk="0">
              <a:lnSpc>
                <a:spcPct val="98000"/>
              </a:lnSpc>
              <a:tabLst/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cT4b tumors</a:t>
            </a:r>
            <a:endParaRPr sz="1400" dirty="0">
              <a:latin typeface="Arial"/>
              <a:ea typeface="Arial"/>
              <a:cs typeface="Arial"/>
            </a:endParaRPr>
          </a:p>
        </p:txBody>
      </p:sp>
      <p:sp>
        <p:nvSpPr>
          <p:cNvPr id="268" name="textbox 268"/>
          <p:cNvSpPr/>
          <p:nvPr/>
        </p:nvSpPr>
        <p:spPr>
          <a:xfrm>
            <a:off x="2911601" y="1093470"/>
            <a:ext cx="1420494" cy="672465"/>
          </a:xfrm>
          <a:prstGeom prst="roundRect">
            <a:avLst>
              <a:gd name="adj" fmla="val 19701"/>
            </a:avLst>
          </a:prstGeom>
          <a:solidFill>
            <a:srgbClr val="1E325F">
              <a:alpha val="100000"/>
            </a:srgbClr>
          </a:solidFill>
          <a:ln w="25400" cap="flat">
            <a:solidFill>
              <a:srgbClr val="060F23"/>
            </a:solidFill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3000"/>
              </a:lnSpc>
              <a:tabLst/>
            </a:pPr>
            <a:endParaRPr sz="800" dirty="0">
              <a:latin typeface="Arial"/>
              <a:ea typeface="Arial"/>
              <a:cs typeface="Arial"/>
            </a:endParaRPr>
          </a:p>
          <a:p>
            <a:pPr marL="369570" algn="l" rtl="0" eaLnBrk="0">
              <a:lnSpc>
                <a:spcPts val="1038"/>
              </a:lnSpc>
              <a:spcBef>
                <a:spcPts val="6"/>
              </a:spcBef>
              <a:tabLst/>
            </a:pPr>
            <a:r>
              <a:rPr sz="1400" kern="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T3/ T4a</a:t>
            </a:r>
            <a:endParaRPr sz="1400" dirty="0">
              <a:latin typeface="Arial"/>
              <a:ea typeface="Arial"/>
              <a:cs typeface="Arial"/>
            </a:endParaRPr>
          </a:p>
          <a:p>
            <a:pPr marL="400684" algn="l" rtl="0" eaLnBrk="0">
              <a:lnSpc>
                <a:spcPts val="1957"/>
              </a:lnSpc>
              <a:tabLst/>
            </a:pPr>
            <a:r>
              <a:rPr sz="1400" kern="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tumors</a:t>
            </a:r>
            <a:endParaRPr sz="1400" dirty="0">
              <a:latin typeface="Arial"/>
              <a:ea typeface="Arial"/>
              <a:cs typeface="Arial"/>
            </a:endParaRPr>
          </a:p>
        </p:txBody>
      </p:sp>
      <p:sp>
        <p:nvSpPr>
          <p:cNvPr id="270" name="path 270"/>
          <p:cNvSpPr/>
          <p:nvPr/>
        </p:nvSpPr>
        <p:spPr>
          <a:xfrm>
            <a:off x="4862893" y="1212913"/>
            <a:ext cx="474344" cy="1527428"/>
          </a:xfrm>
          <a:custGeom>
            <a:avLst/>
            <a:gdLst/>
            <a:ahLst/>
            <a:cxnLst/>
            <a:rect l="0" t="0" r="0" b="0"/>
            <a:pathLst>
              <a:path w="746" h="2405">
                <a:moveTo>
                  <a:pt x="7" y="7"/>
                </a:moveTo>
                <a:cubicBezTo>
                  <a:pt x="209" y="7"/>
                  <a:pt x="373" y="7"/>
                  <a:pt x="373" y="7"/>
                </a:cubicBezTo>
                <a:lnTo>
                  <a:pt x="373" y="1202"/>
                </a:lnTo>
                <a:cubicBezTo>
                  <a:pt x="373" y="1202"/>
                  <a:pt x="537" y="1202"/>
                  <a:pt x="739" y="1202"/>
                </a:cubicBezTo>
                <a:cubicBezTo>
                  <a:pt x="537" y="1202"/>
                  <a:pt x="373" y="1202"/>
                  <a:pt x="373" y="1202"/>
                </a:cubicBezTo>
                <a:lnTo>
                  <a:pt x="373" y="2397"/>
                </a:lnTo>
                <a:cubicBezTo>
                  <a:pt x="373" y="2397"/>
                  <a:pt x="209" y="2397"/>
                  <a:pt x="7" y="2397"/>
                </a:cubicBezTo>
              </a:path>
            </a:pathLst>
          </a:custGeom>
          <a:noFill/>
          <a:ln w="9525" cap="flat">
            <a:solidFill>
              <a:srgbClr val="1B305E"/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72" name="textbox 272"/>
          <p:cNvSpPr/>
          <p:nvPr/>
        </p:nvSpPr>
        <p:spPr>
          <a:xfrm>
            <a:off x="4408056" y="4818684"/>
            <a:ext cx="4403725" cy="1365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5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tabLst/>
            </a:pPr>
            <a:r>
              <a:rPr sz="900" kern="0" spc="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Content of this presentation</a:t>
            </a:r>
            <a:r>
              <a:rPr sz="900" kern="0" spc="7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 copyrig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ht</a:t>
            </a:r>
            <a:r>
              <a:rPr sz="900" kern="0" spc="6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and</a:t>
            </a:r>
            <a:r>
              <a:rPr sz="900" kern="0" spc="5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responsibility of the author.</a:t>
            </a:r>
            <a:r>
              <a:rPr sz="900" kern="0" spc="8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Permission</a:t>
            </a:r>
            <a:r>
              <a:rPr sz="900" kern="0" spc="6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 required</a:t>
            </a:r>
            <a:r>
              <a:rPr sz="900" kern="0" spc="3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for</a:t>
            </a:r>
            <a:r>
              <a:rPr sz="900" kern="0" spc="4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re-use.</a:t>
            </a:r>
            <a:endParaRPr sz="9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274" name="picture 2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64819" y="4686300"/>
            <a:ext cx="1382268" cy="237743"/>
          </a:xfrm>
          <a:prstGeom prst="rect">
            <a:avLst/>
          </a:prstGeom>
        </p:spPr>
      </p:pic>
      <p:sp>
        <p:nvSpPr>
          <p:cNvPr id="276" name="textbox 276"/>
          <p:cNvSpPr/>
          <p:nvPr/>
        </p:nvSpPr>
        <p:spPr>
          <a:xfrm>
            <a:off x="2133168" y="4800701"/>
            <a:ext cx="795655" cy="1365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5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tabLst/>
            </a:pPr>
            <a:r>
              <a:rPr sz="900" b="1" kern="0" spc="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Jenny Seligm</a:t>
            </a:r>
            <a:r>
              <a:rPr sz="900" b="1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ann</a:t>
            </a:r>
            <a:endParaRPr sz="900" dirty="0">
              <a:latin typeface="Arial Narrow"/>
              <a:ea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picture 2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306567" y="766571"/>
            <a:ext cx="3229355" cy="1376172"/>
          </a:xfrm>
          <a:prstGeom prst="rect">
            <a:avLst/>
          </a:prstGeom>
        </p:spPr>
      </p:pic>
      <p:pic>
        <p:nvPicPr>
          <p:cNvPr id="280" name="picture 2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5228844" y="3907535"/>
            <a:ext cx="1691639" cy="938783"/>
          </a:xfrm>
          <a:prstGeom prst="rect">
            <a:avLst/>
          </a:prstGeom>
        </p:spPr>
      </p:pic>
      <p:grpSp>
        <p:nvGrpSpPr>
          <p:cNvPr id="28" name="group 28"/>
          <p:cNvGrpSpPr/>
          <p:nvPr/>
        </p:nvGrpSpPr>
        <p:grpSpPr>
          <a:xfrm rot="21600000">
            <a:off x="7263638" y="3799585"/>
            <a:ext cx="1534159" cy="1212595"/>
            <a:chOff x="0" y="0"/>
            <a:chExt cx="1534159" cy="1212595"/>
          </a:xfrm>
        </p:grpSpPr>
        <p:grpSp>
          <p:nvGrpSpPr>
            <p:cNvPr id="30" name="group 30"/>
            <p:cNvGrpSpPr/>
            <p:nvPr/>
          </p:nvGrpSpPr>
          <p:grpSpPr>
            <a:xfrm rot="21600000">
              <a:off x="0" y="0"/>
              <a:ext cx="1534159" cy="1212595"/>
              <a:chOff x="0" y="0"/>
              <a:chExt cx="1534159" cy="1212595"/>
            </a:xfrm>
          </p:grpSpPr>
          <p:sp>
            <p:nvSpPr>
              <p:cNvPr id="282" name="path 282"/>
              <p:cNvSpPr/>
              <p:nvPr/>
            </p:nvSpPr>
            <p:spPr>
              <a:xfrm>
                <a:off x="12700" y="12700"/>
                <a:ext cx="1508759" cy="1187195"/>
              </a:xfrm>
              <a:custGeom>
                <a:avLst/>
                <a:gdLst/>
                <a:ahLst/>
                <a:cxnLst/>
                <a:rect l="0" t="0" r="0" b="0"/>
                <a:pathLst>
                  <a:path w="2375" h="1869">
                    <a:moveTo>
                      <a:pt x="0" y="934"/>
                    </a:moveTo>
                    <a:cubicBezTo>
                      <a:pt x="0" y="418"/>
                      <a:pt x="531" y="0"/>
                      <a:pt x="1187" y="0"/>
                    </a:cubicBezTo>
                    <a:cubicBezTo>
                      <a:pt x="1844" y="0"/>
                      <a:pt x="2375" y="418"/>
                      <a:pt x="2375" y="934"/>
                    </a:cubicBezTo>
                    <a:cubicBezTo>
                      <a:pt x="2375" y="1451"/>
                      <a:pt x="1844" y="1869"/>
                      <a:pt x="1187" y="1869"/>
                    </a:cubicBezTo>
                    <a:cubicBezTo>
                      <a:pt x="531" y="1869"/>
                      <a:pt x="0" y="1451"/>
                      <a:pt x="0" y="934"/>
                    </a:cubicBezTo>
                  </a:path>
                </a:pathLst>
              </a:custGeom>
              <a:solidFill>
                <a:srgbClr val="1E325F">
                  <a:alpha val="100000"/>
                </a:srgbClr>
              </a:solidFill>
              <a:ln w="0" cap="flat">
                <a:noFill/>
                <a:prstDash val="solid"/>
                <a:miter lim="0"/>
              </a:ln>
            </p:spPr>
            <p:txBody>
              <a:bodyPr rtlCol="0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4" name="path 284"/>
              <p:cNvSpPr/>
              <p:nvPr/>
            </p:nvSpPr>
            <p:spPr>
              <a:xfrm>
                <a:off x="0" y="0"/>
                <a:ext cx="1534159" cy="1212595"/>
              </a:xfrm>
              <a:custGeom>
                <a:avLst/>
                <a:gdLst/>
                <a:ahLst/>
                <a:cxnLst/>
                <a:rect l="0" t="0" r="0" b="0"/>
                <a:pathLst>
                  <a:path w="2415" h="1909">
                    <a:moveTo>
                      <a:pt x="20" y="954"/>
                    </a:moveTo>
                    <a:cubicBezTo>
                      <a:pt x="20" y="438"/>
                      <a:pt x="551" y="20"/>
                      <a:pt x="1207" y="20"/>
                    </a:cubicBezTo>
                    <a:cubicBezTo>
                      <a:pt x="1864" y="20"/>
                      <a:pt x="2395" y="438"/>
                      <a:pt x="2395" y="954"/>
                    </a:cubicBezTo>
                    <a:cubicBezTo>
                      <a:pt x="2395" y="1471"/>
                      <a:pt x="1864" y="1889"/>
                      <a:pt x="1207" y="1889"/>
                    </a:cubicBezTo>
                    <a:cubicBezTo>
                      <a:pt x="551" y="1889"/>
                      <a:pt x="20" y="1471"/>
                      <a:pt x="20" y="954"/>
                    </a:cubicBezTo>
                  </a:path>
                </a:pathLst>
              </a:custGeom>
              <a:noFill/>
              <a:ln w="25400" cap="flat">
                <a:solidFill>
                  <a:srgbClr val="060F23"/>
                </a:solidFill>
                <a:prstDash val="solid"/>
                <a:round/>
              </a:ln>
            </p:spPr>
            <p:txBody>
              <a:bodyPr rtlCol="0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86" name="textbox 286"/>
            <p:cNvSpPr/>
            <p:nvPr/>
          </p:nvSpPr>
          <p:spPr>
            <a:xfrm>
              <a:off x="-12700" y="-12700"/>
              <a:ext cx="1559560" cy="1245869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6000"/>
                </a:lnSpc>
                <a:tabLst/>
              </a:pPr>
              <a:endParaRPr sz="800" dirty="0">
                <a:latin typeface="Arial"/>
                <a:ea typeface="Arial"/>
                <a:cs typeface="Arial"/>
              </a:endParaRPr>
            </a:p>
            <a:p>
              <a:pPr marL="450215" algn="l" rtl="0" eaLnBrk="0">
                <a:lnSpc>
                  <a:spcPct val="97000"/>
                </a:lnSpc>
                <a:spcBef>
                  <a:spcPts val="2"/>
                </a:spcBef>
                <a:tabLst/>
              </a:pPr>
              <a:r>
                <a:rPr sz="1400" kern="0" spc="-1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What do</a:t>
              </a:r>
              <a:endParaRPr sz="1400" dirty="0">
                <a:latin typeface="Arial"/>
                <a:ea typeface="Arial"/>
                <a:cs typeface="Arial"/>
              </a:endParaRPr>
            </a:p>
            <a:p>
              <a:pPr marL="473075" algn="l" rtl="0" eaLnBrk="0">
                <a:lnSpc>
                  <a:spcPct val="97000"/>
                </a:lnSpc>
                <a:spcBef>
                  <a:spcPts val="51"/>
                </a:spcBef>
                <a:tabLst/>
              </a:pPr>
              <a:r>
                <a:rPr sz="1400" kern="0" spc="-2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we</a:t>
              </a:r>
              <a:r>
                <a:rPr sz="1400" kern="0" spc="6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 </a:t>
              </a:r>
              <a:r>
                <a:rPr sz="1400" kern="0" spc="-2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do</a:t>
              </a:r>
              <a:r>
                <a:rPr sz="1400" kern="0" spc="9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 </a:t>
              </a:r>
              <a:r>
                <a:rPr sz="1400" kern="0" spc="-2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if</a:t>
              </a:r>
              <a:endParaRPr sz="1400" dirty="0">
                <a:latin typeface="Arial"/>
                <a:ea typeface="Arial"/>
                <a:cs typeface="Arial"/>
              </a:endParaRPr>
            </a:p>
            <a:p>
              <a:pPr marL="449580" algn="l" rtl="0" eaLnBrk="0">
                <a:lnSpc>
                  <a:spcPct val="81000"/>
                </a:lnSpc>
                <a:spcBef>
                  <a:spcPts val="41"/>
                </a:spcBef>
                <a:tabLst/>
              </a:pPr>
              <a:r>
                <a:rPr sz="1400" kern="0" spc="-1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adjuvant</a:t>
              </a:r>
              <a:endParaRPr sz="1400" dirty="0">
                <a:latin typeface="Arial"/>
                <a:ea typeface="Arial"/>
                <a:cs typeface="Arial"/>
              </a:endParaRPr>
            </a:p>
            <a:p>
              <a:pPr marL="550544" algn="l" rtl="0" eaLnBrk="0">
                <a:lnSpc>
                  <a:spcPct val="97000"/>
                </a:lnSpc>
                <a:spcBef>
                  <a:spcPts val="329"/>
                </a:spcBef>
                <a:tabLst/>
              </a:pPr>
              <a:r>
                <a:rPr sz="1400" kern="0" spc="-1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trial</a:t>
              </a:r>
              <a:r>
                <a:rPr sz="1400" kern="0" spc="8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 </a:t>
              </a:r>
              <a:r>
                <a:rPr sz="1400" kern="0" spc="-1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is</a:t>
              </a:r>
              <a:endParaRPr sz="1400" dirty="0">
                <a:latin typeface="Arial"/>
                <a:ea typeface="Arial"/>
                <a:cs typeface="Arial"/>
              </a:endParaRPr>
            </a:p>
            <a:p>
              <a:pPr marL="440055" algn="l" rtl="0" eaLnBrk="0">
                <a:lnSpc>
                  <a:spcPct val="82000"/>
                </a:lnSpc>
                <a:spcBef>
                  <a:spcPts val="41"/>
                </a:spcBef>
                <a:tabLst/>
              </a:pPr>
              <a:r>
                <a:rPr sz="1400" kern="0" spc="-20" dirty="0">
                  <a:solidFill>
                    <a:srgbClr val="FFFFFF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positive?</a:t>
              </a:r>
              <a:endParaRPr sz="1400" dirty="0"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288" name="textbox 288"/>
          <p:cNvSpPr/>
          <p:nvPr/>
        </p:nvSpPr>
        <p:spPr>
          <a:xfrm>
            <a:off x="449451" y="3469908"/>
            <a:ext cx="3390900" cy="102933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5890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94640" indent="-281940" algn="l" rtl="0" eaLnBrk="0">
              <a:lnSpc>
                <a:spcPct val="104000"/>
              </a:lnSpc>
              <a:tabLst/>
            </a:pPr>
            <a:r>
              <a:rPr sz="1500" kern="0" spc="1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Patient</a:t>
            </a:r>
            <a:r>
              <a:rPr sz="15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pathways</a:t>
            </a:r>
            <a:r>
              <a:rPr sz="15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will</a:t>
            </a:r>
            <a:r>
              <a:rPr sz="1500" kern="0" spc="1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need</a:t>
            </a:r>
            <a:r>
              <a:rPr sz="15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to</a:t>
            </a:r>
            <a:r>
              <a:rPr sz="15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alter</a:t>
            </a:r>
            <a:r>
              <a:rPr sz="15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</a:t>
            </a:r>
            <a:r>
              <a:rPr sz="15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most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centres to deliver this treatment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7000"/>
              </a:lnSpc>
              <a:spcBef>
                <a:spcPts val="374"/>
              </a:spcBef>
              <a:tabLst/>
            </a:pPr>
            <a:r>
              <a:rPr sz="1500" kern="0" spc="5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500" kern="0" spc="3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</a:t>
            </a:r>
            <a:r>
              <a:rPr sz="15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Confidence inpatientselection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09000"/>
              </a:lnSpc>
              <a:tabLst/>
            </a:pPr>
            <a:endParaRPr sz="5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6000"/>
              </a:lnSpc>
              <a:spcBef>
                <a:spcPts val="1"/>
              </a:spcBef>
              <a:tabLst/>
            </a:pPr>
            <a:r>
              <a:rPr sz="1500" kern="0" spc="8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Reflex</a:t>
            </a:r>
            <a:r>
              <a:rPr sz="1500" kern="0" spc="1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MSI</a:t>
            </a:r>
            <a:r>
              <a:rPr sz="15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testing</a:t>
            </a:r>
            <a:endParaRPr sz="15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290" name="picture 29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  <p:pic>
        <p:nvPicPr>
          <p:cNvPr id="292" name="picture 29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5306567" y="2272284"/>
            <a:ext cx="3229355" cy="1411223"/>
          </a:xfrm>
          <a:prstGeom prst="rect">
            <a:avLst/>
          </a:prstGeom>
        </p:spPr>
      </p:pic>
      <p:sp>
        <p:nvSpPr>
          <p:cNvPr id="294" name="textbox 294"/>
          <p:cNvSpPr/>
          <p:nvPr/>
        </p:nvSpPr>
        <p:spPr>
          <a:xfrm>
            <a:off x="449451" y="1295160"/>
            <a:ext cx="3189604" cy="163131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791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6000"/>
              </a:lnSpc>
              <a:tabLst/>
            </a:pPr>
            <a:r>
              <a:rPr sz="1500" kern="0" spc="3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Recr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uit to</a:t>
            </a:r>
            <a:r>
              <a:rPr sz="15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randomized trials</a:t>
            </a:r>
            <a:r>
              <a:rPr sz="15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</a:t>
            </a:r>
            <a:r>
              <a:rPr sz="15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progress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6000"/>
              </a:lnSpc>
              <a:spcBef>
                <a:spcPts val="672"/>
              </a:spcBef>
              <a:tabLst/>
            </a:pPr>
            <a:r>
              <a:rPr sz="1500" kern="0" spc="8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Strategization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ts val="1840"/>
              </a:lnSpc>
              <a:spcBef>
                <a:spcPts val="677"/>
              </a:spcBef>
              <a:tabLst/>
            </a:pPr>
            <a:r>
              <a:rPr sz="1500" kern="0" spc="3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Collaboration on da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ta available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6000"/>
              </a:lnSpc>
              <a:spcBef>
                <a:spcPts val="376"/>
              </a:spcBef>
              <a:tabLst/>
            </a:pPr>
            <a:r>
              <a:rPr sz="1500" kern="0" spc="3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Explore novel</a:t>
            </a:r>
            <a:r>
              <a:rPr sz="15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me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thodologies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6000"/>
              </a:lnSpc>
              <a:spcBef>
                <a:spcPts val="672"/>
              </a:spcBef>
              <a:tabLst/>
            </a:pPr>
            <a:r>
              <a:rPr sz="1500" kern="0" spc="12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Industry</a:t>
            </a:r>
            <a:r>
              <a:rPr sz="1500" kern="0" spc="8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engagement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5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6000"/>
              </a:lnSpc>
              <a:tabLst/>
            </a:pPr>
            <a:r>
              <a:rPr sz="1500" kern="0" spc="12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Ensure</a:t>
            </a:r>
            <a:r>
              <a:rPr sz="1500" kern="0" spc="1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generalisability</a:t>
            </a:r>
            <a:endParaRPr sz="1500" dirty="0">
              <a:latin typeface="Arial Narrow"/>
              <a:ea typeface="Arial Narrow"/>
              <a:cs typeface="Arial Narrow"/>
            </a:endParaRPr>
          </a:p>
        </p:txBody>
      </p:sp>
      <p:graphicFrame>
        <p:nvGraphicFramePr>
          <p:cNvPr id="296" name="table 296"/>
          <p:cNvGraphicFramePr>
            <a:graphicFrameLocks noGrp="1"/>
          </p:cNvGraphicFramePr>
          <p:nvPr/>
        </p:nvGraphicFramePr>
        <p:xfrm>
          <a:off x="509269" y="3065017"/>
          <a:ext cx="3533139" cy="294639"/>
        </p:xfrm>
        <a:graphic>
          <a:graphicData uri="http://schemas.openxmlformats.org/drawingml/2006/table">
            <a:tbl>
              <a:tblPr>
                <a:solidFill>
                  <a:srgbClr val="1E325F"/>
                </a:solidFill>
              </a:tblPr>
              <a:tblGrid>
                <a:gridCol w="3533139"/>
              </a:tblGrid>
              <a:tr h="2692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173480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4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Implementatio</a:t>
                      </a:r>
                      <a:r>
                        <a:rPr sz="1400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</a:t>
                      </a:r>
                      <a:endParaRPr sz="14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8" name="table 298"/>
          <p:cNvGraphicFramePr>
            <a:graphicFrameLocks noGrp="1"/>
          </p:cNvGraphicFramePr>
          <p:nvPr/>
        </p:nvGraphicFramePr>
        <p:xfrm>
          <a:off x="509269" y="862838"/>
          <a:ext cx="3533139" cy="297815"/>
        </p:xfrm>
        <a:graphic>
          <a:graphicData uri="http://schemas.openxmlformats.org/drawingml/2006/table">
            <a:tbl>
              <a:tblPr>
                <a:solidFill>
                  <a:srgbClr val="1E325F"/>
                </a:solidFill>
              </a:tblPr>
              <a:tblGrid>
                <a:gridCol w="3533139"/>
              </a:tblGrid>
              <a:tr h="2724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353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400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Evidence generat</a:t>
                      </a:r>
                      <a:r>
                        <a:rPr sz="14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ion &amp; consolidation</a:t>
                      </a:r>
                      <a:endParaRPr sz="14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</a:tr>
            </a:tbl>
          </a:graphicData>
        </a:graphic>
      </p:graphicFrame>
      <p:pic>
        <p:nvPicPr>
          <p:cNvPr id="300" name="picture 30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698969" y="915035"/>
            <a:ext cx="7858912" cy="3313429"/>
          </a:xfrm>
          <a:prstGeom prst="rect">
            <a:avLst/>
          </a:prstGeom>
        </p:spPr>
      </p:pic>
      <p:sp>
        <p:nvSpPr>
          <p:cNvPr id="302" name="textbox 302"/>
          <p:cNvSpPr/>
          <p:nvPr/>
        </p:nvSpPr>
        <p:spPr>
          <a:xfrm>
            <a:off x="320434" y="213838"/>
            <a:ext cx="5132704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6409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How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to</a:t>
            </a:r>
            <a:r>
              <a:rPr sz="2700" b="1" kern="0" spc="2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progress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to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practice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change</a:t>
            </a:r>
            <a:r>
              <a:rPr sz="2700" b="1" kern="0" spc="18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?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box 304"/>
          <p:cNvSpPr/>
          <p:nvPr/>
        </p:nvSpPr>
        <p:spPr>
          <a:xfrm>
            <a:off x="452557" y="313120"/>
            <a:ext cx="6485890" cy="353949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690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Conclusion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</a:t>
            </a:r>
            <a:endParaRPr sz="27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23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3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6509" algn="l" rtl="0" eaLnBrk="0">
              <a:lnSpc>
                <a:spcPct val="81000"/>
              </a:lnSpc>
              <a:spcBef>
                <a:spcPts val="544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For</a:t>
            </a:r>
            <a:r>
              <a:rPr sz="18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MSI-H</a:t>
            </a:r>
            <a:r>
              <a:rPr sz="18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LACC the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body of evidence</a:t>
            </a:r>
            <a:r>
              <a:rPr sz="1800" kern="0" spc="1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 accumulat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ing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and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</a:t>
            </a:r>
            <a:r>
              <a:rPr sz="1800" kern="0" spc="6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consistent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16509" algn="l" rtl="0" eaLnBrk="0">
              <a:lnSpc>
                <a:spcPct val="81000"/>
              </a:lnSpc>
              <a:spcBef>
                <a:spcPts val="711"/>
              </a:spcBef>
              <a:tabLst/>
            </a:pPr>
            <a:r>
              <a:rPr sz="1500" kern="0" spc="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Consistent</a:t>
            </a:r>
            <a:r>
              <a:rPr sz="18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impressive short term</a:t>
            </a:r>
            <a:r>
              <a:rPr sz="18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efficacy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16509" algn="l" rtl="0" eaLnBrk="0">
              <a:lnSpc>
                <a:spcPct val="81000"/>
              </a:lnSpc>
              <a:spcBef>
                <a:spcPts val="711"/>
              </a:spcBef>
              <a:tabLst/>
            </a:pPr>
            <a:r>
              <a:rPr sz="1500" kern="0" spc="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NICHE 2 su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ggests this</a:t>
            </a:r>
            <a:r>
              <a:rPr sz="1800" kern="0" spc="6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correlates</a:t>
            </a:r>
            <a:r>
              <a:rPr sz="18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with</a:t>
            </a:r>
            <a:r>
              <a:rPr sz="18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long</a:t>
            </a:r>
            <a:r>
              <a:rPr sz="18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term</a:t>
            </a:r>
            <a:r>
              <a:rPr sz="18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cancer</a:t>
            </a:r>
            <a:r>
              <a:rPr sz="18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control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16509" algn="l" rtl="0" eaLnBrk="0">
              <a:lnSpc>
                <a:spcPct val="82000"/>
              </a:lnSpc>
              <a:spcBef>
                <a:spcPts val="711"/>
              </a:spcBef>
              <a:tabLst/>
            </a:pPr>
            <a:r>
              <a:rPr sz="1500" kern="0" spc="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IMHOTEP</a:t>
            </a:r>
            <a:r>
              <a:rPr sz="1800" kern="0" spc="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supports</a:t>
            </a:r>
            <a:r>
              <a:rPr sz="1800" kern="0" spc="1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caution</a:t>
            </a:r>
            <a:r>
              <a:rPr sz="1800" kern="0" spc="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with</a:t>
            </a:r>
            <a:r>
              <a:rPr sz="18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patientselection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marL="304165" indent="-287654" algn="l" rtl="0" eaLnBrk="0">
              <a:lnSpc>
                <a:spcPct val="90000"/>
              </a:lnSpc>
              <a:spcBef>
                <a:spcPts val="713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Potential</a:t>
            </a:r>
            <a:r>
              <a:rPr sz="1800" kern="0" spc="1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paradigm changing</a:t>
            </a:r>
            <a:r>
              <a:rPr sz="1800" kern="0" spc="1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results will</a:t>
            </a:r>
            <a:r>
              <a:rPr sz="18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be</a:t>
            </a:r>
            <a:r>
              <a:rPr sz="1800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balanced</a:t>
            </a:r>
            <a:r>
              <a:rPr sz="18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against treatin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g</a:t>
            </a:r>
            <a:r>
              <a:rPr sz="1800" kern="0" spc="7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good</a:t>
            </a:r>
            <a:r>
              <a:rPr sz="18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prognosis</a:t>
            </a:r>
            <a:r>
              <a:rPr sz="1800" kern="0" spc="17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patients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09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6509" algn="l" rtl="0" eaLnBrk="0">
              <a:lnSpc>
                <a:spcPct val="81000"/>
              </a:lnSpc>
              <a:spcBef>
                <a:spcPts val="546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Current data</a:t>
            </a:r>
            <a:r>
              <a:rPr sz="18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 unlikely</a:t>
            </a:r>
            <a:r>
              <a:rPr sz="18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to</a:t>
            </a:r>
            <a:r>
              <a:rPr sz="1800" kern="0" spc="9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be</a:t>
            </a:r>
            <a:r>
              <a:rPr sz="1800" kern="0" spc="6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sufficient</a:t>
            </a:r>
            <a:r>
              <a:rPr sz="18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for</a:t>
            </a:r>
            <a:r>
              <a:rPr sz="1800" kern="0" spc="8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regulatory</a:t>
            </a:r>
            <a:r>
              <a:rPr sz="1800" kern="0" spc="8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appr</a:t>
            </a:r>
            <a:r>
              <a:rPr sz="1800" kern="0" spc="-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oval</a:t>
            </a:r>
            <a:endParaRPr sz="18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00000"/>
              </a:lnSpc>
              <a:tabLst/>
            </a:pPr>
            <a:endParaRPr sz="600" dirty="0">
              <a:latin typeface="Arial"/>
              <a:ea typeface="Arial"/>
              <a:cs typeface="Arial"/>
            </a:endParaRPr>
          </a:p>
          <a:p>
            <a:pPr marL="930910" algn="l" rtl="0" eaLnBrk="0">
              <a:lnSpc>
                <a:spcPct val="97000"/>
              </a:lnSpc>
              <a:spcBef>
                <a:spcPts val="2"/>
              </a:spcBef>
              <a:tabLst/>
            </a:pPr>
            <a:r>
              <a:rPr sz="1500" kern="0" spc="-10" dirty="0">
                <a:solidFill>
                  <a:srgbClr val="05416B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We await</a:t>
            </a:r>
            <a:r>
              <a:rPr sz="1800" kern="0" spc="17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results of</a:t>
            </a:r>
            <a:r>
              <a:rPr sz="1800" kern="0" spc="6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randomized</a:t>
            </a:r>
            <a:r>
              <a:rPr sz="1800" kern="0" spc="6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800" kern="0" spc="-10" dirty="0">
                <a:solidFill>
                  <a:srgbClr val="05416B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trials</a:t>
            </a:r>
            <a:endParaRPr sz="18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306" name="picture 3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/>
          <p:nvPr/>
        </p:nvSpPr>
        <p:spPr>
          <a:xfrm>
            <a:off x="449946" y="313156"/>
            <a:ext cx="7586980" cy="30956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408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9050" algn="l" rtl="0" eaLnBrk="0">
              <a:lnSpc>
                <a:spcPct val="81000"/>
              </a:lnSpc>
              <a:tabLst/>
            </a:pPr>
            <a:r>
              <a:rPr sz="2400" b="1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DECLARATION</a:t>
            </a:r>
            <a:r>
              <a:rPr sz="2400" b="1" kern="0" spc="14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400" b="1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OF</a:t>
            </a:r>
            <a:r>
              <a:rPr sz="2400" b="1" kern="0" spc="1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400" b="1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INTERE</a:t>
            </a:r>
            <a:r>
              <a:rPr sz="2400" b="1" kern="0" spc="-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STS</a:t>
            </a:r>
            <a:endParaRPr sz="24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2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spcBef>
                <a:spcPts val="430"/>
              </a:spcBef>
              <a:tabLst/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Jenny Seligmann</a:t>
            </a:r>
            <a:endParaRPr sz="14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91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786889" indent="-1770379" algn="l" rtl="0" eaLnBrk="0">
              <a:lnSpc>
                <a:spcPct val="96000"/>
              </a:lnSpc>
              <a:spcBef>
                <a:spcPts val="454"/>
              </a:spcBef>
              <a:tabLst/>
            </a:pPr>
            <a:r>
              <a:rPr sz="1500" kern="0" spc="4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Consultancy/</a:t>
            </a:r>
            <a:r>
              <a:rPr sz="1500" kern="0" spc="-8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4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dvisory:</a:t>
            </a:r>
            <a:r>
              <a:rPr sz="1500" kern="0" spc="32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Astra-Zeneca,</a:t>
            </a:r>
            <a:r>
              <a:rPr sz="1500" kern="0" spc="11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Boehinger-Ellison, BMS, GSK,</a:t>
            </a:r>
            <a:r>
              <a:rPr sz="1500" kern="0" spc="1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Pierre</a:t>
            </a:r>
            <a:r>
              <a:rPr sz="1500" kern="0" spc="12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Fabre</a:t>
            </a:r>
            <a:r>
              <a:rPr sz="1500" kern="0" spc="11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Medicament, Merck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Serono, Seagen, Ser</a:t>
            </a:r>
            <a:r>
              <a:rPr sz="1500" kern="0" spc="2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vier, Takeda,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5875" algn="l" rtl="0" eaLnBrk="0">
              <a:lnSpc>
                <a:spcPct val="87000"/>
              </a:lnSpc>
              <a:spcBef>
                <a:spcPts val="756"/>
              </a:spcBef>
              <a:tabLst/>
            </a:pP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Speaker</a:t>
            </a:r>
            <a:r>
              <a:rPr sz="1500" kern="0" spc="9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Fees</a:t>
            </a:r>
            <a:r>
              <a:rPr sz="1500" kern="0" spc="9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:              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GSK</a:t>
            </a:r>
            <a:r>
              <a:rPr sz="1500" kern="0" spc="9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,</a:t>
            </a:r>
            <a:r>
              <a:rPr sz="1500" kern="0" spc="15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Merck</a:t>
            </a:r>
            <a:r>
              <a:rPr sz="1500" kern="0" spc="9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Serono</a:t>
            </a:r>
            <a:r>
              <a:rPr sz="1500" kern="0" spc="9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,</a:t>
            </a:r>
            <a:r>
              <a:rPr sz="1500" kern="0" spc="11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Pierre</a:t>
            </a:r>
            <a:r>
              <a:rPr sz="1500" kern="0" spc="1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Fabre</a:t>
            </a:r>
            <a:r>
              <a:rPr sz="1500" kern="0" spc="10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Medicament</a:t>
            </a:r>
            <a:r>
              <a:rPr sz="1500" kern="0" spc="9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,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Servier</a:t>
            </a:r>
            <a:r>
              <a:rPr sz="1500" kern="0" spc="9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,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Takeda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20954" algn="l" rtl="0" eaLnBrk="0">
              <a:lnSpc>
                <a:spcPct val="86000"/>
              </a:lnSpc>
              <a:spcBef>
                <a:spcPts val="739"/>
              </a:spcBef>
              <a:tabLst/>
            </a:pPr>
            <a:r>
              <a:rPr sz="1500" kern="0" spc="4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Research</a:t>
            </a:r>
            <a:r>
              <a:rPr sz="1500" kern="0" spc="11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4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Funding: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    Amgen,</a:t>
            </a:r>
            <a:r>
              <a:rPr sz="1500" kern="0" spc="10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Pierre</a:t>
            </a:r>
            <a:r>
              <a:rPr sz="1500" kern="0" spc="1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Fabre</a:t>
            </a:r>
            <a:r>
              <a:rPr sz="1500" kern="0" spc="10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Medicament,</a:t>
            </a:r>
            <a:r>
              <a:rPr sz="1500" kern="0" spc="7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Merck-Serono,</a:t>
            </a:r>
            <a:r>
              <a:rPr sz="1500" kern="0" spc="7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GSK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3000"/>
              </a:lnSpc>
              <a:spcBef>
                <a:spcPts val="793"/>
              </a:spcBef>
              <a:tabLst/>
            </a:pPr>
            <a:r>
              <a:rPr sz="1500" kern="0" spc="2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Travel:</a:t>
            </a:r>
            <a:r>
              <a:rPr sz="1500" kern="0" spc="1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          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            </a:t>
            </a:r>
            <a:r>
              <a:rPr sz="1500" kern="0" spc="2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Take</a:t>
            </a:r>
            <a:r>
              <a:rPr sz="1500" kern="0" spc="1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da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09000"/>
              </a:lnSpc>
              <a:tabLst/>
            </a:pPr>
            <a:endParaRPr sz="600" dirty="0">
              <a:latin typeface="Arial"/>
              <a:ea typeface="Arial"/>
              <a:cs typeface="Arial"/>
            </a:endParaRPr>
          </a:p>
          <a:p>
            <a:pPr marL="16509" algn="l" rtl="0" eaLnBrk="0">
              <a:lnSpc>
                <a:spcPct val="91000"/>
              </a:lnSpc>
              <a:spcBef>
                <a:spcPts val="4"/>
              </a:spcBef>
              <a:tabLst/>
            </a:pP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CME</a:t>
            </a:r>
            <a:r>
              <a:rPr sz="1500" kern="0" spc="4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:                            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GI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Connect</a:t>
            </a:r>
            <a:r>
              <a:rPr sz="1500" kern="0" spc="3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, </a:t>
            </a:r>
            <a:r>
              <a:rPr sz="1500" kern="0" spc="0" dirty="0">
                <a:solidFill>
                  <a:srgbClr val="595959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OncLive</a:t>
            </a:r>
            <a:endParaRPr sz="15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10" name="textbox 10"/>
          <p:cNvSpPr/>
          <p:nvPr/>
        </p:nvSpPr>
        <p:spPr>
          <a:xfrm>
            <a:off x="4408056" y="4818684"/>
            <a:ext cx="4403725" cy="1365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5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tabLst/>
            </a:pPr>
            <a:r>
              <a:rPr sz="900" kern="0" spc="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Content of this presentation</a:t>
            </a:r>
            <a:r>
              <a:rPr sz="900" kern="0" spc="7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 copyrig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ht</a:t>
            </a:r>
            <a:r>
              <a:rPr sz="900" kern="0" spc="6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and</a:t>
            </a:r>
            <a:r>
              <a:rPr sz="900" kern="0" spc="5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responsibility of the author.</a:t>
            </a:r>
            <a:r>
              <a:rPr sz="900" kern="0" spc="8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Permission</a:t>
            </a:r>
            <a:r>
              <a:rPr sz="900" kern="0" spc="6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 required</a:t>
            </a:r>
            <a:r>
              <a:rPr sz="900" kern="0" spc="3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for</a:t>
            </a:r>
            <a:r>
              <a:rPr sz="900" kern="0" spc="4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900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re-use.</a:t>
            </a:r>
            <a:endParaRPr sz="9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64819" y="4686300"/>
            <a:ext cx="1382268" cy="237743"/>
          </a:xfrm>
          <a:prstGeom prst="rect">
            <a:avLst/>
          </a:prstGeom>
        </p:spPr>
      </p:pic>
      <p:sp>
        <p:nvSpPr>
          <p:cNvPr id="14" name="textbox 14"/>
          <p:cNvSpPr/>
          <p:nvPr/>
        </p:nvSpPr>
        <p:spPr>
          <a:xfrm>
            <a:off x="2133168" y="4800701"/>
            <a:ext cx="795655" cy="1365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5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tabLst/>
            </a:pPr>
            <a:r>
              <a:rPr sz="900" b="1" kern="0" spc="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Jenny Seligm</a:t>
            </a:r>
            <a:r>
              <a:rPr sz="900" b="1" kern="0" spc="-10" dirty="0">
                <a:solidFill>
                  <a:srgbClr val="AB0C23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ann</a:t>
            </a:r>
            <a:endParaRPr sz="900" dirty="0">
              <a:latin typeface="Arial Narrow"/>
              <a:ea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" name="picture 3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152644" y="274319"/>
            <a:ext cx="3991355" cy="4867655"/>
          </a:xfrm>
          <a:prstGeom prst="rect">
            <a:avLst/>
          </a:prstGeom>
        </p:spPr>
      </p:pic>
      <p:sp>
        <p:nvSpPr>
          <p:cNvPr id="310" name="textbox 310"/>
          <p:cNvSpPr/>
          <p:nvPr/>
        </p:nvSpPr>
        <p:spPr>
          <a:xfrm>
            <a:off x="450221" y="1581694"/>
            <a:ext cx="4873625" cy="3289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19000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2225" indent="3810" algn="l" rtl="0" eaLnBrk="0">
              <a:lnSpc>
                <a:spcPct val="84000"/>
              </a:lnSpc>
              <a:spcBef>
                <a:spcPts val="1"/>
              </a:spcBef>
              <a:tabLst/>
            </a:pP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Thankyou</a:t>
            </a:r>
            <a:r>
              <a:rPr sz="26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to</a:t>
            </a:r>
            <a:r>
              <a:rPr sz="26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the</a:t>
            </a:r>
            <a:r>
              <a:rPr sz="26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3 </a:t>
            </a: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great</a:t>
            </a:r>
            <a:r>
              <a:rPr sz="26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speakers</a:t>
            </a:r>
            <a:r>
              <a:rPr sz="26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&amp;</a:t>
            </a:r>
            <a:r>
              <a:rPr sz="26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to   </a:t>
            </a: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all the investigators</a:t>
            </a:r>
            <a:r>
              <a:rPr sz="26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, patients,</a:t>
            </a:r>
            <a:r>
              <a:rPr sz="26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6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carers and</a:t>
            </a: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funders who support this imp</a:t>
            </a:r>
            <a:r>
              <a:rPr sz="26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ortant topic</a:t>
            </a:r>
            <a:r>
              <a:rPr sz="26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26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of research</a:t>
            </a:r>
            <a:endParaRPr sz="26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1000"/>
              </a:lnSpc>
              <a:spcBef>
                <a:spcPts val="788"/>
              </a:spcBef>
              <a:tabLst/>
            </a:pPr>
            <a:r>
              <a:rPr sz="14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j.</a:t>
            </a:r>
            <a:r>
              <a:rPr sz="14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Seligmann</a:t>
            </a:r>
            <a:r>
              <a:rPr sz="14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@</a:t>
            </a:r>
            <a:r>
              <a:rPr sz="14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leeds</a:t>
            </a:r>
            <a:r>
              <a:rPr sz="14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.</a:t>
            </a:r>
            <a:r>
              <a:rPr sz="14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ac</a:t>
            </a:r>
            <a:r>
              <a:rPr sz="1400" kern="0" spc="-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.</a:t>
            </a:r>
            <a:r>
              <a:rPr sz="14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uk</a:t>
            </a:r>
            <a:endParaRPr sz="14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19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9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9844" algn="l" rtl="0" eaLnBrk="0">
              <a:lnSpc>
                <a:spcPct val="81000"/>
              </a:lnSpc>
              <a:spcBef>
                <a:spcPts val="364"/>
              </a:spcBef>
              <a:tabLst/>
            </a:pPr>
            <a:r>
              <a:rPr sz="12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European Society for Medi</a:t>
            </a:r>
            <a:r>
              <a:rPr sz="1200" b="1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cal Oncology</a:t>
            </a:r>
            <a:r>
              <a:rPr sz="1200" b="1" kern="0" spc="4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b="1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(ESMO)</a:t>
            </a:r>
            <a:endParaRPr sz="1200" dirty="0">
              <a:latin typeface="Arial Narrow"/>
              <a:ea typeface="Arial Narrow"/>
              <a:cs typeface="Arial Narrow"/>
            </a:endParaRPr>
          </a:p>
          <a:p>
            <a:pPr marL="21590" algn="l" rtl="0" eaLnBrk="0">
              <a:lnSpc>
                <a:spcPct val="78000"/>
              </a:lnSpc>
              <a:spcBef>
                <a:spcPts val="282"/>
              </a:spcBef>
              <a:tabLst/>
            </a:pPr>
            <a:r>
              <a:rPr sz="1200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Via Ginevra 4, C</a:t>
            </a:r>
            <a:r>
              <a:rPr sz="1200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H-6900</a:t>
            </a:r>
            <a:r>
              <a:rPr sz="1200" kern="0" spc="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Lugano</a:t>
            </a:r>
            <a:endParaRPr sz="1200" dirty="0">
              <a:latin typeface="Arial Narrow"/>
              <a:ea typeface="Arial Narrow"/>
              <a:cs typeface="Arial Narrow"/>
            </a:endParaRPr>
          </a:p>
          <a:p>
            <a:pPr marL="24129" algn="l" rtl="0" eaLnBrk="0">
              <a:lnSpc>
                <a:spcPts val="1477"/>
              </a:lnSpc>
              <a:tabLst/>
            </a:pPr>
            <a:r>
              <a:rPr sz="1200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T. +41</a:t>
            </a:r>
            <a:r>
              <a:rPr sz="1200" kern="0" spc="1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(0)91</a:t>
            </a:r>
            <a:r>
              <a:rPr sz="1200" kern="0" spc="4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973</a:t>
            </a:r>
            <a:r>
              <a:rPr sz="1200" kern="0" spc="1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19</a:t>
            </a:r>
            <a:r>
              <a:rPr sz="1200" kern="0" spc="4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00</a:t>
            </a:r>
            <a:endParaRPr sz="1200" dirty="0">
              <a:latin typeface="Arial Narrow"/>
              <a:ea typeface="Arial Narrow"/>
              <a:cs typeface="Arial Narrow"/>
            </a:endParaRPr>
          </a:p>
          <a:p>
            <a:pPr marL="24765" algn="l" rtl="0" eaLnBrk="0">
              <a:lnSpc>
                <a:spcPct val="81000"/>
              </a:lnSpc>
              <a:spcBef>
                <a:spcPts val="274"/>
              </a:spcBef>
              <a:tabLst/>
            </a:pPr>
            <a:r>
              <a:rPr sz="1200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esmo@esmo.org</a:t>
            </a:r>
            <a:endParaRPr sz="12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1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02000"/>
              </a:lnSpc>
              <a:tabLst/>
            </a:pPr>
            <a:endParaRPr sz="300" dirty="0">
              <a:latin typeface="Arial"/>
              <a:ea typeface="Arial"/>
              <a:cs typeface="Arial"/>
            </a:endParaRPr>
          </a:p>
          <a:p>
            <a:pPr marL="24765" algn="l" rtl="0" eaLnBrk="0">
              <a:lnSpc>
                <a:spcPct val="81000"/>
              </a:lnSpc>
              <a:spcBef>
                <a:spcPts val="3"/>
              </a:spcBef>
              <a:tabLst/>
            </a:pPr>
            <a:r>
              <a:rPr sz="1200" b="1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esmo.org</a:t>
            </a:r>
            <a:endParaRPr sz="12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312" name="picture 3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67868" y="332232"/>
            <a:ext cx="2535936" cy="4358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/>
          <p:nvPr/>
        </p:nvSpPr>
        <p:spPr>
          <a:xfrm>
            <a:off x="302114" y="1074558"/>
            <a:ext cx="3990975" cy="33210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935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474980" indent="-438150" algn="l" rtl="0" eaLnBrk="0">
              <a:lnSpc>
                <a:spcPct val="90000"/>
              </a:lnSpc>
              <a:tabLst/>
            </a:pP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1.</a:t>
            </a:r>
            <a:r>
              <a:rPr sz="2000" kern="0" spc="1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</a:t>
            </a:r>
            <a:r>
              <a:rPr sz="2000" kern="0" spc="1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MSI-H</a:t>
            </a:r>
            <a:r>
              <a:rPr sz="20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mC</a:t>
            </a:r>
            <a:r>
              <a:rPr sz="2000" kern="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RC some patients</a:t>
            </a:r>
            <a:r>
              <a:rPr sz="2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are being</a:t>
            </a: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cured wit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</a:t>
            </a:r>
            <a:endParaRPr sz="2000" dirty="0">
              <a:latin typeface="Arial"/>
              <a:ea typeface="Arial"/>
              <a:cs typeface="Arial"/>
            </a:endParaRPr>
          </a:p>
          <a:p>
            <a:pPr marL="483234" algn="l" rtl="0" eaLnBrk="0">
              <a:lnSpc>
                <a:spcPct val="81000"/>
              </a:lnSpc>
              <a:spcBef>
                <a:spcPts val="458"/>
              </a:spcBef>
              <a:tabLst/>
            </a:pP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immunotherapy</a:t>
            </a:r>
            <a:endParaRPr sz="2000" dirty="0">
              <a:latin typeface="Arial"/>
              <a:ea typeface="Arial"/>
              <a:cs typeface="Arial"/>
            </a:endParaRPr>
          </a:p>
          <a:p>
            <a:pPr marL="475615" indent="-459105" algn="l" rtl="0" eaLnBrk="0">
              <a:lnSpc>
                <a:spcPct val="99000"/>
              </a:lnSpc>
              <a:spcBef>
                <a:spcPts val="446"/>
              </a:spcBef>
              <a:tabLst/>
            </a:pP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2.</a:t>
            </a:r>
            <a:r>
              <a:rPr sz="20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The role of adjuvant</a:t>
            </a:r>
            <a:r>
              <a:rPr sz="2000" kern="0" spc="1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IO</a:t>
            </a:r>
            <a:r>
              <a:rPr sz="20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is</a:t>
            </a:r>
            <a:r>
              <a:rPr sz="20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not</a:t>
            </a:r>
            <a:r>
              <a:rPr sz="2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established</a:t>
            </a:r>
            <a:endParaRPr sz="2000" dirty="0">
              <a:latin typeface="Arial"/>
              <a:ea typeface="Arial"/>
              <a:cs typeface="Arial"/>
            </a:endParaRPr>
          </a:p>
          <a:p>
            <a:pPr marL="474980" indent="-455294" algn="l" rtl="0" eaLnBrk="0">
              <a:lnSpc>
                <a:spcPct val="91000"/>
              </a:lnSpc>
              <a:spcBef>
                <a:spcPts val="38"/>
              </a:spcBef>
              <a:tabLst/>
            </a:pP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3.</a:t>
            </a:r>
            <a:r>
              <a:rPr sz="20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Neoadjuvant</a:t>
            </a:r>
            <a:r>
              <a:rPr sz="2000" kern="0" spc="17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IO i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 superior to</a:t>
            </a:r>
            <a:r>
              <a:rPr sz="2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</a:t>
            </a:r>
            <a:r>
              <a:rPr sz="2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adjuvant in othe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 tumor types</a:t>
            </a:r>
            <a:endParaRPr sz="20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spcBef>
                <a:spcPts val="456"/>
              </a:spcBef>
              <a:tabLst/>
            </a:pPr>
            <a:r>
              <a:rPr sz="2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4.</a:t>
            </a:r>
            <a:r>
              <a:rPr sz="20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2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Neoadju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vant immunotherapy</a:t>
            </a:r>
            <a:endParaRPr sz="2000" dirty="0">
              <a:latin typeface="Arial"/>
              <a:ea typeface="Arial"/>
              <a:cs typeface="Arial"/>
            </a:endParaRPr>
          </a:p>
          <a:p>
            <a:pPr marL="475615" indent="6985" algn="l" rtl="0" eaLnBrk="0">
              <a:lnSpc>
                <a:spcPct val="90000"/>
              </a:lnSpc>
              <a:spcBef>
                <a:spcPts val="483"/>
              </a:spcBef>
              <a:tabLst/>
            </a:pP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results in</a:t>
            </a:r>
            <a:r>
              <a:rPr sz="20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impressive short ter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</a:t>
            </a:r>
            <a:r>
              <a:rPr sz="2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efficacy</a:t>
            </a:r>
            <a:endParaRPr sz="2000" dirty="0">
              <a:latin typeface="Arial"/>
              <a:ea typeface="Arial"/>
              <a:cs typeface="Arial"/>
            </a:endParaRPr>
          </a:p>
          <a:p>
            <a:pPr marL="19684" algn="l" rtl="0" eaLnBrk="0">
              <a:lnSpc>
                <a:spcPct val="81000"/>
              </a:lnSpc>
              <a:spcBef>
                <a:spcPts val="456"/>
              </a:spcBef>
              <a:tabLst/>
            </a:pP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5.</a:t>
            </a:r>
            <a:r>
              <a:rPr sz="2000" kern="0" spc="16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Heterogeneity within</a:t>
            </a:r>
            <a:r>
              <a:rPr sz="2000" kern="0" spc="16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LACC</a:t>
            </a:r>
            <a:endParaRPr sz="2000" dirty="0">
              <a:latin typeface="Arial"/>
              <a:ea typeface="Arial"/>
              <a:cs typeface="Arial"/>
            </a:endParaRPr>
          </a:p>
        </p:txBody>
      </p:sp>
      <p:pic>
        <p:nvPicPr>
          <p:cNvPr id="18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572000" y="1144523"/>
            <a:ext cx="4352543" cy="1746504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5192267" y="3055620"/>
            <a:ext cx="3377184" cy="1359407"/>
          </a:xfrm>
          <a:prstGeom prst="rect">
            <a:avLst/>
          </a:prstGeom>
        </p:spPr>
      </p:pic>
      <p:sp>
        <p:nvSpPr>
          <p:cNvPr id="22" name="textbox 22"/>
          <p:cNvSpPr/>
          <p:nvPr/>
        </p:nvSpPr>
        <p:spPr>
          <a:xfrm>
            <a:off x="259660" y="193867"/>
            <a:ext cx="7272019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MSI</a:t>
            </a:r>
            <a:r>
              <a:rPr sz="2700" b="1" kern="0" spc="1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-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H</a:t>
            </a:r>
            <a:r>
              <a:rPr sz="2700" b="1" kern="0" spc="2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locally</a:t>
            </a:r>
            <a:r>
              <a:rPr sz="2700" b="1" kern="0" spc="1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advanced</a:t>
            </a:r>
            <a:r>
              <a:rPr sz="2700" b="1" kern="0" spc="1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colon</a:t>
            </a:r>
            <a:r>
              <a:rPr sz="2700" b="1" kern="0" spc="1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cancer</a:t>
            </a:r>
            <a:r>
              <a:rPr sz="2700" b="1" kern="0" spc="1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(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LACC</a:t>
            </a:r>
            <a:r>
              <a:rPr sz="2700" b="1" kern="0" spc="1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)</a:t>
            </a:r>
            <a:r>
              <a:rPr sz="2700" b="1" kern="0" spc="2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in</a:t>
            </a:r>
            <a:r>
              <a:rPr sz="2700" b="1" kern="0" spc="1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2024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24" name="textbox 24"/>
          <p:cNvSpPr/>
          <p:nvPr/>
        </p:nvSpPr>
        <p:spPr>
          <a:xfrm>
            <a:off x="3796664" y="4838039"/>
            <a:ext cx="5055870" cy="17526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968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2000"/>
              </a:lnSpc>
              <a:tabLst/>
            </a:pP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Andre,</a:t>
            </a:r>
            <a:r>
              <a:rPr sz="1200" kern="0" spc="7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NEJM, 2020; Sinicrope, ASCO GI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2019;  Patel,</a:t>
            </a:r>
            <a:r>
              <a:rPr sz="1200" kern="0" spc="6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NEJM,</a:t>
            </a:r>
            <a:r>
              <a:rPr sz="1200" kern="0" spc="4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2023;</a:t>
            </a:r>
            <a:r>
              <a:rPr sz="1200" kern="0" spc="4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Chalabi,</a:t>
            </a:r>
            <a:r>
              <a:rPr sz="1200" kern="0" spc="6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NEJM,</a:t>
            </a:r>
            <a:r>
              <a:rPr sz="1200" kern="0" spc="4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200" kern="0" spc="-10" dirty="0">
                <a:solidFill>
                  <a:srgbClr val="00000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2024;</a:t>
            </a:r>
            <a:endParaRPr sz="12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  <p:sp>
        <p:nvSpPr>
          <p:cNvPr id="28" name="textbox 28"/>
          <p:cNvSpPr/>
          <p:nvPr/>
        </p:nvSpPr>
        <p:spPr>
          <a:xfrm>
            <a:off x="7040371" y="1008187"/>
            <a:ext cx="1052830" cy="23367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9833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7000"/>
              </a:lnSpc>
              <a:tabLst/>
            </a:pP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ATOMIC tr</a:t>
            </a: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ial</a:t>
            </a:r>
            <a:endParaRPr sz="1400" dirty="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448555" y="2959607"/>
            <a:ext cx="4383786" cy="1703832"/>
          </a:xfrm>
          <a:prstGeom prst="rect">
            <a:avLst/>
          </a:prstGeom>
        </p:spPr>
      </p:pic>
      <p:pic>
        <p:nvPicPr>
          <p:cNvPr id="32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448555" y="1094232"/>
            <a:ext cx="4383786" cy="1583435"/>
          </a:xfrm>
          <a:prstGeom prst="rect">
            <a:avLst/>
          </a:prstGeom>
        </p:spPr>
      </p:pic>
      <p:sp>
        <p:nvSpPr>
          <p:cNvPr id="34" name="textbox 34"/>
          <p:cNvSpPr/>
          <p:nvPr/>
        </p:nvSpPr>
        <p:spPr>
          <a:xfrm>
            <a:off x="467329" y="255523"/>
            <a:ext cx="8331834" cy="48640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1000"/>
              </a:lnSpc>
              <a:tabLst/>
            </a:pPr>
            <a:endParaRPr sz="4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100000"/>
              </a:lnSpc>
              <a:spcBef>
                <a:spcPts val="2"/>
              </a:spcBef>
              <a:tabLst/>
            </a:pP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Pre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-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ESMO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evidence</a:t>
            </a:r>
            <a:r>
              <a:rPr sz="27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MSI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-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H</a:t>
            </a:r>
            <a:r>
              <a:rPr sz="2700" b="1" kern="0" spc="2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LACC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                 </a:t>
            </a:r>
            <a:r>
              <a:rPr sz="2700" b="1" kern="0" spc="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        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36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7326562" y="268223"/>
            <a:ext cx="1383792" cy="237744"/>
          </a:xfrm>
          <a:prstGeom prst="rect">
            <a:avLst/>
          </a:prstGeom>
        </p:spPr>
      </p:pic>
      <p:sp>
        <p:nvSpPr>
          <p:cNvPr id="38" name="textbox 38"/>
          <p:cNvSpPr/>
          <p:nvPr/>
        </p:nvSpPr>
        <p:spPr>
          <a:xfrm>
            <a:off x="6620509" y="3186938"/>
            <a:ext cx="2225039" cy="1252219"/>
          </a:xfrm>
          <a:prstGeom prst="roundRect">
            <a:avLst>
              <a:gd name="adj" fmla="val 18357"/>
            </a:avLst>
          </a:prstGeom>
          <a:noFill/>
          <a:ln w="25400" cap="flat">
            <a:solidFill>
              <a:srgbClr val="060F23"/>
            </a:solidFill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2893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05740" algn="l" rtl="0" eaLnBrk="0">
              <a:lnSpc>
                <a:spcPct val="86000"/>
              </a:lnSpc>
              <a:tabLst/>
            </a:pPr>
            <a:r>
              <a:rPr sz="1500" kern="0" spc="2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Stage</a:t>
            </a:r>
            <a:r>
              <a:rPr sz="1500" kern="0" spc="25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2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III</a:t>
            </a:r>
            <a:r>
              <a:rPr sz="1500" kern="0" spc="8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500" kern="0" spc="2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Standard</a:t>
            </a:r>
            <a:endParaRPr sz="1500" dirty="0">
              <a:latin typeface="Arial"/>
              <a:ea typeface="Arial"/>
              <a:cs typeface="Arial"/>
            </a:endParaRPr>
          </a:p>
          <a:p>
            <a:pPr marL="690880" algn="l" rtl="0" eaLnBrk="0">
              <a:lnSpc>
                <a:spcPts val="1838"/>
              </a:lnSpc>
              <a:spcBef>
                <a:spcPts val="379"/>
              </a:spcBef>
              <a:tabLst/>
            </a:pP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of Care:</a:t>
            </a:r>
            <a:endParaRPr sz="1500" dirty="0">
              <a:latin typeface="Arial"/>
              <a:ea typeface="Arial"/>
              <a:cs typeface="Arial"/>
            </a:endParaRPr>
          </a:p>
          <a:p>
            <a:pPr marL="246379" algn="l" rtl="0" eaLnBrk="0">
              <a:lnSpc>
                <a:spcPct val="86000"/>
              </a:lnSpc>
              <a:spcBef>
                <a:spcPts val="75"/>
              </a:spcBef>
              <a:tabLst/>
            </a:pPr>
            <a:r>
              <a:rPr sz="1500" kern="0" spc="4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Surgical res</a:t>
            </a: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ection</a:t>
            </a:r>
            <a:endParaRPr sz="1500" dirty="0">
              <a:latin typeface="Arial"/>
              <a:ea typeface="Arial"/>
              <a:cs typeface="Arial"/>
            </a:endParaRPr>
          </a:p>
          <a:p>
            <a:pPr marL="163195" algn="l" rtl="0" eaLnBrk="0">
              <a:lnSpc>
                <a:spcPct val="86000"/>
              </a:lnSpc>
              <a:spcBef>
                <a:spcPts val="374"/>
              </a:spcBef>
              <a:tabLst/>
            </a:pPr>
            <a:r>
              <a:rPr sz="1500" kern="0" spc="4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then adjuvant</a:t>
            </a:r>
            <a:r>
              <a:rPr sz="1500" kern="0" spc="10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4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OxF</a:t>
            </a: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p</a:t>
            </a:r>
            <a:endParaRPr sz="1500" dirty="0">
              <a:latin typeface="Arial"/>
              <a:ea typeface="Arial"/>
              <a:cs typeface="Arial"/>
            </a:endParaRPr>
          </a:p>
        </p:txBody>
      </p:sp>
      <p:sp>
        <p:nvSpPr>
          <p:cNvPr id="40" name="textbox 40"/>
          <p:cNvSpPr/>
          <p:nvPr/>
        </p:nvSpPr>
        <p:spPr>
          <a:xfrm>
            <a:off x="6620509" y="1284986"/>
            <a:ext cx="2225039" cy="1250950"/>
          </a:xfrm>
          <a:prstGeom prst="roundRect">
            <a:avLst>
              <a:gd name="adj" fmla="val 18359"/>
            </a:avLst>
          </a:prstGeom>
          <a:noFill/>
          <a:ln w="25400" cap="flat">
            <a:solidFill>
              <a:srgbClr val="060F23"/>
            </a:solidFill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04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0014" algn="l" rtl="0" eaLnBrk="0">
              <a:lnSpc>
                <a:spcPct val="86000"/>
              </a:lnSpc>
              <a:tabLst/>
            </a:pP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Stage</a:t>
            </a:r>
            <a:r>
              <a:rPr sz="1500" kern="0" spc="19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II</a:t>
            </a:r>
            <a:r>
              <a:rPr sz="1500" kern="0" spc="7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Standard of</a:t>
            </a:r>
            <a:endParaRPr sz="1500" dirty="0">
              <a:latin typeface="Arial"/>
              <a:ea typeface="Arial"/>
              <a:cs typeface="Arial"/>
            </a:endParaRPr>
          </a:p>
          <a:p>
            <a:pPr marL="807084" algn="l" rtl="0" eaLnBrk="0">
              <a:lnSpc>
                <a:spcPct val="85000"/>
              </a:lnSpc>
              <a:spcBef>
                <a:spcPts val="370"/>
              </a:spcBef>
              <a:tabLst/>
            </a:pPr>
            <a:r>
              <a:rPr sz="1500" kern="0" spc="2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Care:</a:t>
            </a:r>
            <a:endParaRPr sz="1500" dirty="0">
              <a:latin typeface="Arial"/>
              <a:ea typeface="Arial"/>
              <a:cs typeface="Arial"/>
            </a:endParaRPr>
          </a:p>
          <a:p>
            <a:pPr marL="247015" algn="l" rtl="0" eaLnBrk="0">
              <a:lnSpc>
                <a:spcPct val="86000"/>
              </a:lnSpc>
              <a:spcBef>
                <a:spcPts val="395"/>
              </a:spcBef>
              <a:tabLst/>
            </a:pPr>
            <a:r>
              <a:rPr sz="1500" kern="0" spc="4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Surgical res</a:t>
            </a:r>
            <a:r>
              <a:rPr sz="1500" kern="0" spc="3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ection</a:t>
            </a:r>
            <a:endParaRPr sz="1500" dirty="0">
              <a:latin typeface="Arial"/>
              <a:ea typeface="Arial"/>
              <a:cs typeface="Arial"/>
            </a:endParaRPr>
          </a:p>
          <a:p>
            <a:pPr marL="297815" algn="l" rtl="0" eaLnBrk="0">
              <a:lnSpc>
                <a:spcPts val="1839"/>
              </a:lnSpc>
              <a:spcBef>
                <a:spcPts val="379"/>
              </a:spcBef>
              <a:tabLst/>
            </a:pPr>
            <a:r>
              <a:rPr sz="1500" kern="0" spc="4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then observation</a:t>
            </a:r>
            <a:endParaRPr sz="1500" dirty="0">
              <a:latin typeface="Arial"/>
              <a:ea typeface="Arial"/>
              <a:cs typeface="Arial"/>
            </a:endParaRPr>
          </a:p>
        </p:txBody>
      </p:sp>
      <p:pic>
        <p:nvPicPr>
          <p:cNvPr id="42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367284" y="851916"/>
            <a:ext cx="2852927" cy="766571"/>
          </a:xfrm>
          <a:prstGeom prst="rect">
            <a:avLst/>
          </a:prstGeom>
        </p:spPr>
      </p:pic>
      <p:pic>
        <p:nvPicPr>
          <p:cNvPr id="44" name="picture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376428" y="4215383"/>
            <a:ext cx="3290315" cy="626363"/>
          </a:xfrm>
          <a:prstGeom prst="rect">
            <a:avLst/>
          </a:prstGeom>
        </p:spPr>
      </p:pic>
      <p:pic>
        <p:nvPicPr>
          <p:cNvPr id="46" name="picture 4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388620" y="1795272"/>
            <a:ext cx="2831591" cy="726947"/>
          </a:xfrm>
          <a:prstGeom prst="rect">
            <a:avLst/>
          </a:prstGeom>
        </p:spPr>
      </p:pic>
      <p:pic>
        <p:nvPicPr>
          <p:cNvPr id="48" name="picture 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312420" y="3415283"/>
            <a:ext cx="2154936" cy="670560"/>
          </a:xfrm>
          <a:prstGeom prst="rect">
            <a:avLst/>
          </a:prstGeom>
        </p:spPr>
      </p:pic>
      <p:pic>
        <p:nvPicPr>
          <p:cNvPr id="50" name="picture 5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367284" y="2677667"/>
            <a:ext cx="2473451" cy="5638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2"/>
          <p:cNvSpPr/>
          <p:nvPr/>
        </p:nvSpPr>
        <p:spPr>
          <a:xfrm>
            <a:off x="452557" y="313120"/>
            <a:ext cx="7146925" cy="95948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Current outstanding questions for MSI-H</a:t>
            </a:r>
            <a:r>
              <a:rPr sz="2700" b="1" kern="0" spc="26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LACC</a:t>
            </a:r>
            <a:endParaRPr sz="27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6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01000"/>
              </a:lnSpc>
              <a:tabLst/>
            </a:pPr>
            <a:endParaRPr sz="5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86000"/>
              </a:lnSpc>
              <a:spcBef>
                <a:spcPts val="2"/>
              </a:spcBef>
              <a:tabLst/>
            </a:pPr>
            <a:r>
              <a:rPr sz="2000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Short-term                                                  </a:t>
            </a:r>
            <a:r>
              <a:rPr sz="2000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                           </a:t>
            </a:r>
            <a:r>
              <a:rPr sz="2000" b="1" kern="0" spc="-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Longer term</a:t>
            </a:r>
            <a:endParaRPr sz="20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54" name="textbox 54"/>
          <p:cNvSpPr/>
          <p:nvPr/>
        </p:nvSpPr>
        <p:spPr>
          <a:xfrm>
            <a:off x="5858457" y="1441210"/>
            <a:ext cx="2725420" cy="217677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791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6000"/>
              </a:lnSpc>
              <a:tabLst/>
            </a:pP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Does</a:t>
            </a:r>
            <a:r>
              <a:rPr sz="1500" b="1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short</a:t>
            </a:r>
            <a:r>
              <a:rPr sz="1500" b="1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term</a:t>
            </a:r>
            <a:r>
              <a:rPr sz="1500" b="1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efficacy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236854" indent="-4444" algn="l" rtl="0" eaLnBrk="0">
              <a:lnSpc>
                <a:spcPct val="99000"/>
              </a:lnSpc>
              <a:spcBef>
                <a:spcPts val="191"/>
              </a:spcBef>
              <a:tabLst/>
            </a:pP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translate into</a:t>
            </a:r>
            <a:r>
              <a:rPr sz="1500" b="1" kern="0" spc="16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long term</a:t>
            </a:r>
            <a:r>
              <a:rPr sz="1500" b="1" kern="0" spc="8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cancer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control?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6000"/>
              </a:lnSpc>
              <a:spcBef>
                <a:spcPts val="880"/>
              </a:spcBef>
              <a:tabLst/>
            </a:pP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Do</a:t>
            </a:r>
            <a:r>
              <a:rPr sz="1500" b="1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you</a:t>
            </a:r>
            <a:r>
              <a:rPr sz="1500" b="1" kern="0" spc="1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require</a:t>
            </a:r>
            <a:r>
              <a:rPr sz="1500" b="1" kern="0" spc="10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</a:t>
            </a:r>
            <a:r>
              <a:rPr sz="1500" b="1" kern="0" spc="8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cPR</a:t>
            </a: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for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241934" algn="l" rtl="0" eaLnBrk="0">
              <a:lnSpc>
                <a:spcPct val="86000"/>
              </a:lnSpc>
              <a:spcBef>
                <a:spcPts val="180"/>
              </a:spcBef>
              <a:tabLst/>
            </a:pPr>
            <a:r>
              <a:rPr sz="1500" b="1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longer te</a:t>
            </a: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rm cancer control?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6000"/>
              </a:lnSpc>
              <a:spcBef>
                <a:spcPts val="1176"/>
              </a:spcBef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</a:t>
            </a: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Is adjuvant treatment required?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0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36220" indent="-224154" algn="l" rtl="0" eaLnBrk="0">
              <a:lnSpc>
                <a:spcPct val="99000"/>
              </a:lnSpc>
              <a:spcBef>
                <a:spcPts val="1"/>
              </a:spcBef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500" kern="0" spc="2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Are there</a:t>
            </a:r>
            <a:r>
              <a:rPr sz="1500" b="1" kern="0" spc="1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long term toxi</a:t>
            </a:r>
            <a:r>
              <a:rPr sz="1500" b="1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city</a:t>
            </a:r>
            <a:r>
              <a:rPr sz="1500" b="1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      </a:t>
            </a:r>
            <a:r>
              <a:rPr sz="1500" b="1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concerns</a:t>
            </a:r>
            <a:endParaRPr sz="15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56" name="textbox 56"/>
          <p:cNvSpPr/>
          <p:nvPr/>
        </p:nvSpPr>
        <p:spPr>
          <a:xfrm>
            <a:off x="271753" y="1439686"/>
            <a:ext cx="2670175" cy="191960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6482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233045" indent="-220979" algn="l" rtl="0" eaLnBrk="0">
              <a:lnSpc>
                <a:spcPct val="99000"/>
              </a:lnSpc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Optimal duration of p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re-operative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treatment?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240665" indent="-227965" algn="l" rtl="0" eaLnBrk="0">
              <a:lnSpc>
                <a:spcPct val="91000"/>
              </a:lnSpc>
              <a:spcBef>
                <a:spcPts val="892"/>
              </a:spcBef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5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Single agent vs combina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tion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     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immunotherapy?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marL="12700" algn="l" rtl="0" eaLnBrk="0">
              <a:lnSpc>
                <a:spcPct val="87000"/>
              </a:lnSpc>
              <a:spcBef>
                <a:spcPts val="1176"/>
              </a:spcBef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5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500" kern="0" spc="4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Optimal patientselection</a:t>
            </a:r>
            <a:endParaRPr sz="1500" dirty="0">
              <a:latin typeface="Arial Narrow"/>
              <a:ea typeface="Arial Narrow"/>
              <a:cs typeface="Arial Narrow"/>
            </a:endParaRPr>
          </a:p>
          <a:p>
            <a:pPr algn="l" rtl="0" eaLnBrk="0">
              <a:lnSpc>
                <a:spcPct val="107000"/>
              </a:lnSpc>
              <a:tabLst/>
            </a:pPr>
            <a:endParaRPr sz="900" dirty="0">
              <a:latin typeface="Arial"/>
              <a:ea typeface="Arial"/>
              <a:cs typeface="Arial"/>
            </a:endParaRPr>
          </a:p>
          <a:p>
            <a:pPr marL="234950" indent="-222884" algn="l" rtl="0" eaLnBrk="0">
              <a:lnSpc>
                <a:spcPct val="91000"/>
              </a:lnSpc>
              <a:spcBef>
                <a:spcPts val="5"/>
              </a:spcBef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What is the</a:t>
            </a:r>
            <a:r>
              <a:rPr sz="1500" kern="0" spc="11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magn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itude</a:t>
            </a:r>
            <a:r>
              <a:rPr sz="15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of risk</a:t>
            </a:r>
            <a:r>
              <a:rPr sz="1500" kern="0" spc="5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1500" kern="0" spc="2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for</a:t>
            </a:r>
            <a:r>
              <a:rPr sz="1500" kern="0" spc="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 </a:t>
            </a:r>
            <a:r>
              <a:rPr sz="1500" kern="0" spc="30" dirty="0">
                <a:solidFill>
                  <a:srgbClr val="404040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severe toxicity?</a:t>
            </a:r>
            <a:endParaRPr sz="15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58" name="path 58"/>
          <p:cNvSpPr/>
          <p:nvPr/>
        </p:nvSpPr>
        <p:spPr>
          <a:xfrm>
            <a:off x="3257550" y="1786890"/>
            <a:ext cx="2208275" cy="1917191"/>
          </a:xfrm>
          <a:custGeom>
            <a:avLst/>
            <a:gdLst/>
            <a:ahLst/>
            <a:cxnLst/>
            <a:rect l="0" t="0" r="0" b="0"/>
            <a:pathLst>
              <a:path w="3477" h="3019">
                <a:moveTo>
                  <a:pt x="0" y="1509"/>
                </a:moveTo>
                <a:cubicBezTo>
                  <a:pt x="0" y="675"/>
                  <a:pt x="778" y="0"/>
                  <a:pt x="1738" y="0"/>
                </a:cubicBezTo>
                <a:cubicBezTo>
                  <a:pt x="2699" y="0"/>
                  <a:pt x="3477" y="675"/>
                  <a:pt x="3477" y="1509"/>
                </a:cubicBezTo>
                <a:cubicBezTo>
                  <a:pt x="3477" y="2343"/>
                  <a:pt x="2699" y="3019"/>
                  <a:pt x="1738" y="3019"/>
                </a:cubicBezTo>
                <a:cubicBezTo>
                  <a:pt x="778" y="3019"/>
                  <a:pt x="0" y="2343"/>
                  <a:pt x="0" y="1509"/>
                </a:cubicBezTo>
              </a:path>
            </a:pathLst>
          </a:custGeom>
          <a:solidFill>
            <a:srgbClr val="EFC5DF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pSp>
        <p:nvGrpSpPr>
          <p:cNvPr id="2" name="group 2"/>
          <p:cNvGrpSpPr/>
          <p:nvPr/>
        </p:nvGrpSpPr>
        <p:grpSpPr>
          <a:xfrm rot="21600000">
            <a:off x="3244850" y="1774190"/>
            <a:ext cx="2233675" cy="1942591"/>
            <a:chOff x="0" y="0"/>
            <a:chExt cx="2233675" cy="1942591"/>
          </a:xfrm>
        </p:grpSpPr>
        <p:sp>
          <p:nvSpPr>
            <p:cNvPr id="60" name="path 60"/>
            <p:cNvSpPr/>
            <p:nvPr/>
          </p:nvSpPr>
          <p:spPr>
            <a:xfrm>
              <a:off x="0" y="0"/>
              <a:ext cx="2233675" cy="1942591"/>
            </a:xfrm>
            <a:custGeom>
              <a:avLst/>
              <a:gdLst/>
              <a:ahLst/>
              <a:cxnLst/>
              <a:rect l="0" t="0" r="0" b="0"/>
              <a:pathLst>
                <a:path w="3517" h="3059">
                  <a:moveTo>
                    <a:pt x="20" y="1529"/>
                  </a:moveTo>
                  <a:cubicBezTo>
                    <a:pt x="20" y="695"/>
                    <a:pt x="798" y="20"/>
                    <a:pt x="1758" y="20"/>
                  </a:cubicBezTo>
                  <a:cubicBezTo>
                    <a:pt x="2719" y="20"/>
                    <a:pt x="3497" y="695"/>
                    <a:pt x="3497" y="1529"/>
                  </a:cubicBezTo>
                  <a:cubicBezTo>
                    <a:pt x="3497" y="2363"/>
                    <a:pt x="2719" y="3039"/>
                    <a:pt x="1758" y="3039"/>
                  </a:cubicBezTo>
                  <a:cubicBezTo>
                    <a:pt x="798" y="3039"/>
                    <a:pt x="20" y="2363"/>
                    <a:pt x="20" y="1529"/>
                  </a:cubicBezTo>
                </a:path>
              </a:pathLst>
            </a:custGeom>
            <a:noFill/>
            <a:ln w="25400" cap="flat">
              <a:solidFill>
                <a:srgbClr val="060F23"/>
              </a:solidFill>
              <a:prstDash val="solid"/>
              <a:round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62" name="textbox 62"/>
            <p:cNvSpPr/>
            <p:nvPr/>
          </p:nvSpPr>
          <p:spPr>
            <a:xfrm>
              <a:off x="-12700" y="-12700"/>
              <a:ext cx="2259329" cy="1974850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16000"/>
                </a:lnSpc>
                <a:tabLst/>
              </a:pPr>
              <a:endParaRPr sz="1000" dirty="0">
                <a:latin typeface="Arial"/>
                <a:ea typeface="Arial"/>
                <a:cs typeface="Arial"/>
              </a:endParaRPr>
            </a:p>
            <a:p>
              <a:pPr algn="l" rtl="0" eaLnBrk="0">
                <a:lnSpc>
                  <a:spcPct val="117000"/>
                </a:lnSpc>
                <a:tabLst/>
              </a:pPr>
              <a:endParaRPr sz="1000" dirty="0">
                <a:latin typeface="Arial"/>
                <a:ea typeface="Arial"/>
                <a:cs typeface="Arial"/>
              </a:endParaRPr>
            </a:p>
            <a:p>
              <a:pPr algn="l" rtl="0" eaLnBrk="0">
                <a:lnSpc>
                  <a:spcPct val="6745"/>
                </a:lnSpc>
                <a:tabLst/>
              </a:pPr>
              <a:endParaRPr sz="100" dirty="0">
                <a:latin typeface="Arial"/>
                <a:ea typeface="Arial"/>
                <a:cs typeface="Arial"/>
              </a:endParaRPr>
            </a:p>
            <a:p>
              <a:pPr marL="849630" algn="l" rtl="0" eaLnBrk="0">
                <a:lnSpc>
                  <a:spcPct val="80000"/>
                </a:lnSpc>
                <a:tabLst/>
              </a:pPr>
              <a:r>
                <a:rPr sz="1800" b="1" kern="0" spc="-10" dirty="0">
                  <a:solidFill>
                    <a:srgbClr val="000000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What</a:t>
              </a:r>
              <a:endParaRPr sz="1800" dirty="0">
                <a:latin typeface="Arial"/>
                <a:ea typeface="Arial"/>
                <a:cs typeface="Arial"/>
              </a:endParaRPr>
            </a:p>
            <a:p>
              <a:pPr marL="520700" algn="l" rtl="0" eaLnBrk="0">
                <a:lnSpc>
                  <a:spcPct val="97000"/>
                </a:lnSpc>
                <a:spcBef>
                  <a:spcPts val="423"/>
                </a:spcBef>
                <a:tabLst/>
              </a:pPr>
              <a:r>
                <a:rPr sz="1800" b="1" kern="0" spc="-20" dirty="0">
                  <a:solidFill>
                    <a:srgbClr val="000000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evidence</a:t>
              </a:r>
              <a:r>
                <a:rPr sz="1800" b="1" kern="0" spc="200" dirty="0">
                  <a:solidFill>
                    <a:srgbClr val="000000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 </a:t>
              </a:r>
              <a:r>
                <a:rPr sz="1800" b="1" kern="0" spc="-20" dirty="0">
                  <a:solidFill>
                    <a:srgbClr val="000000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is</a:t>
              </a:r>
              <a:endParaRPr sz="1800" dirty="0">
                <a:latin typeface="Arial"/>
                <a:ea typeface="Arial"/>
                <a:cs typeface="Arial"/>
              </a:endParaRPr>
            </a:p>
            <a:p>
              <a:pPr marL="502919" algn="l" rtl="0" eaLnBrk="0">
                <a:lnSpc>
                  <a:spcPct val="82000"/>
                </a:lnSpc>
                <a:spcBef>
                  <a:spcPts val="55"/>
                </a:spcBef>
                <a:tabLst/>
              </a:pPr>
              <a:r>
                <a:rPr sz="1800" b="1" kern="0" spc="-10" dirty="0">
                  <a:solidFill>
                    <a:srgbClr val="000000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required for</a:t>
              </a:r>
              <a:endParaRPr sz="1800" dirty="0">
                <a:latin typeface="Arial"/>
                <a:ea typeface="Arial"/>
                <a:cs typeface="Arial"/>
              </a:endParaRPr>
            </a:p>
            <a:p>
              <a:pPr marL="707390" algn="l" rtl="0" eaLnBrk="0">
                <a:lnSpc>
                  <a:spcPct val="82000"/>
                </a:lnSpc>
                <a:spcBef>
                  <a:spcPts val="391"/>
                </a:spcBef>
                <a:tabLst/>
              </a:pPr>
              <a:r>
                <a:rPr sz="1800" b="1" kern="0" spc="-20" dirty="0">
                  <a:solidFill>
                    <a:srgbClr val="000000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practice</a:t>
              </a:r>
              <a:endParaRPr sz="1800" dirty="0">
                <a:latin typeface="Arial"/>
                <a:ea typeface="Arial"/>
                <a:cs typeface="Arial"/>
              </a:endParaRPr>
            </a:p>
            <a:p>
              <a:pPr marL="668019" algn="l" rtl="0" eaLnBrk="0">
                <a:lnSpc>
                  <a:spcPct val="81000"/>
                </a:lnSpc>
                <a:spcBef>
                  <a:spcPts val="387"/>
                </a:spcBef>
                <a:tabLst/>
              </a:pPr>
              <a:r>
                <a:rPr sz="1800" b="1" kern="0" spc="-20" dirty="0">
                  <a:solidFill>
                    <a:srgbClr val="000000">
                      <a:alpha val="100000"/>
                    </a:srgbClr>
                  </a:solidFill>
                  <a:latin typeface="Arial"/>
                  <a:ea typeface="Arial"/>
                  <a:cs typeface="Arial"/>
                </a:rPr>
                <a:t>change?</a:t>
              </a:r>
              <a:endParaRPr sz="1800" dirty="0">
                <a:latin typeface="Arial"/>
                <a:ea typeface="Arial"/>
                <a:cs typeface="Arial"/>
              </a:endParaRPr>
            </a:p>
          </p:txBody>
        </p:sp>
      </p:grpSp>
      <p:pic>
        <p:nvPicPr>
          <p:cNvPr id="64" name="picture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64819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362711" y="1185481"/>
            <a:ext cx="5605462" cy="3400425"/>
          </a:xfrm>
          <a:prstGeom prst="rect">
            <a:avLst/>
          </a:prstGeom>
        </p:spPr>
      </p:pic>
      <p:sp>
        <p:nvSpPr>
          <p:cNvPr id="68" name="textbox 68"/>
          <p:cNvSpPr/>
          <p:nvPr/>
        </p:nvSpPr>
        <p:spPr>
          <a:xfrm>
            <a:off x="6054418" y="1628281"/>
            <a:ext cx="2741295" cy="344360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5240" algn="l" rtl="0" eaLnBrk="0">
              <a:lnSpc>
                <a:spcPts val="1838"/>
              </a:lnSpc>
              <a:tabLst/>
            </a:pPr>
            <a:r>
              <a:rPr sz="1500" b="1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Inclusion/ exclusion</a:t>
            </a:r>
            <a:r>
              <a:rPr sz="1500" b="1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b="1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cr</a:t>
            </a:r>
            <a:r>
              <a:rPr sz="1500" b="1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iteria</a:t>
            </a:r>
            <a:endParaRPr sz="1500" dirty="0">
              <a:latin typeface="Arial"/>
              <a:ea typeface="Arial"/>
              <a:cs typeface="Arial"/>
            </a:endParaRPr>
          </a:p>
          <a:p>
            <a:pPr marL="301625" indent="-288925" algn="l" rtl="0" eaLnBrk="0">
              <a:lnSpc>
                <a:spcPct val="105000"/>
              </a:lnSpc>
              <a:spcBef>
                <a:spcPts val="64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MSI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-H/</a:t>
            </a:r>
            <a:r>
              <a:rPr sz="1500" kern="0" spc="1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dMMR</a:t>
            </a:r>
            <a:r>
              <a:rPr sz="1500" kern="0" spc="1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localized      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non-metastatic co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lon</a:t>
            </a:r>
            <a:endParaRPr sz="1500" dirty="0">
              <a:latin typeface="Arial"/>
              <a:ea typeface="Arial"/>
              <a:cs typeface="Arial"/>
            </a:endParaRPr>
          </a:p>
          <a:p>
            <a:pPr marL="295909" algn="l" rtl="0" eaLnBrk="0">
              <a:lnSpc>
                <a:spcPts val="1839"/>
              </a:lnSpc>
              <a:spcBef>
                <a:spcPts val="81"/>
              </a:spcBef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cancer*</a:t>
            </a:r>
            <a:endParaRPr sz="1500" dirty="0">
              <a:latin typeface="Arial"/>
              <a:ea typeface="Arial"/>
              <a:cs typeface="Arial"/>
            </a:endParaRPr>
          </a:p>
          <a:p>
            <a:pPr marL="295275" indent="-283209" algn="l" rtl="0" eaLnBrk="0">
              <a:lnSpc>
                <a:spcPct val="104000"/>
              </a:lnSpc>
              <a:spcBef>
                <a:spcPts val="95"/>
              </a:spcBef>
              <a:tabLst/>
            </a:pP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Radiologically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staged</a:t>
            </a:r>
            <a:r>
              <a:rPr sz="1500" kern="0" spc="2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II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-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III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/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cT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and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/</a:t>
            </a:r>
            <a:r>
              <a:rPr sz="1500" kern="0" spc="1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or</a:t>
            </a:r>
            <a:r>
              <a:rPr sz="15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+</a:t>
            </a:r>
            <a:endParaRPr sz="1500" dirty="0">
              <a:latin typeface="Arial"/>
              <a:ea typeface="Arial"/>
              <a:cs typeface="Arial"/>
            </a:endParaRPr>
          </a:p>
          <a:p>
            <a:pPr marL="301625" indent="-288925" algn="l" rtl="0" eaLnBrk="0">
              <a:lnSpc>
                <a:spcPct val="97000"/>
              </a:lnSpc>
              <a:spcBef>
                <a:spcPts val="71"/>
              </a:spcBef>
              <a:tabLst/>
            </a:pP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No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obstruction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or                 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perforatio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</a:t>
            </a:r>
            <a:endParaRPr sz="1500" dirty="0">
              <a:latin typeface="Arial"/>
              <a:ea typeface="Arial"/>
              <a:cs typeface="Arial"/>
            </a:endParaRPr>
          </a:p>
          <a:p>
            <a:pPr marL="301625" indent="-288925" algn="l" rtl="0" eaLnBrk="0">
              <a:lnSpc>
                <a:spcPct val="96000"/>
              </a:lnSpc>
              <a:spcBef>
                <a:spcPts val="367"/>
              </a:spcBef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•    No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contraindications to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immunotherapy</a:t>
            </a:r>
            <a:endParaRPr sz="15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300" dirty="0">
              <a:latin typeface="Arial"/>
              <a:ea typeface="Arial"/>
              <a:cs typeface="Arial"/>
            </a:endParaRPr>
          </a:p>
          <a:p>
            <a:pPr marL="266700" indent="9525" algn="l" rtl="0" eaLnBrk="0">
              <a:lnSpc>
                <a:spcPct val="91000"/>
              </a:lnSpc>
              <a:spcBef>
                <a:spcPts val="3"/>
              </a:spcBef>
              <a:tabLst/>
            </a:pP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Imhotep included some rectal</a:t>
            </a:r>
            <a:r>
              <a:rPr sz="14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</a:t>
            </a: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cancer patients</a:t>
            </a:r>
            <a:endParaRPr sz="1400" dirty="0">
              <a:latin typeface="Arial"/>
              <a:ea typeface="Arial"/>
              <a:cs typeface="Arial"/>
            </a:endParaRPr>
          </a:p>
        </p:txBody>
      </p:sp>
      <p:sp>
        <p:nvSpPr>
          <p:cNvPr id="70" name="textbox 70"/>
          <p:cNvSpPr/>
          <p:nvPr/>
        </p:nvSpPr>
        <p:spPr>
          <a:xfrm>
            <a:off x="460014" y="313120"/>
            <a:ext cx="6360159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How</a:t>
            </a:r>
            <a:r>
              <a:rPr sz="27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does</a:t>
            </a:r>
            <a:r>
              <a:rPr sz="27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the</a:t>
            </a:r>
            <a:r>
              <a:rPr sz="27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current</a:t>
            </a:r>
            <a:r>
              <a:rPr sz="27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data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progress</a:t>
            </a:r>
            <a:r>
              <a:rPr sz="27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the</a:t>
            </a:r>
            <a:r>
              <a:rPr sz="27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field</a:t>
            </a:r>
            <a:r>
              <a:rPr sz="2700" b="1" kern="0" spc="17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?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72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table 74"/>
          <p:cNvGraphicFramePr>
            <a:graphicFrameLocks noGrp="1"/>
          </p:cNvGraphicFramePr>
          <p:nvPr/>
        </p:nvGraphicFramePr>
        <p:xfrm>
          <a:off x="1161173" y="1004316"/>
          <a:ext cx="6821169" cy="3134359"/>
        </p:xfrm>
        <a:graphic>
          <a:graphicData uri="http://schemas.openxmlformats.org/drawingml/2006/table">
            <a:tbl>
              <a:tblPr/>
              <a:tblGrid>
                <a:gridCol w="1407795"/>
                <a:gridCol w="1870710"/>
                <a:gridCol w="1271270"/>
                <a:gridCol w="1065530"/>
                <a:gridCol w="1205864"/>
              </a:tblGrid>
              <a:tr h="7785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52755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Study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05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0055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Study drug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51790" indent="-208915" algn="l" rtl="0" eaLnBrk="0">
                        <a:lnSpc>
                          <a:spcPct val="91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Duration of</a:t>
                      </a:r>
                      <a:r>
                        <a:rPr sz="15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pre-op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18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4500" indent="-251459" algn="l" rtl="0" eaLnBrk="0">
                        <a:lnSpc>
                          <a:spcPct val="90000"/>
                        </a:lnSpc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Post-op</a:t>
                      </a:r>
                      <a:r>
                        <a:rPr sz="15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IO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5740" indent="56514" algn="l" rtl="0" eaLnBrk="0">
                        <a:lnSpc>
                          <a:spcPct val="91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Primary</a:t>
                      </a:r>
                      <a:r>
                        <a:rPr sz="15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endpoint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</a:tr>
              <a:tr h="6026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32434" indent="-144779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IMHOTEP</a:t>
                      </a:r>
                      <a:r>
                        <a:rPr sz="1500" b="1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</a:t>
                      </a: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(n=89)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84479" algn="l" rtl="0" eaLnBrk="0">
                        <a:lnSpc>
                          <a:spcPct val="8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6210" algn="l" rtl="0" eaLnBrk="0">
                        <a:lnSpc>
                          <a:spcPct val="97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6-12 weeks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0690" algn="l" rtl="0" eaLnBrk="0">
                        <a:lnSpc>
                          <a:spcPct val="82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egoe UI Emoji"/>
                          <a:ea typeface="Segoe UI Emoji"/>
                          <a:cs typeface="Segoe UI Emoji"/>
                        </a:rPr>
                        <a:t>✅</a:t>
                      </a:r>
                      <a:endParaRPr sz="1500" dirty="0">
                        <a:latin typeface="Segoe UI Emoji"/>
                        <a:ea typeface="Segoe UI Emoji"/>
                        <a:cs typeface="Segoe UI Emoji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0504" algn="l" rtl="0" eaLnBrk="0">
                        <a:lnSpc>
                          <a:spcPct val="82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5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pCR</a:t>
                      </a:r>
                      <a:r>
                        <a:rPr sz="1500" kern="0" spc="1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rate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105219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716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4170" algn="l" rtl="0" eaLnBrk="0">
                        <a:lnSpc>
                          <a:spcPts val="1108"/>
                        </a:lnSpc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</a:t>
                      </a:r>
                      <a:r>
                        <a:rPr sz="1500" b="1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32434" algn="l" rtl="0" eaLnBrk="0">
                        <a:lnSpc>
                          <a:spcPts val="2098"/>
                        </a:lnSpc>
                        <a:tabLst/>
                      </a:pP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(n=59)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15290" algn="l" rtl="0" eaLnBrk="0">
                        <a:lnSpc>
                          <a:spcPts val="109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Nivolumab</a:t>
                      </a:r>
                      <a:r>
                        <a:rPr sz="15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98475" algn="l" rtl="0" eaLnBrk="0">
                        <a:lnSpc>
                          <a:spcPts val="2142"/>
                        </a:lnSpc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Relatlimab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88290" algn="l" rtl="0" eaLnBrk="0">
                        <a:lnSpc>
                          <a:spcPct val="97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 weeks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90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2481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5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7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76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1846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5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Path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7804" algn="l" rtl="0" eaLnBrk="0">
                        <a:lnSpc>
                          <a:spcPct val="82000"/>
                        </a:lnSpc>
                        <a:spcBef>
                          <a:spcPts val="342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response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32740" algn="l" rtl="0" eaLnBrk="0">
                        <a:lnSpc>
                          <a:spcPct val="81000"/>
                        </a:lnSpc>
                        <a:spcBef>
                          <a:spcPts val="325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(&lt;50%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94334" algn="l" rtl="0" eaLnBrk="0">
                        <a:lnSpc>
                          <a:spcPct val="81000"/>
                        </a:lnSpc>
                        <a:spcBef>
                          <a:spcPts val="344"/>
                        </a:spcBef>
                        <a:tabLst/>
                      </a:pPr>
                      <a:r>
                        <a:rPr sz="15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RVT)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272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4170" algn="l" rtl="0" eaLnBrk="0">
                        <a:lnSpc>
                          <a:spcPts val="1108"/>
                        </a:lnSpc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</a:t>
                      </a:r>
                      <a:r>
                        <a:rPr sz="1500" b="1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79095" algn="l" rtl="0" eaLnBrk="0">
                        <a:lnSpc>
                          <a:spcPts val="2098"/>
                        </a:lnSpc>
                        <a:tabLst/>
                      </a:pP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(n=115)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7675" algn="l" rtl="0" eaLnBrk="0">
                        <a:lnSpc>
                          <a:spcPts val="109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Nivolimab</a:t>
                      </a:r>
                      <a:r>
                        <a:rPr sz="1500" kern="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90219" algn="l" rtl="0" eaLnBrk="0">
                        <a:lnSpc>
                          <a:spcPts val="2098"/>
                        </a:lnSpc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Ipilimumab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88290" algn="l" rtl="0" eaLnBrk="0">
                        <a:lnSpc>
                          <a:spcPct val="97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 weeks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531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2481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5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4892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Safety</a:t>
                      </a:r>
                      <a:r>
                        <a:rPr sz="15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&amp;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3045" algn="l" rtl="0" eaLnBrk="0">
                        <a:lnSpc>
                          <a:spcPct val="81000"/>
                        </a:lnSpc>
                        <a:spcBef>
                          <a:spcPts val="342"/>
                        </a:spcBef>
                        <a:tabLst/>
                      </a:pP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 yr</a:t>
                      </a:r>
                      <a:r>
                        <a:rPr sz="1500" kern="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DFS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  <p:sp>
        <p:nvSpPr>
          <p:cNvPr id="76" name="textbox 76"/>
          <p:cNvSpPr/>
          <p:nvPr/>
        </p:nvSpPr>
        <p:spPr>
          <a:xfrm>
            <a:off x="5258269" y="4687822"/>
            <a:ext cx="3594734" cy="3289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247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1000"/>
              </a:lnSpc>
              <a:tabLst/>
            </a:pP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la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Fouchardiere, ESMO</a:t>
            </a:r>
            <a:r>
              <a:rPr sz="11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Gooyer, ESMO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Chalabi,</a:t>
            </a:r>
            <a:r>
              <a:rPr sz="11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ESMO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sp>
        <p:nvSpPr>
          <p:cNvPr id="78" name="textbox 78"/>
          <p:cNvSpPr/>
          <p:nvPr/>
        </p:nvSpPr>
        <p:spPr>
          <a:xfrm>
            <a:off x="456676" y="344742"/>
            <a:ext cx="2102485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Study designs: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pic>
        <p:nvPicPr>
          <p:cNvPr id="80" name="picture 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64819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 rot="21600000">
            <a:off x="359994" y="1045070"/>
            <a:ext cx="8409788" cy="1012329"/>
            <a:chOff x="0" y="0"/>
            <a:chExt cx="8409788" cy="1012329"/>
          </a:xfrm>
        </p:grpSpPr>
        <p:sp>
          <p:nvSpPr>
            <p:cNvPr id="82" name="path 82"/>
            <p:cNvSpPr/>
            <p:nvPr/>
          </p:nvSpPr>
          <p:spPr>
            <a:xfrm>
              <a:off x="0" y="0"/>
              <a:ext cx="3133140" cy="1012329"/>
            </a:xfrm>
            <a:custGeom>
              <a:avLst/>
              <a:gdLst/>
              <a:ahLst/>
              <a:cxnLst/>
              <a:rect l="0" t="0" r="0" b="0"/>
              <a:pathLst>
                <a:path w="4934" h="1594">
                  <a:moveTo>
                    <a:pt x="0" y="1594"/>
                  </a:moveTo>
                  <a:lnTo>
                    <a:pt x="1839" y="1594"/>
                  </a:lnTo>
                  <a:lnTo>
                    <a:pt x="1839" y="0"/>
                  </a:lnTo>
                  <a:lnTo>
                    <a:pt x="0" y="0"/>
                  </a:lnTo>
                  <a:lnTo>
                    <a:pt x="0" y="1594"/>
                  </a:lnTo>
                  <a:close/>
                </a:path>
                <a:path w="4934" h="1594">
                  <a:moveTo>
                    <a:pt x="1839" y="1594"/>
                  </a:moveTo>
                  <a:lnTo>
                    <a:pt x="4934" y="1594"/>
                  </a:lnTo>
                  <a:lnTo>
                    <a:pt x="4934" y="0"/>
                  </a:lnTo>
                  <a:lnTo>
                    <a:pt x="1839" y="0"/>
                  </a:lnTo>
                  <a:lnTo>
                    <a:pt x="1839" y="1594"/>
                  </a:lnTo>
                  <a:close/>
                </a:path>
              </a:pathLst>
            </a:custGeom>
            <a:solidFill>
              <a:srgbClr val="00305D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84" name="path 84"/>
            <p:cNvSpPr/>
            <p:nvPr/>
          </p:nvSpPr>
          <p:spPr>
            <a:xfrm>
              <a:off x="3133267" y="0"/>
              <a:ext cx="5276520" cy="1012329"/>
            </a:xfrm>
            <a:custGeom>
              <a:avLst/>
              <a:gdLst/>
              <a:ahLst/>
              <a:cxnLst/>
              <a:rect l="0" t="0" r="0" b="0"/>
              <a:pathLst>
                <a:path w="8309" h="1594">
                  <a:moveTo>
                    <a:pt x="0" y="1594"/>
                  </a:moveTo>
                  <a:lnTo>
                    <a:pt x="1601" y="1594"/>
                  </a:lnTo>
                  <a:lnTo>
                    <a:pt x="1601" y="0"/>
                  </a:lnTo>
                  <a:lnTo>
                    <a:pt x="0" y="0"/>
                  </a:lnTo>
                  <a:lnTo>
                    <a:pt x="0" y="1594"/>
                  </a:lnTo>
                  <a:close/>
                </a:path>
                <a:path w="8309" h="1594">
                  <a:moveTo>
                    <a:pt x="1601" y="1594"/>
                  </a:moveTo>
                  <a:lnTo>
                    <a:pt x="3284" y="1594"/>
                  </a:lnTo>
                  <a:lnTo>
                    <a:pt x="3284" y="0"/>
                  </a:lnTo>
                  <a:lnTo>
                    <a:pt x="1601" y="0"/>
                  </a:lnTo>
                  <a:lnTo>
                    <a:pt x="1601" y="1594"/>
                  </a:lnTo>
                  <a:close/>
                </a:path>
                <a:path w="8309" h="1594">
                  <a:moveTo>
                    <a:pt x="3284" y="1594"/>
                  </a:moveTo>
                  <a:lnTo>
                    <a:pt x="5328" y="1594"/>
                  </a:lnTo>
                  <a:lnTo>
                    <a:pt x="5328" y="0"/>
                  </a:lnTo>
                  <a:lnTo>
                    <a:pt x="3284" y="0"/>
                  </a:lnTo>
                  <a:lnTo>
                    <a:pt x="3284" y="1594"/>
                  </a:lnTo>
                  <a:close/>
                </a:path>
                <a:path w="8309" h="1594">
                  <a:moveTo>
                    <a:pt x="5328" y="1594"/>
                  </a:moveTo>
                  <a:lnTo>
                    <a:pt x="6727" y="1594"/>
                  </a:lnTo>
                  <a:lnTo>
                    <a:pt x="6727" y="0"/>
                  </a:lnTo>
                  <a:lnTo>
                    <a:pt x="5328" y="0"/>
                  </a:lnTo>
                  <a:lnTo>
                    <a:pt x="5328" y="1594"/>
                  </a:lnTo>
                  <a:close/>
                </a:path>
                <a:path w="8309" h="1594">
                  <a:moveTo>
                    <a:pt x="6727" y="1594"/>
                  </a:moveTo>
                  <a:lnTo>
                    <a:pt x="8309" y="1594"/>
                  </a:lnTo>
                  <a:lnTo>
                    <a:pt x="8309" y="0"/>
                  </a:lnTo>
                  <a:lnTo>
                    <a:pt x="6727" y="0"/>
                  </a:lnTo>
                  <a:lnTo>
                    <a:pt x="6727" y="1594"/>
                  </a:lnTo>
                  <a:close/>
                </a:path>
              </a:pathLst>
            </a:custGeom>
            <a:solidFill>
              <a:srgbClr val="1E325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group 6"/>
          <p:cNvGrpSpPr/>
          <p:nvPr/>
        </p:nvGrpSpPr>
        <p:grpSpPr>
          <a:xfrm rot="21600000">
            <a:off x="359994" y="2057438"/>
            <a:ext cx="8409788" cy="647788"/>
            <a:chOff x="0" y="0"/>
            <a:chExt cx="8409788" cy="647788"/>
          </a:xfrm>
        </p:grpSpPr>
        <p:sp>
          <p:nvSpPr>
            <p:cNvPr id="86" name="path 86"/>
            <p:cNvSpPr/>
            <p:nvPr/>
          </p:nvSpPr>
          <p:spPr>
            <a:xfrm>
              <a:off x="0" y="0"/>
              <a:ext cx="3133140" cy="647788"/>
            </a:xfrm>
            <a:custGeom>
              <a:avLst/>
              <a:gdLst/>
              <a:ahLst/>
              <a:cxnLst/>
              <a:rect l="0" t="0" r="0" b="0"/>
              <a:pathLst>
                <a:path w="4934" h="1020">
                  <a:moveTo>
                    <a:pt x="0" y="1020"/>
                  </a:moveTo>
                  <a:lnTo>
                    <a:pt x="1839" y="1020"/>
                  </a:lnTo>
                  <a:lnTo>
                    <a:pt x="1839" y="0"/>
                  </a:lnTo>
                  <a:lnTo>
                    <a:pt x="0" y="0"/>
                  </a:lnTo>
                  <a:lnTo>
                    <a:pt x="0" y="1020"/>
                  </a:lnTo>
                  <a:close/>
                </a:path>
                <a:path w="4934" h="1020">
                  <a:moveTo>
                    <a:pt x="1839" y="1020"/>
                  </a:moveTo>
                  <a:lnTo>
                    <a:pt x="4934" y="1020"/>
                  </a:lnTo>
                  <a:lnTo>
                    <a:pt x="4934" y="0"/>
                  </a:lnTo>
                  <a:lnTo>
                    <a:pt x="1839" y="0"/>
                  </a:lnTo>
                  <a:lnTo>
                    <a:pt x="1839" y="1020"/>
                  </a:lnTo>
                  <a:close/>
                </a:path>
              </a:pathLst>
            </a:custGeom>
            <a:solidFill>
              <a:srgbClr val="8AA3DA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88" name="path 88"/>
            <p:cNvSpPr/>
            <p:nvPr/>
          </p:nvSpPr>
          <p:spPr>
            <a:xfrm>
              <a:off x="3133267" y="0"/>
              <a:ext cx="5276520" cy="647788"/>
            </a:xfrm>
            <a:custGeom>
              <a:avLst/>
              <a:gdLst/>
              <a:ahLst/>
              <a:cxnLst/>
              <a:rect l="0" t="0" r="0" b="0"/>
              <a:pathLst>
                <a:path w="8309" h="1020">
                  <a:moveTo>
                    <a:pt x="0" y="1020"/>
                  </a:moveTo>
                  <a:lnTo>
                    <a:pt x="1601" y="1020"/>
                  </a:lnTo>
                  <a:lnTo>
                    <a:pt x="1601" y="0"/>
                  </a:lnTo>
                  <a:lnTo>
                    <a:pt x="0" y="0"/>
                  </a:lnTo>
                  <a:lnTo>
                    <a:pt x="0" y="1020"/>
                  </a:lnTo>
                  <a:close/>
                </a:path>
                <a:path w="8309" h="1020">
                  <a:moveTo>
                    <a:pt x="1601" y="1020"/>
                  </a:moveTo>
                  <a:lnTo>
                    <a:pt x="3284" y="1020"/>
                  </a:lnTo>
                  <a:lnTo>
                    <a:pt x="3284" y="0"/>
                  </a:lnTo>
                  <a:lnTo>
                    <a:pt x="1601" y="0"/>
                  </a:lnTo>
                  <a:lnTo>
                    <a:pt x="1601" y="1020"/>
                  </a:lnTo>
                  <a:close/>
                </a:path>
                <a:path w="8309" h="1020">
                  <a:moveTo>
                    <a:pt x="3284" y="1020"/>
                  </a:moveTo>
                  <a:lnTo>
                    <a:pt x="5328" y="1020"/>
                  </a:lnTo>
                  <a:lnTo>
                    <a:pt x="5328" y="0"/>
                  </a:lnTo>
                  <a:lnTo>
                    <a:pt x="3284" y="0"/>
                  </a:lnTo>
                  <a:lnTo>
                    <a:pt x="3284" y="1020"/>
                  </a:lnTo>
                  <a:close/>
                </a:path>
                <a:path w="8309" h="1020">
                  <a:moveTo>
                    <a:pt x="5328" y="1020"/>
                  </a:moveTo>
                  <a:lnTo>
                    <a:pt x="6727" y="1020"/>
                  </a:lnTo>
                  <a:lnTo>
                    <a:pt x="6727" y="0"/>
                  </a:lnTo>
                  <a:lnTo>
                    <a:pt x="5328" y="0"/>
                  </a:lnTo>
                  <a:lnTo>
                    <a:pt x="5328" y="1020"/>
                  </a:lnTo>
                  <a:close/>
                </a:path>
                <a:path w="8309" h="1020">
                  <a:moveTo>
                    <a:pt x="6727" y="1020"/>
                  </a:moveTo>
                  <a:lnTo>
                    <a:pt x="8309" y="1020"/>
                  </a:lnTo>
                  <a:lnTo>
                    <a:pt x="8309" y="0"/>
                  </a:lnTo>
                  <a:lnTo>
                    <a:pt x="6727" y="0"/>
                  </a:lnTo>
                  <a:lnTo>
                    <a:pt x="6727" y="1020"/>
                  </a:lnTo>
                  <a:close/>
                </a:path>
              </a:pathLst>
            </a:custGeom>
            <a:solidFill>
              <a:srgbClr val="E7E8EA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group 8"/>
          <p:cNvGrpSpPr/>
          <p:nvPr/>
        </p:nvGrpSpPr>
        <p:grpSpPr>
          <a:xfrm rot="21600000">
            <a:off x="359994" y="3431959"/>
            <a:ext cx="5218924" cy="747445"/>
            <a:chOff x="0" y="0"/>
            <a:chExt cx="5218924" cy="747445"/>
          </a:xfrm>
        </p:grpSpPr>
        <p:sp>
          <p:nvSpPr>
            <p:cNvPr id="90" name="path 90"/>
            <p:cNvSpPr/>
            <p:nvPr/>
          </p:nvSpPr>
          <p:spPr>
            <a:xfrm>
              <a:off x="0" y="0"/>
              <a:ext cx="3133140" cy="747445"/>
            </a:xfrm>
            <a:custGeom>
              <a:avLst/>
              <a:gdLst/>
              <a:ahLst/>
              <a:cxnLst/>
              <a:rect l="0" t="0" r="0" b="0"/>
              <a:pathLst>
                <a:path w="4934" h="1177">
                  <a:moveTo>
                    <a:pt x="0" y="1177"/>
                  </a:moveTo>
                  <a:lnTo>
                    <a:pt x="1839" y="1177"/>
                  </a:lnTo>
                  <a:lnTo>
                    <a:pt x="1839" y="0"/>
                  </a:lnTo>
                  <a:lnTo>
                    <a:pt x="0" y="0"/>
                  </a:lnTo>
                  <a:lnTo>
                    <a:pt x="0" y="1177"/>
                  </a:lnTo>
                  <a:close/>
                </a:path>
                <a:path w="4934" h="1177">
                  <a:moveTo>
                    <a:pt x="1839" y="1177"/>
                  </a:moveTo>
                  <a:lnTo>
                    <a:pt x="4934" y="1177"/>
                  </a:lnTo>
                  <a:lnTo>
                    <a:pt x="4934" y="0"/>
                  </a:lnTo>
                  <a:lnTo>
                    <a:pt x="1839" y="0"/>
                  </a:lnTo>
                  <a:lnTo>
                    <a:pt x="1839" y="1177"/>
                  </a:lnTo>
                  <a:close/>
                </a:path>
              </a:pathLst>
            </a:custGeom>
            <a:solidFill>
              <a:srgbClr val="8AA3DA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92" name="path 92"/>
            <p:cNvSpPr/>
            <p:nvPr/>
          </p:nvSpPr>
          <p:spPr>
            <a:xfrm>
              <a:off x="3133267" y="0"/>
              <a:ext cx="2085657" cy="747445"/>
            </a:xfrm>
            <a:custGeom>
              <a:avLst/>
              <a:gdLst/>
              <a:ahLst/>
              <a:cxnLst/>
              <a:rect l="0" t="0" r="0" b="0"/>
              <a:pathLst>
                <a:path w="3284" h="1177">
                  <a:moveTo>
                    <a:pt x="0" y="1177"/>
                  </a:moveTo>
                  <a:lnTo>
                    <a:pt x="1601" y="1177"/>
                  </a:lnTo>
                  <a:lnTo>
                    <a:pt x="1601" y="0"/>
                  </a:lnTo>
                  <a:lnTo>
                    <a:pt x="0" y="0"/>
                  </a:lnTo>
                  <a:lnTo>
                    <a:pt x="0" y="1177"/>
                  </a:lnTo>
                  <a:close/>
                </a:path>
                <a:path w="3284" h="1177">
                  <a:moveTo>
                    <a:pt x="1601" y="1177"/>
                  </a:moveTo>
                  <a:lnTo>
                    <a:pt x="3284" y="1177"/>
                  </a:lnTo>
                  <a:lnTo>
                    <a:pt x="3284" y="0"/>
                  </a:lnTo>
                  <a:lnTo>
                    <a:pt x="1601" y="0"/>
                  </a:lnTo>
                  <a:lnTo>
                    <a:pt x="1601" y="1177"/>
                  </a:lnTo>
                  <a:close/>
                </a:path>
              </a:pathLst>
            </a:custGeom>
            <a:solidFill>
              <a:srgbClr val="E7E8EA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94" name="table 94"/>
          <p:cNvGraphicFramePr>
            <a:graphicFrameLocks noGrp="1"/>
          </p:cNvGraphicFramePr>
          <p:nvPr/>
        </p:nvGraphicFramePr>
        <p:xfrm>
          <a:off x="353644" y="1038732"/>
          <a:ext cx="8422004" cy="3489960"/>
        </p:xfrm>
        <a:graphic>
          <a:graphicData uri="http://schemas.openxmlformats.org/drawingml/2006/table">
            <a:tbl>
              <a:tblPr/>
              <a:tblGrid>
                <a:gridCol w="1249680"/>
                <a:gridCol w="416559"/>
                <a:gridCol w="1238885"/>
                <a:gridCol w="438784"/>
                <a:gridCol w="866139"/>
                <a:gridCol w="1109345"/>
                <a:gridCol w="247650"/>
                <a:gridCol w="2854960"/>
              </a:tblGrid>
              <a:tr h="1018539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3655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Study                   Design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8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84834" indent="-156210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Median</a:t>
                      </a:r>
                      <a:r>
                        <a:rPr sz="15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15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age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304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PS &gt;0</a:t>
                      </a:r>
                      <a:r>
                        <a:rPr sz="1500" b="1" kern="0" spc="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  </a:t>
                      </a: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%cT4</a:t>
                      </a:r>
                      <a:r>
                        <a:rPr sz="1500" b="1" kern="0" spc="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 </a:t>
                      </a: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%</a:t>
                      </a:r>
                      <a:r>
                        <a:rPr sz="1500" b="1" kern="0" spc="19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N+</a:t>
                      </a:r>
                      <a:r>
                        <a:rPr sz="1500" b="1" kern="0" spc="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</a:t>
                      </a: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%</a:t>
                      </a:r>
                      <a:r>
                        <a:rPr sz="1500" b="1" kern="0" spc="1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Lynch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14959" indent="-142875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IMHOTEP</a:t>
                      </a:r>
                      <a:r>
                        <a:rPr sz="1500" b="1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(n=89)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96265" algn="l" rtl="0" eaLnBrk="0">
                        <a:lnSpc>
                          <a:spcPct val="87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Peri-op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26695" algn="l" rtl="0" eaLnBrk="0">
                        <a:lnSpc>
                          <a:spcPct val="87000"/>
                        </a:lnSpc>
                        <a:spcBef>
                          <a:spcPts val="354"/>
                        </a:spcBef>
                        <a:tabLst/>
                      </a:pPr>
                      <a:r>
                        <a:rPr sz="15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4325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66</a:t>
                      </a:r>
                      <a:r>
                        <a:rPr sz="15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</a:t>
                      </a:r>
                      <a:r>
                        <a:rPr sz="15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41.9%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318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31.5%</a:t>
                      </a:r>
                      <a:r>
                        <a:rPr sz="15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78.7%</a:t>
                      </a:r>
                      <a:r>
                        <a:rPr sz="15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20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.7%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440"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720214" indent="-394970" algn="l" rtl="0" eaLnBrk="0">
                        <a:lnSpc>
                          <a:spcPct val="9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Pre-op</a:t>
                      </a:r>
                      <a:r>
                        <a:rPr sz="15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Nivolum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ab</a:t>
                      </a:r>
                      <a:r>
                        <a:rPr sz="1500" kern="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Relatlimab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9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447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65</a:t>
                      </a:r>
                      <a:r>
                        <a:rPr sz="15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</a:t>
                      </a: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29%</a:t>
                      </a:r>
                      <a:r>
                        <a:rPr sz="15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    </a:t>
                      </a: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68%</a:t>
                      </a:r>
                      <a:r>
                        <a:rPr sz="15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  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63%          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19%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34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27965" algn="l" rtl="0" eaLnBrk="0">
                        <a:lnSpc>
                          <a:spcPts val="109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</a:t>
                      </a:r>
                      <a:r>
                        <a:rPr sz="1500" b="1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61620" algn="l" rtl="0" eaLnBrk="0">
                        <a:lnSpc>
                          <a:spcPts val="2067"/>
                        </a:lnSpc>
                        <a:tabLst/>
                      </a:pP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(n=113)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62280" indent="-354965" algn="l" rtl="0" eaLnBrk="0">
                        <a:lnSpc>
                          <a:spcPct val="88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Pre-op</a:t>
                      </a:r>
                      <a:r>
                        <a:rPr sz="1500" kern="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Nivolim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ab</a:t>
                      </a:r>
                      <a:r>
                        <a:rPr sz="15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Ipilimumab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4470" algn="l" rtl="0" eaLnBrk="0">
                        <a:lnSpc>
                          <a:spcPct val="81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60               13%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70840" algn="l" rtl="0" eaLnBrk="0">
                        <a:lnSpc>
                          <a:spcPct val="81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65%</a:t>
                      </a:r>
                      <a:r>
                        <a:rPr sz="15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  </a:t>
                      </a:r>
                      <a:r>
                        <a:rPr sz="15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67%           3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 hMerge="1" rowSpan="2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146050">
                <a:tc gridSpan="6">
                  <a:txBody>
                    <a:bodyPr/>
                    <a:lstStyle/>
                    <a:p>
                      <a:pPr algn="l" rtl="0" eaLnBrk="0">
                        <a:lnSpc>
                          <a:spcPts val="11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88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28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386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High proportion of high</a:t>
                      </a:r>
                      <a:r>
                        <a:rPr sz="14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risk</a:t>
                      </a:r>
                      <a:r>
                        <a:rPr sz="1400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patient</a:t>
                      </a:r>
                      <a:r>
                        <a:rPr sz="14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endParaRPr sz="14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C89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C89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C89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C89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25400" cap="flat" cmpd="sng" algn="ctr">
                      <a:solidFill>
                        <a:srgbClr val="060F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0" name="group 10"/>
          <p:cNvGrpSpPr/>
          <p:nvPr/>
        </p:nvGrpSpPr>
        <p:grpSpPr>
          <a:xfrm rot="21600000">
            <a:off x="3392678" y="2060702"/>
            <a:ext cx="2485135" cy="756919"/>
            <a:chOff x="0" y="0"/>
            <a:chExt cx="2485135" cy="756919"/>
          </a:xfrm>
        </p:grpSpPr>
        <p:sp>
          <p:nvSpPr>
            <p:cNvPr id="96" name="path 96"/>
            <p:cNvSpPr/>
            <p:nvPr/>
          </p:nvSpPr>
          <p:spPr>
            <a:xfrm>
              <a:off x="12700" y="12700"/>
              <a:ext cx="2459735" cy="731519"/>
            </a:xfrm>
            <a:custGeom>
              <a:avLst/>
              <a:gdLst/>
              <a:ahLst/>
              <a:cxnLst/>
              <a:rect l="0" t="0" r="0" b="0"/>
              <a:pathLst>
                <a:path w="3873" h="1151">
                  <a:moveTo>
                    <a:pt x="0" y="576"/>
                  </a:moveTo>
                  <a:cubicBezTo>
                    <a:pt x="0" y="257"/>
                    <a:pt x="867" y="0"/>
                    <a:pt x="1936" y="0"/>
                  </a:cubicBezTo>
                  <a:cubicBezTo>
                    <a:pt x="3006" y="0"/>
                    <a:pt x="3873" y="257"/>
                    <a:pt x="3873" y="576"/>
                  </a:cubicBezTo>
                  <a:cubicBezTo>
                    <a:pt x="3873" y="894"/>
                    <a:pt x="3006" y="1151"/>
                    <a:pt x="1936" y="1151"/>
                  </a:cubicBezTo>
                  <a:cubicBezTo>
                    <a:pt x="867" y="1151"/>
                    <a:pt x="0" y="894"/>
                    <a:pt x="0" y="576"/>
                  </a:cubicBezTo>
                  <a:moveTo>
                    <a:pt x="42" y="576"/>
                  </a:moveTo>
                  <a:cubicBezTo>
                    <a:pt x="42" y="870"/>
                    <a:pt x="890" y="1109"/>
                    <a:pt x="1936" y="1109"/>
                  </a:cubicBezTo>
                  <a:cubicBezTo>
                    <a:pt x="2982" y="1109"/>
                    <a:pt x="3830" y="870"/>
                    <a:pt x="3830" y="576"/>
                  </a:cubicBezTo>
                  <a:cubicBezTo>
                    <a:pt x="3830" y="281"/>
                    <a:pt x="2982" y="42"/>
                    <a:pt x="1936" y="42"/>
                  </a:cubicBezTo>
                  <a:cubicBezTo>
                    <a:pt x="890" y="42"/>
                    <a:pt x="42" y="281"/>
                    <a:pt x="42" y="576"/>
                  </a:cubicBezTo>
                </a:path>
              </a:pathLst>
            </a:custGeom>
            <a:solidFill>
              <a:srgbClr val="A3C89C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98" name="path 98"/>
            <p:cNvSpPr/>
            <p:nvPr/>
          </p:nvSpPr>
          <p:spPr>
            <a:xfrm>
              <a:off x="0" y="0"/>
              <a:ext cx="2485135" cy="756919"/>
            </a:xfrm>
            <a:custGeom>
              <a:avLst/>
              <a:gdLst/>
              <a:ahLst/>
              <a:cxnLst/>
              <a:rect l="0" t="0" r="0" b="0"/>
              <a:pathLst>
                <a:path w="3913" h="1191">
                  <a:moveTo>
                    <a:pt x="20" y="596"/>
                  </a:moveTo>
                  <a:cubicBezTo>
                    <a:pt x="20" y="277"/>
                    <a:pt x="887" y="20"/>
                    <a:pt x="1956" y="20"/>
                  </a:cubicBezTo>
                  <a:cubicBezTo>
                    <a:pt x="3026" y="20"/>
                    <a:pt x="3893" y="277"/>
                    <a:pt x="3893" y="596"/>
                  </a:cubicBezTo>
                  <a:cubicBezTo>
                    <a:pt x="3893" y="914"/>
                    <a:pt x="3026" y="1171"/>
                    <a:pt x="1956" y="1171"/>
                  </a:cubicBezTo>
                  <a:cubicBezTo>
                    <a:pt x="887" y="1171"/>
                    <a:pt x="20" y="914"/>
                    <a:pt x="20" y="596"/>
                  </a:cubicBezTo>
                  <a:moveTo>
                    <a:pt x="62" y="596"/>
                  </a:moveTo>
                  <a:cubicBezTo>
                    <a:pt x="62" y="890"/>
                    <a:pt x="910" y="1129"/>
                    <a:pt x="1956" y="1129"/>
                  </a:cubicBezTo>
                  <a:cubicBezTo>
                    <a:pt x="3002" y="1129"/>
                    <a:pt x="3850" y="890"/>
                    <a:pt x="3850" y="596"/>
                  </a:cubicBezTo>
                  <a:cubicBezTo>
                    <a:pt x="3850" y="301"/>
                    <a:pt x="3002" y="62"/>
                    <a:pt x="1956" y="62"/>
                  </a:cubicBezTo>
                  <a:cubicBezTo>
                    <a:pt x="910" y="62"/>
                    <a:pt x="62" y="301"/>
                    <a:pt x="62" y="596"/>
                  </a:cubicBezTo>
                </a:path>
              </a:pathLst>
            </a:custGeom>
            <a:noFill/>
            <a:ln w="25400" cap="flat">
              <a:solidFill>
                <a:srgbClr val="060F23"/>
              </a:solidFill>
              <a:prstDash val="solid"/>
              <a:round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100" name="textbox 100"/>
          <p:cNvSpPr/>
          <p:nvPr/>
        </p:nvSpPr>
        <p:spPr>
          <a:xfrm>
            <a:off x="4237482" y="407670"/>
            <a:ext cx="3653154" cy="469900"/>
          </a:xfrm>
          <a:prstGeom prst="roundRect">
            <a:avLst>
              <a:gd name="adj" fmla="val 20944"/>
            </a:avLst>
          </a:prstGeom>
          <a:solidFill>
            <a:srgbClr val="A3C89C">
              <a:alpha val="100000"/>
            </a:srgbClr>
          </a:solidFill>
          <a:ln w="25400" cap="flat">
            <a:solidFill>
              <a:srgbClr val="060F23"/>
            </a:solidFill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15000"/>
              </a:lnSpc>
              <a:tabLst/>
            </a:pPr>
            <a:endParaRPr sz="200" dirty="0">
              <a:latin typeface="Arial"/>
              <a:ea typeface="Arial"/>
              <a:cs typeface="Arial"/>
            </a:endParaRPr>
          </a:p>
          <a:p>
            <a:pPr marL="300990" indent="-28575" algn="l" rtl="0" eaLnBrk="0">
              <a:lnSpc>
                <a:spcPct val="90000"/>
              </a:lnSpc>
              <a:spcBef>
                <a:spcPts val="1"/>
              </a:spcBef>
              <a:tabLst/>
            </a:pP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17% of patients over 80 - frailer patient      </a:t>
            </a:r>
            <a:r>
              <a:rPr sz="14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population than re</a:t>
            </a:r>
            <a:r>
              <a:rPr sz="14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cruited in other trials</a:t>
            </a:r>
            <a:endParaRPr sz="1400" dirty="0">
              <a:latin typeface="Arial"/>
              <a:ea typeface="Arial"/>
              <a:cs typeface="Arial"/>
            </a:endParaRPr>
          </a:p>
        </p:txBody>
      </p:sp>
      <p:pic>
        <p:nvPicPr>
          <p:cNvPr id="102" name="picture 1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756402" y="2600198"/>
            <a:ext cx="820928" cy="1633220"/>
          </a:xfrm>
          <a:prstGeom prst="rect">
            <a:avLst/>
          </a:prstGeom>
        </p:spPr>
      </p:pic>
      <p:sp>
        <p:nvSpPr>
          <p:cNvPr id="104" name="textbox 104"/>
          <p:cNvSpPr/>
          <p:nvPr/>
        </p:nvSpPr>
        <p:spPr>
          <a:xfrm>
            <a:off x="5258269" y="4687822"/>
            <a:ext cx="3594734" cy="3289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247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1000"/>
              </a:lnSpc>
              <a:tabLst/>
            </a:pP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la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Fouchardiere, ESMO</a:t>
            </a:r>
            <a:r>
              <a:rPr sz="11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Gooyer, ESMO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Chalabi,</a:t>
            </a:r>
            <a:r>
              <a:rPr sz="11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ESMO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sp>
        <p:nvSpPr>
          <p:cNvPr id="106" name="textbox 106"/>
          <p:cNvSpPr/>
          <p:nvPr/>
        </p:nvSpPr>
        <p:spPr>
          <a:xfrm>
            <a:off x="460014" y="313120"/>
            <a:ext cx="3110864" cy="43688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72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100000"/>
              </a:lnSpc>
              <a:tabLst/>
            </a:pPr>
            <a:r>
              <a:rPr sz="2700" b="1" kern="0" spc="3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Patient char</a:t>
            </a:r>
            <a:r>
              <a:rPr sz="2700" b="1" kern="0" spc="2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acteristics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108" name="path 108"/>
          <p:cNvSpPr/>
          <p:nvPr/>
        </p:nvSpPr>
        <p:spPr>
          <a:xfrm>
            <a:off x="2007361" y="4034282"/>
            <a:ext cx="3587496" cy="103632"/>
          </a:xfrm>
          <a:custGeom>
            <a:avLst/>
            <a:gdLst/>
            <a:ahLst/>
            <a:cxnLst/>
            <a:rect l="0" t="0" r="0" b="0"/>
            <a:pathLst>
              <a:path w="5649" h="163">
                <a:moveTo>
                  <a:pt x="20" y="143"/>
                </a:moveTo>
                <a:cubicBezTo>
                  <a:pt x="20" y="75"/>
                  <a:pt x="75" y="20"/>
                  <a:pt x="143" y="20"/>
                </a:cubicBezTo>
                <a:lnTo>
                  <a:pt x="5649" y="20"/>
                </a:lnTo>
              </a:path>
            </a:pathLst>
          </a:custGeom>
          <a:noFill/>
          <a:ln w="25400" cap="flat">
            <a:solidFill>
              <a:srgbClr val="060F23"/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110" name="picture 1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  <p:sp>
        <p:nvSpPr>
          <p:cNvPr id="112" name="textbox 112"/>
          <p:cNvSpPr/>
          <p:nvPr/>
        </p:nvSpPr>
        <p:spPr>
          <a:xfrm>
            <a:off x="569239" y="2875279"/>
            <a:ext cx="763269" cy="43878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712" rIns="0" bIns="0"/>
          <a:lstStyle/>
          <a:p>
            <a:pPr marL="99060" indent="-86994" algn="l" rtl="0" eaLnBrk="0">
              <a:lnSpc>
                <a:spcPct val="93000"/>
              </a:lnSpc>
              <a:spcBef>
                <a:spcPts val="6"/>
              </a:spcBef>
              <a:tabLst/>
            </a:pPr>
            <a:r>
              <a:rPr sz="1500" b="1" kern="0" spc="-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NICHE</a:t>
            </a:r>
            <a:r>
              <a:rPr sz="1500" b="1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b="1" kern="0" spc="-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</a:t>
            </a:r>
            <a:r>
              <a:rPr sz="1500" b="1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500" b="1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(n=59)</a:t>
            </a:r>
            <a:endParaRPr sz="1500" dirty="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table 114"/>
          <p:cNvGraphicFramePr>
            <a:graphicFrameLocks noGrp="1"/>
          </p:cNvGraphicFramePr>
          <p:nvPr/>
        </p:nvGraphicFramePr>
        <p:xfrm>
          <a:off x="178587" y="1029080"/>
          <a:ext cx="7242810" cy="3227069"/>
        </p:xfrm>
        <a:graphic>
          <a:graphicData uri="http://schemas.openxmlformats.org/drawingml/2006/table">
            <a:tbl>
              <a:tblPr/>
              <a:tblGrid>
                <a:gridCol w="1136650"/>
                <a:gridCol w="1647825"/>
                <a:gridCol w="1260475"/>
                <a:gridCol w="992505"/>
                <a:gridCol w="1456689"/>
                <a:gridCol w="748665"/>
              </a:tblGrid>
              <a:tr h="10185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1686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Study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05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18159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Design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05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84150" indent="-76200" algn="l" rtl="0" eaLnBrk="0">
                        <a:lnSpc>
                          <a:spcPct val="9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%</a:t>
                      </a:r>
                      <a:r>
                        <a:rPr sz="1500" b="1" kern="0" spc="10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grade 3/4</a:t>
                      </a:r>
                      <a:r>
                        <a:rPr sz="15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IO toxicity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19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08585" indent="86994" algn="l" rtl="0" eaLnBrk="0">
                        <a:lnSpc>
                          <a:spcPct val="94000"/>
                        </a:lnSpc>
                        <a:tabLst/>
                      </a:pPr>
                      <a:r>
                        <a:rPr sz="15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% ANY</a:t>
                      </a:r>
                      <a:r>
                        <a:rPr sz="15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grade</a:t>
                      </a:r>
                      <a:r>
                        <a:rPr sz="1500" b="1" kern="0" spc="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3+</a:t>
                      </a:r>
                      <a:r>
                        <a:rPr sz="15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sz="1500" b="1" kern="0" spc="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toxicity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7320" indent="-3175" algn="l" rtl="0" eaLnBrk="0">
                        <a:lnSpc>
                          <a:spcPct val="9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Pre-op tumor   </a:t>
                      </a: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complication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9389" algn="l" rtl="0" eaLnBrk="0">
                        <a:lnSpc>
                          <a:spcPct val="80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5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Pre-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63525" algn="l" rtl="0" eaLnBrk="0">
                        <a:lnSpc>
                          <a:spcPct val="82000"/>
                        </a:lnSpc>
                        <a:spcBef>
                          <a:spcPts val="344"/>
                        </a:spcBef>
                        <a:tabLst/>
                      </a:pPr>
                      <a:r>
                        <a:rPr sz="15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op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0014" algn="l" rtl="0" eaLnBrk="0">
                        <a:lnSpc>
                          <a:spcPct val="80000"/>
                        </a:lnSpc>
                        <a:spcBef>
                          <a:spcPts val="340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Death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E325F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6545" indent="-144145" algn="l" rtl="0" eaLnBrk="0">
                        <a:lnSpc>
                          <a:spcPct val="100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IMHOTEP</a:t>
                      </a:r>
                      <a:r>
                        <a:rPr sz="1500" b="1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sz="15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(n=89)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11175" algn="l" rtl="0" eaLnBrk="0">
                        <a:lnSpc>
                          <a:spcPct val="87000"/>
                        </a:lnSpc>
                        <a:tabLst/>
                      </a:pPr>
                      <a:r>
                        <a:rPr sz="15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Peri-op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1604" algn="l" rtl="0" eaLnBrk="0">
                        <a:lnSpc>
                          <a:spcPct val="87000"/>
                        </a:lnSpc>
                        <a:spcBef>
                          <a:spcPts val="355"/>
                        </a:spcBef>
                        <a:tabLst/>
                      </a:pPr>
                      <a:r>
                        <a:rPr sz="15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pembrolizumab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79729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13.5%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26695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40.4%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34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65784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Yes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1289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5.6%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8279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</a:t>
                      </a:r>
                      <a:r>
                        <a:rPr sz="1500" b="1" kern="0" spc="1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49909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Pre-op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04165" algn="l" rtl="0" eaLnBrk="0">
                        <a:lnSpc>
                          <a:spcPct val="80000"/>
                        </a:lnSpc>
                        <a:spcBef>
                          <a:spcPts val="345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Nivolumab</a:t>
                      </a:r>
                      <a:r>
                        <a:rPr sz="15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19734" algn="l" rtl="0" eaLnBrk="0">
                        <a:lnSpc>
                          <a:spcPct val="96000"/>
                        </a:lnSpc>
                        <a:spcBef>
                          <a:spcPts val="349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relatlima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58469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2987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24.0%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72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0394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5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4257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5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8279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NICHE</a:t>
                      </a:r>
                      <a:r>
                        <a:rPr sz="1500" b="1" kern="0" spc="8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b="1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6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49909" algn="l" rtl="0" eaLnBrk="0">
                        <a:lnSpc>
                          <a:spcPct val="8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Pre-op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77825" indent="-41275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Nivolimab</a:t>
                      </a:r>
                      <a:r>
                        <a:rPr sz="1500" kern="0" spc="1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5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+</a:t>
                      </a:r>
                      <a:r>
                        <a:rPr sz="15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</a:t>
                      </a: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Ipilimumab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D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9403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55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65784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5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Yes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4257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5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0%</a:t>
                      </a:r>
                      <a:endParaRPr sz="15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2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  <p:sp>
        <p:nvSpPr>
          <p:cNvPr id="116" name="textbox 116"/>
          <p:cNvSpPr/>
          <p:nvPr/>
        </p:nvSpPr>
        <p:spPr>
          <a:xfrm>
            <a:off x="460369" y="313120"/>
            <a:ext cx="4506595" cy="368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453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3000"/>
              </a:lnSpc>
              <a:tabLst/>
            </a:pP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Key</a:t>
            </a:r>
            <a:r>
              <a:rPr sz="2700" b="1" kern="0" spc="20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Delivery</a:t>
            </a:r>
            <a:r>
              <a:rPr sz="2700" b="1" kern="0" spc="21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&amp;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Safety</a:t>
            </a:r>
            <a:r>
              <a:rPr sz="2700" b="1" kern="0" spc="14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700" b="1" kern="0" spc="0" dirty="0">
                <a:solidFill>
                  <a:srgbClr val="5F5D8E">
                    <a:alpha val="100000"/>
                  </a:srgbClr>
                </a:solidFill>
                <a:latin typeface="Arial Narrow"/>
                <a:ea typeface="Arial Narrow"/>
                <a:cs typeface="Arial Narrow"/>
              </a:rPr>
              <a:t>Outcomes</a:t>
            </a:r>
            <a:endParaRPr sz="2700" dirty="0">
              <a:latin typeface="Arial Narrow"/>
              <a:ea typeface="Arial Narrow"/>
              <a:cs typeface="Arial Narrow"/>
            </a:endParaRPr>
          </a:p>
        </p:txBody>
      </p:sp>
      <p:sp>
        <p:nvSpPr>
          <p:cNvPr id="118" name="textbox 118"/>
          <p:cNvSpPr/>
          <p:nvPr/>
        </p:nvSpPr>
        <p:spPr>
          <a:xfrm>
            <a:off x="5258269" y="4687822"/>
            <a:ext cx="3594734" cy="3289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247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1000"/>
              </a:lnSpc>
              <a:tabLst/>
            </a:pP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la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Fouchardiere, ESMO</a:t>
            </a:r>
            <a:r>
              <a:rPr sz="11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Gooyer, ESMO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2024; Chalabi,</a:t>
            </a:r>
            <a:r>
              <a:rPr sz="1100" kern="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ESMO</a:t>
            </a:r>
            <a:r>
              <a:rPr sz="1100" kern="0" spc="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Meeting 2024</a:t>
            </a:r>
            <a:endParaRPr sz="1100" dirty="0">
              <a:latin typeface="Arial"/>
              <a:ea typeface="Arial"/>
              <a:cs typeface="Arial"/>
            </a:endParaRPr>
          </a:p>
        </p:txBody>
      </p:sp>
      <p:pic>
        <p:nvPicPr>
          <p:cNvPr id="120" name="picture 1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58723" y="4686300"/>
            <a:ext cx="1382268" cy="2377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Microsoft® PowerPoint® 2016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Congress 2024 PPTX Template</dc:title>
  <dc:creator>Daura MELLA - ESMO</dc:creator>
  <cp:keywords>European Society for Medical Oncology, ESMO, Congress, 2024, PPTX, Template</cp:keywords>
  <dcterms:created xsi:type="dcterms:W3CDTF">2024-09-17T06:28:54Z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2024-12-11T16:42:24</vt:filetime>
  </property>
</Properties>
</file>