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63892" autoAdjust="0"/>
  </p:normalViewPr>
  <p:slideViewPr>
    <p:cSldViewPr>
      <p:cViewPr varScale="1">
        <p:scale>
          <a:sx n="29" d="100"/>
          <a:sy n="29" d="100"/>
        </p:scale>
        <p:origin x="1637" y="5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大家晚上好，今天我跟大家分享的是可治愈性结直肠癌患者的生活质量考量因素</a:t>
            </a:r>
            <a:endParaRPr lang="en-US" altLang="zh-CN" dirty="0"/>
          </a:p>
          <a:p>
            <a:r>
              <a:rPr lang="zh-CN" altLang="en-US" dirty="0"/>
              <a:t>分享者是来自克利夫兰诊所的 </a:t>
            </a:r>
            <a:r>
              <a:rPr lang="en-US" altLang="zh-CN" dirty="0"/>
              <a:t>Smitha Krishnamurthy </a:t>
            </a:r>
            <a:r>
              <a:rPr lang="zh-CN" altLang="en-US" dirty="0"/>
              <a:t>博士</a:t>
            </a:r>
          </a:p>
        </p:txBody>
      </p:sp>
    </p:spTree>
    <p:extLst>
      <p:ext uri="{BB962C8B-B14F-4D97-AF65-F5344CB8AC3E}">
        <p14:creationId xmlns:p14="http://schemas.microsoft.com/office/powerpoint/2010/main" val="1625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基本上，我们在这里观察的是泌尿和肠道功能。所有组在 </a:t>
            </a:r>
            <a:r>
              <a:rPr lang="en-US" altLang="zh-CN" dirty="0"/>
              <a:t>36 </a:t>
            </a:r>
            <a:r>
              <a:rPr lang="zh-CN" altLang="en-US" dirty="0"/>
              <a:t>个月时的效果相同。我要强调的是，功能越好，</a:t>
            </a:r>
            <a:r>
              <a:rPr lang="en-US" altLang="zh-CN" dirty="0"/>
              <a:t>y </a:t>
            </a:r>
            <a:r>
              <a:rPr lang="zh-CN" altLang="en-US" dirty="0"/>
              <a:t>轴上的位置越高。因此，有造口的患者排便频率症状比没有造口的患者有所改善。两组在三年后的毒性之间并没有显著差异，当然，接受奥沙利铂治疗的患者神经毒性更多。实验组约 </a:t>
            </a:r>
            <a:r>
              <a:rPr lang="en-US" altLang="zh-CN" dirty="0"/>
              <a:t>59% </a:t>
            </a:r>
            <a:r>
              <a:rPr lang="zh-CN" altLang="en-US" dirty="0"/>
              <a:t>的患者发生严重 </a:t>
            </a:r>
            <a:r>
              <a:rPr lang="en-US" altLang="zh-CN" dirty="0"/>
              <a:t>LARS</a:t>
            </a:r>
            <a:r>
              <a:rPr lang="zh-CN" altLang="en-US" dirty="0"/>
              <a:t>，标准组约 </a:t>
            </a:r>
            <a:r>
              <a:rPr lang="en-US" altLang="zh-CN" dirty="0"/>
              <a:t>75% </a:t>
            </a:r>
            <a:r>
              <a:rPr lang="zh-CN" altLang="en-US" dirty="0"/>
              <a:t>的患者发生严重 </a:t>
            </a:r>
            <a:r>
              <a:rPr lang="en-US" altLang="zh-CN" dirty="0"/>
              <a:t>LARS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三年后，性功能障碍和排尿功能障碍通常为轻度至中度，占 </a:t>
            </a:r>
            <a:r>
              <a:rPr lang="en-US" altLang="zh-CN" dirty="0"/>
              <a:t>5% </a:t>
            </a:r>
            <a:r>
              <a:rPr lang="zh-CN" altLang="en-US" dirty="0"/>
              <a:t>或更少。</a:t>
            </a:r>
          </a:p>
        </p:txBody>
      </p:sp>
    </p:spTree>
    <p:extLst>
      <p:ext uri="{BB962C8B-B14F-4D97-AF65-F5344CB8AC3E}">
        <p14:creationId xmlns:p14="http://schemas.microsoft.com/office/powerpoint/2010/main" val="350145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PRODIGE 23</a:t>
            </a:r>
            <a:r>
              <a:rPr lang="zh-CN" altLang="en-US" dirty="0"/>
              <a:t>正在研究强化的化疗，并将一些化疗提前，也显示出非常令人印象深刻的结果。实际上，病理完全缓解率与 </a:t>
            </a:r>
            <a:r>
              <a:rPr lang="en-US" altLang="zh-CN" dirty="0"/>
              <a:t>RAPIDO </a:t>
            </a:r>
            <a:r>
              <a:rPr lang="zh-CN" altLang="en-US" dirty="0"/>
              <a:t>相同，为 </a:t>
            </a:r>
            <a:r>
              <a:rPr lang="en-US" altLang="zh-CN" dirty="0"/>
              <a:t>28%</a:t>
            </a:r>
            <a:r>
              <a:rPr lang="zh-CN" altLang="en-US" dirty="0"/>
              <a:t>。我们预计三药方案的缓解比双药方案更好，但毒性也更大。但我们还没有进行实际的头对头比较。。</a:t>
            </a:r>
          </a:p>
        </p:txBody>
      </p:sp>
    </p:spTree>
    <p:extLst>
      <p:ext uri="{BB962C8B-B14F-4D97-AF65-F5344CB8AC3E}">
        <p14:creationId xmlns:p14="http://schemas.microsoft.com/office/powerpoint/2010/main" val="81595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所以我向你们展示了 </a:t>
            </a:r>
            <a:r>
              <a:rPr lang="en-US" altLang="zh-CN" dirty="0"/>
              <a:t>PRODIGE 23 </a:t>
            </a:r>
            <a:r>
              <a:rPr lang="zh-CN" altLang="en-US" dirty="0"/>
              <a:t>实验组和 </a:t>
            </a:r>
            <a:r>
              <a:rPr lang="en-US" altLang="zh-CN" dirty="0"/>
              <a:t>GCR-3 </a:t>
            </a:r>
            <a:r>
              <a:rPr lang="zh-CN" altLang="en-US" dirty="0"/>
              <a:t>研究组的数据，后者是诱导 </a:t>
            </a:r>
            <a:r>
              <a:rPr lang="en-US" altLang="zh-CN" dirty="0"/>
              <a:t>CAPOX</a:t>
            </a:r>
            <a:r>
              <a:rPr lang="zh-CN" altLang="en-US" dirty="0"/>
              <a:t>，时间长度相同，为 </a:t>
            </a:r>
            <a:r>
              <a:rPr lang="en-US" altLang="zh-CN" dirty="0"/>
              <a:t>12 </a:t>
            </a:r>
            <a:r>
              <a:rPr lang="zh-CN" altLang="en-US" dirty="0"/>
              <a:t>周，然后是放疗，然后是手术。因此，</a:t>
            </a:r>
            <a:r>
              <a:rPr lang="en-US" altLang="zh-CN" dirty="0"/>
              <a:t>PRODIGE 23 </a:t>
            </a:r>
            <a:r>
              <a:rPr lang="zh-CN" altLang="en-US" dirty="0"/>
              <a:t>研究的</a:t>
            </a:r>
            <a:r>
              <a:rPr lang="en-US" altLang="zh-CN" dirty="0"/>
              <a:t>FOLFIRINOX 3 </a:t>
            </a:r>
            <a:r>
              <a:rPr lang="zh-CN" altLang="en-US" dirty="0"/>
              <a:t>级和 </a:t>
            </a:r>
            <a:r>
              <a:rPr lang="en-US" altLang="zh-CN" dirty="0"/>
              <a:t>4 </a:t>
            </a:r>
            <a:r>
              <a:rPr lang="zh-CN" altLang="en-US" dirty="0"/>
              <a:t>级不良事件更多，尤其是腹泻。但在这两项研究中，超过 </a:t>
            </a:r>
            <a:r>
              <a:rPr lang="en-US" altLang="zh-CN" dirty="0"/>
              <a:t>90% </a:t>
            </a:r>
            <a:r>
              <a:rPr lang="zh-CN" altLang="en-US" dirty="0"/>
              <a:t>的患者能够完成所有新辅助治疗。 </a:t>
            </a:r>
            <a:r>
              <a:rPr lang="en-US" altLang="zh-CN" dirty="0"/>
              <a:t>PRODIGE </a:t>
            </a:r>
            <a:r>
              <a:rPr lang="zh-CN" altLang="en-US" dirty="0"/>
              <a:t>评估了不同时间点的生活质量。因此，我们在这里研究改良 </a:t>
            </a:r>
            <a:r>
              <a:rPr lang="en-US" altLang="zh-CN" dirty="0"/>
              <a:t>FOLFIRINOX </a:t>
            </a:r>
            <a:r>
              <a:rPr lang="zh-CN" altLang="en-US" dirty="0"/>
              <a:t>新辅助化疗结束时的情况</a:t>
            </a:r>
          </a:p>
        </p:txBody>
      </p:sp>
    </p:spTree>
    <p:extLst>
      <p:ext uri="{BB962C8B-B14F-4D97-AF65-F5344CB8AC3E}">
        <p14:creationId xmlns:p14="http://schemas.microsoft.com/office/powerpoint/2010/main" val="164022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整体健康、身体角色功能、认知和社会功能均有所下降，并且化疗症状仍然存在，但并非全都是坏事，因为情绪功能和焦虑有所改善，直肠症状患者在治疗四周内基本得到缓解。在化放疗结束时，</a:t>
            </a:r>
            <a:r>
              <a:rPr lang="en-US" altLang="zh-CN" dirty="0"/>
              <a:t>FOLFIRINOX </a:t>
            </a:r>
            <a:r>
              <a:rPr lang="zh-CN" altLang="en-US" dirty="0"/>
              <a:t>组患者报告身体形象下降，我认为这可能与脱发有关，脱发与身体形象评分较低有关。两年后，唯一的区别是标准治疗组的阳痿患者更多，</a:t>
            </a:r>
            <a:r>
              <a:rPr lang="en-US" altLang="zh-CN" dirty="0"/>
              <a:t>FOLFIRINOX </a:t>
            </a:r>
            <a:r>
              <a:rPr lang="zh-CN" altLang="en-US" dirty="0"/>
              <a:t>似乎对长期生活质量没有不利影响。</a:t>
            </a:r>
          </a:p>
        </p:txBody>
      </p:sp>
    </p:spTree>
    <p:extLst>
      <p:ext uri="{BB962C8B-B14F-4D97-AF65-F5344CB8AC3E}">
        <p14:creationId xmlns:p14="http://schemas.microsoft.com/office/powerpoint/2010/main" val="374117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接下来是 </a:t>
            </a:r>
            <a:r>
              <a:rPr lang="en-US" altLang="zh-CN" dirty="0"/>
              <a:t>OPRA</a:t>
            </a:r>
            <a:r>
              <a:rPr lang="zh-CN" altLang="en-US" dirty="0"/>
              <a:t>研究。这项试验研究了巩固治疗与诱导化疗和化放疗的疗效，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根据肿瘤反应进行切除或观察等待。</a:t>
            </a:r>
            <a:r>
              <a:rPr lang="zh-CN" altLang="en-US" dirty="0"/>
              <a:t>，双药化疗和放疗的效果非常令人印象深刻，</a:t>
            </a:r>
            <a:r>
              <a:rPr lang="en-US" altLang="zh-CN" dirty="0"/>
              <a:t>54% </a:t>
            </a:r>
            <a:r>
              <a:rPr lang="zh-CN" altLang="en-US" dirty="0"/>
              <a:t>的患者在巩固化疗后五年内器官得以保留。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但这确实意味着大约一半的患者将需要手术，而我们知道他们的预后最差，因为他们接受了放疗和手术。在这项研究中，他们发现与 </a:t>
            </a:r>
            <a:r>
              <a:rPr lang="en-US" altLang="zh-CN" dirty="0"/>
              <a:t>T1 </a:t>
            </a:r>
            <a:r>
              <a:rPr lang="zh-CN" altLang="en-US" dirty="0"/>
              <a:t>或 </a:t>
            </a:r>
            <a:r>
              <a:rPr lang="en-US" altLang="zh-CN" dirty="0"/>
              <a:t>T2 </a:t>
            </a:r>
            <a:r>
              <a:rPr lang="zh-CN" altLang="en-US" dirty="0"/>
              <a:t>相比、 </a:t>
            </a:r>
            <a:r>
              <a:rPr lang="en-US" altLang="zh-CN" dirty="0"/>
              <a:t>T3 </a:t>
            </a:r>
            <a:r>
              <a:rPr lang="zh-CN" altLang="en-US" dirty="0"/>
              <a:t>或 </a:t>
            </a:r>
            <a:r>
              <a:rPr lang="en-US" altLang="zh-CN" dirty="0"/>
              <a:t>T4 </a:t>
            </a:r>
            <a:r>
              <a:rPr lang="zh-CN" altLang="en-US" dirty="0"/>
              <a:t>肿瘤或淋巴结阳性以及接受诱导化疗均与 </a:t>
            </a:r>
            <a:r>
              <a:rPr lang="en-US" altLang="zh-CN" dirty="0"/>
              <a:t>TME </a:t>
            </a:r>
            <a:r>
              <a:rPr lang="zh-CN" altLang="en-US" dirty="0"/>
              <a:t>风险增加有关。那么化放疗后观察等待与 </a:t>
            </a:r>
            <a:r>
              <a:rPr lang="en-US" altLang="zh-CN" dirty="0"/>
              <a:t>TME </a:t>
            </a:r>
            <a:r>
              <a:rPr lang="zh-CN" altLang="en-US" dirty="0"/>
              <a:t>的生活质量如何？</a:t>
            </a:r>
          </a:p>
        </p:txBody>
      </p:sp>
    </p:spTree>
    <p:extLst>
      <p:ext uri="{BB962C8B-B14F-4D97-AF65-F5344CB8AC3E}">
        <p14:creationId xmlns:p14="http://schemas.microsoft.com/office/powerpoint/2010/main" val="1539685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我们还从国际观察等待登记处了解到，患者通常报告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24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个月时的生活质量良好。</a:t>
            </a:r>
            <a:endParaRPr lang="zh-CN" altLang="en-US" dirty="0"/>
          </a:p>
          <a:p>
            <a:r>
              <a:rPr lang="zh-CN" altLang="en-US" dirty="0"/>
              <a:t>两个中心（一个来自左边的马斯特里赫特大学，另一个来自右边的纪念斯隆凯特琳癌症中心）报告了一系列患者的结果。在荷兰的研究中，出现了严重的 </a:t>
            </a:r>
            <a:r>
              <a:rPr lang="en-US" altLang="zh-CN" dirty="0"/>
              <a:t>LARS</a:t>
            </a:r>
            <a:r>
              <a:rPr lang="zh-CN" altLang="en-US" dirty="0"/>
              <a:t>。这是治疗两年后的情况。</a:t>
            </a:r>
            <a:r>
              <a:rPr lang="en-US" altLang="zh-CN" dirty="0"/>
              <a:t>36% </a:t>
            </a:r>
            <a:r>
              <a:rPr lang="zh-CN" altLang="en-US" dirty="0"/>
              <a:t>的患者接受观察等待，</a:t>
            </a:r>
            <a:r>
              <a:rPr lang="en-US" altLang="zh-CN" dirty="0"/>
              <a:t>67% </a:t>
            </a:r>
            <a:r>
              <a:rPr lang="zh-CN" altLang="en-US" dirty="0"/>
              <a:t>的患者接受了手术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在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Memorial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研究中，他们查看了肠道功能分数，发现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90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分是一个人能得到的最佳分数，观察等待的患者的评分为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76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分，而匹配的接受手术的患者的评分为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55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分。显然，在这两个系列中，避免手术的患者肠道功能更好。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8427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25% </a:t>
            </a:r>
            <a:r>
              <a:rPr lang="zh-CN" altLang="en-US" dirty="0"/>
              <a:t>的患者在 </a:t>
            </a:r>
            <a:r>
              <a:rPr lang="en-US" altLang="zh-CN" dirty="0"/>
              <a:t>24 </a:t>
            </a:r>
            <a:r>
              <a:rPr lang="zh-CN" altLang="en-US" dirty="0"/>
              <a:t>个月时出现严重 </a:t>
            </a:r>
            <a:r>
              <a:rPr lang="en-US" altLang="zh-CN" dirty="0"/>
              <a:t>LARS</a:t>
            </a:r>
            <a:r>
              <a:rPr lang="zh-CN" altLang="en-US" dirty="0"/>
              <a:t>（深蓝色部分）。在 </a:t>
            </a:r>
            <a:r>
              <a:rPr lang="en-US" altLang="zh-CN" dirty="0"/>
              <a:t>RAPIDO </a:t>
            </a:r>
            <a:r>
              <a:rPr lang="zh-CN" altLang="en-US" dirty="0"/>
              <a:t>中，严重</a:t>
            </a:r>
            <a:r>
              <a:rPr lang="en-US" altLang="zh-CN" dirty="0"/>
              <a:t>LARS </a:t>
            </a:r>
            <a:r>
              <a:rPr lang="zh-CN" altLang="en-US" dirty="0"/>
              <a:t>发生率约为 </a:t>
            </a:r>
            <a:r>
              <a:rPr lang="en-US" altLang="zh-CN" dirty="0"/>
              <a:t>58% </a:t>
            </a:r>
            <a:r>
              <a:rPr lang="zh-CN" altLang="en-US" dirty="0"/>
              <a:t>至 </a:t>
            </a:r>
            <a:r>
              <a:rPr lang="en-US" altLang="zh-CN" dirty="0"/>
              <a:t>75%</a:t>
            </a:r>
            <a:r>
              <a:rPr lang="zh-CN" altLang="en-US" dirty="0"/>
              <a:t>，在荷兰短程放疗试验中，</a:t>
            </a:r>
            <a:r>
              <a:rPr lang="en-US" altLang="zh-CN" dirty="0"/>
              <a:t>35%</a:t>
            </a:r>
            <a:r>
              <a:rPr lang="zh-CN" altLang="en-US" dirty="0"/>
              <a:t>仅手术患者出现严重 </a:t>
            </a:r>
            <a:r>
              <a:rPr lang="en-US" altLang="zh-CN" dirty="0"/>
              <a:t>LARS </a:t>
            </a:r>
            <a:r>
              <a:rPr lang="zh-CN" altLang="en-US" dirty="0"/>
              <a:t>。观察等待登记处在 </a:t>
            </a:r>
            <a:r>
              <a:rPr lang="en-US" altLang="zh-CN" dirty="0"/>
              <a:t>24 </a:t>
            </a:r>
            <a:r>
              <a:rPr lang="zh-CN" altLang="en-US" dirty="0"/>
              <a:t>个月时有 </a:t>
            </a:r>
            <a:r>
              <a:rPr lang="en-US" altLang="zh-CN" dirty="0"/>
              <a:t>20% </a:t>
            </a:r>
            <a:r>
              <a:rPr lang="zh-CN" altLang="en-US" dirty="0"/>
              <a:t>的患者出现严重失禁。</a:t>
            </a:r>
            <a:r>
              <a:rPr lang="en-US" altLang="zh-CN" dirty="0"/>
              <a:t>18% </a:t>
            </a:r>
            <a:r>
              <a:rPr lang="zh-CN" altLang="en-US" dirty="0"/>
              <a:t>的患者出现中度排尿功能障碍，</a:t>
            </a:r>
            <a:r>
              <a:rPr lang="en-US" altLang="zh-CN" dirty="0"/>
              <a:t>32% </a:t>
            </a:r>
            <a:r>
              <a:rPr lang="zh-CN" altLang="en-US" dirty="0"/>
              <a:t>的患者出现严重勃起功能障碍。因此，患者的肠道功能有所改善，但仍存在其他放射毒性。女性性功能也下降了。</a:t>
            </a:r>
          </a:p>
        </p:txBody>
      </p:sp>
    </p:spTree>
    <p:extLst>
      <p:ext uri="{BB962C8B-B14F-4D97-AF65-F5344CB8AC3E}">
        <p14:creationId xmlns:p14="http://schemas.microsoft.com/office/powerpoint/2010/main" val="1993420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那么避免放射治疗怎么样？ </a:t>
            </a:r>
            <a:r>
              <a:rPr lang="en-US" altLang="zh-CN" dirty="0"/>
              <a:t>PROSPECT </a:t>
            </a:r>
            <a:r>
              <a:rPr lang="zh-CN" altLang="en-US" dirty="0"/>
              <a:t>试验明确证明了这一点，据我们所知，该试验招募了适合进行括约肌保留手术的患者，这些患者非</a:t>
            </a:r>
            <a:r>
              <a:rPr lang="en-US" altLang="zh-CN" dirty="0"/>
              <a:t>T4</a:t>
            </a:r>
            <a:r>
              <a:rPr lang="zh-CN" altLang="en-US" dirty="0"/>
              <a:t>或</a:t>
            </a:r>
            <a:r>
              <a:rPr lang="en-US" altLang="zh-CN" dirty="0"/>
              <a:t>N2</a:t>
            </a:r>
            <a:r>
              <a:rPr lang="zh-CN" altLang="en-US" dirty="0"/>
              <a:t>，试验表明，如果他们开始使用 </a:t>
            </a:r>
            <a:r>
              <a:rPr lang="en-US" altLang="zh-CN" dirty="0"/>
              <a:t>FOLFOX </a:t>
            </a:r>
            <a:r>
              <a:rPr lang="zh-CN" altLang="en-US" dirty="0"/>
              <a:t>治疗三个月，并且在中期 </a:t>
            </a:r>
            <a:r>
              <a:rPr lang="en-US" altLang="zh-CN" dirty="0"/>
              <a:t>MRI </a:t>
            </a:r>
            <a:r>
              <a:rPr lang="zh-CN" altLang="en-US" dirty="0"/>
              <a:t>上至少有 </a:t>
            </a:r>
            <a:r>
              <a:rPr lang="en-US" altLang="zh-CN" dirty="0"/>
              <a:t>20% </a:t>
            </a:r>
            <a:r>
              <a:rPr lang="zh-CN" altLang="en-US" dirty="0"/>
              <a:t>的缓解，那么他们可以直接接受手术，并且对肿瘤学结果没有不利影响。</a:t>
            </a:r>
          </a:p>
        </p:txBody>
      </p:sp>
    </p:spTree>
    <p:extLst>
      <p:ext uri="{BB962C8B-B14F-4D97-AF65-F5344CB8AC3E}">
        <p14:creationId xmlns:p14="http://schemas.microsoft.com/office/powerpoint/2010/main" val="205400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重要的是，</a:t>
            </a:r>
            <a:r>
              <a:rPr lang="en-US" altLang="zh-CN" dirty="0"/>
              <a:t>PROSPECT </a:t>
            </a:r>
            <a:r>
              <a:rPr lang="zh-CN" altLang="en-US" dirty="0"/>
              <a:t>纳入了患者报告的 </a:t>
            </a:r>
            <a:r>
              <a:rPr lang="en-US" altLang="zh-CN" dirty="0"/>
              <a:t>14 </a:t>
            </a:r>
            <a:r>
              <a:rPr lang="zh-CN" altLang="en-US" dirty="0"/>
              <a:t>种症状结果，约一半患者还完成了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Memorial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肠道功能量表以及有关尿路和性功能的问题。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PROSPECT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显示，两组患者的生活质量总体上没有差异，但肠道功能有所改善，特别是在早期，选择性使用放射线后，男性和女性的性功能也有所改善，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FOLFOX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组患者表现更佳。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08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当然，该研究并未评估生育能力，但我们知道，接受盆腔放疗后，几乎每个女性都会因子宫放疗和纤维化而无法生育。化疗也会导致永久性闭经，对年轻女性的影响较小。从三项不同的研究来看，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40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岁以下女性的发病率为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0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至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13%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40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岁以上女性的发病率为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24%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至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38%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。因此，男性也会因放射线治疗而出现不育症。因此，对生育力保存感兴趣的患者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——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我们必须与患者讨论这个问题，并花时间让那些感兴趣的患者开始这项工作。男性的精子库，对女性来说更复杂。他们必须被转介给专家，了解胚胎、卵母细胞、卵巢组织的冷冻保存，以及代孕妈妈的使用。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31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生活质量与生命长度一样重要。这是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Phuong Gallagher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女士的发言，她是一位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17 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年的转移性直肠癌幸存者。。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4308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我要展示的最后一项研究是</a:t>
            </a:r>
            <a:r>
              <a:rPr lang="en-US" altLang="zh-CN" dirty="0"/>
              <a:t>——</a:t>
            </a:r>
            <a:r>
              <a:rPr lang="zh-CN" altLang="en-US" dirty="0"/>
              <a:t>这非常有趣。这是幸存者和放射肿瘤学家之间的共识协议，就开始直肠癌放射治疗前需要讨论哪些方面达成一致。所有患者用橙色表示，女性用绿色表示，男性用蓝色表示。你会注意到，其中许多是长期毒性，例如排便模式改变、长期大便失禁、长期不孕、更年期、勃起功能障碍。所以我们必须记住这一点。回到关键要点。首先要检查</a:t>
            </a:r>
            <a:r>
              <a:rPr lang="en-US" altLang="zh-CN" dirty="0"/>
              <a:t>MMR</a:t>
            </a:r>
            <a:r>
              <a:rPr lang="zh-CN" altLang="en-US" dirty="0"/>
              <a:t>。 </a:t>
            </a:r>
            <a:r>
              <a:rPr lang="en-US" altLang="zh-CN" dirty="0"/>
              <a:t>LARS </a:t>
            </a:r>
            <a:r>
              <a:rPr lang="zh-CN" altLang="en-US" dirty="0"/>
              <a:t>是一种长期毒性。它不会消失。虽然会随着时间的推移而好转，但它会持续存在，并且会随着放疗和远端吻合术而增加。所以我们不能再用一种方式治疗患者了。</a:t>
            </a:r>
          </a:p>
        </p:txBody>
      </p:sp>
    </p:spTree>
    <p:extLst>
      <p:ext uri="{BB962C8B-B14F-4D97-AF65-F5344CB8AC3E}">
        <p14:creationId xmlns:p14="http://schemas.microsoft.com/office/powerpoint/2010/main" val="2378393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因此，我们必须考虑，对于那些接受 </a:t>
            </a:r>
            <a:r>
              <a:rPr lang="en-US" altLang="zh-CN" dirty="0"/>
              <a:t>TNT </a:t>
            </a:r>
            <a:r>
              <a:rPr lang="zh-CN" altLang="en-US" dirty="0"/>
              <a:t>治疗并有完全临床缓解的患者，其优点是他们可以避免手术，从而改善肠道功能。而那些需要 </a:t>
            </a:r>
            <a:r>
              <a:rPr lang="en-US" altLang="zh-CN" dirty="0"/>
              <a:t>APR </a:t>
            </a:r>
            <a:r>
              <a:rPr lang="zh-CN" altLang="en-US" dirty="0"/>
              <a:t>的患者可能会避免永久性结肠造口术，但他们会有放疗毒性。一半接受 </a:t>
            </a:r>
            <a:r>
              <a:rPr lang="en-US" altLang="zh-CN" dirty="0"/>
              <a:t>TNT </a:t>
            </a:r>
            <a:r>
              <a:rPr lang="zh-CN" altLang="en-US" dirty="0"/>
              <a:t>治疗的患者最终需要手术，他们的肠道功能最差。因此，我们需要更好的标记来判断谁会有完全临床缓解。对于愿意接受手术的患者（这很重要，因为不是每个人都愿意接受手术），以及那些不需要 </a:t>
            </a:r>
            <a:r>
              <a:rPr lang="en-US" altLang="zh-CN" dirty="0"/>
              <a:t>APR </a:t>
            </a:r>
            <a:r>
              <a:rPr lang="zh-CN" altLang="en-US" dirty="0"/>
              <a:t>且没有大块肿瘤的患者，我们可以选择性地使用放疗，从而改善肠道功能、性功能，并保留生育能力。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虽然新辅助 </a:t>
            </a:r>
            <a:r>
              <a:rPr lang="en-US" altLang="zh-CN" dirty="0"/>
              <a:t>FOLFIRINOX </a:t>
            </a:r>
            <a:r>
              <a:rPr lang="zh-CN" altLang="en-US" dirty="0"/>
              <a:t>肯定是一种标准治疗方法，但它比氟嘧啶奥沙利铂更具急性毒性，我会将其用于高风险肿瘤。我们正在等待 </a:t>
            </a:r>
            <a:r>
              <a:rPr lang="en-US" altLang="zh-CN" dirty="0"/>
              <a:t>JANUS </a:t>
            </a:r>
            <a:r>
              <a:rPr lang="zh-CN" altLang="en-US" dirty="0"/>
              <a:t>试验关于这个问题的结果。所以有选择是件好事。我们必须为患者提</a:t>
            </a:r>
            <a:r>
              <a:rPr lang="zh-CN" altLang="en-US"/>
              <a:t>供个体化</a:t>
            </a:r>
            <a:r>
              <a:rPr lang="zh-CN" altLang="en-US" dirty="0"/>
              <a:t>治疗，考虑到他们的复发风险、治疗效果、长期毒性以及他们的偏好和目标。因此，我要感谢你们的关注，也感谢克利夫兰诊所的同事，我从他们那里学到了很多关于直肠癌的知识。特别感谢本次会议章节的合著者，放射肿瘤学的 </a:t>
            </a:r>
            <a:r>
              <a:rPr lang="en-US" altLang="zh-CN" dirty="0"/>
              <a:t>Sudha Amarnath </a:t>
            </a:r>
            <a:r>
              <a:rPr lang="zh-CN" altLang="en-US" dirty="0"/>
              <a:t>博士和结直肠外科的 </a:t>
            </a:r>
            <a:r>
              <a:rPr lang="en-US" altLang="zh-CN" dirty="0"/>
              <a:t>Joshua </a:t>
            </a:r>
            <a:r>
              <a:rPr lang="en-US" altLang="zh-CN" dirty="0" err="1"/>
              <a:t>Sommovilla</a:t>
            </a:r>
            <a:r>
              <a:rPr lang="en-US" altLang="zh-CN" dirty="0"/>
              <a:t> </a:t>
            </a:r>
            <a:r>
              <a:rPr lang="zh-CN" altLang="en-US" dirty="0"/>
              <a:t>博士。谢谢。</a:t>
            </a:r>
          </a:p>
        </p:txBody>
      </p:sp>
    </p:spTree>
    <p:extLst>
      <p:ext uri="{BB962C8B-B14F-4D97-AF65-F5344CB8AC3E}">
        <p14:creationId xmlns:p14="http://schemas.microsoft.com/office/powerpoint/2010/main" val="12702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关键要点是，由于 </a:t>
            </a:r>
            <a:r>
              <a:rPr lang="en-US" altLang="zh-CN" dirty="0"/>
              <a:t>Weinberg </a:t>
            </a:r>
            <a:r>
              <a:rPr lang="zh-CN" altLang="en-US" dirty="0"/>
              <a:t>博士对大量研究进行了详尽的介绍，我们不能再以同样的方式对待所有患者。因此，治疗必须个体化，考虑患者的复发风险、疗效，以及重要的长期毒性和患者偏好。此外，我想重申在开始任何治疗之前检查错配修复缺陷的重要性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我们将讨论低位前切除综合征。这是低位前切除术的常见长期毒性，并且随着放疗和远端吻合术的使用而增加。</a:t>
            </a:r>
            <a:r>
              <a:rPr lang="en-US" altLang="zh-CN" dirty="0"/>
              <a:t>TNT </a:t>
            </a:r>
            <a:r>
              <a:rPr lang="zh-CN" altLang="en-US" dirty="0"/>
              <a:t>已经发展到最大限度地降低局部复发和转移的风险，但我们发现，具有完全临床缓解的患者可以避免手术，从而获得最佳的肠道功能，并且他们可能避免永久性结肠造口术。</a:t>
            </a:r>
            <a:endParaRPr lang="en-US" altLang="zh-CN" dirty="0"/>
          </a:p>
          <a:p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因此，对于考虑 </a:t>
            </a:r>
            <a:r>
              <a:rPr lang="en-US" altLang="zh-CN" dirty="0"/>
              <a:t>APR </a:t>
            </a:r>
            <a:r>
              <a:rPr lang="zh-CN" altLang="en-US" dirty="0"/>
              <a:t>的患者来说，这很有意义，但他们会有放疗毒性，并且接受 </a:t>
            </a:r>
            <a:r>
              <a:rPr lang="en-US" altLang="zh-CN" dirty="0"/>
              <a:t>TNT </a:t>
            </a:r>
            <a:r>
              <a:rPr lang="zh-CN" altLang="en-US" dirty="0"/>
              <a:t>治疗的患者中约 </a:t>
            </a:r>
            <a:r>
              <a:rPr lang="en-US" altLang="zh-CN" dirty="0"/>
              <a:t>50% </a:t>
            </a:r>
            <a:r>
              <a:rPr lang="zh-CN" altLang="en-US" dirty="0"/>
              <a:t>仍需要手术，并且他们的肠道功能最差。因此，我们需要更好的预测指标来判断谁将获得完全临床缓解。重要的是，愿意接受手术且不需要 </a:t>
            </a:r>
            <a:r>
              <a:rPr lang="en-US" altLang="zh-CN" dirty="0"/>
              <a:t>APR </a:t>
            </a:r>
            <a:r>
              <a:rPr lang="zh-CN" altLang="en-US" dirty="0"/>
              <a:t>且没有巨大肿瘤的患者可以选择性地使用放疗，从而改善肠道功能、性功能，并保留生育能力。最后，正如我们所见，新辅助 </a:t>
            </a:r>
            <a:r>
              <a:rPr lang="en-US" altLang="zh-CN" dirty="0"/>
              <a:t>FOLFIRINOX </a:t>
            </a:r>
            <a:r>
              <a:rPr lang="zh-CN" altLang="en-US" dirty="0"/>
              <a:t>在 </a:t>
            </a:r>
            <a:r>
              <a:rPr lang="en-US" altLang="zh-CN" dirty="0"/>
              <a:t>PRODIGE 23 </a:t>
            </a:r>
            <a:r>
              <a:rPr lang="zh-CN" altLang="en-US" dirty="0"/>
              <a:t>中表现良好。它是一种标准治疗方法，但其急性毒性比</a:t>
            </a:r>
            <a:r>
              <a:rPr lang="en-US" altLang="zh-CN" dirty="0"/>
              <a:t>FOLFOX</a:t>
            </a:r>
            <a:r>
              <a:rPr lang="zh-CN" altLang="en-US" dirty="0"/>
              <a:t>更大。因此，我会将其用于高风险的肿瘤，我们正在等待 </a:t>
            </a:r>
            <a:r>
              <a:rPr lang="en-US" altLang="zh-CN" dirty="0"/>
              <a:t>JANUS </a:t>
            </a:r>
            <a:r>
              <a:rPr lang="zh-CN" altLang="en-US" dirty="0"/>
              <a:t>试验的结果来告诉我们哪种方法最好。因此，我们的直肠癌患者面临长期治疗和无数毒性，最常见的是肠道功能障碍，接受</a:t>
            </a:r>
            <a:r>
              <a:rPr lang="en-US" altLang="zh-CN" dirty="0"/>
              <a:t>APR </a:t>
            </a:r>
            <a:r>
              <a:rPr lang="zh-CN" altLang="en-US" dirty="0"/>
              <a:t>的患者需要进行结肠造口术，手术和放疗可能导致性功能障碍，放疗和化疗导致卵巢衰竭和不孕。</a:t>
            </a:r>
          </a:p>
        </p:txBody>
      </p:sp>
    </p:spTree>
    <p:extLst>
      <p:ext uri="{BB962C8B-B14F-4D97-AF65-F5344CB8AC3E}">
        <p14:creationId xmlns:p14="http://schemas.microsoft.com/office/powerpoint/2010/main" val="112970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这一点尤其重要，因为我们看到 </a:t>
            </a:r>
            <a:r>
              <a:rPr lang="en-US" altLang="zh-CN" dirty="0"/>
              <a:t>50 </a:t>
            </a:r>
            <a:r>
              <a:rPr lang="zh-CN" altLang="en-US" dirty="0"/>
              <a:t>岁以下患者的直肠癌发病率不断上升。这可能导致抑郁、焦虑、经济毒性、时间毒性、学习和工作中断，这对我们早期直肠癌患者尤其重要。奥沙利铂化疗可能导致周围神经毒性，手术和放疗都可能导致排尿功能障碍。放疗会导致出血性膀胱炎。这不包括所有的毒性，其中一些也适用于我们的结直肠癌患者，但由于治疗的复杂性，我将重点介绍直肠癌治疗。</a:t>
            </a:r>
          </a:p>
        </p:txBody>
      </p:sp>
    </p:spTree>
    <p:extLst>
      <p:ext uri="{BB962C8B-B14F-4D97-AF65-F5344CB8AC3E}">
        <p14:creationId xmlns:p14="http://schemas.microsoft.com/office/powerpoint/2010/main" val="350106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那么，对于</a:t>
            </a:r>
            <a:r>
              <a:rPr lang="en-US" altLang="zh-CN" dirty="0" err="1"/>
              <a:t>dMMR</a:t>
            </a:r>
            <a:r>
              <a:rPr lang="zh-CN" altLang="en-US" dirty="0"/>
              <a:t>的患者这可能有所不同；在我们自己的克利夫兰诊所中，只有 </a:t>
            </a:r>
            <a:r>
              <a:rPr lang="en-US" altLang="zh-CN" dirty="0"/>
              <a:t>3% </a:t>
            </a:r>
            <a:r>
              <a:rPr lang="zh-CN" altLang="en-US" dirty="0"/>
              <a:t>的直肠癌患者为</a:t>
            </a:r>
            <a:r>
              <a:rPr lang="en-US" altLang="zh-CN" dirty="0" err="1"/>
              <a:t>dMMR</a:t>
            </a:r>
            <a:r>
              <a:rPr lang="zh-CN" altLang="en-US" dirty="0"/>
              <a:t>，但我们不能忽略他们。因此建议每个直肠癌患者进行</a:t>
            </a:r>
            <a:r>
              <a:rPr lang="en-US" altLang="zh-CN" dirty="0"/>
              <a:t>MMR</a:t>
            </a:r>
            <a:r>
              <a:rPr lang="zh-CN" altLang="en-US" dirty="0"/>
              <a:t>检测</a:t>
            </a:r>
            <a:endParaRPr lang="en-US" altLang="zh-CN" dirty="0"/>
          </a:p>
          <a:p>
            <a:r>
              <a:rPr lang="zh-CN" altLang="en-US" dirty="0"/>
              <a:t>，以便我们能够识别出那些可以通过免疫治疗避免这些毒性的患者，这里展示了 </a:t>
            </a:r>
            <a:r>
              <a:rPr lang="en-US" altLang="zh-CN" dirty="0" err="1"/>
              <a:t>Cercek</a:t>
            </a:r>
            <a:r>
              <a:rPr lang="en-US" altLang="zh-CN" dirty="0"/>
              <a:t> </a:t>
            </a:r>
            <a:r>
              <a:rPr lang="zh-CN" altLang="en-US" dirty="0"/>
              <a:t>博士两年前的研究结果。期待明天的更新。现在我们来谈谈低位前切除综合征，或 </a:t>
            </a:r>
            <a:r>
              <a:rPr lang="en-US" altLang="zh-CN" dirty="0"/>
              <a:t>LARS</a:t>
            </a:r>
            <a:r>
              <a:rPr lang="zh-CN" altLang="en-US" dirty="0"/>
              <a:t>。这</a:t>
            </a:r>
            <a:r>
              <a:rPr lang="zh-CN" altLang="en-US" b="0" i="0" dirty="0">
                <a:solidFill>
                  <a:srgbClr val="38383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是由于切除部分直肠后，储存大便的空间变小，引起的</a:t>
            </a:r>
            <a:r>
              <a:rPr lang="zh-CN" altLang="en-US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Google Sans"/>
              </a:rPr>
              <a:t>排便功能的紊乱，临床上表现为便频、便急、肛门不自觉漏液漏便、气便失禁、排便困难等症状</a:t>
            </a:r>
            <a:r>
              <a:rPr lang="zh-CN" alt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。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651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这里显示的是来自共识会议的图表，该会议经过了漫长的过程，患者和医疗服务提供者（主要是结直肠外科医生）齐聚一堂，共同确定了这里显示的 </a:t>
            </a:r>
            <a:r>
              <a:rPr lang="en-US" altLang="zh-CN" dirty="0"/>
              <a:t>LARS </a:t>
            </a:r>
            <a:r>
              <a:rPr lang="zh-CN" altLang="en-US" dirty="0"/>
              <a:t>的重要症状，例如多变且不可预测的排便功能、排便频率增加和失禁。但同时，它还会带来哪些后果，因为这些后果包括对厕所的依赖、对排便功能的过分关注，这些都会影响患者的心理和情绪健康，以及他们在各种角色中发挥作用的能力。值得注意的是，一些研究表明，一般健康人群中也存在 </a:t>
            </a:r>
            <a:r>
              <a:rPr lang="en-US" altLang="zh-CN" dirty="0"/>
              <a:t>LARS</a:t>
            </a:r>
            <a:r>
              <a:rPr lang="zh-CN" altLang="en-US" dirty="0"/>
              <a:t>，一项北美研究发现，</a:t>
            </a:r>
            <a:r>
              <a:rPr lang="en-US" altLang="zh-CN" dirty="0"/>
              <a:t>7% </a:t>
            </a:r>
            <a:r>
              <a:rPr lang="zh-CN" altLang="en-US" dirty="0"/>
              <a:t>的男性和 </a:t>
            </a:r>
            <a:r>
              <a:rPr lang="en-US" altLang="zh-CN" dirty="0"/>
              <a:t>11% </a:t>
            </a:r>
            <a:r>
              <a:rPr lang="zh-CN" altLang="en-US" dirty="0"/>
              <a:t>的女性患有严重的 </a:t>
            </a:r>
            <a:r>
              <a:rPr lang="en-US" altLang="zh-CN" dirty="0"/>
              <a:t>LARS</a:t>
            </a:r>
            <a:r>
              <a:rPr lang="zh-CN" altLang="en-US" dirty="0"/>
              <a:t>。因此，我们在查看数据时必须牢记这一点。我只想澄清什么是严重的 </a:t>
            </a:r>
            <a:r>
              <a:rPr lang="en-US" altLang="zh-CN" dirty="0"/>
              <a:t>LARS</a:t>
            </a:r>
            <a:r>
              <a:rPr lang="zh-CN" altLang="en-US" dirty="0"/>
              <a:t>。它并不是一直都是大便失禁。比如，根据 </a:t>
            </a:r>
            <a:r>
              <a:rPr lang="en-US" altLang="zh-CN" dirty="0"/>
              <a:t>LARS </a:t>
            </a:r>
            <a:r>
              <a:rPr lang="zh-CN" altLang="en-US" dirty="0"/>
              <a:t>量表，可能每周需要冲一次厕所，每周排便一次后一小时内排便，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 SC"/>
              </a:rPr>
              <a:t>然后，不太常见的是，气体失禁或液体粪便，</a:t>
            </a:r>
            <a:r>
              <a:rPr lang="zh-CN" altLang="en-US" dirty="0"/>
              <a:t>，或者每天排便七次或以上。这些都构成严重的 </a:t>
            </a:r>
            <a:r>
              <a:rPr lang="en-US" altLang="zh-CN" dirty="0"/>
              <a:t>LARS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我们从多项研究中得知，接受放疗会增加 </a:t>
            </a:r>
            <a:r>
              <a:rPr lang="en-US" altLang="zh-CN" dirty="0"/>
              <a:t>LARS</a:t>
            </a:r>
            <a:r>
              <a:rPr lang="zh-CN" altLang="en-US" dirty="0"/>
              <a:t>，而且远端肿瘤、远端吻合口也会增加 </a:t>
            </a:r>
            <a:r>
              <a:rPr lang="en-US" altLang="zh-CN" dirty="0"/>
              <a:t>LARS </a:t>
            </a:r>
            <a:r>
              <a:rPr lang="zh-CN" altLang="en-US" dirty="0"/>
              <a:t>的几率。现在让我们看一些临床试验数据。荷兰的一项关于全直肠系膜切除术 </a:t>
            </a:r>
            <a:r>
              <a:rPr lang="en-US" altLang="zh-CN" dirty="0"/>
              <a:t>(TME) </a:t>
            </a:r>
            <a:r>
              <a:rPr lang="zh-CN" altLang="en-US" dirty="0"/>
              <a:t>的研究，无论是否联合短程放疗，都发表了 </a:t>
            </a:r>
            <a:r>
              <a:rPr lang="en-US" altLang="zh-CN" dirty="0"/>
              <a:t>14 </a:t>
            </a:r>
            <a:r>
              <a:rPr lang="zh-CN" altLang="en-US" dirty="0"/>
              <a:t>年的随访数据，数据显示，接受放疗的患者的长期肠道功能确实会恶化。所以在棕色、深棕色中，我们看到接受放射治疗的患者中有 </a:t>
            </a:r>
            <a:r>
              <a:rPr lang="en-US" altLang="zh-CN" dirty="0"/>
              <a:t>56% </a:t>
            </a:r>
            <a:r>
              <a:rPr lang="zh-CN" altLang="en-US" dirty="0"/>
              <a:t>在治疗 </a:t>
            </a:r>
            <a:r>
              <a:rPr lang="en-US" altLang="zh-CN" dirty="0"/>
              <a:t>14 </a:t>
            </a:r>
            <a:r>
              <a:rPr lang="zh-CN" altLang="en-US" dirty="0"/>
              <a:t>年后出现了严重的 </a:t>
            </a:r>
            <a:r>
              <a:rPr lang="en-US" altLang="zh-CN" dirty="0"/>
              <a:t>LARS</a:t>
            </a:r>
            <a:r>
              <a:rPr lang="zh-CN" altLang="en-US" dirty="0"/>
              <a:t>，而仅接受手术的患者这一比例为 </a:t>
            </a:r>
            <a:r>
              <a:rPr lang="en-US" altLang="zh-CN" dirty="0"/>
              <a:t>35%</a:t>
            </a:r>
            <a:r>
              <a:rPr lang="zh-CN" altLang="en-US" dirty="0"/>
              <a:t>。重要的是，</a:t>
            </a:r>
            <a:r>
              <a:rPr lang="en-US" altLang="zh-CN" dirty="0"/>
              <a:t>LARS </a:t>
            </a:r>
            <a:r>
              <a:rPr lang="zh-CN" altLang="en-US" dirty="0"/>
              <a:t>与全球健康状况和各种功能角色的临床和统计学显著下降有关，如上图所示。</a:t>
            </a:r>
          </a:p>
        </p:txBody>
      </p:sp>
    </p:spTree>
    <p:extLst>
      <p:ext uri="{BB962C8B-B14F-4D97-AF65-F5344CB8AC3E}">
        <p14:creationId xmlns:p14="http://schemas.microsoft.com/office/powerpoint/2010/main" val="304609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因此，本次试验中观察到的其他放疗长期效应是对性功能的影响。因此，我们看到的是</a:t>
            </a:r>
            <a:r>
              <a:rPr lang="en-US" altLang="zh-CN" dirty="0"/>
              <a:t>——</a:t>
            </a:r>
            <a:r>
              <a:rPr lang="zh-CN" altLang="en-US" dirty="0"/>
              <a:t>深灰色患者是接受放疗的患者，浅灰色患者仅接受手术，黑色条形图是年龄和性别匹配的荷兰人群。因此，接受放疗和手术的男性在 </a:t>
            </a:r>
            <a:r>
              <a:rPr lang="en-US" altLang="zh-CN" dirty="0"/>
              <a:t>14 </a:t>
            </a:r>
            <a:r>
              <a:rPr lang="zh-CN" altLang="en-US" dirty="0"/>
              <a:t>年后性活动减少。接受手术和放疗的男性勃起困难更多。接受放疗的女性阴道更容易干燥。两组中的男性都报告兴趣和享受度下降，女性报告性享受度下降。接受放疗的女性性活动困难增加，排尿功能没有差异。因此，除了肠道影响外，还有其他并发症。现在让我们看看一些更现代的全程新辅助治疗研究，例如 </a:t>
            </a:r>
            <a:r>
              <a:rPr lang="en-US" altLang="zh-CN" dirty="0"/>
              <a:t>Weinberg </a:t>
            </a:r>
            <a:r>
              <a:rPr lang="zh-CN" altLang="en-US" dirty="0"/>
              <a:t>博士讨论过的 </a:t>
            </a:r>
            <a:r>
              <a:rPr lang="en-US" altLang="zh-CN" dirty="0"/>
              <a:t>RAPIDO </a:t>
            </a:r>
            <a:r>
              <a:rPr lang="zh-CN" altLang="en-US" dirty="0"/>
              <a:t>试验。</a:t>
            </a:r>
          </a:p>
        </p:txBody>
      </p:sp>
    </p:spTree>
    <p:extLst>
      <p:ext uri="{BB962C8B-B14F-4D97-AF65-F5344CB8AC3E}">
        <p14:creationId xmlns:p14="http://schemas.microsoft.com/office/powerpoint/2010/main" val="45053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在这里补充一点，正如他提到的，尽管病理完全缓解和疾病相关治疗失败率有显著改善，但五年后局部复发率有所增加。因此，尽管短期放疗可以节省时间和经济毒性，但我认为在低风险人群中使用是最安全的。观察生活质量和毒性。这是在 </a:t>
            </a:r>
            <a:r>
              <a:rPr lang="en-US" altLang="zh-CN" dirty="0"/>
              <a:t>RAPIDO </a:t>
            </a:r>
            <a:r>
              <a:rPr lang="zh-CN" altLang="en-US" dirty="0"/>
              <a:t>中对 </a:t>
            </a:r>
            <a:r>
              <a:rPr lang="en-US" altLang="zh-CN" dirty="0"/>
              <a:t>36 </a:t>
            </a:r>
            <a:r>
              <a:rPr lang="zh-CN" altLang="en-US" dirty="0"/>
              <a:t>个月时进行评估的结果。我们在这里看到的是三种不同的颜色。这是一项双臂研究，但他们将标准组中接受或未接受辅助治疗的患者分开。</a:t>
            </a:r>
          </a:p>
        </p:txBody>
      </p:sp>
    </p:spTree>
    <p:extLst>
      <p:ext uri="{BB962C8B-B14F-4D97-AF65-F5344CB8AC3E}">
        <p14:creationId xmlns:p14="http://schemas.microsoft.com/office/powerpoint/2010/main" val="21328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Quality of Life Considerations in the Curative Colorectal Cancer Population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RAPIDO: Quality of Life (QOL) and Toxicity at 36 months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PRODIGE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Toxicity of mFOLFIRINOX vs FP/oxaliplatin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OPRA: Excellent Results with FOLFOX/CAPOX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QOL after CRT: Watch and Wait vs TME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the QOL with Watch and Wait?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Fertility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and Radiation Oncologist Consensus on Risks and Benefits of RT to Discuss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 for Deficient Mismatch Repair (dMMR) First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Total Mesorectal Excision (TME) +/- Short Course Radiation Therapy (SCRT): Radiation Worsened Long-Term Bowel Function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Long-Term Radiation Effects from Dutch TME +/- SCRT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RAPIDO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4940</Words>
  <Application>Microsoft Office PowerPoint</Application>
  <PresentationFormat>Custom</PresentationFormat>
  <Paragraphs>80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Google Sans</vt:lpstr>
      <vt:lpstr>PingFang SC</vt:lpstr>
      <vt:lpstr>StarSymbol</vt:lpstr>
      <vt:lpstr>Arial</vt:lpstr>
      <vt:lpstr>Times New Roman</vt:lpstr>
      <vt:lpstr>Default Design</vt:lpstr>
      <vt:lpstr>Quality of Life Considerations in the Curative Colorectal Cancer Population</vt:lpstr>
      <vt:lpstr>Slide 2</vt:lpstr>
      <vt:lpstr>Key Takeaway Points</vt:lpstr>
      <vt:lpstr>Slide 4</vt:lpstr>
      <vt:lpstr>Check for Deficient Mismatch Repair (dMMR) First</vt:lpstr>
      <vt:lpstr>Slide 6</vt:lpstr>
      <vt:lpstr>Total Mesorectal Excision (TME) +/- Short Course Radiation Therapy (SCRT): Radiation Worsened Long-Term Bowel Function</vt:lpstr>
      <vt:lpstr>Other Long-Term Radiation Effects from Dutch TME +/- SCRT Trial</vt:lpstr>
      <vt:lpstr>RAPIDO</vt:lpstr>
      <vt:lpstr>RAPIDO: Quality of Life (QOL) and Toxicity at 36 months</vt:lpstr>
      <vt:lpstr>PRODIGE 23</vt:lpstr>
      <vt:lpstr>Toxicity of mFOLFIRINOX vs FP/oxaliplatin</vt:lpstr>
      <vt:lpstr>Slide 13</vt:lpstr>
      <vt:lpstr>OPRA: Excellent Results with FOLFOX/CAPOX</vt:lpstr>
      <vt:lpstr>QOL after CRT: Watch and Wait vs TME</vt:lpstr>
      <vt:lpstr>What is the QOL with Watch and Wait?</vt:lpstr>
      <vt:lpstr>Slide 17</vt:lpstr>
      <vt:lpstr>Slide 18</vt:lpstr>
      <vt:lpstr>Fertility</vt:lpstr>
      <vt:lpstr>Patient and Radiation Oncologist Consensus on Risks and Benefits of RT to Discuss</vt:lpstr>
      <vt:lpstr>Key Takeaway Points</vt:lpstr>
      <vt:lpstr>Slide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Rongbo Lin</cp:lastModifiedBy>
  <cp:revision>32</cp:revision>
  <dcterms:modified xsi:type="dcterms:W3CDTF">2024-07-23T15:25:42Z</dcterms:modified>
</cp:coreProperties>
</file>