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9144000" cy="51435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459" autoAdjust="0"/>
  </p:normalViewPr>
  <p:slideViewPr>
    <p:cSldViewPr>
      <p:cViewPr>
        <p:scale>
          <a:sx n="90" d="100"/>
          <a:sy n="90" d="100"/>
        </p:scale>
        <p:origin x="1234"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B4B2B1BE-D44D-42CC-A481-F7FA34F4235C}" type="datetimeFigureOut">
              <a:rPr lang="zh-CN" altLang="en-US" smtClean="0"/>
              <a:t>2023/12/26</a:t>
            </a:fld>
            <a:endParaRPr lang="zh-CN" altLang="en-US"/>
          </a:p>
        </p:txBody>
      </p:sp>
      <p:sp>
        <p:nvSpPr>
          <p:cNvPr id="4" name="幻灯片图像占位符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0DA0CB5E-8731-4871-9ABA-11CAA3AA63F6}" type="slidenum">
              <a:rPr lang="zh-CN" altLang="en-US" smtClean="0"/>
              <a:t>‹#›</a:t>
            </a:fld>
            <a:endParaRPr lang="zh-CN" altLang="en-US"/>
          </a:p>
        </p:txBody>
      </p:sp>
    </p:spTree>
    <p:extLst>
      <p:ext uri="{BB962C8B-B14F-4D97-AF65-F5344CB8AC3E}">
        <p14:creationId xmlns:p14="http://schemas.microsoft.com/office/powerpoint/2010/main" val="103121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大家晚上好，今天我跟大家分享的是</a:t>
            </a:r>
            <a:r>
              <a:rPr lang="en-US" altLang="zh-CN" dirty="0"/>
              <a:t>Keynote-811</a:t>
            </a:r>
            <a:r>
              <a:rPr lang="zh-CN" altLang="en-US" dirty="0"/>
              <a:t>研究的讨论</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分享者是来自德国莱比锡大学医学中心综合癌症中心的弗洛里安</a:t>
            </a:r>
            <a:r>
              <a:rPr lang="en-US" altLang="zh-CN" dirty="0"/>
              <a:t>·</a:t>
            </a:r>
            <a:r>
              <a:rPr lang="zh-CN" altLang="en-US" dirty="0"/>
              <a:t>洛迪克教授</a:t>
            </a:r>
          </a:p>
          <a:p>
            <a:endParaRPr lang="zh-CN" altLang="en-US" dirty="0"/>
          </a:p>
        </p:txBody>
      </p:sp>
      <p:sp>
        <p:nvSpPr>
          <p:cNvPr id="4" name="灯片编号占位符 3"/>
          <p:cNvSpPr>
            <a:spLocks noGrp="1"/>
          </p:cNvSpPr>
          <p:nvPr>
            <p:ph type="sldNum" sz="quarter" idx="5"/>
          </p:nvPr>
        </p:nvSpPr>
        <p:spPr/>
        <p:txBody>
          <a:bodyPr/>
          <a:lstStyle/>
          <a:p>
            <a:fld id="{0DA0CB5E-8731-4871-9ABA-11CAA3AA63F6}" type="slidenum">
              <a:rPr lang="zh-CN" altLang="en-US" smtClean="0"/>
              <a:t>1</a:t>
            </a:fld>
            <a:endParaRPr lang="zh-CN" altLang="en-US"/>
          </a:p>
        </p:txBody>
      </p:sp>
    </p:spTree>
    <p:extLst>
      <p:ext uri="{BB962C8B-B14F-4D97-AF65-F5344CB8AC3E}">
        <p14:creationId xmlns:p14="http://schemas.microsoft.com/office/powerpoint/2010/main" val="150773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亚组分析还显示，非亚洲人群从免疫联合治疗组中获益更多</a:t>
            </a:r>
          </a:p>
        </p:txBody>
      </p:sp>
      <p:sp>
        <p:nvSpPr>
          <p:cNvPr id="4" name="灯片编号占位符 3"/>
          <p:cNvSpPr>
            <a:spLocks noGrp="1"/>
          </p:cNvSpPr>
          <p:nvPr>
            <p:ph type="sldNum" sz="quarter" idx="5"/>
          </p:nvPr>
        </p:nvSpPr>
        <p:spPr/>
        <p:txBody>
          <a:bodyPr/>
          <a:lstStyle/>
          <a:p>
            <a:fld id="{0DA0CB5E-8731-4871-9ABA-11CAA3AA63F6}" type="slidenum">
              <a:rPr lang="zh-CN" altLang="en-US" smtClean="0"/>
              <a:t>10</a:t>
            </a:fld>
            <a:endParaRPr lang="zh-CN" altLang="en-US"/>
          </a:p>
        </p:txBody>
      </p:sp>
    </p:spTree>
    <p:extLst>
      <p:ext uri="{BB962C8B-B14F-4D97-AF65-F5344CB8AC3E}">
        <p14:creationId xmlns:p14="http://schemas.microsoft.com/office/powerpoint/2010/main" val="1533337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我们还可以看到，这里的生物标志物起到了很大的作用</a:t>
            </a:r>
            <a:endParaRPr lang="en-US" altLang="zh-CN" dirty="0"/>
          </a:p>
          <a:p>
            <a:r>
              <a:rPr lang="zh-CN" altLang="en-US" dirty="0"/>
              <a:t>这里精准的指出了 只有</a:t>
            </a:r>
            <a:r>
              <a:rPr lang="en-US" altLang="zh-CN" dirty="0"/>
              <a:t>CPS</a:t>
            </a:r>
            <a:r>
              <a:rPr lang="zh-CN" altLang="en-US" dirty="0"/>
              <a:t>≥</a:t>
            </a:r>
            <a:r>
              <a:rPr lang="en-US" altLang="zh-CN" dirty="0"/>
              <a:t>1</a:t>
            </a:r>
            <a:r>
              <a:rPr lang="zh-CN" altLang="en-US" dirty="0"/>
              <a:t>的人群才能从联合治疗组中获益，儿</a:t>
            </a:r>
            <a:r>
              <a:rPr lang="en-US" altLang="zh-CN" dirty="0"/>
              <a:t>CPS</a:t>
            </a:r>
            <a:r>
              <a:rPr lang="zh-CN" altLang="en-US" dirty="0"/>
              <a:t>＜</a:t>
            </a:r>
            <a:r>
              <a:rPr lang="en-US" altLang="zh-CN" dirty="0"/>
              <a:t>1 </a:t>
            </a:r>
            <a:r>
              <a:rPr lang="zh-CN" altLang="en-US" dirty="0"/>
              <a:t>的人群非旦不能从联合治疗组中获益，</a:t>
            </a:r>
            <a:r>
              <a:rPr lang="en-US" altLang="zh-CN" dirty="0"/>
              <a:t>HR&gt;1</a:t>
            </a:r>
            <a:r>
              <a:rPr lang="zh-CN" altLang="en-US" dirty="0"/>
              <a:t>，</a:t>
            </a:r>
            <a:r>
              <a:rPr lang="en-US" altLang="zh-CN" dirty="0"/>
              <a:t>OS</a:t>
            </a:r>
            <a:r>
              <a:rPr lang="zh-CN" altLang="en-US" dirty="0"/>
              <a:t>甚至更差；我们不能指望这类人群添加免疫治疗能获得任何好处。。</a:t>
            </a:r>
            <a:endParaRPr lang="en-US" altLang="zh-CN" dirty="0"/>
          </a:p>
          <a:p>
            <a:r>
              <a:rPr lang="zh-CN" altLang="en-US" dirty="0"/>
              <a:t>这并不令人惊讶，与已经完成的临床研究的结论是一致的</a:t>
            </a:r>
          </a:p>
        </p:txBody>
      </p:sp>
      <p:sp>
        <p:nvSpPr>
          <p:cNvPr id="4" name="灯片编号占位符 3"/>
          <p:cNvSpPr>
            <a:spLocks noGrp="1"/>
          </p:cNvSpPr>
          <p:nvPr>
            <p:ph type="sldNum" sz="quarter" idx="5"/>
          </p:nvPr>
        </p:nvSpPr>
        <p:spPr/>
        <p:txBody>
          <a:bodyPr/>
          <a:lstStyle/>
          <a:p>
            <a:fld id="{0DA0CB5E-8731-4871-9ABA-11CAA3AA63F6}" type="slidenum">
              <a:rPr lang="zh-CN" altLang="en-US" smtClean="0"/>
              <a:t>11</a:t>
            </a:fld>
            <a:endParaRPr lang="zh-CN" altLang="en-US"/>
          </a:p>
        </p:txBody>
      </p:sp>
    </p:spTree>
    <p:extLst>
      <p:ext uri="{BB962C8B-B14F-4D97-AF65-F5344CB8AC3E}">
        <p14:creationId xmlns:p14="http://schemas.microsoft.com/office/powerpoint/2010/main" val="4175532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Guardian TextSans Web"/>
              </a:rPr>
              <a:t> </a:t>
            </a:r>
            <a:r>
              <a:rPr lang="en-US" altLang="zh-CN" b="0" i="0" dirty="0">
                <a:solidFill>
                  <a:srgbClr val="333333"/>
                </a:solidFill>
                <a:effectLst/>
                <a:latin typeface="Guardian TextSans Web"/>
              </a:rPr>
              <a:t>2022</a:t>
            </a:r>
            <a:r>
              <a:rPr lang="zh-CN" altLang="en-US" b="0" i="0" dirty="0">
                <a:solidFill>
                  <a:srgbClr val="333333"/>
                </a:solidFill>
                <a:effectLst/>
                <a:latin typeface="Guardian TextSans Web"/>
              </a:rPr>
              <a:t>年这项对 </a:t>
            </a:r>
            <a:r>
              <a:rPr lang="en-US" altLang="zh-CN" b="0" i="0" dirty="0">
                <a:solidFill>
                  <a:srgbClr val="333333"/>
                </a:solidFill>
                <a:effectLst/>
                <a:latin typeface="Guardian TextSans Web"/>
              </a:rPr>
              <a:t>17 </a:t>
            </a:r>
            <a:r>
              <a:rPr lang="zh-CN" altLang="en-US" b="0" i="0" dirty="0">
                <a:solidFill>
                  <a:srgbClr val="333333"/>
                </a:solidFill>
                <a:effectLst/>
                <a:latin typeface="Guardian TextSans Web"/>
              </a:rPr>
              <a:t>项 </a:t>
            </a:r>
            <a:r>
              <a:rPr lang="en-US" altLang="zh-CN" b="0" i="0" dirty="0">
                <a:solidFill>
                  <a:srgbClr val="333333"/>
                </a:solidFill>
                <a:effectLst/>
                <a:latin typeface="Guardian TextSans Web"/>
              </a:rPr>
              <a:t>3 </a:t>
            </a:r>
            <a:r>
              <a:rPr lang="zh-CN" altLang="en-US" b="0" i="0" dirty="0">
                <a:solidFill>
                  <a:srgbClr val="333333"/>
                </a:solidFill>
                <a:effectLst/>
                <a:latin typeface="Guardian TextSans Web"/>
              </a:rPr>
              <a:t>期随机临床试验（包括 </a:t>
            </a:r>
            <a:r>
              <a:rPr lang="en-US" altLang="zh-CN" b="0" i="0" dirty="0">
                <a:solidFill>
                  <a:srgbClr val="333333"/>
                </a:solidFill>
                <a:effectLst/>
                <a:latin typeface="Guardian TextSans Web"/>
              </a:rPr>
              <a:t>11 166 </a:t>
            </a:r>
            <a:r>
              <a:rPr lang="zh-CN" altLang="en-US" b="0" i="0" dirty="0">
                <a:solidFill>
                  <a:srgbClr val="333333"/>
                </a:solidFill>
                <a:effectLst/>
                <a:latin typeface="Guardian TextSans Web"/>
              </a:rPr>
              <a:t>名患者）进行的系统回顾和荟萃分析发现，基于组织的 </a:t>
            </a:r>
            <a:r>
              <a:rPr lang="en-US" altLang="zh-CN" b="0" i="0" dirty="0">
                <a:solidFill>
                  <a:srgbClr val="333333"/>
                </a:solidFill>
                <a:effectLst/>
                <a:latin typeface="Guardian TextSans Web"/>
              </a:rPr>
              <a:t>PD-L1 </a:t>
            </a:r>
            <a:r>
              <a:rPr lang="zh-CN" altLang="en-US" b="0" i="0" dirty="0">
                <a:solidFill>
                  <a:srgbClr val="333333"/>
                </a:solidFill>
                <a:effectLst/>
                <a:latin typeface="Guardian TextSans Web"/>
              </a:rPr>
              <a:t>表达是 </a:t>
            </a:r>
            <a:r>
              <a:rPr lang="en-US" altLang="zh-CN" b="0" i="0" dirty="0">
                <a:solidFill>
                  <a:srgbClr val="333333"/>
                </a:solidFill>
                <a:effectLst/>
                <a:latin typeface="Guardian TextSans Web"/>
              </a:rPr>
              <a:t>ICI </a:t>
            </a:r>
            <a:r>
              <a:rPr lang="zh-CN" altLang="en-US" b="0" i="0" dirty="0">
                <a:solidFill>
                  <a:srgbClr val="333333"/>
                </a:solidFill>
                <a:effectLst/>
                <a:latin typeface="Guardian TextSans Web"/>
              </a:rPr>
              <a:t>总体生存获益的最强预测因子，超过其他变量（在微卫星不稳定之后）。在 </a:t>
            </a:r>
            <a:r>
              <a:rPr lang="en-US" altLang="zh-CN" b="0" i="0" dirty="0">
                <a:solidFill>
                  <a:srgbClr val="333333"/>
                </a:solidFill>
                <a:effectLst/>
                <a:latin typeface="Guardian TextSans Web"/>
              </a:rPr>
              <a:t>PD-L1 </a:t>
            </a:r>
            <a:r>
              <a:rPr lang="zh-CN" altLang="en-US" b="0" i="0" dirty="0">
                <a:solidFill>
                  <a:srgbClr val="333333"/>
                </a:solidFill>
                <a:effectLst/>
                <a:latin typeface="Guardian TextSans Web"/>
              </a:rPr>
              <a:t>缺失或低（相对于高）的患者中，</a:t>
            </a:r>
            <a:r>
              <a:rPr lang="en-US" altLang="zh-CN" b="0" i="0" dirty="0">
                <a:solidFill>
                  <a:srgbClr val="333333"/>
                </a:solidFill>
                <a:effectLst/>
                <a:latin typeface="Guardian TextSans Web"/>
              </a:rPr>
              <a:t>ICI </a:t>
            </a:r>
            <a:r>
              <a:rPr lang="zh-CN" altLang="en-US" b="0" i="0" dirty="0">
                <a:solidFill>
                  <a:srgbClr val="333333"/>
                </a:solidFill>
                <a:effectLst/>
                <a:latin typeface="Guardian TextSans Web"/>
              </a:rPr>
              <a:t>带来的益处通常会减少。当然 这主要是在</a:t>
            </a:r>
            <a:r>
              <a:rPr lang="en-US" altLang="zh-CN" b="0" i="0" dirty="0">
                <a:solidFill>
                  <a:srgbClr val="333333"/>
                </a:solidFill>
                <a:effectLst/>
                <a:latin typeface="Guardian TextSans Web"/>
              </a:rPr>
              <a:t>HER-2</a:t>
            </a:r>
            <a:r>
              <a:rPr lang="zh-CN" altLang="en-US" b="0" i="0" dirty="0">
                <a:solidFill>
                  <a:srgbClr val="333333"/>
                </a:solidFill>
                <a:effectLst/>
                <a:latin typeface="Guardian TextSans Web"/>
              </a:rPr>
              <a:t>阴性的人群中。</a:t>
            </a:r>
            <a:endParaRPr lang="zh-CN" altLang="en-US" dirty="0"/>
          </a:p>
        </p:txBody>
      </p:sp>
      <p:sp>
        <p:nvSpPr>
          <p:cNvPr id="4" name="灯片编号占位符 3"/>
          <p:cNvSpPr>
            <a:spLocks noGrp="1"/>
          </p:cNvSpPr>
          <p:nvPr>
            <p:ph type="sldNum" sz="quarter" idx="5"/>
          </p:nvPr>
        </p:nvSpPr>
        <p:spPr/>
        <p:txBody>
          <a:bodyPr/>
          <a:lstStyle/>
          <a:p>
            <a:fld id="{0DA0CB5E-8731-4871-9ABA-11CAA3AA63F6}" type="slidenum">
              <a:rPr lang="zh-CN" altLang="en-US" smtClean="0"/>
              <a:t>12</a:t>
            </a:fld>
            <a:endParaRPr lang="zh-CN" altLang="en-US"/>
          </a:p>
        </p:txBody>
      </p:sp>
    </p:spTree>
    <p:extLst>
      <p:ext uri="{BB962C8B-B14F-4D97-AF65-F5344CB8AC3E}">
        <p14:creationId xmlns:p14="http://schemas.microsoft.com/office/powerpoint/2010/main" val="179013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无论如何，我们需要注意到这个分层现象，我们且看看</a:t>
            </a:r>
            <a:r>
              <a:rPr lang="en-US" altLang="zh-CN" dirty="0"/>
              <a:t>KEYnote859</a:t>
            </a:r>
            <a:r>
              <a:rPr lang="zh-CN" altLang="en-US" dirty="0"/>
              <a:t>和</a:t>
            </a:r>
            <a:r>
              <a:rPr lang="en-US" altLang="zh-CN" dirty="0"/>
              <a:t>KEYnote811</a:t>
            </a:r>
            <a:r>
              <a:rPr lang="zh-CN" altLang="en-US" dirty="0"/>
              <a:t>的研究数据，分别针对</a:t>
            </a:r>
            <a:r>
              <a:rPr lang="en-US" altLang="zh-CN" dirty="0"/>
              <a:t>HER-2</a:t>
            </a:r>
            <a:r>
              <a:rPr lang="zh-CN" altLang="en-US" dirty="0"/>
              <a:t>阴性和阳性的胃癌患者，我们看到两个研究根据</a:t>
            </a:r>
            <a:r>
              <a:rPr lang="en-US" altLang="zh-CN" dirty="0"/>
              <a:t>CPS</a:t>
            </a:r>
            <a:r>
              <a:rPr lang="zh-CN" altLang="en-US" dirty="0"/>
              <a:t>评分进行分层，但是同一分层的</a:t>
            </a:r>
            <a:r>
              <a:rPr lang="en-US" altLang="zh-CN" dirty="0"/>
              <a:t>CPS</a:t>
            </a:r>
            <a:r>
              <a:rPr lang="zh-CN" altLang="en-US" dirty="0"/>
              <a:t>阴性和阳性的人群 </a:t>
            </a:r>
            <a:r>
              <a:rPr lang="en-US" altLang="zh-CN" dirty="0"/>
              <a:t>HR</a:t>
            </a:r>
            <a:r>
              <a:rPr lang="zh-CN" altLang="en-US" dirty="0"/>
              <a:t>基本一致</a:t>
            </a:r>
          </a:p>
        </p:txBody>
      </p:sp>
      <p:sp>
        <p:nvSpPr>
          <p:cNvPr id="4" name="灯片编号占位符 3"/>
          <p:cNvSpPr>
            <a:spLocks noGrp="1"/>
          </p:cNvSpPr>
          <p:nvPr>
            <p:ph type="sldNum" sz="quarter" idx="5"/>
          </p:nvPr>
        </p:nvSpPr>
        <p:spPr/>
        <p:txBody>
          <a:bodyPr/>
          <a:lstStyle/>
          <a:p>
            <a:fld id="{0DA0CB5E-8731-4871-9ABA-11CAA3AA63F6}" type="slidenum">
              <a:rPr lang="zh-CN" altLang="en-US" smtClean="0"/>
              <a:t>13</a:t>
            </a:fld>
            <a:endParaRPr lang="zh-CN" altLang="en-US"/>
          </a:p>
        </p:txBody>
      </p:sp>
    </p:spTree>
    <p:extLst>
      <p:ext uri="{BB962C8B-B14F-4D97-AF65-F5344CB8AC3E}">
        <p14:creationId xmlns:p14="http://schemas.microsoft.com/office/powerpoint/2010/main" val="4148211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我们看看</a:t>
            </a:r>
            <a:r>
              <a:rPr lang="en-US" altLang="zh-CN" dirty="0"/>
              <a:t>KEYnote811</a:t>
            </a:r>
            <a:r>
              <a:rPr lang="zh-CN" altLang="en-US" dirty="0"/>
              <a:t>中</a:t>
            </a:r>
            <a:r>
              <a:rPr lang="en-US" altLang="zh-CN" dirty="0"/>
              <a:t>CPS&lt;1</a:t>
            </a:r>
            <a:r>
              <a:rPr lang="zh-CN" altLang="en-US" dirty="0"/>
              <a:t>的</a:t>
            </a:r>
            <a:r>
              <a:rPr lang="en-US" altLang="zh-CN" dirty="0"/>
              <a:t>OS</a:t>
            </a:r>
            <a:r>
              <a:rPr lang="zh-CN" altLang="en-US" dirty="0"/>
              <a:t>生存曲线，帕博利珠单抗联合标准治疗的</a:t>
            </a:r>
            <a:r>
              <a:rPr lang="en-US" altLang="zh-CN" dirty="0"/>
              <a:t>OS</a:t>
            </a:r>
            <a:r>
              <a:rPr lang="zh-CN" altLang="en-US" dirty="0"/>
              <a:t>较标准治疗组差，所以，针对</a:t>
            </a:r>
            <a:r>
              <a:rPr lang="en-US" altLang="zh-CN" dirty="0"/>
              <a:t>CPS&lt;1</a:t>
            </a:r>
            <a:r>
              <a:rPr lang="zh-CN" altLang="en-US" dirty="0"/>
              <a:t>的</a:t>
            </a:r>
            <a:r>
              <a:rPr lang="en-US" altLang="zh-CN" dirty="0"/>
              <a:t>HER-2</a:t>
            </a:r>
            <a:r>
              <a:rPr lang="zh-CN" altLang="en-US" dirty="0"/>
              <a:t>阳性人群一线治疗，绝对不能添加帕博利珠单抗免疫治疗。</a:t>
            </a:r>
          </a:p>
        </p:txBody>
      </p:sp>
      <p:sp>
        <p:nvSpPr>
          <p:cNvPr id="4" name="灯片编号占位符 3"/>
          <p:cNvSpPr>
            <a:spLocks noGrp="1"/>
          </p:cNvSpPr>
          <p:nvPr>
            <p:ph type="sldNum" sz="quarter" idx="5"/>
          </p:nvPr>
        </p:nvSpPr>
        <p:spPr/>
        <p:txBody>
          <a:bodyPr/>
          <a:lstStyle/>
          <a:p>
            <a:fld id="{0DA0CB5E-8731-4871-9ABA-11CAA3AA63F6}" type="slidenum">
              <a:rPr lang="zh-CN" altLang="en-US" smtClean="0"/>
              <a:t>14</a:t>
            </a:fld>
            <a:endParaRPr lang="zh-CN" altLang="en-US"/>
          </a:p>
        </p:txBody>
      </p:sp>
    </p:spTree>
    <p:extLst>
      <p:ext uri="{BB962C8B-B14F-4D97-AF65-F5344CB8AC3E}">
        <p14:creationId xmlns:p14="http://schemas.microsoft.com/office/powerpoint/2010/main" val="2816984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我们可以看到</a:t>
            </a:r>
            <a:r>
              <a:rPr lang="en-US" altLang="zh-CN" dirty="0"/>
              <a:t>HER-2</a:t>
            </a:r>
            <a:r>
              <a:rPr lang="zh-CN" altLang="en-US" dirty="0"/>
              <a:t>阳性与</a:t>
            </a:r>
            <a:r>
              <a:rPr lang="en-US" altLang="zh-CN" dirty="0"/>
              <a:t>HER-2</a:t>
            </a:r>
            <a:r>
              <a:rPr lang="zh-CN" altLang="en-US" dirty="0"/>
              <a:t>阴性的胃癌生物学上有很大的差异，</a:t>
            </a:r>
            <a:r>
              <a:rPr lang="en-US" altLang="zh-CN" dirty="0"/>
              <a:t>HER-2</a:t>
            </a:r>
            <a:r>
              <a:rPr lang="zh-CN" altLang="en-US" dirty="0"/>
              <a:t>阳性胃癌具有</a:t>
            </a:r>
            <a:r>
              <a:rPr lang="zh-CN" altLang="en-US" b="0" i="0" dirty="0">
                <a:solidFill>
                  <a:srgbClr val="4D5156"/>
                </a:solidFill>
                <a:effectLst/>
                <a:latin typeface="arial" panose="020B0604020202020204" pitchFamily="34" charset="0"/>
              </a:rPr>
              <a:t>更多的肿瘤相关抗原和肿瘤浸润淋巴细胞</a:t>
            </a:r>
            <a:endParaRPr lang="en-US" altLang="zh-CN" b="0" i="0" dirty="0">
              <a:solidFill>
                <a:srgbClr val="4D5156"/>
              </a:solidFill>
              <a:effectLst/>
              <a:latin typeface="arial" panose="020B0604020202020204" pitchFamily="34" charset="0"/>
            </a:endParaRPr>
          </a:p>
          <a:p>
            <a:r>
              <a:rPr lang="zh-CN" altLang="en-US" b="0" i="0" dirty="0">
                <a:solidFill>
                  <a:srgbClr val="212121"/>
                </a:solidFill>
                <a:effectLst/>
                <a:latin typeface="Cambria" panose="02040503050406030204" pitchFamily="18" charset="0"/>
              </a:rPr>
              <a:t>具有更高的</a:t>
            </a:r>
            <a:r>
              <a:rPr lang="en-US" altLang="zh-CN" b="0" i="0" dirty="0">
                <a:solidFill>
                  <a:srgbClr val="212121"/>
                </a:solidFill>
                <a:effectLst/>
                <a:latin typeface="Cambria" panose="02040503050406030204" pitchFamily="18" charset="0"/>
              </a:rPr>
              <a:t>PD-L1</a:t>
            </a:r>
            <a:r>
              <a:rPr lang="zh-CN" altLang="en-US" b="0" i="0" dirty="0">
                <a:solidFill>
                  <a:srgbClr val="212121"/>
                </a:solidFill>
                <a:effectLst/>
                <a:latin typeface="Cambria" panose="02040503050406030204" pitchFamily="18" charset="0"/>
              </a:rPr>
              <a:t>表达和更高的肿瘤突变负荷</a:t>
            </a:r>
            <a:endParaRPr lang="zh-CN" altLang="en-US" dirty="0"/>
          </a:p>
        </p:txBody>
      </p:sp>
      <p:sp>
        <p:nvSpPr>
          <p:cNvPr id="4" name="灯片编号占位符 3"/>
          <p:cNvSpPr>
            <a:spLocks noGrp="1"/>
          </p:cNvSpPr>
          <p:nvPr>
            <p:ph type="sldNum" sz="quarter" idx="5"/>
          </p:nvPr>
        </p:nvSpPr>
        <p:spPr/>
        <p:txBody>
          <a:bodyPr/>
          <a:lstStyle/>
          <a:p>
            <a:fld id="{0DA0CB5E-8731-4871-9ABA-11CAA3AA63F6}" type="slidenum">
              <a:rPr lang="zh-CN" altLang="en-US" smtClean="0"/>
              <a:t>15</a:t>
            </a:fld>
            <a:endParaRPr lang="zh-CN" altLang="en-US"/>
          </a:p>
        </p:txBody>
      </p:sp>
    </p:spTree>
    <p:extLst>
      <p:ext uri="{BB962C8B-B14F-4D97-AF65-F5344CB8AC3E}">
        <p14:creationId xmlns:p14="http://schemas.microsoft.com/office/powerpoint/2010/main" val="1185573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关于</a:t>
            </a:r>
            <a:r>
              <a:rPr lang="en-US" altLang="zh-CN" dirty="0"/>
              <a:t>PD-L1 </a:t>
            </a:r>
            <a:r>
              <a:rPr lang="zh-CN" altLang="en-US" dirty="0"/>
              <a:t>和 </a:t>
            </a:r>
            <a:r>
              <a:rPr lang="en-US" altLang="zh-CN" dirty="0"/>
              <a:t>HER2 </a:t>
            </a:r>
            <a:r>
              <a:rPr lang="zh-CN" altLang="en-US" dirty="0"/>
              <a:t>共表达的情况</a:t>
            </a:r>
            <a:endParaRPr lang="en-US" altLang="zh-CN" dirty="0"/>
          </a:p>
          <a:p>
            <a:r>
              <a:rPr lang="zh-CN" altLang="en-US" dirty="0"/>
              <a:t>多项研究表明 </a:t>
            </a:r>
            <a:r>
              <a:rPr lang="en-US" altLang="zh-CN" dirty="0"/>
              <a:t>PD-L1 </a:t>
            </a:r>
            <a:r>
              <a:rPr lang="zh-CN" altLang="en-US" dirty="0"/>
              <a:t>与 </a:t>
            </a:r>
            <a:r>
              <a:rPr lang="en-US" altLang="zh-CN" dirty="0"/>
              <a:t>HER2 </a:t>
            </a:r>
            <a:r>
              <a:rPr lang="zh-CN" altLang="en-US" dirty="0"/>
              <a:t>阳性共表达：</a:t>
            </a:r>
            <a:endParaRPr lang="en-US" altLang="zh-CN" dirty="0"/>
          </a:p>
          <a:p>
            <a:r>
              <a:rPr lang="zh-CN" altLang="en-US" dirty="0"/>
              <a:t>对接受胃切除术的胃癌患者的回顾性研究表明 </a:t>
            </a:r>
            <a:r>
              <a:rPr lang="en-US" altLang="zh-CN" dirty="0"/>
              <a:t>HER2 </a:t>
            </a:r>
            <a:r>
              <a:rPr lang="zh-CN" altLang="en-US" dirty="0"/>
              <a:t>表达与 </a:t>
            </a:r>
            <a:r>
              <a:rPr lang="en-US" altLang="zh-CN" dirty="0"/>
              <a:t>PD-L1 </a:t>
            </a:r>
            <a:r>
              <a:rPr lang="zh-CN" altLang="en-US" dirty="0"/>
              <a:t>表达之间存在相关性；</a:t>
            </a:r>
            <a:endParaRPr lang="en-US" altLang="zh-CN" dirty="0"/>
          </a:p>
          <a:p>
            <a:r>
              <a:rPr lang="zh-CN" altLang="en-US" dirty="0"/>
              <a:t>在 </a:t>
            </a:r>
            <a:r>
              <a:rPr lang="en-US" altLang="zh-CN" dirty="0"/>
              <a:t>DESTINY-Gastric03 </a:t>
            </a:r>
            <a:r>
              <a:rPr lang="zh-CN" altLang="en-US" dirty="0"/>
              <a:t>试验中，</a:t>
            </a:r>
            <a:r>
              <a:rPr lang="en-US" altLang="zh-CN" dirty="0"/>
              <a:t>85% HER2+ </a:t>
            </a:r>
            <a:r>
              <a:rPr lang="zh-CN" altLang="en-US" dirty="0"/>
              <a:t>胃癌或 </a:t>
            </a:r>
            <a:r>
              <a:rPr lang="en-US" altLang="zh-CN" dirty="0"/>
              <a:t>GEJ </a:t>
            </a:r>
            <a:r>
              <a:rPr lang="zh-CN" altLang="en-US" dirty="0"/>
              <a:t>腺癌 </a:t>
            </a:r>
            <a:r>
              <a:rPr lang="en-US" altLang="zh-CN" dirty="0"/>
              <a:t>CPS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KEYNOTE-811</a:t>
            </a:r>
            <a:r>
              <a:rPr lang="zh-CN" altLang="en-US" dirty="0"/>
              <a:t>试验中，</a:t>
            </a:r>
            <a:r>
              <a:rPr lang="en-US" altLang="zh-CN" dirty="0"/>
              <a:t>84% HER2+ </a:t>
            </a:r>
            <a:r>
              <a:rPr lang="zh-CN" altLang="en-US" dirty="0"/>
              <a:t>胃癌或 </a:t>
            </a:r>
            <a:r>
              <a:rPr lang="en-US" altLang="zh-CN" dirty="0"/>
              <a:t>GEJ </a:t>
            </a:r>
            <a:r>
              <a:rPr lang="zh-CN" altLang="en-US" dirty="0"/>
              <a:t>腺癌 </a:t>
            </a:r>
            <a:r>
              <a:rPr lang="en-US" altLang="zh-CN" dirty="0"/>
              <a:t>CPS ≥1</a:t>
            </a:r>
          </a:p>
          <a:p>
            <a:endParaRPr lang="zh-CN" altLang="en-US" dirty="0"/>
          </a:p>
        </p:txBody>
      </p:sp>
      <p:sp>
        <p:nvSpPr>
          <p:cNvPr id="4" name="灯片编号占位符 3"/>
          <p:cNvSpPr>
            <a:spLocks noGrp="1"/>
          </p:cNvSpPr>
          <p:nvPr>
            <p:ph type="sldNum" sz="quarter" idx="5"/>
          </p:nvPr>
        </p:nvSpPr>
        <p:spPr/>
        <p:txBody>
          <a:bodyPr/>
          <a:lstStyle/>
          <a:p>
            <a:fld id="{0DA0CB5E-8731-4871-9ABA-11CAA3AA63F6}" type="slidenum">
              <a:rPr lang="zh-CN" altLang="en-US" smtClean="0"/>
              <a:t>16</a:t>
            </a:fld>
            <a:endParaRPr lang="zh-CN" altLang="en-US"/>
          </a:p>
        </p:txBody>
      </p:sp>
    </p:spTree>
    <p:extLst>
      <p:ext uri="{BB962C8B-B14F-4D97-AF65-F5344CB8AC3E}">
        <p14:creationId xmlns:p14="http://schemas.microsoft.com/office/powerpoint/2010/main" val="535063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此外，我们来看看耐药机制</a:t>
            </a:r>
            <a:endParaRPr lang="en-US" altLang="zh-CN" dirty="0"/>
          </a:p>
          <a:p>
            <a:r>
              <a:rPr lang="zh-CN" altLang="en-US" dirty="0"/>
              <a:t>如图所示：</a:t>
            </a:r>
            <a:r>
              <a:rPr lang="en-US" altLang="zh-CN" dirty="0"/>
              <a:t>Her2 </a:t>
            </a:r>
            <a:r>
              <a:rPr lang="zh-CN" altLang="en-US" dirty="0"/>
              <a:t>在曲妥珠单抗治疗期间下调，</a:t>
            </a:r>
            <a:r>
              <a:rPr lang="en-US" altLang="zh-CN" dirty="0"/>
              <a:t>PD-L1</a:t>
            </a:r>
            <a:r>
              <a:rPr lang="zh-CN" altLang="en-US" dirty="0"/>
              <a:t>在曲妥珠单抗治疗期间上调</a:t>
            </a:r>
            <a:endParaRPr lang="en-US" altLang="zh-CN" dirty="0"/>
          </a:p>
          <a:p>
            <a:r>
              <a:rPr lang="zh-CN" altLang="en-US" dirty="0"/>
              <a:t>在体内 </a:t>
            </a:r>
            <a:r>
              <a:rPr lang="en-US" altLang="zh-CN" dirty="0"/>
              <a:t>HER2 </a:t>
            </a:r>
            <a:r>
              <a:rPr lang="zh-CN" altLang="en-US" dirty="0"/>
              <a:t>过表达肿瘤中，主要通过 </a:t>
            </a:r>
            <a:r>
              <a:rPr lang="en-US" altLang="zh-CN" dirty="0"/>
              <a:t>NK </a:t>
            </a:r>
            <a:r>
              <a:rPr lang="zh-CN" altLang="en-US" dirty="0"/>
              <a:t>细胞产生干扰素 </a:t>
            </a:r>
            <a:r>
              <a:rPr lang="en-US" altLang="zh-CN" dirty="0"/>
              <a:t>γ </a:t>
            </a:r>
            <a:r>
              <a:rPr lang="zh-CN" altLang="en-US" dirty="0"/>
              <a:t>来上调 </a:t>
            </a:r>
            <a:r>
              <a:rPr lang="en-US" altLang="zh-CN" dirty="0"/>
              <a:t>MHC-I</a:t>
            </a:r>
            <a:r>
              <a:rPr lang="zh-CN" altLang="en-US" dirty="0"/>
              <a:t>、</a:t>
            </a:r>
            <a:r>
              <a:rPr lang="en-US" altLang="zh-CN" dirty="0"/>
              <a:t>T </a:t>
            </a:r>
            <a:r>
              <a:rPr lang="zh-CN" altLang="en-US" dirty="0"/>
              <a:t>细胞共刺激分子和 </a:t>
            </a:r>
            <a:r>
              <a:rPr lang="en-US" altLang="zh-CN" dirty="0"/>
              <a:t>PD-L1</a:t>
            </a:r>
            <a:r>
              <a:rPr lang="zh-CN" altLang="en-US" dirty="0"/>
              <a:t>，并通过曲妥珠单抗下调 </a:t>
            </a:r>
            <a:r>
              <a:rPr lang="en-US" altLang="zh-CN" dirty="0"/>
              <a:t>HER2</a:t>
            </a:r>
            <a:r>
              <a:rPr lang="zh-CN" altLang="en-US" dirty="0"/>
              <a:t>。</a:t>
            </a:r>
            <a:endParaRPr lang="en-US" altLang="zh-CN" dirty="0"/>
          </a:p>
          <a:p>
            <a:r>
              <a:rPr lang="zh-CN" altLang="en-US" dirty="0"/>
              <a:t>长期以来，我们所知道的下调</a:t>
            </a:r>
            <a:r>
              <a:rPr lang="en-US" altLang="zh-CN" dirty="0"/>
              <a:t>HER-2</a:t>
            </a:r>
            <a:r>
              <a:rPr lang="zh-CN" altLang="en-US" dirty="0"/>
              <a:t>的机制就是</a:t>
            </a:r>
            <a:r>
              <a:rPr lang="en-US" altLang="zh-CN" dirty="0"/>
              <a:t>PD-L1</a:t>
            </a:r>
            <a:r>
              <a:rPr lang="zh-CN" altLang="en-US" dirty="0"/>
              <a:t>上调。</a:t>
            </a:r>
          </a:p>
        </p:txBody>
      </p:sp>
      <p:sp>
        <p:nvSpPr>
          <p:cNvPr id="4" name="灯片编号占位符 3"/>
          <p:cNvSpPr>
            <a:spLocks noGrp="1"/>
          </p:cNvSpPr>
          <p:nvPr>
            <p:ph type="sldNum" sz="quarter" idx="5"/>
          </p:nvPr>
        </p:nvSpPr>
        <p:spPr/>
        <p:txBody>
          <a:bodyPr/>
          <a:lstStyle/>
          <a:p>
            <a:fld id="{0DA0CB5E-8731-4871-9ABA-11CAA3AA63F6}" type="slidenum">
              <a:rPr lang="zh-CN" altLang="en-US" smtClean="0"/>
              <a:t>17</a:t>
            </a:fld>
            <a:endParaRPr lang="zh-CN" altLang="en-US"/>
          </a:p>
        </p:txBody>
      </p:sp>
    </p:spTree>
    <p:extLst>
      <p:ext uri="{BB962C8B-B14F-4D97-AF65-F5344CB8AC3E}">
        <p14:creationId xmlns:p14="http://schemas.microsoft.com/office/powerpoint/2010/main" val="3221778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12121"/>
                </a:solidFill>
                <a:effectLst/>
                <a:latin typeface="BlinkMacSystemFont"/>
              </a:rPr>
              <a:t>而且多种机制可导致抗 </a:t>
            </a:r>
            <a:r>
              <a:rPr lang="en-US" altLang="zh-CN" b="0" i="0" dirty="0">
                <a:solidFill>
                  <a:srgbClr val="212121"/>
                </a:solidFill>
                <a:effectLst/>
                <a:latin typeface="BlinkMacSystemFont"/>
              </a:rPr>
              <a:t>ERBB2 </a:t>
            </a:r>
            <a:r>
              <a:rPr lang="zh-CN" altLang="en-US" b="0" i="0" dirty="0">
                <a:solidFill>
                  <a:srgbClr val="212121"/>
                </a:solidFill>
                <a:effectLst/>
                <a:latin typeface="BlinkMacSystemFont"/>
              </a:rPr>
              <a:t>治疗产生耐药性，</a:t>
            </a:r>
            <a:endParaRPr lang="en-US" altLang="zh-CN" b="0" i="0" dirty="0">
              <a:solidFill>
                <a:srgbClr val="212121"/>
              </a:solidFill>
              <a:effectLst/>
              <a:latin typeface="BlinkMacSystemFont"/>
            </a:endParaRPr>
          </a:p>
          <a:p>
            <a:r>
              <a:rPr lang="zh-CN" altLang="en-US" b="0" i="0" dirty="0">
                <a:solidFill>
                  <a:srgbClr val="212121"/>
                </a:solidFill>
                <a:effectLst/>
                <a:latin typeface="BlinkMacSystemFont"/>
              </a:rPr>
              <a:t>多种证据表明，在抗 </a:t>
            </a:r>
            <a:r>
              <a:rPr lang="en-US" altLang="zh-CN" b="0" i="0" dirty="0">
                <a:solidFill>
                  <a:srgbClr val="212121"/>
                </a:solidFill>
                <a:effectLst/>
                <a:latin typeface="BlinkMacSystemFont"/>
              </a:rPr>
              <a:t>ERBB2 </a:t>
            </a:r>
            <a:r>
              <a:rPr lang="zh-CN" altLang="en-US" b="0" i="0" dirty="0">
                <a:solidFill>
                  <a:srgbClr val="212121"/>
                </a:solidFill>
                <a:effectLst/>
                <a:latin typeface="BlinkMacSystemFont"/>
              </a:rPr>
              <a:t>治疗作用中，涉及抗体依赖性细胞介导的细胞毒性的免疫机制比细胞内信号传导更为重要。</a:t>
            </a:r>
            <a:endParaRPr lang="en-US" altLang="zh-CN" b="0" i="0" dirty="0">
              <a:solidFill>
                <a:srgbClr val="212121"/>
              </a:solidFill>
              <a:effectLst/>
              <a:latin typeface="BlinkMacSystemFont"/>
            </a:endParaRPr>
          </a:p>
          <a:p>
            <a:r>
              <a:rPr lang="zh-CN" altLang="en-US" b="0" i="0" dirty="0">
                <a:solidFill>
                  <a:srgbClr val="212121"/>
                </a:solidFill>
                <a:effectLst/>
                <a:latin typeface="BlinkMacSystemFont"/>
              </a:rPr>
              <a:t>所以 当我们考虑治疗策略时，添加</a:t>
            </a:r>
            <a:r>
              <a:rPr lang="en-US" altLang="zh-CN" b="0" i="0" dirty="0">
                <a:solidFill>
                  <a:srgbClr val="212121"/>
                </a:solidFill>
                <a:effectLst/>
                <a:latin typeface="BlinkMacSystemFont"/>
              </a:rPr>
              <a:t>PD-1</a:t>
            </a:r>
            <a:r>
              <a:rPr lang="zh-CN" altLang="en-US" b="0" i="0" dirty="0">
                <a:solidFill>
                  <a:srgbClr val="212121"/>
                </a:solidFill>
                <a:effectLst/>
                <a:latin typeface="BlinkMacSystemFont"/>
              </a:rPr>
              <a:t>或</a:t>
            </a:r>
            <a:r>
              <a:rPr lang="en-US" altLang="zh-CN" b="0" i="0" dirty="0">
                <a:solidFill>
                  <a:srgbClr val="212121"/>
                </a:solidFill>
                <a:effectLst/>
                <a:latin typeface="BlinkMacSystemFont"/>
              </a:rPr>
              <a:t>PD-L1</a:t>
            </a:r>
            <a:r>
              <a:rPr lang="zh-CN" altLang="en-US" b="0" i="0" dirty="0">
                <a:solidFill>
                  <a:srgbClr val="212121"/>
                </a:solidFill>
                <a:effectLst/>
                <a:latin typeface="BlinkMacSystemFont"/>
              </a:rPr>
              <a:t>不失为一种有效的治疗选择</a:t>
            </a:r>
            <a:endParaRPr lang="zh-CN" altLang="en-US" dirty="0"/>
          </a:p>
        </p:txBody>
      </p:sp>
      <p:sp>
        <p:nvSpPr>
          <p:cNvPr id="4" name="灯片编号占位符 3"/>
          <p:cNvSpPr>
            <a:spLocks noGrp="1"/>
          </p:cNvSpPr>
          <p:nvPr>
            <p:ph type="sldNum" sz="quarter" idx="5"/>
          </p:nvPr>
        </p:nvSpPr>
        <p:spPr/>
        <p:txBody>
          <a:bodyPr/>
          <a:lstStyle/>
          <a:p>
            <a:fld id="{0DA0CB5E-8731-4871-9ABA-11CAA3AA63F6}" type="slidenum">
              <a:rPr lang="zh-CN" altLang="en-US" smtClean="0"/>
              <a:t>18</a:t>
            </a:fld>
            <a:endParaRPr lang="zh-CN" altLang="en-US"/>
          </a:p>
        </p:txBody>
      </p:sp>
    </p:spTree>
    <p:extLst>
      <p:ext uri="{BB962C8B-B14F-4D97-AF65-F5344CB8AC3E}">
        <p14:creationId xmlns:p14="http://schemas.microsoft.com/office/powerpoint/2010/main" val="838588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正因为这些协同作用，我们在这个研究中看到了</a:t>
            </a:r>
            <a:r>
              <a:rPr lang="en-US" altLang="zh-CN" dirty="0"/>
              <a:t>CPS</a:t>
            </a:r>
            <a:r>
              <a:rPr lang="zh-CN" altLang="en-US" dirty="0"/>
              <a:t>≥</a:t>
            </a:r>
            <a:r>
              <a:rPr lang="en-US" altLang="zh-CN" dirty="0"/>
              <a:t>1</a:t>
            </a:r>
            <a:r>
              <a:rPr lang="zh-CN" altLang="en-US" dirty="0"/>
              <a:t>且</a:t>
            </a:r>
            <a:r>
              <a:rPr lang="en-US" altLang="zh-CN" dirty="0"/>
              <a:t>HER-2</a:t>
            </a:r>
            <a:r>
              <a:rPr lang="zh-CN" altLang="en-US" dirty="0"/>
              <a:t>阳性的胃癌人群中，</a:t>
            </a:r>
            <a:r>
              <a:rPr lang="en-US" altLang="zh-CN" dirty="0"/>
              <a:t>PFS</a:t>
            </a:r>
            <a:r>
              <a:rPr lang="zh-CN" altLang="en-US" dirty="0"/>
              <a:t>和</a:t>
            </a:r>
            <a:r>
              <a:rPr lang="en-US" altLang="zh-CN" dirty="0"/>
              <a:t>OS</a:t>
            </a:r>
            <a:r>
              <a:rPr lang="zh-CN" altLang="en-US" dirty="0"/>
              <a:t>均取得了阳性的结果。</a:t>
            </a:r>
          </a:p>
        </p:txBody>
      </p:sp>
      <p:sp>
        <p:nvSpPr>
          <p:cNvPr id="4" name="灯片编号占位符 3"/>
          <p:cNvSpPr>
            <a:spLocks noGrp="1"/>
          </p:cNvSpPr>
          <p:nvPr>
            <p:ph type="sldNum" sz="quarter" idx="5"/>
          </p:nvPr>
        </p:nvSpPr>
        <p:spPr/>
        <p:txBody>
          <a:bodyPr/>
          <a:lstStyle/>
          <a:p>
            <a:fld id="{0DA0CB5E-8731-4871-9ABA-11CAA3AA63F6}" type="slidenum">
              <a:rPr lang="zh-CN" altLang="en-US" smtClean="0"/>
              <a:t>19</a:t>
            </a:fld>
            <a:endParaRPr lang="zh-CN" altLang="en-US"/>
          </a:p>
        </p:txBody>
      </p:sp>
    </p:spTree>
    <p:extLst>
      <p:ext uri="{BB962C8B-B14F-4D97-AF65-F5344CB8AC3E}">
        <p14:creationId xmlns:p14="http://schemas.microsoft.com/office/powerpoint/2010/main" val="184878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这是我的简介</a:t>
            </a:r>
          </a:p>
          <a:p>
            <a:endParaRPr lang="zh-CN" altLang="en-US" dirty="0"/>
          </a:p>
        </p:txBody>
      </p:sp>
      <p:sp>
        <p:nvSpPr>
          <p:cNvPr id="4" name="灯片编号占位符 3"/>
          <p:cNvSpPr>
            <a:spLocks noGrp="1"/>
          </p:cNvSpPr>
          <p:nvPr>
            <p:ph type="sldNum" sz="quarter" idx="5"/>
          </p:nvPr>
        </p:nvSpPr>
        <p:spPr/>
        <p:txBody>
          <a:bodyPr/>
          <a:lstStyle/>
          <a:p>
            <a:fld id="{0DA0CB5E-8731-4871-9ABA-11CAA3AA63F6}" type="slidenum">
              <a:rPr lang="zh-CN" altLang="en-US" smtClean="0"/>
              <a:t>2</a:t>
            </a:fld>
            <a:endParaRPr lang="zh-CN" altLang="en-US"/>
          </a:p>
        </p:txBody>
      </p:sp>
    </p:spTree>
    <p:extLst>
      <p:ext uri="{BB962C8B-B14F-4D97-AF65-F5344CB8AC3E}">
        <p14:creationId xmlns:p14="http://schemas.microsoft.com/office/powerpoint/2010/main" val="139652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22222"/>
                </a:solidFill>
                <a:effectLst/>
                <a:latin typeface="system-ui"/>
              </a:rPr>
              <a:t>基于该研究结果，推荐“帕博利珠单抗</a:t>
            </a:r>
            <a:r>
              <a:rPr lang="en-US" altLang="zh-CN" b="0" i="0" dirty="0">
                <a:solidFill>
                  <a:srgbClr val="222222"/>
                </a:solidFill>
                <a:effectLst/>
                <a:latin typeface="system-ui"/>
              </a:rPr>
              <a:t>+</a:t>
            </a:r>
            <a:r>
              <a:rPr lang="zh-CN" altLang="en-US" b="0" i="0" dirty="0">
                <a:solidFill>
                  <a:srgbClr val="222222"/>
                </a:solidFill>
                <a:effectLst/>
                <a:latin typeface="system-ui"/>
              </a:rPr>
              <a:t>曲妥珠单抗＋化疗</a:t>
            </a:r>
            <a:r>
              <a:rPr lang="en-US" altLang="zh-CN" b="0" i="0" dirty="0">
                <a:solidFill>
                  <a:srgbClr val="222222"/>
                </a:solidFill>
                <a:effectLst/>
                <a:latin typeface="system-ui"/>
              </a:rPr>
              <a:t>1</a:t>
            </a:r>
            <a:r>
              <a:rPr lang="zh-CN" altLang="en-US" b="0" i="0" dirty="0">
                <a:solidFill>
                  <a:srgbClr val="222222"/>
                </a:solidFill>
                <a:effectLst/>
                <a:latin typeface="system-ui"/>
              </a:rPr>
              <a:t>线治疗不可切除的局部晚期或转移性</a:t>
            </a:r>
            <a:r>
              <a:rPr lang="en-US" altLang="zh-CN" b="0" i="0" dirty="0">
                <a:solidFill>
                  <a:srgbClr val="222222"/>
                </a:solidFill>
                <a:effectLst/>
                <a:latin typeface="system-ui"/>
              </a:rPr>
              <a:t>HER2</a:t>
            </a:r>
            <a:r>
              <a:rPr lang="zh-CN" altLang="en-US" b="0" i="0" dirty="0">
                <a:solidFill>
                  <a:srgbClr val="222222"/>
                </a:solidFill>
                <a:effectLst/>
                <a:latin typeface="system-ui"/>
              </a:rPr>
              <a:t>阳性且“</a:t>
            </a:r>
            <a:r>
              <a:rPr lang="en-US" altLang="zh-CN" b="1" i="0" dirty="0">
                <a:solidFill>
                  <a:srgbClr val="222222"/>
                </a:solidFill>
                <a:effectLst/>
                <a:latin typeface="system-ui"/>
              </a:rPr>
              <a:t>PD-L1 CPS≥1</a:t>
            </a:r>
            <a:r>
              <a:rPr lang="zh-CN" altLang="en-US" b="1" i="0" dirty="0">
                <a:solidFill>
                  <a:srgbClr val="222222"/>
                </a:solidFill>
                <a:effectLst/>
                <a:latin typeface="system-ui"/>
              </a:rPr>
              <a:t>的患者</a:t>
            </a:r>
            <a:r>
              <a:rPr lang="zh-CN" altLang="en-US" b="0" i="0" dirty="0">
                <a:solidFill>
                  <a:srgbClr val="222222"/>
                </a:solidFill>
                <a:effectLst/>
                <a:latin typeface="system-ui"/>
              </a:rPr>
              <a:t>，不适用于“</a:t>
            </a:r>
            <a:r>
              <a:rPr lang="en-US" altLang="zh-CN" b="1" i="0" dirty="0">
                <a:solidFill>
                  <a:srgbClr val="222222"/>
                </a:solidFill>
                <a:effectLst/>
                <a:latin typeface="system-ui"/>
              </a:rPr>
              <a:t>PD-L1 CPS&lt;1</a:t>
            </a:r>
            <a:r>
              <a:rPr lang="zh-CN" altLang="en-US" b="0" i="0" dirty="0">
                <a:solidFill>
                  <a:srgbClr val="222222"/>
                </a:solidFill>
                <a:effectLst/>
                <a:latin typeface="system-ui"/>
              </a:rPr>
              <a:t>的</a:t>
            </a:r>
            <a:r>
              <a:rPr lang="en-US" altLang="zh-CN" b="0" i="0" dirty="0">
                <a:solidFill>
                  <a:srgbClr val="222222"/>
                </a:solidFill>
                <a:effectLst/>
                <a:latin typeface="system-ui"/>
              </a:rPr>
              <a:t>HER2</a:t>
            </a:r>
            <a:r>
              <a:rPr lang="zh-CN" altLang="en-US" b="0" i="0" dirty="0">
                <a:solidFill>
                  <a:srgbClr val="222222"/>
                </a:solidFill>
                <a:effectLst/>
                <a:latin typeface="system-ui"/>
              </a:rPr>
              <a:t>阳性患者”。</a:t>
            </a:r>
            <a:endParaRPr lang="en-US" altLang="zh-CN" b="0" i="0" dirty="0">
              <a:solidFill>
                <a:srgbClr val="222222"/>
              </a:solidFill>
              <a:effectLst/>
              <a:latin typeface="system-ui"/>
            </a:endParaRPr>
          </a:p>
          <a:p>
            <a:r>
              <a:rPr lang="zh-CN" altLang="en-US" b="0" i="0" dirty="0">
                <a:solidFill>
                  <a:srgbClr val="222222"/>
                </a:solidFill>
                <a:effectLst/>
                <a:latin typeface="system-ui"/>
              </a:rPr>
              <a:t>我们还更新了</a:t>
            </a:r>
            <a:r>
              <a:rPr lang="en-US" altLang="zh-CN" b="0" i="0" dirty="0">
                <a:solidFill>
                  <a:srgbClr val="222222"/>
                </a:solidFill>
                <a:effectLst/>
                <a:latin typeface="system-ui"/>
              </a:rPr>
              <a:t>Keynote 859</a:t>
            </a:r>
            <a:r>
              <a:rPr lang="zh-CN" altLang="en-US" b="0" i="0" dirty="0">
                <a:solidFill>
                  <a:srgbClr val="222222"/>
                </a:solidFill>
                <a:effectLst/>
                <a:latin typeface="system-ui"/>
              </a:rPr>
              <a:t>的研究数据</a:t>
            </a:r>
            <a:endParaRPr lang="en-US" altLang="zh-CN" b="0" i="0" dirty="0">
              <a:solidFill>
                <a:srgbClr val="222222"/>
              </a:solidFill>
              <a:effectLst/>
              <a:latin typeface="system-ui"/>
            </a:endParaRPr>
          </a:p>
          <a:p>
            <a:r>
              <a:rPr lang="zh-CN" altLang="en-US" b="0" i="0" dirty="0">
                <a:solidFill>
                  <a:srgbClr val="222222"/>
                </a:solidFill>
                <a:effectLst/>
                <a:latin typeface="system-ui"/>
              </a:rPr>
              <a:t>推荐帕博利珠单抗＋化疗</a:t>
            </a:r>
            <a:r>
              <a:rPr lang="en-US" altLang="zh-CN" b="0" i="0" dirty="0">
                <a:solidFill>
                  <a:srgbClr val="222222"/>
                </a:solidFill>
                <a:effectLst/>
                <a:latin typeface="system-ui"/>
              </a:rPr>
              <a:t>1</a:t>
            </a:r>
            <a:r>
              <a:rPr lang="zh-CN" altLang="en-US" b="0" i="0" dirty="0">
                <a:solidFill>
                  <a:srgbClr val="222222"/>
                </a:solidFill>
                <a:effectLst/>
                <a:latin typeface="system-ui"/>
              </a:rPr>
              <a:t>线治疗不可切除的局部晚期或转移性</a:t>
            </a:r>
            <a:r>
              <a:rPr lang="en-US" altLang="zh-CN" b="0" i="0" dirty="0">
                <a:solidFill>
                  <a:srgbClr val="222222"/>
                </a:solidFill>
                <a:effectLst/>
                <a:latin typeface="system-ui"/>
              </a:rPr>
              <a:t>HER-2</a:t>
            </a:r>
            <a:r>
              <a:rPr lang="zh-CN" altLang="en-US" b="0" i="0" dirty="0">
                <a:solidFill>
                  <a:srgbClr val="222222"/>
                </a:solidFill>
                <a:effectLst/>
                <a:latin typeface="system-ui"/>
              </a:rPr>
              <a:t>阴性且“</a:t>
            </a:r>
            <a:r>
              <a:rPr lang="en-US" altLang="zh-CN" b="1" i="0" dirty="0">
                <a:solidFill>
                  <a:srgbClr val="222222"/>
                </a:solidFill>
                <a:effectLst/>
                <a:latin typeface="system-ui"/>
              </a:rPr>
              <a:t>PD-L1 CPS≥1</a:t>
            </a:r>
            <a:r>
              <a:rPr lang="zh-CN" altLang="en-US" b="1" i="0" dirty="0">
                <a:solidFill>
                  <a:srgbClr val="222222"/>
                </a:solidFill>
                <a:effectLst/>
                <a:latin typeface="system-ui"/>
              </a:rPr>
              <a:t>的患者</a:t>
            </a:r>
            <a:endParaRPr lang="zh-CN" altLang="en-US" dirty="0"/>
          </a:p>
        </p:txBody>
      </p:sp>
      <p:sp>
        <p:nvSpPr>
          <p:cNvPr id="4" name="灯片编号占位符 3"/>
          <p:cNvSpPr>
            <a:spLocks noGrp="1"/>
          </p:cNvSpPr>
          <p:nvPr>
            <p:ph type="sldNum" sz="quarter" idx="5"/>
          </p:nvPr>
        </p:nvSpPr>
        <p:spPr/>
        <p:txBody>
          <a:bodyPr/>
          <a:lstStyle/>
          <a:p>
            <a:fld id="{0DA0CB5E-8731-4871-9ABA-11CAA3AA63F6}" type="slidenum">
              <a:rPr lang="zh-CN" altLang="en-US" smtClean="0"/>
              <a:t>20</a:t>
            </a:fld>
            <a:endParaRPr lang="zh-CN" altLang="en-US"/>
          </a:p>
        </p:txBody>
      </p:sp>
    </p:spTree>
    <p:extLst>
      <p:ext uri="{BB962C8B-B14F-4D97-AF65-F5344CB8AC3E}">
        <p14:creationId xmlns:p14="http://schemas.microsoft.com/office/powerpoint/2010/main" val="3958636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最后我的分享到此结束，谢谢。</a:t>
            </a:r>
          </a:p>
        </p:txBody>
      </p:sp>
      <p:sp>
        <p:nvSpPr>
          <p:cNvPr id="4" name="灯片编号占位符 3"/>
          <p:cNvSpPr>
            <a:spLocks noGrp="1"/>
          </p:cNvSpPr>
          <p:nvPr>
            <p:ph type="sldNum" sz="quarter" idx="5"/>
          </p:nvPr>
        </p:nvSpPr>
        <p:spPr/>
        <p:txBody>
          <a:bodyPr/>
          <a:lstStyle/>
          <a:p>
            <a:fld id="{0DA0CB5E-8731-4871-9ABA-11CAA3AA63F6}" type="slidenum">
              <a:rPr lang="zh-CN" altLang="en-US" smtClean="0"/>
              <a:t>21</a:t>
            </a:fld>
            <a:endParaRPr lang="zh-CN" altLang="en-US"/>
          </a:p>
        </p:txBody>
      </p:sp>
    </p:spTree>
    <p:extLst>
      <p:ext uri="{BB962C8B-B14F-4D97-AF65-F5344CB8AC3E}">
        <p14:creationId xmlns:p14="http://schemas.microsoft.com/office/powerpoint/2010/main" val="296237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a:t>
            </a:r>
            <a:r>
              <a:rPr lang="en-US" altLang="zh-CN" dirty="0"/>
              <a:t>2021</a:t>
            </a:r>
            <a:r>
              <a:rPr lang="zh-CN" altLang="en-US" dirty="0"/>
              <a:t>年巴黎的</a:t>
            </a:r>
            <a:r>
              <a:rPr lang="en-US" altLang="zh-CN" dirty="0"/>
              <a:t>ESMO</a:t>
            </a:r>
            <a:r>
              <a:rPr lang="zh-CN" altLang="en-US" dirty="0"/>
              <a:t>大会上，我们看到了</a:t>
            </a:r>
            <a:r>
              <a:rPr lang="en-US" altLang="zh-CN" b="0" i="0" dirty="0" err="1">
                <a:solidFill>
                  <a:srgbClr val="595454"/>
                </a:solidFill>
                <a:effectLst/>
                <a:latin typeface="BMSHumanity"/>
              </a:rPr>
              <a:t>CheckMate</a:t>
            </a:r>
            <a:r>
              <a:rPr lang="en-US" altLang="zh-CN" b="0" i="0" dirty="0">
                <a:solidFill>
                  <a:srgbClr val="595454"/>
                </a:solidFill>
                <a:effectLst/>
                <a:latin typeface="BMSHumanity"/>
              </a:rPr>
              <a:t> -649</a:t>
            </a:r>
            <a:r>
              <a:rPr lang="zh-CN" altLang="en-US" b="0" i="0" dirty="0">
                <a:solidFill>
                  <a:srgbClr val="595454"/>
                </a:solidFill>
                <a:effectLst/>
                <a:latin typeface="BMSHumanity"/>
              </a:rPr>
              <a:t>研究的结果，这</a:t>
            </a:r>
            <a:r>
              <a:rPr lang="zh-CN" altLang="en-US" b="0" i="1" dirty="0">
                <a:solidFill>
                  <a:srgbClr val="A69F9F"/>
                </a:solidFill>
                <a:effectLst/>
                <a:latin typeface="BMSHumanity"/>
              </a:rPr>
              <a:t>是第一个经全球</a:t>
            </a:r>
            <a:r>
              <a:rPr lang="en-US" altLang="zh-CN" b="0" i="1" dirty="0">
                <a:solidFill>
                  <a:srgbClr val="A69F9F"/>
                </a:solidFill>
                <a:effectLst/>
                <a:latin typeface="BMSHumanity"/>
              </a:rPr>
              <a:t>III</a:t>
            </a:r>
            <a:r>
              <a:rPr lang="zh-CN" altLang="en-US" b="0" i="1" dirty="0">
                <a:solidFill>
                  <a:srgbClr val="A69F9F"/>
                </a:solidFill>
                <a:effectLst/>
                <a:latin typeface="BMSHumanity"/>
              </a:rPr>
              <a:t>期临床研究证实，免疫联合化疗一线治疗晚期胃癌，可带来显著总生存期获益的突破性研究。现在，很高兴我们又见到了一个突破性的</a:t>
            </a:r>
            <a:r>
              <a:rPr lang="en-US" altLang="zh-CN" b="0" i="1" dirty="0">
                <a:solidFill>
                  <a:srgbClr val="A69F9F"/>
                </a:solidFill>
                <a:effectLst/>
                <a:latin typeface="BMSHumanity"/>
              </a:rPr>
              <a:t>III</a:t>
            </a:r>
            <a:r>
              <a:rPr lang="zh-CN" altLang="en-US" b="0" i="1" dirty="0">
                <a:solidFill>
                  <a:srgbClr val="A69F9F"/>
                </a:solidFill>
                <a:effectLst/>
                <a:latin typeface="BMSHumanity"/>
              </a:rPr>
              <a:t>期临床研究</a:t>
            </a:r>
            <a:endParaRPr lang="zh-CN" altLang="en-US" dirty="0"/>
          </a:p>
        </p:txBody>
      </p:sp>
      <p:sp>
        <p:nvSpPr>
          <p:cNvPr id="4" name="灯片编号占位符 3"/>
          <p:cNvSpPr>
            <a:spLocks noGrp="1"/>
          </p:cNvSpPr>
          <p:nvPr>
            <p:ph type="sldNum" sz="quarter" idx="5"/>
          </p:nvPr>
        </p:nvSpPr>
        <p:spPr/>
        <p:txBody>
          <a:bodyPr/>
          <a:lstStyle/>
          <a:p>
            <a:fld id="{0DA0CB5E-8731-4871-9ABA-11CAA3AA63F6}" type="slidenum">
              <a:rPr lang="zh-CN" altLang="en-US" smtClean="0"/>
              <a:t>3</a:t>
            </a:fld>
            <a:endParaRPr lang="zh-CN" altLang="en-US"/>
          </a:p>
        </p:txBody>
      </p:sp>
    </p:spTree>
    <p:extLst>
      <p:ext uri="{BB962C8B-B14F-4D97-AF65-F5344CB8AC3E}">
        <p14:creationId xmlns:p14="http://schemas.microsoft.com/office/powerpoint/2010/main" val="898764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我们看看</a:t>
            </a:r>
            <a:r>
              <a:rPr lang="en-US" altLang="zh-CN" dirty="0"/>
              <a:t>HER-2</a:t>
            </a:r>
            <a:r>
              <a:rPr lang="zh-CN" altLang="en-US" dirty="0"/>
              <a:t>靶向治疗的相关研究，</a:t>
            </a:r>
            <a:r>
              <a:rPr lang="en-US" altLang="zh-CN" b="0" i="0" dirty="0">
                <a:solidFill>
                  <a:srgbClr val="0E0E0E"/>
                </a:solidFill>
                <a:effectLst/>
                <a:latin typeface="system-ui"/>
              </a:rPr>
              <a:t>2010</a:t>
            </a:r>
            <a:r>
              <a:rPr lang="zh-CN" altLang="en-US" b="0" i="0" dirty="0">
                <a:solidFill>
                  <a:srgbClr val="0E0E0E"/>
                </a:solidFill>
                <a:effectLst/>
                <a:latin typeface="system-ui"/>
              </a:rPr>
              <a:t>年，</a:t>
            </a:r>
            <a:r>
              <a:rPr lang="en-US" altLang="zh-CN" b="0" i="0" dirty="0" err="1">
                <a:solidFill>
                  <a:srgbClr val="0E0E0E"/>
                </a:solidFill>
                <a:effectLst/>
                <a:latin typeface="system-ui"/>
              </a:rPr>
              <a:t>ToGA</a:t>
            </a:r>
            <a:r>
              <a:rPr lang="zh-CN" altLang="en-US" b="0" i="0" dirty="0">
                <a:solidFill>
                  <a:srgbClr val="0E0E0E"/>
                </a:solidFill>
                <a:effectLst/>
                <a:latin typeface="system-ui"/>
              </a:rPr>
              <a:t>研究</a:t>
            </a:r>
            <a:r>
              <a:rPr lang="en-US" altLang="zh-CN" b="0" i="0" baseline="30000" dirty="0">
                <a:solidFill>
                  <a:srgbClr val="0E0E0E"/>
                </a:solidFill>
                <a:effectLst/>
                <a:latin typeface="system-ui"/>
              </a:rPr>
              <a:t>[2]</a:t>
            </a:r>
            <a:r>
              <a:rPr lang="zh-CN" altLang="en-US" b="0" i="0" dirty="0">
                <a:solidFill>
                  <a:srgbClr val="0E0E0E"/>
                </a:solidFill>
                <a:effectLst/>
                <a:latin typeface="system-ui"/>
              </a:rPr>
              <a:t>通过曲妥珠单抗联合化疗一线治疗，首次将</a:t>
            </a:r>
            <a:r>
              <a:rPr lang="en-US" altLang="zh-CN" b="0" i="0" dirty="0">
                <a:solidFill>
                  <a:srgbClr val="0E0E0E"/>
                </a:solidFill>
                <a:effectLst/>
                <a:latin typeface="system-ui"/>
              </a:rPr>
              <a:t>HER-2</a:t>
            </a:r>
            <a:r>
              <a:rPr lang="zh-CN" altLang="en-US" b="0" i="0" dirty="0">
                <a:solidFill>
                  <a:srgbClr val="0E0E0E"/>
                </a:solidFill>
                <a:effectLst/>
                <a:latin typeface="system-ui"/>
              </a:rPr>
              <a:t>阳性晚期胃癌患者的中位</a:t>
            </a:r>
            <a:r>
              <a:rPr lang="en-US" altLang="zh-CN" b="0" i="0" dirty="0">
                <a:solidFill>
                  <a:srgbClr val="0E0E0E"/>
                </a:solidFill>
                <a:effectLst/>
                <a:latin typeface="system-ui"/>
              </a:rPr>
              <a:t>OS</a:t>
            </a:r>
            <a:r>
              <a:rPr lang="zh-CN" altLang="en-US" b="0" i="0" dirty="0">
                <a:solidFill>
                  <a:srgbClr val="0E0E0E"/>
                </a:solidFill>
                <a:effectLst/>
                <a:latin typeface="system-ui"/>
              </a:rPr>
              <a:t>提升到</a:t>
            </a:r>
            <a:r>
              <a:rPr lang="en-US" altLang="zh-CN" b="0" i="0" dirty="0">
                <a:solidFill>
                  <a:srgbClr val="0E0E0E"/>
                </a:solidFill>
                <a:effectLst/>
                <a:latin typeface="system-ui"/>
              </a:rPr>
              <a:t>1</a:t>
            </a:r>
            <a:r>
              <a:rPr lang="zh-CN" altLang="en-US" b="0" i="0" dirty="0">
                <a:solidFill>
                  <a:srgbClr val="0E0E0E"/>
                </a:solidFill>
                <a:effectLst/>
                <a:latin typeface="system-ui"/>
              </a:rPr>
              <a:t>年以上。但是遗憾的是，其他抗</a:t>
            </a:r>
            <a:r>
              <a:rPr lang="en-US" altLang="zh-CN" b="0" i="0" dirty="0">
                <a:solidFill>
                  <a:srgbClr val="0E0E0E"/>
                </a:solidFill>
                <a:effectLst/>
                <a:latin typeface="system-ui"/>
              </a:rPr>
              <a:t>HER-2</a:t>
            </a:r>
            <a:r>
              <a:rPr lang="zh-CN" altLang="en-US" b="0" i="0" dirty="0">
                <a:solidFill>
                  <a:srgbClr val="0E0E0E"/>
                </a:solidFill>
                <a:effectLst/>
                <a:latin typeface="system-ui"/>
              </a:rPr>
              <a:t>靶向药物包括拉帕替尼、</a:t>
            </a:r>
            <a:r>
              <a:rPr lang="en-US" altLang="zh-CN" b="0" i="0" dirty="0">
                <a:solidFill>
                  <a:srgbClr val="0E0E0E"/>
                </a:solidFill>
                <a:effectLst/>
                <a:latin typeface="system-ui"/>
              </a:rPr>
              <a:t>T-DM1</a:t>
            </a:r>
            <a:r>
              <a:rPr lang="zh-CN" altLang="en-US" b="0" i="0" dirty="0">
                <a:solidFill>
                  <a:srgbClr val="0E0E0E"/>
                </a:solidFill>
                <a:effectLst/>
                <a:latin typeface="system-ui"/>
              </a:rPr>
              <a:t>、帕妥珠单抗在</a:t>
            </a:r>
            <a:r>
              <a:rPr lang="en-US" altLang="zh-CN" b="0" i="0" dirty="0">
                <a:solidFill>
                  <a:srgbClr val="0E0E0E"/>
                </a:solidFill>
                <a:effectLst/>
                <a:latin typeface="system-ui"/>
              </a:rPr>
              <a:t>HER-2</a:t>
            </a:r>
            <a:r>
              <a:rPr lang="zh-CN" altLang="en-US" b="0" i="0" dirty="0">
                <a:solidFill>
                  <a:srgbClr val="0E0E0E"/>
                </a:solidFill>
                <a:effectLst/>
                <a:latin typeface="system-ui"/>
              </a:rPr>
              <a:t>阳性晚期胃癌一线治疗中的探索均以失败告终。相关的研究结果已经完成并发布。</a:t>
            </a:r>
            <a:endParaRPr lang="zh-CN" altLang="en-US" dirty="0"/>
          </a:p>
        </p:txBody>
      </p:sp>
      <p:sp>
        <p:nvSpPr>
          <p:cNvPr id="4" name="灯片编号占位符 3"/>
          <p:cNvSpPr>
            <a:spLocks noGrp="1"/>
          </p:cNvSpPr>
          <p:nvPr>
            <p:ph type="sldNum" sz="quarter" idx="5"/>
          </p:nvPr>
        </p:nvSpPr>
        <p:spPr/>
        <p:txBody>
          <a:bodyPr/>
          <a:lstStyle/>
          <a:p>
            <a:fld id="{0DA0CB5E-8731-4871-9ABA-11CAA3AA63F6}" type="slidenum">
              <a:rPr lang="zh-CN" altLang="en-US" smtClean="0"/>
              <a:t>4</a:t>
            </a:fld>
            <a:endParaRPr lang="zh-CN" altLang="en-US"/>
          </a:p>
        </p:txBody>
      </p:sp>
    </p:spTree>
    <p:extLst>
      <p:ext uri="{BB962C8B-B14F-4D97-AF65-F5344CB8AC3E}">
        <p14:creationId xmlns:p14="http://schemas.microsoft.com/office/powerpoint/2010/main" val="2401235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现在，我们看到了一些有意义的事情，</a:t>
            </a:r>
            <a:r>
              <a:rPr lang="en-US" altLang="zh-CN" dirty="0"/>
              <a:t>2023</a:t>
            </a:r>
            <a:r>
              <a:rPr lang="zh-CN" altLang="en-US" dirty="0"/>
              <a:t>年是胃癌免疫治疗蓬勃发展的一年。</a:t>
            </a:r>
            <a:endParaRPr lang="en-US" altLang="zh-CN" dirty="0"/>
          </a:p>
          <a:p>
            <a:r>
              <a:rPr lang="en-US" altLang="zh-CN" b="0" i="0" dirty="0">
                <a:solidFill>
                  <a:srgbClr val="555759"/>
                </a:solidFill>
                <a:effectLst/>
                <a:latin typeface="Microsoft YaHei New"/>
              </a:rPr>
              <a:t>GLOW</a:t>
            </a:r>
            <a:r>
              <a:rPr lang="zh-CN" altLang="en-US" b="0" i="0" dirty="0">
                <a:solidFill>
                  <a:srgbClr val="555759"/>
                </a:solidFill>
                <a:effectLst/>
                <a:latin typeface="Microsoft YaHei New"/>
              </a:rPr>
              <a:t>和</a:t>
            </a:r>
            <a:r>
              <a:rPr lang="en-US" altLang="zh-CN" b="0" i="0" dirty="0">
                <a:solidFill>
                  <a:srgbClr val="555759"/>
                </a:solidFill>
                <a:effectLst/>
                <a:latin typeface="Microsoft YaHei New"/>
              </a:rPr>
              <a:t>SPOTLIGHT</a:t>
            </a:r>
            <a:r>
              <a:rPr lang="zh-CN" altLang="en-US" b="0" i="0" dirty="0">
                <a:solidFill>
                  <a:srgbClr val="555759"/>
                </a:solidFill>
                <a:effectLst/>
                <a:latin typeface="Microsoft YaHei New"/>
              </a:rPr>
              <a:t>研究证实了</a:t>
            </a:r>
            <a:r>
              <a:rPr lang="en-US" altLang="zh-CN" b="0" i="0" dirty="0" err="1">
                <a:solidFill>
                  <a:srgbClr val="555759"/>
                </a:solidFill>
                <a:effectLst/>
                <a:latin typeface="Microsoft YaHei New"/>
              </a:rPr>
              <a:t>zolbetuximab</a:t>
            </a:r>
            <a:r>
              <a:rPr lang="zh-CN" altLang="en-US" b="0" i="0" dirty="0">
                <a:solidFill>
                  <a:srgbClr val="555759"/>
                </a:solidFill>
                <a:effectLst/>
                <a:latin typeface="Microsoft YaHei New"/>
              </a:rPr>
              <a:t>（</a:t>
            </a:r>
            <a:r>
              <a:rPr lang="zh-CN" altLang="en-US" b="0" i="0" dirty="0">
                <a:solidFill>
                  <a:srgbClr val="191B1F"/>
                </a:solidFill>
                <a:effectLst/>
                <a:latin typeface="-apple-system"/>
              </a:rPr>
              <a:t>佐妥昔单抗）</a:t>
            </a:r>
            <a:r>
              <a:rPr lang="zh-CN" altLang="en-US" b="0" i="0" dirty="0">
                <a:solidFill>
                  <a:srgbClr val="555759"/>
                </a:solidFill>
                <a:effectLst/>
                <a:latin typeface="Microsoft YaHei New"/>
              </a:rPr>
              <a:t>在治疗</a:t>
            </a:r>
            <a:r>
              <a:rPr lang="en-US" altLang="zh-CN" b="0" i="0" dirty="0">
                <a:solidFill>
                  <a:srgbClr val="555759"/>
                </a:solidFill>
                <a:effectLst/>
                <a:latin typeface="Microsoft YaHei New"/>
              </a:rPr>
              <a:t>CLDN18.2</a:t>
            </a:r>
            <a:r>
              <a:rPr lang="zh-CN" altLang="en-US" b="0" i="0" dirty="0">
                <a:solidFill>
                  <a:srgbClr val="555759"/>
                </a:solidFill>
                <a:effectLst/>
                <a:latin typeface="Microsoft YaHei New"/>
              </a:rPr>
              <a:t>阳性、</a:t>
            </a:r>
            <a:r>
              <a:rPr lang="en-US" altLang="zh-CN" b="0" i="0" dirty="0">
                <a:solidFill>
                  <a:srgbClr val="555759"/>
                </a:solidFill>
                <a:effectLst/>
                <a:latin typeface="Microsoft YaHei New"/>
              </a:rPr>
              <a:t>HER2</a:t>
            </a:r>
            <a:r>
              <a:rPr lang="zh-CN" altLang="en-US" b="0" i="0" dirty="0">
                <a:solidFill>
                  <a:srgbClr val="555759"/>
                </a:solidFill>
                <a:effectLst/>
                <a:latin typeface="Microsoft YaHei New"/>
              </a:rPr>
              <a:t>阴性的局部晚期不可切除或转移性胃癌和胃食管交界处腺癌患者的潜力，</a:t>
            </a:r>
            <a:endParaRPr lang="en-US" altLang="zh-CN" b="0" i="0" dirty="0">
              <a:solidFill>
                <a:srgbClr val="555759"/>
              </a:solidFill>
              <a:effectLst/>
              <a:latin typeface="Microsoft YaHei New"/>
            </a:endParaRPr>
          </a:p>
          <a:p>
            <a:r>
              <a:rPr lang="en-US" altLang="zh-CN" b="0" i="0" dirty="0">
                <a:solidFill>
                  <a:srgbClr val="191919"/>
                </a:solidFill>
                <a:effectLst/>
                <a:latin typeface="PingFang SC"/>
              </a:rPr>
              <a:t>KN-859 &amp; KEYNOTE-811</a:t>
            </a:r>
            <a:r>
              <a:rPr lang="zh-CN" altLang="en-US" b="0" i="0" dirty="0">
                <a:solidFill>
                  <a:srgbClr val="191919"/>
                </a:solidFill>
                <a:effectLst/>
                <a:latin typeface="PingFang SC"/>
              </a:rPr>
              <a:t>研究结果表明，免疫检查点抑制剂加化疗在改善</a:t>
            </a:r>
            <a:r>
              <a:rPr lang="en-US" altLang="zh-CN" b="0" i="0" dirty="0">
                <a:solidFill>
                  <a:srgbClr val="191919"/>
                </a:solidFill>
                <a:effectLst/>
                <a:latin typeface="PingFang SC"/>
              </a:rPr>
              <a:t>PD-L1</a:t>
            </a:r>
            <a:r>
              <a:rPr lang="zh-CN" altLang="en-US" b="0" i="0" dirty="0">
                <a:solidFill>
                  <a:srgbClr val="191919"/>
                </a:solidFill>
                <a:effectLst/>
                <a:latin typeface="PingFang SC"/>
              </a:rPr>
              <a:t>表达水平较高的患者的总生存率方面最有效 ，为晚期胃癌提供了</a:t>
            </a:r>
            <a:r>
              <a:rPr lang="en-US" altLang="zh-CN" b="0" i="0" dirty="0">
                <a:solidFill>
                  <a:srgbClr val="191919"/>
                </a:solidFill>
                <a:effectLst/>
                <a:latin typeface="PingFang SC"/>
              </a:rPr>
              <a:t>pembrolizumab</a:t>
            </a:r>
            <a:r>
              <a:rPr lang="zh-CN" altLang="en-US" b="0" i="0" dirty="0">
                <a:solidFill>
                  <a:srgbClr val="191919"/>
                </a:solidFill>
                <a:effectLst/>
                <a:latin typeface="PingFang SC"/>
              </a:rPr>
              <a:t>免疫治疗的循证学证据，</a:t>
            </a:r>
            <a:endParaRPr lang="zh-CN" altLang="en-US" dirty="0"/>
          </a:p>
        </p:txBody>
      </p:sp>
      <p:sp>
        <p:nvSpPr>
          <p:cNvPr id="4" name="灯片编号占位符 3"/>
          <p:cNvSpPr>
            <a:spLocks noGrp="1"/>
          </p:cNvSpPr>
          <p:nvPr>
            <p:ph type="sldNum" sz="quarter" idx="5"/>
          </p:nvPr>
        </p:nvSpPr>
        <p:spPr/>
        <p:txBody>
          <a:bodyPr/>
          <a:lstStyle/>
          <a:p>
            <a:fld id="{0DA0CB5E-8731-4871-9ABA-11CAA3AA63F6}" type="slidenum">
              <a:rPr lang="zh-CN" altLang="en-US" smtClean="0"/>
              <a:t>5</a:t>
            </a:fld>
            <a:endParaRPr lang="zh-CN" altLang="en-US"/>
          </a:p>
        </p:txBody>
      </p:sp>
    </p:spTree>
    <p:extLst>
      <p:ext uri="{BB962C8B-B14F-4D97-AF65-F5344CB8AC3E}">
        <p14:creationId xmlns:p14="http://schemas.microsoft.com/office/powerpoint/2010/main" val="487575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333333"/>
                </a:solidFill>
                <a:effectLst/>
                <a:latin typeface="SourceHanSansCNNormal"/>
              </a:rPr>
              <a:t>KEYNOTE-811</a:t>
            </a:r>
            <a:r>
              <a:rPr lang="zh-CN" altLang="en-US" b="0" i="0" dirty="0">
                <a:solidFill>
                  <a:srgbClr val="333333"/>
                </a:solidFill>
                <a:effectLst/>
                <a:latin typeface="SourceHanSansCNNormal"/>
              </a:rPr>
              <a:t>研究是一项随机、双盲、</a:t>
            </a:r>
            <a:r>
              <a:rPr lang="en-US" altLang="zh-CN" b="0" i="0" dirty="0">
                <a:solidFill>
                  <a:srgbClr val="333333"/>
                </a:solidFill>
                <a:effectLst/>
                <a:latin typeface="SourceHanSansCNNormal"/>
              </a:rPr>
              <a:t>III</a:t>
            </a:r>
            <a:r>
              <a:rPr lang="zh-CN" altLang="en-US" b="0" i="0" dirty="0">
                <a:solidFill>
                  <a:srgbClr val="333333"/>
                </a:solidFill>
                <a:effectLst/>
                <a:latin typeface="SourceHanSansCNNormal"/>
              </a:rPr>
              <a:t>期临床试验，旨在评估帕博利珠单抗联合曲妥珠单抗和化疗一线治疗局晚期不可切除或转移性</a:t>
            </a:r>
            <a:r>
              <a:rPr lang="en-US" altLang="zh-CN" b="0" i="0" dirty="0">
                <a:solidFill>
                  <a:srgbClr val="333333"/>
                </a:solidFill>
                <a:effectLst/>
                <a:latin typeface="SourceHanSansCNNormal"/>
              </a:rPr>
              <a:t>HER-2</a:t>
            </a:r>
            <a:r>
              <a:rPr lang="zh-CN" altLang="en-US" b="0" i="0" dirty="0">
                <a:solidFill>
                  <a:srgbClr val="333333"/>
                </a:solidFill>
                <a:effectLst/>
                <a:latin typeface="SourceHanSansCNNormal"/>
              </a:rPr>
              <a:t>阳性胃癌</a:t>
            </a:r>
            <a:r>
              <a:rPr lang="en-US" altLang="zh-CN" b="0" i="0" dirty="0">
                <a:solidFill>
                  <a:srgbClr val="333333"/>
                </a:solidFill>
                <a:effectLst/>
                <a:latin typeface="SourceHanSansCNNormal"/>
              </a:rPr>
              <a:t>/</a:t>
            </a:r>
            <a:r>
              <a:rPr lang="zh-CN" altLang="en-US" b="0" i="0" dirty="0">
                <a:solidFill>
                  <a:srgbClr val="333333"/>
                </a:solidFill>
                <a:effectLst/>
                <a:latin typeface="SourceHanSansCNNormal"/>
              </a:rPr>
              <a:t>胃食管结合部腺癌的治疗方案。</a:t>
            </a:r>
            <a:endParaRPr lang="en-US" altLang="zh-CN" b="0" i="0" dirty="0">
              <a:solidFill>
                <a:srgbClr val="333333"/>
              </a:solidFill>
              <a:effectLst/>
              <a:latin typeface="SourceHanSansCNNormal"/>
            </a:endParaRPr>
          </a:p>
          <a:p>
            <a:r>
              <a:rPr lang="zh-CN" altLang="en-US" b="0" i="0" dirty="0">
                <a:solidFill>
                  <a:srgbClr val="333333"/>
                </a:solidFill>
                <a:effectLst/>
                <a:latin typeface="SourceHanSansCNNormal"/>
              </a:rPr>
              <a:t>根据区域位置</a:t>
            </a:r>
            <a:r>
              <a:rPr lang="en-US" altLang="zh-CN" b="0" i="0" dirty="0">
                <a:solidFill>
                  <a:srgbClr val="333333"/>
                </a:solidFill>
                <a:effectLst/>
                <a:latin typeface="SourceHanSansCNNormal"/>
              </a:rPr>
              <a:t>/CPS</a:t>
            </a:r>
            <a:r>
              <a:rPr lang="zh-CN" altLang="en-US" b="0" i="0" dirty="0">
                <a:solidFill>
                  <a:srgbClr val="333333"/>
                </a:solidFill>
                <a:effectLst/>
                <a:latin typeface="SourceHanSansCNNormal"/>
              </a:rPr>
              <a:t>评分及化疗方案进行分层；主要研究终点为无进展生存期（</a:t>
            </a:r>
            <a:r>
              <a:rPr lang="en-US" altLang="zh-CN" b="0" i="0" dirty="0">
                <a:solidFill>
                  <a:srgbClr val="333333"/>
                </a:solidFill>
                <a:effectLst/>
                <a:latin typeface="SourceHanSansCNNormal"/>
              </a:rPr>
              <a:t>PFS</a:t>
            </a:r>
            <a:r>
              <a:rPr lang="zh-CN" altLang="en-US" b="0" i="0" dirty="0">
                <a:solidFill>
                  <a:srgbClr val="333333"/>
                </a:solidFill>
                <a:effectLst/>
                <a:latin typeface="SourceHanSansCNNormal"/>
              </a:rPr>
              <a:t>）和总生存期（</a:t>
            </a:r>
            <a:r>
              <a:rPr lang="en-US" altLang="zh-CN" b="0" i="0" dirty="0">
                <a:solidFill>
                  <a:srgbClr val="333333"/>
                </a:solidFill>
                <a:effectLst/>
                <a:latin typeface="SourceHanSansCNNormal"/>
              </a:rPr>
              <a:t>OS</a:t>
            </a:r>
            <a:r>
              <a:rPr lang="zh-CN" altLang="en-US" b="0" i="0" dirty="0">
                <a:solidFill>
                  <a:srgbClr val="333333"/>
                </a:solidFill>
                <a:effectLst/>
                <a:latin typeface="SourceHanSansCNNormal"/>
              </a:rPr>
              <a:t>），次要研究终点为客观缓解率（</a:t>
            </a:r>
            <a:r>
              <a:rPr lang="en-US" altLang="zh-CN" b="0" i="0" dirty="0">
                <a:solidFill>
                  <a:srgbClr val="333333"/>
                </a:solidFill>
                <a:effectLst/>
                <a:latin typeface="SourceHanSansCNNormal"/>
              </a:rPr>
              <a:t>ORR</a:t>
            </a:r>
            <a:r>
              <a:rPr lang="zh-CN" altLang="en-US" b="0" i="0" dirty="0">
                <a:solidFill>
                  <a:srgbClr val="333333"/>
                </a:solidFill>
                <a:effectLst/>
                <a:latin typeface="SourceHanSansCNNormal"/>
              </a:rPr>
              <a:t>）和缓解持续时间（</a:t>
            </a:r>
            <a:r>
              <a:rPr lang="en-US" altLang="zh-CN" b="0" i="0" dirty="0" err="1">
                <a:solidFill>
                  <a:srgbClr val="333333"/>
                </a:solidFill>
                <a:effectLst/>
                <a:latin typeface="SourceHanSansCNNormal"/>
              </a:rPr>
              <a:t>DoR</a:t>
            </a:r>
            <a:r>
              <a:rPr lang="zh-CN" altLang="en-US" b="0" i="0" dirty="0">
                <a:solidFill>
                  <a:srgbClr val="333333"/>
                </a:solidFill>
                <a:effectLst/>
                <a:latin typeface="SourceHanSansCNNormal"/>
              </a:rPr>
              <a:t>）。</a:t>
            </a:r>
            <a:endParaRPr lang="en-US" altLang="zh-CN" b="0" i="0" dirty="0">
              <a:solidFill>
                <a:srgbClr val="333333"/>
              </a:solidFill>
              <a:effectLst/>
              <a:latin typeface="SourceHanSansCNNormal"/>
            </a:endParaRPr>
          </a:p>
          <a:p>
            <a:endParaRPr lang="zh-CN" altLang="en-US" dirty="0"/>
          </a:p>
        </p:txBody>
      </p:sp>
      <p:sp>
        <p:nvSpPr>
          <p:cNvPr id="4" name="灯片编号占位符 3"/>
          <p:cNvSpPr>
            <a:spLocks noGrp="1"/>
          </p:cNvSpPr>
          <p:nvPr>
            <p:ph type="sldNum" sz="quarter" idx="5"/>
          </p:nvPr>
        </p:nvSpPr>
        <p:spPr/>
        <p:txBody>
          <a:bodyPr/>
          <a:lstStyle/>
          <a:p>
            <a:fld id="{0DA0CB5E-8731-4871-9ABA-11CAA3AA63F6}" type="slidenum">
              <a:rPr lang="zh-CN" altLang="en-US" smtClean="0"/>
              <a:t>6</a:t>
            </a:fld>
            <a:endParaRPr lang="zh-CN" altLang="en-US"/>
          </a:p>
        </p:txBody>
      </p:sp>
    </p:spTree>
    <p:extLst>
      <p:ext uri="{BB962C8B-B14F-4D97-AF65-F5344CB8AC3E}">
        <p14:creationId xmlns:p14="http://schemas.microsoft.com/office/powerpoint/2010/main" val="2219092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我们在中期分析里看到了令人惊讶的</a:t>
            </a:r>
            <a:r>
              <a:rPr lang="en-US" altLang="zh-CN" dirty="0"/>
              <a:t>RR</a:t>
            </a:r>
            <a:r>
              <a:rPr lang="zh-CN" altLang="en-US" dirty="0"/>
              <a:t>率，特别是在这类我们看到了免疫联合治疗组的</a:t>
            </a:r>
            <a:r>
              <a:rPr lang="en-US" altLang="zh-CN" dirty="0"/>
              <a:t>CR</a:t>
            </a:r>
            <a:r>
              <a:rPr lang="zh-CN" altLang="en-US" dirty="0"/>
              <a:t>率达到了</a:t>
            </a:r>
            <a:r>
              <a:rPr lang="en-US" altLang="zh-CN" dirty="0"/>
              <a:t>17%</a:t>
            </a:r>
            <a:endParaRPr lang="zh-CN" altLang="en-US" dirty="0"/>
          </a:p>
        </p:txBody>
      </p:sp>
      <p:sp>
        <p:nvSpPr>
          <p:cNvPr id="4" name="灯片编号占位符 3"/>
          <p:cNvSpPr>
            <a:spLocks noGrp="1"/>
          </p:cNvSpPr>
          <p:nvPr>
            <p:ph type="sldNum" sz="quarter" idx="5"/>
          </p:nvPr>
        </p:nvSpPr>
        <p:spPr/>
        <p:txBody>
          <a:bodyPr/>
          <a:lstStyle/>
          <a:p>
            <a:fld id="{0DA0CB5E-8731-4871-9ABA-11CAA3AA63F6}" type="slidenum">
              <a:rPr lang="zh-CN" altLang="en-US" smtClean="0"/>
              <a:t>7</a:t>
            </a:fld>
            <a:endParaRPr lang="zh-CN" altLang="en-US"/>
          </a:p>
        </p:txBody>
      </p:sp>
    </p:spTree>
    <p:extLst>
      <p:ext uri="{BB962C8B-B14F-4D97-AF65-F5344CB8AC3E}">
        <p14:creationId xmlns:p14="http://schemas.microsoft.com/office/powerpoint/2010/main" val="2653612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此外，</a:t>
            </a:r>
            <a:r>
              <a:rPr lang="en-US" altLang="zh-CN" dirty="0"/>
              <a:t>PFS</a:t>
            </a:r>
            <a:r>
              <a:rPr lang="zh-CN" altLang="en-US" dirty="0"/>
              <a:t>也获得了阳性的结果</a:t>
            </a:r>
          </a:p>
        </p:txBody>
      </p:sp>
      <p:sp>
        <p:nvSpPr>
          <p:cNvPr id="4" name="灯片编号占位符 3"/>
          <p:cNvSpPr>
            <a:spLocks noGrp="1"/>
          </p:cNvSpPr>
          <p:nvPr>
            <p:ph type="sldNum" sz="quarter" idx="5"/>
          </p:nvPr>
        </p:nvSpPr>
        <p:spPr/>
        <p:txBody>
          <a:bodyPr/>
          <a:lstStyle/>
          <a:p>
            <a:fld id="{0DA0CB5E-8731-4871-9ABA-11CAA3AA63F6}" type="slidenum">
              <a:rPr lang="zh-CN" altLang="en-US" smtClean="0"/>
              <a:t>8</a:t>
            </a:fld>
            <a:endParaRPr lang="zh-CN" altLang="en-US"/>
          </a:p>
        </p:txBody>
      </p:sp>
    </p:spTree>
    <p:extLst>
      <p:ext uri="{BB962C8B-B14F-4D97-AF65-F5344CB8AC3E}">
        <p14:creationId xmlns:p14="http://schemas.microsoft.com/office/powerpoint/2010/main" val="260726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并且需要指出的是 从亚组分析中，我们可以看到女性患者从联合治疗中获益更多，这似乎与其他研究的结论相反。</a:t>
            </a:r>
          </a:p>
        </p:txBody>
      </p:sp>
      <p:sp>
        <p:nvSpPr>
          <p:cNvPr id="4" name="灯片编号占位符 3"/>
          <p:cNvSpPr>
            <a:spLocks noGrp="1"/>
          </p:cNvSpPr>
          <p:nvPr>
            <p:ph type="sldNum" sz="quarter" idx="5"/>
          </p:nvPr>
        </p:nvSpPr>
        <p:spPr/>
        <p:txBody>
          <a:bodyPr/>
          <a:lstStyle/>
          <a:p>
            <a:fld id="{0DA0CB5E-8731-4871-9ABA-11CAA3AA63F6}" type="slidenum">
              <a:rPr lang="zh-CN" altLang="en-US" smtClean="0"/>
              <a:t>9</a:t>
            </a:fld>
            <a:endParaRPr lang="zh-CN" altLang="en-US"/>
          </a:p>
        </p:txBody>
      </p:sp>
    </p:spTree>
    <p:extLst>
      <p:ext uri="{BB962C8B-B14F-4D97-AF65-F5344CB8AC3E}">
        <p14:creationId xmlns:p14="http://schemas.microsoft.com/office/powerpoint/2010/main" val="815480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8708" y="216535"/>
            <a:ext cx="8266582" cy="45212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C8463D"/>
                </a:solidFill>
                <a:latin typeface="Arial MT"/>
                <a:cs typeface="Arial MT"/>
              </a:defRPr>
            </a:lvl1p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
        <p:nvSpPr>
          <p:cNvPr id="5" name="Holder 5"/>
          <p:cNvSpPr>
            <a:spLocks noGrp="1"/>
          </p:cNvSpPr>
          <p:nvPr>
            <p:ph type="dt" sz="half" idx="6"/>
          </p:nvPr>
        </p:nvSpPr>
        <p:spPr/>
        <p:txBody>
          <a:bodyPr lIns="0" tIns="0" rIns="0" bIns="0"/>
          <a:lstStyle>
            <a:lvl1pPr>
              <a:defRPr sz="900" b="1" i="0">
                <a:solidFill>
                  <a:srgbClr val="C8463D"/>
                </a:solidFill>
                <a:latin typeface="Arial"/>
                <a:cs typeface="Arial"/>
              </a:defRPr>
            </a:lvl1p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5426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C8463D"/>
                </a:solidFill>
                <a:latin typeface="Arial MT"/>
                <a:cs typeface="Arial MT"/>
              </a:defRPr>
            </a:lvl1p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
        <p:nvSpPr>
          <p:cNvPr id="5" name="Holder 5"/>
          <p:cNvSpPr>
            <a:spLocks noGrp="1"/>
          </p:cNvSpPr>
          <p:nvPr>
            <p:ph type="dt" sz="half" idx="6"/>
          </p:nvPr>
        </p:nvSpPr>
        <p:spPr/>
        <p:txBody>
          <a:bodyPr lIns="0" tIns="0" rIns="0" bIns="0"/>
          <a:lstStyle>
            <a:lvl1pPr>
              <a:defRPr sz="900" b="1" i="0">
                <a:solidFill>
                  <a:srgbClr val="C8463D"/>
                </a:solidFill>
                <a:latin typeface="Arial"/>
                <a:cs typeface="Arial"/>
              </a:defRPr>
            </a:lvl1p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5426B"/>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C8463D"/>
                </a:solidFill>
                <a:latin typeface="Arial MT"/>
                <a:cs typeface="Arial MT"/>
              </a:defRPr>
            </a:lvl1p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
        <p:nvSpPr>
          <p:cNvPr id="6" name="Holder 6"/>
          <p:cNvSpPr>
            <a:spLocks noGrp="1"/>
          </p:cNvSpPr>
          <p:nvPr>
            <p:ph type="dt" sz="half" idx="6"/>
          </p:nvPr>
        </p:nvSpPr>
        <p:spPr/>
        <p:txBody>
          <a:bodyPr lIns="0" tIns="0" rIns="0" bIns="0"/>
          <a:lstStyle>
            <a:lvl1pPr>
              <a:defRPr sz="900" b="1" i="0">
                <a:solidFill>
                  <a:srgbClr val="C8463D"/>
                </a:solidFill>
                <a:latin typeface="Arial"/>
                <a:cs typeface="Arial"/>
              </a:defRPr>
            </a:lvl1p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5426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C8463D"/>
                </a:solidFill>
                <a:latin typeface="Arial MT"/>
                <a:cs typeface="Arial MT"/>
              </a:defRPr>
            </a:lvl1p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
        <p:nvSpPr>
          <p:cNvPr id="4" name="Holder 4"/>
          <p:cNvSpPr>
            <a:spLocks noGrp="1"/>
          </p:cNvSpPr>
          <p:nvPr>
            <p:ph type="dt" sz="half" idx="6"/>
          </p:nvPr>
        </p:nvSpPr>
        <p:spPr/>
        <p:txBody>
          <a:bodyPr lIns="0" tIns="0" rIns="0" bIns="0"/>
          <a:lstStyle>
            <a:lvl1pPr>
              <a:defRPr sz="900" b="1" i="0">
                <a:solidFill>
                  <a:srgbClr val="C8463D"/>
                </a:solidFill>
                <a:latin typeface="Arial"/>
                <a:cs typeface="Arial"/>
              </a:defRPr>
            </a:lvl1p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rgbClr val="C8463D"/>
                </a:solidFill>
                <a:latin typeface="Arial MT"/>
                <a:cs typeface="Arial MT"/>
              </a:defRPr>
            </a:lvl1p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
        <p:nvSpPr>
          <p:cNvPr id="3" name="Holder 3"/>
          <p:cNvSpPr>
            <a:spLocks noGrp="1"/>
          </p:cNvSpPr>
          <p:nvPr>
            <p:ph type="dt" sz="half" idx="6"/>
          </p:nvPr>
        </p:nvSpPr>
        <p:spPr/>
        <p:txBody>
          <a:bodyPr lIns="0" tIns="0" rIns="0" bIns="0"/>
          <a:lstStyle>
            <a:lvl1pPr>
              <a:defRPr sz="900" b="1" i="0">
                <a:solidFill>
                  <a:srgbClr val="C8463D"/>
                </a:solidFill>
                <a:latin typeface="Arial"/>
                <a:cs typeface="Arial"/>
              </a:defRPr>
            </a:lvl1p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367284" y="4686300"/>
            <a:ext cx="1243584" cy="236220"/>
          </a:xfrm>
          <a:prstGeom prst="rect">
            <a:avLst/>
          </a:prstGeom>
        </p:spPr>
      </p:pic>
      <p:sp>
        <p:nvSpPr>
          <p:cNvPr id="2" name="Holder 2"/>
          <p:cNvSpPr>
            <a:spLocks noGrp="1"/>
          </p:cNvSpPr>
          <p:nvPr>
            <p:ph type="title"/>
          </p:nvPr>
        </p:nvSpPr>
        <p:spPr>
          <a:xfrm>
            <a:off x="449986" y="1654505"/>
            <a:ext cx="8244027" cy="1123950"/>
          </a:xfrm>
          <a:prstGeom prst="rect">
            <a:avLst/>
          </a:prstGeom>
        </p:spPr>
        <p:txBody>
          <a:bodyPr wrap="square" lIns="0" tIns="0" rIns="0" bIns="0">
            <a:spAutoFit/>
          </a:bodyPr>
          <a:lstStyle>
            <a:lvl1pPr>
              <a:defRPr sz="3600" b="1" i="0">
                <a:solidFill>
                  <a:srgbClr val="05426B"/>
                </a:solidFill>
                <a:latin typeface="Arial"/>
                <a:cs typeface="Arial"/>
              </a:defRPr>
            </a:lvl1pPr>
          </a:lstStyle>
          <a:p>
            <a:endParaRPr/>
          </a:p>
        </p:txBody>
      </p:sp>
      <p:sp>
        <p:nvSpPr>
          <p:cNvPr id="3" name="Holder 3"/>
          <p:cNvSpPr>
            <a:spLocks noGrp="1"/>
          </p:cNvSpPr>
          <p:nvPr>
            <p:ph type="body" idx="1"/>
          </p:nvPr>
        </p:nvSpPr>
        <p:spPr>
          <a:xfrm>
            <a:off x="4761865" y="1023937"/>
            <a:ext cx="4008120" cy="24663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03597" y="4794962"/>
            <a:ext cx="4408170" cy="156845"/>
          </a:xfrm>
          <a:prstGeom prst="rect">
            <a:avLst/>
          </a:prstGeom>
        </p:spPr>
        <p:txBody>
          <a:bodyPr wrap="square" lIns="0" tIns="0" rIns="0" bIns="0">
            <a:spAutoFit/>
          </a:bodyPr>
          <a:lstStyle>
            <a:lvl1pPr>
              <a:defRPr sz="900" b="0" i="0">
                <a:solidFill>
                  <a:srgbClr val="C8463D"/>
                </a:solidFill>
                <a:latin typeface="Arial MT"/>
                <a:cs typeface="Arial MT"/>
              </a:defRPr>
            </a:lvl1p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
        <p:nvSpPr>
          <p:cNvPr id="5" name="Holder 5"/>
          <p:cNvSpPr>
            <a:spLocks noGrp="1"/>
          </p:cNvSpPr>
          <p:nvPr>
            <p:ph type="dt" sz="half" idx="6"/>
          </p:nvPr>
        </p:nvSpPr>
        <p:spPr>
          <a:xfrm>
            <a:off x="1986533" y="4802582"/>
            <a:ext cx="1530350" cy="156845"/>
          </a:xfrm>
          <a:prstGeom prst="rect">
            <a:avLst/>
          </a:prstGeom>
        </p:spPr>
        <p:txBody>
          <a:bodyPr wrap="square" lIns="0" tIns="0" rIns="0" bIns="0">
            <a:spAutoFit/>
          </a:bodyPr>
          <a:lstStyle>
            <a:lvl1pPr>
              <a:defRPr sz="900" b="1" i="0">
                <a:solidFill>
                  <a:srgbClr val="C8463D"/>
                </a:solidFill>
                <a:latin typeface="Arial"/>
                <a:cs typeface="Arial"/>
              </a:defRPr>
            </a:lvl1p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www.esmo.org/living-guidelines/esmo-gastric-cancer-living-guidelin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mailto:esmo@esmo.org"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5152644" y="0"/>
            <a:ext cx="3991355" cy="5143497"/>
          </a:xfrm>
          <a:prstGeom prst="rect">
            <a:avLst/>
          </a:prstGeom>
        </p:spPr>
      </p:pic>
      <p:pic>
        <p:nvPicPr>
          <p:cNvPr id="3" name="object 3"/>
          <p:cNvPicPr/>
          <p:nvPr/>
        </p:nvPicPr>
        <p:blipFill>
          <a:blip r:embed="rId4" cstate="print"/>
          <a:stretch>
            <a:fillRect/>
          </a:stretch>
        </p:blipFill>
        <p:spPr>
          <a:xfrm>
            <a:off x="467868" y="339852"/>
            <a:ext cx="2145792" cy="408432"/>
          </a:xfrm>
          <a:prstGeom prst="rect">
            <a:avLst/>
          </a:prstGeom>
        </p:spPr>
      </p:pic>
      <p:sp>
        <p:nvSpPr>
          <p:cNvPr id="4" name="object 4"/>
          <p:cNvSpPr txBox="1">
            <a:spLocks noGrp="1"/>
          </p:cNvSpPr>
          <p:nvPr>
            <p:ph type="title"/>
          </p:nvPr>
        </p:nvSpPr>
        <p:spPr>
          <a:xfrm>
            <a:off x="547217" y="1513077"/>
            <a:ext cx="3883025" cy="513715"/>
          </a:xfrm>
          <a:prstGeom prst="rect">
            <a:avLst/>
          </a:prstGeom>
        </p:spPr>
        <p:txBody>
          <a:bodyPr vert="horz" wrap="square" lIns="0" tIns="13335" rIns="0" bIns="0" rtlCol="0">
            <a:spAutoFit/>
          </a:bodyPr>
          <a:lstStyle/>
          <a:p>
            <a:pPr marL="12700">
              <a:lnSpc>
                <a:spcPct val="100000"/>
              </a:lnSpc>
              <a:spcBef>
                <a:spcPts val="105"/>
              </a:spcBef>
            </a:pPr>
            <a:r>
              <a:rPr sz="3200" spc="-315" dirty="0">
                <a:solidFill>
                  <a:srgbClr val="016C71"/>
                </a:solidFill>
              </a:rPr>
              <a:t>Discu</a:t>
            </a:r>
            <a:r>
              <a:rPr sz="3200" spc="-310" dirty="0">
                <a:solidFill>
                  <a:srgbClr val="016C71"/>
                </a:solidFill>
              </a:rPr>
              <a:t>s</a:t>
            </a:r>
            <a:r>
              <a:rPr sz="3200" spc="-285" dirty="0">
                <a:solidFill>
                  <a:srgbClr val="016C71"/>
                </a:solidFill>
              </a:rPr>
              <a:t>sio</a:t>
            </a:r>
            <a:r>
              <a:rPr sz="3200" spc="-350" dirty="0">
                <a:solidFill>
                  <a:srgbClr val="016C71"/>
                </a:solidFill>
              </a:rPr>
              <a:t>n</a:t>
            </a:r>
            <a:r>
              <a:rPr sz="3200" spc="-204" dirty="0">
                <a:solidFill>
                  <a:srgbClr val="016C71"/>
                </a:solidFill>
              </a:rPr>
              <a:t> </a:t>
            </a:r>
            <a:r>
              <a:rPr lang="en-US" sz="3200" spc="-355" dirty="0">
                <a:solidFill>
                  <a:srgbClr val="016C71"/>
                </a:solidFill>
              </a:rPr>
              <a:t>Keyn</a:t>
            </a:r>
            <a:r>
              <a:rPr lang="en-US" sz="3200" spc="-345" dirty="0">
                <a:solidFill>
                  <a:srgbClr val="016C71"/>
                </a:solidFill>
              </a:rPr>
              <a:t>o</a:t>
            </a:r>
            <a:r>
              <a:rPr lang="en-US" sz="3200" spc="-195" dirty="0">
                <a:solidFill>
                  <a:srgbClr val="016C71"/>
                </a:solidFill>
              </a:rPr>
              <a:t>t</a:t>
            </a:r>
            <a:r>
              <a:rPr lang="en-US" sz="3200" spc="-310" dirty="0">
                <a:solidFill>
                  <a:srgbClr val="016C71"/>
                </a:solidFill>
              </a:rPr>
              <a:t>e</a:t>
            </a:r>
            <a:r>
              <a:rPr lang="en-US" sz="3200" spc="-195" dirty="0">
                <a:solidFill>
                  <a:srgbClr val="016C71"/>
                </a:solidFill>
              </a:rPr>
              <a:t>-</a:t>
            </a:r>
            <a:r>
              <a:rPr lang="en-US" sz="3200" spc="-320" dirty="0">
                <a:solidFill>
                  <a:srgbClr val="016C71"/>
                </a:solidFill>
              </a:rPr>
              <a:t>811</a:t>
            </a:r>
            <a:endParaRPr sz="3200" dirty="0"/>
          </a:p>
        </p:txBody>
      </p:sp>
      <p:sp>
        <p:nvSpPr>
          <p:cNvPr id="5" name="object 5"/>
          <p:cNvSpPr txBox="1"/>
          <p:nvPr/>
        </p:nvSpPr>
        <p:spPr>
          <a:xfrm>
            <a:off x="547217" y="2300173"/>
            <a:ext cx="2687955" cy="574675"/>
          </a:xfrm>
          <a:prstGeom prst="rect">
            <a:avLst/>
          </a:prstGeom>
        </p:spPr>
        <p:txBody>
          <a:bodyPr vert="horz" wrap="square" lIns="0" tIns="12700" rIns="0" bIns="0" rtlCol="0">
            <a:spAutoFit/>
          </a:bodyPr>
          <a:lstStyle/>
          <a:p>
            <a:pPr marL="12700">
              <a:lnSpc>
                <a:spcPct val="100000"/>
              </a:lnSpc>
              <a:spcBef>
                <a:spcPts val="100"/>
              </a:spcBef>
            </a:pPr>
            <a:r>
              <a:rPr sz="1800" spc="-185" dirty="0">
                <a:solidFill>
                  <a:srgbClr val="3C9D9F"/>
                </a:solidFill>
                <a:latin typeface="Arial MT"/>
                <a:cs typeface="Arial MT"/>
              </a:rPr>
              <a:t>Ora</a:t>
            </a:r>
            <a:r>
              <a:rPr sz="1800" spc="-75" dirty="0">
                <a:solidFill>
                  <a:srgbClr val="3C9D9F"/>
                </a:solidFill>
                <a:latin typeface="Arial MT"/>
                <a:cs typeface="Arial MT"/>
              </a:rPr>
              <a:t>l</a:t>
            </a:r>
            <a:r>
              <a:rPr sz="1800" spc="-90" dirty="0">
                <a:solidFill>
                  <a:srgbClr val="3C9D9F"/>
                </a:solidFill>
                <a:latin typeface="Arial MT"/>
                <a:cs typeface="Arial MT"/>
              </a:rPr>
              <a:t> </a:t>
            </a:r>
            <a:r>
              <a:rPr sz="1800" spc="-165" dirty="0">
                <a:solidFill>
                  <a:srgbClr val="3C9D9F"/>
                </a:solidFill>
                <a:latin typeface="Arial MT"/>
                <a:cs typeface="Arial MT"/>
              </a:rPr>
              <a:t>Pr</a:t>
            </a:r>
            <a:r>
              <a:rPr sz="1800" spc="-190" dirty="0">
                <a:solidFill>
                  <a:srgbClr val="3C9D9F"/>
                </a:solidFill>
                <a:latin typeface="Arial MT"/>
                <a:cs typeface="Arial MT"/>
              </a:rPr>
              <a:t>e</a:t>
            </a:r>
            <a:r>
              <a:rPr sz="1800" spc="-175" dirty="0">
                <a:solidFill>
                  <a:srgbClr val="3C9D9F"/>
                </a:solidFill>
                <a:latin typeface="Arial MT"/>
                <a:cs typeface="Arial MT"/>
              </a:rPr>
              <a:t>se</a:t>
            </a:r>
            <a:r>
              <a:rPr sz="1800" spc="-190" dirty="0">
                <a:solidFill>
                  <a:srgbClr val="3C9D9F"/>
                </a:solidFill>
                <a:latin typeface="Arial MT"/>
                <a:cs typeface="Arial MT"/>
              </a:rPr>
              <a:t>n</a:t>
            </a:r>
            <a:r>
              <a:rPr sz="1800" spc="-90" dirty="0">
                <a:solidFill>
                  <a:srgbClr val="3C9D9F"/>
                </a:solidFill>
                <a:latin typeface="Arial MT"/>
                <a:cs typeface="Arial MT"/>
              </a:rPr>
              <a:t>t</a:t>
            </a:r>
            <a:r>
              <a:rPr sz="1800" spc="-190" dirty="0">
                <a:solidFill>
                  <a:srgbClr val="3C9D9F"/>
                </a:solidFill>
                <a:latin typeface="Arial MT"/>
                <a:cs typeface="Arial MT"/>
              </a:rPr>
              <a:t>a</a:t>
            </a:r>
            <a:r>
              <a:rPr sz="1800" spc="-90" dirty="0">
                <a:solidFill>
                  <a:srgbClr val="3C9D9F"/>
                </a:solidFill>
                <a:latin typeface="Arial MT"/>
                <a:cs typeface="Arial MT"/>
              </a:rPr>
              <a:t>t</a:t>
            </a:r>
            <a:r>
              <a:rPr sz="1800" spc="-85" dirty="0">
                <a:solidFill>
                  <a:srgbClr val="3C9D9F"/>
                </a:solidFill>
                <a:latin typeface="Arial MT"/>
                <a:cs typeface="Arial MT"/>
              </a:rPr>
              <a:t>i</a:t>
            </a:r>
            <a:r>
              <a:rPr sz="1800" spc="-190" dirty="0">
                <a:solidFill>
                  <a:srgbClr val="3C9D9F"/>
                </a:solidFill>
                <a:latin typeface="Arial MT"/>
                <a:cs typeface="Arial MT"/>
              </a:rPr>
              <a:t>o</a:t>
            </a:r>
            <a:r>
              <a:rPr sz="1800" spc="-180" dirty="0">
                <a:solidFill>
                  <a:srgbClr val="3C9D9F"/>
                </a:solidFill>
                <a:latin typeface="Arial MT"/>
                <a:cs typeface="Arial MT"/>
              </a:rPr>
              <a:t>n</a:t>
            </a:r>
            <a:r>
              <a:rPr sz="1800" spc="-40" dirty="0">
                <a:solidFill>
                  <a:srgbClr val="3C9D9F"/>
                </a:solidFill>
                <a:latin typeface="Arial MT"/>
                <a:cs typeface="Arial MT"/>
              </a:rPr>
              <a:t> </a:t>
            </a:r>
            <a:r>
              <a:rPr sz="1800" spc="-215" dirty="0">
                <a:solidFill>
                  <a:srgbClr val="3C9D9F"/>
                </a:solidFill>
                <a:latin typeface="Arial MT"/>
                <a:cs typeface="Arial MT"/>
              </a:rPr>
              <a:t>S</a:t>
            </a:r>
            <a:r>
              <a:rPr sz="1800" spc="-190" dirty="0">
                <a:solidFill>
                  <a:srgbClr val="3C9D9F"/>
                </a:solidFill>
                <a:latin typeface="Arial MT"/>
                <a:cs typeface="Arial MT"/>
              </a:rPr>
              <a:t>e</a:t>
            </a:r>
            <a:r>
              <a:rPr sz="1800" spc="-170" dirty="0">
                <a:solidFill>
                  <a:srgbClr val="3C9D9F"/>
                </a:solidFill>
                <a:latin typeface="Arial MT"/>
                <a:cs typeface="Arial MT"/>
              </a:rPr>
              <a:t>s</a:t>
            </a:r>
            <a:r>
              <a:rPr sz="1800" spc="-160" dirty="0">
                <a:solidFill>
                  <a:srgbClr val="3C9D9F"/>
                </a:solidFill>
                <a:latin typeface="Arial MT"/>
                <a:cs typeface="Arial MT"/>
              </a:rPr>
              <a:t>s</a:t>
            </a:r>
            <a:r>
              <a:rPr sz="1800" spc="-80" dirty="0">
                <a:solidFill>
                  <a:srgbClr val="3C9D9F"/>
                </a:solidFill>
                <a:latin typeface="Arial MT"/>
                <a:cs typeface="Arial MT"/>
              </a:rPr>
              <a:t>i</a:t>
            </a:r>
            <a:r>
              <a:rPr sz="1800" spc="-195" dirty="0">
                <a:solidFill>
                  <a:srgbClr val="3C9D9F"/>
                </a:solidFill>
                <a:latin typeface="Arial MT"/>
                <a:cs typeface="Arial MT"/>
              </a:rPr>
              <a:t>o</a:t>
            </a:r>
            <a:r>
              <a:rPr sz="1800" spc="-180" dirty="0">
                <a:solidFill>
                  <a:srgbClr val="3C9D9F"/>
                </a:solidFill>
                <a:latin typeface="Arial MT"/>
                <a:cs typeface="Arial MT"/>
              </a:rPr>
              <a:t>n</a:t>
            </a:r>
            <a:endParaRPr sz="1800">
              <a:latin typeface="Arial MT"/>
              <a:cs typeface="Arial MT"/>
            </a:endParaRPr>
          </a:p>
          <a:p>
            <a:pPr marL="12700">
              <a:lnSpc>
                <a:spcPct val="100000"/>
              </a:lnSpc>
              <a:spcBef>
                <a:spcPts val="5"/>
              </a:spcBef>
            </a:pPr>
            <a:r>
              <a:rPr sz="1800" spc="-190" dirty="0">
                <a:solidFill>
                  <a:srgbClr val="3C9D9F"/>
                </a:solidFill>
                <a:latin typeface="Arial MT"/>
                <a:cs typeface="Arial MT"/>
              </a:rPr>
              <a:t>Eso</a:t>
            </a:r>
            <a:r>
              <a:rPr sz="1800" spc="-195" dirty="0">
                <a:solidFill>
                  <a:srgbClr val="3C9D9F"/>
                </a:solidFill>
                <a:latin typeface="Arial MT"/>
                <a:cs typeface="Arial MT"/>
              </a:rPr>
              <a:t>p</a:t>
            </a:r>
            <a:r>
              <a:rPr sz="1800" spc="-190" dirty="0">
                <a:solidFill>
                  <a:srgbClr val="3C9D9F"/>
                </a:solidFill>
                <a:latin typeface="Arial MT"/>
                <a:cs typeface="Arial MT"/>
              </a:rPr>
              <a:t>h</a:t>
            </a:r>
            <a:r>
              <a:rPr sz="1800" spc="-195" dirty="0">
                <a:solidFill>
                  <a:srgbClr val="3C9D9F"/>
                </a:solidFill>
                <a:latin typeface="Arial MT"/>
                <a:cs typeface="Arial MT"/>
              </a:rPr>
              <a:t>a</a:t>
            </a:r>
            <a:r>
              <a:rPr sz="1800" spc="-190" dirty="0">
                <a:solidFill>
                  <a:srgbClr val="3C9D9F"/>
                </a:solidFill>
                <a:latin typeface="Arial MT"/>
                <a:cs typeface="Arial MT"/>
              </a:rPr>
              <a:t>g</a:t>
            </a:r>
            <a:r>
              <a:rPr sz="1800" spc="-195" dirty="0">
                <a:solidFill>
                  <a:srgbClr val="3C9D9F"/>
                </a:solidFill>
                <a:latin typeface="Arial MT"/>
                <a:cs typeface="Arial MT"/>
              </a:rPr>
              <a:t>e</a:t>
            </a:r>
            <a:r>
              <a:rPr sz="1800" spc="-190" dirty="0">
                <a:solidFill>
                  <a:srgbClr val="3C9D9F"/>
                </a:solidFill>
                <a:latin typeface="Arial MT"/>
                <a:cs typeface="Arial MT"/>
              </a:rPr>
              <a:t>a</a:t>
            </a:r>
            <a:r>
              <a:rPr sz="1800" spc="-75" dirty="0">
                <a:solidFill>
                  <a:srgbClr val="3C9D9F"/>
                </a:solidFill>
                <a:latin typeface="Arial MT"/>
                <a:cs typeface="Arial MT"/>
              </a:rPr>
              <a:t>l</a:t>
            </a:r>
            <a:r>
              <a:rPr sz="1800" spc="-45" dirty="0">
                <a:solidFill>
                  <a:srgbClr val="3C9D9F"/>
                </a:solidFill>
                <a:latin typeface="Arial MT"/>
                <a:cs typeface="Arial MT"/>
              </a:rPr>
              <a:t> </a:t>
            </a:r>
            <a:r>
              <a:rPr sz="1800" spc="-190" dirty="0">
                <a:solidFill>
                  <a:srgbClr val="3C9D9F"/>
                </a:solidFill>
                <a:latin typeface="Arial MT"/>
                <a:cs typeface="Arial MT"/>
              </a:rPr>
              <a:t>a</a:t>
            </a:r>
            <a:r>
              <a:rPr sz="1800" spc="-195" dirty="0">
                <a:solidFill>
                  <a:srgbClr val="3C9D9F"/>
                </a:solidFill>
                <a:latin typeface="Arial MT"/>
                <a:cs typeface="Arial MT"/>
              </a:rPr>
              <a:t>n</a:t>
            </a:r>
            <a:r>
              <a:rPr sz="1800" spc="-185" dirty="0">
                <a:solidFill>
                  <a:srgbClr val="3C9D9F"/>
                </a:solidFill>
                <a:latin typeface="Arial MT"/>
                <a:cs typeface="Arial MT"/>
              </a:rPr>
              <a:t>d</a:t>
            </a:r>
            <a:r>
              <a:rPr sz="1800" spc="-65" dirty="0">
                <a:solidFill>
                  <a:srgbClr val="3C9D9F"/>
                </a:solidFill>
                <a:latin typeface="Arial MT"/>
                <a:cs typeface="Arial MT"/>
              </a:rPr>
              <a:t> </a:t>
            </a:r>
            <a:r>
              <a:rPr sz="1800" spc="-150" dirty="0">
                <a:solidFill>
                  <a:srgbClr val="3C9D9F"/>
                </a:solidFill>
                <a:latin typeface="Arial MT"/>
                <a:cs typeface="Arial MT"/>
              </a:rPr>
              <a:t>Gastri</a:t>
            </a:r>
            <a:r>
              <a:rPr sz="1800" spc="-165" dirty="0">
                <a:solidFill>
                  <a:srgbClr val="3C9D9F"/>
                </a:solidFill>
                <a:latin typeface="Arial MT"/>
                <a:cs typeface="Arial MT"/>
              </a:rPr>
              <a:t>c</a:t>
            </a:r>
            <a:r>
              <a:rPr sz="1800" spc="-90" dirty="0">
                <a:solidFill>
                  <a:srgbClr val="3C9D9F"/>
                </a:solidFill>
                <a:latin typeface="Arial MT"/>
                <a:cs typeface="Arial MT"/>
              </a:rPr>
              <a:t> </a:t>
            </a:r>
            <a:r>
              <a:rPr sz="1800" spc="-210" dirty="0">
                <a:solidFill>
                  <a:srgbClr val="3C9D9F"/>
                </a:solidFill>
                <a:latin typeface="Arial MT"/>
                <a:cs typeface="Arial MT"/>
              </a:rPr>
              <a:t>Ca</a:t>
            </a:r>
            <a:r>
              <a:rPr sz="1800" spc="-195" dirty="0">
                <a:solidFill>
                  <a:srgbClr val="3C9D9F"/>
                </a:solidFill>
                <a:latin typeface="Arial MT"/>
                <a:cs typeface="Arial MT"/>
              </a:rPr>
              <a:t>n</a:t>
            </a:r>
            <a:r>
              <a:rPr sz="1800" spc="-165" dirty="0">
                <a:solidFill>
                  <a:srgbClr val="3C9D9F"/>
                </a:solidFill>
                <a:latin typeface="Arial MT"/>
                <a:cs typeface="Arial MT"/>
              </a:rPr>
              <a:t>c</a:t>
            </a:r>
            <a:r>
              <a:rPr sz="1800" spc="-150" dirty="0">
                <a:solidFill>
                  <a:srgbClr val="3C9D9F"/>
                </a:solidFill>
                <a:latin typeface="Arial MT"/>
                <a:cs typeface="Arial MT"/>
              </a:rPr>
              <a:t>er</a:t>
            </a:r>
            <a:endParaRPr sz="1800">
              <a:latin typeface="Arial MT"/>
              <a:cs typeface="Arial MT"/>
            </a:endParaRPr>
          </a:p>
        </p:txBody>
      </p:sp>
      <p:sp>
        <p:nvSpPr>
          <p:cNvPr id="6" name="object 6"/>
          <p:cNvSpPr txBox="1"/>
          <p:nvPr/>
        </p:nvSpPr>
        <p:spPr>
          <a:xfrm>
            <a:off x="547217" y="3517493"/>
            <a:ext cx="2738755" cy="1033144"/>
          </a:xfrm>
          <a:prstGeom prst="rect">
            <a:avLst/>
          </a:prstGeom>
        </p:spPr>
        <p:txBody>
          <a:bodyPr vert="horz" wrap="square" lIns="0" tIns="123189" rIns="0" bIns="0" rtlCol="0">
            <a:spAutoFit/>
          </a:bodyPr>
          <a:lstStyle/>
          <a:p>
            <a:pPr marL="12700">
              <a:lnSpc>
                <a:spcPct val="100000"/>
              </a:lnSpc>
              <a:spcBef>
                <a:spcPts val="969"/>
              </a:spcBef>
            </a:pPr>
            <a:r>
              <a:rPr sz="1800" b="1" spc="-145" dirty="0">
                <a:solidFill>
                  <a:srgbClr val="016C71"/>
                </a:solidFill>
                <a:latin typeface="Arial"/>
                <a:cs typeface="Arial"/>
              </a:rPr>
              <a:t>Fl</a:t>
            </a:r>
            <a:r>
              <a:rPr sz="1800" b="1" spc="-210" dirty="0">
                <a:solidFill>
                  <a:srgbClr val="016C71"/>
                </a:solidFill>
                <a:latin typeface="Arial"/>
                <a:cs typeface="Arial"/>
              </a:rPr>
              <a:t>o</a:t>
            </a:r>
            <a:r>
              <a:rPr sz="1800" b="1" spc="-110" dirty="0">
                <a:solidFill>
                  <a:srgbClr val="016C71"/>
                </a:solidFill>
                <a:latin typeface="Arial"/>
                <a:cs typeface="Arial"/>
              </a:rPr>
              <a:t>ri</a:t>
            </a:r>
            <a:r>
              <a:rPr sz="1800" b="1" spc="-195" dirty="0">
                <a:solidFill>
                  <a:srgbClr val="016C71"/>
                </a:solidFill>
                <a:latin typeface="Arial"/>
                <a:cs typeface="Arial"/>
              </a:rPr>
              <a:t>a</a:t>
            </a:r>
            <a:r>
              <a:rPr sz="1800" b="1" spc="-200" dirty="0">
                <a:solidFill>
                  <a:srgbClr val="016C71"/>
                </a:solidFill>
                <a:latin typeface="Arial"/>
                <a:cs typeface="Arial"/>
              </a:rPr>
              <a:t>n</a:t>
            </a:r>
            <a:r>
              <a:rPr sz="1800" b="1" spc="-75" dirty="0">
                <a:solidFill>
                  <a:srgbClr val="016C71"/>
                </a:solidFill>
                <a:latin typeface="Arial"/>
                <a:cs typeface="Arial"/>
              </a:rPr>
              <a:t> </a:t>
            </a:r>
            <a:r>
              <a:rPr sz="1800" b="1" spc="-180" dirty="0">
                <a:solidFill>
                  <a:srgbClr val="016C71"/>
                </a:solidFill>
                <a:latin typeface="Arial"/>
                <a:cs typeface="Arial"/>
              </a:rPr>
              <a:t>Lord</a:t>
            </a:r>
            <a:r>
              <a:rPr sz="1800" b="1" spc="-100" dirty="0">
                <a:solidFill>
                  <a:srgbClr val="016C71"/>
                </a:solidFill>
                <a:latin typeface="Arial"/>
                <a:cs typeface="Arial"/>
              </a:rPr>
              <a:t>i</a:t>
            </a:r>
            <a:r>
              <a:rPr sz="1800" b="1" spc="-190" dirty="0">
                <a:solidFill>
                  <a:srgbClr val="016C71"/>
                </a:solidFill>
                <a:latin typeface="Arial"/>
                <a:cs typeface="Arial"/>
              </a:rPr>
              <a:t>c</a:t>
            </a:r>
            <a:r>
              <a:rPr sz="1800" b="1" spc="-195" dirty="0">
                <a:solidFill>
                  <a:srgbClr val="016C71"/>
                </a:solidFill>
                <a:latin typeface="Arial"/>
                <a:cs typeface="Arial"/>
              </a:rPr>
              <a:t>k</a:t>
            </a:r>
            <a:r>
              <a:rPr sz="1800" b="1" spc="-90" dirty="0">
                <a:solidFill>
                  <a:srgbClr val="016C71"/>
                </a:solidFill>
                <a:latin typeface="Arial"/>
                <a:cs typeface="Arial"/>
              </a:rPr>
              <a:t>,</a:t>
            </a:r>
            <a:r>
              <a:rPr sz="1800" b="1" spc="-75" dirty="0">
                <a:solidFill>
                  <a:srgbClr val="016C71"/>
                </a:solidFill>
                <a:latin typeface="Arial"/>
                <a:cs typeface="Arial"/>
              </a:rPr>
              <a:t> </a:t>
            </a:r>
            <a:r>
              <a:rPr sz="1800" b="1" spc="-280" dirty="0">
                <a:solidFill>
                  <a:srgbClr val="016C71"/>
                </a:solidFill>
                <a:latin typeface="Arial"/>
                <a:cs typeface="Arial"/>
              </a:rPr>
              <a:t>M</a:t>
            </a:r>
            <a:r>
              <a:rPr sz="1800" b="1" spc="-165" dirty="0">
                <a:solidFill>
                  <a:srgbClr val="016C71"/>
                </a:solidFill>
                <a:latin typeface="Arial"/>
                <a:cs typeface="Arial"/>
              </a:rPr>
              <a:t>D,</a:t>
            </a:r>
            <a:r>
              <a:rPr sz="1800" b="1" spc="-85" dirty="0">
                <a:solidFill>
                  <a:srgbClr val="016C71"/>
                </a:solidFill>
                <a:latin typeface="Arial"/>
                <a:cs typeface="Arial"/>
              </a:rPr>
              <a:t> </a:t>
            </a:r>
            <a:r>
              <a:rPr sz="1800" b="1" spc="-220" dirty="0">
                <a:solidFill>
                  <a:srgbClr val="016C71"/>
                </a:solidFill>
                <a:latin typeface="Arial"/>
                <a:cs typeface="Arial"/>
              </a:rPr>
              <a:t>PhD</a:t>
            </a:r>
            <a:endParaRPr sz="1800" dirty="0">
              <a:latin typeface="Arial"/>
              <a:cs typeface="Arial"/>
            </a:endParaRPr>
          </a:p>
          <a:p>
            <a:pPr marL="12700" marR="5080">
              <a:lnSpc>
                <a:spcPct val="100000"/>
              </a:lnSpc>
              <a:spcBef>
                <a:spcPts val="580"/>
              </a:spcBef>
            </a:pPr>
            <a:r>
              <a:rPr sz="1200" spc="-105" dirty="0">
                <a:solidFill>
                  <a:srgbClr val="016C71"/>
                </a:solidFill>
                <a:latin typeface="Arial MT"/>
                <a:cs typeface="Arial MT"/>
              </a:rPr>
              <a:t>Univers</a:t>
            </a:r>
            <a:r>
              <a:rPr sz="1200" spc="-60" dirty="0">
                <a:solidFill>
                  <a:srgbClr val="016C71"/>
                </a:solidFill>
                <a:latin typeface="Arial MT"/>
                <a:cs typeface="Arial MT"/>
              </a:rPr>
              <a:t>i</a:t>
            </a:r>
            <a:r>
              <a:rPr sz="1200" spc="-65" dirty="0">
                <a:solidFill>
                  <a:srgbClr val="016C71"/>
                </a:solidFill>
                <a:latin typeface="Arial MT"/>
                <a:cs typeface="Arial MT"/>
              </a:rPr>
              <a:t>t</a:t>
            </a:r>
            <a:r>
              <a:rPr sz="1200" spc="-110" dirty="0">
                <a:solidFill>
                  <a:srgbClr val="016C71"/>
                </a:solidFill>
                <a:latin typeface="Arial MT"/>
                <a:cs typeface="Arial MT"/>
              </a:rPr>
              <a:t>y</a:t>
            </a:r>
            <a:r>
              <a:rPr sz="1200" spc="-80" dirty="0">
                <a:solidFill>
                  <a:srgbClr val="016C71"/>
                </a:solidFill>
                <a:latin typeface="Arial MT"/>
                <a:cs typeface="Arial MT"/>
              </a:rPr>
              <a:t> </a:t>
            </a:r>
            <a:r>
              <a:rPr sz="1200" spc="-125" dirty="0">
                <a:solidFill>
                  <a:srgbClr val="016C71"/>
                </a:solidFill>
                <a:latin typeface="Arial MT"/>
                <a:cs typeface="Arial MT"/>
              </a:rPr>
              <a:t>o</a:t>
            </a:r>
            <a:r>
              <a:rPr sz="1200" spc="-60" dirty="0">
                <a:solidFill>
                  <a:srgbClr val="016C71"/>
                </a:solidFill>
                <a:latin typeface="Arial MT"/>
                <a:cs typeface="Arial MT"/>
              </a:rPr>
              <a:t>f </a:t>
            </a:r>
            <a:r>
              <a:rPr sz="1200" spc="-125" dirty="0">
                <a:solidFill>
                  <a:srgbClr val="016C71"/>
                </a:solidFill>
                <a:latin typeface="Arial MT"/>
                <a:cs typeface="Arial MT"/>
              </a:rPr>
              <a:t>Le</a:t>
            </a:r>
            <a:r>
              <a:rPr sz="1200" spc="-90" dirty="0">
                <a:solidFill>
                  <a:srgbClr val="016C71"/>
                </a:solidFill>
                <a:latin typeface="Arial MT"/>
                <a:cs typeface="Arial MT"/>
              </a:rPr>
              <a:t>ipzi</a:t>
            </a:r>
            <a:r>
              <a:rPr sz="1200" spc="-125" dirty="0">
                <a:solidFill>
                  <a:srgbClr val="016C71"/>
                </a:solidFill>
                <a:latin typeface="Arial MT"/>
                <a:cs typeface="Arial MT"/>
              </a:rPr>
              <a:t>g</a:t>
            </a:r>
            <a:r>
              <a:rPr sz="1200" spc="-80" dirty="0">
                <a:solidFill>
                  <a:srgbClr val="016C71"/>
                </a:solidFill>
                <a:latin typeface="Arial MT"/>
                <a:cs typeface="Arial MT"/>
              </a:rPr>
              <a:t> </a:t>
            </a:r>
            <a:r>
              <a:rPr sz="1200" spc="-185" dirty="0">
                <a:solidFill>
                  <a:srgbClr val="016C71"/>
                </a:solidFill>
                <a:latin typeface="Arial MT"/>
                <a:cs typeface="Arial MT"/>
              </a:rPr>
              <a:t>M</a:t>
            </a:r>
            <a:r>
              <a:rPr sz="1200" spc="-125" dirty="0">
                <a:solidFill>
                  <a:srgbClr val="016C71"/>
                </a:solidFill>
                <a:latin typeface="Arial MT"/>
                <a:cs typeface="Arial MT"/>
              </a:rPr>
              <a:t>ed</a:t>
            </a:r>
            <a:r>
              <a:rPr sz="1200" spc="-100" dirty="0">
                <a:solidFill>
                  <a:srgbClr val="016C71"/>
                </a:solidFill>
                <a:latin typeface="Arial MT"/>
                <a:cs typeface="Arial MT"/>
              </a:rPr>
              <a:t>ica</a:t>
            </a:r>
            <a:r>
              <a:rPr sz="1200" spc="-50" dirty="0">
                <a:solidFill>
                  <a:srgbClr val="016C71"/>
                </a:solidFill>
                <a:latin typeface="Arial MT"/>
                <a:cs typeface="Arial MT"/>
              </a:rPr>
              <a:t>l</a:t>
            </a:r>
            <a:r>
              <a:rPr sz="1200" spc="-70" dirty="0">
                <a:solidFill>
                  <a:srgbClr val="016C71"/>
                </a:solidFill>
                <a:latin typeface="Arial MT"/>
                <a:cs typeface="Arial MT"/>
              </a:rPr>
              <a:t> </a:t>
            </a:r>
            <a:r>
              <a:rPr sz="1200" spc="-140" dirty="0">
                <a:solidFill>
                  <a:srgbClr val="016C71"/>
                </a:solidFill>
                <a:latin typeface="Arial MT"/>
                <a:cs typeface="Arial MT"/>
              </a:rPr>
              <a:t>Ce</a:t>
            </a:r>
            <a:r>
              <a:rPr sz="1200" spc="-120" dirty="0">
                <a:solidFill>
                  <a:srgbClr val="016C71"/>
                </a:solidFill>
                <a:latin typeface="Arial MT"/>
                <a:cs typeface="Arial MT"/>
              </a:rPr>
              <a:t>n</a:t>
            </a:r>
            <a:r>
              <a:rPr sz="1200" spc="-60" dirty="0">
                <a:solidFill>
                  <a:srgbClr val="016C71"/>
                </a:solidFill>
                <a:latin typeface="Arial MT"/>
                <a:cs typeface="Arial MT"/>
              </a:rPr>
              <a:t>t</a:t>
            </a:r>
            <a:r>
              <a:rPr sz="1200" spc="-114" dirty="0">
                <a:solidFill>
                  <a:srgbClr val="016C71"/>
                </a:solidFill>
                <a:latin typeface="Arial MT"/>
                <a:cs typeface="Arial MT"/>
              </a:rPr>
              <a:t>e</a:t>
            </a:r>
            <a:r>
              <a:rPr sz="1200" spc="-65" dirty="0">
                <a:solidFill>
                  <a:srgbClr val="016C71"/>
                </a:solidFill>
                <a:latin typeface="Arial MT"/>
                <a:cs typeface="Arial MT"/>
              </a:rPr>
              <a:t>r  </a:t>
            </a:r>
            <a:r>
              <a:rPr sz="1200" spc="-130" dirty="0">
                <a:solidFill>
                  <a:srgbClr val="016C71"/>
                </a:solidFill>
                <a:latin typeface="Arial MT"/>
                <a:cs typeface="Arial MT"/>
              </a:rPr>
              <a:t>Compreh</a:t>
            </a:r>
            <a:r>
              <a:rPr sz="1200" spc="-125" dirty="0">
                <a:solidFill>
                  <a:srgbClr val="016C71"/>
                </a:solidFill>
                <a:latin typeface="Arial MT"/>
                <a:cs typeface="Arial MT"/>
              </a:rPr>
              <a:t>en</a:t>
            </a:r>
            <a:r>
              <a:rPr sz="1200" spc="-95" dirty="0">
                <a:solidFill>
                  <a:srgbClr val="016C71"/>
                </a:solidFill>
                <a:latin typeface="Arial MT"/>
                <a:cs typeface="Arial MT"/>
              </a:rPr>
              <a:t>siv</a:t>
            </a:r>
            <a:r>
              <a:rPr sz="1200" spc="-120" dirty="0">
                <a:solidFill>
                  <a:srgbClr val="016C71"/>
                </a:solidFill>
                <a:latin typeface="Arial MT"/>
                <a:cs typeface="Arial MT"/>
              </a:rPr>
              <a:t>e</a:t>
            </a:r>
            <a:r>
              <a:rPr sz="1200" spc="-65" dirty="0">
                <a:solidFill>
                  <a:srgbClr val="016C71"/>
                </a:solidFill>
                <a:latin typeface="Arial MT"/>
                <a:cs typeface="Arial MT"/>
              </a:rPr>
              <a:t> </a:t>
            </a:r>
            <a:r>
              <a:rPr sz="1200" spc="-140" dirty="0">
                <a:solidFill>
                  <a:srgbClr val="016C71"/>
                </a:solidFill>
                <a:latin typeface="Arial MT"/>
                <a:cs typeface="Arial MT"/>
              </a:rPr>
              <a:t>Ca</a:t>
            </a:r>
            <a:r>
              <a:rPr sz="1200" spc="-120" dirty="0">
                <a:solidFill>
                  <a:srgbClr val="016C71"/>
                </a:solidFill>
                <a:latin typeface="Arial MT"/>
                <a:cs typeface="Arial MT"/>
              </a:rPr>
              <a:t>n</a:t>
            </a:r>
            <a:r>
              <a:rPr sz="1200" spc="-114" dirty="0">
                <a:solidFill>
                  <a:srgbClr val="016C71"/>
                </a:solidFill>
                <a:latin typeface="Arial MT"/>
                <a:cs typeface="Arial MT"/>
              </a:rPr>
              <a:t>c</a:t>
            </a:r>
            <a:r>
              <a:rPr sz="1200" spc="-120" dirty="0">
                <a:solidFill>
                  <a:srgbClr val="016C71"/>
                </a:solidFill>
                <a:latin typeface="Arial MT"/>
                <a:cs typeface="Arial MT"/>
              </a:rPr>
              <a:t>e</a:t>
            </a:r>
            <a:r>
              <a:rPr sz="1200" spc="-75" dirty="0">
                <a:solidFill>
                  <a:srgbClr val="016C71"/>
                </a:solidFill>
                <a:latin typeface="Arial MT"/>
                <a:cs typeface="Arial MT"/>
              </a:rPr>
              <a:t>r </a:t>
            </a:r>
            <a:r>
              <a:rPr sz="1200" spc="-140" dirty="0">
                <a:solidFill>
                  <a:srgbClr val="016C71"/>
                </a:solidFill>
                <a:latin typeface="Arial MT"/>
                <a:cs typeface="Arial MT"/>
              </a:rPr>
              <a:t>Ce</a:t>
            </a:r>
            <a:r>
              <a:rPr sz="1200" spc="-120" dirty="0">
                <a:solidFill>
                  <a:srgbClr val="016C71"/>
                </a:solidFill>
                <a:latin typeface="Arial MT"/>
                <a:cs typeface="Arial MT"/>
              </a:rPr>
              <a:t>n</a:t>
            </a:r>
            <a:r>
              <a:rPr sz="1200" spc="-60" dirty="0">
                <a:solidFill>
                  <a:srgbClr val="016C71"/>
                </a:solidFill>
                <a:latin typeface="Arial MT"/>
                <a:cs typeface="Arial MT"/>
              </a:rPr>
              <a:t>t</a:t>
            </a:r>
            <a:r>
              <a:rPr sz="1200" spc="-114" dirty="0">
                <a:solidFill>
                  <a:srgbClr val="016C71"/>
                </a:solidFill>
                <a:latin typeface="Arial MT"/>
                <a:cs typeface="Arial MT"/>
              </a:rPr>
              <a:t>e</a:t>
            </a:r>
            <a:r>
              <a:rPr sz="1200" spc="-75" dirty="0">
                <a:solidFill>
                  <a:srgbClr val="016C71"/>
                </a:solidFill>
                <a:latin typeface="Arial MT"/>
                <a:cs typeface="Arial MT"/>
              </a:rPr>
              <a:t>r</a:t>
            </a:r>
            <a:r>
              <a:rPr sz="1200" spc="-60" dirty="0">
                <a:solidFill>
                  <a:srgbClr val="016C71"/>
                </a:solidFill>
                <a:latin typeface="Arial MT"/>
                <a:cs typeface="Arial MT"/>
              </a:rPr>
              <a:t> </a:t>
            </a:r>
            <a:r>
              <a:rPr sz="1200" spc="-140" dirty="0">
                <a:solidFill>
                  <a:srgbClr val="016C71"/>
                </a:solidFill>
                <a:latin typeface="Arial MT"/>
                <a:cs typeface="Arial MT"/>
              </a:rPr>
              <a:t>Ce</a:t>
            </a:r>
            <a:r>
              <a:rPr sz="1200" spc="-120" dirty="0">
                <a:solidFill>
                  <a:srgbClr val="016C71"/>
                </a:solidFill>
                <a:latin typeface="Arial MT"/>
                <a:cs typeface="Arial MT"/>
              </a:rPr>
              <a:t>n</a:t>
            </a:r>
            <a:r>
              <a:rPr sz="1200" spc="-85" dirty="0">
                <a:solidFill>
                  <a:srgbClr val="016C71"/>
                </a:solidFill>
                <a:latin typeface="Arial MT"/>
                <a:cs typeface="Arial MT"/>
              </a:rPr>
              <a:t>tra</a:t>
            </a:r>
            <a:r>
              <a:rPr sz="1200" spc="-50" dirty="0">
                <a:solidFill>
                  <a:srgbClr val="016C71"/>
                </a:solidFill>
                <a:latin typeface="Arial MT"/>
                <a:cs typeface="Arial MT"/>
              </a:rPr>
              <a:t>l</a:t>
            </a:r>
            <a:r>
              <a:rPr sz="1200" spc="-65" dirty="0">
                <a:solidFill>
                  <a:srgbClr val="016C71"/>
                </a:solidFill>
                <a:latin typeface="Arial MT"/>
                <a:cs typeface="Arial MT"/>
              </a:rPr>
              <a:t> </a:t>
            </a:r>
            <a:r>
              <a:rPr sz="1200" spc="-175" dirty="0">
                <a:solidFill>
                  <a:srgbClr val="016C71"/>
                </a:solidFill>
                <a:latin typeface="Arial MT"/>
                <a:cs typeface="Arial MT"/>
              </a:rPr>
              <a:t>G</a:t>
            </a:r>
            <a:r>
              <a:rPr sz="1200" spc="-114" dirty="0">
                <a:solidFill>
                  <a:srgbClr val="016C71"/>
                </a:solidFill>
                <a:latin typeface="Arial MT"/>
                <a:cs typeface="Arial MT"/>
              </a:rPr>
              <a:t>e</a:t>
            </a:r>
            <a:r>
              <a:rPr sz="1200" spc="-75" dirty="0">
                <a:solidFill>
                  <a:srgbClr val="016C71"/>
                </a:solidFill>
                <a:latin typeface="Arial MT"/>
                <a:cs typeface="Arial MT"/>
              </a:rPr>
              <a:t>r</a:t>
            </a:r>
            <a:r>
              <a:rPr sz="1200" spc="-190" dirty="0">
                <a:solidFill>
                  <a:srgbClr val="016C71"/>
                </a:solidFill>
                <a:latin typeface="Arial MT"/>
                <a:cs typeface="Arial MT"/>
              </a:rPr>
              <a:t>m</a:t>
            </a:r>
            <a:r>
              <a:rPr sz="1200" spc="-125" dirty="0">
                <a:solidFill>
                  <a:srgbClr val="016C71"/>
                </a:solidFill>
                <a:latin typeface="Arial MT"/>
                <a:cs typeface="Arial MT"/>
              </a:rPr>
              <a:t>an</a:t>
            </a:r>
            <a:r>
              <a:rPr sz="1200" spc="-80" dirty="0">
                <a:solidFill>
                  <a:srgbClr val="016C71"/>
                </a:solidFill>
                <a:latin typeface="Arial MT"/>
                <a:cs typeface="Arial MT"/>
              </a:rPr>
              <a:t>y  </a:t>
            </a:r>
            <a:r>
              <a:rPr sz="1200" spc="-125" dirty="0">
                <a:solidFill>
                  <a:srgbClr val="016C71"/>
                </a:solidFill>
                <a:latin typeface="Arial MT"/>
                <a:cs typeface="Arial MT"/>
              </a:rPr>
              <a:t>Le</a:t>
            </a:r>
            <a:r>
              <a:rPr sz="1200" spc="-90" dirty="0">
                <a:solidFill>
                  <a:srgbClr val="016C71"/>
                </a:solidFill>
                <a:latin typeface="Arial MT"/>
                <a:cs typeface="Arial MT"/>
              </a:rPr>
              <a:t>ipzi</a:t>
            </a:r>
            <a:r>
              <a:rPr sz="1200" spc="-125" dirty="0">
                <a:solidFill>
                  <a:srgbClr val="016C71"/>
                </a:solidFill>
                <a:latin typeface="Arial MT"/>
                <a:cs typeface="Arial MT"/>
              </a:rPr>
              <a:t>g</a:t>
            </a:r>
            <a:r>
              <a:rPr sz="1200" spc="-60" dirty="0">
                <a:solidFill>
                  <a:srgbClr val="016C71"/>
                </a:solidFill>
                <a:latin typeface="Arial MT"/>
                <a:cs typeface="Arial MT"/>
              </a:rPr>
              <a:t>,</a:t>
            </a:r>
            <a:r>
              <a:rPr sz="1200" spc="-80" dirty="0">
                <a:solidFill>
                  <a:srgbClr val="016C71"/>
                </a:solidFill>
                <a:latin typeface="Arial MT"/>
                <a:cs typeface="Arial MT"/>
              </a:rPr>
              <a:t> </a:t>
            </a:r>
            <a:r>
              <a:rPr sz="1200" spc="-175" dirty="0">
                <a:solidFill>
                  <a:srgbClr val="016C71"/>
                </a:solidFill>
                <a:latin typeface="Arial MT"/>
                <a:cs typeface="Arial MT"/>
              </a:rPr>
              <a:t>G</a:t>
            </a:r>
            <a:r>
              <a:rPr sz="1200" spc="-114" dirty="0">
                <a:solidFill>
                  <a:srgbClr val="016C71"/>
                </a:solidFill>
                <a:latin typeface="Arial MT"/>
                <a:cs typeface="Arial MT"/>
              </a:rPr>
              <a:t>e</a:t>
            </a:r>
            <a:r>
              <a:rPr sz="1200" spc="-75" dirty="0">
                <a:solidFill>
                  <a:srgbClr val="016C71"/>
                </a:solidFill>
                <a:latin typeface="Arial MT"/>
                <a:cs typeface="Arial MT"/>
              </a:rPr>
              <a:t>r</a:t>
            </a:r>
            <a:r>
              <a:rPr sz="1200" spc="-190" dirty="0">
                <a:solidFill>
                  <a:srgbClr val="016C71"/>
                </a:solidFill>
                <a:latin typeface="Arial MT"/>
                <a:cs typeface="Arial MT"/>
              </a:rPr>
              <a:t>m</a:t>
            </a:r>
            <a:r>
              <a:rPr sz="1200" spc="-125" dirty="0">
                <a:solidFill>
                  <a:srgbClr val="016C71"/>
                </a:solidFill>
                <a:latin typeface="Arial MT"/>
                <a:cs typeface="Arial MT"/>
              </a:rPr>
              <a:t>an</a:t>
            </a:r>
            <a:r>
              <a:rPr sz="1200" spc="-110" dirty="0">
                <a:solidFill>
                  <a:srgbClr val="016C71"/>
                </a:solidFill>
                <a:latin typeface="Arial MT"/>
                <a:cs typeface="Arial MT"/>
              </a:rPr>
              <a:t>y</a:t>
            </a:r>
            <a:endParaRPr sz="1200" dirty="0">
              <a:latin typeface="Arial MT"/>
              <a:cs typeface="Arial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216535"/>
            <a:ext cx="7493634" cy="452120"/>
          </a:xfrm>
          <a:prstGeom prst="rect">
            <a:avLst/>
          </a:prstGeom>
        </p:spPr>
        <p:txBody>
          <a:bodyPr vert="horz" wrap="square" lIns="0" tIns="12065" rIns="0" bIns="0" rtlCol="0">
            <a:spAutoFit/>
          </a:bodyPr>
          <a:lstStyle/>
          <a:p>
            <a:pPr marL="12700">
              <a:lnSpc>
                <a:spcPct val="100000"/>
              </a:lnSpc>
              <a:spcBef>
                <a:spcPts val="95"/>
              </a:spcBef>
            </a:pPr>
            <a:r>
              <a:rPr sz="2800" spc="-320" dirty="0">
                <a:solidFill>
                  <a:srgbClr val="016C71"/>
                </a:solidFill>
              </a:rPr>
              <a:t>KEYNOTE-811</a:t>
            </a:r>
            <a:r>
              <a:rPr sz="2800" spc="-95" dirty="0">
                <a:solidFill>
                  <a:srgbClr val="016C71"/>
                </a:solidFill>
              </a:rPr>
              <a:t> </a:t>
            </a:r>
            <a:r>
              <a:rPr sz="2800" spc="-330" dirty="0">
                <a:solidFill>
                  <a:srgbClr val="016C71"/>
                </a:solidFill>
              </a:rPr>
              <a:t>PFS</a:t>
            </a:r>
            <a:r>
              <a:rPr sz="2800" spc="-130" dirty="0">
                <a:solidFill>
                  <a:srgbClr val="016C71"/>
                </a:solidFill>
              </a:rPr>
              <a:t> </a:t>
            </a:r>
            <a:r>
              <a:rPr sz="2800" spc="-229" dirty="0">
                <a:solidFill>
                  <a:srgbClr val="016C71"/>
                </a:solidFill>
              </a:rPr>
              <a:t>at</a:t>
            </a:r>
            <a:r>
              <a:rPr sz="2800" spc="-155" dirty="0">
                <a:solidFill>
                  <a:srgbClr val="016C71"/>
                </a:solidFill>
              </a:rPr>
              <a:t> </a:t>
            </a:r>
            <a:r>
              <a:rPr sz="2800" spc="-250" dirty="0">
                <a:solidFill>
                  <a:srgbClr val="016C71"/>
                </a:solidFill>
              </a:rPr>
              <a:t>Interim</a:t>
            </a:r>
            <a:r>
              <a:rPr sz="2800" spc="-140" dirty="0">
                <a:solidFill>
                  <a:srgbClr val="016C71"/>
                </a:solidFill>
              </a:rPr>
              <a:t> </a:t>
            </a:r>
            <a:r>
              <a:rPr sz="2800" spc="-265" dirty="0">
                <a:solidFill>
                  <a:srgbClr val="016C71"/>
                </a:solidFill>
              </a:rPr>
              <a:t>Analysis</a:t>
            </a:r>
            <a:r>
              <a:rPr sz="2800" spc="-125" dirty="0">
                <a:solidFill>
                  <a:srgbClr val="016C71"/>
                </a:solidFill>
              </a:rPr>
              <a:t> </a:t>
            </a:r>
            <a:r>
              <a:rPr sz="2800" spc="-285" dirty="0">
                <a:solidFill>
                  <a:srgbClr val="016C71"/>
                </a:solidFill>
              </a:rPr>
              <a:t>3</a:t>
            </a:r>
            <a:r>
              <a:rPr sz="2800" spc="-145" dirty="0">
                <a:solidFill>
                  <a:srgbClr val="016C71"/>
                </a:solidFill>
              </a:rPr>
              <a:t> </a:t>
            </a:r>
            <a:r>
              <a:rPr sz="2800" spc="-245" dirty="0">
                <a:solidFill>
                  <a:srgbClr val="016C71"/>
                </a:solidFill>
              </a:rPr>
              <a:t>(38</a:t>
            </a:r>
            <a:r>
              <a:rPr sz="2800" spc="-140" dirty="0">
                <a:solidFill>
                  <a:srgbClr val="016C71"/>
                </a:solidFill>
              </a:rPr>
              <a:t> </a:t>
            </a:r>
            <a:r>
              <a:rPr sz="2800" spc="-385" dirty="0">
                <a:solidFill>
                  <a:srgbClr val="016C71"/>
                </a:solidFill>
              </a:rPr>
              <a:t>mo</a:t>
            </a:r>
            <a:r>
              <a:rPr sz="2800" spc="-135" dirty="0">
                <a:solidFill>
                  <a:srgbClr val="016C71"/>
                </a:solidFill>
              </a:rPr>
              <a:t> </a:t>
            </a:r>
            <a:r>
              <a:rPr sz="2800" spc="-240" dirty="0">
                <a:solidFill>
                  <a:srgbClr val="016C71"/>
                </a:solidFill>
              </a:rPr>
              <a:t>of</a:t>
            </a:r>
            <a:r>
              <a:rPr sz="2800" spc="-145" dirty="0">
                <a:solidFill>
                  <a:srgbClr val="016C71"/>
                </a:solidFill>
              </a:rPr>
              <a:t> </a:t>
            </a:r>
            <a:r>
              <a:rPr sz="2800" spc="-200" dirty="0">
                <a:solidFill>
                  <a:srgbClr val="016C71"/>
                </a:solidFill>
              </a:rPr>
              <a:t>f/u)</a:t>
            </a:r>
            <a:endParaRPr sz="2800"/>
          </a:p>
        </p:txBody>
      </p:sp>
      <p:grpSp>
        <p:nvGrpSpPr>
          <p:cNvPr id="3" name="object 3"/>
          <p:cNvGrpSpPr/>
          <p:nvPr/>
        </p:nvGrpSpPr>
        <p:grpSpPr>
          <a:xfrm>
            <a:off x="347725" y="930613"/>
            <a:ext cx="8438515" cy="3503929"/>
            <a:chOff x="347725" y="930613"/>
            <a:chExt cx="8438515" cy="3503929"/>
          </a:xfrm>
        </p:grpSpPr>
        <p:pic>
          <p:nvPicPr>
            <p:cNvPr id="4" name="object 4"/>
            <p:cNvPicPr/>
            <p:nvPr/>
          </p:nvPicPr>
          <p:blipFill>
            <a:blip r:embed="rId3" cstate="print"/>
            <a:stretch>
              <a:fillRect/>
            </a:stretch>
          </p:blipFill>
          <p:spPr>
            <a:xfrm>
              <a:off x="419467" y="930613"/>
              <a:ext cx="8366392" cy="3503776"/>
            </a:xfrm>
            <a:prstGeom prst="rect">
              <a:avLst/>
            </a:prstGeom>
          </p:spPr>
        </p:pic>
        <p:sp>
          <p:nvSpPr>
            <p:cNvPr id="5" name="object 5"/>
            <p:cNvSpPr/>
            <p:nvPr/>
          </p:nvSpPr>
          <p:spPr>
            <a:xfrm>
              <a:off x="360425" y="2010917"/>
              <a:ext cx="4046220" cy="394970"/>
            </a:xfrm>
            <a:custGeom>
              <a:avLst/>
              <a:gdLst/>
              <a:ahLst/>
              <a:cxnLst/>
              <a:rect l="l" t="t" r="r" b="b"/>
              <a:pathLst>
                <a:path w="4046220" h="394969">
                  <a:moveTo>
                    <a:pt x="0" y="65786"/>
                  </a:moveTo>
                  <a:lnTo>
                    <a:pt x="5169" y="40183"/>
                  </a:lnTo>
                  <a:lnTo>
                    <a:pt x="19267" y="19272"/>
                  </a:lnTo>
                  <a:lnTo>
                    <a:pt x="40178" y="5171"/>
                  </a:lnTo>
                  <a:lnTo>
                    <a:pt x="65786" y="0"/>
                  </a:lnTo>
                  <a:lnTo>
                    <a:pt x="3980434" y="0"/>
                  </a:lnTo>
                  <a:lnTo>
                    <a:pt x="4006036" y="5171"/>
                  </a:lnTo>
                  <a:lnTo>
                    <a:pt x="4026947" y="19272"/>
                  </a:lnTo>
                  <a:lnTo>
                    <a:pt x="4041048" y="40183"/>
                  </a:lnTo>
                  <a:lnTo>
                    <a:pt x="4046220" y="65786"/>
                  </a:lnTo>
                  <a:lnTo>
                    <a:pt x="4046220" y="328930"/>
                  </a:lnTo>
                  <a:lnTo>
                    <a:pt x="4041048" y="354532"/>
                  </a:lnTo>
                  <a:lnTo>
                    <a:pt x="4026947" y="375443"/>
                  </a:lnTo>
                  <a:lnTo>
                    <a:pt x="4006036" y="389544"/>
                  </a:lnTo>
                  <a:lnTo>
                    <a:pt x="3980434" y="394715"/>
                  </a:lnTo>
                  <a:lnTo>
                    <a:pt x="65786" y="394715"/>
                  </a:lnTo>
                  <a:lnTo>
                    <a:pt x="40178" y="389544"/>
                  </a:lnTo>
                  <a:lnTo>
                    <a:pt x="19267" y="375443"/>
                  </a:lnTo>
                  <a:lnTo>
                    <a:pt x="5169" y="354532"/>
                  </a:lnTo>
                  <a:lnTo>
                    <a:pt x="0" y="328930"/>
                  </a:lnTo>
                  <a:lnTo>
                    <a:pt x="0" y="65786"/>
                  </a:lnTo>
                  <a:close/>
                </a:path>
              </a:pathLst>
            </a:custGeom>
            <a:ln w="25400">
              <a:solidFill>
                <a:srgbClr val="C8463D"/>
              </a:solidFill>
            </a:ln>
          </p:spPr>
          <p:txBody>
            <a:bodyPr wrap="square" lIns="0" tIns="0" rIns="0" bIns="0" rtlCol="0"/>
            <a:lstStyle/>
            <a:p>
              <a:endParaRPr/>
            </a:p>
          </p:txBody>
        </p:sp>
      </p:grpSp>
      <p:sp>
        <p:nvSpPr>
          <p:cNvPr id="6" name="object 6"/>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7" name="object 7"/>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216535"/>
            <a:ext cx="7493634" cy="452120"/>
          </a:xfrm>
          <a:prstGeom prst="rect">
            <a:avLst/>
          </a:prstGeom>
        </p:spPr>
        <p:txBody>
          <a:bodyPr vert="horz" wrap="square" lIns="0" tIns="12065" rIns="0" bIns="0" rtlCol="0">
            <a:spAutoFit/>
          </a:bodyPr>
          <a:lstStyle/>
          <a:p>
            <a:pPr marL="12700">
              <a:lnSpc>
                <a:spcPct val="100000"/>
              </a:lnSpc>
              <a:spcBef>
                <a:spcPts val="95"/>
              </a:spcBef>
            </a:pPr>
            <a:r>
              <a:rPr sz="2800" spc="-320" dirty="0">
                <a:solidFill>
                  <a:srgbClr val="016C71"/>
                </a:solidFill>
              </a:rPr>
              <a:t>KEYNOTE-811</a:t>
            </a:r>
            <a:r>
              <a:rPr sz="2800" spc="-95" dirty="0">
                <a:solidFill>
                  <a:srgbClr val="016C71"/>
                </a:solidFill>
              </a:rPr>
              <a:t> </a:t>
            </a:r>
            <a:r>
              <a:rPr sz="2800" spc="-330" dirty="0">
                <a:solidFill>
                  <a:srgbClr val="016C71"/>
                </a:solidFill>
              </a:rPr>
              <a:t>PFS</a:t>
            </a:r>
            <a:r>
              <a:rPr sz="2800" spc="-130" dirty="0">
                <a:solidFill>
                  <a:srgbClr val="016C71"/>
                </a:solidFill>
              </a:rPr>
              <a:t> </a:t>
            </a:r>
            <a:r>
              <a:rPr sz="2800" spc="-229" dirty="0">
                <a:solidFill>
                  <a:srgbClr val="016C71"/>
                </a:solidFill>
              </a:rPr>
              <a:t>at</a:t>
            </a:r>
            <a:r>
              <a:rPr sz="2800" spc="-155" dirty="0">
                <a:solidFill>
                  <a:srgbClr val="016C71"/>
                </a:solidFill>
              </a:rPr>
              <a:t> </a:t>
            </a:r>
            <a:r>
              <a:rPr sz="2800" spc="-250" dirty="0">
                <a:solidFill>
                  <a:srgbClr val="016C71"/>
                </a:solidFill>
              </a:rPr>
              <a:t>Interim</a:t>
            </a:r>
            <a:r>
              <a:rPr sz="2800" spc="-140" dirty="0">
                <a:solidFill>
                  <a:srgbClr val="016C71"/>
                </a:solidFill>
              </a:rPr>
              <a:t> </a:t>
            </a:r>
            <a:r>
              <a:rPr sz="2800" spc="-265" dirty="0">
                <a:solidFill>
                  <a:srgbClr val="016C71"/>
                </a:solidFill>
              </a:rPr>
              <a:t>Analysis</a:t>
            </a:r>
            <a:r>
              <a:rPr sz="2800" spc="-125" dirty="0">
                <a:solidFill>
                  <a:srgbClr val="016C71"/>
                </a:solidFill>
              </a:rPr>
              <a:t> </a:t>
            </a:r>
            <a:r>
              <a:rPr sz="2800" spc="-285" dirty="0">
                <a:solidFill>
                  <a:srgbClr val="016C71"/>
                </a:solidFill>
              </a:rPr>
              <a:t>3</a:t>
            </a:r>
            <a:r>
              <a:rPr sz="2800" spc="-145" dirty="0">
                <a:solidFill>
                  <a:srgbClr val="016C71"/>
                </a:solidFill>
              </a:rPr>
              <a:t> </a:t>
            </a:r>
            <a:r>
              <a:rPr sz="2800" spc="-245" dirty="0">
                <a:solidFill>
                  <a:srgbClr val="016C71"/>
                </a:solidFill>
              </a:rPr>
              <a:t>(38</a:t>
            </a:r>
            <a:r>
              <a:rPr sz="2800" spc="-140" dirty="0">
                <a:solidFill>
                  <a:srgbClr val="016C71"/>
                </a:solidFill>
              </a:rPr>
              <a:t> </a:t>
            </a:r>
            <a:r>
              <a:rPr sz="2800" spc="-385" dirty="0">
                <a:solidFill>
                  <a:srgbClr val="016C71"/>
                </a:solidFill>
              </a:rPr>
              <a:t>mo</a:t>
            </a:r>
            <a:r>
              <a:rPr sz="2800" spc="-135" dirty="0">
                <a:solidFill>
                  <a:srgbClr val="016C71"/>
                </a:solidFill>
              </a:rPr>
              <a:t> </a:t>
            </a:r>
            <a:r>
              <a:rPr sz="2800" spc="-240" dirty="0">
                <a:solidFill>
                  <a:srgbClr val="016C71"/>
                </a:solidFill>
              </a:rPr>
              <a:t>of</a:t>
            </a:r>
            <a:r>
              <a:rPr sz="2800" spc="-145" dirty="0">
                <a:solidFill>
                  <a:srgbClr val="016C71"/>
                </a:solidFill>
              </a:rPr>
              <a:t> </a:t>
            </a:r>
            <a:r>
              <a:rPr sz="2800" spc="-200" dirty="0">
                <a:solidFill>
                  <a:srgbClr val="016C71"/>
                </a:solidFill>
              </a:rPr>
              <a:t>f/u)</a:t>
            </a:r>
            <a:endParaRPr sz="2800"/>
          </a:p>
        </p:txBody>
      </p:sp>
      <p:grpSp>
        <p:nvGrpSpPr>
          <p:cNvPr id="3" name="object 3"/>
          <p:cNvGrpSpPr/>
          <p:nvPr/>
        </p:nvGrpSpPr>
        <p:grpSpPr>
          <a:xfrm>
            <a:off x="347725" y="930613"/>
            <a:ext cx="8438515" cy="3503929"/>
            <a:chOff x="347725" y="930613"/>
            <a:chExt cx="8438515" cy="3503929"/>
          </a:xfrm>
        </p:grpSpPr>
        <p:pic>
          <p:nvPicPr>
            <p:cNvPr id="4" name="object 4"/>
            <p:cNvPicPr/>
            <p:nvPr/>
          </p:nvPicPr>
          <p:blipFill>
            <a:blip r:embed="rId3" cstate="print"/>
            <a:stretch>
              <a:fillRect/>
            </a:stretch>
          </p:blipFill>
          <p:spPr>
            <a:xfrm>
              <a:off x="419467" y="930613"/>
              <a:ext cx="8366392" cy="3503776"/>
            </a:xfrm>
            <a:prstGeom prst="rect">
              <a:avLst/>
            </a:prstGeom>
          </p:spPr>
        </p:pic>
        <p:sp>
          <p:nvSpPr>
            <p:cNvPr id="5" name="object 5"/>
            <p:cNvSpPr/>
            <p:nvPr/>
          </p:nvSpPr>
          <p:spPr>
            <a:xfrm>
              <a:off x="360425" y="2925317"/>
              <a:ext cx="4046220" cy="394970"/>
            </a:xfrm>
            <a:custGeom>
              <a:avLst/>
              <a:gdLst/>
              <a:ahLst/>
              <a:cxnLst/>
              <a:rect l="l" t="t" r="r" b="b"/>
              <a:pathLst>
                <a:path w="4046220" h="394970">
                  <a:moveTo>
                    <a:pt x="0" y="65786"/>
                  </a:moveTo>
                  <a:lnTo>
                    <a:pt x="5169" y="40183"/>
                  </a:lnTo>
                  <a:lnTo>
                    <a:pt x="19267" y="19272"/>
                  </a:lnTo>
                  <a:lnTo>
                    <a:pt x="40178" y="5171"/>
                  </a:lnTo>
                  <a:lnTo>
                    <a:pt x="65786" y="0"/>
                  </a:lnTo>
                  <a:lnTo>
                    <a:pt x="3980434" y="0"/>
                  </a:lnTo>
                  <a:lnTo>
                    <a:pt x="4006036" y="5171"/>
                  </a:lnTo>
                  <a:lnTo>
                    <a:pt x="4026947" y="19272"/>
                  </a:lnTo>
                  <a:lnTo>
                    <a:pt x="4041048" y="40183"/>
                  </a:lnTo>
                  <a:lnTo>
                    <a:pt x="4046220" y="65786"/>
                  </a:lnTo>
                  <a:lnTo>
                    <a:pt x="4046220" y="328930"/>
                  </a:lnTo>
                  <a:lnTo>
                    <a:pt x="4041048" y="354532"/>
                  </a:lnTo>
                  <a:lnTo>
                    <a:pt x="4026947" y="375443"/>
                  </a:lnTo>
                  <a:lnTo>
                    <a:pt x="4006036" y="389544"/>
                  </a:lnTo>
                  <a:lnTo>
                    <a:pt x="3980434" y="394715"/>
                  </a:lnTo>
                  <a:lnTo>
                    <a:pt x="65786" y="394715"/>
                  </a:lnTo>
                  <a:lnTo>
                    <a:pt x="40178" y="389544"/>
                  </a:lnTo>
                  <a:lnTo>
                    <a:pt x="19267" y="375443"/>
                  </a:lnTo>
                  <a:lnTo>
                    <a:pt x="5169" y="354532"/>
                  </a:lnTo>
                  <a:lnTo>
                    <a:pt x="0" y="328930"/>
                  </a:lnTo>
                  <a:lnTo>
                    <a:pt x="0" y="65786"/>
                  </a:lnTo>
                  <a:close/>
                </a:path>
              </a:pathLst>
            </a:custGeom>
            <a:ln w="25400">
              <a:solidFill>
                <a:srgbClr val="C8463D"/>
              </a:solidFill>
            </a:ln>
          </p:spPr>
          <p:txBody>
            <a:bodyPr wrap="square" lIns="0" tIns="0" rIns="0" bIns="0" rtlCol="0"/>
            <a:lstStyle/>
            <a:p>
              <a:endParaRPr/>
            </a:p>
          </p:txBody>
        </p:sp>
      </p:grpSp>
      <p:sp>
        <p:nvSpPr>
          <p:cNvPr id="6" name="object 6"/>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7" name="object 7"/>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8708" y="216535"/>
            <a:ext cx="7875905" cy="452120"/>
          </a:xfrm>
          <a:prstGeom prst="rect">
            <a:avLst/>
          </a:prstGeom>
        </p:spPr>
        <p:txBody>
          <a:bodyPr vert="horz" wrap="square" lIns="0" tIns="12065" rIns="0" bIns="0" rtlCol="0">
            <a:spAutoFit/>
          </a:bodyPr>
          <a:lstStyle/>
          <a:p>
            <a:pPr marL="12700">
              <a:lnSpc>
                <a:spcPct val="100000"/>
              </a:lnSpc>
              <a:spcBef>
                <a:spcPts val="95"/>
              </a:spcBef>
            </a:pPr>
            <a:r>
              <a:rPr sz="2800" b="1" spc="-285" dirty="0">
                <a:solidFill>
                  <a:srgbClr val="016C71"/>
                </a:solidFill>
                <a:latin typeface="Arial"/>
                <a:cs typeface="Arial"/>
              </a:rPr>
              <a:t>Biomarker</a:t>
            </a:r>
            <a:r>
              <a:rPr sz="2800" b="1" spc="-140" dirty="0">
                <a:solidFill>
                  <a:srgbClr val="016C71"/>
                </a:solidFill>
                <a:latin typeface="Arial"/>
                <a:cs typeface="Arial"/>
              </a:rPr>
              <a:t> </a:t>
            </a:r>
            <a:r>
              <a:rPr sz="2800" b="1" spc="-225" dirty="0">
                <a:solidFill>
                  <a:srgbClr val="016C71"/>
                </a:solidFill>
                <a:latin typeface="Arial"/>
                <a:cs typeface="Arial"/>
              </a:rPr>
              <a:t>for</a:t>
            </a:r>
            <a:r>
              <a:rPr sz="2800" b="1" spc="-150" dirty="0">
                <a:solidFill>
                  <a:srgbClr val="016C71"/>
                </a:solidFill>
                <a:latin typeface="Arial"/>
                <a:cs typeface="Arial"/>
              </a:rPr>
              <a:t> </a:t>
            </a:r>
            <a:r>
              <a:rPr sz="2800" b="1" spc="-280" dirty="0">
                <a:solidFill>
                  <a:srgbClr val="016C71"/>
                </a:solidFill>
                <a:latin typeface="Arial"/>
                <a:cs typeface="Arial"/>
              </a:rPr>
              <a:t>PD-1/PD-L1</a:t>
            </a:r>
            <a:r>
              <a:rPr sz="2800" b="1" spc="-105" dirty="0">
                <a:solidFill>
                  <a:srgbClr val="016C71"/>
                </a:solidFill>
                <a:latin typeface="Arial"/>
                <a:cs typeface="Arial"/>
              </a:rPr>
              <a:t> </a:t>
            </a:r>
            <a:r>
              <a:rPr sz="2800" b="1" spc="-330" dirty="0">
                <a:solidFill>
                  <a:srgbClr val="016C71"/>
                </a:solidFill>
                <a:latin typeface="Arial"/>
                <a:cs typeface="Arial"/>
              </a:rPr>
              <a:t>Immune</a:t>
            </a:r>
            <a:r>
              <a:rPr sz="2800" b="1" spc="-140" dirty="0">
                <a:solidFill>
                  <a:srgbClr val="016C71"/>
                </a:solidFill>
                <a:latin typeface="Arial"/>
                <a:cs typeface="Arial"/>
              </a:rPr>
              <a:t> </a:t>
            </a:r>
            <a:r>
              <a:rPr sz="2800" b="1" spc="-285" dirty="0">
                <a:solidFill>
                  <a:srgbClr val="016C71"/>
                </a:solidFill>
                <a:latin typeface="Arial"/>
                <a:cs typeface="Arial"/>
              </a:rPr>
              <a:t>Checkpoint</a:t>
            </a:r>
            <a:r>
              <a:rPr sz="2800" b="1" spc="-130" dirty="0">
                <a:solidFill>
                  <a:srgbClr val="016C71"/>
                </a:solidFill>
                <a:latin typeface="Arial"/>
                <a:cs typeface="Arial"/>
              </a:rPr>
              <a:t> </a:t>
            </a:r>
            <a:r>
              <a:rPr sz="2800" b="1" spc="-235" dirty="0">
                <a:solidFill>
                  <a:srgbClr val="016C71"/>
                </a:solidFill>
                <a:latin typeface="Arial"/>
                <a:cs typeface="Arial"/>
              </a:rPr>
              <a:t>Inhibitors</a:t>
            </a:r>
            <a:endParaRPr sz="2800">
              <a:latin typeface="Arial"/>
              <a:cs typeface="Arial"/>
            </a:endParaRPr>
          </a:p>
        </p:txBody>
      </p:sp>
      <p:grpSp>
        <p:nvGrpSpPr>
          <p:cNvPr id="3" name="object 3"/>
          <p:cNvGrpSpPr/>
          <p:nvPr/>
        </p:nvGrpSpPr>
        <p:grpSpPr>
          <a:xfrm>
            <a:off x="1397124" y="1380744"/>
            <a:ext cx="7225665" cy="3331845"/>
            <a:chOff x="1397124" y="1380744"/>
            <a:chExt cx="7225665" cy="3331845"/>
          </a:xfrm>
        </p:grpSpPr>
        <p:pic>
          <p:nvPicPr>
            <p:cNvPr id="4" name="object 4"/>
            <p:cNvPicPr/>
            <p:nvPr/>
          </p:nvPicPr>
          <p:blipFill>
            <a:blip r:embed="rId3" cstate="print"/>
            <a:stretch>
              <a:fillRect/>
            </a:stretch>
          </p:blipFill>
          <p:spPr>
            <a:xfrm>
              <a:off x="1397124" y="1380744"/>
              <a:ext cx="6719594" cy="2647187"/>
            </a:xfrm>
            <a:prstGeom prst="rect">
              <a:avLst/>
            </a:prstGeom>
          </p:spPr>
        </p:pic>
        <p:pic>
          <p:nvPicPr>
            <p:cNvPr id="5" name="object 5"/>
            <p:cNvPicPr/>
            <p:nvPr/>
          </p:nvPicPr>
          <p:blipFill>
            <a:blip r:embed="rId4" cstate="print"/>
            <a:stretch>
              <a:fillRect/>
            </a:stretch>
          </p:blipFill>
          <p:spPr>
            <a:xfrm>
              <a:off x="3918137" y="4072137"/>
              <a:ext cx="4704287" cy="639872"/>
            </a:xfrm>
            <a:prstGeom prst="rect">
              <a:avLst/>
            </a:prstGeom>
          </p:spPr>
        </p:pic>
      </p:grpSp>
      <p:sp>
        <p:nvSpPr>
          <p:cNvPr id="6" name="object 6"/>
          <p:cNvSpPr txBox="1"/>
          <p:nvPr/>
        </p:nvSpPr>
        <p:spPr>
          <a:xfrm>
            <a:off x="581964" y="4306620"/>
            <a:ext cx="1446530" cy="177800"/>
          </a:xfrm>
          <a:prstGeom prst="rect">
            <a:avLst/>
          </a:prstGeom>
        </p:spPr>
        <p:txBody>
          <a:bodyPr vert="horz" wrap="square" lIns="0" tIns="12065" rIns="0" bIns="0" rtlCol="0">
            <a:spAutoFit/>
          </a:bodyPr>
          <a:lstStyle/>
          <a:p>
            <a:pPr marL="12700">
              <a:lnSpc>
                <a:spcPct val="100000"/>
              </a:lnSpc>
              <a:spcBef>
                <a:spcPts val="95"/>
              </a:spcBef>
            </a:pPr>
            <a:r>
              <a:rPr sz="1000" b="1" spc="-130" dirty="0">
                <a:solidFill>
                  <a:srgbClr val="A6A6A6"/>
                </a:solidFill>
                <a:latin typeface="Arial"/>
                <a:cs typeface="Arial"/>
              </a:rPr>
              <a:t>Y</a:t>
            </a:r>
            <a:r>
              <a:rPr sz="1000" b="1" spc="-114" dirty="0">
                <a:solidFill>
                  <a:srgbClr val="A6A6A6"/>
                </a:solidFill>
                <a:latin typeface="Arial"/>
                <a:cs typeface="Arial"/>
              </a:rPr>
              <a:t>oon</a:t>
            </a:r>
            <a:r>
              <a:rPr sz="1000" b="1" spc="-50" dirty="0">
                <a:solidFill>
                  <a:srgbClr val="A6A6A6"/>
                </a:solidFill>
                <a:latin typeface="Arial"/>
                <a:cs typeface="Arial"/>
              </a:rPr>
              <a:t> </a:t>
            </a:r>
            <a:r>
              <a:rPr sz="1000" b="1" spc="-110" dirty="0">
                <a:solidFill>
                  <a:srgbClr val="A6A6A6"/>
                </a:solidFill>
                <a:latin typeface="Arial"/>
                <a:cs typeface="Arial"/>
              </a:rPr>
              <a:t>e</a:t>
            </a:r>
            <a:r>
              <a:rPr sz="1000" b="1" spc="-65" dirty="0">
                <a:solidFill>
                  <a:srgbClr val="A6A6A6"/>
                </a:solidFill>
                <a:latin typeface="Arial"/>
                <a:cs typeface="Arial"/>
              </a:rPr>
              <a:t>t</a:t>
            </a:r>
            <a:r>
              <a:rPr sz="1000" b="1" spc="-60" dirty="0">
                <a:solidFill>
                  <a:srgbClr val="A6A6A6"/>
                </a:solidFill>
                <a:latin typeface="Arial"/>
                <a:cs typeface="Arial"/>
              </a:rPr>
              <a:t> </a:t>
            </a:r>
            <a:r>
              <a:rPr sz="1000" b="1" spc="-85" dirty="0">
                <a:solidFill>
                  <a:srgbClr val="A6A6A6"/>
                </a:solidFill>
                <a:latin typeface="Arial"/>
                <a:cs typeface="Arial"/>
              </a:rPr>
              <a:t>al</a:t>
            </a:r>
            <a:r>
              <a:rPr sz="1000" b="1" spc="-55" dirty="0">
                <a:solidFill>
                  <a:srgbClr val="A6A6A6"/>
                </a:solidFill>
                <a:latin typeface="Arial"/>
                <a:cs typeface="Arial"/>
              </a:rPr>
              <a:t>.</a:t>
            </a:r>
            <a:r>
              <a:rPr sz="1000" b="1" spc="-65" dirty="0">
                <a:solidFill>
                  <a:srgbClr val="A6A6A6"/>
                </a:solidFill>
                <a:latin typeface="Arial"/>
                <a:cs typeface="Arial"/>
              </a:rPr>
              <a:t> </a:t>
            </a:r>
            <a:r>
              <a:rPr sz="1000" i="1" spc="-100" dirty="0">
                <a:solidFill>
                  <a:srgbClr val="A6A6A6"/>
                </a:solidFill>
                <a:latin typeface="Arial"/>
                <a:cs typeface="Arial"/>
              </a:rPr>
              <a:t>J</a:t>
            </a:r>
            <a:r>
              <a:rPr sz="1000" i="1" spc="-135" dirty="0">
                <a:solidFill>
                  <a:srgbClr val="A6A6A6"/>
                </a:solidFill>
                <a:latin typeface="Arial"/>
                <a:cs typeface="Arial"/>
              </a:rPr>
              <a:t>A</a:t>
            </a:r>
            <a:r>
              <a:rPr sz="1000" i="1" spc="-155" dirty="0">
                <a:solidFill>
                  <a:srgbClr val="A6A6A6"/>
                </a:solidFill>
                <a:latin typeface="Arial"/>
                <a:cs typeface="Arial"/>
              </a:rPr>
              <a:t>M</a:t>
            </a:r>
            <a:r>
              <a:rPr sz="1000" i="1" spc="-125" dirty="0">
                <a:solidFill>
                  <a:srgbClr val="A6A6A6"/>
                </a:solidFill>
                <a:latin typeface="Arial"/>
                <a:cs typeface="Arial"/>
              </a:rPr>
              <a:t>A</a:t>
            </a:r>
            <a:r>
              <a:rPr sz="1000" i="1" spc="-20" dirty="0">
                <a:solidFill>
                  <a:srgbClr val="A6A6A6"/>
                </a:solidFill>
                <a:latin typeface="Arial"/>
                <a:cs typeface="Arial"/>
              </a:rPr>
              <a:t> </a:t>
            </a:r>
            <a:r>
              <a:rPr sz="1000" i="1" spc="-120" dirty="0">
                <a:solidFill>
                  <a:srgbClr val="A6A6A6"/>
                </a:solidFill>
                <a:latin typeface="Arial"/>
                <a:cs typeface="Arial"/>
              </a:rPr>
              <a:t>Onc</a:t>
            </a:r>
            <a:r>
              <a:rPr sz="1000" i="1" spc="-105" dirty="0">
                <a:solidFill>
                  <a:srgbClr val="A6A6A6"/>
                </a:solidFill>
                <a:latin typeface="Arial"/>
                <a:cs typeface="Arial"/>
              </a:rPr>
              <a:t>o</a:t>
            </a:r>
            <a:r>
              <a:rPr sz="1000" i="1" spc="-50" dirty="0">
                <a:solidFill>
                  <a:srgbClr val="A6A6A6"/>
                </a:solidFill>
                <a:latin typeface="Arial"/>
                <a:cs typeface="Arial"/>
              </a:rPr>
              <a:t>l</a:t>
            </a:r>
            <a:r>
              <a:rPr sz="1000" i="1" spc="-55" dirty="0">
                <a:solidFill>
                  <a:srgbClr val="A6A6A6"/>
                </a:solidFill>
                <a:latin typeface="Arial"/>
                <a:cs typeface="Arial"/>
              </a:rPr>
              <a:t>.</a:t>
            </a:r>
            <a:r>
              <a:rPr sz="1000" i="1" spc="-65" dirty="0">
                <a:solidFill>
                  <a:srgbClr val="A6A6A6"/>
                </a:solidFill>
                <a:latin typeface="Arial"/>
                <a:cs typeface="Arial"/>
              </a:rPr>
              <a:t> </a:t>
            </a:r>
            <a:r>
              <a:rPr sz="1000" spc="-105" dirty="0">
                <a:solidFill>
                  <a:srgbClr val="A6A6A6"/>
                </a:solidFill>
                <a:latin typeface="Arial MT"/>
                <a:cs typeface="Arial MT"/>
              </a:rPr>
              <a:t>2022</a:t>
            </a:r>
            <a:endParaRPr sz="1000" dirty="0">
              <a:latin typeface="Arial MT"/>
              <a:cs typeface="Arial MT"/>
            </a:endParaRPr>
          </a:p>
        </p:txBody>
      </p:sp>
      <p:sp>
        <p:nvSpPr>
          <p:cNvPr id="8" name="object 8"/>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9" name="object 9"/>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
        <p:nvSpPr>
          <p:cNvPr id="7" name="object 7"/>
          <p:cNvSpPr txBox="1"/>
          <p:nvPr/>
        </p:nvSpPr>
        <p:spPr>
          <a:xfrm>
            <a:off x="531368" y="756285"/>
            <a:ext cx="7484745" cy="488315"/>
          </a:xfrm>
          <a:prstGeom prst="rect">
            <a:avLst/>
          </a:prstGeom>
        </p:spPr>
        <p:txBody>
          <a:bodyPr vert="horz" wrap="square" lIns="0" tIns="39370" rIns="0" bIns="0" rtlCol="0">
            <a:spAutoFit/>
          </a:bodyPr>
          <a:lstStyle/>
          <a:p>
            <a:pPr marL="12700" marR="5080">
              <a:lnSpc>
                <a:spcPts val="1730"/>
              </a:lnSpc>
              <a:spcBef>
                <a:spcPts val="310"/>
              </a:spcBef>
            </a:pPr>
            <a:r>
              <a:rPr sz="1600" b="1" spc="-150" dirty="0">
                <a:solidFill>
                  <a:srgbClr val="04406B"/>
                </a:solidFill>
                <a:latin typeface="Arial"/>
                <a:cs typeface="Arial"/>
              </a:rPr>
              <a:t>Meta-analysis: </a:t>
            </a:r>
            <a:r>
              <a:rPr sz="1600" b="1" spc="-165" dirty="0">
                <a:solidFill>
                  <a:srgbClr val="04406B"/>
                </a:solidFill>
                <a:latin typeface="Arial"/>
                <a:cs typeface="Arial"/>
              </a:rPr>
              <a:t>17 </a:t>
            </a:r>
            <a:r>
              <a:rPr sz="1600" b="1" spc="-215" dirty="0">
                <a:solidFill>
                  <a:srgbClr val="04406B"/>
                </a:solidFill>
                <a:latin typeface="Arial"/>
                <a:cs typeface="Arial"/>
              </a:rPr>
              <a:t>RCTs</a:t>
            </a:r>
            <a:r>
              <a:rPr sz="1600" b="1" spc="-210" dirty="0">
                <a:solidFill>
                  <a:srgbClr val="04406B"/>
                </a:solidFill>
                <a:latin typeface="Arial"/>
                <a:cs typeface="Arial"/>
              </a:rPr>
              <a:t> </a:t>
            </a:r>
            <a:r>
              <a:rPr sz="1600" b="1" spc="-130" dirty="0">
                <a:solidFill>
                  <a:srgbClr val="04406B"/>
                </a:solidFill>
                <a:latin typeface="Arial"/>
                <a:cs typeface="Arial"/>
              </a:rPr>
              <a:t>(9 </a:t>
            </a:r>
            <a:r>
              <a:rPr sz="1600" b="1" spc="-145" dirty="0">
                <a:solidFill>
                  <a:srgbClr val="04406B"/>
                </a:solidFill>
                <a:latin typeface="Arial"/>
                <a:cs typeface="Arial"/>
              </a:rPr>
              <a:t>1st </a:t>
            </a:r>
            <a:r>
              <a:rPr sz="1600" b="1" spc="-120" dirty="0">
                <a:solidFill>
                  <a:srgbClr val="04406B"/>
                </a:solidFill>
                <a:latin typeface="Arial"/>
                <a:cs typeface="Arial"/>
              </a:rPr>
              <a:t>line, </a:t>
            </a:r>
            <a:r>
              <a:rPr sz="1600" b="1" spc="-165" dirty="0">
                <a:solidFill>
                  <a:srgbClr val="04406B"/>
                </a:solidFill>
                <a:latin typeface="Arial"/>
                <a:cs typeface="Arial"/>
              </a:rPr>
              <a:t>8</a:t>
            </a:r>
            <a:r>
              <a:rPr sz="1600" b="1" spc="-160" dirty="0">
                <a:solidFill>
                  <a:srgbClr val="04406B"/>
                </a:solidFill>
                <a:latin typeface="Arial"/>
                <a:cs typeface="Arial"/>
              </a:rPr>
              <a:t> </a:t>
            </a:r>
            <a:r>
              <a:rPr sz="1600" b="1" spc="-155" dirty="0">
                <a:solidFill>
                  <a:srgbClr val="04406B"/>
                </a:solidFill>
                <a:latin typeface="Arial"/>
                <a:cs typeface="Arial"/>
              </a:rPr>
              <a:t>post </a:t>
            </a:r>
            <a:r>
              <a:rPr sz="1600" b="1" spc="-145" dirty="0">
                <a:solidFill>
                  <a:srgbClr val="04406B"/>
                </a:solidFill>
                <a:latin typeface="Arial"/>
                <a:cs typeface="Arial"/>
              </a:rPr>
              <a:t>1st </a:t>
            </a:r>
            <a:r>
              <a:rPr sz="1600" b="1" spc="-125" dirty="0">
                <a:solidFill>
                  <a:srgbClr val="04406B"/>
                </a:solidFill>
                <a:latin typeface="Arial"/>
                <a:cs typeface="Arial"/>
              </a:rPr>
              <a:t>line) </a:t>
            </a:r>
            <a:r>
              <a:rPr sz="1600" b="1" spc="-165" dirty="0">
                <a:solidFill>
                  <a:srgbClr val="04406B"/>
                </a:solidFill>
                <a:latin typeface="Arial"/>
                <a:cs typeface="Arial"/>
              </a:rPr>
              <a:t>low</a:t>
            </a:r>
            <a:r>
              <a:rPr sz="1600" b="1" spc="-160" dirty="0">
                <a:solidFill>
                  <a:srgbClr val="04406B"/>
                </a:solidFill>
                <a:latin typeface="Arial"/>
                <a:cs typeface="Arial"/>
              </a:rPr>
              <a:t> </a:t>
            </a:r>
            <a:r>
              <a:rPr sz="1600" b="1" spc="-135" dirty="0">
                <a:solidFill>
                  <a:srgbClr val="04406B"/>
                </a:solidFill>
                <a:latin typeface="Arial"/>
                <a:cs typeface="Arial"/>
              </a:rPr>
              <a:t>risk </a:t>
            </a:r>
            <a:r>
              <a:rPr sz="1600" b="1" spc="-140" dirty="0">
                <a:solidFill>
                  <a:srgbClr val="04406B"/>
                </a:solidFill>
                <a:latin typeface="Arial"/>
                <a:cs typeface="Arial"/>
              </a:rPr>
              <a:t>of </a:t>
            </a:r>
            <a:r>
              <a:rPr sz="1600" b="1" spc="-150" dirty="0">
                <a:solidFill>
                  <a:srgbClr val="04406B"/>
                </a:solidFill>
                <a:latin typeface="Arial"/>
                <a:cs typeface="Arial"/>
              </a:rPr>
              <a:t>bias </a:t>
            </a:r>
            <a:r>
              <a:rPr sz="1600" b="1" spc="-175" dirty="0">
                <a:solidFill>
                  <a:srgbClr val="04406B"/>
                </a:solidFill>
                <a:latin typeface="Arial"/>
                <a:cs typeface="Arial"/>
              </a:rPr>
              <a:t>and</a:t>
            </a:r>
            <a:r>
              <a:rPr sz="1600" b="1" spc="-170" dirty="0">
                <a:solidFill>
                  <a:srgbClr val="04406B"/>
                </a:solidFill>
                <a:latin typeface="Arial"/>
                <a:cs typeface="Arial"/>
              </a:rPr>
              <a:t> </a:t>
            </a:r>
            <a:r>
              <a:rPr sz="1600" b="1" spc="-150" dirty="0">
                <a:solidFill>
                  <a:srgbClr val="04406B"/>
                </a:solidFill>
                <a:latin typeface="Arial"/>
                <a:cs typeface="Arial"/>
              </a:rPr>
              <a:t>analysis </a:t>
            </a:r>
            <a:r>
              <a:rPr sz="1600" b="1" spc="-140" dirty="0">
                <a:solidFill>
                  <a:srgbClr val="04406B"/>
                </a:solidFill>
                <a:latin typeface="Arial"/>
                <a:cs typeface="Arial"/>
              </a:rPr>
              <a:t>of </a:t>
            </a:r>
            <a:r>
              <a:rPr sz="1600" b="1" spc="-165" dirty="0">
                <a:solidFill>
                  <a:srgbClr val="04406B"/>
                </a:solidFill>
                <a:latin typeface="Arial"/>
                <a:cs typeface="Arial"/>
              </a:rPr>
              <a:t>14</a:t>
            </a:r>
            <a:r>
              <a:rPr sz="1600" b="1" spc="-160" dirty="0">
                <a:solidFill>
                  <a:srgbClr val="04406B"/>
                </a:solidFill>
                <a:latin typeface="Arial"/>
                <a:cs typeface="Arial"/>
              </a:rPr>
              <a:t> </a:t>
            </a:r>
            <a:r>
              <a:rPr sz="1600" b="1" spc="-140" dirty="0">
                <a:solidFill>
                  <a:srgbClr val="04406B"/>
                </a:solidFill>
                <a:latin typeface="Arial"/>
                <a:cs typeface="Arial"/>
              </a:rPr>
              <a:t>predictive </a:t>
            </a:r>
            <a:r>
              <a:rPr sz="1600" b="1" spc="-430" dirty="0">
                <a:solidFill>
                  <a:srgbClr val="04406B"/>
                </a:solidFill>
                <a:latin typeface="Arial"/>
                <a:cs typeface="Arial"/>
              </a:rPr>
              <a:t> </a:t>
            </a:r>
            <a:r>
              <a:rPr sz="1600" b="1" spc="-145" dirty="0">
                <a:solidFill>
                  <a:srgbClr val="04406B"/>
                </a:solidFill>
                <a:latin typeface="Arial"/>
                <a:cs typeface="Arial"/>
              </a:rPr>
              <a:t>variables</a:t>
            </a:r>
            <a:r>
              <a:rPr sz="1600" b="1" spc="-105" dirty="0">
                <a:solidFill>
                  <a:srgbClr val="04406B"/>
                </a:solidFill>
                <a:latin typeface="Arial"/>
                <a:cs typeface="Arial"/>
              </a:rPr>
              <a:t> </a:t>
            </a:r>
            <a:r>
              <a:rPr sz="1600" b="1" spc="-135" dirty="0">
                <a:solidFill>
                  <a:srgbClr val="04406B"/>
                </a:solidFill>
                <a:latin typeface="Arial"/>
                <a:cs typeface="Arial"/>
              </a:rPr>
              <a:t>in</a:t>
            </a:r>
            <a:r>
              <a:rPr sz="1600" b="1" spc="-85" dirty="0">
                <a:solidFill>
                  <a:srgbClr val="04406B"/>
                </a:solidFill>
                <a:latin typeface="Arial"/>
                <a:cs typeface="Arial"/>
              </a:rPr>
              <a:t> </a:t>
            </a:r>
            <a:r>
              <a:rPr sz="1600" b="1" spc="-200" dirty="0">
                <a:solidFill>
                  <a:srgbClr val="04406B"/>
                </a:solidFill>
                <a:latin typeface="Arial"/>
                <a:cs typeface="Arial"/>
              </a:rPr>
              <a:t>11</a:t>
            </a:r>
            <a:r>
              <a:rPr sz="1600" b="1" spc="-95" dirty="0">
                <a:solidFill>
                  <a:srgbClr val="04406B"/>
                </a:solidFill>
                <a:latin typeface="Arial"/>
                <a:cs typeface="Arial"/>
              </a:rPr>
              <a:t> </a:t>
            </a:r>
            <a:r>
              <a:rPr sz="1600" b="1" spc="-165" dirty="0">
                <a:solidFill>
                  <a:srgbClr val="04406B"/>
                </a:solidFill>
                <a:latin typeface="Arial"/>
                <a:cs typeface="Arial"/>
              </a:rPr>
              <a:t>166</a:t>
            </a:r>
            <a:r>
              <a:rPr sz="1600" b="1" spc="-90" dirty="0">
                <a:solidFill>
                  <a:srgbClr val="04406B"/>
                </a:solidFill>
                <a:latin typeface="Arial"/>
                <a:cs typeface="Arial"/>
              </a:rPr>
              <a:t> </a:t>
            </a:r>
            <a:r>
              <a:rPr sz="1600" b="1" spc="-160" dirty="0">
                <a:solidFill>
                  <a:srgbClr val="04406B"/>
                </a:solidFill>
                <a:latin typeface="Arial"/>
                <a:cs typeface="Arial"/>
              </a:rPr>
              <a:t>study</a:t>
            </a:r>
            <a:r>
              <a:rPr sz="1600" b="1" spc="-95" dirty="0">
                <a:solidFill>
                  <a:srgbClr val="04406B"/>
                </a:solidFill>
                <a:latin typeface="Arial"/>
                <a:cs typeface="Arial"/>
              </a:rPr>
              <a:t> </a:t>
            </a:r>
            <a:r>
              <a:rPr sz="1600" b="1" spc="-140" dirty="0">
                <a:solidFill>
                  <a:srgbClr val="04406B"/>
                </a:solidFill>
                <a:latin typeface="Arial"/>
                <a:cs typeface="Arial"/>
              </a:rPr>
              <a:t>participants</a:t>
            </a:r>
            <a:r>
              <a:rPr sz="1600" b="1" spc="-105" dirty="0">
                <a:solidFill>
                  <a:srgbClr val="04406B"/>
                </a:solidFill>
                <a:latin typeface="Arial"/>
                <a:cs typeface="Arial"/>
              </a:rPr>
              <a:t> </a:t>
            </a:r>
            <a:r>
              <a:rPr sz="1600" b="1" spc="-150" dirty="0">
                <a:solidFill>
                  <a:srgbClr val="04406B"/>
                </a:solidFill>
                <a:latin typeface="Arial"/>
                <a:cs typeface="Arial"/>
              </a:rPr>
              <a:t>(6099</a:t>
            </a:r>
            <a:r>
              <a:rPr sz="1600" b="1" spc="-90" dirty="0">
                <a:solidFill>
                  <a:srgbClr val="04406B"/>
                </a:solidFill>
                <a:latin typeface="Arial"/>
                <a:cs typeface="Arial"/>
              </a:rPr>
              <a:t> </a:t>
            </a:r>
            <a:r>
              <a:rPr sz="1600" b="1" spc="-155" dirty="0">
                <a:solidFill>
                  <a:srgbClr val="04406B"/>
                </a:solidFill>
                <a:latin typeface="Arial"/>
                <a:cs typeface="Arial"/>
              </a:rPr>
              <a:t>with</a:t>
            </a:r>
            <a:r>
              <a:rPr sz="1600" b="1" spc="-60" dirty="0">
                <a:solidFill>
                  <a:srgbClr val="04406B"/>
                </a:solidFill>
                <a:latin typeface="Arial"/>
                <a:cs typeface="Arial"/>
              </a:rPr>
              <a:t> </a:t>
            </a:r>
            <a:r>
              <a:rPr sz="1600" b="1" spc="-165" dirty="0">
                <a:solidFill>
                  <a:srgbClr val="04406B"/>
                </a:solidFill>
                <a:latin typeface="Arial"/>
                <a:cs typeface="Arial"/>
              </a:rPr>
              <a:t>adenocarcinoma,</a:t>
            </a:r>
            <a:r>
              <a:rPr sz="1600" b="1" spc="-114" dirty="0">
                <a:solidFill>
                  <a:srgbClr val="04406B"/>
                </a:solidFill>
                <a:latin typeface="Arial"/>
                <a:cs typeface="Arial"/>
              </a:rPr>
              <a:t> </a:t>
            </a:r>
            <a:r>
              <a:rPr sz="1600" b="1" spc="-185" dirty="0">
                <a:solidFill>
                  <a:srgbClr val="04406B"/>
                </a:solidFill>
                <a:latin typeface="Arial"/>
                <a:cs typeface="Arial"/>
              </a:rPr>
              <a:t>shown</a:t>
            </a:r>
            <a:r>
              <a:rPr sz="1600" b="1" spc="-90" dirty="0">
                <a:solidFill>
                  <a:srgbClr val="04406B"/>
                </a:solidFill>
                <a:latin typeface="Arial"/>
                <a:cs typeface="Arial"/>
              </a:rPr>
              <a:t> </a:t>
            </a:r>
            <a:r>
              <a:rPr sz="1600" b="1" spc="-145" dirty="0">
                <a:solidFill>
                  <a:srgbClr val="04406B"/>
                </a:solidFill>
                <a:latin typeface="Arial"/>
                <a:cs typeface="Arial"/>
              </a:rPr>
              <a:t>here)</a:t>
            </a:r>
            <a:endParaRPr sz="16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216535"/>
            <a:ext cx="7765415" cy="452120"/>
          </a:xfrm>
          <a:prstGeom prst="rect">
            <a:avLst/>
          </a:prstGeom>
        </p:spPr>
        <p:txBody>
          <a:bodyPr vert="horz" wrap="square" lIns="0" tIns="12065" rIns="0" bIns="0" rtlCol="0">
            <a:spAutoFit/>
          </a:bodyPr>
          <a:lstStyle/>
          <a:p>
            <a:pPr marL="12700">
              <a:lnSpc>
                <a:spcPct val="100000"/>
              </a:lnSpc>
              <a:spcBef>
                <a:spcPts val="95"/>
              </a:spcBef>
            </a:pPr>
            <a:r>
              <a:rPr sz="2800" spc="-295" dirty="0">
                <a:solidFill>
                  <a:srgbClr val="016C71"/>
                </a:solidFill>
              </a:rPr>
              <a:t>PD-L1</a:t>
            </a:r>
            <a:r>
              <a:rPr sz="2800" spc="-135" dirty="0">
                <a:solidFill>
                  <a:srgbClr val="016C71"/>
                </a:solidFill>
              </a:rPr>
              <a:t> </a:t>
            </a:r>
            <a:r>
              <a:rPr sz="2800" spc="-350" dirty="0">
                <a:solidFill>
                  <a:srgbClr val="016C71"/>
                </a:solidFill>
              </a:rPr>
              <a:t>CPS</a:t>
            </a:r>
            <a:r>
              <a:rPr sz="2800" spc="-120" dirty="0">
                <a:solidFill>
                  <a:srgbClr val="016C71"/>
                </a:solidFill>
              </a:rPr>
              <a:t> </a:t>
            </a:r>
            <a:r>
              <a:rPr sz="2800" spc="-229" dirty="0">
                <a:solidFill>
                  <a:srgbClr val="016C71"/>
                </a:solidFill>
              </a:rPr>
              <a:t>for</a:t>
            </a:r>
            <a:r>
              <a:rPr sz="2800" spc="-145" dirty="0">
                <a:solidFill>
                  <a:srgbClr val="016C71"/>
                </a:solidFill>
              </a:rPr>
              <a:t> </a:t>
            </a:r>
            <a:r>
              <a:rPr sz="2800" spc="-295" dirty="0">
                <a:solidFill>
                  <a:srgbClr val="016C71"/>
                </a:solidFill>
              </a:rPr>
              <a:t>Pembrolizumab</a:t>
            </a:r>
            <a:r>
              <a:rPr sz="2800" spc="-120" dirty="0">
                <a:solidFill>
                  <a:srgbClr val="016C71"/>
                </a:solidFill>
              </a:rPr>
              <a:t> </a:t>
            </a:r>
            <a:r>
              <a:rPr sz="2800" spc="-245" dirty="0">
                <a:solidFill>
                  <a:srgbClr val="016C71"/>
                </a:solidFill>
              </a:rPr>
              <a:t>Efficacy</a:t>
            </a:r>
            <a:r>
              <a:rPr sz="2800" spc="-135" dirty="0">
                <a:solidFill>
                  <a:srgbClr val="016C71"/>
                </a:solidFill>
              </a:rPr>
              <a:t> </a:t>
            </a:r>
            <a:r>
              <a:rPr sz="2800" spc="-229" dirty="0">
                <a:solidFill>
                  <a:srgbClr val="016C71"/>
                </a:solidFill>
              </a:rPr>
              <a:t>in</a:t>
            </a:r>
            <a:r>
              <a:rPr sz="2800" spc="-145" dirty="0">
                <a:solidFill>
                  <a:srgbClr val="016C71"/>
                </a:solidFill>
              </a:rPr>
              <a:t> </a:t>
            </a:r>
            <a:r>
              <a:rPr sz="2800" spc="-250" dirty="0">
                <a:solidFill>
                  <a:srgbClr val="016C71"/>
                </a:solidFill>
              </a:rPr>
              <a:t>1st-L</a:t>
            </a:r>
            <a:r>
              <a:rPr sz="2800" spc="-150" dirty="0">
                <a:solidFill>
                  <a:srgbClr val="016C71"/>
                </a:solidFill>
              </a:rPr>
              <a:t> </a:t>
            </a:r>
            <a:r>
              <a:rPr sz="2800" spc="-325" dirty="0">
                <a:solidFill>
                  <a:srgbClr val="016C71"/>
                </a:solidFill>
              </a:rPr>
              <a:t>G/EGJC</a:t>
            </a:r>
            <a:endParaRPr sz="2800"/>
          </a:p>
        </p:txBody>
      </p:sp>
      <p:sp>
        <p:nvSpPr>
          <p:cNvPr id="12" name="object 12"/>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13" name="object 13"/>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
        <p:nvSpPr>
          <p:cNvPr id="3" name="object 3"/>
          <p:cNvSpPr txBox="1"/>
          <p:nvPr/>
        </p:nvSpPr>
        <p:spPr>
          <a:xfrm>
            <a:off x="463295" y="1356360"/>
            <a:ext cx="3723640" cy="585470"/>
          </a:xfrm>
          <a:prstGeom prst="rect">
            <a:avLst/>
          </a:prstGeom>
          <a:solidFill>
            <a:srgbClr val="3C9D9F"/>
          </a:solidFill>
        </p:spPr>
        <p:txBody>
          <a:bodyPr vert="horz" wrap="square" lIns="0" tIns="41910" rIns="0" bIns="0" rtlCol="0">
            <a:spAutoFit/>
          </a:bodyPr>
          <a:lstStyle/>
          <a:p>
            <a:pPr marL="91440">
              <a:lnSpc>
                <a:spcPct val="100000"/>
              </a:lnSpc>
              <a:spcBef>
                <a:spcPts val="330"/>
              </a:spcBef>
            </a:pPr>
            <a:r>
              <a:rPr sz="1600" b="1" spc="-5" dirty="0">
                <a:solidFill>
                  <a:srgbClr val="FFFFFF"/>
                </a:solidFill>
                <a:latin typeface="Arial"/>
                <a:cs typeface="Arial"/>
              </a:rPr>
              <a:t>KEYNOTE-859</a:t>
            </a:r>
            <a:r>
              <a:rPr sz="1600" b="1" spc="-15" dirty="0">
                <a:solidFill>
                  <a:srgbClr val="FFFFFF"/>
                </a:solidFill>
                <a:latin typeface="Arial"/>
                <a:cs typeface="Arial"/>
              </a:rPr>
              <a:t> </a:t>
            </a:r>
            <a:r>
              <a:rPr sz="1600" b="1" spc="-5" dirty="0">
                <a:solidFill>
                  <a:srgbClr val="FFFFFF"/>
                </a:solidFill>
                <a:latin typeface="Arial"/>
                <a:cs typeface="Arial"/>
              </a:rPr>
              <a:t>HER2-neg.</a:t>
            </a:r>
            <a:r>
              <a:rPr sz="1600" b="1" spc="-10" dirty="0">
                <a:solidFill>
                  <a:srgbClr val="FFFFFF"/>
                </a:solidFill>
                <a:latin typeface="Arial"/>
                <a:cs typeface="Arial"/>
              </a:rPr>
              <a:t> </a:t>
            </a:r>
            <a:r>
              <a:rPr sz="1600" spc="-5" dirty="0">
                <a:solidFill>
                  <a:srgbClr val="FFFFFF"/>
                </a:solidFill>
                <a:latin typeface="Arial MT"/>
                <a:cs typeface="Arial MT"/>
              </a:rPr>
              <a:t>GC/EGJC</a:t>
            </a:r>
            <a:endParaRPr sz="1600" dirty="0">
              <a:latin typeface="Arial MT"/>
              <a:cs typeface="Arial MT"/>
            </a:endParaRPr>
          </a:p>
          <a:p>
            <a:pPr marL="91440">
              <a:lnSpc>
                <a:spcPct val="100000"/>
              </a:lnSpc>
            </a:pPr>
            <a:r>
              <a:rPr sz="1600" spc="-5" dirty="0">
                <a:solidFill>
                  <a:srgbClr val="FFFFFF"/>
                </a:solidFill>
                <a:latin typeface="Arial MT"/>
                <a:cs typeface="Arial MT"/>
              </a:rPr>
              <a:t>PFS</a:t>
            </a:r>
            <a:r>
              <a:rPr sz="1600" spc="-15" dirty="0">
                <a:solidFill>
                  <a:srgbClr val="FFFFFF"/>
                </a:solidFill>
                <a:latin typeface="Arial MT"/>
                <a:cs typeface="Arial MT"/>
              </a:rPr>
              <a:t> </a:t>
            </a:r>
            <a:r>
              <a:rPr sz="1600" spc="-5" dirty="0">
                <a:solidFill>
                  <a:srgbClr val="FFFFFF"/>
                </a:solidFill>
                <a:latin typeface="Arial MT"/>
                <a:cs typeface="Arial MT"/>
              </a:rPr>
              <a:t>HR</a:t>
            </a:r>
            <a:r>
              <a:rPr sz="1600" dirty="0">
                <a:solidFill>
                  <a:srgbClr val="FFFFFF"/>
                </a:solidFill>
                <a:latin typeface="Arial MT"/>
                <a:cs typeface="Arial MT"/>
              </a:rPr>
              <a:t> </a:t>
            </a:r>
            <a:r>
              <a:rPr sz="1600" spc="-5" dirty="0">
                <a:solidFill>
                  <a:srgbClr val="FFFFFF"/>
                </a:solidFill>
                <a:latin typeface="Arial MT"/>
                <a:cs typeface="Arial MT"/>
              </a:rPr>
              <a:t>according to</a:t>
            </a:r>
            <a:r>
              <a:rPr sz="1600" dirty="0">
                <a:solidFill>
                  <a:srgbClr val="FFFFFF"/>
                </a:solidFill>
                <a:latin typeface="Arial MT"/>
                <a:cs typeface="Arial MT"/>
              </a:rPr>
              <a:t> </a:t>
            </a:r>
            <a:r>
              <a:rPr sz="1600" spc="-5" dirty="0">
                <a:solidFill>
                  <a:srgbClr val="FFFFFF"/>
                </a:solidFill>
                <a:latin typeface="Arial MT"/>
                <a:cs typeface="Arial MT"/>
              </a:rPr>
              <a:t>PD-L1</a:t>
            </a:r>
            <a:r>
              <a:rPr sz="1600" spc="-10" dirty="0">
                <a:solidFill>
                  <a:srgbClr val="FFFFFF"/>
                </a:solidFill>
                <a:latin typeface="Arial MT"/>
                <a:cs typeface="Arial MT"/>
              </a:rPr>
              <a:t> </a:t>
            </a:r>
            <a:r>
              <a:rPr sz="1600" spc="-5" dirty="0">
                <a:solidFill>
                  <a:srgbClr val="FFFFFF"/>
                </a:solidFill>
                <a:latin typeface="Arial MT"/>
                <a:cs typeface="Arial MT"/>
              </a:rPr>
              <a:t>CPS</a:t>
            </a:r>
            <a:endParaRPr sz="1600" dirty="0">
              <a:latin typeface="Arial MT"/>
              <a:cs typeface="Arial MT"/>
            </a:endParaRPr>
          </a:p>
        </p:txBody>
      </p:sp>
      <p:sp>
        <p:nvSpPr>
          <p:cNvPr id="4" name="object 4"/>
          <p:cNvSpPr txBox="1"/>
          <p:nvPr/>
        </p:nvSpPr>
        <p:spPr>
          <a:xfrm>
            <a:off x="542340" y="2359279"/>
            <a:ext cx="88328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CPS</a:t>
            </a:r>
            <a:r>
              <a:rPr sz="1800" b="1" spc="-35" dirty="0">
                <a:latin typeface="Arial"/>
                <a:cs typeface="Arial"/>
              </a:rPr>
              <a:t> </a:t>
            </a:r>
            <a:r>
              <a:rPr sz="1800" b="1" spc="-5" dirty="0">
                <a:latin typeface="Arial"/>
                <a:cs typeface="Arial"/>
              </a:rPr>
              <a:t>&lt;</a:t>
            </a:r>
            <a:r>
              <a:rPr sz="1800" b="1" spc="-35" dirty="0">
                <a:latin typeface="Arial"/>
                <a:cs typeface="Arial"/>
              </a:rPr>
              <a:t> </a:t>
            </a:r>
            <a:r>
              <a:rPr sz="1800" b="1" spc="-5" dirty="0">
                <a:latin typeface="Arial"/>
                <a:cs typeface="Arial"/>
              </a:rPr>
              <a:t>1</a:t>
            </a:r>
            <a:endParaRPr sz="1800">
              <a:latin typeface="Arial"/>
              <a:cs typeface="Arial"/>
            </a:endParaRPr>
          </a:p>
        </p:txBody>
      </p:sp>
      <p:sp>
        <p:nvSpPr>
          <p:cNvPr id="5" name="object 5"/>
          <p:cNvSpPr txBox="1"/>
          <p:nvPr/>
        </p:nvSpPr>
        <p:spPr>
          <a:xfrm>
            <a:off x="1589658" y="2359279"/>
            <a:ext cx="212217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a:t>
            </a:r>
            <a:r>
              <a:rPr sz="1800" b="1" spc="-25" dirty="0">
                <a:latin typeface="Arial"/>
                <a:cs typeface="Arial"/>
              </a:rPr>
              <a:t> </a:t>
            </a:r>
            <a:r>
              <a:rPr sz="1800" b="1" spc="-5" dirty="0">
                <a:latin typeface="Arial"/>
                <a:cs typeface="Arial"/>
              </a:rPr>
              <a:t>Hazard</a:t>
            </a:r>
            <a:r>
              <a:rPr sz="1800" b="1" dirty="0">
                <a:latin typeface="Arial"/>
                <a:cs typeface="Arial"/>
              </a:rPr>
              <a:t> </a:t>
            </a:r>
            <a:r>
              <a:rPr sz="1800" b="1" spc="-5" dirty="0">
                <a:latin typeface="Arial"/>
                <a:cs typeface="Arial"/>
              </a:rPr>
              <a:t>Ratio</a:t>
            </a:r>
            <a:r>
              <a:rPr sz="1800" b="1" spc="-10" dirty="0">
                <a:latin typeface="Arial"/>
                <a:cs typeface="Arial"/>
              </a:rPr>
              <a:t> </a:t>
            </a:r>
            <a:r>
              <a:rPr sz="1800" b="1" spc="-5" dirty="0">
                <a:latin typeface="Arial"/>
                <a:cs typeface="Arial"/>
              </a:rPr>
              <a:t>0.90</a:t>
            </a:r>
            <a:endParaRPr sz="1800">
              <a:latin typeface="Arial"/>
              <a:cs typeface="Arial"/>
            </a:endParaRPr>
          </a:p>
        </p:txBody>
      </p:sp>
      <p:sp>
        <p:nvSpPr>
          <p:cNvPr id="6" name="object 6"/>
          <p:cNvSpPr txBox="1"/>
          <p:nvPr/>
        </p:nvSpPr>
        <p:spPr>
          <a:xfrm>
            <a:off x="542340" y="2907919"/>
            <a:ext cx="3173730" cy="848994"/>
          </a:xfrm>
          <a:prstGeom prst="rect">
            <a:avLst/>
          </a:prstGeom>
        </p:spPr>
        <p:txBody>
          <a:bodyPr vert="horz" wrap="square" lIns="0" tIns="12700" rIns="0" bIns="0" rtlCol="0">
            <a:spAutoFit/>
          </a:bodyPr>
          <a:lstStyle/>
          <a:p>
            <a:pPr marL="12700">
              <a:lnSpc>
                <a:spcPct val="100000"/>
              </a:lnSpc>
              <a:spcBef>
                <a:spcPts val="100"/>
              </a:spcBef>
              <a:tabLst>
                <a:tab pos="1059815" algn="l"/>
              </a:tabLst>
            </a:pPr>
            <a:r>
              <a:rPr sz="1800" b="1" spc="-5" dirty="0">
                <a:latin typeface="Arial"/>
                <a:cs typeface="Arial"/>
              </a:rPr>
              <a:t>CPS</a:t>
            </a:r>
            <a:r>
              <a:rPr sz="1800" b="1" spc="5" dirty="0">
                <a:latin typeface="Arial"/>
                <a:cs typeface="Arial"/>
              </a:rPr>
              <a:t> </a:t>
            </a:r>
            <a:r>
              <a:rPr sz="1800" b="1" spc="-5" dirty="0">
                <a:latin typeface="Arial"/>
                <a:cs typeface="Arial"/>
              </a:rPr>
              <a:t>&gt;</a:t>
            </a:r>
            <a:r>
              <a:rPr sz="1800" b="1" spc="5" dirty="0">
                <a:latin typeface="Arial"/>
                <a:cs typeface="Arial"/>
              </a:rPr>
              <a:t> </a:t>
            </a:r>
            <a:r>
              <a:rPr sz="1800" b="1" spc="-5" dirty="0">
                <a:latin typeface="Arial"/>
                <a:cs typeface="Arial"/>
              </a:rPr>
              <a:t>1	</a:t>
            </a:r>
            <a:r>
              <a:rPr sz="1800" b="1" dirty="0">
                <a:latin typeface="Arial"/>
                <a:cs typeface="Arial"/>
              </a:rPr>
              <a:t>–</a:t>
            </a:r>
            <a:r>
              <a:rPr sz="1800" b="1" spc="-25" dirty="0">
                <a:latin typeface="Arial"/>
                <a:cs typeface="Arial"/>
              </a:rPr>
              <a:t> </a:t>
            </a:r>
            <a:r>
              <a:rPr sz="1800" b="1" spc="-5" dirty="0">
                <a:latin typeface="Arial"/>
                <a:cs typeface="Arial"/>
              </a:rPr>
              <a:t>Hazard</a:t>
            </a:r>
            <a:r>
              <a:rPr sz="1800" b="1" dirty="0">
                <a:latin typeface="Arial"/>
                <a:cs typeface="Arial"/>
              </a:rPr>
              <a:t> </a:t>
            </a:r>
            <a:r>
              <a:rPr sz="1800" b="1" spc="-5" dirty="0">
                <a:latin typeface="Arial"/>
                <a:cs typeface="Arial"/>
              </a:rPr>
              <a:t>Ratio</a:t>
            </a:r>
            <a:r>
              <a:rPr sz="1800" b="1" spc="-10" dirty="0">
                <a:latin typeface="Arial"/>
                <a:cs typeface="Arial"/>
              </a:rPr>
              <a:t> </a:t>
            </a:r>
            <a:r>
              <a:rPr sz="1800" b="1" spc="-5" dirty="0">
                <a:latin typeface="Arial"/>
                <a:cs typeface="Arial"/>
              </a:rPr>
              <a:t>0.72</a:t>
            </a:r>
            <a:endParaRPr sz="1800">
              <a:latin typeface="Arial"/>
              <a:cs typeface="Arial"/>
            </a:endParaRPr>
          </a:p>
          <a:p>
            <a:pPr>
              <a:lnSpc>
                <a:spcPct val="100000"/>
              </a:lnSpc>
              <a:spcBef>
                <a:spcPts val="30"/>
              </a:spcBef>
            </a:pPr>
            <a:endParaRPr sz="1850">
              <a:latin typeface="Arial"/>
              <a:cs typeface="Arial"/>
            </a:endParaRPr>
          </a:p>
          <a:p>
            <a:pPr marL="12700">
              <a:lnSpc>
                <a:spcPct val="100000"/>
              </a:lnSpc>
              <a:spcBef>
                <a:spcPts val="5"/>
              </a:spcBef>
              <a:tabLst>
                <a:tab pos="1116330" algn="l"/>
              </a:tabLst>
            </a:pPr>
            <a:r>
              <a:rPr sz="1800" b="1" spc="-5" dirty="0">
                <a:latin typeface="Arial"/>
                <a:cs typeface="Arial"/>
              </a:rPr>
              <a:t>CPS </a:t>
            </a:r>
            <a:r>
              <a:rPr sz="1800" b="1" dirty="0">
                <a:latin typeface="Arial"/>
                <a:cs typeface="Arial"/>
              </a:rPr>
              <a:t>≥</a:t>
            </a:r>
            <a:r>
              <a:rPr sz="1800" b="1" spc="-5" dirty="0">
                <a:latin typeface="Arial"/>
                <a:cs typeface="Arial"/>
              </a:rPr>
              <a:t> 10	</a:t>
            </a:r>
            <a:r>
              <a:rPr sz="1800" b="1" dirty="0">
                <a:latin typeface="Arial"/>
                <a:cs typeface="Arial"/>
              </a:rPr>
              <a:t>-</a:t>
            </a:r>
            <a:r>
              <a:rPr sz="1800" b="1" spc="-15" dirty="0">
                <a:latin typeface="Arial"/>
                <a:cs typeface="Arial"/>
              </a:rPr>
              <a:t> </a:t>
            </a:r>
            <a:r>
              <a:rPr sz="1800" b="1" spc="-5" dirty="0">
                <a:latin typeface="Arial"/>
                <a:cs typeface="Arial"/>
              </a:rPr>
              <a:t>Hazard</a:t>
            </a:r>
            <a:r>
              <a:rPr sz="1800" b="1" spc="-15" dirty="0">
                <a:latin typeface="Arial"/>
                <a:cs typeface="Arial"/>
              </a:rPr>
              <a:t> </a:t>
            </a:r>
            <a:r>
              <a:rPr sz="1800" b="1" spc="-5" dirty="0">
                <a:latin typeface="Arial"/>
                <a:cs typeface="Arial"/>
              </a:rPr>
              <a:t>Ratio</a:t>
            </a:r>
            <a:r>
              <a:rPr sz="1800" b="1" spc="-15" dirty="0">
                <a:latin typeface="Arial"/>
                <a:cs typeface="Arial"/>
              </a:rPr>
              <a:t> </a:t>
            </a:r>
            <a:r>
              <a:rPr sz="1800" b="1" spc="-5" dirty="0">
                <a:latin typeface="Arial"/>
                <a:cs typeface="Arial"/>
              </a:rPr>
              <a:t>0.62</a:t>
            </a:r>
            <a:endParaRPr sz="1800">
              <a:latin typeface="Arial"/>
              <a:cs typeface="Arial"/>
            </a:endParaRPr>
          </a:p>
        </p:txBody>
      </p:sp>
      <p:sp>
        <p:nvSpPr>
          <p:cNvPr id="7" name="object 7"/>
          <p:cNvSpPr txBox="1"/>
          <p:nvPr/>
        </p:nvSpPr>
        <p:spPr>
          <a:xfrm>
            <a:off x="581964" y="4210608"/>
            <a:ext cx="2084705" cy="177800"/>
          </a:xfrm>
          <a:prstGeom prst="rect">
            <a:avLst/>
          </a:prstGeom>
        </p:spPr>
        <p:txBody>
          <a:bodyPr vert="horz" wrap="square" lIns="0" tIns="12065" rIns="0" bIns="0" rtlCol="0">
            <a:spAutoFit/>
          </a:bodyPr>
          <a:lstStyle/>
          <a:p>
            <a:pPr marL="12700">
              <a:lnSpc>
                <a:spcPct val="100000"/>
              </a:lnSpc>
              <a:spcBef>
                <a:spcPts val="95"/>
              </a:spcBef>
            </a:pPr>
            <a:r>
              <a:rPr sz="1000" spc="-114" dirty="0">
                <a:solidFill>
                  <a:srgbClr val="A6A6A6"/>
                </a:solidFill>
                <a:latin typeface="Arial MT"/>
                <a:cs typeface="Arial MT"/>
              </a:rPr>
              <a:t>Rha</a:t>
            </a:r>
            <a:r>
              <a:rPr sz="1000" spc="-65" dirty="0">
                <a:solidFill>
                  <a:srgbClr val="A6A6A6"/>
                </a:solidFill>
                <a:latin typeface="Arial MT"/>
                <a:cs typeface="Arial MT"/>
              </a:rPr>
              <a:t> </a:t>
            </a:r>
            <a:r>
              <a:rPr sz="1000" spc="-130" dirty="0">
                <a:solidFill>
                  <a:srgbClr val="A6A6A6"/>
                </a:solidFill>
                <a:latin typeface="Arial MT"/>
                <a:cs typeface="Arial MT"/>
              </a:rPr>
              <a:t>S</a:t>
            </a:r>
            <a:r>
              <a:rPr sz="1000" spc="-125" dirty="0">
                <a:solidFill>
                  <a:srgbClr val="A6A6A6"/>
                </a:solidFill>
                <a:latin typeface="Arial MT"/>
                <a:cs typeface="Arial MT"/>
              </a:rPr>
              <a:t>Y</a:t>
            </a:r>
            <a:r>
              <a:rPr sz="1000" spc="-45" dirty="0">
                <a:solidFill>
                  <a:srgbClr val="A6A6A6"/>
                </a:solidFill>
                <a:latin typeface="Arial MT"/>
                <a:cs typeface="Arial MT"/>
              </a:rPr>
              <a:t> </a:t>
            </a:r>
            <a:r>
              <a:rPr sz="1000" spc="-110" dirty="0">
                <a:solidFill>
                  <a:srgbClr val="A6A6A6"/>
                </a:solidFill>
                <a:latin typeface="Arial MT"/>
                <a:cs typeface="Arial MT"/>
              </a:rPr>
              <a:t>e</a:t>
            </a:r>
            <a:r>
              <a:rPr sz="1000" spc="-55" dirty="0">
                <a:solidFill>
                  <a:srgbClr val="A6A6A6"/>
                </a:solidFill>
                <a:latin typeface="Arial MT"/>
                <a:cs typeface="Arial MT"/>
              </a:rPr>
              <a:t>t</a:t>
            </a:r>
            <a:r>
              <a:rPr sz="1000" spc="-60" dirty="0">
                <a:solidFill>
                  <a:srgbClr val="A6A6A6"/>
                </a:solidFill>
                <a:latin typeface="Arial MT"/>
                <a:cs typeface="Arial MT"/>
              </a:rPr>
              <a:t> </a:t>
            </a:r>
            <a:r>
              <a:rPr sz="1000" spc="-80" dirty="0">
                <a:solidFill>
                  <a:srgbClr val="A6A6A6"/>
                </a:solidFill>
                <a:latin typeface="Arial MT"/>
                <a:cs typeface="Arial MT"/>
              </a:rPr>
              <a:t>al</a:t>
            </a:r>
            <a:r>
              <a:rPr sz="1000" spc="-55" dirty="0">
                <a:solidFill>
                  <a:srgbClr val="A6A6A6"/>
                </a:solidFill>
                <a:latin typeface="Arial MT"/>
                <a:cs typeface="Arial MT"/>
              </a:rPr>
              <a:t>.</a:t>
            </a:r>
            <a:r>
              <a:rPr sz="1000" spc="-45" dirty="0">
                <a:solidFill>
                  <a:srgbClr val="A6A6A6"/>
                </a:solidFill>
                <a:latin typeface="Arial MT"/>
                <a:cs typeface="Arial MT"/>
              </a:rPr>
              <a:t> </a:t>
            </a:r>
            <a:r>
              <a:rPr sz="1000" i="1" spc="-130" dirty="0">
                <a:solidFill>
                  <a:srgbClr val="A6A6A6"/>
                </a:solidFill>
                <a:latin typeface="Arial"/>
                <a:cs typeface="Arial"/>
              </a:rPr>
              <a:t>A</a:t>
            </a:r>
            <a:r>
              <a:rPr sz="1000" i="1" spc="-110" dirty="0">
                <a:solidFill>
                  <a:srgbClr val="A6A6A6"/>
                </a:solidFill>
                <a:latin typeface="Arial"/>
                <a:cs typeface="Arial"/>
              </a:rPr>
              <a:t>n</a:t>
            </a:r>
            <a:r>
              <a:rPr sz="1000" i="1" spc="-105" dirty="0">
                <a:solidFill>
                  <a:srgbClr val="A6A6A6"/>
                </a:solidFill>
                <a:latin typeface="Arial"/>
                <a:cs typeface="Arial"/>
              </a:rPr>
              <a:t>n</a:t>
            </a:r>
            <a:r>
              <a:rPr sz="1000" i="1" spc="-60" dirty="0">
                <a:solidFill>
                  <a:srgbClr val="A6A6A6"/>
                </a:solidFill>
                <a:latin typeface="Arial"/>
                <a:cs typeface="Arial"/>
              </a:rPr>
              <a:t> </a:t>
            </a:r>
            <a:r>
              <a:rPr sz="1000" i="1" spc="-120" dirty="0">
                <a:solidFill>
                  <a:srgbClr val="A6A6A6"/>
                </a:solidFill>
                <a:latin typeface="Arial"/>
                <a:cs typeface="Arial"/>
              </a:rPr>
              <a:t>Onc</a:t>
            </a:r>
            <a:r>
              <a:rPr sz="1000" i="1" spc="-105" dirty="0">
                <a:solidFill>
                  <a:srgbClr val="A6A6A6"/>
                </a:solidFill>
                <a:latin typeface="Arial"/>
                <a:cs typeface="Arial"/>
              </a:rPr>
              <a:t>o</a:t>
            </a:r>
            <a:r>
              <a:rPr sz="1000" i="1" spc="-45" dirty="0">
                <a:solidFill>
                  <a:srgbClr val="A6A6A6"/>
                </a:solidFill>
                <a:latin typeface="Arial"/>
                <a:cs typeface="Arial"/>
              </a:rPr>
              <a:t>l</a:t>
            </a:r>
            <a:r>
              <a:rPr sz="1000" i="1" spc="-55" dirty="0">
                <a:solidFill>
                  <a:srgbClr val="A6A6A6"/>
                </a:solidFill>
                <a:latin typeface="Arial"/>
                <a:cs typeface="Arial"/>
              </a:rPr>
              <a:t> </a:t>
            </a:r>
            <a:r>
              <a:rPr sz="1000" spc="-110" dirty="0">
                <a:solidFill>
                  <a:srgbClr val="A6A6A6"/>
                </a:solidFill>
                <a:latin typeface="Arial MT"/>
                <a:cs typeface="Arial MT"/>
              </a:rPr>
              <a:t>2</a:t>
            </a:r>
            <a:r>
              <a:rPr sz="1000" spc="-105" dirty="0">
                <a:solidFill>
                  <a:srgbClr val="A6A6A6"/>
                </a:solidFill>
                <a:latin typeface="Arial MT"/>
                <a:cs typeface="Arial MT"/>
              </a:rPr>
              <a:t>0</a:t>
            </a:r>
            <a:r>
              <a:rPr sz="1000" spc="-110" dirty="0">
                <a:solidFill>
                  <a:srgbClr val="A6A6A6"/>
                </a:solidFill>
                <a:latin typeface="Arial MT"/>
                <a:cs typeface="Arial MT"/>
              </a:rPr>
              <a:t>2</a:t>
            </a:r>
            <a:r>
              <a:rPr sz="1000" spc="-105" dirty="0">
                <a:solidFill>
                  <a:srgbClr val="A6A6A6"/>
                </a:solidFill>
                <a:latin typeface="Arial MT"/>
                <a:cs typeface="Arial MT"/>
              </a:rPr>
              <a:t>3</a:t>
            </a:r>
            <a:r>
              <a:rPr sz="1000" spc="-55" dirty="0">
                <a:solidFill>
                  <a:srgbClr val="A6A6A6"/>
                </a:solidFill>
                <a:latin typeface="Arial MT"/>
                <a:cs typeface="Arial MT"/>
              </a:rPr>
              <a:t>;</a:t>
            </a:r>
            <a:r>
              <a:rPr sz="1000" spc="-75" dirty="0">
                <a:solidFill>
                  <a:srgbClr val="A6A6A6"/>
                </a:solidFill>
                <a:latin typeface="Arial MT"/>
                <a:cs typeface="Arial MT"/>
              </a:rPr>
              <a:t> </a:t>
            </a:r>
            <a:r>
              <a:rPr sz="1000" spc="-110" dirty="0">
                <a:solidFill>
                  <a:srgbClr val="A6A6A6"/>
                </a:solidFill>
                <a:latin typeface="Arial MT"/>
                <a:cs typeface="Arial MT"/>
              </a:rPr>
              <a:t>3</a:t>
            </a:r>
            <a:r>
              <a:rPr sz="1000" spc="-105" dirty="0">
                <a:solidFill>
                  <a:srgbClr val="A6A6A6"/>
                </a:solidFill>
                <a:latin typeface="Arial MT"/>
                <a:cs typeface="Arial MT"/>
              </a:rPr>
              <a:t>4</a:t>
            </a:r>
            <a:r>
              <a:rPr sz="1000" spc="-55" dirty="0">
                <a:solidFill>
                  <a:srgbClr val="A6A6A6"/>
                </a:solidFill>
                <a:latin typeface="Arial MT"/>
                <a:cs typeface="Arial MT"/>
              </a:rPr>
              <a:t>:</a:t>
            </a:r>
            <a:r>
              <a:rPr sz="1000" spc="-75" dirty="0">
                <a:solidFill>
                  <a:srgbClr val="A6A6A6"/>
                </a:solidFill>
                <a:latin typeface="Arial MT"/>
                <a:cs typeface="Arial MT"/>
              </a:rPr>
              <a:t> </a:t>
            </a:r>
            <a:r>
              <a:rPr sz="1000" spc="-130" dirty="0">
                <a:solidFill>
                  <a:srgbClr val="A6A6A6"/>
                </a:solidFill>
                <a:latin typeface="Arial MT"/>
                <a:cs typeface="Arial MT"/>
              </a:rPr>
              <a:t>P</a:t>
            </a:r>
            <a:r>
              <a:rPr sz="1000" spc="-110" dirty="0">
                <a:solidFill>
                  <a:srgbClr val="A6A6A6"/>
                </a:solidFill>
                <a:latin typeface="Arial MT"/>
                <a:cs typeface="Arial MT"/>
              </a:rPr>
              <a:t>3</a:t>
            </a:r>
            <a:r>
              <a:rPr sz="1000" spc="-105" dirty="0">
                <a:solidFill>
                  <a:srgbClr val="A6A6A6"/>
                </a:solidFill>
                <a:latin typeface="Arial MT"/>
                <a:cs typeface="Arial MT"/>
              </a:rPr>
              <a:t>19</a:t>
            </a:r>
            <a:r>
              <a:rPr sz="1000" spc="-65" dirty="0">
                <a:solidFill>
                  <a:srgbClr val="A6A6A6"/>
                </a:solidFill>
                <a:latin typeface="Arial MT"/>
                <a:cs typeface="Arial MT"/>
              </a:rPr>
              <a:t>-</a:t>
            </a:r>
            <a:r>
              <a:rPr sz="1000" spc="-105" dirty="0">
                <a:solidFill>
                  <a:srgbClr val="A6A6A6"/>
                </a:solidFill>
                <a:latin typeface="Arial MT"/>
                <a:cs typeface="Arial MT"/>
              </a:rPr>
              <a:t>320</a:t>
            </a:r>
            <a:endParaRPr sz="1000">
              <a:latin typeface="Arial MT"/>
              <a:cs typeface="Arial MT"/>
            </a:endParaRPr>
          </a:p>
        </p:txBody>
      </p:sp>
      <p:sp>
        <p:nvSpPr>
          <p:cNvPr id="8" name="object 8"/>
          <p:cNvSpPr txBox="1"/>
          <p:nvPr/>
        </p:nvSpPr>
        <p:spPr>
          <a:xfrm>
            <a:off x="4974335" y="1356360"/>
            <a:ext cx="3723640" cy="585470"/>
          </a:xfrm>
          <a:prstGeom prst="rect">
            <a:avLst/>
          </a:prstGeom>
          <a:solidFill>
            <a:srgbClr val="05426B"/>
          </a:solidFill>
        </p:spPr>
        <p:txBody>
          <a:bodyPr vert="horz" wrap="square" lIns="0" tIns="41910" rIns="0" bIns="0" rtlCol="0">
            <a:spAutoFit/>
          </a:bodyPr>
          <a:lstStyle/>
          <a:p>
            <a:pPr marL="92710">
              <a:lnSpc>
                <a:spcPct val="100000"/>
              </a:lnSpc>
              <a:spcBef>
                <a:spcPts val="330"/>
              </a:spcBef>
            </a:pPr>
            <a:r>
              <a:rPr sz="1600" b="1" spc="-15" dirty="0">
                <a:solidFill>
                  <a:srgbClr val="FFFFFF"/>
                </a:solidFill>
                <a:latin typeface="Arial"/>
                <a:cs typeface="Arial"/>
              </a:rPr>
              <a:t>KEYNOTE-811 </a:t>
            </a:r>
            <a:r>
              <a:rPr sz="1600" b="1" spc="-5" dirty="0">
                <a:solidFill>
                  <a:srgbClr val="FFFFFF"/>
                </a:solidFill>
                <a:latin typeface="Arial"/>
                <a:cs typeface="Arial"/>
              </a:rPr>
              <a:t>HER2-pos.</a:t>
            </a:r>
            <a:r>
              <a:rPr sz="1600" b="1" spc="10" dirty="0">
                <a:solidFill>
                  <a:srgbClr val="FFFFFF"/>
                </a:solidFill>
                <a:latin typeface="Arial"/>
                <a:cs typeface="Arial"/>
              </a:rPr>
              <a:t> </a:t>
            </a:r>
            <a:r>
              <a:rPr sz="1600" spc="-5" dirty="0">
                <a:solidFill>
                  <a:srgbClr val="FFFFFF"/>
                </a:solidFill>
                <a:latin typeface="Arial MT"/>
                <a:cs typeface="Arial MT"/>
              </a:rPr>
              <a:t>GC/EGJC</a:t>
            </a:r>
            <a:endParaRPr sz="1600">
              <a:latin typeface="Arial MT"/>
              <a:cs typeface="Arial MT"/>
            </a:endParaRPr>
          </a:p>
          <a:p>
            <a:pPr marL="92710">
              <a:lnSpc>
                <a:spcPct val="100000"/>
              </a:lnSpc>
            </a:pPr>
            <a:r>
              <a:rPr sz="1600" spc="-5" dirty="0">
                <a:solidFill>
                  <a:srgbClr val="FFFFFF"/>
                </a:solidFill>
                <a:latin typeface="Arial MT"/>
                <a:cs typeface="Arial MT"/>
              </a:rPr>
              <a:t>PFS</a:t>
            </a:r>
            <a:r>
              <a:rPr sz="1600" spc="-15" dirty="0">
                <a:solidFill>
                  <a:srgbClr val="FFFFFF"/>
                </a:solidFill>
                <a:latin typeface="Arial MT"/>
                <a:cs typeface="Arial MT"/>
              </a:rPr>
              <a:t> </a:t>
            </a:r>
            <a:r>
              <a:rPr sz="1600" spc="-5" dirty="0">
                <a:solidFill>
                  <a:srgbClr val="FFFFFF"/>
                </a:solidFill>
                <a:latin typeface="Arial MT"/>
                <a:cs typeface="Arial MT"/>
              </a:rPr>
              <a:t>HR according to</a:t>
            </a:r>
            <a:r>
              <a:rPr sz="1600" dirty="0">
                <a:solidFill>
                  <a:srgbClr val="FFFFFF"/>
                </a:solidFill>
                <a:latin typeface="Arial MT"/>
                <a:cs typeface="Arial MT"/>
              </a:rPr>
              <a:t> </a:t>
            </a:r>
            <a:r>
              <a:rPr sz="1600" spc="-5" dirty="0">
                <a:solidFill>
                  <a:srgbClr val="FFFFFF"/>
                </a:solidFill>
                <a:latin typeface="Arial MT"/>
                <a:cs typeface="Arial MT"/>
              </a:rPr>
              <a:t>PD-L1</a:t>
            </a:r>
            <a:r>
              <a:rPr sz="1600" spc="-10" dirty="0">
                <a:solidFill>
                  <a:srgbClr val="FFFFFF"/>
                </a:solidFill>
                <a:latin typeface="Arial MT"/>
                <a:cs typeface="Arial MT"/>
              </a:rPr>
              <a:t> </a:t>
            </a:r>
            <a:r>
              <a:rPr sz="1600" spc="-5" dirty="0">
                <a:solidFill>
                  <a:srgbClr val="FFFFFF"/>
                </a:solidFill>
                <a:latin typeface="Arial MT"/>
                <a:cs typeface="Arial MT"/>
              </a:rPr>
              <a:t>CPS</a:t>
            </a:r>
            <a:endParaRPr sz="1600">
              <a:latin typeface="Arial MT"/>
              <a:cs typeface="Arial MT"/>
            </a:endParaRPr>
          </a:p>
        </p:txBody>
      </p:sp>
      <p:sp>
        <p:nvSpPr>
          <p:cNvPr id="9" name="object 9"/>
          <p:cNvSpPr txBox="1"/>
          <p:nvPr/>
        </p:nvSpPr>
        <p:spPr>
          <a:xfrm>
            <a:off x="5054346" y="2359279"/>
            <a:ext cx="88328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CPS</a:t>
            </a:r>
            <a:r>
              <a:rPr sz="1800" b="1" spc="-35" dirty="0">
                <a:latin typeface="Arial"/>
                <a:cs typeface="Arial"/>
              </a:rPr>
              <a:t> </a:t>
            </a:r>
            <a:r>
              <a:rPr sz="1800" b="1" spc="-5" dirty="0">
                <a:latin typeface="Arial"/>
                <a:cs typeface="Arial"/>
              </a:rPr>
              <a:t>&lt;</a:t>
            </a:r>
            <a:r>
              <a:rPr sz="1800" b="1" spc="-35" dirty="0">
                <a:latin typeface="Arial"/>
                <a:cs typeface="Arial"/>
              </a:rPr>
              <a:t> </a:t>
            </a:r>
            <a:r>
              <a:rPr sz="1800" b="1" spc="-5" dirty="0">
                <a:latin typeface="Arial"/>
                <a:cs typeface="Arial"/>
              </a:rPr>
              <a:t>1</a:t>
            </a:r>
            <a:endParaRPr sz="1800">
              <a:latin typeface="Arial"/>
              <a:cs typeface="Arial"/>
            </a:endParaRPr>
          </a:p>
        </p:txBody>
      </p:sp>
      <p:sp>
        <p:nvSpPr>
          <p:cNvPr id="10" name="object 10"/>
          <p:cNvSpPr txBox="1"/>
          <p:nvPr/>
        </p:nvSpPr>
        <p:spPr>
          <a:xfrm>
            <a:off x="5054346" y="2359279"/>
            <a:ext cx="3169285" cy="1397635"/>
          </a:xfrm>
          <a:prstGeom prst="rect">
            <a:avLst/>
          </a:prstGeom>
        </p:spPr>
        <p:txBody>
          <a:bodyPr vert="horz" wrap="square" lIns="0" tIns="12700" rIns="0" bIns="0" rtlCol="0">
            <a:spAutoFit/>
          </a:bodyPr>
          <a:lstStyle/>
          <a:p>
            <a:pPr marL="1059815">
              <a:lnSpc>
                <a:spcPct val="100000"/>
              </a:lnSpc>
              <a:spcBef>
                <a:spcPts val="100"/>
              </a:spcBef>
            </a:pPr>
            <a:r>
              <a:rPr sz="1800" b="1" dirty="0">
                <a:latin typeface="Arial"/>
                <a:cs typeface="Arial"/>
              </a:rPr>
              <a:t>–</a:t>
            </a:r>
            <a:r>
              <a:rPr sz="1800" b="1" spc="-25" dirty="0">
                <a:latin typeface="Arial"/>
                <a:cs typeface="Arial"/>
              </a:rPr>
              <a:t> </a:t>
            </a:r>
            <a:r>
              <a:rPr sz="1800" b="1" spc="-5" dirty="0">
                <a:latin typeface="Arial"/>
                <a:cs typeface="Arial"/>
              </a:rPr>
              <a:t>Hazard</a:t>
            </a:r>
            <a:r>
              <a:rPr sz="1800" b="1" dirty="0">
                <a:latin typeface="Arial"/>
                <a:cs typeface="Arial"/>
              </a:rPr>
              <a:t> </a:t>
            </a:r>
            <a:r>
              <a:rPr sz="1800" b="1" spc="-5" dirty="0">
                <a:latin typeface="Arial"/>
                <a:cs typeface="Arial"/>
              </a:rPr>
              <a:t>Ratio</a:t>
            </a:r>
            <a:r>
              <a:rPr sz="1800" b="1" spc="-10" dirty="0">
                <a:latin typeface="Arial"/>
                <a:cs typeface="Arial"/>
              </a:rPr>
              <a:t> </a:t>
            </a:r>
            <a:r>
              <a:rPr sz="1800" b="1" spc="-5" dirty="0">
                <a:latin typeface="Arial"/>
                <a:cs typeface="Arial"/>
              </a:rPr>
              <a:t>1.03</a:t>
            </a:r>
            <a:endParaRPr sz="1800">
              <a:latin typeface="Arial"/>
              <a:cs typeface="Arial"/>
            </a:endParaRPr>
          </a:p>
          <a:p>
            <a:pPr marL="12700" marR="5080">
              <a:lnSpc>
                <a:spcPts val="4320"/>
              </a:lnSpc>
              <a:spcBef>
                <a:spcPts val="300"/>
              </a:spcBef>
              <a:tabLst>
                <a:tab pos="1059815" algn="l"/>
                <a:tab pos="1115695" algn="l"/>
              </a:tabLst>
            </a:pPr>
            <a:r>
              <a:rPr sz="1800" b="1" spc="-5" dirty="0">
                <a:latin typeface="Arial"/>
                <a:cs typeface="Arial"/>
              </a:rPr>
              <a:t>CPS</a:t>
            </a:r>
            <a:r>
              <a:rPr sz="1800" b="1" spc="5" dirty="0">
                <a:latin typeface="Arial"/>
                <a:cs typeface="Arial"/>
              </a:rPr>
              <a:t> </a:t>
            </a:r>
            <a:r>
              <a:rPr sz="1800" b="1" spc="-5" dirty="0">
                <a:latin typeface="Arial"/>
                <a:cs typeface="Arial"/>
              </a:rPr>
              <a:t>&gt;</a:t>
            </a:r>
            <a:r>
              <a:rPr sz="1800" b="1" spc="5" dirty="0">
                <a:latin typeface="Arial"/>
                <a:cs typeface="Arial"/>
              </a:rPr>
              <a:t> </a:t>
            </a:r>
            <a:r>
              <a:rPr sz="1800" b="1" spc="-5" dirty="0">
                <a:latin typeface="Arial"/>
                <a:cs typeface="Arial"/>
              </a:rPr>
              <a:t>1	</a:t>
            </a:r>
            <a:r>
              <a:rPr sz="1800" b="1" dirty="0">
                <a:latin typeface="Arial"/>
                <a:cs typeface="Arial"/>
              </a:rPr>
              <a:t>–</a:t>
            </a:r>
            <a:r>
              <a:rPr sz="1800" b="1" spc="-25" dirty="0">
                <a:latin typeface="Arial"/>
                <a:cs typeface="Arial"/>
              </a:rPr>
              <a:t> </a:t>
            </a:r>
            <a:r>
              <a:rPr sz="1800" b="1" spc="-5" dirty="0">
                <a:latin typeface="Arial"/>
                <a:cs typeface="Arial"/>
              </a:rPr>
              <a:t>Hazard</a:t>
            </a:r>
            <a:r>
              <a:rPr sz="1800" b="1" dirty="0">
                <a:latin typeface="Arial"/>
                <a:cs typeface="Arial"/>
              </a:rPr>
              <a:t> </a:t>
            </a:r>
            <a:r>
              <a:rPr sz="1800" b="1" spc="-5" dirty="0">
                <a:latin typeface="Arial"/>
                <a:cs typeface="Arial"/>
              </a:rPr>
              <a:t>Ratio</a:t>
            </a:r>
            <a:r>
              <a:rPr sz="1800" b="1" spc="-10" dirty="0">
                <a:latin typeface="Arial"/>
                <a:cs typeface="Arial"/>
              </a:rPr>
              <a:t> </a:t>
            </a:r>
            <a:r>
              <a:rPr sz="1800" b="1" spc="-5" dirty="0">
                <a:latin typeface="Arial"/>
                <a:cs typeface="Arial"/>
              </a:rPr>
              <a:t>0.71 </a:t>
            </a:r>
            <a:r>
              <a:rPr sz="1800" b="1" spc="-484" dirty="0">
                <a:latin typeface="Arial"/>
                <a:cs typeface="Arial"/>
              </a:rPr>
              <a:t> </a:t>
            </a:r>
            <a:r>
              <a:rPr sz="1800" b="1" spc="-5" dirty="0">
                <a:latin typeface="Arial"/>
                <a:cs typeface="Arial"/>
              </a:rPr>
              <a:t>CPS </a:t>
            </a:r>
            <a:r>
              <a:rPr sz="1800" b="1" dirty="0">
                <a:latin typeface="Arial"/>
                <a:cs typeface="Arial"/>
              </a:rPr>
              <a:t>≥ </a:t>
            </a:r>
            <a:r>
              <a:rPr sz="1800" b="1" spc="-5" dirty="0">
                <a:latin typeface="Arial"/>
                <a:cs typeface="Arial"/>
              </a:rPr>
              <a:t>10		</a:t>
            </a:r>
            <a:r>
              <a:rPr sz="1800" b="1" dirty="0">
                <a:latin typeface="Arial"/>
                <a:cs typeface="Arial"/>
              </a:rPr>
              <a:t>-</a:t>
            </a:r>
            <a:r>
              <a:rPr sz="1800" b="1" spc="-15" dirty="0">
                <a:latin typeface="Arial"/>
                <a:cs typeface="Arial"/>
              </a:rPr>
              <a:t> </a:t>
            </a:r>
            <a:r>
              <a:rPr sz="1800" b="1" spc="-5" dirty="0">
                <a:latin typeface="Arial"/>
                <a:cs typeface="Arial"/>
              </a:rPr>
              <a:t>Hazard Ratio </a:t>
            </a:r>
            <a:r>
              <a:rPr sz="1800" b="1" spc="-30" dirty="0">
                <a:latin typeface="Arial"/>
                <a:cs typeface="Arial"/>
              </a:rPr>
              <a:t>n.r.</a:t>
            </a:r>
            <a:endParaRPr sz="1800">
              <a:latin typeface="Arial"/>
              <a:cs typeface="Arial"/>
            </a:endParaRPr>
          </a:p>
        </p:txBody>
      </p:sp>
      <p:sp>
        <p:nvSpPr>
          <p:cNvPr id="11" name="object 11"/>
          <p:cNvSpPr txBox="1"/>
          <p:nvPr/>
        </p:nvSpPr>
        <p:spPr>
          <a:xfrm>
            <a:off x="6458839" y="4210608"/>
            <a:ext cx="2145030" cy="177800"/>
          </a:xfrm>
          <a:prstGeom prst="rect">
            <a:avLst/>
          </a:prstGeom>
        </p:spPr>
        <p:txBody>
          <a:bodyPr vert="horz" wrap="square" lIns="0" tIns="12065" rIns="0" bIns="0" rtlCol="0">
            <a:spAutoFit/>
          </a:bodyPr>
          <a:lstStyle/>
          <a:p>
            <a:pPr marL="12700">
              <a:lnSpc>
                <a:spcPct val="100000"/>
              </a:lnSpc>
              <a:spcBef>
                <a:spcPts val="95"/>
              </a:spcBef>
            </a:pPr>
            <a:r>
              <a:rPr sz="1000" spc="-105" dirty="0">
                <a:solidFill>
                  <a:srgbClr val="A6A6A6"/>
                </a:solidFill>
                <a:latin typeface="Arial MT"/>
                <a:cs typeface="Arial MT"/>
              </a:rPr>
              <a:t>Jan</a:t>
            </a:r>
            <a:r>
              <a:rPr sz="1000" spc="-75" dirty="0">
                <a:solidFill>
                  <a:srgbClr val="A6A6A6"/>
                </a:solidFill>
                <a:latin typeface="Arial MT"/>
                <a:cs typeface="Arial MT"/>
              </a:rPr>
              <a:t>jigia</a:t>
            </a:r>
            <a:r>
              <a:rPr sz="1000" spc="-105" dirty="0">
                <a:solidFill>
                  <a:srgbClr val="A6A6A6"/>
                </a:solidFill>
                <a:latin typeface="Arial MT"/>
                <a:cs typeface="Arial MT"/>
              </a:rPr>
              <a:t>n</a:t>
            </a:r>
            <a:r>
              <a:rPr sz="1000" spc="-60" dirty="0">
                <a:solidFill>
                  <a:srgbClr val="A6A6A6"/>
                </a:solidFill>
                <a:latin typeface="Arial MT"/>
                <a:cs typeface="Arial MT"/>
              </a:rPr>
              <a:t> </a:t>
            </a:r>
            <a:r>
              <a:rPr sz="1000" spc="-125" dirty="0">
                <a:solidFill>
                  <a:srgbClr val="A6A6A6"/>
                </a:solidFill>
                <a:latin typeface="Arial MT"/>
                <a:cs typeface="Arial MT"/>
              </a:rPr>
              <a:t>Y</a:t>
            </a:r>
            <a:r>
              <a:rPr sz="1000" spc="-45" dirty="0">
                <a:solidFill>
                  <a:srgbClr val="A6A6A6"/>
                </a:solidFill>
                <a:latin typeface="Arial MT"/>
                <a:cs typeface="Arial MT"/>
              </a:rPr>
              <a:t> </a:t>
            </a:r>
            <a:r>
              <a:rPr sz="1000" spc="-110" dirty="0">
                <a:solidFill>
                  <a:srgbClr val="A6A6A6"/>
                </a:solidFill>
                <a:latin typeface="Arial MT"/>
                <a:cs typeface="Arial MT"/>
              </a:rPr>
              <a:t>e</a:t>
            </a:r>
            <a:r>
              <a:rPr sz="1000" spc="-55" dirty="0">
                <a:solidFill>
                  <a:srgbClr val="A6A6A6"/>
                </a:solidFill>
                <a:latin typeface="Arial MT"/>
                <a:cs typeface="Arial MT"/>
              </a:rPr>
              <a:t>t</a:t>
            </a:r>
            <a:r>
              <a:rPr sz="1000" spc="-60" dirty="0">
                <a:solidFill>
                  <a:srgbClr val="A6A6A6"/>
                </a:solidFill>
                <a:latin typeface="Arial MT"/>
                <a:cs typeface="Arial MT"/>
              </a:rPr>
              <a:t> </a:t>
            </a:r>
            <a:r>
              <a:rPr sz="1000" spc="-80" dirty="0">
                <a:solidFill>
                  <a:srgbClr val="A6A6A6"/>
                </a:solidFill>
                <a:latin typeface="Arial MT"/>
                <a:cs typeface="Arial MT"/>
              </a:rPr>
              <a:t>al</a:t>
            </a:r>
            <a:r>
              <a:rPr sz="1000" spc="-55" dirty="0">
                <a:solidFill>
                  <a:srgbClr val="A6A6A6"/>
                </a:solidFill>
                <a:latin typeface="Arial MT"/>
                <a:cs typeface="Arial MT"/>
              </a:rPr>
              <a:t>.</a:t>
            </a:r>
            <a:r>
              <a:rPr sz="1000" spc="-50" dirty="0">
                <a:solidFill>
                  <a:srgbClr val="A6A6A6"/>
                </a:solidFill>
                <a:latin typeface="Arial MT"/>
                <a:cs typeface="Arial MT"/>
              </a:rPr>
              <a:t> </a:t>
            </a:r>
            <a:r>
              <a:rPr sz="1000" i="1" spc="-130" dirty="0">
                <a:solidFill>
                  <a:srgbClr val="A6A6A6"/>
                </a:solidFill>
                <a:latin typeface="Arial"/>
                <a:cs typeface="Arial"/>
              </a:rPr>
              <a:t>ES</a:t>
            </a:r>
            <a:r>
              <a:rPr sz="1000" i="1" spc="-155" dirty="0">
                <a:solidFill>
                  <a:srgbClr val="A6A6A6"/>
                </a:solidFill>
                <a:latin typeface="Arial"/>
                <a:cs typeface="Arial"/>
              </a:rPr>
              <a:t>M</a:t>
            </a:r>
            <a:r>
              <a:rPr sz="1000" i="1" spc="-145" dirty="0">
                <a:solidFill>
                  <a:srgbClr val="A6A6A6"/>
                </a:solidFill>
                <a:latin typeface="Arial"/>
                <a:cs typeface="Arial"/>
              </a:rPr>
              <a:t>O</a:t>
            </a:r>
            <a:r>
              <a:rPr sz="1000" i="1" spc="-25" dirty="0">
                <a:solidFill>
                  <a:srgbClr val="A6A6A6"/>
                </a:solidFill>
                <a:latin typeface="Arial"/>
                <a:cs typeface="Arial"/>
              </a:rPr>
              <a:t> </a:t>
            </a:r>
            <a:r>
              <a:rPr sz="1000" spc="-110" dirty="0">
                <a:solidFill>
                  <a:srgbClr val="A6A6A6"/>
                </a:solidFill>
                <a:latin typeface="Arial MT"/>
                <a:cs typeface="Arial MT"/>
              </a:rPr>
              <a:t>2</a:t>
            </a:r>
            <a:r>
              <a:rPr sz="1000" spc="-105" dirty="0">
                <a:solidFill>
                  <a:srgbClr val="A6A6A6"/>
                </a:solidFill>
                <a:latin typeface="Arial MT"/>
                <a:cs typeface="Arial MT"/>
              </a:rPr>
              <a:t>0</a:t>
            </a:r>
            <a:r>
              <a:rPr sz="1000" spc="-110" dirty="0">
                <a:solidFill>
                  <a:srgbClr val="A6A6A6"/>
                </a:solidFill>
                <a:latin typeface="Arial MT"/>
                <a:cs typeface="Arial MT"/>
              </a:rPr>
              <a:t>2</a:t>
            </a:r>
            <a:r>
              <a:rPr sz="1000" spc="-105" dirty="0">
                <a:solidFill>
                  <a:srgbClr val="A6A6A6"/>
                </a:solidFill>
                <a:latin typeface="Arial MT"/>
                <a:cs typeface="Arial MT"/>
              </a:rPr>
              <a:t>3</a:t>
            </a:r>
            <a:r>
              <a:rPr sz="1000" spc="-55" dirty="0">
                <a:solidFill>
                  <a:srgbClr val="A6A6A6"/>
                </a:solidFill>
                <a:latin typeface="Arial MT"/>
                <a:cs typeface="Arial MT"/>
              </a:rPr>
              <a:t>;</a:t>
            </a:r>
            <a:r>
              <a:rPr sz="1000" spc="-85" dirty="0">
                <a:solidFill>
                  <a:srgbClr val="A6A6A6"/>
                </a:solidFill>
                <a:latin typeface="Arial MT"/>
                <a:cs typeface="Arial MT"/>
              </a:rPr>
              <a:t> </a:t>
            </a:r>
            <a:r>
              <a:rPr sz="1000" spc="-110" dirty="0">
                <a:solidFill>
                  <a:srgbClr val="A6A6A6"/>
                </a:solidFill>
                <a:latin typeface="Arial MT"/>
                <a:cs typeface="Arial MT"/>
              </a:rPr>
              <a:t>a</a:t>
            </a:r>
            <a:r>
              <a:rPr sz="1000" spc="-105" dirty="0">
                <a:solidFill>
                  <a:srgbClr val="A6A6A6"/>
                </a:solidFill>
                <a:latin typeface="Arial MT"/>
                <a:cs typeface="Arial MT"/>
              </a:rPr>
              <a:t>b</a:t>
            </a:r>
            <a:r>
              <a:rPr sz="1000" spc="-80" dirty="0">
                <a:solidFill>
                  <a:srgbClr val="A6A6A6"/>
                </a:solidFill>
                <a:latin typeface="Arial MT"/>
                <a:cs typeface="Arial MT"/>
              </a:rPr>
              <a:t>st</a:t>
            </a:r>
            <a:r>
              <a:rPr sz="1000" spc="-65" dirty="0">
                <a:solidFill>
                  <a:srgbClr val="A6A6A6"/>
                </a:solidFill>
                <a:latin typeface="Arial MT"/>
                <a:cs typeface="Arial MT"/>
              </a:rPr>
              <a:t>r</a:t>
            </a:r>
            <a:r>
              <a:rPr sz="1000" spc="-105" dirty="0">
                <a:solidFill>
                  <a:srgbClr val="A6A6A6"/>
                </a:solidFill>
                <a:latin typeface="Arial MT"/>
                <a:cs typeface="Arial MT"/>
              </a:rPr>
              <a:t>ac</a:t>
            </a:r>
            <a:r>
              <a:rPr sz="1000" spc="-55" dirty="0">
                <a:solidFill>
                  <a:srgbClr val="A6A6A6"/>
                </a:solidFill>
                <a:latin typeface="Arial MT"/>
                <a:cs typeface="Arial MT"/>
              </a:rPr>
              <a:t>t</a:t>
            </a:r>
            <a:r>
              <a:rPr sz="1000" spc="-75" dirty="0">
                <a:solidFill>
                  <a:srgbClr val="A6A6A6"/>
                </a:solidFill>
                <a:latin typeface="Arial MT"/>
                <a:cs typeface="Arial MT"/>
              </a:rPr>
              <a:t> </a:t>
            </a:r>
            <a:r>
              <a:rPr sz="1000" spc="-110" dirty="0">
                <a:solidFill>
                  <a:srgbClr val="A6A6A6"/>
                </a:solidFill>
                <a:latin typeface="Arial MT"/>
                <a:cs typeface="Arial MT"/>
              </a:rPr>
              <a:t>1</a:t>
            </a:r>
            <a:r>
              <a:rPr sz="1000" spc="-105" dirty="0">
                <a:solidFill>
                  <a:srgbClr val="A6A6A6"/>
                </a:solidFill>
                <a:latin typeface="Arial MT"/>
                <a:cs typeface="Arial MT"/>
              </a:rPr>
              <a:t>5</a:t>
            </a:r>
            <a:r>
              <a:rPr sz="1000" spc="-110" dirty="0">
                <a:solidFill>
                  <a:srgbClr val="A6A6A6"/>
                </a:solidFill>
                <a:latin typeface="Arial MT"/>
                <a:cs typeface="Arial MT"/>
              </a:rPr>
              <a:t>1</a:t>
            </a:r>
            <a:r>
              <a:rPr sz="1000" spc="-105" dirty="0">
                <a:solidFill>
                  <a:srgbClr val="A6A6A6"/>
                </a:solidFill>
                <a:latin typeface="Arial MT"/>
                <a:cs typeface="Arial MT"/>
              </a:rPr>
              <a:t>1</a:t>
            </a:r>
            <a:r>
              <a:rPr sz="1000" spc="-145" dirty="0">
                <a:solidFill>
                  <a:srgbClr val="A6A6A6"/>
                </a:solidFill>
                <a:latin typeface="Arial MT"/>
                <a:cs typeface="Arial MT"/>
              </a:rPr>
              <a:t>O</a:t>
            </a:r>
            <a:endParaRPr sz="1000">
              <a:latin typeface="Arial MT"/>
              <a:cs typeface="Arial M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216535"/>
            <a:ext cx="7050405" cy="452120"/>
          </a:xfrm>
          <a:prstGeom prst="rect">
            <a:avLst/>
          </a:prstGeom>
        </p:spPr>
        <p:txBody>
          <a:bodyPr vert="horz" wrap="square" lIns="0" tIns="12065" rIns="0" bIns="0" rtlCol="0">
            <a:spAutoFit/>
          </a:bodyPr>
          <a:lstStyle/>
          <a:p>
            <a:pPr marL="12700">
              <a:lnSpc>
                <a:spcPct val="100000"/>
              </a:lnSpc>
              <a:spcBef>
                <a:spcPts val="95"/>
              </a:spcBef>
            </a:pPr>
            <a:r>
              <a:rPr sz="2800" spc="-320" dirty="0">
                <a:solidFill>
                  <a:srgbClr val="016C71"/>
                </a:solidFill>
              </a:rPr>
              <a:t>KEYNOTE-811</a:t>
            </a:r>
            <a:r>
              <a:rPr sz="2800" spc="-85" dirty="0">
                <a:solidFill>
                  <a:srgbClr val="016C71"/>
                </a:solidFill>
              </a:rPr>
              <a:t> </a:t>
            </a:r>
            <a:r>
              <a:rPr sz="2800" spc="-170" dirty="0">
                <a:solidFill>
                  <a:srgbClr val="016C71"/>
                </a:solidFill>
              </a:rPr>
              <a:t>-</a:t>
            </a:r>
            <a:r>
              <a:rPr sz="2800" spc="-150" dirty="0">
                <a:solidFill>
                  <a:srgbClr val="016C71"/>
                </a:solidFill>
              </a:rPr>
              <a:t> </a:t>
            </a:r>
            <a:r>
              <a:rPr sz="2800" spc="-254" dirty="0">
                <a:solidFill>
                  <a:srgbClr val="016C71"/>
                </a:solidFill>
              </a:rPr>
              <a:t>Overall</a:t>
            </a:r>
            <a:r>
              <a:rPr sz="2800" spc="-130" dirty="0">
                <a:solidFill>
                  <a:srgbClr val="016C71"/>
                </a:solidFill>
              </a:rPr>
              <a:t> </a:t>
            </a:r>
            <a:r>
              <a:rPr sz="2800" spc="-250" dirty="0">
                <a:solidFill>
                  <a:srgbClr val="016C71"/>
                </a:solidFill>
              </a:rPr>
              <a:t>Survival</a:t>
            </a:r>
            <a:r>
              <a:rPr sz="2800" spc="-130" dirty="0">
                <a:solidFill>
                  <a:srgbClr val="016C71"/>
                </a:solidFill>
              </a:rPr>
              <a:t> </a:t>
            </a:r>
            <a:r>
              <a:rPr sz="2800" spc="-229" dirty="0">
                <a:solidFill>
                  <a:srgbClr val="016C71"/>
                </a:solidFill>
              </a:rPr>
              <a:t>for</a:t>
            </a:r>
            <a:r>
              <a:rPr sz="2800" spc="-145" dirty="0">
                <a:solidFill>
                  <a:srgbClr val="016C71"/>
                </a:solidFill>
              </a:rPr>
              <a:t> </a:t>
            </a:r>
            <a:r>
              <a:rPr sz="2800" spc="-300" dirty="0">
                <a:solidFill>
                  <a:srgbClr val="016C71"/>
                </a:solidFill>
              </a:rPr>
              <a:t>PD-L1</a:t>
            </a:r>
            <a:r>
              <a:rPr sz="2800" spc="-125" dirty="0">
                <a:solidFill>
                  <a:srgbClr val="016C71"/>
                </a:solidFill>
              </a:rPr>
              <a:t> </a:t>
            </a:r>
            <a:r>
              <a:rPr sz="2800" spc="-350" dirty="0">
                <a:solidFill>
                  <a:srgbClr val="016C71"/>
                </a:solidFill>
              </a:rPr>
              <a:t>CPS</a:t>
            </a:r>
            <a:r>
              <a:rPr sz="2800" spc="-125" dirty="0">
                <a:solidFill>
                  <a:srgbClr val="016C71"/>
                </a:solidFill>
              </a:rPr>
              <a:t> </a:t>
            </a:r>
            <a:r>
              <a:rPr sz="2800" spc="-300" dirty="0">
                <a:solidFill>
                  <a:srgbClr val="016C71"/>
                </a:solidFill>
              </a:rPr>
              <a:t>&lt;</a:t>
            </a:r>
            <a:r>
              <a:rPr sz="2800" spc="-150" dirty="0">
                <a:solidFill>
                  <a:srgbClr val="016C71"/>
                </a:solidFill>
              </a:rPr>
              <a:t> </a:t>
            </a:r>
            <a:r>
              <a:rPr sz="2800" spc="-285" dirty="0">
                <a:solidFill>
                  <a:srgbClr val="016C71"/>
                </a:solidFill>
              </a:rPr>
              <a:t>1</a:t>
            </a:r>
            <a:endParaRPr sz="2800"/>
          </a:p>
        </p:txBody>
      </p:sp>
      <p:pic>
        <p:nvPicPr>
          <p:cNvPr id="3" name="object 3"/>
          <p:cNvPicPr/>
          <p:nvPr/>
        </p:nvPicPr>
        <p:blipFill>
          <a:blip r:embed="rId3" cstate="print"/>
          <a:stretch>
            <a:fillRect/>
          </a:stretch>
        </p:blipFill>
        <p:spPr>
          <a:xfrm>
            <a:off x="1824462" y="708659"/>
            <a:ext cx="5552862" cy="3781887"/>
          </a:xfrm>
          <a:prstGeom prst="rect">
            <a:avLst/>
          </a:prstGeom>
        </p:spPr>
      </p:pic>
      <p:sp>
        <p:nvSpPr>
          <p:cNvPr id="4" name="object 4"/>
          <p:cNvSpPr txBox="1"/>
          <p:nvPr/>
        </p:nvSpPr>
        <p:spPr>
          <a:xfrm>
            <a:off x="4686427" y="4502911"/>
            <a:ext cx="3926204" cy="177800"/>
          </a:xfrm>
          <a:prstGeom prst="rect">
            <a:avLst/>
          </a:prstGeom>
        </p:spPr>
        <p:txBody>
          <a:bodyPr vert="horz" wrap="square" lIns="0" tIns="12065" rIns="0" bIns="0" rtlCol="0">
            <a:spAutoFit/>
          </a:bodyPr>
          <a:lstStyle/>
          <a:p>
            <a:pPr marL="12700">
              <a:lnSpc>
                <a:spcPct val="100000"/>
              </a:lnSpc>
              <a:spcBef>
                <a:spcPts val="95"/>
              </a:spcBef>
            </a:pPr>
            <a:r>
              <a:rPr sz="1000" spc="-105" dirty="0">
                <a:solidFill>
                  <a:srgbClr val="A6A6A6"/>
                </a:solidFill>
                <a:latin typeface="Arial MT"/>
                <a:cs typeface="Arial MT"/>
              </a:rPr>
              <a:t>European</a:t>
            </a:r>
            <a:r>
              <a:rPr sz="1000" spc="-80" dirty="0">
                <a:solidFill>
                  <a:srgbClr val="A6A6A6"/>
                </a:solidFill>
                <a:latin typeface="Arial MT"/>
                <a:cs typeface="Arial MT"/>
              </a:rPr>
              <a:t> </a:t>
            </a:r>
            <a:r>
              <a:rPr sz="1000" spc="-95" dirty="0">
                <a:solidFill>
                  <a:srgbClr val="A6A6A6"/>
                </a:solidFill>
                <a:latin typeface="Arial MT"/>
                <a:cs typeface="Arial MT"/>
              </a:rPr>
              <a:t>Medicines</a:t>
            </a:r>
            <a:r>
              <a:rPr sz="1000" spc="-35" dirty="0">
                <a:solidFill>
                  <a:srgbClr val="A6A6A6"/>
                </a:solidFill>
                <a:latin typeface="Arial MT"/>
                <a:cs typeface="Arial MT"/>
              </a:rPr>
              <a:t> </a:t>
            </a:r>
            <a:r>
              <a:rPr sz="1000" spc="-110" dirty="0">
                <a:solidFill>
                  <a:srgbClr val="A6A6A6"/>
                </a:solidFill>
                <a:latin typeface="Arial MT"/>
                <a:cs typeface="Arial MT"/>
              </a:rPr>
              <a:t>Agency</a:t>
            </a:r>
            <a:r>
              <a:rPr sz="1000" spc="-50" dirty="0">
                <a:solidFill>
                  <a:srgbClr val="A6A6A6"/>
                </a:solidFill>
                <a:latin typeface="Arial MT"/>
                <a:cs typeface="Arial MT"/>
              </a:rPr>
              <a:t> </a:t>
            </a:r>
            <a:r>
              <a:rPr sz="1000" spc="-105" dirty="0">
                <a:solidFill>
                  <a:srgbClr val="A6A6A6"/>
                </a:solidFill>
                <a:latin typeface="Arial MT"/>
                <a:cs typeface="Arial MT"/>
              </a:rPr>
              <a:t>–</a:t>
            </a:r>
            <a:r>
              <a:rPr sz="1000" spc="-40" dirty="0">
                <a:solidFill>
                  <a:srgbClr val="A6A6A6"/>
                </a:solidFill>
                <a:latin typeface="Arial MT"/>
                <a:cs typeface="Arial MT"/>
              </a:rPr>
              <a:t> </a:t>
            </a:r>
            <a:r>
              <a:rPr sz="1000" spc="-105" dirty="0">
                <a:solidFill>
                  <a:srgbClr val="A6A6A6"/>
                </a:solidFill>
                <a:latin typeface="Arial MT"/>
                <a:cs typeface="Arial MT"/>
              </a:rPr>
              <a:t>assessment</a:t>
            </a:r>
            <a:r>
              <a:rPr sz="1000" spc="-55" dirty="0">
                <a:solidFill>
                  <a:srgbClr val="A6A6A6"/>
                </a:solidFill>
                <a:latin typeface="Arial MT"/>
                <a:cs typeface="Arial MT"/>
              </a:rPr>
              <a:t> </a:t>
            </a:r>
            <a:r>
              <a:rPr sz="1000" spc="-80" dirty="0">
                <a:solidFill>
                  <a:srgbClr val="A6A6A6"/>
                </a:solidFill>
                <a:latin typeface="Arial MT"/>
                <a:cs typeface="Arial MT"/>
              </a:rPr>
              <a:t>report;</a:t>
            </a:r>
            <a:r>
              <a:rPr sz="1000" spc="-65" dirty="0">
                <a:solidFill>
                  <a:srgbClr val="A6A6A6"/>
                </a:solidFill>
                <a:latin typeface="Arial MT"/>
                <a:cs typeface="Arial MT"/>
              </a:rPr>
              <a:t> </a:t>
            </a:r>
            <a:r>
              <a:rPr sz="1000" spc="-55" dirty="0">
                <a:solidFill>
                  <a:srgbClr val="A6A6A6"/>
                </a:solidFill>
                <a:latin typeface="Arial MT"/>
                <a:cs typeface="Arial MT"/>
              </a:rPr>
              <a:t>; </a:t>
            </a:r>
            <a:r>
              <a:rPr sz="1000" spc="-105" dirty="0">
                <a:solidFill>
                  <a:srgbClr val="A6A6A6"/>
                </a:solidFill>
                <a:latin typeface="Arial MT"/>
                <a:cs typeface="Arial MT"/>
              </a:rPr>
              <a:t>EMA/359366/2023;</a:t>
            </a:r>
            <a:r>
              <a:rPr sz="1000" spc="-85" dirty="0">
                <a:solidFill>
                  <a:srgbClr val="A6A6A6"/>
                </a:solidFill>
                <a:latin typeface="Arial MT"/>
                <a:cs typeface="Arial MT"/>
              </a:rPr>
              <a:t> </a:t>
            </a:r>
            <a:r>
              <a:rPr sz="1000" spc="-105" dirty="0">
                <a:solidFill>
                  <a:srgbClr val="A6A6A6"/>
                </a:solidFill>
                <a:latin typeface="Arial MT"/>
                <a:cs typeface="Arial MT"/>
              </a:rPr>
              <a:t>20</a:t>
            </a:r>
            <a:r>
              <a:rPr sz="1000" spc="-55" dirty="0">
                <a:solidFill>
                  <a:srgbClr val="A6A6A6"/>
                </a:solidFill>
                <a:latin typeface="Arial MT"/>
                <a:cs typeface="Arial MT"/>
              </a:rPr>
              <a:t> </a:t>
            </a:r>
            <a:r>
              <a:rPr sz="1000" spc="-85" dirty="0">
                <a:solidFill>
                  <a:srgbClr val="A6A6A6"/>
                </a:solidFill>
                <a:latin typeface="Arial MT"/>
                <a:cs typeface="Arial MT"/>
              </a:rPr>
              <a:t>July</a:t>
            </a:r>
            <a:r>
              <a:rPr sz="1000" spc="-45" dirty="0">
                <a:solidFill>
                  <a:srgbClr val="A6A6A6"/>
                </a:solidFill>
                <a:latin typeface="Arial MT"/>
                <a:cs typeface="Arial MT"/>
              </a:rPr>
              <a:t> </a:t>
            </a:r>
            <a:r>
              <a:rPr sz="1000" spc="-110" dirty="0">
                <a:solidFill>
                  <a:srgbClr val="A6A6A6"/>
                </a:solidFill>
                <a:latin typeface="Arial MT"/>
                <a:cs typeface="Arial MT"/>
              </a:rPr>
              <a:t>2023</a:t>
            </a:r>
            <a:endParaRPr sz="1000">
              <a:latin typeface="Arial MT"/>
              <a:cs typeface="Arial MT"/>
            </a:endParaRPr>
          </a:p>
        </p:txBody>
      </p:sp>
      <p:sp>
        <p:nvSpPr>
          <p:cNvPr id="7" name="object 7"/>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8" name="object 8"/>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
        <p:nvSpPr>
          <p:cNvPr id="5" name="object 5"/>
          <p:cNvSpPr txBox="1"/>
          <p:nvPr/>
        </p:nvSpPr>
        <p:spPr>
          <a:xfrm>
            <a:off x="4878070" y="1823085"/>
            <a:ext cx="1454785" cy="239395"/>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FF0000"/>
                </a:solidFill>
                <a:latin typeface="Arial"/>
                <a:cs typeface="Arial"/>
              </a:rPr>
              <a:t>Standard</a:t>
            </a:r>
            <a:r>
              <a:rPr sz="1400" b="1" spc="-60" dirty="0">
                <a:solidFill>
                  <a:srgbClr val="FF0000"/>
                </a:solidFill>
                <a:latin typeface="Arial"/>
                <a:cs typeface="Arial"/>
              </a:rPr>
              <a:t> </a:t>
            </a:r>
            <a:r>
              <a:rPr sz="1400" b="1" spc="-5" dirty="0">
                <a:solidFill>
                  <a:srgbClr val="FF0000"/>
                </a:solidFill>
                <a:latin typeface="Arial"/>
                <a:cs typeface="Arial"/>
              </a:rPr>
              <a:t>of</a:t>
            </a:r>
            <a:r>
              <a:rPr sz="1400" b="1" spc="-20" dirty="0">
                <a:solidFill>
                  <a:srgbClr val="FF0000"/>
                </a:solidFill>
                <a:latin typeface="Arial"/>
                <a:cs typeface="Arial"/>
              </a:rPr>
              <a:t> </a:t>
            </a:r>
            <a:r>
              <a:rPr sz="1400" b="1" spc="-5" dirty="0">
                <a:solidFill>
                  <a:srgbClr val="FF0000"/>
                </a:solidFill>
                <a:latin typeface="Arial"/>
                <a:cs typeface="Arial"/>
              </a:rPr>
              <a:t>Care</a:t>
            </a:r>
            <a:endParaRPr sz="1400">
              <a:latin typeface="Arial"/>
              <a:cs typeface="Arial"/>
            </a:endParaRPr>
          </a:p>
        </p:txBody>
      </p:sp>
      <p:sp>
        <p:nvSpPr>
          <p:cNvPr id="6" name="object 6"/>
          <p:cNvSpPr txBox="1"/>
          <p:nvPr/>
        </p:nvSpPr>
        <p:spPr>
          <a:xfrm>
            <a:off x="3267583" y="2649982"/>
            <a:ext cx="1607185" cy="45275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6FC0"/>
                </a:solidFill>
                <a:latin typeface="Arial"/>
                <a:cs typeface="Arial"/>
              </a:rPr>
              <a:t>Pembrolizumab</a:t>
            </a:r>
            <a:endParaRPr sz="1400">
              <a:latin typeface="Arial"/>
              <a:cs typeface="Arial"/>
            </a:endParaRPr>
          </a:p>
          <a:p>
            <a:pPr marL="12700">
              <a:lnSpc>
                <a:spcPct val="100000"/>
              </a:lnSpc>
              <a:spcBef>
                <a:spcPts val="5"/>
              </a:spcBef>
            </a:pPr>
            <a:r>
              <a:rPr sz="1400" b="1" dirty="0">
                <a:solidFill>
                  <a:srgbClr val="006FC0"/>
                </a:solidFill>
                <a:latin typeface="Arial"/>
                <a:cs typeface="Arial"/>
              </a:rPr>
              <a:t>+</a:t>
            </a:r>
            <a:r>
              <a:rPr sz="1400" b="1" spc="-25" dirty="0">
                <a:solidFill>
                  <a:srgbClr val="006FC0"/>
                </a:solidFill>
                <a:latin typeface="Arial"/>
                <a:cs typeface="Arial"/>
              </a:rPr>
              <a:t> </a:t>
            </a:r>
            <a:r>
              <a:rPr sz="1400" b="1" spc="-5" dirty="0">
                <a:solidFill>
                  <a:srgbClr val="006FC0"/>
                </a:solidFill>
                <a:latin typeface="Arial"/>
                <a:cs typeface="Arial"/>
              </a:rPr>
              <a:t>Standard</a:t>
            </a:r>
            <a:r>
              <a:rPr sz="1400" b="1" spc="-50" dirty="0">
                <a:solidFill>
                  <a:srgbClr val="006FC0"/>
                </a:solidFill>
                <a:latin typeface="Arial"/>
                <a:cs typeface="Arial"/>
              </a:rPr>
              <a:t> </a:t>
            </a:r>
            <a:r>
              <a:rPr sz="1400" b="1" spc="-5" dirty="0">
                <a:solidFill>
                  <a:srgbClr val="006FC0"/>
                </a:solidFill>
                <a:latin typeface="Arial"/>
                <a:cs typeface="Arial"/>
              </a:rPr>
              <a:t>of</a:t>
            </a:r>
            <a:r>
              <a:rPr sz="1400" b="1" spc="-15" dirty="0">
                <a:solidFill>
                  <a:srgbClr val="006FC0"/>
                </a:solidFill>
                <a:latin typeface="Arial"/>
                <a:cs typeface="Arial"/>
              </a:rPr>
              <a:t> </a:t>
            </a:r>
            <a:r>
              <a:rPr sz="1400" b="1" spc="-5" dirty="0">
                <a:solidFill>
                  <a:srgbClr val="006FC0"/>
                </a:solidFill>
                <a:latin typeface="Arial"/>
                <a:cs typeface="Arial"/>
              </a:rPr>
              <a:t>Care</a:t>
            </a:r>
            <a:endParaRPr sz="14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216535"/>
            <a:ext cx="7505700" cy="452120"/>
          </a:xfrm>
          <a:prstGeom prst="rect">
            <a:avLst/>
          </a:prstGeom>
        </p:spPr>
        <p:txBody>
          <a:bodyPr vert="horz" wrap="square" lIns="0" tIns="12065" rIns="0" bIns="0" rtlCol="0">
            <a:spAutoFit/>
          </a:bodyPr>
          <a:lstStyle/>
          <a:p>
            <a:pPr marL="12700">
              <a:lnSpc>
                <a:spcPct val="100000"/>
              </a:lnSpc>
              <a:spcBef>
                <a:spcPts val="95"/>
              </a:spcBef>
            </a:pPr>
            <a:r>
              <a:rPr sz="2800" spc="-305" dirty="0">
                <a:solidFill>
                  <a:srgbClr val="016C71"/>
                </a:solidFill>
              </a:rPr>
              <a:t>The</a:t>
            </a:r>
            <a:r>
              <a:rPr sz="2800" spc="-140" dirty="0">
                <a:solidFill>
                  <a:srgbClr val="016C71"/>
                </a:solidFill>
              </a:rPr>
              <a:t> </a:t>
            </a:r>
            <a:r>
              <a:rPr sz="2800" spc="-305" dirty="0">
                <a:solidFill>
                  <a:srgbClr val="016C71"/>
                </a:solidFill>
              </a:rPr>
              <a:t>Spec</a:t>
            </a:r>
            <a:r>
              <a:rPr sz="2800" spc="-155" dirty="0">
                <a:solidFill>
                  <a:srgbClr val="016C71"/>
                </a:solidFill>
              </a:rPr>
              <a:t>i</a:t>
            </a:r>
            <a:r>
              <a:rPr sz="2800" spc="-200" dirty="0">
                <a:solidFill>
                  <a:srgbClr val="016C71"/>
                </a:solidFill>
              </a:rPr>
              <a:t>fic</a:t>
            </a:r>
            <a:r>
              <a:rPr sz="2800" spc="-135" dirty="0">
                <a:solidFill>
                  <a:srgbClr val="016C71"/>
                </a:solidFill>
              </a:rPr>
              <a:t> </a:t>
            </a:r>
            <a:r>
              <a:rPr sz="2800" spc="-270" dirty="0">
                <a:solidFill>
                  <a:srgbClr val="016C71"/>
                </a:solidFill>
              </a:rPr>
              <a:t>Biology</a:t>
            </a:r>
            <a:r>
              <a:rPr sz="2800" spc="-140" dirty="0">
                <a:solidFill>
                  <a:srgbClr val="016C71"/>
                </a:solidFill>
              </a:rPr>
              <a:t> </a:t>
            </a:r>
            <a:r>
              <a:rPr sz="2800" spc="-240" dirty="0">
                <a:solidFill>
                  <a:srgbClr val="016C71"/>
                </a:solidFill>
              </a:rPr>
              <a:t>of</a:t>
            </a:r>
            <a:r>
              <a:rPr sz="2800" spc="-145" dirty="0">
                <a:solidFill>
                  <a:srgbClr val="016C71"/>
                </a:solidFill>
              </a:rPr>
              <a:t> </a:t>
            </a:r>
            <a:r>
              <a:rPr sz="2800" spc="-360" dirty="0">
                <a:solidFill>
                  <a:srgbClr val="016C71"/>
                </a:solidFill>
              </a:rPr>
              <a:t>HER</a:t>
            </a:r>
            <a:r>
              <a:rPr sz="2800" spc="-290" dirty="0">
                <a:solidFill>
                  <a:srgbClr val="016C71"/>
                </a:solidFill>
              </a:rPr>
              <a:t>2</a:t>
            </a:r>
            <a:r>
              <a:rPr sz="2800" spc="-170" dirty="0">
                <a:solidFill>
                  <a:srgbClr val="016C71"/>
                </a:solidFill>
              </a:rPr>
              <a:t>-</a:t>
            </a:r>
            <a:r>
              <a:rPr sz="2800" spc="-240" dirty="0">
                <a:solidFill>
                  <a:srgbClr val="016C71"/>
                </a:solidFill>
              </a:rPr>
              <a:t>positive</a:t>
            </a:r>
            <a:r>
              <a:rPr sz="2800" spc="-125" dirty="0">
                <a:solidFill>
                  <a:srgbClr val="016C71"/>
                </a:solidFill>
              </a:rPr>
              <a:t> </a:t>
            </a:r>
            <a:r>
              <a:rPr sz="2800" spc="-325" dirty="0">
                <a:solidFill>
                  <a:srgbClr val="016C71"/>
                </a:solidFill>
              </a:rPr>
              <a:t>G/EG</a:t>
            </a:r>
            <a:r>
              <a:rPr sz="2800" spc="-285" dirty="0">
                <a:solidFill>
                  <a:srgbClr val="016C71"/>
                </a:solidFill>
              </a:rPr>
              <a:t>J</a:t>
            </a:r>
            <a:r>
              <a:rPr sz="2800" spc="-140" dirty="0">
                <a:solidFill>
                  <a:srgbClr val="016C71"/>
                </a:solidFill>
              </a:rPr>
              <a:t> </a:t>
            </a:r>
            <a:r>
              <a:rPr sz="2800" spc="-305" dirty="0">
                <a:solidFill>
                  <a:srgbClr val="016C71"/>
                </a:solidFill>
              </a:rPr>
              <a:t>Cance</a:t>
            </a:r>
            <a:r>
              <a:rPr sz="2800" spc="-210" dirty="0">
                <a:solidFill>
                  <a:srgbClr val="016C71"/>
                </a:solidFill>
              </a:rPr>
              <a:t>r</a:t>
            </a:r>
            <a:r>
              <a:rPr sz="2800" spc="-285" dirty="0">
                <a:solidFill>
                  <a:srgbClr val="016C71"/>
                </a:solidFill>
              </a:rPr>
              <a:t>s</a:t>
            </a:r>
            <a:endParaRPr sz="2800"/>
          </a:p>
        </p:txBody>
      </p:sp>
      <p:sp>
        <p:nvSpPr>
          <p:cNvPr id="3" name="object 3"/>
          <p:cNvSpPr txBox="1"/>
          <p:nvPr/>
        </p:nvSpPr>
        <p:spPr>
          <a:xfrm>
            <a:off x="6011417" y="4579416"/>
            <a:ext cx="2771775" cy="177800"/>
          </a:xfrm>
          <a:prstGeom prst="rect">
            <a:avLst/>
          </a:prstGeom>
        </p:spPr>
        <p:txBody>
          <a:bodyPr vert="horz" wrap="square" lIns="0" tIns="12065" rIns="0" bIns="0" rtlCol="0">
            <a:spAutoFit/>
          </a:bodyPr>
          <a:lstStyle/>
          <a:p>
            <a:pPr marL="12700">
              <a:lnSpc>
                <a:spcPct val="100000"/>
              </a:lnSpc>
              <a:spcBef>
                <a:spcPts val="95"/>
              </a:spcBef>
            </a:pPr>
            <a:r>
              <a:rPr sz="1000" spc="-130" dirty="0">
                <a:solidFill>
                  <a:srgbClr val="A6A6A6"/>
                </a:solidFill>
                <a:latin typeface="Arial MT"/>
                <a:cs typeface="Arial MT"/>
              </a:rPr>
              <a:t>A</a:t>
            </a:r>
            <a:r>
              <a:rPr sz="1000" spc="-75" dirty="0">
                <a:solidFill>
                  <a:srgbClr val="A6A6A6"/>
                </a:solidFill>
                <a:latin typeface="Arial MT"/>
                <a:cs typeface="Arial MT"/>
              </a:rPr>
              <a:t>is</a:t>
            </a:r>
            <a:r>
              <a:rPr sz="1000" spc="-105" dirty="0">
                <a:solidFill>
                  <a:srgbClr val="A6A6A6"/>
                </a:solidFill>
                <a:latin typeface="Arial MT"/>
                <a:cs typeface="Arial MT"/>
              </a:rPr>
              <a:t>a</a:t>
            </a:r>
            <a:r>
              <a:rPr sz="1000" spc="-40" dirty="0">
                <a:solidFill>
                  <a:srgbClr val="A6A6A6"/>
                </a:solidFill>
                <a:latin typeface="Arial MT"/>
                <a:cs typeface="Arial MT"/>
              </a:rPr>
              <a:t> </a:t>
            </a:r>
            <a:r>
              <a:rPr sz="1000" spc="-125" dirty="0">
                <a:solidFill>
                  <a:srgbClr val="A6A6A6"/>
                </a:solidFill>
                <a:latin typeface="Arial MT"/>
                <a:cs typeface="Arial MT"/>
              </a:rPr>
              <a:t>A</a:t>
            </a:r>
            <a:r>
              <a:rPr sz="1000" spc="-45" dirty="0">
                <a:solidFill>
                  <a:srgbClr val="A6A6A6"/>
                </a:solidFill>
                <a:latin typeface="Arial MT"/>
                <a:cs typeface="Arial MT"/>
              </a:rPr>
              <a:t> </a:t>
            </a:r>
            <a:r>
              <a:rPr sz="1000" spc="-110" dirty="0">
                <a:solidFill>
                  <a:srgbClr val="A6A6A6"/>
                </a:solidFill>
                <a:latin typeface="Arial MT"/>
                <a:cs typeface="Arial MT"/>
              </a:rPr>
              <a:t>e</a:t>
            </a:r>
            <a:r>
              <a:rPr sz="1000" spc="-55" dirty="0">
                <a:solidFill>
                  <a:srgbClr val="A6A6A6"/>
                </a:solidFill>
                <a:latin typeface="Arial MT"/>
                <a:cs typeface="Arial MT"/>
              </a:rPr>
              <a:t>t</a:t>
            </a:r>
            <a:r>
              <a:rPr sz="1000" spc="-60" dirty="0">
                <a:solidFill>
                  <a:srgbClr val="A6A6A6"/>
                </a:solidFill>
                <a:latin typeface="Arial MT"/>
                <a:cs typeface="Arial MT"/>
              </a:rPr>
              <a:t> </a:t>
            </a:r>
            <a:r>
              <a:rPr sz="1000" spc="-80" dirty="0">
                <a:solidFill>
                  <a:srgbClr val="A6A6A6"/>
                </a:solidFill>
                <a:latin typeface="Arial MT"/>
                <a:cs typeface="Arial MT"/>
              </a:rPr>
              <a:t>al</a:t>
            </a:r>
            <a:r>
              <a:rPr sz="1000" spc="-55" dirty="0">
                <a:solidFill>
                  <a:srgbClr val="A6A6A6"/>
                </a:solidFill>
                <a:latin typeface="Arial MT"/>
                <a:cs typeface="Arial MT"/>
              </a:rPr>
              <a:t>.</a:t>
            </a:r>
            <a:r>
              <a:rPr sz="1000" spc="-60" dirty="0">
                <a:solidFill>
                  <a:srgbClr val="A6A6A6"/>
                </a:solidFill>
                <a:latin typeface="Arial MT"/>
                <a:cs typeface="Arial MT"/>
              </a:rPr>
              <a:t> </a:t>
            </a:r>
            <a:r>
              <a:rPr sz="1000" i="1" spc="-75" dirty="0">
                <a:solidFill>
                  <a:srgbClr val="A6A6A6"/>
                </a:solidFill>
                <a:latin typeface="Arial"/>
                <a:cs typeface="Arial"/>
              </a:rPr>
              <a:t>Crit</a:t>
            </a:r>
            <a:r>
              <a:rPr sz="1000" i="1" spc="-50" dirty="0">
                <a:solidFill>
                  <a:srgbClr val="A6A6A6"/>
                </a:solidFill>
                <a:latin typeface="Arial"/>
                <a:cs typeface="Arial"/>
              </a:rPr>
              <a:t> </a:t>
            </a:r>
            <a:r>
              <a:rPr sz="1000" i="1" spc="-110" dirty="0">
                <a:solidFill>
                  <a:srgbClr val="A6A6A6"/>
                </a:solidFill>
                <a:latin typeface="Arial"/>
                <a:cs typeface="Arial"/>
              </a:rPr>
              <a:t>Rev</a:t>
            </a:r>
            <a:r>
              <a:rPr sz="1000" i="1" spc="-55" dirty="0">
                <a:solidFill>
                  <a:srgbClr val="A6A6A6"/>
                </a:solidFill>
                <a:latin typeface="Arial"/>
                <a:cs typeface="Arial"/>
              </a:rPr>
              <a:t> </a:t>
            </a:r>
            <a:r>
              <a:rPr sz="1000" i="1" spc="-120" dirty="0">
                <a:solidFill>
                  <a:srgbClr val="A6A6A6"/>
                </a:solidFill>
                <a:latin typeface="Arial"/>
                <a:cs typeface="Arial"/>
              </a:rPr>
              <a:t>Onc</a:t>
            </a:r>
            <a:r>
              <a:rPr sz="1000" i="1" spc="-105" dirty="0">
                <a:solidFill>
                  <a:srgbClr val="A6A6A6"/>
                </a:solidFill>
                <a:latin typeface="Arial"/>
                <a:cs typeface="Arial"/>
              </a:rPr>
              <a:t>o</a:t>
            </a:r>
            <a:r>
              <a:rPr sz="1000" i="1" spc="-45" dirty="0">
                <a:solidFill>
                  <a:srgbClr val="A6A6A6"/>
                </a:solidFill>
                <a:latin typeface="Arial"/>
                <a:cs typeface="Arial"/>
              </a:rPr>
              <a:t>l</a:t>
            </a:r>
            <a:r>
              <a:rPr sz="1000" i="1" spc="-50" dirty="0">
                <a:solidFill>
                  <a:srgbClr val="A6A6A6"/>
                </a:solidFill>
                <a:latin typeface="Arial"/>
                <a:cs typeface="Arial"/>
              </a:rPr>
              <a:t> </a:t>
            </a:r>
            <a:r>
              <a:rPr sz="1000" i="1" spc="-130" dirty="0">
                <a:solidFill>
                  <a:srgbClr val="A6A6A6"/>
                </a:solidFill>
                <a:latin typeface="Arial"/>
                <a:cs typeface="Arial"/>
              </a:rPr>
              <a:t>Hem</a:t>
            </a:r>
            <a:r>
              <a:rPr sz="1000" i="1" spc="-85" dirty="0">
                <a:solidFill>
                  <a:srgbClr val="A6A6A6"/>
                </a:solidFill>
                <a:latin typeface="Arial"/>
                <a:cs typeface="Arial"/>
              </a:rPr>
              <a:t>at</a:t>
            </a:r>
            <a:r>
              <a:rPr sz="1000" i="1" spc="-105" dirty="0">
                <a:solidFill>
                  <a:srgbClr val="A6A6A6"/>
                </a:solidFill>
                <a:latin typeface="Arial"/>
                <a:cs typeface="Arial"/>
              </a:rPr>
              <a:t>o</a:t>
            </a:r>
            <a:r>
              <a:rPr sz="1000" i="1" spc="-50" dirty="0">
                <a:solidFill>
                  <a:srgbClr val="A6A6A6"/>
                </a:solidFill>
                <a:latin typeface="Arial"/>
                <a:cs typeface="Arial"/>
              </a:rPr>
              <a:t>l</a:t>
            </a:r>
            <a:r>
              <a:rPr sz="1000" i="1" spc="-55" dirty="0">
                <a:solidFill>
                  <a:srgbClr val="A6A6A6"/>
                </a:solidFill>
                <a:latin typeface="Arial"/>
                <a:cs typeface="Arial"/>
              </a:rPr>
              <a:t>.</a:t>
            </a:r>
            <a:r>
              <a:rPr sz="1000" i="1" spc="-75" dirty="0">
                <a:solidFill>
                  <a:srgbClr val="A6A6A6"/>
                </a:solidFill>
                <a:latin typeface="Arial"/>
                <a:cs typeface="Arial"/>
              </a:rPr>
              <a:t> </a:t>
            </a:r>
            <a:r>
              <a:rPr sz="1000" spc="-110" dirty="0">
                <a:solidFill>
                  <a:srgbClr val="A6A6A6"/>
                </a:solidFill>
                <a:latin typeface="Arial MT"/>
                <a:cs typeface="Arial MT"/>
              </a:rPr>
              <a:t>2</a:t>
            </a:r>
            <a:r>
              <a:rPr sz="1000" spc="-105" dirty="0">
                <a:solidFill>
                  <a:srgbClr val="A6A6A6"/>
                </a:solidFill>
                <a:latin typeface="Arial MT"/>
                <a:cs typeface="Arial MT"/>
              </a:rPr>
              <a:t>0</a:t>
            </a:r>
            <a:r>
              <a:rPr sz="1000" spc="-110" dirty="0">
                <a:solidFill>
                  <a:srgbClr val="A6A6A6"/>
                </a:solidFill>
                <a:latin typeface="Arial MT"/>
                <a:cs typeface="Arial MT"/>
              </a:rPr>
              <a:t>2</a:t>
            </a:r>
            <a:r>
              <a:rPr sz="1000" spc="-105" dirty="0">
                <a:solidFill>
                  <a:srgbClr val="A6A6A6"/>
                </a:solidFill>
                <a:latin typeface="Arial MT"/>
                <a:cs typeface="Arial MT"/>
              </a:rPr>
              <a:t>2</a:t>
            </a:r>
            <a:r>
              <a:rPr sz="1000" spc="-75" dirty="0">
                <a:solidFill>
                  <a:srgbClr val="A6A6A6"/>
                </a:solidFill>
                <a:latin typeface="Arial MT"/>
                <a:cs typeface="Arial MT"/>
              </a:rPr>
              <a:t> </a:t>
            </a:r>
            <a:r>
              <a:rPr sz="1000" spc="-100" dirty="0">
                <a:solidFill>
                  <a:srgbClr val="A6A6A6"/>
                </a:solidFill>
                <a:latin typeface="Arial MT"/>
                <a:cs typeface="Arial MT"/>
              </a:rPr>
              <a:t>Dec;18</a:t>
            </a:r>
            <a:r>
              <a:rPr sz="1000" spc="-85" dirty="0">
                <a:solidFill>
                  <a:srgbClr val="A6A6A6"/>
                </a:solidFill>
                <a:latin typeface="Arial MT"/>
                <a:cs typeface="Arial MT"/>
              </a:rPr>
              <a:t>0:</a:t>
            </a:r>
            <a:r>
              <a:rPr sz="1000" spc="-105" dirty="0">
                <a:solidFill>
                  <a:srgbClr val="A6A6A6"/>
                </a:solidFill>
                <a:latin typeface="Arial MT"/>
                <a:cs typeface="Arial MT"/>
              </a:rPr>
              <a:t>1</a:t>
            </a:r>
            <a:r>
              <a:rPr sz="1000" spc="-110" dirty="0">
                <a:solidFill>
                  <a:srgbClr val="A6A6A6"/>
                </a:solidFill>
                <a:latin typeface="Arial MT"/>
                <a:cs typeface="Arial MT"/>
              </a:rPr>
              <a:t>0</a:t>
            </a:r>
            <a:r>
              <a:rPr sz="1000" spc="-114" dirty="0">
                <a:solidFill>
                  <a:srgbClr val="A6A6A6"/>
                </a:solidFill>
                <a:latin typeface="Arial MT"/>
                <a:cs typeface="Arial MT"/>
              </a:rPr>
              <a:t>3</a:t>
            </a:r>
            <a:r>
              <a:rPr sz="1000" spc="-110" dirty="0">
                <a:solidFill>
                  <a:srgbClr val="A6A6A6"/>
                </a:solidFill>
                <a:latin typeface="Arial MT"/>
                <a:cs typeface="Arial MT"/>
              </a:rPr>
              <a:t>8</a:t>
            </a:r>
            <a:r>
              <a:rPr sz="1000" spc="-114" dirty="0">
                <a:solidFill>
                  <a:srgbClr val="A6A6A6"/>
                </a:solidFill>
                <a:latin typeface="Arial MT"/>
                <a:cs typeface="Arial MT"/>
              </a:rPr>
              <a:t>6</a:t>
            </a:r>
            <a:r>
              <a:rPr sz="1000" spc="-105" dirty="0">
                <a:solidFill>
                  <a:srgbClr val="A6A6A6"/>
                </a:solidFill>
                <a:latin typeface="Arial MT"/>
                <a:cs typeface="Arial MT"/>
              </a:rPr>
              <a:t>4</a:t>
            </a:r>
            <a:endParaRPr sz="1000">
              <a:latin typeface="Arial MT"/>
              <a:cs typeface="Arial MT"/>
            </a:endParaRPr>
          </a:p>
        </p:txBody>
      </p:sp>
      <p:pic>
        <p:nvPicPr>
          <p:cNvPr id="4" name="object 4"/>
          <p:cNvPicPr/>
          <p:nvPr/>
        </p:nvPicPr>
        <p:blipFill>
          <a:blip r:embed="rId3" cstate="print"/>
          <a:stretch>
            <a:fillRect/>
          </a:stretch>
        </p:blipFill>
        <p:spPr>
          <a:xfrm>
            <a:off x="1691639" y="708659"/>
            <a:ext cx="5760720" cy="3878579"/>
          </a:xfrm>
          <a:prstGeom prst="rect">
            <a:avLst/>
          </a:prstGeom>
        </p:spPr>
      </p:pic>
      <p:sp>
        <p:nvSpPr>
          <p:cNvPr id="5" name="object 5"/>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6" name="object 6"/>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216535"/>
            <a:ext cx="4686935" cy="452120"/>
          </a:xfrm>
          <a:prstGeom prst="rect">
            <a:avLst/>
          </a:prstGeom>
        </p:spPr>
        <p:txBody>
          <a:bodyPr vert="horz" wrap="square" lIns="0" tIns="12065" rIns="0" bIns="0" rtlCol="0">
            <a:spAutoFit/>
          </a:bodyPr>
          <a:lstStyle/>
          <a:p>
            <a:pPr marL="12700">
              <a:lnSpc>
                <a:spcPct val="100000"/>
              </a:lnSpc>
              <a:spcBef>
                <a:spcPts val="95"/>
              </a:spcBef>
            </a:pPr>
            <a:r>
              <a:rPr sz="2800" spc="-295" dirty="0">
                <a:solidFill>
                  <a:srgbClr val="016C71"/>
                </a:solidFill>
              </a:rPr>
              <a:t>Coexpres</a:t>
            </a:r>
            <a:r>
              <a:rPr sz="2800" spc="-250" dirty="0">
                <a:solidFill>
                  <a:srgbClr val="016C71"/>
                </a:solidFill>
              </a:rPr>
              <a:t>sio</a:t>
            </a:r>
            <a:r>
              <a:rPr sz="2800" spc="-310" dirty="0">
                <a:solidFill>
                  <a:srgbClr val="016C71"/>
                </a:solidFill>
              </a:rPr>
              <a:t>n</a:t>
            </a:r>
            <a:r>
              <a:rPr sz="2800" spc="-130" dirty="0">
                <a:solidFill>
                  <a:srgbClr val="016C71"/>
                </a:solidFill>
              </a:rPr>
              <a:t> </a:t>
            </a:r>
            <a:r>
              <a:rPr sz="2800" spc="-240" dirty="0">
                <a:solidFill>
                  <a:srgbClr val="016C71"/>
                </a:solidFill>
              </a:rPr>
              <a:t>of</a:t>
            </a:r>
            <a:r>
              <a:rPr sz="2800" spc="-150" dirty="0">
                <a:solidFill>
                  <a:srgbClr val="016C71"/>
                </a:solidFill>
              </a:rPr>
              <a:t> </a:t>
            </a:r>
            <a:r>
              <a:rPr sz="2800" spc="-345" dirty="0">
                <a:solidFill>
                  <a:srgbClr val="016C71"/>
                </a:solidFill>
              </a:rPr>
              <a:t>P</a:t>
            </a:r>
            <a:r>
              <a:rPr sz="2800" spc="-270" dirty="0">
                <a:solidFill>
                  <a:srgbClr val="016C71"/>
                </a:solidFill>
              </a:rPr>
              <a:t>D-</a:t>
            </a:r>
            <a:r>
              <a:rPr sz="2800" spc="-300" dirty="0">
                <a:solidFill>
                  <a:srgbClr val="016C71"/>
                </a:solidFill>
              </a:rPr>
              <a:t>L1</a:t>
            </a:r>
            <a:r>
              <a:rPr sz="2800" spc="-135" dirty="0">
                <a:solidFill>
                  <a:srgbClr val="016C71"/>
                </a:solidFill>
              </a:rPr>
              <a:t> </a:t>
            </a:r>
            <a:r>
              <a:rPr sz="2800" spc="-305" dirty="0">
                <a:solidFill>
                  <a:srgbClr val="016C71"/>
                </a:solidFill>
              </a:rPr>
              <a:t>an</a:t>
            </a:r>
            <a:r>
              <a:rPr sz="2800" spc="-310" dirty="0">
                <a:solidFill>
                  <a:srgbClr val="016C71"/>
                </a:solidFill>
              </a:rPr>
              <a:t>d</a:t>
            </a:r>
            <a:r>
              <a:rPr sz="2800" spc="-145" dirty="0">
                <a:solidFill>
                  <a:srgbClr val="016C71"/>
                </a:solidFill>
              </a:rPr>
              <a:t> </a:t>
            </a:r>
            <a:r>
              <a:rPr sz="2800" spc="-340" dirty="0">
                <a:solidFill>
                  <a:srgbClr val="016C71"/>
                </a:solidFill>
              </a:rPr>
              <a:t>HER2</a:t>
            </a:r>
            <a:endParaRPr sz="2800" dirty="0"/>
          </a:p>
        </p:txBody>
      </p:sp>
      <p:sp>
        <p:nvSpPr>
          <p:cNvPr id="5" name="object 5"/>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6" name="object 6"/>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
        <p:nvSpPr>
          <p:cNvPr id="3" name="object 3"/>
          <p:cNvSpPr txBox="1"/>
          <p:nvPr/>
        </p:nvSpPr>
        <p:spPr>
          <a:xfrm>
            <a:off x="412089" y="1063331"/>
            <a:ext cx="8288655" cy="2515870"/>
          </a:xfrm>
          <a:prstGeom prst="rect">
            <a:avLst/>
          </a:prstGeom>
        </p:spPr>
        <p:txBody>
          <a:bodyPr vert="horz" wrap="square" lIns="0" tIns="139700" rIns="0" bIns="0" rtlCol="0">
            <a:spAutoFit/>
          </a:bodyPr>
          <a:lstStyle/>
          <a:p>
            <a:pPr marL="38100">
              <a:lnSpc>
                <a:spcPct val="100000"/>
              </a:lnSpc>
              <a:spcBef>
                <a:spcPts val="1100"/>
              </a:spcBef>
            </a:pPr>
            <a:r>
              <a:rPr sz="2000" spc="-160" dirty="0">
                <a:solidFill>
                  <a:srgbClr val="0C2240"/>
                </a:solidFill>
                <a:latin typeface="Arial MT"/>
                <a:cs typeface="Arial MT"/>
              </a:rPr>
              <a:t>Multiple</a:t>
            </a:r>
            <a:r>
              <a:rPr sz="2000" spc="-110" dirty="0">
                <a:solidFill>
                  <a:srgbClr val="0C2240"/>
                </a:solidFill>
                <a:latin typeface="Arial MT"/>
                <a:cs typeface="Arial MT"/>
              </a:rPr>
              <a:t> </a:t>
            </a:r>
            <a:r>
              <a:rPr sz="2000" spc="-170" dirty="0">
                <a:solidFill>
                  <a:srgbClr val="0C2240"/>
                </a:solidFill>
                <a:latin typeface="Arial MT"/>
                <a:cs typeface="Arial MT"/>
              </a:rPr>
              <a:t>studies</a:t>
            </a:r>
            <a:r>
              <a:rPr sz="2000" spc="-90" dirty="0">
                <a:solidFill>
                  <a:srgbClr val="0C2240"/>
                </a:solidFill>
                <a:latin typeface="Arial MT"/>
                <a:cs typeface="Arial MT"/>
              </a:rPr>
              <a:t> </a:t>
            </a:r>
            <a:r>
              <a:rPr sz="2000" spc="-200" dirty="0">
                <a:solidFill>
                  <a:srgbClr val="0C2240"/>
                </a:solidFill>
                <a:latin typeface="Arial MT"/>
                <a:cs typeface="Arial MT"/>
              </a:rPr>
              <a:t>have</a:t>
            </a:r>
            <a:r>
              <a:rPr sz="2000" spc="-85" dirty="0">
                <a:solidFill>
                  <a:srgbClr val="0C2240"/>
                </a:solidFill>
                <a:latin typeface="Arial MT"/>
                <a:cs typeface="Arial MT"/>
              </a:rPr>
              <a:t> </a:t>
            </a:r>
            <a:r>
              <a:rPr sz="2000" spc="-215" dirty="0">
                <a:solidFill>
                  <a:srgbClr val="0C2240"/>
                </a:solidFill>
                <a:latin typeface="Arial MT"/>
                <a:cs typeface="Arial MT"/>
              </a:rPr>
              <a:t>shown</a:t>
            </a:r>
            <a:r>
              <a:rPr sz="2000" spc="-105" dirty="0">
                <a:solidFill>
                  <a:srgbClr val="0C2240"/>
                </a:solidFill>
                <a:latin typeface="Arial MT"/>
                <a:cs typeface="Arial MT"/>
              </a:rPr>
              <a:t> </a:t>
            </a:r>
            <a:r>
              <a:rPr sz="2000" spc="-180" dirty="0">
                <a:solidFill>
                  <a:srgbClr val="0C2240"/>
                </a:solidFill>
                <a:latin typeface="Arial MT"/>
                <a:cs typeface="Arial MT"/>
              </a:rPr>
              <a:t>co-expression</a:t>
            </a:r>
            <a:r>
              <a:rPr sz="2000" spc="-75" dirty="0">
                <a:solidFill>
                  <a:srgbClr val="0C2240"/>
                </a:solidFill>
                <a:latin typeface="Arial MT"/>
                <a:cs typeface="Arial MT"/>
              </a:rPr>
              <a:t> </a:t>
            </a:r>
            <a:r>
              <a:rPr sz="2000" spc="-155" dirty="0">
                <a:solidFill>
                  <a:srgbClr val="0C2240"/>
                </a:solidFill>
                <a:latin typeface="Arial MT"/>
                <a:cs typeface="Arial MT"/>
              </a:rPr>
              <a:t>of</a:t>
            </a:r>
            <a:r>
              <a:rPr sz="2000" spc="-90" dirty="0">
                <a:solidFill>
                  <a:srgbClr val="0C2240"/>
                </a:solidFill>
                <a:latin typeface="Arial MT"/>
                <a:cs typeface="Arial MT"/>
              </a:rPr>
              <a:t> </a:t>
            </a:r>
            <a:r>
              <a:rPr sz="2000" spc="-210" dirty="0">
                <a:solidFill>
                  <a:srgbClr val="0C2240"/>
                </a:solidFill>
                <a:latin typeface="Arial MT"/>
                <a:cs typeface="Arial MT"/>
              </a:rPr>
              <a:t>PD-L1</a:t>
            </a:r>
            <a:r>
              <a:rPr sz="2000" spc="-105" dirty="0">
                <a:solidFill>
                  <a:srgbClr val="0C2240"/>
                </a:solidFill>
                <a:latin typeface="Arial MT"/>
                <a:cs typeface="Arial MT"/>
              </a:rPr>
              <a:t> </a:t>
            </a:r>
            <a:r>
              <a:rPr sz="2000" spc="-165" dirty="0">
                <a:solidFill>
                  <a:srgbClr val="0C2240"/>
                </a:solidFill>
                <a:latin typeface="Arial MT"/>
                <a:cs typeface="Arial MT"/>
              </a:rPr>
              <a:t>with</a:t>
            </a:r>
            <a:r>
              <a:rPr sz="2000" spc="-105" dirty="0">
                <a:solidFill>
                  <a:srgbClr val="0C2240"/>
                </a:solidFill>
                <a:latin typeface="Arial MT"/>
                <a:cs typeface="Arial MT"/>
              </a:rPr>
              <a:t> </a:t>
            </a:r>
            <a:r>
              <a:rPr sz="2000" spc="-240" dirty="0">
                <a:solidFill>
                  <a:srgbClr val="0C2240"/>
                </a:solidFill>
                <a:latin typeface="Arial MT"/>
                <a:cs typeface="Arial MT"/>
              </a:rPr>
              <a:t>HER2</a:t>
            </a:r>
            <a:r>
              <a:rPr sz="2000" spc="-100" dirty="0">
                <a:solidFill>
                  <a:srgbClr val="0C2240"/>
                </a:solidFill>
                <a:latin typeface="Arial MT"/>
                <a:cs typeface="Arial MT"/>
              </a:rPr>
              <a:t> </a:t>
            </a:r>
            <a:r>
              <a:rPr sz="2000" spc="-145" dirty="0">
                <a:solidFill>
                  <a:srgbClr val="0C2240"/>
                </a:solidFill>
                <a:latin typeface="Arial MT"/>
                <a:cs typeface="Arial MT"/>
              </a:rPr>
              <a:t>positivity</a:t>
            </a:r>
            <a:endParaRPr sz="2000" dirty="0">
              <a:latin typeface="Arial MT"/>
              <a:cs typeface="Arial MT"/>
            </a:endParaRPr>
          </a:p>
          <a:p>
            <a:pPr marL="553085" marR="103505" indent="-343535">
              <a:lnSpc>
                <a:spcPct val="100000"/>
              </a:lnSpc>
              <a:spcBef>
                <a:spcPts val="1000"/>
              </a:spcBef>
              <a:buFont typeface="Wingdings"/>
              <a:buChar char=""/>
              <a:tabLst>
                <a:tab pos="553085" algn="l"/>
                <a:tab pos="553720" algn="l"/>
              </a:tabLst>
            </a:pPr>
            <a:r>
              <a:rPr sz="2000" b="1" spc="-185" dirty="0">
                <a:solidFill>
                  <a:srgbClr val="0C2240"/>
                </a:solidFill>
                <a:latin typeface="Arial"/>
                <a:cs typeface="Arial"/>
              </a:rPr>
              <a:t>Retrospective</a:t>
            </a:r>
            <a:r>
              <a:rPr sz="2000" b="1" spc="-130" dirty="0">
                <a:solidFill>
                  <a:srgbClr val="0C2240"/>
                </a:solidFill>
                <a:latin typeface="Arial"/>
                <a:cs typeface="Arial"/>
              </a:rPr>
              <a:t> </a:t>
            </a:r>
            <a:r>
              <a:rPr sz="2000" b="1" spc="-180" dirty="0">
                <a:solidFill>
                  <a:srgbClr val="0C2240"/>
                </a:solidFill>
                <a:latin typeface="Arial"/>
                <a:cs typeface="Arial"/>
              </a:rPr>
              <a:t>studies</a:t>
            </a:r>
            <a:r>
              <a:rPr sz="2000" b="1" spc="-130" dirty="0">
                <a:solidFill>
                  <a:srgbClr val="0C2240"/>
                </a:solidFill>
                <a:latin typeface="Arial"/>
                <a:cs typeface="Arial"/>
              </a:rPr>
              <a:t> </a:t>
            </a:r>
            <a:r>
              <a:rPr sz="2000" spc="-155" dirty="0">
                <a:solidFill>
                  <a:srgbClr val="0C2240"/>
                </a:solidFill>
                <a:latin typeface="Arial MT"/>
                <a:cs typeface="Arial MT"/>
              </a:rPr>
              <a:t>of</a:t>
            </a:r>
            <a:r>
              <a:rPr sz="2000" spc="-110" dirty="0">
                <a:solidFill>
                  <a:srgbClr val="0C2240"/>
                </a:solidFill>
                <a:latin typeface="Arial MT"/>
                <a:cs typeface="Arial MT"/>
              </a:rPr>
              <a:t> </a:t>
            </a:r>
            <a:r>
              <a:rPr sz="2000" spc="-165" dirty="0">
                <a:solidFill>
                  <a:srgbClr val="0C2240"/>
                </a:solidFill>
                <a:latin typeface="Arial MT"/>
                <a:cs typeface="Arial MT"/>
              </a:rPr>
              <a:t>patients</a:t>
            </a:r>
            <a:r>
              <a:rPr sz="2000" spc="-105" dirty="0">
                <a:solidFill>
                  <a:srgbClr val="0C2240"/>
                </a:solidFill>
                <a:latin typeface="Arial MT"/>
                <a:cs typeface="Arial MT"/>
              </a:rPr>
              <a:t> </a:t>
            </a:r>
            <a:r>
              <a:rPr sz="2000" spc="-160" dirty="0">
                <a:solidFill>
                  <a:srgbClr val="0C2240"/>
                </a:solidFill>
                <a:latin typeface="Arial MT"/>
                <a:cs typeface="Arial MT"/>
              </a:rPr>
              <a:t>with</a:t>
            </a:r>
            <a:r>
              <a:rPr sz="2000" spc="-114" dirty="0">
                <a:solidFill>
                  <a:srgbClr val="0C2240"/>
                </a:solidFill>
                <a:latin typeface="Arial MT"/>
                <a:cs typeface="Arial MT"/>
              </a:rPr>
              <a:t> </a:t>
            </a:r>
            <a:r>
              <a:rPr sz="2000" spc="-160" dirty="0">
                <a:solidFill>
                  <a:srgbClr val="0C2240"/>
                </a:solidFill>
                <a:latin typeface="Arial MT"/>
                <a:cs typeface="Arial MT"/>
              </a:rPr>
              <a:t>gastric</a:t>
            </a:r>
            <a:r>
              <a:rPr sz="2000" spc="-90" dirty="0">
                <a:solidFill>
                  <a:srgbClr val="0C2240"/>
                </a:solidFill>
                <a:latin typeface="Arial MT"/>
                <a:cs typeface="Arial MT"/>
              </a:rPr>
              <a:t> </a:t>
            </a:r>
            <a:r>
              <a:rPr sz="2000" spc="-185" dirty="0">
                <a:solidFill>
                  <a:srgbClr val="0C2240"/>
                </a:solidFill>
                <a:latin typeface="Arial MT"/>
                <a:cs typeface="Arial MT"/>
              </a:rPr>
              <a:t>cancer</a:t>
            </a:r>
            <a:r>
              <a:rPr sz="2000" spc="-85" dirty="0">
                <a:solidFill>
                  <a:srgbClr val="0C2240"/>
                </a:solidFill>
                <a:latin typeface="Arial MT"/>
                <a:cs typeface="Arial MT"/>
              </a:rPr>
              <a:t> </a:t>
            </a:r>
            <a:r>
              <a:rPr sz="2000" spc="-220" dirty="0">
                <a:solidFill>
                  <a:srgbClr val="0C2240"/>
                </a:solidFill>
                <a:latin typeface="Arial MT"/>
                <a:cs typeface="Arial MT"/>
              </a:rPr>
              <a:t>who</a:t>
            </a:r>
            <a:r>
              <a:rPr sz="2000" spc="-110" dirty="0">
                <a:solidFill>
                  <a:srgbClr val="0C2240"/>
                </a:solidFill>
                <a:latin typeface="Arial MT"/>
                <a:cs typeface="Arial MT"/>
              </a:rPr>
              <a:t> </a:t>
            </a:r>
            <a:r>
              <a:rPr sz="2000" spc="-190" dirty="0">
                <a:solidFill>
                  <a:srgbClr val="0C2240"/>
                </a:solidFill>
                <a:latin typeface="Arial MT"/>
                <a:cs typeface="Arial MT"/>
              </a:rPr>
              <a:t>underwent</a:t>
            </a:r>
            <a:r>
              <a:rPr sz="2000" spc="-114" dirty="0">
                <a:solidFill>
                  <a:srgbClr val="0C2240"/>
                </a:solidFill>
                <a:latin typeface="Arial MT"/>
                <a:cs typeface="Arial MT"/>
              </a:rPr>
              <a:t> </a:t>
            </a:r>
            <a:r>
              <a:rPr sz="2000" spc="-185" dirty="0">
                <a:solidFill>
                  <a:srgbClr val="0C2240"/>
                </a:solidFill>
                <a:latin typeface="Arial MT"/>
                <a:cs typeface="Arial MT"/>
              </a:rPr>
              <a:t>gastrectomy </a:t>
            </a:r>
            <a:r>
              <a:rPr sz="2000" spc="-545" dirty="0">
                <a:solidFill>
                  <a:srgbClr val="0C2240"/>
                </a:solidFill>
                <a:latin typeface="Arial MT"/>
                <a:cs typeface="Arial MT"/>
              </a:rPr>
              <a:t> </a:t>
            </a:r>
            <a:r>
              <a:rPr sz="2000" spc="-190" dirty="0">
                <a:solidFill>
                  <a:srgbClr val="0C2240"/>
                </a:solidFill>
                <a:latin typeface="Arial MT"/>
                <a:cs typeface="Arial MT"/>
              </a:rPr>
              <a:t>demonstrated</a:t>
            </a:r>
            <a:r>
              <a:rPr sz="2000" spc="-110" dirty="0">
                <a:solidFill>
                  <a:srgbClr val="0C2240"/>
                </a:solidFill>
                <a:latin typeface="Arial MT"/>
                <a:cs typeface="Arial MT"/>
              </a:rPr>
              <a:t> </a:t>
            </a:r>
            <a:r>
              <a:rPr sz="2000" spc="-160" dirty="0">
                <a:solidFill>
                  <a:srgbClr val="0C2240"/>
                </a:solidFill>
                <a:latin typeface="Arial MT"/>
                <a:cs typeface="Arial MT"/>
              </a:rPr>
              <a:t>correlations</a:t>
            </a:r>
            <a:r>
              <a:rPr sz="2000" spc="-95" dirty="0">
                <a:solidFill>
                  <a:srgbClr val="0C2240"/>
                </a:solidFill>
                <a:latin typeface="Arial MT"/>
                <a:cs typeface="Arial MT"/>
              </a:rPr>
              <a:t> </a:t>
            </a:r>
            <a:r>
              <a:rPr sz="2000" spc="-200" dirty="0">
                <a:solidFill>
                  <a:srgbClr val="0C2240"/>
                </a:solidFill>
                <a:latin typeface="Arial MT"/>
                <a:cs typeface="Arial MT"/>
              </a:rPr>
              <a:t>between</a:t>
            </a:r>
            <a:r>
              <a:rPr sz="2000" spc="-110" dirty="0">
                <a:solidFill>
                  <a:srgbClr val="0C2240"/>
                </a:solidFill>
                <a:latin typeface="Arial MT"/>
                <a:cs typeface="Arial MT"/>
              </a:rPr>
              <a:t> </a:t>
            </a:r>
            <a:r>
              <a:rPr sz="2000" spc="-240" dirty="0">
                <a:solidFill>
                  <a:srgbClr val="0C2240"/>
                </a:solidFill>
                <a:latin typeface="Arial MT"/>
                <a:cs typeface="Arial MT"/>
              </a:rPr>
              <a:t>HER2</a:t>
            </a:r>
            <a:r>
              <a:rPr sz="2000" spc="-95" dirty="0">
                <a:solidFill>
                  <a:srgbClr val="0C2240"/>
                </a:solidFill>
                <a:latin typeface="Arial MT"/>
                <a:cs typeface="Arial MT"/>
              </a:rPr>
              <a:t> </a:t>
            </a:r>
            <a:r>
              <a:rPr sz="2000" spc="-180" dirty="0">
                <a:solidFill>
                  <a:srgbClr val="0C2240"/>
                </a:solidFill>
                <a:latin typeface="Arial MT"/>
                <a:cs typeface="Arial MT"/>
              </a:rPr>
              <a:t>expression</a:t>
            </a:r>
            <a:r>
              <a:rPr sz="2000" spc="-75" dirty="0">
                <a:solidFill>
                  <a:srgbClr val="0C2240"/>
                </a:solidFill>
                <a:latin typeface="Arial MT"/>
                <a:cs typeface="Arial MT"/>
              </a:rPr>
              <a:t> </a:t>
            </a:r>
            <a:r>
              <a:rPr sz="2000" spc="-204" dirty="0">
                <a:solidFill>
                  <a:srgbClr val="0C2240"/>
                </a:solidFill>
                <a:latin typeface="Arial MT"/>
                <a:cs typeface="Arial MT"/>
              </a:rPr>
              <a:t>and</a:t>
            </a:r>
            <a:r>
              <a:rPr sz="2000" spc="-100" dirty="0">
                <a:solidFill>
                  <a:srgbClr val="0C2240"/>
                </a:solidFill>
                <a:latin typeface="Arial MT"/>
                <a:cs typeface="Arial MT"/>
              </a:rPr>
              <a:t> </a:t>
            </a:r>
            <a:r>
              <a:rPr sz="2000" spc="-204" dirty="0">
                <a:solidFill>
                  <a:srgbClr val="0C2240"/>
                </a:solidFill>
                <a:latin typeface="Arial MT"/>
                <a:cs typeface="Arial MT"/>
              </a:rPr>
              <a:t>PD-L1</a:t>
            </a:r>
            <a:r>
              <a:rPr sz="2000" spc="-95" dirty="0">
                <a:solidFill>
                  <a:srgbClr val="0C2240"/>
                </a:solidFill>
                <a:latin typeface="Arial MT"/>
                <a:cs typeface="Arial MT"/>
              </a:rPr>
              <a:t> </a:t>
            </a:r>
            <a:r>
              <a:rPr sz="2000" spc="-165" dirty="0">
                <a:solidFill>
                  <a:srgbClr val="0C2240"/>
                </a:solidFill>
                <a:latin typeface="Arial MT"/>
                <a:cs typeface="Arial MT"/>
              </a:rPr>
              <a:t>expression</a:t>
            </a:r>
            <a:r>
              <a:rPr sz="1950" spc="-247" baseline="25641" dirty="0">
                <a:solidFill>
                  <a:srgbClr val="0C2240"/>
                </a:solidFill>
                <a:latin typeface="Arial MT"/>
                <a:cs typeface="Arial MT"/>
              </a:rPr>
              <a:t>1-5</a:t>
            </a:r>
            <a:endParaRPr sz="1950" baseline="25641" dirty="0">
              <a:latin typeface="Arial MT"/>
              <a:cs typeface="Arial MT"/>
            </a:endParaRPr>
          </a:p>
          <a:p>
            <a:pPr marL="553085" indent="-343535">
              <a:lnSpc>
                <a:spcPct val="100000"/>
              </a:lnSpc>
              <a:spcBef>
                <a:spcPts val="405"/>
              </a:spcBef>
              <a:buFont typeface="Wingdings"/>
              <a:buChar char=""/>
              <a:tabLst>
                <a:tab pos="553085" algn="l"/>
                <a:tab pos="553720" algn="l"/>
              </a:tabLst>
            </a:pPr>
            <a:r>
              <a:rPr sz="2000" b="1" spc="-160" dirty="0">
                <a:solidFill>
                  <a:srgbClr val="0C2240"/>
                </a:solidFill>
                <a:latin typeface="Arial"/>
                <a:cs typeface="Arial"/>
              </a:rPr>
              <a:t>In</a:t>
            </a:r>
            <a:r>
              <a:rPr sz="2000" b="1" spc="-114" dirty="0">
                <a:solidFill>
                  <a:srgbClr val="0C2240"/>
                </a:solidFill>
                <a:latin typeface="Arial"/>
                <a:cs typeface="Arial"/>
              </a:rPr>
              <a:t> </a:t>
            </a:r>
            <a:r>
              <a:rPr sz="2000" b="1" spc="-180" dirty="0">
                <a:solidFill>
                  <a:srgbClr val="0C2240"/>
                </a:solidFill>
                <a:latin typeface="Arial"/>
                <a:cs typeface="Arial"/>
              </a:rPr>
              <a:t>the</a:t>
            </a:r>
            <a:r>
              <a:rPr sz="2000" b="1" spc="-105" dirty="0">
                <a:solidFill>
                  <a:srgbClr val="0C2240"/>
                </a:solidFill>
                <a:latin typeface="Arial"/>
                <a:cs typeface="Arial"/>
              </a:rPr>
              <a:t> </a:t>
            </a:r>
            <a:r>
              <a:rPr sz="2000" b="1" spc="-204" dirty="0">
                <a:solidFill>
                  <a:srgbClr val="0C2240"/>
                </a:solidFill>
                <a:latin typeface="Arial"/>
                <a:cs typeface="Arial"/>
              </a:rPr>
              <a:t>DESTINY-Gastric03</a:t>
            </a:r>
            <a:r>
              <a:rPr sz="2000" b="1" spc="-110" dirty="0">
                <a:solidFill>
                  <a:srgbClr val="0C2240"/>
                </a:solidFill>
                <a:latin typeface="Arial"/>
                <a:cs typeface="Arial"/>
              </a:rPr>
              <a:t> </a:t>
            </a:r>
            <a:r>
              <a:rPr sz="2000" b="1" spc="-125" dirty="0">
                <a:solidFill>
                  <a:srgbClr val="0C2240"/>
                </a:solidFill>
                <a:latin typeface="Arial"/>
                <a:cs typeface="Arial"/>
              </a:rPr>
              <a:t>trial</a:t>
            </a:r>
            <a:r>
              <a:rPr sz="2000" spc="-125" dirty="0">
                <a:solidFill>
                  <a:srgbClr val="0C2240"/>
                </a:solidFill>
                <a:latin typeface="Arial MT"/>
                <a:cs typeface="Arial MT"/>
              </a:rPr>
              <a:t>,</a:t>
            </a:r>
            <a:r>
              <a:rPr sz="2000" spc="-114" dirty="0">
                <a:solidFill>
                  <a:srgbClr val="0C2240"/>
                </a:solidFill>
                <a:latin typeface="Arial MT"/>
                <a:cs typeface="Arial MT"/>
              </a:rPr>
              <a:t> </a:t>
            </a:r>
            <a:r>
              <a:rPr sz="2000" b="1" spc="-245" dirty="0">
                <a:solidFill>
                  <a:srgbClr val="0C2240"/>
                </a:solidFill>
                <a:latin typeface="Arial"/>
                <a:cs typeface="Arial"/>
              </a:rPr>
              <a:t>85%</a:t>
            </a:r>
            <a:r>
              <a:rPr sz="2000" b="1" spc="-110" dirty="0">
                <a:solidFill>
                  <a:srgbClr val="0C2240"/>
                </a:solidFill>
                <a:latin typeface="Arial"/>
                <a:cs typeface="Arial"/>
              </a:rPr>
              <a:t> </a:t>
            </a:r>
            <a:r>
              <a:rPr sz="2000" spc="-190" dirty="0">
                <a:solidFill>
                  <a:srgbClr val="0C2240"/>
                </a:solidFill>
                <a:latin typeface="Arial MT"/>
                <a:cs typeface="Arial MT"/>
              </a:rPr>
              <a:t>tumors</a:t>
            </a:r>
            <a:r>
              <a:rPr sz="2000" spc="-110" dirty="0">
                <a:solidFill>
                  <a:srgbClr val="0C2240"/>
                </a:solidFill>
                <a:latin typeface="Arial MT"/>
                <a:cs typeface="Arial MT"/>
              </a:rPr>
              <a:t> </a:t>
            </a:r>
            <a:r>
              <a:rPr sz="2000" spc="-185" dirty="0">
                <a:solidFill>
                  <a:srgbClr val="0C2240"/>
                </a:solidFill>
                <a:latin typeface="Arial MT"/>
                <a:cs typeface="Arial MT"/>
              </a:rPr>
              <a:t>from</a:t>
            </a:r>
            <a:r>
              <a:rPr sz="2000" spc="-105" dirty="0">
                <a:solidFill>
                  <a:srgbClr val="0C2240"/>
                </a:solidFill>
                <a:latin typeface="Arial MT"/>
                <a:cs typeface="Arial MT"/>
              </a:rPr>
              <a:t> </a:t>
            </a:r>
            <a:r>
              <a:rPr sz="2000" spc="-165" dirty="0">
                <a:solidFill>
                  <a:srgbClr val="0C2240"/>
                </a:solidFill>
                <a:latin typeface="Arial MT"/>
                <a:cs typeface="Arial MT"/>
              </a:rPr>
              <a:t>patients</a:t>
            </a:r>
            <a:r>
              <a:rPr sz="2000" spc="-110" dirty="0">
                <a:solidFill>
                  <a:srgbClr val="0C2240"/>
                </a:solidFill>
                <a:latin typeface="Arial MT"/>
                <a:cs typeface="Arial MT"/>
              </a:rPr>
              <a:t> </a:t>
            </a:r>
            <a:r>
              <a:rPr sz="2000" spc="-165" dirty="0">
                <a:solidFill>
                  <a:srgbClr val="0C2240"/>
                </a:solidFill>
                <a:latin typeface="Arial MT"/>
                <a:cs typeface="Arial MT"/>
              </a:rPr>
              <a:t>with</a:t>
            </a:r>
            <a:r>
              <a:rPr sz="2000" spc="-105" dirty="0">
                <a:solidFill>
                  <a:srgbClr val="0C2240"/>
                </a:solidFill>
                <a:latin typeface="Arial MT"/>
                <a:cs typeface="Arial MT"/>
              </a:rPr>
              <a:t> </a:t>
            </a:r>
            <a:r>
              <a:rPr sz="2000" spc="-235" dirty="0">
                <a:solidFill>
                  <a:srgbClr val="0C2240"/>
                </a:solidFill>
                <a:latin typeface="Arial MT"/>
                <a:cs typeface="Arial MT"/>
              </a:rPr>
              <a:t>HER2+</a:t>
            </a:r>
            <a:r>
              <a:rPr sz="2000" spc="-85" dirty="0">
                <a:solidFill>
                  <a:srgbClr val="0C2240"/>
                </a:solidFill>
                <a:latin typeface="Arial MT"/>
                <a:cs typeface="Arial MT"/>
              </a:rPr>
              <a:t> </a:t>
            </a:r>
            <a:r>
              <a:rPr sz="2000" spc="-160" dirty="0">
                <a:solidFill>
                  <a:srgbClr val="0C2240"/>
                </a:solidFill>
                <a:latin typeface="Arial MT"/>
                <a:cs typeface="Arial MT"/>
              </a:rPr>
              <a:t>gastric</a:t>
            </a:r>
            <a:endParaRPr sz="2000" dirty="0">
              <a:latin typeface="Arial MT"/>
              <a:cs typeface="Arial MT"/>
            </a:endParaRPr>
          </a:p>
          <a:p>
            <a:pPr marL="553085">
              <a:lnSpc>
                <a:spcPct val="100000"/>
              </a:lnSpc>
              <a:spcBef>
                <a:spcPts val="5"/>
              </a:spcBef>
            </a:pPr>
            <a:r>
              <a:rPr sz="2000" spc="-185" dirty="0">
                <a:solidFill>
                  <a:srgbClr val="0C2240"/>
                </a:solidFill>
                <a:latin typeface="Arial MT"/>
                <a:cs typeface="Arial MT"/>
              </a:rPr>
              <a:t>cancer</a:t>
            </a:r>
            <a:r>
              <a:rPr sz="2000" spc="-90" dirty="0">
                <a:solidFill>
                  <a:srgbClr val="0C2240"/>
                </a:solidFill>
                <a:latin typeface="Arial MT"/>
                <a:cs typeface="Arial MT"/>
              </a:rPr>
              <a:t> </a:t>
            </a:r>
            <a:r>
              <a:rPr sz="2000" spc="-165" dirty="0">
                <a:solidFill>
                  <a:srgbClr val="0C2240"/>
                </a:solidFill>
                <a:latin typeface="Arial MT"/>
                <a:cs typeface="Arial MT"/>
              </a:rPr>
              <a:t>or</a:t>
            </a:r>
            <a:r>
              <a:rPr sz="2000" spc="-110" dirty="0">
                <a:solidFill>
                  <a:srgbClr val="0C2240"/>
                </a:solidFill>
                <a:latin typeface="Arial MT"/>
                <a:cs typeface="Arial MT"/>
              </a:rPr>
              <a:t> </a:t>
            </a:r>
            <a:r>
              <a:rPr sz="2000" spc="-235" dirty="0">
                <a:solidFill>
                  <a:srgbClr val="0C2240"/>
                </a:solidFill>
                <a:latin typeface="Arial MT"/>
                <a:cs typeface="Arial MT"/>
              </a:rPr>
              <a:t>GEJ</a:t>
            </a:r>
            <a:r>
              <a:rPr sz="2000" spc="-100" dirty="0">
                <a:solidFill>
                  <a:srgbClr val="0C2240"/>
                </a:solidFill>
                <a:latin typeface="Arial MT"/>
                <a:cs typeface="Arial MT"/>
              </a:rPr>
              <a:t> </a:t>
            </a:r>
            <a:r>
              <a:rPr sz="2000" spc="-195" dirty="0">
                <a:solidFill>
                  <a:srgbClr val="0C2240"/>
                </a:solidFill>
                <a:latin typeface="Arial MT"/>
                <a:cs typeface="Arial MT"/>
              </a:rPr>
              <a:t>adenocarcinoma</a:t>
            </a:r>
            <a:r>
              <a:rPr sz="2000" spc="-95" dirty="0">
                <a:solidFill>
                  <a:srgbClr val="0C2240"/>
                </a:solidFill>
                <a:latin typeface="Arial MT"/>
                <a:cs typeface="Arial MT"/>
              </a:rPr>
              <a:t> </a:t>
            </a:r>
            <a:r>
              <a:rPr sz="2000" spc="-170" dirty="0">
                <a:solidFill>
                  <a:srgbClr val="0C2240"/>
                </a:solidFill>
                <a:latin typeface="Arial MT"/>
                <a:cs typeface="Arial MT"/>
              </a:rPr>
              <a:t>also</a:t>
            </a:r>
            <a:r>
              <a:rPr sz="2000" spc="-95" dirty="0">
                <a:solidFill>
                  <a:srgbClr val="0C2240"/>
                </a:solidFill>
                <a:latin typeface="Arial MT"/>
                <a:cs typeface="Arial MT"/>
              </a:rPr>
              <a:t> </a:t>
            </a:r>
            <a:r>
              <a:rPr sz="2000" spc="-204" dirty="0">
                <a:solidFill>
                  <a:srgbClr val="0C2240"/>
                </a:solidFill>
                <a:latin typeface="Arial MT"/>
                <a:cs typeface="Arial MT"/>
              </a:rPr>
              <a:t>had</a:t>
            </a:r>
            <a:r>
              <a:rPr sz="2000" spc="-105" dirty="0">
                <a:solidFill>
                  <a:srgbClr val="0C2240"/>
                </a:solidFill>
                <a:latin typeface="Arial MT"/>
                <a:cs typeface="Arial MT"/>
              </a:rPr>
              <a:t> </a:t>
            </a:r>
            <a:r>
              <a:rPr sz="2000" spc="-204" dirty="0">
                <a:solidFill>
                  <a:srgbClr val="0C2240"/>
                </a:solidFill>
                <a:latin typeface="Arial MT"/>
                <a:cs typeface="Arial MT"/>
              </a:rPr>
              <a:t>PD-L1</a:t>
            </a:r>
            <a:r>
              <a:rPr sz="2000" spc="-100" dirty="0">
                <a:solidFill>
                  <a:srgbClr val="0C2240"/>
                </a:solidFill>
                <a:latin typeface="Arial MT"/>
                <a:cs typeface="Arial MT"/>
              </a:rPr>
              <a:t> </a:t>
            </a:r>
            <a:r>
              <a:rPr sz="2000" spc="-180" dirty="0">
                <a:solidFill>
                  <a:srgbClr val="0C2240"/>
                </a:solidFill>
                <a:latin typeface="Arial MT"/>
                <a:cs typeface="Arial MT"/>
              </a:rPr>
              <a:t>expression</a:t>
            </a:r>
            <a:r>
              <a:rPr sz="2000" spc="-80" dirty="0">
                <a:solidFill>
                  <a:srgbClr val="0C2240"/>
                </a:solidFill>
                <a:latin typeface="Arial MT"/>
                <a:cs typeface="Arial MT"/>
              </a:rPr>
              <a:t> </a:t>
            </a:r>
            <a:r>
              <a:rPr sz="2000" spc="-155" dirty="0">
                <a:solidFill>
                  <a:srgbClr val="0C2240"/>
                </a:solidFill>
                <a:latin typeface="Arial MT"/>
                <a:cs typeface="Arial MT"/>
              </a:rPr>
              <a:t>of</a:t>
            </a:r>
            <a:r>
              <a:rPr sz="2000" spc="-110" dirty="0">
                <a:solidFill>
                  <a:srgbClr val="0C2240"/>
                </a:solidFill>
                <a:latin typeface="Arial MT"/>
                <a:cs typeface="Arial MT"/>
              </a:rPr>
              <a:t> </a:t>
            </a:r>
            <a:r>
              <a:rPr sz="2000" spc="-245" dirty="0">
                <a:solidFill>
                  <a:srgbClr val="0C2240"/>
                </a:solidFill>
                <a:latin typeface="Arial MT"/>
                <a:cs typeface="Arial MT"/>
              </a:rPr>
              <a:t>CPS</a:t>
            </a:r>
            <a:r>
              <a:rPr sz="2000" spc="-95" dirty="0">
                <a:solidFill>
                  <a:srgbClr val="0C2240"/>
                </a:solidFill>
                <a:latin typeface="Arial MT"/>
                <a:cs typeface="Arial MT"/>
              </a:rPr>
              <a:t> </a:t>
            </a:r>
            <a:r>
              <a:rPr sz="2000" spc="-105" dirty="0">
                <a:solidFill>
                  <a:srgbClr val="0C2240"/>
                </a:solidFill>
                <a:latin typeface="Arial MT"/>
                <a:cs typeface="Arial MT"/>
              </a:rPr>
              <a:t>≥1</a:t>
            </a:r>
            <a:r>
              <a:rPr sz="1950" spc="-157" baseline="25641" dirty="0">
                <a:solidFill>
                  <a:srgbClr val="0C2240"/>
                </a:solidFill>
                <a:latin typeface="Arial MT"/>
                <a:cs typeface="Arial MT"/>
              </a:rPr>
              <a:t>6</a:t>
            </a:r>
            <a:endParaRPr sz="1950" baseline="25641" dirty="0">
              <a:latin typeface="Arial MT"/>
              <a:cs typeface="Arial MT"/>
            </a:endParaRPr>
          </a:p>
          <a:p>
            <a:pPr marL="553085" indent="-343535">
              <a:lnSpc>
                <a:spcPct val="100000"/>
              </a:lnSpc>
              <a:spcBef>
                <a:spcPts val="395"/>
              </a:spcBef>
              <a:buFont typeface="Wingdings"/>
              <a:buChar char=""/>
              <a:tabLst>
                <a:tab pos="553085" algn="l"/>
                <a:tab pos="553720" algn="l"/>
              </a:tabLst>
            </a:pPr>
            <a:r>
              <a:rPr sz="2000" b="1" spc="-165" dirty="0">
                <a:solidFill>
                  <a:srgbClr val="0C2240"/>
                </a:solidFill>
                <a:latin typeface="Arial"/>
                <a:cs typeface="Arial"/>
              </a:rPr>
              <a:t>In</a:t>
            </a:r>
            <a:r>
              <a:rPr sz="2000" b="1" spc="-114" dirty="0">
                <a:solidFill>
                  <a:srgbClr val="0C2240"/>
                </a:solidFill>
                <a:latin typeface="Arial"/>
                <a:cs typeface="Arial"/>
              </a:rPr>
              <a:t> </a:t>
            </a:r>
            <a:r>
              <a:rPr sz="2000" b="1" spc="-180" dirty="0">
                <a:solidFill>
                  <a:srgbClr val="0C2240"/>
                </a:solidFill>
                <a:latin typeface="Arial"/>
                <a:cs typeface="Arial"/>
              </a:rPr>
              <a:t>the</a:t>
            </a:r>
            <a:r>
              <a:rPr sz="2000" b="1" spc="-105" dirty="0">
                <a:solidFill>
                  <a:srgbClr val="0C2240"/>
                </a:solidFill>
                <a:latin typeface="Arial"/>
                <a:cs typeface="Arial"/>
              </a:rPr>
              <a:t> </a:t>
            </a:r>
            <a:r>
              <a:rPr sz="2000" b="1" spc="-235" dirty="0">
                <a:solidFill>
                  <a:srgbClr val="0C2240"/>
                </a:solidFill>
                <a:latin typeface="Arial"/>
                <a:cs typeface="Arial"/>
              </a:rPr>
              <a:t>KEYNOTE-811</a:t>
            </a:r>
            <a:r>
              <a:rPr sz="2000" b="1" spc="-90" dirty="0">
                <a:solidFill>
                  <a:srgbClr val="0C2240"/>
                </a:solidFill>
                <a:latin typeface="Arial"/>
                <a:cs typeface="Arial"/>
              </a:rPr>
              <a:t> </a:t>
            </a:r>
            <a:r>
              <a:rPr sz="2000" b="1" spc="-130" dirty="0">
                <a:solidFill>
                  <a:srgbClr val="0C2240"/>
                </a:solidFill>
                <a:latin typeface="Arial"/>
                <a:cs typeface="Arial"/>
              </a:rPr>
              <a:t>trial</a:t>
            </a:r>
            <a:r>
              <a:rPr sz="2000" spc="-130" dirty="0">
                <a:solidFill>
                  <a:srgbClr val="0C2240"/>
                </a:solidFill>
                <a:latin typeface="Arial MT"/>
                <a:cs typeface="Arial MT"/>
              </a:rPr>
              <a:t>,</a:t>
            </a:r>
            <a:r>
              <a:rPr sz="2000" spc="-114" dirty="0">
                <a:solidFill>
                  <a:srgbClr val="0C2240"/>
                </a:solidFill>
                <a:latin typeface="Arial MT"/>
                <a:cs typeface="Arial MT"/>
              </a:rPr>
              <a:t> </a:t>
            </a:r>
            <a:r>
              <a:rPr sz="2000" b="1" spc="-245" dirty="0">
                <a:solidFill>
                  <a:srgbClr val="0C2240"/>
                </a:solidFill>
                <a:latin typeface="Arial"/>
                <a:cs typeface="Arial"/>
              </a:rPr>
              <a:t>84%</a:t>
            </a:r>
            <a:r>
              <a:rPr sz="2000" b="1" spc="-95" dirty="0">
                <a:solidFill>
                  <a:srgbClr val="0C2240"/>
                </a:solidFill>
                <a:latin typeface="Arial"/>
                <a:cs typeface="Arial"/>
              </a:rPr>
              <a:t> </a:t>
            </a:r>
            <a:r>
              <a:rPr sz="2000" spc="-155" dirty="0">
                <a:solidFill>
                  <a:srgbClr val="0C2240"/>
                </a:solidFill>
                <a:latin typeface="Arial MT"/>
                <a:cs typeface="Arial MT"/>
              </a:rPr>
              <a:t>of</a:t>
            </a:r>
            <a:r>
              <a:rPr sz="2000" spc="-105" dirty="0">
                <a:solidFill>
                  <a:srgbClr val="0C2240"/>
                </a:solidFill>
                <a:latin typeface="Arial MT"/>
                <a:cs typeface="Arial MT"/>
              </a:rPr>
              <a:t> </a:t>
            </a:r>
            <a:r>
              <a:rPr sz="2000" spc="-190" dirty="0">
                <a:solidFill>
                  <a:srgbClr val="0C2240"/>
                </a:solidFill>
                <a:latin typeface="Arial MT"/>
                <a:cs typeface="Arial MT"/>
              </a:rPr>
              <a:t>tumors</a:t>
            </a:r>
            <a:r>
              <a:rPr sz="2000" spc="-110" dirty="0">
                <a:solidFill>
                  <a:srgbClr val="0C2240"/>
                </a:solidFill>
                <a:latin typeface="Arial MT"/>
                <a:cs typeface="Arial MT"/>
              </a:rPr>
              <a:t> </a:t>
            </a:r>
            <a:r>
              <a:rPr sz="2000" spc="-185" dirty="0">
                <a:solidFill>
                  <a:srgbClr val="0C2240"/>
                </a:solidFill>
                <a:latin typeface="Arial MT"/>
                <a:cs typeface="Arial MT"/>
              </a:rPr>
              <a:t>from</a:t>
            </a:r>
            <a:r>
              <a:rPr sz="2000" spc="-105" dirty="0">
                <a:solidFill>
                  <a:srgbClr val="0C2240"/>
                </a:solidFill>
                <a:latin typeface="Arial MT"/>
                <a:cs typeface="Arial MT"/>
              </a:rPr>
              <a:t> </a:t>
            </a:r>
            <a:r>
              <a:rPr sz="2000" spc="-165" dirty="0">
                <a:solidFill>
                  <a:srgbClr val="0C2240"/>
                </a:solidFill>
                <a:latin typeface="Arial MT"/>
                <a:cs typeface="Arial MT"/>
              </a:rPr>
              <a:t>patients</a:t>
            </a:r>
            <a:r>
              <a:rPr sz="2000" spc="-110" dirty="0">
                <a:solidFill>
                  <a:srgbClr val="0C2240"/>
                </a:solidFill>
                <a:latin typeface="Arial MT"/>
                <a:cs typeface="Arial MT"/>
              </a:rPr>
              <a:t> </a:t>
            </a:r>
            <a:r>
              <a:rPr sz="2000" spc="-160" dirty="0">
                <a:solidFill>
                  <a:srgbClr val="0C2240"/>
                </a:solidFill>
                <a:latin typeface="Arial MT"/>
                <a:cs typeface="Arial MT"/>
              </a:rPr>
              <a:t>with</a:t>
            </a:r>
            <a:r>
              <a:rPr sz="2000" spc="-110" dirty="0">
                <a:solidFill>
                  <a:srgbClr val="0C2240"/>
                </a:solidFill>
                <a:latin typeface="Arial MT"/>
                <a:cs typeface="Arial MT"/>
              </a:rPr>
              <a:t> </a:t>
            </a:r>
            <a:r>
              <a:rPr sz="2000" spc="-235" dirty="0">
                <a:solidFill>
                  <a:srgbClr val="0C2240"/>
                </a:solidFill>
                <a:latin typeface="Arial MT"/>
                <a:cs typeface="Arial MT"/>
              </a:rPr>
              <a:t>HER2+</a:t>
            </a:r>
            <a:r>
              <a:rPr sz="2000" spc="-85" dirty="0">
                <a:solidFill>
                  <a:srgbClr val="0C2240"/>
                </a:solidFill>
                <a:latin typeface="Arial MT"/>
                <a:cs typeface="Arial MT"/>
              </a:rPr>
              <a:t> </a:t>
            </a:r>
            <a:r>
              <a:rPr sz="2000" spc="-160" dirty="0">
                <a:solidFill>
                  <a:srgbClr val="0C2240"/>
                </a:solidFill>
                <a:latin typeface="Arial MT"/>
                <a:cs typeface="Arial MT"/>
              </a:rPr>
              <a:t>gastric</a:t>
            </a:r>
            <a:r>
              <a:rPr sz="2000" spc="-95" dirty="0">
                <a:solidFill>
                  <a:srgbClr val="0C2240"/>
                </a:solidFill>
                <a:latin typeface="Arial MT"/>
                <a:cs typeface="Arial MT"/>
              </a:rPr>
              <a:t> </a:t>
            </a:r>
            <a:r>
              <a:rPr sz="2000" spc="-190" dirty="0">
                <a:solidFill>
                  <a:srgbClr val="0C2240"/>
                </a:solidFill>
                <a:latin typeface="Arial MT"/>
                <a:cs typeface="Arial MT"/>
              </a:rPr>
              <a:t>cancer</a:t>
            </a:r>
            <a:endParaRPr sz="2000" dirty="0">
              <a:latin typeface="Arial MT"/>
              <a:cs typeface="Arial MT"/>
            </a:endParaRPr>
          </a:p>
          <a:p>
            <a:pPr marL="553085">
              <a:lnSpc>
                <a:spcPct val="100000"/>
              </a:lnSpc>
            </a:pPr>
            <a:r>
              <a:rPr sz="2000" spc="-204" dirty="0">
                <a:solidFill>
                  <a:srgbClr val="0C2240"/>
                </a:solidFill>
                <a:latin typeface="Arial MT"/>
                <a:cs typeface="Arial MT"/>
              </a:rPr>
              <a:t>o</a:t>
            </a:r>
            <a:r>
              <a:rPr sz="2000" spc="-120" dirty="0">
                <a:solidFill>
                  <a:srgbClr val="0C2240"/>
                </a:solidFill>
                <a:latin typeface="Arial MT"/>
                <a:cs typeface="Arial MT"/>
              </a:rPr>
              <a:t>r</a:t>
            </a:r>
            <a:r>
              <a:rPr sz="2000" spc="-114" dirty="0">
                <a:solidFill>
                  <a:srgbClr val="0C2240"/>
                </a:solidFill>
                <a:latin typeface="Arial MT"/>
                <a:cs typeface="Arial MT"/>
              </a:rPr>
              <a:t> </a:t>
            </a:r>
            <a:r>
              <a:rPr sz="2000" spc="-265" dirty="0">
                <a:solidFill>
                  <a:srgbClr val="0C2240"/>
                </a:solidFill>
                <a:latin typeface="Arial MT"/>
                <a:cs typeface="Arial MT"/>
              </a:rPr>
              <a:t>GE</a:t>
            </a:r>
            <a:r>
              <a:rPr sz="2000" spc="-180" dirty="0">
                <a:solidFill>
                  <a:srgbClr val="0C2240"/>
                </a:solidFill>
                <a:latin typeface="Arial MT"/>
                <a:cs typeface="Arial MT"/>
              </a:rPr>
              <a:t>J</a:t>
            </a:r>
            <a:r>
              <a:rPr sz="2000" spc="-100" dirty="0">
                <a:solidFill>
                  <a:srgbClr val="0C2240"/>
                </a:solidFill>
                <a:latin typeface="Arial MT"/>
                <a:cs typeface="Arial MT"/>
              </a:rPr>
              <a:t> </a:t>
            </a:r>
            <a:r>
              <a:rPr sz="2000" spc="-204" dirty="0">
                <a:solidFill>
                  <a:srgbClr val="0C2240"/>
                </a:solidFill>
                <a:latin typeface="Arial MT"/>
                <a:cs typeface="Arial MT"/>
              </a:rPr>
              <a:t>ad</a:t>
            </a:r>
            <a:r>
              <a:rPr sz="2000" spc="-210" dirty="0">
                <a:solidFill>
                  <a:srgbClr val="0C2240"/>
                </a:solidFill>
                <a:latin typeface="Arial MT"/>
                <a:cs typeface="Arial MT"/>
              </a:rPr>
              <a:t>e</a:t>
            </a:r>
            <a:r>
              <a:rPr sz="2000" spc="-204" dirty="0">
                <a:solidFill>
                  <a:srgbClr val="0C2240"/>
                </a:solidFill>
                <a:latin typeface="Arial MT"/>
                <a:cs typeface="Arial MT"/>
              </a:rPr>
              <a:t>no</a:t>
            </a:r>
            <a:r>
              <a:rPr sz="2000" spc="-195" dirty="0">
                <a:solidFill>
                  <a:srgbClr val="0C2240"/>
                </a:solidFill>
                <a:latin typeface="Arial MT"/>
                <a:cs typeface="Arial MT"/>
              </a:rPr>
              <a:t>c</a:t>
            </a:r>
            <a:r>
              <a:rPr sz="2000" spc="-170" dirty="0">
                <a:solidFill>
                  <a:srgbClr val="0C2240"/>
                </a:solidFill>
                <a:latin typeface="Arial MT"/>
                <a:cs typeface="Arial MT"/>
              </a:rPr>
              <a:t>arc</a:t>
            </a:r>
            <a:r>
              <a:rPr sz="2000" spc="-95" dirty="0">
                <a:solidFill>
                  <a:srgbClr val="0C2240"/>
                </a:solidFill>
                <a:latin typeface="Arial MT"/>
                <a:cs typeface="Arial MT"/>
              </a:rPr>
              <a:t>i</a:t>
            </a:r>
            <a:r>
              <a:rPr sz="2000" spc="-204" dirty="0">
                <a:solidFill>
                  <a:srgbClr val="0C2240"/>
                </a:solidFill>
                <a:latin typeface="Arial MT"/>
                <a:cs typeface="Arial MT"/>
              </a:rPr>
              <a:t>no</a:t>
            </a:r>
            <a:r>
              <a:rPr sz="2000" spc="-310" dirty="0">
                <a:solidFill>
                  <a:srgbClr val="0C2240"/>
                </a:solidFill>
                <a:latin typeface="Arial MT"/>
                <a:cs typeface="Arial MT"/>
              </a:rPr>
              <a:t>m</a:t>
            </a:r>
            <a:r>
              <a:rPr sz="2000" spc="-200" dirty="0">
                <a:solidFill>
                  <a:srgbClr val="0C2240"/>
                </a:solidFill>
                <a:latin typeface="Arial MT"/>
                <a:cs typeface="Arial MT"/>
              </a:rPr>
              <a:t>a</a:t>
            </a:r>
            <a:r>
              <a:rPr sz="2000" spc="-95" dirty="0">
                <a:solidFill>
                  <a:srgbClr val="0C2240"/>
                </a:solidFill>
                <a:latin typeface="Arial MT"/>
                <a:cs typeface="Arial MT"/>
              </a:rPr>
              <a:t> </a:t>
            </a:r>
            <a:r>
              <a:rPr sz="2000" spc="-204" dirty="0">
                <a:solidFill>
                  <a:srgbClr val="0C2240"/>
                </a:solidFill>
                <a:latin typeface="Arial MT"/>
                <a:cs typeface="Arial MT"/>
              </a:rPr>
              <a:t>a</a:t>
            </a:r>
            <a:r>
              <a:rPr sz="2000" spc="-90" dirty="0">
                <a:solidFill>
                  <a:srgbClr val="0C2240"/>
                </a:solidFill>
                <a:latin typeface="Arial MT"/>
                <a:cs typeface="Arial MT"/>
              </a:rPr>
              <a:t>l</a:t>
            </a:r>
            <a:r>
              <a:rPr sz="2000" spc="-190" dirty="0">
                <a:solidFill>
                  <a:srgbClr val="0C2240"/>
                </a:solidFill>
                <a:latin typeface="Arial MT"/>
                <a:cs typeface="Arial MT"/>
              </a:rPr>
              <a:t>s</a:t>
            </a:r>
            <a:r>
              <a:rPr sz="2000" spc="-200" dirty="0">
                <a:solidFill>
                  <a:srgbClr val="0C2240"/>
                </a:solidFill>
                <a:latin typeface="Arial MT"/>
                <a:cs typeface="Arial MT"/>
              </a:rPr>
              <a:t>o</a:t>
            </a:r>
            <a:r>
              <a:rPr sz="2000" spc="-100" dirty="0">
                <a:solidFill>
                  <a:srgbClr val="0C2240"/>
                </a:solidFill>
                <a:latin typeface="Arial MT"/>
                <a:cs typeface="Arial MT"/>
              </a:rPr>
              <a:t> </a:t>
            </a:r>
            <a:r>
              <a:rPr sz="2000" spc="-210" dirty="0">
                <a:solidFill>
                  <a:srgbClr val="0C2240"/>
                </a:solidFill>
                <a:latin typeface="Arial MT"/>
                <a:cs typeface="Arial MT"/>
              </a:rPr>
              <a:t>h</a:t>
            </a:r>
            <a:r>
              <a:rPr sz="2000" spc="-204" dirty="0">
                <a:solidFill>
                  <a:srgbClr val="0C2240"/>
                </a:solidFill>
                <a:latin typeface="Arial MT"/>
                <a:cs typeface="Arial MT"/>
              </a:rPr>
              <a:t>a</a:t>
            </a:r>
            <a:r>
              <a:rPr sz="2000" spc="-200" dirty="0">
                <a:solidFill>
                  <a:srgbClr val="0C2240"/>
                </a:solidFill>
                <a:latin typeface="Arial MT"/>
                <a:cs typeface="Arial MT"/>
              </a:rPr>
              <a:t>d</a:t>
            </a:r>
            <a:r>
              <a:rPr sz="2000" spc="-110" dirty="0">
                <a:solidFill>
                  <a:srgbClr val="0C2240"/>
                </a:solidFill>
                <a:latin typeface="Arial MT"/>
                <a:cs typeface="Arial MT"/>
              </a:rPr>
              <a:t> </a:t>
            </a:r>
            <a:r>
              <a:rPr sz="2000" spc="-204" dirty="0">
                <a:solidFill>
                  <a:srgbClr val="0C2240"/>
                </a:solidFill>
                <a:latin typeface="Arial MT"/>
                <a:cs typeface="Arial MT"/>
              </a:rPr>
              <a:t>PD-L</a:t>
            </a:r>
            <a:r>
              <a:rPr sz="2000" spc="-200" dirty="0">
                <a:solidFill>
                  <a:srgbClr val="0C2240"/>
                </a:solidFill>
                <a:latin typeface="Arial MT"/>
                <a:cs typeface="Arial MT"/>
              </a:rPr>
              <a:t>1</a:t>
            </a:r>
            <a:r>
              <a:rPr sz="2000" spc="-110" dirty="0">
                <a:solidFill>
                  <a:srgbClr val="0C2240"/>
                </a:solidFill>
                <a:latin typeface="Arial MT"/>
                <a:cs typeface="Arial MT"/>
              </a:rPr>
              <a:t> </a:t>
            </a:r>
            <a:r>
              <a:rPr sz="2000" spc="-204" dirty="0">
                <a:solidFill>
                  <a:srgbClr val="0C2240"/>
                </a:solidFill>
                <a:latin typeface="Arial MT"/>
                <a:cs typeface="Arial MT"/>
              </a:rPr>
              <a:t>e</a:t>
            </a:r>
            <a:r>
              <a:rPr sz="2000" spc="-195" dirty="0">
                <a:solidFill>
                  <a:srgbClr val="0C2240"/>
                </a:solidFill>
                <a:latin typeface="Arial MT"/>
                <a:cs typeface="Arial MT"/>
              </a:rPr>
              <a:t>x</a:t>
            </a:r>
            <a:r>
              <a:rPr sz="2000" spc="-180" dirty="0">
                <a:solidFill>
                  <a:srgbClr val="0C2240"/>
                </a:solidFill>
                <a:latin typeface="Arial MT"/>
                <a:cs typeface="Arial MT"/>
              </a:rPr>
              <a:t>pre</a:t>
            </a:r>
            <a:r>
              <a:rPr sz="2000" spc="-190" dirty="0">
                <a:solidFill>
                  <a:srgbClr val="0C2240"/>
                </a:solidFill>
                <a:latin typeface="Arial MT"/>
                <a:cs typeface="Arial MT"/>
              </a:rPr>
              <a:t>ss</a:t>
            </a:r>
            <a:r>
              <a:rPr sz="2000" spc="-85" dirty="0">
                <a:solidFill>
                  <a:srgbClr val="0C2240"/>
                </a:solidFill>
                <a:latin typeface="Arial MT"/>
                <a:cs typeface="Arial MT"/>
              </a:rPr>
              <a:t>i</a:t>
            </a:r>
            <a:r>
              <a:rPr sz="2000" spc="-210" dirty="0">
                <a:solidFill>
                  <a:srgbClr val="0C2240"/>
                </a:solidFill>
                <a:latin typeface="Arial MT"/>
                <a:cs typeface="Arial MT"/>
              </a:rPr>
              <a:t>o</a:t>
            </a:r>
            <a:r>
              <a:rPr sz="2000" spc="-200" dirty="0">
                <a:solidFill>
                  <a:srgbClr val="0C2240"/>
                </a:solidFill>
                <a:latin typeface="Arial MT"/>
                <a:cs typeface="Arial MT"/>
              </a:rPr>
              <a:t>n</a:t>
            </a:r>
            <a:r>
              <a:rPr sz="2000" spc="-85" dirty="0">
                <a:solidFill>
                  <a:srgbClr val="0C2240"/>
                </a:solidFill>
                <a:latin typeface="Arial MT"/>
                <a:cs typeface="Arial MT"/>
              </a:rPr>
              <a:t> </a:t>
            </a:r>
            <a:r>
              <a:rPr sz="2000" spc="-204" dirty="0">
                <a:solidFill>
                  <a:srgbClr val="0C2240"/>
                </a:solidFill>
                <a:latin typeface="Arial MT"/>
                <a:cs typeface="Arial MT"/>
              </a:rPr>
              <a:t>o</a:t>
            </a:r>
            <a:r>
              <a:rPr sz="2000" spc="-100" dirty="0">
                <a:solidFill>
                  <a:srgbClr val="0C2240"/>
                </a:solidFill>
                <a:latin typeface="Arial MT"/>
                <a:cs typeface="Arial MT"/>
              </a:rPr>
              <a:t>f</a:t>
            </a:r>
            <a:r>
              <a:rPr sz="2000" spc="-120" dirty="0">
                <a:solidFill>
                  <a:srgbClr val="0C2240"/>
                </a:solidFill>
                <a:latin typeface="Arial MT"/>
                <a:cs typeface="Arial MT"/>
              </a:rPr>
              <a:t> </a:t>
            </a:r>
            <a:r>
              <a:rPr sz="2000" spc="-245" dirty="0">
                <a:solidFill>
                  <a:srgbClr val="0C2240"/>
                </a:solidFill>
                <a:latin typeface="Arial MT"/>
                <a:cs typeface="Arial MT"/>
              </a:rPr>
              <a:t>CPS</a:t>
            </a:r>
            <a:r>
              <a:rPr sz="2000" spc="-100" dirty="0">
                <a:solidFill>
                  <a:srgbClr val="0C2240"/>
                </a:solidFill>
                <a:latin typeface="Arial MT"/>
                <a:cs typeface="Arial MT"/>
              </a:rPr>
              <a:t> ≥</a:t>
            </a:r>
            <a:r>
              <a:rPr sz="2000" spc="-95" dirty="0">
                <a:solidFill>
                  <a:srgbClr val="0C2240"/>
                </a:solidFill>
                <a:latin typeface="Arial MT"/>
                <a:cs typeface="Arial MT"/>
              </a:rPr>
              <a:t>1</a:t>
            </a:r>
            <a:r>
              <a:rPr sz="1950" spc="-179" baseline="25641" dirty="0">
                <a:solidFill>
                  <a:srgbClr val="0C2240"/>
                </a:solidFill>
                <a:latin typeface="Arial MT"/>
                <a:cs typeface="Arial MT"/>
              </a:rPr>
              <a:t>7</a:t>
            </a:r>
            <a:endParaRPr sz="1950" baseline="25641" dirty="0">
              <a:latin typeface="Arial MT"/>
              <a:cs typeface="Arial MT"/>
            </a:endParaRPr>
          </a:p>
        </p:txBody>
      </p:sp>
      <p:sp>
        <p:nvSpPr>
          <p:cNvPr id="4" name="object 4"/>
          <p:cNvSpPr txBox="1"/>
          <p:nvPr/>
        </p:nvSpPr>
        <p:spPr>
          <a:xfrm>
            <a:off x="439927" y="3994810"/>
            <a:ext cx="7958455" cy="3302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A6A6A6"/>
                </a:solidFill>
                <a:latin typeface="Arial MT"/>
                <a:cs typeface="Arial MT"/>
              </a:rPr>
              <a:t>1. Lian</a:t>
            </a:r>
            <a:r>
              <a:rPr sz="1000" dirty="0">
                <a:solidFill>
                  <a:srgbClr val="A6A6A6"/>
                </a:solidFill>
                <a:latin typeface="Arial MT"/>
                <a:cs typeface="Arial MT"/>
              </a:rPr>
              <a:t> </a:t>
            </a:r>
            <a:r>
              <a:rPr sz="1000" spc="-5" dirty="0">
                <a:solidFill>
                  <a:srgbClr val="A6A6A6"/>
                </a:solidFill>
                <a:latin typeface="Arial MT"/>
                <a:cs typeface="Arial MT"/>
              </a:rPr>
              <a:t>J et</a:t>
            </a:r>
            <a:r>
              <a:rPr sz="1000" dirty="0">
                <a:solidFill>
                  <a:srgbClr val="A6A6A6"/>
                </a:solidFill>
                <a:latin typeface="Arial MT"/>
                <a:cs typeface="Arial MT"/>
              </a:rPr>
              <a:t> </a:t>
            </a:r>
            <a:r>
              <a:rPr sz="1000" spc="-5" dirty="0">
                <a:solidFill>
                  <a:srgbClr val="A6A6A6"/>
                </a:solidFill>
                <a:latin typeface="Arial MT"/>
                <a:cs typeface="Arial MT"/>
              </a:rPr>
              <a:t>al. </a:t>
            </a:r>
            <a:r>
              <a:rPr sz="1000" i="1" spc="-5" dirty="0">
                <a:solidFill>
                  <a:srgbClr val="A6A6A6"/>
                </a:solidFill>
                <a:latin typeface="Arial"/>
                <a:cs typeface="Arial"/>
              </a:rPr>
              <a:t>Dig</a:t>
            </a:r>
            <a:r>
              <a:rPr sz="1000" i="1" spc="10" dirty="0">
                <a:solidFill>
                  <a:srgbClr val="A6A6A6"/>
                </a:solidFill>
                <a:latin typeface="Arial"/>
                <a:cs typeface="Arial"/>
              </a:rPr>
              <a:t> </a:t>
            </a:r>
            <a:r>
              <a:rPr sz="1000" i="1" spc="-5" dirty="0">
                <a:solidFill>
                  <a:srgbClr val="A6A6A6"/>
                </a:solidFill>
                <a:latin typeface="Arial"/>
                <a:cs typeface="Arial"/>
              </a:rPr>
              <a:t>Liver</a:t>
            </a:r>
            <a:r>
              <a:rPr sz="1000" i="1" spc="15" dirty="0">
                <a:solidFill>
                  <a:srgbClr val="A6A6A6"/>
                </a:solidFill>
                <a:latin typeface="Arial"/>
                <a:cs typeface="Arial"/>
              </a:rPr>
              <a:t> </a:t>
            </a:r>
            <a:r>
              <a:rPr sz="1000" i="1" spc="-5" dirty="0">
                <a:solidFill>
                  <a:srgbClr val="A6A6A6"/>
                </a:solidFill>
                <a:latin typeface="Arial"/>
                <a:cs typeface="Arial"/>
              </a:rPr>
              <a:t>Dis</a:t>
            </a:r>
            <a:r>
              <a:rPr sz="1000" spc="-5" dirty="0">
                <a:solidFill>
                  <a:srgbClr val="A6A6A6"/>
                </a:solidFill>
                <a:latin typeface="Arial MT"/>
                <a:cs typeface="Arial MT"/>
              </a:rPr>
              <a:t>.</a:t>
            </a:r>
            <a:r>
              <a:rPr sz="1000" dirty="0">
                <a:solidFill>
                  <a:srgbClr val="A6A6A6"/>
                </a:solidFill>
                <a:latin typeface="Arial MT"/>
                <a:cs typeface="Arial MT"/>
              </a:rPr>
              <a:t> </a:t>
            </a:r>
            <a:r>
              <a:rPr sz="1000" spc="-5" dirty="0">
                <a:solidFill>
                  <a:srgbClr val="A6A6A6"/>
                </a:solidFill>
                <a:latin typeface="Arial MT"/>
                <a:cs typeface="Arial MT"/>
              </a:rPr>
              <a:t>2022</a:t>
            </a:r>
            <a:r>
              <a:rPr sz="1000" spc="-20" dirty="0">
                <a:solidFill>
                  <a:srgbClr val="A6A6A6"/>
                </a:solidFill>
                <a:latin typeface="Arial MT"/>
                <a:cs typeface="Arial MT"/>
              </a:rPr>
              <a:t> </a:t>
            </a:r>
            <a:r>
              <a:rPr sz="1000" spc="-5" dirty="0">
                <a:solidFill>
                  <a:srgbClr val="A6A6A6"/>
                </a:solidFill>
                <a:latin typeface="Arial MT"/>
                <a:cs typeface="Arial MT"/>
              </a:rPr>
              <a:t>2.</a:t>
            </a:r>
            <a:r>
              <a:rPr sz="1000" dirty="0">
                <a:solidFill>
                  <a:srgbClr val="A6A6A6"/>
                </a:solidFill>
                <a:latin typeface="Arial MT"/>
                <a:cs typeface="Arial MT"/>
              </a:rPr>
              <a:t> </a:t>
            </a:r>
            <a:r>
              <a:rPr sz="1000" spc="-5" dirty="0">
                <a:solidFill>
                  <a:srgbClr val="A6A6A6"/>
                </a:solidFill>
                <a:latin typeface="Arial MT"/>
                <a:cs typeface="Arial MT"/>
              </a:rPr>
              <a:t>Beer</a:t>
            </a:r>
            <a:r>
              <a:rPr sz="1000" spc="5" dirty="0">
                <a:solidFill>
                  <a:srgbClr val="A6A6A6"/>
                </a:solidFill>
                <a:latin typeface="Arial MT"/>
                <a:cs typeface="Arial MT"/>
              </a:rPr>
              <a:t> </a:t>
            </a:r>
            <a:r>
              <a:rPr sz="1000" spc="-5" dirty="0">
                <a:solidFill>
                  <a:srgbClr val="A6A6A6"/>
                </a:solidFill>
                <a:latin typeface="Arial MT"/>
                <a:cs typeface="Arial MT"/>
              </a:rPr>
              <a:t>A et al.</a:t>
            </a:r>
            <a:r>
              <a:rPr sz="1000" spc="5" dirty="0">
                <a:solidFill>
                  <a:srgbClr val="A6A6A6"/>
                </a:solidFill>
                <a:latin typeface="Arial MT"/>
                <a:cs typeface="Arial MT"/>
              </a:rPr>
              <a:t> </a:t>
            </a:r>
            <a:r>
              <a:rPr sz="1000" i="1" spc="-5" dirty="0">
                <a:solidFill>
                  <a:srgbClr val="A6A6A6"/>
                </a:solidFill>
                <a:latin typeface="Arial"/>
                <a:cs typeface="Arial"/>
              </a:rPr>
              <a:t>Pathol</a:t>
            </a:r>
            <a:r>
              <a:rPr sz="1000" i="1" spc="5" dirty="0">
                <a:solidFill>
                  <a:srgbClr val="A6A6A6"/>
                </a:solidFill>
                <a:latin typeface="Arial"/>
                <a:cs typeface="Arial"/>
              </a:rPr>
              <a:t> </a:t>
            </a:r>
            <a:r>
              <a:rPr sz="1000" i="1" spc="-5" dirty="0">
                <a:solidFill>
                  <a:srgbClr val="A6A6A6"/>
                </a:solidFill>
                <a:latin typeface="Arial"/>
                <a:cs typeface="Arial"/>
              </a:rPr>
              <a:t>Oncol</a:t>
            </a:r>
            <a:r>
              <a:rPr sz="1000" i="1" spc="-20" dirty="0">
                <a:solidFill>
                  <a:srgbClr val="A6A6A6"/>
                </a:solidFill>
                <a:latin typeface="Arial"/>
                <a:cs typeface="Arial"/>
              </a:rPr>
              <a:t> </a:t>
            </a:r>
            <a:r>
              <a:rPr sz="1000" i="1" spc="-5" dirty="0">
                <a:solidFill>
                  <a:srgbClr val="A6A6A6"/>
                </a:solidFill>
                <a:latin typeface="Arial"/>
                <a:cs typeface="Arial"/>
              </a:rPr>
              <a:t>Res</a:t>
            </a:r>
            <a:r>
              <a:rPr sz="1000" spc="-5" dirty="0">
                <a:solidFill>
                  <a:srgbClr val="A6A6A6"/>
                </a:solidFill>
                <a:latin typeface="Arial MT"/>
                <a:cs typeface="Arial MT"/>
              </a:rPr>
              <a:t>. 2020</a:t>
            </a:r>
            <a:r>
              <a:rPr sz="1000" spc="-15" dirty="0">
                <a:solidFill>
                  <a:srgbClr val="A6A6A6"/>
                </a:solidFill>
                <a:latin typeface="Arial MT"/>
                <a:cs typeface="Arial MT"/>
              </a:rPr>
              <a:t> </a:t>
            </a:r>
            <a:r>
              <a:rPr sz="1000" spc="-5" dirty="0">
                <a:solidFill>
                  <a:srgbClr val="A6A6A6"/>
                </a:solidFill>
                <a:latin typeface="Arial MT"/>
                <a:cs typeface="Arial MT"/>
              </a:rPr>
              <a:t>3.</a:t>
            </a:r>
            <a:r>
              <a:rPr sz="1000" dirty="0">
                <a:solidFill>
                  <a:srgbClr val="A6A6A6"/>
                </a:solidFill>
                <a:latin typeface="Arial MT"/>
                <a:cs typeface="Arial MT"/>
              </a:rPr>
              <a:t> </a:t>
            </a:r>
            <a:r>
              <a:rPr sz="1000" spc="-10" dirty="0">
                <a:solidFill>
                  <a:srgbClr val="A6A6A6"/>
                </a:solidFill>
                <a:latin typeface="Arial MT"/>
                <a:cs typeface="Arial MT"/>
              </a:rPr>
              <a:t>Yun</a:t>
            </a:r>
            <a:r>
              <a:rPr sz="1000" spc="10" dirty="0">
                <a:solidFill>
                  <a:srgbClr val="A6A6A6"/>
                </a:solidFill>
                <a:latin typeface="Arial MT"/>
                <a:cs typeface="Arial MT"/>
              </a:rPr>
              <a:t> </a:t>
            </a:r>
            <a:r>
              <a:rPr sz="1000" spc="-5" dirty="0">
                <a:solidFill>
                  <a:srgbClr val="A6A6A6"/>
                </a:solidFill>
                <a:latin typeface="Arial MT"/>
                <a:cs typeface="Arial MT"/>
              </a:rPr>
              <a:t>T</a:t>
            </a:r>
            <a:r>
              <a:rPr sz="1000" dirty="0">
                <a:solidFill>
                  <a:srgbClr val="A6A6A6"/>
                </a:solidFill>
                <a:latin typeface="Arial MT"/>
                <a:cs typeface="Arial MT"/>
              </a:rPr>
              <a:t> </a:t>
            </a:r>
            <a:r>
              <a:rPr sz="1000" spc="-5" dirty="0">
                <a:solidFill>
                  <a:srgbClr val="A6A6A6"/>
                </a:solidFill>
                <a:latin typeface="Arial MT"/>
                <a:cs typeface="Arial MT"/>
              </a:rPr>
              <a:t>et</a:t>
            </a:r>
            <a:r>
              <a:rPr sz="1000" spc="-15" dirty="0">
                <a:solidFill>
                  <a:srgbClr val="A6A6A6"/>
                </a:solidFill>
                <a:latin typeface="Arial MT"/>
                <a:cs typeface="Arial MT"/>
              </a:rPr>
              <a:t> </a:t>
            </a:r>
            <a:r>
              <a:rPr sz="1000" spc="-5" dirty="0">
                <a:solidFill>
                  <a:srgbClr val="A6A6A6"/>
                </a:solidFill>
                <a:latin typeface="Arial MT"/>
                <a:cs typeface="Arial MT"/>
              </a:rPr>
              <a:t>al.</a:t>
            </a:r>
            <a:r>
              <a:rPr sz="1000" spc="20" dirty="0">
                <a:solidFill>
                  <a:srgbClr val="A6A6A6"/>
                </a:solidFill>
                <a:latin typeface="Arial MT"/>
                <a:cs typeface="Arial MT"/>
              </a:rPr>
              <a:t> </a:t>
            </a:r>
            <a:r>
              <a:rPr sz="1000" i="1" spc="-5" dirty="0">
                <a:solidFill>
                  <a:srgbClr val="A6A6A6"/>
                </a:solidFill>
                <a:latin typeface="Arial"/>
                <a:cs typeface="Arial"/>
              </a:rPr>
              <a:t>J Oncol</a:t>
            </a:r>
            <a:r>
              <a:rPr sz="1000" spc="-5" dirty="0">
                <a:solidFill>
                  <a:srgbClr val="A6A6A6"/>
                </a:solidFill>
                <a:latin typeface="Arial MT"/>
                <a:cs typeface="Arial MT"/>
              </a:rPr>
              <a:t>. 2020</a:t>
            </a:r>
            <a:r>
              <a:rPr sz="1000" spc="-15" dirty="0">
                <a:solidFill>
                  <a:srgbClr val="A6A6A6"/>
                </a:solidFill>
                <a:latin typeface="Arial MT"/>
                <a:cs typeface="Arial MT"/>
              </a:rPr>
              <a:t> </a:t>
            </a:r>
            <a:r>
              <a:rPr sz="1000" spc="-5" dirty="0">
                <a:solidFill>
                  <a:srgbClr val="A6A6A6"/>
                </a:solidFill>
                <a:latin typeface="Arial MT"/>
                <a:cs typeface="Arial MT"/>
              </a:rPr>
              <a:t>4.Chakrabarti</a:t>
            </a:r>
            <a:r>
              <a:rPr sz="1000" spc="-15" dirty="0">
                <a:solidFill>
                  <a:srgbClr val="A6A6A6"/>
                </a:solidFill>
                <a:latin typeface="Arial MT"/>
                <a:cs typeface="Arial MT"/>
              </a:rPr>
              <a:t> </a:t>
            </a:r>
            <a:r>
              <a:rPr sz="1000" spc="-5" dirty="0">
                <a:solidFill>
                  <a:srgbClr val="A6A6A6"/>
                </a:solidFill>
                <a:latin typeface="Arial MT"/>
                <a:cs typeface="Arial MT"/>
              </a:rPr>
              <a:t>J et al.</a:t>
            </a:r>
            <a:r>
              <a:rPr sz="1000" spc="10" dirty="0">
                <a:solidFill>
                  <a:srgbClr val="A6A6A6"/>
                </a:solidFill>
                <a:latin typeface="Arial MT"/>
                <a:cs typeface="Arial MT"/>
              </a:rPr>
              <a:t> </a:t>
            </a:r>
            <a:r>
              <a:rPr sz="1000" i="1" spc="-5" dirty="0">
                <a:solidFill>
                  <a:srgbClr val="A6A6A6"/>
                </a:solidFill>
                <a:latin typeface="Arial"/>
                <a:cs typeface="Arial"/>
              </a:rPr>
              <a:t>Cancers</a:t>
            </a:r>
            <a:r>
              <a:rPr sz="1000" i="1" spc="10" dirty="0">
                <a:solidFill>
                  <a:srgbClr val="A6A6A6"/>
                </a:solidFill>
                <a:latin typeface="Arial"/>
                <a:cs typeface="Arial"/>
              </a:rPr>
              <a:t> </a:t>
            </a:r>
            <a:r>
              <a:rPr sz="1000" i="1" spc="-5" dirty="0">
                <a:solidFill>
                  <a:srgbClr val="A6A6A6"/>
                </a:solidFill>
                <a:latin typeface="Arial"/>
                <a:cs typeface="Arial"/>
              </a:rPr>
              <a:t>(Basel).</a:t>
            </a:r>
            <a:endParaRPr sz="1000">
              <a:latin typeface="Arial"/>
              <a:cs typeface="Arial"/>
            </a:endParaRPr>
          </a:p>
          <a:p>
            <a:pPr marL="12700">
              <a:lnSpc>
                <a:spcPct val="100000"/>
              </a:lnSpc>
            </a:pPr>
            <a:r>
              <a:rPr sz="1000" spc="-5" dirty="0">
                <a:solidFill>
                  <a:srgbClr val="A6A6A6"/>
                </a:solidFill>
                <a:latin typeface="Arial MT"/>
                <a:cs typeface="Arial MT"/>
              </a:rPr>
              <a:t>2021</a:t>
            </a:r>
            <a:r>
              <a:rPr sz="1000" spc="-20" dirty="0">
                <a:solidFill>
                  <a:srgbClr val="A6A6A6"/>
                </a:solidFill>
                <a:latin typeface="Arial MT"/>
                <a:cs typeface="Arial MT"/>
              </a:rPr>
              <a:t> </a:t>
            </a:r>
            <a:r>
              <a:rPr sz="1000" spc="-5" dirty="0">
                <a:solidFill>
                  <a:srgbClr val="A6A6A6"/>
                </a:solidFill>
                <a:latin typeface="Arial MT"/>
                <a:cs typeface="Arial MT"/>
              </a:rPr>
              <a:t>5.</a:t>
            </a:r>
            <a:r>
              <a:rPr sz="1000" dirty="0">
                <a:solidFill>
                  <a:srgbClr val="A6A6A6"/>
                </a:solidFill>
                <a:latin typeface="Arial MT"/>
                <a:cs typeface="Arial MT"/>
              </a:rPr>
              <a:t> </a:t>
            </a:r>
            <a:r>
              <a:rPr sz="1000" spc="-5" dirty="0">
                <a:solidFill>
                  <a:srgbClr val="A6A6A6"/>
                </a:solidFill>
                <a:latin typeface="Arial MT"/>
                <a:cs typeface="Arial MT"/>
              </a:rPr>
              <a:t>Lv H</a:t>
            </a:r>
            <a:r>
              <a:rPr sz="1000" spc="15" dirty="0">
                <a:solidFill>
                  <a:srgbClr val="A6A6A6"/>
                </a:solidFill>
                <a:latin typeface="Arial MT"/>
                <a:cs typeface="Arial MT"/>
              </a:rPr>
              <a:t> </a:t>
            </a:r>
            <a:r>
              <a:rPr sz="1000" spc="-5" dirty="0">
                <a:solidFill>
                  <a:srgbClr val="A6A6A6"/>
                </a:solidFill>
                <a:latin typeface="Arial MT"/>
                <a:cs typeface="Arial MT"/>
              </a:rPr>
              <a:t>et</a:t>
            </a:r>
            <a:r>
              <a:rPr sz="1000" spc="-15" dirty="0">
                <a:solidFill>
                  <a:srgbClr val="A6A6A6"/>
                </a:solidFill>
                <a:latin typeface="Arial MT"/>
                <a:cs typeface="Arial MT"/>
              </a:rPr>
              <a:t> </a:t>
            </a:r>
            <a:r>
              <a:rPr sz="1000" spc="-5" dirty="0">
                <a:solidFill>
                  <a:srgbClr val="A6A6A6"/>
                </a:solidFill>
                <a:latin typeface="Arial MT"/>
                <a:cs typeface="Arial MT"/>
              </a:rPr>
              <a:t>al.</a:t>
            </a:r>
            <a:r>
              <a:rPr sz="1000" spc="10" dirty="0">
                <a:solidFill>
                  <a:srgbClr val="A6A6A6"/>
                </a:solidFill>
                <a:latin typeface="Arial MT"/>
                <a:cs typeface="Arial MT"/>
              </a:rPr>
              <a:t> </a:t>
            </a:r>
            <a:r>
              <a:rPr sz="1000" i="1" spc="-5" dirty="0">
                <a:solidFill>
                  <a:srgbClr val="A6A6A6"/>
                </a:solidFill>
                <a:latin typeface="Arial"/>
                <a:cs typeface="Arial"/>
              </a:rPr>
              <a:t>Front</a:t>
            </a:r>
            <a:r>
              <a:rPr sz="1000" i="1" spc="-10" dirty="0">
                <a:solidFill>
                  <a:srgbClr val="A6A6A6"/>
                </a:solidFill>
                <a:latin typeface="Arial"/>
                <a:cs typeface="Arial"/>
              </a:rPr>
              <a:t> </a:t>
            </a:r>
            <a:r>
              <a:rPr sz="1000" i="1" spc="-5" dirty="0">
                <a:solidFill>
                  <a:srgbClr val="A6A6A6"/>
                </a:solidFill>
                <a:latin typeface="Arial"/>
                <a:cs typeface="Arial"/>
              </a:rPr>
              <a:t>Oncol</a:t>
            </a:r>
            <a:r>
              <a:rPr sz="1000" spc="-5" dirty="0">
                <a:solidFill>
                  <a:srgbClr val="A6A6A6"/>
                </a:solidFill>
                <a:latin typeface="Arial MT"/>
                <a:cs typeface="Arial MT"/>
              </a:rPr>
              <a:t>.</a:t>
            </a:r>
            <a:r>
              <a:rPr sz="1000" dirty="0">
                <a:solidFill>
                  <a:srgbClr val="A6A6A6"/>
                </a:solidFill>
                <a:latin typeface="Arial MT"/>
                <a:cs typeface="Arial MT"/>
              </a:rPr>
              <a:t> </a:t>
            </a:r>
            <a:r>
              <a:rPr sz="1000" spc="-5" dirty="0">
                <a:solidFill>
                  <a:srgbClr val="A6A6A6"/>
                </a:solidFill>
                <a:latin typeface="Arial MT"/>
                <a:cs typeface="Arial MT"/>
              </a:rPr>
              <a:t>2021</a:t>
            </a:r>
            <a:r>
              <a:rPr sz="1000" spc="-15" dirty="0">
                <a:solidFill>
                  <a:srgbClr val="A6A6A6"/>
                </a:solidFill>
                <a:latin typeface="Arial MT"/>
                <a:cs typeface="Arial MT"/>
              </a:rPr>
              <a:t> </a:t>
            </a:r>
            <a:r>
              <a:rPr sz="1000" spc="-5" dirty="0">
                <a:solidFill>
                  <a:srgbClr val="A6A6A6"/>
                </a:solidFill>
                <a:latin typeface="Arial MT"/>
                <a:cs typeface="Arial MT"/>
              </a:rPr>
              <a:t>6.</a:t>
            </a:r>
            <a:r>
              <a:rPr sz="1000" dirty="0">
                <a:solidFill>
                  <a:srgbClr val="A6A6A6"/>
                </a:solidFill>
                <a:latin typeface="Arial MT"/>
                <a:cs typeface="Arial MT"/>
              </a:rPr>
              <a:t> </a:t>
            </a:r>
            <a:r>
              <a:rPr sz="1000" spc="-5" dirty="0">
                <a:solidFill>
                  <a:srgbClr val="A6A6A6"/>
                </a:solidFill>
                <a:latin typeface="Arial MT"/>
                <a:cs typeface="Arial MT"/>
              </a:rPr>
              <a:t>Janjigian</a:t>
            </a:r>
            <a:r>
              <a:rPr sz="1000" dirty="0">
                <a:solidFill>
                  <a:srgbClr val="A6A6A6"/>
                </a:solidFill>
                <a:latin typeface="Arial MT"/>
                <a:cs typeface="Arial MT"/>
              </a:rPr>
              <a:t> </a:t>
            </a:r>
            <a:r>
              <a:rPr sz="1000" spc="-15" dirty="0">
                <a:solidFill>
                  <a:srgbClr val="A6A6A6"/>
                </a:solidFill>
                <a:latin typeface="Arial MT"/>
                <a:cs typeface="Arial MT"/>
              </a:rPr>
              <a:t>YY</a:t>
            </a:r>
            <a:r>
              <a:rPr sz="1000" spc="5" dirty="0">
                <a:solidFill>
                  <a:srgbClr val="A6A6A6"/>
                </a:solidFill>
                <a:latin typeface="Arial MT"/>
                <a:cs typeface="Arial MT"/>
              </a:rPr>
              <a:t> </a:t>
            </a:r>
            <a:r>
              <a:rPr sz="1000" spc="-5" dirty="0">
                <a:solidFill>
                  <a:srgbClr val="A6A6A6"/>
                </a:solidFill>
                <a:latin typeface="Arial MT"/>
                <a:cs typeface="Arial MT"/>
              </a:rPr>
              <a:t>et</a:t>
            </a:r>
            <a:r>
              <a:rPr sz="1000" dirty="0">
                <a:solidFill>
                  <a:srgbClr val="A6A6A6"/>
                </a:solidFill>
                <a:latin typeface="Arial MT"/>
                <a:cs typeface="Arial MT"/>
              </a:rPr>
              <a:t> </a:t>
            </a:r>
            <a:r>
              <a:rPr sz="1000" spc="-5" dirty="0">
                <a:solidFill>
                  <a:srgbClr val="A6A6A6"/>
                </a:solidFill>
                <a:latin typeface="Arial MT"/>
                <a:cs typeface="Arial MT"/>
              </a:rPr>
              <a:t>al.</a:t>
            </a:r>
            <a:r>
              <a:rPr sz="1000" dirty="0">
                <a:solidFill>
                  <a:srgbClr val="A6A6A6"/>
                </a:solidFill>
                <a:latin typeface="Arial MT"/>
                <a:cs typeface="Arial MT"/>
              </a:rPr>
              <a:t> </a:t>
            </a:r>
            <a:r>
              <a:rPr sz="1000" spc="-5" dirty="0">
                <a:solidFill>
                  <a:srgbClr val="A6A6A6"/>
                </a:solidFill>
                <a:latin typeface="Arial MT"/>
                <a:cs typeface="Arial MT"/>
              </a:rPr>
              <a:t>Presented</a:t>
            </a:r>
            <a:r>
              <a:rPr sz="1000" spc="-15" dirty="0">
                <a:solidFill>
                  <a:srgbClr val="A6A6A6"/>
                </a:solidFill>
                <a:latin typeface="Arial MT"/>
                <a:cs typeface="Arial MT"/>
              </a:rPr>
              <a:t> </a:t>
            </a:r>
            <a:r>
              <a:rPr sz="1000" spc="-5" dirty="0">
                <a:solidFill>
                  <a:srgbClr val="A6A6A6"/>
                </a:solidFill>
                <a:latin typeface="Arial MT"/>
                <a:cs typeface="Arial MT"/>
              </a:rPr>
              <a:t>at:</a:t>
            </a:r>
            <a:r>
              <a:rPr sz="1000" dirty="0">
                <a:solidFill>
                  <a:srgbClr val="A6A6A6"/>
                </a:solidFill>
                <a:latin typeface="Arial MT"/>
                <a:cs typeface="Arial MT"/>
              </a:rPr>
              <a:t> </a:t>
            </a:r>
            <a:r>
              <a:rPr sz="1000" spc="-10" dirty="0">
                <a:solidFill>
                  <a:srgbClr val="A6A6A6"/>
                </a:solidFill>
                <a:latin typeface="Arial MT"/>
                <a:cs typeface="Arial MT"/>
              </a:rPr>
              <a:t>ESMO</a:t>
            </a:r>
            <a:r>
              <a:rPr sz="1000" spc="15" dirty="0">
                <a:solidFill>
                  <a:srgbClr val="A6A6A6"/>
                </a:solidFill>
                <a:latin typeface="Arial MT"/>
                <a:cs typeface="Arial MT"/>
              </a:rPr>
              <a:t> </a:t>
            </a:r>
            <a:r>
              <a:rPr sz="1000" spc="-5" dirty="0">
                <a:solidFill>
                  <a:srgbClr val="A6A6A6"/>
                </a:solidFill>
                <a:latin typeface="Arial MT"/>
                <a:cs typeface="Arial MT"/>
              </a:rPr>
              <a:t>2022</a:t>
            </a:r>
            <a:r>
              <a:rPr sz="1000" spc="-20" dirty="0">
                <a:solidFill>
                  <a:srgbClr val="A6A6A6"/>
                </a:solidFill>
                <a:latin typeface="Arial MT"/>
                <a:cs typeface="Arial MT"/>
              </a:rPr>
              <a:t> </a:t>
            </a:r>
            <a:r>
              <a:rPr sz="1000" spc="-5" dirty="0">
                <a:solidFill>
                  <a:srgbClr val="A6A6A6"/>
                </a:solidFill>
                <a:latin typeface="Arial MT"/>
                <a:cs typeface="Arial MT"/>
              </a:rPr>
              <a:t>Abstract</a:t>
            </a:r>
            <a:r>
              <a:rPr sz="1000" spc="-10" dirty="0">
                <a:solidFill>
                  <a:srgbClr val="A6A6A6"/>
                </a:solidFill>
                <a:latin typeface="Arial MT"/>
                <a:cs typeface="Arial MT"/>
              </a:rPr>
              <a:t> </a:t>
            </a:r>
            <a:r>
              <a:rPr sz="1000" dirty="0">
                <a:solidFill>
                  <a:srgbClr val="A6A6A6"/>
                </a:solidFill>
                <a:latin typeface="Arial MT"/>
                <a:cs typeface="Arial MT"/>
              </a:rPr>
              <a:t>SO-7.</a:t>
            </a:r>
            <a:r>
              <a:rPr sz="1000" spc="-15" dirty="0">
                <a:solidFill>
                  <a:srgbClr val="A6A6A6"/>
                </a:solidFill>
                <a:latin typeface="Arial MT"/>
                <a:cs typeface="Arial MT"/>
              </a:rPr>
              <a:t> </a:t>
            </a:r>
            <a:r>
              <a:rPr sz="1000" spc="-5" dirty="0">
                <a:solidFill>
                  <a:srgbClr val="A6A6A6"/>
                </a:solidFill>
                <a:latin typeface="Arial MT"/>
                <a:cs typeface="Arial MT"/>
              </a:rPr>
              <a:t>7.</a:t>
            </a:r>
            <a:r>
              <a:rPr sz="1000" dirty="0">
                <a:solidFill>
                  <a:srgbClr val="A6A6A6"/>
                </a:solidFill>
                <a:latin typeface="Arial MT"/>
                <a:cs typeface="Arial MT"/>
              </a:rPr>
              <a:t> </a:t>
            </a:r>
            <a:r>
              <a:rPr sz="1000" spc="-5" dirty="0">
                <a:solidFill>
                  <a:srgbClr val="A6A6A6"/>
                </a:solidFill>
                <a:latin typeface="Arial MT"/>
                <a:cs typeface="Arial MT"/>
              </a:rPr>
              <a:t>Janjigian</a:t>
            </a:r>
            <a:r>
              <a:rPr sz="1000" dirty="0">
                <a:solidFill>
                  <a:srgbClr val="A6A6A6"/>
                </a:solidFill>
                <a:latin typeface="Arial MT"/>
                <a:cs typeface="Arial MT"/>
              </a:rPr>
              <a:t> </a:t>
            </a:r>
            <a:r>
              <a:rPr sz="1000" spc="-15" dirty="0">
                <a:solidFill>
                  <a:srgbClr val="A6A6A6"/>
                </a:solidFill>
                <a:latin typeface="Arial MT"/>
                <a:cs typeface="Arial MT"/>
              </a:rPr>
              <a:t>YY</a:t>
            </a:r>
            <a:r>
              <a:rPr sz="1000" spc="5" dirty="0">
                <a:solidFill>
                  <a:srgbClr val="A6A6A6"/>
                </a:solidFill>
                <a:latin typeface="Arial MT"/>
                <a:cs typeface="Arial MT"/>
              </a:rPr>
              <a:t> </a:t>
            </a:r>
            <a:r>
              <a:rPr sz="1000" spc="-5" dirty="0">
                <a:solidFill>
                  <a:srgbClr val="A6A6A6"/>
                </a:solidFill>
                <a:latin typeface="Arial MT"/>
                <a:cs typeface="Arial MT"/>
              </a:rPr>
              <a:t>et</a:t>
            </a:r>
            <a:r>
              <a:rPr sz="1000" dirty="0">
                <a:solidFill>
                  <a:srgbClr val="A6A6A6"/>
                </a:solidFill>
                <a:latin typeface="Arial MT"/>
                <a:cs typeface="Arial MT"/>
              </a:rPr>
              <a:t> </a:t>
            </a:r>
            <a:r>
              <a:rPr sz="1000" spc="-5" dirty="0">
                <a:solidFill>
                  <a:srgbClr val="A6A6A6"/>
                </a:solidFill>
                <a:latin typeface="Arial MT"/>
                <a:cs typeface="Arial MT"/>
              </a:rPr>
              <a:t>al.</a:t>
            </a:r>
            <a:r>
              <a:rPr sz="1000" spc="20" dirty="0">
                <a:solidFill>
                  <a:srgbClr val="A6A6A6"/>
                </a:solidFill>
                <a:latin typeface="Arial MT"/>
                <a:cs typeface="Arial MT"/>
              </a:rPr>
              <a:t> </a:t>
            </a:r>
            <a:r>
              <a:rPr sz="1000" i="1" spc="-5" dirty="0">
                <a:solidFill>
                  <a:srgbClr val="A6A6A6"/>
                </a:solidFill>
                <a:latin typeface="Arial"/>
                <a:cs typeface="Arial"/>
              </a:rPr>
              <a:t>Nature</a:t>
            </a:r>
            <a:r>
              <a:rPr sz="1000" spc="-5" dirty="0">
                <a:solidFill>
                  <a:srgbClr val="A6A6A6"/>
                </a:solidFill>
                <a:latin typeface="Arial MT"/>
                <a:cs typeface="Arial MT"/>
              </a:rPr>
              <a:t>.</a:t>
            </a:r>
            <a:r>
              <a:rPr sz="1000" spc="-10" dirty="0">
                <a:solidFill>
                  <a:srgbClr val="A6A6A6"/>
                </a:solidFill>
                <a:latin typeface="Arial MT"/>
                <a:cs typeface="Arial MT"/>
              </a:rPr>
              <a:t> </a:t>
            </a:r>
            <a:r>
              <a:rPr sz="1000" spc="-5" dirty="0">
                <a:solidFill>
                  <a:srgbClr val="A6A6A6"/>
                </a:solidFill>
                <a:latin typeface="Arial MT"/>
                <a:cs typeface="Arial MT"/>
              </a:rPr>
              <a:t>2021</a:t>
            </a:r>
            <a:endParaRPr sz="1000">
              <a:latin typeface="Arial MT"/>
              <a:cs typeface="Arial M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216535"/>
            <a:ext cx="2326640" cy="452120"/>
          </a:xfrm>
          <a:prstGeom prst="rect">
            <a:avLst/>
          </a:prstGeom>
        </p:spPr>
        <p:txBody>
          <a:bodyPr vert="horz" wrap="square" lIns="0" tIns="12065" rIns="0" bIns="0" rtlCol="0">
            <a:spAutoFit/>
          </a:bodyPr>
          <a:lstStyle/>
          <a:p>
            <a:pPr marL="12700">
              <a:lnSpc>
                <a:spcPct val="100000"/>
              </a:lnSpc>
              <a:spcBef>
                <a:spcPts val="95"/>
              </a:spcBef>
            </a:pPr>
            <a:r>
              <a:rPr sz="2800" spc="-340" dirty="0">
                <a:solidFill>
                  <a:srgbClr val="016C71"/>
                </a:solidFill>
              </a:rPr>
              <a:t>HER2</a:t>
            </a:r>
            <a:r>
              <a:rPr sz="2800" spc="-114" dirty="0">
                <a:solidFill>
                  <a:srgbClr val="016C71"/>
                </a:solidFill>
              </a:rPr>
              <a:t> </a:t>
            </a:r>
            <a:r>
              <a:rPr sz="2800" spc="-305" dirty="0">
                <a:solidFill>
                  <a:srgbClr val="016C71"/>
                </a:solidFill>
              </a:rPr>
              <a:t>an</a:t>
            </a:r>
            <a:r>
              <a:rPr sz="2800" spc="-310" dirty="0">
                <a:solidFill>
                  <a:srgbClr val="016C71"/>
                </a:solidFill>
              </a:rPr>
              <a:t>d</a:t>
            </a:r>
            <a:r>
              <a:rPr sz="2800" spc="-155" dirty="0">
                <a:solidFill>
                  <a:srgbClr val="016C71"/>
                </a:solidFill>
              </a:rPr>
              <a:t> </a:t>
            </a:r>
            <a:r>
              <a:rPr sz="2800" spc="-340" dirty="0">
                <a:solidFill>
                  <a:srgbClr val="016C71"/>
                </a:solidFill>
              </a:rPr>
              <a:t>P</a:t>
            </a:r>
            <a:r>
              <a:rPr sz="2800" spc="-375" dirty="0">
                <a:solidFill>
                  <a:srgbClr val="016C71"/>
                </a:solidFill>
              </a:rPr>
              <a:t>D</a:t>
            </a:r>
            <a:r>
              <a:rPr sz="2800" spc="-170" dirty="0">
                <a:solidFill>
                  <a:srgbClr val="016C71"/>
                </a:solidFill>
              </a:rPr>
              <a:t>-</a:t>
            </a:r>
            <a:r>
              <a:rPr sz="2800" spc="-300" dirty="0">
                <a:solidFill>
                  <a:srgbClr val="016C71"/>
                </a:solidFill>
              </a:rPr>
              <a:t>L1</a:t>
            </a:r>
            <a:endParaRPr sz="2800"/>
          </a:p>
        </p:txBody>
      </p:sp>
      <p:pic>
        <p:nvPicPr>
          <p:cNvPr id="3" name="object 3"/>
          <p:cNvPicPr/>
          <p:nvPr/>
        </p:nvPicPr>
        <p:blipFill>
          <a:blip r:embed="rId3" cstate="print"/>
          <a:stretch>
            <a:fillRect/>
          </a:stretch>
        </p:blipFill>
        <p:spPr>
          <a:xfrm>
            <a:off x="378968" y="971584"/>
            <a:ext cx="4212336" cy="1035087"/>
          </a:xfrm>
          <a:prstGeom prst="rect">
            <a:avLst/>
          </a:prstGeom>
        </p:spPr>
      </p:pic>
      <p:grpSp>
        <p:nvGrpSpPr>
          <p:cNvPr id="4" name="object 4"/>
          <p:cNvGrpSpPr/>
          <p:nvPr/>
        </p:nvGrpSpPr>
        <p:grpSpPr>
          <a:xfrm>
            <a:off x="4890833" y="1050416"/>
            <a:ext cx="3907154" cy="3171190"/>
            <a:chOff x="4890833" y="1050416"/>
            <a:chExt cx="3907154" cy="3171190"/>
          </a:xfrm>
        </p:grpSpPr>
        <p:pic>
          <p:nvPicPr>
            <p:cNvPr id="5" name="object 5"/>
            <p:cNvPicPr/>
            <p:nvPr/>
          </p:nvPicPr>
          <p:blipFill>
            <a:blip r:embed="rId4" cstate="print"/>
            <a:stretch>
              <a:fillRect/>
            </a:stretch>
          </p:blipFill>
          <p:spPr>
            <a:xfrm>
              <a:off x="5042332" y="1283829"/>
              <a:ext cx="3644856" cy="2703856"/>
            </a:xfrm>
            <a:prstGeom prst="rect">
              <a:avLst/>
            </a:prstGeom>
          </p:spPr>
        </p:pic>
        <p:sp>
          <p:nvSpPr>
            <p:cNvPr id="6" name="object 6"/>
            <p:cNvSpPr/>
            <p:nvPr/>
          </p:nvSpPr>
          <p:spPr>
            <a:xfrm>
              <a:off x="4905121" y="1064704"/>
              <a:ext cx="3878579" cy="3142615"/>
            </a:xfrm>
            <a:custGeom>
              <a:avLst/>
              <a:gdLst/>
              <a:ahLst/>
              <a:cxnLst/>
              <a:rect l="l" t="t" r="r" b="b"/>
              <a:pathLst>
                <a:path w="3878579" h="3142615">
                  <a:moveTo>
                    <a:pt x="0" y="3142106"/>
                  </a:moveTo>
                  <a:lnTo>
                    <a:pt x="3878199" y="3142106"/>
                  </a:lnTo>
                  <a:lnTo>
                    <a:pt x="3878199" y="0"/>
                  </a:lnTo>
                  <a:lnTo>
                    <a:pt x="0" y="0"/>
                  </a:lnTo>
                  <a:lnTo>
                    <a:pt x="0" y="3142106"/>
                  </a:lnTo>
                  <a:close/>
                </a:path>
              </a:pathLst>
            </a:custGeom>
            <a:ln w="28575">
              <a:solidFill>
                <a:srgbClr val="C00000"/>
              </a:solidFill>
            </a:ln>
          </p:spPr>
          <p:txBody>
            <a:bodyPr wrap="square" lIns="0" tIns="0" rIns="0" bIns="0" rtlCol="0"/>
            <a:lstStyle/>
            <a:p>
              <a:endParaRPr/>
            </a:p>
          </p:txBody>
        </p:sp>
      </p:grpSp>
      <p:sp>
        <p:nvSpPr>
          <p:cNvPr id="7" name="object 7"/>
          <p:cNvSpPr txBox="1"/>
          <p:nvPr/>
        </p:nvSpPr>
        <p:spPr>
          <a:xfrm>
            <a:off x="431698" y="3968902"/>
            <a:ext cx="3948429" cy="528955"/>
          </a:xfrm>
          <a:prstGeom prst="rect">
            <a:avLst/>
          </a:prstGeom>
        </p:spPr>
        <p:txBody>
          <a:bodyPr vert="horz" wrap="square" lIns="0" tIns="12700" rIns="0" bIns="0" rtlCol="0">
            <a:spAutoFit/>
          </a:bodyPr>
          <a:lstStyle/>
          <a:p>
            <a:pPr marL="12700" marR="5080">
              <a:lnSpc>
                <a:spcPct val="100000"/>
              </a:lnSpc>
              <a:spcBef>
                <a:spcPts val="100"/>
              </a:spcBef>
            </a:pPr>
            <a:r>
              <a:rPr sz="1100" spc="-100" dirty="0">
                <a:latin typeface="Arial MT"/>
                <a:cs typeface="Arial MT"/>
              </a:rPr>
              <a:t>Upregulation</a:t>
            </a:r>
            <a:r>
              <a:rPr sz="1100" spc="-85" dirty="0">
                <a:latin typeface="Arial MT"/>
                <a:cs typeface="Arial MT"/>
              </a:rPr>
              <a:t> of</a:t>
            </a:r>
            <a:r>
              <a:rPr sz="1100" spc="-65" dirty="0">
                <a:latin typeface="Arial MT"/>
                <a:cs typeface="Arial MT"/>
              </a:rPr>
              <a:t> </a:t>
            </a:r>
            <a:r>
              <a:rPr sz="1100" spc="-110" dirty="0">
                <a:latin typeface="Arial MT"/>
                <a:cs typeface="Arial MT"/>
              </a:rPr>
              <a:t>MHC-I,</a:t>
            </a:r>
            <a:r>
              <a:rPr sz="1100" spc="-60" dirty="0">
                <a:latin typeface="Arial MT"/>
                <a:cs typeface="Arial MT"/>
              </a:rPr>
              <a:t> </a:t>
            </a:r>
            <a:r>
              <a:rPr sz="1100" spc="-85" dirty="0">
                <a:latin typeface="Arial MT"/>
                <a:cs typeface="Arial MT"/>
              </a:rPr>
              <a:t>T-cell</a:t>
            </a:r>
            <a:r>
              <a:rPr sz="1100" spc="-60" dirty="0">
                <a:latin typeface="Arial MT"/>
                <a:cs typeface="Arial MT"/>
              </a:rPr>
              <a:t> </a:t>
            </a:r>
            <a:r>
              <a:rPr sz="1100" spc="-90" dirty="0">
                <a:latin typeface="Arial MT"/>
                <a:cs typeface="Arial MT"/>
              </a:rPr>
              <a:t>co-stimulatory</a:t>
            </a:r>
            <a:r>
              <a:rPr sz="1100" spc="-95" dirty="0">
                <a:latin typeface="Arial MT"/>
                <a:cs typeface="Arial MT"/>
              </a:rPr>
              <a:t> </a:t>
            </a:r>
            <a:r>
              <a:rPr sz="1100" spc="-100" dirty="0">
                <a:latin typeface="Arial MT"/>
                <a:cs typeface="Arial MT"/>
              </a:rPr>
              <a:t>molecules, </a:t>
            </a:r>
            <a:r>
              <a:rPr sz="1100" spc="-114" dirty="0">
                <a:latin typeface="Arial MT"/>
                <a:cs typeface="Arial MT"/>
              </a:rPr>
              <a:t>and</a:t>
            </a:r>
            <a:r>
              <a:rPr sz="1100" spc="-60" dirty="0">
                <a:latin typeface="Arial MT"/>
                <a:cs typeface="Arial MT"/>
              </a:rPr>
              <a:t> </a:t>
            </a:r>
            <a:r>
              <a:rPr sz="1100" spc="-114" dirty="0">
                <a:latin typeface="Arial MT"/>
                <a:cs typeface="Arial MT"/>
              </a:rPr>
              <a:t>PD-L1</a:t>
            </a:r>
            <a:r>
              <a:rPr sz="1100" spc="-50" dirty="0">
                <a:latin typeface="Arial MT"/>
                <a:cs typeface="Arial MT"/>
              </a:rPr>
              <a:t> </a:t>
            </a:r>
            <a:r>
              <a:rPr sz="1100" spc="-100" dirty="0">
                <a:latin typeface="Arial MT"/>
                <a:cs typeface="Arial MT"/>
              </a:rPr>
              <a:t>through </a:t>
            </a:r>
            <a:r>
              <a:rPr sz="1100" spc="-95" dirty="0">
                <a:latin typeface="Arial MT"/>
                <a:cs typeface="Arial MT"/>
              </a:rPr>
              <a:t> </a:t>
            </a:r>
            <a:r>
              <a:rPr sz="1100" spc="-100" dirty="0">
                <a:latin typeface="Arial MT"/>
                <a:cs typeface="Arial MT"/>
              </a:rPr>
              <a:t>interferon-gamma </a:t>
            </a:r>
            <a:r>
              <a:rPr sz="1100" spc="-95" dirty="0">
                <a:latin typeface="Arial MT"/>
                <a:cs typeface="Arial MT"/>
              </a:rPr>
              <a:t>production</a:t>
            </a:r>
            <a:r>
              <a:rPr sz="1100" spc="-90" dirty="0">
                <a:latin typeface="Arial MT"/>
                <a:cs typeface="Arial MT"/>
              </a:rPr>
              <a:t> </a:t>
            </a:r>
            <a:r>
              <a:rPr sz="1100" spc="-100" dirty="0">
                <a:latin typeface="Arial MT"/>
                <a:cs typeface="Arial MT"/>
              </a:rPr>
              <a:t>mainly</a:t>
            </a:r>
            <a:r>
              <a:rPr sz="1100" spc="-75" dirty="0">
                <a:latin typeface="Arial MT"/>
                <a:cs typeface="Arial MT"/>
              </a:rPr>
              <a:t> </a:t>
            </a:r>
            <a:r>
              <a:rPr sz="1100" spc="-110" dirty="0">
                <a:latin typeface="Arial MT"/>
                <a:cs typeface="Arial MT"/>
              </a:rPr>
              <a:t>by</a:t>
            </a:r>
            <a:r>
              <a:rPr sz="1100" spc="-65" dirty="0">
                <a:latin typeface="Arial MT"/>
                <a:cs typeface="Arial MT"/>
              </a:rPr>
              <a:t> </a:t>
            </a:r>
            <a:r>
              <a:rPr sz="1100" spc="-145" dirty="0">
                <a:latin typeface="Arial MT"/>
                <a:cs typeface="Arial MT"/>
              </a:rPr>
              <a:t>NK</a:t>
            </a:r>
            <a:r>
              <a:rPr sz="1100" spc="-55" dirty="0">
                <a:latin typeface="Arial MT"/>
                <a:cs typeface="Arial MT"/>
              </a:rPr>
              <a:t> </a:t>
            </a:r>
            <a:r>
              <a:rPr sz="1100" spc="-80" dirty="0">
                <a:latin typeface="Arial MT"/>
                <a:cs typeface="Arial MT"/>
              </a:rPr>
              <a:t>cells</a:t>
            </a:r>
            <a:r>
              <a:rPr sz="1100" spc="-75" dirty="0">
                <a:latin typeface="Arial MT"/>
                <a:cs typeface="Arial MT"/>
              </a:rPr>
              <a:t> </a:t>
            </a:r>
            <a:r>
              <a:rPr sz="1100" spc="-114" dirty="0">
                <a:latin typeface="Arial MT"/>
                <a:cs typeface="Arial MT"/>
              </a:rPr>
              <a:t>and</a:t>
            </a:r>
            <a:r>
              <a:rPr sz="1100" spc="-60" dirty="0">
                <a:latin typeface="Arial MT"/>
                <a:cs typeface="Arial MT"/>
              </a:rPr>
              <a:t> </a:t>
            </a:r>
            <a:r>
              <a:rPr sz="1100" spc="-100" dirty="0">
                <a:latin typeface="Arial MT"/>
                <a:cs typeface="Arial MT"/>
              </a:rPr>
              <a:t>downregulation</a:t>
            </a:r>
            <a:r>
              <a:rPr sz="1100" spc="-90" dirty="0">
                <a:latin typeface="Arial MT"/>
                <a:cs typeface="Arial MT"/>
              </a:rPr>
              <a:t> </a:t>
            </a:r>
            <a:r>
              <a:rPr sz="1100" spc="-85" dirty="0">
                <a:latin typeface="Arial MT"/>
                <a:cs typeface="Arial MT"/>
              </a:rPr>
              <a:t>of</a:t>
            </a:r>
            <a:r>
              <a:rPr sz="1100" spc="-65" dirty="0">
                <a:latin typeface="Arial MT"/>
                <a:cs typeface="Arial MT"/>
              </a:rPr>
              <a:t> </a:t>
            </a:r>
            <a:r>
              <a:rPr sz="1100" spc="-140" dirty="0">
                <a:latin typeface="Arial MT"/>
                <a:cs typeface="Arial MT"/>
              </a:rPr>
              <a:t>HER2 </a:t>
            </a:r>
            <a:r>
              <a:rPr sz="1100" spc="-135" dirty="0">
                <a:latin typeface="Arial MT"/>
                <a:cs typeface="Arial MT"/>
              </a:rPr>
              <a:t> </a:t>
            </a:r>
            <a:r>
              <a:rPr sz="1100" spc="-114" dirty="0">
                <a:latin typeface="Arial MT"/>
                <a:cs typeface="Arial MT"/>
              </a:rPr>
              <a:t>b</a:t>
            </a:r>
            <a:r>
              <a:rPr sz="1100" spc="-100" dirty="0">
                <a:latin typeface="Arial MT"/>
                <a:cs typeface="Arial MT"/>
              </a:rPr>
              <a:t>y</a:t>
            </a:r>
            <a:r>
              <a:rPr sz="1100" spc="-65" dirty="0">
                <a:latin typeface="Arial MT"/>
                <a:cs typeface="Arial MT"/>
              </a:rPr>
              <a:t> </a:t>
            </a:r>
            <a:r>
              <a:rPr sz="1100" spc="-85" dirty="0">
                <a:latin typeface="Arial MT"/>
                <a:cs typeface="Arial MT"/>
              </a:rPr>
              <a:t>trastu</a:t>
            </a:r>
            <a:r>
              <a:rPr sz="1100" spc="-100" dirty="0">
                <a:latin typeface="Arial MT"/>
                <a:cs typeface="Arial MT"/>
              </a:rPr>
              <a:t>z</a:t>
            </a:r>
            <a:r>
              <a:rPr sz="1100" spc="-135" dirty="0">
                <a:latin typeface="Arial MT"/>
                <a:cs typeface="Arial MT"/>
              </a:rPr>
              <a:t>uma</a:t>
            </a:r>
            <a:r>
              <a:rPr sz="1100" spc="-110" dirty="0">
                <a:latin typeface="Arial MT"/>
                <a:cs typeface="Arial MT"/>
              </a:rPr>
              <a:t>b</a:t>
            </a:r>
            <a:r>
              <a:rPr sz="1100" spc="-100" dirty="0">
                <a:latin typeface="Arial MT"/>
                <a:cs typeface="Arial MT"/>
              </a:rPr>
              <a:t> </a:t>
            </a:r>
            <a:r>
              <a:rPr sz="1100" spc="-50" dirty="0">
                <a:latin typeface="Arial MT"/>
                <a:cs typeface="Arial MT"/>
              </a:rPr>
              <a:t>i</a:t>
            </a:r>
            <a:r>
              <a:rPr sz="1100" spc="-110" dirty="0">
                <a:latin typeface="Arial MT"/>
                <a:cs typeface="Arial MT"/>
              </a:rPr>
              <a:t>n</a:t>
            </a:r>
            <a:r>
              <a:rPr sz="1100" spc="-65" dirty="0">
                <a:latin typeface="Arial MT"/>
                <a:cs typeface="Arial MT"/>
              </a:rPr>
              <a:t> </a:t>
            </a:r>
            <a:r>
              <a:rPr sz="1100" spc="-155" dirty="0">
                <a:latin typeface="Arial MT"/>
                <a:cs typeface="Arial MT"/>
              </a:rPr>
              <a:t>H</a:t>
            </a:r>
            <a:r>
              <a:rPr sz="1100" spc="-135" dirty="0">
                <a:latin typeface="Arial MT"/>
                <a:cs typeface="Arial MT"/>
              </a:rPr>
              <a:t>E</a:t>
            </a:r>
            <a:r>
              <a:rPr sz="1100" spc="-155" dirty="0">
                <a:latin typeface="Arial MT"/>
                <a:cs typeface="Arial MT"/>
              </a:rPr>
              <a:t>R</a:t>
            </a:r>
            <a:r>
              <a:rPr sz="1100" spc="-105" dirty="0">
                <a:latin typeface="Arial MT"/>
                <a:cs typeface="Arial MT"/>
              </a:rPr>
              <a:t>2</a:t>
            </a:r>
            <a:r>
              <a:rPr sz="1100" spc="-70" dirty="0">
                <a:latin typeface="Arial MT"/>
                <a:cs typeface="Arial MT"/>
              </a:rPr>
              <a:t>-</a:t>
            </a:r>
            <a:r>
              <a:rPr sz="1100" spc="-114" dirty="0">
                <a:latin typeface="Arial MT"/>
                <a:cs typeface="Arial MT"/>
              </a:rPr>
              <a:t>o</a:t>
            </a:r>
            <a:r>
              <a:rPr sz="1100" spc="-100" dirty="0">
                <a:latin typeface="Arial MT"/>
                <a:cs typeface="Arial MT"/>
              </a:rPr>
              <a:t>verexpress</a:t>
            </a:r>
            <a:r>
              <a:rPr sz="1100" spc="-50" dirty="0">
                <a:latin typeface="Arial MT"/>
                <a:cs typeface="Arial MT"/>
              </a:rPr>
              <a:t>i</a:t>
            </a:r>
            <a:r>
              <a:rPr sz="1100" spc="-120" dirty="0">
                <a:latin typeface="Arial MT"/>
                <a:cs typeface="Arial MT"/>
              </a:rPr>
              <a:t>n</a:t>
            </a:r>
            <a:r>
              <a:rPr sz="1100" spc="-110" dirty="0">
                <a:latin typeface="Arial MT"/>
                <a:cs typeface="Arial MT"/>
              </a:rPr>
              <a:t>g</a:t>
            </a:r>
            <a:r>
              <a:rPr sz="1100" spc="-90" dirty="0">
                <a:latin typeface="Arial MT"/>
                <a:cs typeface="Arial MT"/>
              </a:rPr>
              <a:t> </a:t>
            </a:r>
            <a:r>
              <a:rPr sz="1100" spc="-100" dirty="0">
                <a:latin typeface="Arial MT"/>
                <a:cs typeface="Arial MT"/>
              </a:rPr>
              <a:t>tumors</a:t>
            </a:r>
            <a:r>
              <a:rPr sz="1100" spc="-80" dirty="0">
                <a:latin typeface="Arial MT"/>
                <a:cs typeface="Arial MT"/>
              </a:rPr>
              <a:t> </a:t>
            </a:r>
            <a:r>
              <a:rPr sz="1100" spc="-50" dirty="0">
                <a:latin typeface="Arial MT"/>
                <a:cs typeface="Arial MT"/>
              </a:rPr>
              <a:t>i</a:t>
            </a:r>
            <a:r>
              <a:rPr sz="1100" spc="-110" dirty="0">
                <a:latin typeface="Arial MT"/>
                <a:cs typeface="Arial MT"/>
              </a:rPr>
              <a:t>n</a:t>
            </a:r>
            <a:r>
              <a:rPr sz="1100" spc="-65" dirty="0">
                <a:latin typeface="Arial MT"/>
                <a:cs typeface="Arial MT"/>
              </a:rPr>
              <a:t> </a:t>
            </a:r>
            <a:r>
              <a:rPr sz="1100" spc="-100" dirty="0">
                <a:latin typeface="Arial MT"/>
                <a:cs typeface="Arial MT"/>
              </a:rPr>
              <a:t>v</a:t>
            </a:r>
            <a:r>
              <a:rPr sz="1100" spc="-50" dirty="0">
                <a:latin typeface="Arial MT"/>
                <a:cs typeface="Arial MT"/>
              </a:rPr>
              <a:t>i</a:t>
            </a:r>
            <a:r>
              <a:rPr sz="1100" spc="-95" dirty="0">
                <a:latin typeface="Arial MT"/>
                <a:cs typeface="Arial MT"/>
              </a:rPr>
              <a:t>v</a:t>
            </a:r>
            <a:r>
              <a:rPr sz="1100" spc="-90" dirty="0">
                <a:latin typeface="Arial MT"/>
                <a:cs typeface="Arial MT"/>
              </a:rPr>
              <a:t>o.</a:t>
            </a:r>
            <a:endParaRPr sz="1100" dirty="0">
              <a:latin typeface="Arial MT"/>
              <a:cs typeface="Arial MT"/>
            </a:endParaRPr>
          </a:p>
        </p:txBody>
      </p:sp>
      <p:pic>
        <p:nvPicPr>
          <p:cNvPr id="8" name="object 8"/>
          <p:cNvPicPr/>
          <p:nvPr/>
        </p:nvPicPr>
        <p:blipFill>
          <a:blip r:embed="rId5" cstate="print"/>
          <a:stretch>
            <a:fillRect/>
          </a:stretch>
        </p:blipFill>
        <p:spPr>
          <a:xfrm>
            <a:off x="358768" y="2400854"/>
            <a:ext cx="4128649" cy="1508731"/>
          </a:xfrm>
          <a:prstGeom prst="rect">
            <a:avLst/>
          </a:prstGeom>
        </p:spPr>
      </p:pic>
      <p:sp>
        <p:nvSpPr>
          <p:cNvPr id="9" name="object 9"/>
          <p:cNvSpPr txBox="1"/>
          <p:nvPr/>
        </p:nvSpPr>
        <p:spPr>
          <a:xfrm>
            <a:off x="6005829" y="4444390"/>
            <a:ext cx="2684145" cy="177800"/>
          </a:xfrm>
          <a:prstGeom prst="rect">
            <a:avLst/>
          </a:prstGeom>
        </p:spPr>
        <p:txBody>
          <a:bodyPr vert="horz" wrap="square" lIns="0" tIns="12065" rIns="0" bIns="0" rtlCol="0">
            <a:spAutoFit/>
          </a:bodyPr>
          <a:lstStyle/>
          <a:p>
            <a:pPr marL="12700">
              <a:lnSpc>
                <a:spcPct val="100000"/>
              </a:lnSpc>
              <a:spcBef>
                <a:spcPts val="95"/>
              </a:spcBef>
            </a:pPr>
            <a:r>
              <a:rPr sz="1000" b="1" spc="-125" dirty="0">
                <a:solidFill>
                  <a:srgbClr val="A6A6A6"/>
                </a:solidFill>
                <a:latin typeface="Arial"/>
                <a:cs typeface="Arial"/>
              </a:rPr>
              <a:t>Ch</a:t>
            </a:r>
            <a:r>
              <a:rPr sz="1000" b="1" spc="-110" dirty="0">
                <a:solidFill>
                  <a:srgbClr val="A6A6A6"/>
                </a:solidFill>
                <a:latin typeface="Arial"/>
                <a:cs typeface="Arial"/>
              </a:rPr>
              <a:t>agan</a:t>
            </a:r>
            <a:r>
              <a:rPr sz="1000" b="1" spc="-65" dirty="0">
                <a:solidFill>
                  <a:srgbClr val="A6A6A6"/>
                </a:solidFill>
                <a:latin typeface="Arial"/>
                <a:cs typeface="Arial"/>
              </a:rPr>
              <a:t>t</a:t>
            </a:r>
            <a:r>
              <a:rPr sz="1000" b="1" spc="-55" dirty="0">
                <a:solidFill>
                  <a:srgbClr val="A6A6A6"/>
                </a:solidFill>
                <a:latin typeface="Arial"/>
                <a:cs typeface="Arial"/>
              </a:rPr>
              <a:t>i</a:t>
            </a:r>
            <a:r>
              <a:rPr sz="1000" b="1" spc="-85" dirty="0">
                <a:solidFill>
                  <a:srgbClr val="A6A6A6"/>
                </a:solidFill>
                <a:latin typeface="Arial"/>
                <a:cs typeface="Arial"/>
              </a:rPr>
              <a:t> </a:t>
            </a:r>
            <a:r>
              <a:rPr sz="1000" b="1" spc="-135" dirty="0">
                <a:solidFill>
                  <a:srgbClr val="A6A6A6"/>
                </a:solidFill>
                <a:latin typeface="Arial"/>
                <a:cs typeface="Arial"/>
              </a:rPr>
              <a:t>B</a:t>
            </a:r>
            <a:r>
              <a:rPr sz="1000" b="1" spc="-140" dirty="0">
                <a:solidFill>
                  <a:srgbClr val="A6A6A6"/>
                </a:solidFill>
                <a:latin typeface="Arial"/>
                <a:cs typeface="Arial"/>
              </a:rPr>
              <a:t>K</a:t>
            </a:r>
            <a:r>
              <a:rPr sz="1000" b="1" spc="-135" dirty="0">
                <a:solidFill>
                  <a:srgbClr val="A6A6A6"/>
                </a:solidFill>
                <a:latin typeface="Arial"/>
                <a:cs typeface="Arial"/>
              </a:rPr>
              <a:t>R</a:t>
            </a:r>
            <a:r>
              <a:rPr sz="1000" b="1" spc="-55" dirty="0">
                <a:solidFill>
                  <a:srgbClr val="A6A6A6"/>
                </a:solidFill>
                <a:latin typeface="Arial"/>
                <a:cs typeface="Arial"/>
              </a:rPr>
              <a:t> </a:t>
            </a:r>
            <a:r>
              <a:rPr sz="1000" b="1" spc="-110" dirty="0">
                <a:solidFill>
                  <a:srgbClr val="A6A6A6"/>
                </a:solidFill>
                <a:latin typeface="Arial"/>
                <a:cs typeface="Arial"/>
              </a:rPr>
              <a:t>e</a:t>
            </a:r>
            <a:r>
              <a:rPr sz="1000" b="1" spc="-65" dirty="0">
                <a:solidFill>
                  <a:srgbClr val="A6A6A6"/>
                </a:solidFill>
                <a:latin typeface="Arial"/>
                <a:cs typeface="Arial"/>
              </a:rPr>
              <a:t>t</a:t>
            </a:r>
            <a:r>
              <a:rPr sz="1000" b="1" spc="-60" dirty="0">
                <a:solidFill>
                  <a:srgbClr val="A6A6A6"/>
                </a:solidFill>
                <a:latin typeface="Arial"/>
                <a:cs typeface="Arial"/>
              </a:rPr>
              <a:t> </a:t>
            </a:r>
            <a:r>
              <a:rPr sz="1000" b="1" spc="-85" dirty="0">
                <a:solidFill>
                  <a:srgbClr val="A6A6A6"/>
                </a:solidFill>
                <a:latin typeface="Arial"/>
                <a:cs typeface="Arial"/>
              </a:rPr>
              <a:t>al</a:t>
            </a:r>
            <a:r>
              <a:rPr sz="1000" b="1" spc="-55" dirty="0">
                <a:solidFill>
                  <a:srgbClr val="A6A6A6"/>
                </a:solidFill>
                <a:latin typeface="Arial"/>
                <a:cs typeface="Arial"/>
              </a:rPr>
              <a:t>.</a:t>
            </a:r>
            <a:r>
              <a:rPr sz="1000" b="1" spc="-60" dirty="0">
                <a:solidFill>
                  <a:srgbClr val="A6A6A6"/>
                </a:solidFill>
                <a:latin typeface="Arial"/>
                <a:cs typeface="Arial"/>
              </a:rPr>
              <a:t> </a:t>
            </a:r>
            <a:r>
              <a:rPr sz="1000" i="1" spc="-110" dirty="0">
                <a:solidFill>
                  <a:srgbClr val="A6A6A6"/>
                </a:solidFill>
                <a:latin typeface="Arial"/>
                <a:cs typeface="Arial"/>
              </a:rPr>
              <a:t>Cance</a:t>
            </a:r>
            <a:r>
              <a:rPr sz="1000" i="1" spc="-65" dirty="0">
                <a:solidFill>
                  <a:srgbClr val="A6A6A6"/>
                </a:solidFill>
                <a:latin typeface="Arial"/>
                <a:cs typeface="Arial"/>
              </a:rPr>
              <a:t>r</a:t>
            </a:r>
            <a:r>
              <a:rPr sz="1000" i="1" spc="-75" dirty="0">
                <a:solidFill>
                  <a:srgbClr val="A6A6A6"/>
                </a:solidFill>
                <a:latin typeface="Arial"/>
                <a:cs typeface="Arial"/>
              </a:rPr>
              <a:t> </a:t>
            </a:r>
            <a:r>
              <a:rPr sz="1000" i="1" spc="-110" dirty="0">
                <a:solidFill>
                  <a:srgbClr val="A6A6A6"/>
                </a:solidFill>
                <a:latin typeface="Arial"/>
                <a:cs typeface="Arial"/>
              </a:rPr>
              <a:t>L</a:t>
            </a:r>
            <a:r>
              <a:rPr sz="1000" i="1" spc="-105" dirty="0">
                <a:solidFill>
                  <a:srgbClr val="A6A6A6"/>
                </a:solidFill>
                <a:latin typeface="Arial"/>
                <a:cs typeface="Arial"/>
              </a:rPr>
              <a:t>e</a:t>
            </a:r>
            <a:r>
              <a:rPr sz="1000" i="1" spc="-60" dirty="0">
                <a:solidFill>
                  <a:srgbClr val="A6A6A6"/>
                </a:solidFill>
                <a:latin typeface="Arial"/>
                <a:cs typeface="Arial"/>
              </a:rPr>
              <a:t>tt</a:t>
            </a:r>
            <a:r>
              <a:rPr sz="1000" i="1" spc="-55" dirty="0">
                <a:solidFill>
                  <a:srgbClr val="A6A6A6"/>
                </a:solidFill>
                <a:latin typeface="Arial"/>
                <a:cs typeface="Arial"/>
              </a:rPr>
              <a:t>.</a:t>
            </a:r>
            <a:r>
              <a:rPr sz="1000" i="1" spc="-70" dirty="0">
                <a:solidFill>
                  <a:srgbClr val="A6A6A6"/>
                </a:solidFill>
                <a:latin typeface="Arial"/>
                <a:cs typeface="Arial"/>
              </a:rPr>
              <a:t> </a:t>
            </a:r>
            <a:r>
              <a:rPr sz="1000" spc="-110" dirty="0">
                <a:solidFill>
                  <a:srgbClr val="A6A6A6"/>
                </a:solidFill>
                <a:latin typeface="Arial MT"/>
                <a:cs typeface="Arial MT"/>
              </a:rPr>
              <a:t>2</a:t>
            </a:r>
            <a:r>
              <a:rPr sz="1000" spc="-105" dirty="0">
                <a:solidFill>
                  <a:srgbClr val="A6A6A6"/>
                </a:solidFill>
                <a:latin typeface="Arial MT"/>
                <a:cs typeface="Arial MT"/>
              </a:rPr>
              <a:t>0</a:t>
            </a:r>
            <a:r>
              <a:rPr sz="1000" spc="-110" dirty="0">
                <a:solidFill>
                  <a:srgbClr val="A6A6A6"/>
                </a:solidFill>
                <a:latin typeface="Arial MT"/>
                <a:cs typeface="Arial MT"/>
              </a:rPr>
              <a:t>1</a:t>
            </a:r>
            <a:r>
              <a:rPr sz="1000" spc="-105" dirty="0">
                <a:solidFill>
                  <a:srgbClr val="A6A6A6"/>
                </a:solidFill>
                <a:latin typeface="Arial MT"/>
                <a:cs typeface="Arial MT"/>
              </a:rPr>
              <a:t>8</a:t>
            </a:r>
            <a:r>
              <a:rPr sz="1000" spc="-75" dirty="0">
                <a:solidFill>
                  <a:srgbClr val="A6A6A6"/>
                </a:solidFill>
                <a:latin typeface="Arial MT"/>
                <a:cs typeface="Arial MT"/>
              </a:rPr>
              <a:t> </a:t>
            </a:r>
            <a:r>
              <a:rPr sz="1000" spc="-130" dirty="0">
                <a:solidFill>
                  <a:srgbClr val="A6A6A6"/>
                </a:solidFill>
                <a:latin typeface="Arial MT"/>
                <a:cs typeface="Arial MT"/>
              </a:rPr>
              <a:t>A</a:t>
            </a:r>
            <a:r>
              <a:rPr sz="1000" spc="-110" dirty="0">
                <a:solidFill>
                  <a:srgbClr val="A6A6A6"/>
                </a:solidFill>
                <a:latin typeface="Arial MT"/>
                <a:cs typeface="Arial MT"/>
              </a:rPr>
              <a:t>u</a:t>
            </a:r>
            <a:r>
              <a:rPr sz="1000" spc="-105" dirty="0">
                <a:solidFill>
                  <a:srgbClr val="A6A6A6"/>
                </a:solidFill>
                <a:latin typeface="Arial MT"/>
                <a:cs typeface="Arial MT"/>
              </a:rPr>
              <a:t>g</a:t>
            </a:r>
            <a:r>
              <a:rPr sz="1000" spc="-50" dirty="0">
                <a:solidFill>
                  <a:srgbClr val="A6A6A6"/>
                </a:solidFill>
                <a:latin typeface="Arial MT"/>
                <a:cs typeface="Arial MT"/>
              </a:rPr>
              <a:t> </a:t>
            </a:r>
            <a:r>
              <a:rPr sz="1000" spc="-110" dirty="0">
                <a:solidFill>
                  <a:srgbClr val="A6A6A6"/>
                </a:solidFill>
                <a:latin typeface="Arial MT"/>
                <a:cs typeface="Arial MT"/>
              </a:rPr>
              <a:t>2</a:t>
            </a:r>
            <a:r>
              <a:rPr sz="1000" spc="-105" dirty="0">
                <a:solidFill>
                  <a:srgbClr val="A6A6A6"/>
                </a:solidFill>
                <a:latin typeface="Arial MT"/>
                <a:cs typeface="Arial MT"/>
              </a:rPr>
              <a:t>8</a:t>
            </a:r>
            <a:r>
              <a:rPr sz="1000" spc="-85" dirty="0">
                <a:solidFill>
                  <a:srgbClr val="A6A6A6"/>
                </a:solidFill>
                <a:latin typeface="Arial MT"/>
                <a:cs typeface="Arial MT"/>
              </a:rPr>
              <a:t>;430:</a:t>
            </a:r>
            <a:r>
              <a:rPr sz="1000" spc="-114" dirty="0">
                <a:solidFill>
                  <a:srgbClr val="A6A6A6"/>
                </a:solidFill>
                <a:latin typeface="Arial MT"/>
                <a:cs typeface="Arial MT"/>
              </a:rPr>
              <a:t>4</a:t>
            </a:r>
            <a:r>
              <a:rPr sz="1000" spc="-105" dirty="0">
                <a:solidFill>
                  <a:srgbClr val="A6A6A6"/>
                </a:solidFill>
                <a:latin typeface="Arial MT"/>
                <a:cs typeface="Arial MT"/>
              </a:rPr>
              <a:t>7</a:t>
            </a:r>
            <a:r>
              <a:rPr sz="1000" spc="-65" dirty="0">
                <a:solidFill>
                  <a:srgbClr val="A6A6A6"/>
                </a:solidFill>
                <a:latin typeface="Arial MT"/>
                <a:cs typeface="Arial MT"/>
              </a:rPr>
              <a:t>-</a:t>
            </a:r>
            <a:r>
              <a:rPr sz="1000" spc="-120" dirty="0">
                <a:solidFill>
                  <a:srgbClr val="A6A6A6"/>
                </a:solidFill>
                <a:latin typeface="Arial MT"/>
                <a:cs typeface="Arial MT"/>
              </a:rPr>
              <a:t>56</a:t>
            </a:r>
            <a:endParaRPr sz="1000">
              <a:latin typeface="Arial MT"/>
              <a:cs typeface="Arial MT"/>
            </a:endParaRPr>
          </a:p>
        </p:txBody>
      </p:sp>
      <p:sp>
        <p:nvSpPr>
          <p:cNvPr id="12" name="object 12"/>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13" name="object 13"/>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
        <p:nvSpPr>
          <p:cNvPr id="10" name="object 10"/>
          <p:cNvSpPr txBox="1"/>
          <p:nvPr/>
        </p:nvSpPr>
        <p:spPr>
          <a:xfrm>
            <a:off x="505459" y="2132457"/>
            <a:ext cx="3564254" cy="239395"/>
          </a:xfrm>
          <a:prstGeom prst="rect">
            <a:avLst/>
          </a:prstGeom>
        </p:spPr>
        <p:txBody>
          <a:bodyPr vert="horz" wrap="square" lIns="0" tIns="12700" rIns="0" bIns="0" rtlCol="0">
            <a:spAutoFit/>
          </a:bodyPr>
          <a:lstStyle/>
          <a:p>
            <a:pPr marL="12700">
              <a:lnSpc>
                <a:spcPct val="100000"/>
              </a:lnSpc>
              <a:spcBef>
                <a:spcPts val="100"/>
              </a:spcBef>
            </a:pPr>
            <a:r>
              <a:rPr sz="1400" b="1" spc="-145" dirty="0">
                <a:solidFill>
                  <a:srgbClr val="3C9D9F"/>
                </a:solidFill>
                <a:latin typeface="Arial"/>
                <a:cs typeface="Arial"/>
              </a:rPr>
              <a:t>Her2</a:t>
            </a:r>
            <a:r>
              <a:rPr sz="1400" b="1" spc="-60" dirty="0">
                <a:solidFill>
                  <a:srgbClr val="3C9D9F"/>
                </a:solidFill>
                <a:latin typeface="Arial"/>
                <a:cs typeface="Arial"/>
              </a:rPr>
              <a:t> </a:t>
            </a:r>
            <a:r>
              <a:rPr sz="1400" b="1" spc="-140" dirty="0">
                <a:solidFill>
                  <a:srgbClr val="3C9D9F"/>
                </a:solidFill>
                <a:latin typeface="Arial"/>
                <a:cs typeface="Arial"/>
              </a:rPr>
              <a:t>downregulated</a:t>
            </a:r>
            <a:r>
              <a:rPr sz="1400" b="1" spc="-90" dirty="0">
                <a:solidFill>
                  <a:srgbClr val="3C9D9F"/>
                </a:solidFill>
                <a:latin typeface="Arial"/>
                <a:cs typeface="Arial"/>
              </a:rPr>
              <a:t> </a:t>
            </a:r>
            <a:r>
              <a:rPr sz="1400" b="1" spc="-130" dirty="0">
                <a:solidFill>
                  <a:srgbClr val="3C9D9F"/>
                </a:solidFill>
                <a:latin typeface="Arial"/>
                <a:cs typeface="Arial"/>
              </a:rPr>
              <a:t>during</a:t>
            </a:r>
            <a:r>
              <a:rPr sz="1400" b="1" spc="-80" dirty="0">
                <a:solidFill>
                  <a:srgbClr val="3C9D9F"/>
                </a:solidFill>
                <a:latin typeface="Arial"/>
                <a:cs typeface="Arial"/>
              </a:rPr>
              <a:t> </a:t>
            </a:r>
            <a:r>
              <a:rPr sz="1400" b="1" spc="-145" dirty="0">
                <a:solidFill>
                  <a:srgbClr val="3C9D9F"/>
                </a:solidFill>
                <a:latin typeface="Arial"/>
                <a:cs typeface="Arial"/>
              </a:rPr>
              <a:t>Trastuzumab</a:t>
            </a:r>
            <a:r>
              <a:rPr sz="1400" b="1" spc="-60" dirty="0">
                <a:solidFill>
                  <a:srgbClr val="3C9D9F"/>
                </a:solidFill>
                <a:latin typeface="Arial"/>
                <a:cs typeface="Arial"/>
              </a:rPr>
              <a:t> </a:t>
            </a:r>
            <a:r>
              <a:rPr sz="1400" b="1" spc="-145" dirty="0">
                <a:solidFill>
                  <a:srgbClr val="3C9D9F"/>
                </a:solidFill>
                <a:latin typeface="Arial"/>
                <a:cs typeface="Arial"/>
              </a:rPr>
              <a:t>exposure</a:t>
            </a:r>
            <a:endParaRPr sz="1400" dirty="0">
              <a:latin typeface="Arial"/>
              <a:cs typeface="Arial"/>
            </a:endParaRPr>
          </a:p>
        </p:txBody>
      </p:sp>
      <p:sp>
        <p:nvSpPr>
          <p:cNvPr id="11" name="object 11"/>
          <p:cNvSpPr txBox="1"/>
          <p:nvPr/>
        </p:nvSpPr>
        <p:spPr>
          <a:xfrm>
            <a:off x="4998465" y="695706"/>
            <a:ext cx="3458845" cy="239395"/>
          </a:xfrm>
          <a:prstGeom prst="rect">
            <a:avLst/>
          </a:prstGeom>
        </p:spPr>
        <p:txBody>
          <a:bodyPr vert="horz" wrap="square" lIns="0" tIns="13335" rIns="0" bIns="0" rtlCol="0">
            <a:spAutoFit/>
          </a:bodyPr>
          <a:lstStyle/>
          <a:p>
            <a:pPr marL="12700">
              <a:lnSpc>
                <a:spcPct val="100000"/>
              </a:lnSpc>
              <a:spcBef>
                <a:spcPts val="105"/>
              </a:spcBef>
            </a:pPr>
            <a:r>
              <a:rPr sz="1400" b="1" spc="-145" dirty="0">
                <a:solidFill>
                  <a:srgbClr val="3C9D9F"/>
                </a:solidFill>
                <a:latin typeface="Arial"/>
                <a:cs typeface="Arial"/>
              </a:rPr>
              <a:t>PD-L1</a:t>
            </a:r>
            <a:r>
              <a:rPr sz="1400" b="1" spc="-80" dirty="0">
                <a:solidFill>
                  <a:srgbClr val="3C9D9F"/>
                </a:solidFill>
                <a:latin typeface="Arial"/>
                <a:cs typeface="Arial"/>
              </a:rPr>
              <a:t> </a:t>
            </a:r>
            <a:r>
              <a:rPr sz="1400" b="1" spc="-135" dirty="0">
                <a:solidFill>
                  <a:srgbClr val="3C9D9F"/>
                </a:solidFill>
                <a:latin typeface="Arial"/>
                <a:cs typeface="Arial"/>
              </a:rPr>
              <a:t>upregulated</a:t>
            </a:r>
            <a:r>
              <a:rPr sz="1400" b="1" spc="-80" dirty="0">
                <a:solidFill>
                  <a:srgbClr val="3C9D9F"/>
                </a:solidFill>
                <a:latin typeface="Arial"/>
                <a:cs typeface="Arial"/>
              </a:rPr>
              <a:t> </a:t>
            </a:r>
            <a:r>
              <a:rPr sz="1400" b="1" spc="-130" dirty="0">
                <a:solidFill>
                  <a:srgbClr val="3C9D9F"/>
                </a:solidFill>
                <a:latin typeface="Arial"/>
                <a:cs typeface="Arial"/>
              </a:rPr>
              <a:t>during</a:t>
            </a:r>
            <a:r>
              <a:rPr sz="1400" b="1" spc="-75" dirty="0">
                <a:solidFill>
                  <a:srgbClr val="3C9D9F"/>
                </a:solidFill>
                <a:latin typeface="Arial"/>
                <a:cs typeface="Arial"/>
              </a:rPr>
              <a:t> </a:t>
            </a:r>
            <a:r>
              <a:rPr sz="1400" b="1" spc="-145" dirty="0">
                <a:solidFill>
                  <a:srgbClr val="3C9D9F"/>
                </a:solidFill>
                <a:latin typeface="Arial"/>
                <a:cs typeface="Arial"/>
              </a:rPr>
              <a:t>Trastuzumab</a:t>
            </a:r>
            <a:r>
              <a:rPr sz="1400" b="1" spc="-70" dirty="0">
                <a:solidFill>
                  <a:srgbClr val="3C9D9F"/>
                </a:solidFill>
                <a:latin typeface="Arial"/>
                <a:cs typeface="Arial"/>
              </a:rPr>
              <a:t> </a:t>
            </a:r>
            <a:r>
              <a:rPr sz="1400" b="1" spc="-145" dirty="0">
                <a:solidFill>
                  <a:srgbClr val="3C9D9F"/>
                </a:solidFill>
                <a:latin typeface="Arial"/>
                <a:cs typeface="Arial"/>
              </a:rPr>
              <a:t>exposure</a:t>
            </a:r>
            <a:endParaRPr sz="1400" dirty="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216535"/>
            <a:ext cx="6969759" cy="452120"/>
          </a:xfrm>
          <a:prstGeom prst="rect">
            <a:avLst/>
          </a:prstGeom>
        </p:spPr>
        <p:txBody>
          <a:bodyPr vert="horz" wrap="square" lIns="0" tIns="12065" rIns="0" bIns="0" rtlCol="0">
            <a:spAutoFit/>
          </a:bodyPr>
          <a:lstStyle/>
          <a:p>
            <a:pPr marL="12700">
              <a:lnSpc>
                <a:spcPct val="100000"/>
              </a:lnSpc>
              <a:spcBef>
                <a:spcPts val="95"/>
              </a:spcBef>
            </a:pPr>
            <a:r>
              <a:rPr sz="2800" spc="-260" dirty="0">
                <a:solidFill>
                  <a:srgbClr val="016C71"/>
                </a:solidFill>
              </a:rPr>
              <a:t>Targeting</a:t>
            </a:r>
            <a:r>
              <a:rPr sz="2800" spc="-150" dirty="0">
                <a:solidFill>
                  <a:srgbClr val="016C71"/>
                </a:solidFill>
              </a:rPr>
              <a:t> </a:t>
            </a:r>
            <a:r>
              <a:rPr sz="2800" spc="-254" dirty="0">
                <a:solidFill>
                  <a:srgbClr val="016C71"/>
                </a:solidFill>
              </a:rPr>
              <a:t>the</a:t>
            </a:r>
            <a:r>
              <a:rPr sz="2800" spc="-140" dirty="0">
                <a:solidFill>
                  <a:srgbClr val="016C71"/>
                </a:solidFill>
              </a:rPr>
              <a:t> </a:t>
            </a:r>
            <a:r>
              <a:rPr sz="2800" spc="-380" dirty="0">
                <a:solidFill>
                  <a:srgbClr val="016C71"/>
                </a:solidFill>
              </a:rPr>
              <a:t>Com</a:t>
            </a:r>
            <a:r>
              <a:rPr sz="2800" spc="-310" dirty="0">
                <a:solidFill>
                  <a:srgbClr val="016C71"/>
                </a:solidFill>
              </a:rPr>
              <a:t>p</a:t>
            </a:r>
            <a:r>
              <a:rPr sz="2800" spc="-240" dirty="0">
                <a:solidFill>
                  <a:srgbClr val="016C71"/>
                </a:solidFill>
              </a:rPr>
              <a:t>lex</a:t>
            </a:r>
            <a:r>
              <a:rPr sz="2800" spc="-155" dirty="0">
                <a:solidFill>
                  <a:srgbClr val="016C71"/>
                </a:solidFill>
              </a:rPr>
              <a:t>i</a:t>
            </a:r>
            <a:r>
              <a:rPr sz="2800" spc="-229" dirty="0">
                <a:solidFill>
                  <a:srgbClr val="016C71"/>
                </a:solidFill>
              </a:rPr>
              <a:t>ty</a:t>
            </a:r>
            <a:r>
              <a:rPr sz="2800" spc="-140" dirty="0">
                <a:solidFill>
                  <a:srgbClr val="016C71"/>
                </a:solidFill>
              </a:rPr>
              <a:t> </a:t>
            </a:r>
            <a:r>
              <a:rPr sz="2800" spc="-240" dirty="0">
                <a:solidFill>
                  <a:srgbClr val="016C71"/>
                </a:solidFill>
              </a:rPr>
              <a:t>of</a:t>
            </a:r>
            <a:r>
              <a:rPr sz="2800" spc="-145" dirty="0">
                <a:solidFill>
                  <a:srgbClr val="016C71"/>
                </a:solidFill>
              </a:rPr>
              <a:t> </a:t>
            </a:r>
            <a:r>
              <a:rPr sz="2800" spc="-295" dirty="0">
                <a:solidFill>
                  <a:srgbClr val="016C71"/>
                </a:solidFill>
              </a:rPr>
              <a:t>a</a:t>
            </a:r>
            <a:r>
              <a:rPr sz="2800" spc="-240" dirty="0">
                <a:solidFill>
                  <a:srgbClr val="016C71"/>
                </a:solidFill>
              </a:rPr>
              <a:t>nt</a:t>
            </a:r>
            <a:r>
              <a:rPr sz="2800" spc="-140" dirty="0">
                <a:solidFill>
                  <a:srgbClr val="016C71"/>
                </a:solidFill>
              </a:rPr>
              <a:t>i</a:t>
            </a:r>
            <a:r>
              <a:rPr sz="2800" spc="-165" dirty="0">
                <a:solidFill>
                  <a:srgbClr val="016C71"/>
                </a:solidFill>
              </a:rPr>
              <a:t>-</a:t>
            </a:r>
            <a:r>
              <a:rPr sz="2800" spc="-340" dirty="0">
                <a:solidFill>
                  <a:srgbClr val="016C71"/>
                </a:solidFill>
              </a:rPr>
              <a:t>HER2</a:t>
            </a:r>
            <a:r>
              <a:rPr sz="2800" spc="-130" dirty="0">
                <a:solidFill>
                  <a:srgbClr val="016C71"/>
                </a:solidFill>
              </a:rPr>
              <a:t> </a:t>
            </a:r>
            <a:r>
              <a:rPr sz="2800" spc="-270" dirty="0">
                <a:solidFill>
                  <a:srgbClr val="016C71"/>
                </a:solidFill>
              </a:rPr>
              <a:t>Resi</a:t>
            </a:r>
            <a:r>
              <a:rPr sz="2800" spc="-295" dirty="0">
                <a:solidFill>
                  <a:srgbClr val="016C71"/>
                </a:solidFill>
              </a:rPr>
              <a:t>s</a:t>
            </a:r>
            <a:r>
              <a:rPr sz="2800" spc="-270" dirty="0">
                <a:solidFill>
                  <a:srgbClr val="016C71"/>
                </a:solidFill>
              </a:rPr>
              <a:t>tance</a:t>
            </a:r>
            <a:endParaRPr sz="2800"/>
          </a:p>
        </p:txBody>
      </p:sp>
      <p:pic>
        <p:nvPicPr>
          <p:cNvPr id="3" name="object 3"/>
          <p:cNvPicPr/>
          <p:nvPr/>
        </p:nvPicPr>
        <p:blipFill>
          <a:blip r:embed="rId3" cstate="print"/>
          <a:stretch>
            <a:fillRect/>
          </a:stretch>
        </p:blipFill>
        <p:spPr>
          <a:xfrm>
            <a:off x="2133600" y="642953"/>
            <a:ext cx="4980754" cy="4001492"/>
          </a:xfrm>
          <a:prstGeom prst="rect">
            <a:avLst/>
          </a:prstGeom>
        </p:spPr>
      </p:pic>
      <p:sp>
        <p:nvSpPr>
          <p:cNvPr id="4" name="object 4"/>
          <p:cNvSpPr txBox="1"/>
          <p:nvPr/>
        </p:nvSpPr>
        <p:spPr>
          <a:xfrm>
            <a:off x="6363461" y="4553813"/>
            <a:ext cx="2329180" cy="177800"/>
          </a:xfrm>
          <a:prstGeom prst="rect">
            <a:avLst/>
          </a:prstGeom>
        </p:spPr>
        <p:txBody>
          <a:bodyPr vert="horz" wrap="square" lIns="0" tIns="12065" rIns="0" bIns="0" rtlCol="0">
            <a:spAutoFit/>
          </a:bodyPr>
          <a:lstStyle/>
          <a:p>
            <a:pPr marL="12700">
              <a:lnSpc>
                <a:spcPct val="100000"/>
              </a:lnSpc>
              <a:spcBef>
                <a:spcPts val="95"/>
              </a:spcBef>
            </a:pPr>
            <a:r>
              <a:rPr sz="1000" b="1" spc="-125" dirty="0">
                <a:solidFill>
                  <a:srgbClr val="A6A6A6"/>
                </a:solidFill>
                <a:latin typeface="Arial"/>
                <a:cs typeface="Arial"/>
              </a:rPr>
              <a:t>Au</a:t>
            </a:r>
            <a:r>
              <a:rPr sz="1000" b="1" spc="-114" dirty="0">
                <a:solidFill>
                  <a:srgbClr val="A6A6A6"/>
                </a:solidFill>
                <a:latin typeface="Arial"/>
                <a:cs typeface="Arial"/>
              </a:rPr>
              <a:t>gu</a:t>
            </a:r>
            <a:r>
              <a:rPr sz="1000" b="1" spc="-110" dirty="0">
                <a:solidFill>
                  <a:srgbClr val="A6A6A6"/>
                </a:solidFill>
                <a:latin typeface="Arial"/>
                <a:cs typeface="Arial"/>
              </a:rPr>
              <a:t>s</a:t>
            </a:r>
            <a:r>
              <a:rPr sz="1000" b="1" spc="-65" dirty="0">
                <a:solidFill>
                  <a:srgbClr val="A6A6A6"/>
                </a:solidFill>
                <a:latin typeface="Arial"/>
                <a:cs typeface="Arial"/>
              </a:rPr>
              <a:t>t</a:t>
            </a:r>
            <a:r>
              <a:rPr sz="1000" b="1" spc="-85" dirty="0">
                <a:solidFill>
                  <a:srgbClr val="A6A6A6"/>
                </a:solidFill>
                <a:latin typeface="Arial"/>
                <a:cs typeface="Arial"/>
              </a:rPr>
              <a:t>in</a:t>
            </a:r>
            <a:r>
              <a:rPr sz="1000" b="1" spc="-70" dirty="0">
                <a:solidFill>
                  <a:srgbClr val="A6A6A6"/>
                </a:solidFill>
                <a:latin typeface="Arial"/>
                <a:cs typeface="Arial"/>
              </a:rPr>
              <a:t> </a:t>
            </a:r>
            <a:r>
              <a:rPr sz="1000" b="1" spc="-110" dirty="0">
                <a:solidFill>
                  <a:srgbClr val="A6A6A6"/>
                </a:solidFill>
                <a:latin typeface="Arial"/>
                <a:cs typeface="Arial"/>
              </a:rPr>
              <a:t>J</a:t>
            </a:r>
            <a:r>
              <a:rPr sz="1000" b="1" spc="-125" dirty="0">
                <a:solidFill>
                  <a:srgbClr val="A6A6A6"/>
                </a:solidFill>
                <a:latin typeface="Arial"/>
                <a:cs typeface="Arial"/>
              </a:rPr>
              <a:t>E</a:t>
            </a:r>
            <a:r>
              <a:rPr sz="1000" b="1" spc="-50" dirty="0">
                <a:solidFill>
                  <a:srgbClr val="A6A6A6"/>
                </a:solidFill>
                <a:latin typeface="Arial"/>
                <a:cs typeface="Arial"/>
              </a:rPr>
              <a:t> </a:t>
            </a:r>
            <a:r>
              <a:rPr sz="1000" b="1" spc="-110" dirty="0">
                <a:solidFill>
                  <a:srgbClr val="A6A6A6"/>
                </a:solidFill>
                <a:latin typeface="Arial"/>
                <a:cs typeface="Arial"/>
              </a:rPr>
              <a:t>e</a:t>
            </a:r>
            <a:r>
              <a:rPr sz="1000" b="1" spc="-65" dirty="0">
                <a:solidFill>
                  <a:srgbClr val="A6A6A6"/>
                </a:solidFill>
                <a:latin typeface="Arial"/>
                <a:cs typeface="Arial"/>
              </a:rPr>
              <a:t>t</a:t>
            </a:r>
            <a:r>
              <a:rPr sz="1000" b="1" spc="-60" dirty="0">
                <a:solidFill>
                  <a:srgbClr val="A6A6A6"/>
                </a:solidFill>
                <a:latin typeface="Arial"/>
                <a:cs typeface="Arial"/>
              </a:rPr>
              <a:t> </a:t>
            </a:r>
            <a:r>
              <a:rPr sz="1000" b="1" spc="-85" dirty="0">
                <a:solidFill>
                  <a:srgbClr val="A6A6A6"/>
                </a:solidFill>
                <a:latin typeface="Arial"/>
                <a:cs typeface="Arial"/>
              </a:rPr>
              <a:t>al</a:t>
            </a:r>
            <a:r>
              <a:rPr sz="1000" b="1" spc="-55" dirty="0">
                <a:solidFill>
                  <a:srgbClr val="A6A6A6"/>
                </a:solidFill>
                <a:latin typeface="Arial"/>
                <a:cs typeface="Arial"/>
              </a:rPr>
              <a:t>.</a:t>
            </a:r>
            <a:r>
              <a:rPr sz="1000" b="1" spc="-60" dirty="0">
                <a:solidFill>
                  <a:srgbClr val="A6A6A6"/>
                </a:solidFill>
                <a:latin typeface="Arial"/>
                <a:cs typeface="Arial"/>
              </a:rPr>
              <a:t> </a:t>
            </a:r>
            <a:r>
              <a:rPr sz="1000" i="1" spc="-130" dirty="0">
                <a:solidFill>
                  <a:srgbClr val="A6A6A6"/>
                </a:solidFill>
                <a:latin typeface="Arial"/>
                <a:cs typeface="Arial"/>
              </a:rPr>
              <a:t>A</a:t>
            </a:r>
            <a:r>
              <a:rPr sz="1000" i="1" spc="-110" dirty="0">
                <a:solidFill>
                  <a:srgbClr val="A6A6A6"/>
                </a:solidFill>
                <a:latin typeface="Arial"/>
                <a:cs typeface="Arial"/>
              </a:rPr>
              <a:t>n</a:t>
            </a:r>
            <a:r>
              <a:rPr sz="1000" i="1" spc="-105" dirty="0">
                <a:solidFill>
                  <a:srgbClr val="A6A6A6"/>
                </a:solidFill>
                <a:latin typeface="Arial"/>
                <a:cs typeface="Arial"/>
              </a:rPr>
              <a:t>n</a:t>
            </a:r>
            <a:r>
              <a:rPr sz="1000" i="1" spc="-60" dirty="0">
                <a:solidFill>
                  <a:srgbClr val="A6A6A6"/>
                </a:solidFill>
                <a:latin typeface="Arial"/>
                <a:cs typeface="Arial"/>
              </a:rPr>
              <a:t> </a:t>
            </a:r>
            <a:r>
              <a:rPr sz="1000" i="1" spc="-120" dirty="0">
                <a:solidFill>
                  <a:srgbClr val="A6A6A6"/>
                </a:solidFill>
                <a:latin typeface="Arial"/>
                <a:cs typeface="Arial"/>
              </a:rPr>
              <a:t>Onc</a:t>
            </a:r>
            <a:r>
              <a:rPr sz="1000" i="1" spc="-105" dirty="0">
                <a:solidFill>
                  <a:srgbClr val="A6A6A6"/>
                </a:solidFill>
                <a:latin typeface="Arial"/>
                <a:cs typeface="Arial"/>
              </a:rPr>
              <a:t>o</a:t>
            </a:r>
            <a:r>
              <a:rPr sz="1000" i="1" spc="-50" dirty="0">
                <a:solidFill>
                  <a:srgbClr val="A6A6A6"/>
                </a:solidFill>
                <a:latin typeface="Arial"/>
                <a:cs typeface="Arial"/>
              </a:rPr>
              <a:t>l</a:t>
            </a:r>
            <a:r>
              <a:rPr sz="1000" i="1" spc="-55" dirty="0">
                <a:solidFill>
                  <a:srgbClr val="A6A6A6"/>
                </a:solidFill>
                <a:latin typeface="Arial"/>
                <a:cs typeface="Arial"/>
              </a:rPr>
              <a:t>.</a:t>
            </a:r>
            <a:r>
              <a:rPr sz="1000" i="1" spc="-50" dirty="0">
                <a:solidFill>
                  <a:srgbClr val="A6A6A6"/>
                </a:solidFill>
                <a:latin typeface="Arial"/>
                <a:cs typeface="Arial"/>
              </a:rPr>
              <a:t> </a:t>
            </a:r>
            <a:r>
              <a:rPr sz="1000" spc="-110" dirty="0">
                <a:solidFill>
                  <a:srgbClr val="A6A6A6"/>
                </a:solidFill>
                <a:latin typeface="Arial MT"/>
                <a:cs typeface="Arial MT"/>
              </a:rPr>
              <a:t>2</a:t>
            </a:r>
            <a:r>
              <a:rPr sz="1000" spc="-105" dirty="0">
                <a:solidFill>
                  <a:srgbClr val="A6A6A6"/>
                </a:solidFill>
                <a:latin typeface="Arial MT"/>
                <a:cs typeface="Arial MT"/>
              </a:rPr>
              <a:t>0</a:t>
            </a:r>
            <a:r>
              <a:rPr sz="1000" spc="-110" dirty="0">
                <a:solidFill>
                  <a:srgbClr val="A6A6A6"/>
                </a:solidFill>
                <a:latin typeface="Arial MT"/>
                <a:cs typeface="Arial MT"/>
              </a:rPr>
              <a:t>2</a:t>
            </a:r>
            <a:r>
              <a:rPr sz="1000" spc="-105" dirty="0">
                <a:solidFill>
                  <a:srgbClr val="A6A6A6"/>
                </a:solidFill>
                <a:latin typeface="Arial MT"/>
                <a:cs typeface="Arial MT"/>
              </a:rPr>
              <a:t>3</a:t>
            </a:r>
            <a:r>
              <a:rPr sz="1000" spc="-75" dirty="0">
                <a:solidFill>
                  <a:srgbClr val="A6A6A6"/>
                </a:solidFill>
                <a:latin typeface="Arial MT"/>
                <a:cs typeface="Arial MT"/>
              </a:rPr>
              <a:t> </a:t>
            </a:r>
            <a:r>
              <a:rPr sz="1000" spc="-85" dirty="0">
                <a:solidFill>
                  <a:srgbClr val="A6A6A6"/>
                </a:solidFill>
                <a:latin typeface="Arial MT"/>
                <a:cs typeface="Arial MT"/>
              </a:rPr>
              <a:t>Jul;3</a:t>
            </a:r>
            <a:r>
              <a:rPr sz="1000" spc="-105" dirty="0">
                <a:solidFill>
                  <a:srgbClr val="A6A6A6"/>
                </a:solidFill>
                <a:latin typeface="Arial MT"/>
                <a:cs typeface="Arial MT"/>
              </a:rPr>
              <a:t>4</a:t>
            </a:r>
            <a:r>
              <a:rPr sz="1000" spc="-65" dirty="0">
                <a:solidFill>
                  <a:srgbClr val="A6A6A6"/>
                </a:solidFill>
                <a:latin typeface="Arial MT"/>
                <a:cs typeface="Arial MT"/>
              </a:rPr>
              <a:t>(</a:t>
            </a:r>
            <a:r>
              <a:rPr sz="1000" spc="-110" dirty="0">
                <a:solidFill>
                  <a:srgbClr val="A6A6A6"/>
                </a:solidFill>
                <a:latin typeface="Arial MT"/>
                <a:cs typeface="Arial MT"/>
              </a:rPr>
              <a:t>7</a:t>
            </a:r>
            <a:r>
              <a:rPr sz="1000" spc="-65" dirty="0">
                <a:solidFill>
                  <a:srgbClr val="A6A6A6"/>
                </a:solidFill>
                <a:latin typeface="Arial MT"/>
                <a:cs typeface="Arial MT"/>
              </a:rPr>
              <a:t>)</a:t>
            </a:r>
            <a:r>
              <a:rPr sz="1000" spc="-85" dirty="0">
                <a:solidFill>
                  <a:srgbClr val="A6A6A6"/>
                </a:solidFill>
                <a:latin typeface="Arial MT"/>
                <a:cs typeface="Arial MT"/>
              </a:rPr>
              <a:t>:63</a:t>
            </a:r>
            <a:r>
              <a:rPr sz="1000" spc="-105" dirty="0">
                <a:solidFill>
                  <a:srgbClr val="A6A6A6"/>
                </a:solidFill>
                <a:latin typeface="Arial MT"/>
                <a:cs typeface="Arial MT"/>
              </a:rPr>
              <a:t>2</a:t>
            </a:r>
            <a:endParaRPr sz="1000" dirty="0">
              <a:latin typeface="Arial MT"/>
              <a:cs typeface="Arial MT"/>
            </a:endParaRPr>
          </a:p>
        </p:txBody>
      </p:sp>
      <p:sp>
        <p:nvSpPr>
          <p:cNvPr id="5" name="object 5"/>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6" name="object 6"/>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216535"/>
            <a:ext cx="6609715" cy="452120"/>
          </a:xfrm>
          <a:prstGeom prst="rect">
            <a:avLst/>
          </a:prstGeom>
        </p:spPr>
        <p:txBody>
          <a:bodyPr vert="horz" wrap="square" lIns="0" tIns="12065" rIns="0" bIns="0" rtlCol="0">
            <a:spAutoFit/>
          </a:bodyPr>
          <a:lstStyle/>
          <a:p>
            <a:pPr marL="12700">
              <a:lnSpc>
                <a:spcPct val="100000"/>
              </a:lnSpc>
              <a:spcBef>
                <a:spcPts val="95"/>
              </a:spcBef>
            </a:pPr>
            <a:r>
              <a:rPr sz="2800" spc="-355" dirty="0">
                <a:solidFill>
                  <a:srgbClr val="016C71"/>
                </a:solidFill>
              </a:rPr>
              <a:t>KEYNOTE</a:t>
            </a:r>
            <a:r>
              <a:rPr sz="2800" spc="-170" dirty="0">
                <a:solidFill>
                  <a:srgbClr val="016C71"/>
                </a:solidFill>
              </a:rPr>
              <a:t>-</a:t>
            </a:r>
            <a:r>
              <a:rPr sz="2800" spc="-290" dirty="0">
                <a:solidFill>
                  <a:srgbClr val="016C71"/>
                </a:solidFill>
              </a:rPr>
              <a:t>81</a:t>
            </a:r>
            <a:r>
              <a:rPr sz="2800" spc="-285" dirty="0">
                <a:solidFill>
                  <a:srgbClr val="016C71"/>
                </a:solidFill>
              </a:rPr>
              <a:t>1</a:t>
            </a:r>
            <a:r>
              <a:rPr sz="2800" spc="-85" dirty="0">
                <a:solidFill>
                  <a:srgbClr val="016C71"/>
                </a:solidFill>
              </a:rPr>
              <a:t> </a:t>
            </a:r>
            <a:r>
              <a:rPr sz="2800" spc="-285" dirty="0">
                <a:solidFill>
                  <a:srgbClr val="016C71"/>
                </a:solidFill>
              </a:rPr>
              <a:t>–</a:t>
            </a:r>
            <a:r>
              <a:rPr sz="2800" spc="-150" dirty="0">
                <a:solidFill>
                  <a:srgbClr val="016C71"/>
                </a:solidFill>
              </a:rPr>
              <a:t> </a:t>
            </a:r>
            <a:r>
              <a:rPr sz="2800" spc="-330" dirty="0">
                <a:solidFill>
                  <a:srgbClr val="016C71"/>
                </a:solidFill>
              </a:rPr>
              <a:t>PFS</a:t>
            </a:r>
            <a:r>
              <a:rPr sz="2800" spc="-130" dirty="0">
                <a:solidFill>
                  <a:srgbClr val="016C71"/>
                </a:solidFill>
              </a:rPr>
              <a:t> </a:t>
            </a:r>
            <a:r>
              <a:rPr sz="2800" spc="-305" dirty="0">
                <a:solidFill>
                  <a:srgbClr val="016C71"/>
                </a:solidFill>
              </a:rPr>
              <a:t>an</a:t>
            </a:r>
            <a:r>
              <a:rPr sz="2800" spc="-310" dirty="0">
                <a:solidFill>
                  <a:srgbClr val="016C71"/>
                </a:solidFill>
              </a:rPr>
              <a:t>d</a:t>
            </a:r>
            <a:r>
              <a:rPr sz="2800" spc="-145" dirty="0">
                <a:solidFill>
                  <a:srgbClr val="016C71"/>
                </a:solidFill>
              </a:rPr>
              <a:t> </a:t>
            </a:r>
            <a:r>
              <a:rPr sz="2800" spc="-400" dirty="0">
                <a:solidFill>
                  <a:srgbClr val="016C71"/>
                </a:solidFill>
              </a:rPr>
              <a:t>O</a:t>
            </a:r>
            <a:r>
              <a:rPr sz="2800" spc="-340" dirty="0">
                <a:solidFill>
                  <a:srgbClr val="016C71"/>
                </a:solidFill>
              </a:rPr>
              <a:t>S</a:t>
            </a:r>
            <a:r>
              <a:rPr sz="2800" spc="-135" dirty="0">
                <a:solidFill>
                  <a:srgbClr val="016C71"/>
                </a:solidFill>
              </a:rPr>
              <a:t> </a:t>
            </a:r>
            <a:r>
              <a:rPr sz="2800" spc="-229" dirty="0">
                <a:solidFill>
                  <a:srgbClr val="016C71"/>
                </a:solidFill>
              </a:rPr>
              <a:t>for</a:t>
            </a:r>
            <a:r>
              <a:rPr sz="2800" spc="-150" dirty="0">
                <a:solidFill>
                  <a:srgbClr val="016C71"/>
                </a:solidFill>
              </a:rPr>
              <a:t> </a:t>
            </a:r>
            <a:r>
              <a:rPr sz="2800" spc="-340" dirty="0">
                <a:solidFill>
                  <a:srgbClr val="016C71"/>
                </a:solidFill>
              </a:rPr>
              <a:t>P</a:t>
            </a:r>
            <a:r>
              <a:rPr sz="2800" spc="-365" dirty="0">
                <a:solidFill>
                  <a:srgbClr val="016C71"/>
                </a:solidFill>
              </a:rPr>
              <a:t>D</a:t>
            </a:r>
            <a:r>
              <a:rPr sz="2800" spc="-170" dirty="0">
                <a:solidFill>
                  <a:srgbClr val="016C71"/>
                </a:solidFill>
              </a:rPr>
              <a:t>-</a:t>
            </a:r>
            <a:r>
              <a:rPr sz="2800" spc="-300" dirty="0">
                <a:solidFill>
                  <a:srgbClr val="016C71"/>
                </a:solidFill>
              </a:rPr>
              <a:t>L1</a:t>
            </a:r>
            <a:r>
              <a:rPr sz="2800" spc="-135" dirty="0">
                <a:solidFill>
                  <a:srgbClr val="016C71"/>
                </a:solidFill>
              </a:rPr>
              <a:t> </a:t>
            </a:r>
            <a:r>
              <a:rPr sz="2800" spc="-350" dirty="0">
                <a:solidFill>
                  <a:srgbClr val="016C71"/>
                </a:solidFill>
              </a:rPr>
              <a:t>CPS</a:t>
            </a:r>
            <a:r>
              <a:rPr sz="2800" spc="-125" dirty="0">
                <a:solidFill>
                  <a:srgbClr val="016C71"/>
                </a:solidFill>
              </a:rPr>
              <a:t> </a:t>
            </a:r>
            <a:r>
              <a:rPr sz="2800" spc="-5" dirty="0">
                <a:solidFill>
                  <a:srgbClr val="016C71"/>
                </a:solidFill>
              </a:rPr>
              <a:t>≥</a:t>
            </a:r>
            <a:r>
              <a:rPr sz="2800" spc="-135" dirty="0">
                <a:solidFill>
                  <a:srgbClr val="016C71"/>
                </a:solidFill>
              </a:rPr>
              <a:t> </a:t>
            </a:r>
            <a:r>
              <a:rPr sz="2800" spc="-285" dirty="0">
                <a:solidFill>
                  <a:srgbClr val="016C71"/>
                </a:solidFill>
              </a:rPr>
              <a:t>1</a:t>
            </a:r>
            <a:endParaRPr sz="2800"/>
          </a:p>
        </p:txBody>
      </p:sp>
      <p:pic>
        <p:nvPicPr>
          <p:cNvPr id="3" name="object 3"/>
          <p:cNvPicPr/>
          <p:nvPr/>
        </p:nvPicPr>
        <p:blipFill>
          <a:blip r:embed="rId3" cstate="print"/>
          <a:stretch>
            <a:fillRect/>
          </a:stretch>
        </p:blipFill>
        <p:spPr>
          <a:xfrm>
            <a:off x="4818908" y="1026962"/>
            <a:ext cx="3958635" cy="3119803"/>
          </a:xfrm>
          <a:prstGeom prst="rect">
            <a:avLst/>
          </a:prstGeom>
        </p:spPr>
      </p:pic>
      <p:grpSp>
        <p:nvGrpSpPr>
          <p:cNvPr id="4" name="object 4"/>
          <p:cNvGrpSpPr/>
          <p:nvPr/>
        </p:nvGrpSpPr>
        <p:grpSpPr>
          <a:xfrm>
            <a:off x="358140" y="944568"/>
            <a:ext cx="4006215" cy="3200400"/>
            <a:chOff x="358140" y="944568"/>
            <a:chExt cx="4006215" cy="3200400"/>
          </a:xfrm>
        </p:grpSpPr>
        <p:pic>
          <p:nvPicPr>
            <p:cNvPr id="5" name="object 5"/>
            <p:cNvPicPr/>
            <p:nvPr/>
          </p:nvPicPr>
          <p:blipFill>
            <a:blip r:embed="rId4" cstate="print"/>
            <a:stretch>
              <a:fillRect/>
            </a:stretch>
          </p:blipFill>
          <p:spPr>
            <a:xfrm>
              <a:off x="358140" y="944568"/>
              <a:ext cx="4005711" cy="3199999"/>
            </a:xfrm>
            <a:prstGeom prst="rect">
              <a:avLst/>
            </a:prstGeom>
          </p:spPr>
        </p:pic>
        <p:sp>
          <p:nvSpPr>
            <p:cNvPr id="6" name="object 6"/>
            <p:cNvSpPr/>
            <p:nvPr/>
          </p:nvSpPr>
          <p:spPr>
            <a:xfrm>
              <a:off x="358140" y="1191767"/>
              <a:ext cx="144780" cy="911860"/>
            </a:xfrm>
            <a:custGeom>
              <a:avLst/>
              <a:gdLst/>
              <a:ahLst/>
              <a:cxnLst/>
              <a:rect l="l" t="t" r="r" b="b"/>
              <a:pathLst>
                <a:path w="144779" h="911860">
                  <a:moveTo>
                    <a:pt x="144780" y="0"/>
                  </a:moveTo>
                  <a:lnTo>
                    <a:pt x="0" y="0"/>
                  </a:lnTo>
                  <a:lnTo>
                    <a:pt x="0" y="911352"/>
                  </a:lnTo>
                  <a:lnTo>
                    <a:pt x="144780" y="911352"/>
                  </a:lnTo>
                  <a:lnTo>
                    <a:pt x="144780" y="0"/>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8" name="object 8"/>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216535"/>
            <a:ext cx="4352290" cy="452120"/>
          </a:xfrm>
          <a:prstGeom prst="rect">
            <a:avLst/>
          </a:prstGeom>
        </p:spPr>
        <p:txBody>
          <a:bodyPr vert="horz" wrap="square" lIns="0" tIns="12065" rIns="0" bIns="0" rtlCol="0">
            <a:spAutoFit/>
          </a:bodyPr>
          <a:lstStyle/>
          <a:p>
            <a:pPr marL="12700">
              <a:lnSpc>
                <a:spcPct val="100000"/>
              </a:lnSpc>
              <a:spcBef>
                <a:spcPts val="95"/>
              </a:spcBef>
            </a:pPr>
            <a:r>
              <a:rPr sz="2800" spc="-340" dirty="0">
                <a:solidFill>
                  <a:srgbClr val="016C71"/>
                </a:solidFill>
              </a:rPr>
              <a:t>DECLARATION</a:t>
            </a:r>
            <a:r>
              <a:rPr sz="2800" spc="-90" dirty="0">
                <a:solidFill>
                  <a:srgbClr val="016C71"/>
                </a:solidFill>
              </a:rPr>
              <a:t> </a:t>
            </a:r>
            <a:r>
              <a:rPr sz="2800" spc="-400" dirty="0">
                <a:solidFill>
                  <a:srgbClr val="016C71"/>
                </a:solidFill>
              </a:rPr>
              <a:t>O</a:t>
            </a:r>
            <a:r>
              <a:rPr sz="2800" spc="-310" dirty="0">
                <a:solidFill>
                  <a:srgbClr val="016C71"/>
                </a:solidFill>
              </a:rPr>
              <a:t>F</a:t>
            </a:r>
            <a:r>
              <a:rPr sz="2800" spc="-145" dirty="0">
                <a:solidFill>
                  <a:srgbClr val="016C71"/>
                </a:solidFill>
              </a:rPr>
              <a:t> </a:t>
            </a:r>
            <a:r>
              <a:rPr sz="2800" spc="-325" dirty="0">
                <a:solidFill>
                  <a:srgbClr val="016C71"/>
                </a:solidFill>
              </a:rPr>
              <a:t>INTERESTS</a:t>
            </a:r>
            <a:endParaRPr sz="2800"/>
          </a:p>
        </p:txBody>
      </p:sp>
      <p:sp>
        <p:nvSpPr>
          <p:cNvPr id="4" name="object 4"/>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5" name="object 5"/>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
        <p:nvSpPr>
          <p:cNvPr id="3" name="object 3"/>
          <p:cNvSpPr txBox="1"/>
          <p:nvPr/>
        </p:nvSpPr>
        <p:spPr>
          <a:xfrm>
            <a:off x="446023" y="1236929"/>
            <a:ext cx="8067675" cy="2372995"/>
          </a:xfrm>
          <a:prstGeom prst="rect">
            <a:avLst/>
          </a:prstGeom>
        </p:spPr>
        <p:txBody>
          <a:bodyPr vert="horz" wrap="square" lIns="0" tIns="12065" rIns="0" bIns="0" rtlCol="0">
            <a:spAutoFit/>
          </a:bodyPr>
          <a:lstStyle/>
          <a:p>
            <a:pPr marL="12700" marR="151765">
              <a:lnSpc>
                <a:spcPct val="100000"/>
              </a:lnSpc>
              <a:spcBef>
                <a:spcPts val="95"/>
              </a:spcBef>
            </a:pPr>
            <a:r>
              <a:rPr sz="1600" b="1" spc="-155" dirty="0">
                <a:solidFill>
                  <a:srgbClr val="001F5F"/>
                </a:solidFill>
                <a:latin typeface="Arial"/>
                <a:cs typeface="Arial"/>
              </a:rPr>
              <a:t>Personal</a:t>
            </a:r>
            <a:r>
              <a:rPr sz="1600" b="1" spc="-100" dirty="0">
                <a:solidFill>
                  <a:srgbClr val="001F5F"/>
                </a:solidFill>
                <a:latin typeface="Arial"/>
                <a:cs typeface="Arial"/>
              </a:rPr>
              <a:t> </a:t>
            </a:r>
            <a:r>
              <a:rPr sz="1600" b="1" spc="-150" dirty="0">
                <a:solidFill>
                  <a:srgbClr val="001F5F"/>
                </a:solidFill>
                <a:latin typeface="Arial"/>
                <a:cs typeface="Arial"/>
              </a:rPr>
              <a:t>honoraria:</a:t>
            </a:r>
            <a:r>
              <a:rPr sz="1600" b="1" spc="-85" dirty="0">
                <a:solidFill>
                  <a:srgbClr val="001F5F"/>
                </a:solidFill>
                <a:latin typeface="Arial"/>
                <a:cs typeface="Arial"/>
              </a:rPr>
              <a:t> </a:t>
            </a:r>
            <a:r>
              <a:rPr sz="1600" spc="-170" dirty="0">
                <a:solidFill>
                  <a:srgbClr val="001F5F"/>
                </a:solidFill>
                <a:latin typeface="Arial MT"/>
                <a:cs typeface="Arial MT"/>
              </a:rPr>
              <a:t>Amgen,</a:t>
            </a:r>
            <a:r>
              <a:rPr sz="1600" spc="-95" dirty="0">
                <a:solidFill>
                  <a:srgbClr val="001F5F"/>
                </a:solidFill>
                <a:latin typeface="Arial MT"/>
                <a:cs typeface="Arial MT"/>
              </a:rPr>
              <a:t> </a:t>
            </a:r>
            <a:r>
              <a:rPr sz="1600" spc="-125" dirty="0">
                <a:solidFill>
                  <a:srgbClr val="001F5F"/>
                </a:solidFill>
                <a:latin typeface="Arial MT"/>
                <a:cs typeface="Arial MT"/>
              </a:rPr>
              <a:t>Art</a:t>
            </a:r>
            <a:r>
              <a:rPr sz="1600" spc="-85" dirty="0">
                <a:solidFill>
                  <a:srgbClr val="001F5F"/>
                </a:solidFill>
                <a:latin typeface="Arial MT"/>
                <a:cs typeface="Arial MT"/>
              </a:rPr>
              <a:t> </a:t>
            </a:r>
            <a:r>
              <a:rPr sz="1600" spc="-150" dirty="0">
                <a:solidFill>
                  <a:srgbClr val="001F5F"/>
                </a:solidFill>
                <a:latin typeface="Arial MT"/>
                <a:cs typeface="Arial MT"/>
              </a:rPr>
              <a:t>Tempi,</a:t>
            </a:r>
            <a:r>
              <a:rPr sz="1600" spc="-100" dirty="0">
                <a:solidFill>
                  <a:srgbClr val="001F5F"/>
                </a:solidFill>
                <a:latin typeface="Arial MT"/>
                <a:cs typeface="Arial MT"/>
              </a:rPr>
              <a:t> </a:t>
            </a:r>
            <a:r>
              <a:rPr sz="1600" spc="-125" dirty="0">
                <a:solidFill>
                  <a:srgbClr val="001F5F"/>
                </a:solidFill>
                <a:latin typeface="Arial MT"/>
                <a:cs typeface="Arial MT"/>
              </a:rPr>
              <a:t>Astellas,</a:t>
            </a:r>
            <a:r>
              <a:rPr sz="1600" spc="-80" dirty="0">
                <a:solidFill>
                  <a:srgbClr val="001F5F"/>
                </a:solidFill>
                <a:latin typeface="Arial MT"/>
                <a:cs typeface="Arial MT"/>
              </a:rPr>
              <a:t> </a:t>
            </a:r>
            <a:r>
              <a:rPr sz="1600" spc="-140" dirty="0">
                <a:solidFill>
                  <a:srgbClr val="001F5F"/>
                </a:solidFill>
                <a:latin typeface="Arial MT"/>
                <a:cs typeface="Arial MT"/>
              </a:rPr>
              <a:t>Astra</a:t>
            </a:r>
            <a:r>
              <a:rPr sz="1600" spc="-80" dirty="0">
                <a:solidFill>
                  <a:srgbClr val="001F5F"/>
                </a:solidFill>
                <a:latin typeface="Arial MT"/>
                <a:cs typeface="Arial MT"/>
              </a:rPr>
              <a:t> </a:t>
            </a:r>
            <a:r>
              <a:rPr sz="1600" spc="-150" dirty="0">
                <a:solidFill>
                  <a:srgbClr val="001F5F"/>
                </a:solidFill>
                <a:latin typeface="Arial MT"/>
                <a:cs typeface="Arial MT"/>
              </a:rPr>
              <a:t>Zeneca,</a:t>
            </a:r>
            <a:r>
              <a:rPr sz="1600" spc="-110" dirty="0">
                <a:solidFill>
                  <a:srgbClr val="001F5F"/>
                </a:solidFill>
                <a:latin typeface="Arial MT"/>
                <a:cs typeface="Arial MT"/>
              </a:rPr>
              <a:t> </a:t>
            </a:r>
            <a:r>
              <a:rPr sz="1600" spc="-140" dirty="0">
                <a:solidFill>
                  <a:srgbClr val="001F5F"/>
                </a:solidFill>
                <a:latin typeface="Arial MT"/>
                <a:cs typeface="Arial MT"/>
              </a:rPr>
              <a:t>Bayer,</a:t>
            </a:r>
            <a:r>
              <a:rPr sz="1600" spc="-65" dirty="0">
                <a:solidFill>
                  <a:srgbClr val="001F5F"/>
                </a:solidFill>
                <a:latin typeface="Arial MT"/>
                <a:cs typeface="Arial MT"/>
              </a:rPr>
              <a:t> </a:t>
            </a:r>
            <a:r>
              <a:rPr sz="1600" spc="-135" dirty="0">
                <a:solidFill>
                  <a:srgbClr val="001F5F"/>
                </a:solidFill>
                <a:latin typeface="Arial MT"/>
                <a:cs typeface="Arial MT"/>
              </a:rPr>
              <a:t>Biontech,</a:t>
            </a:r>
            <a:r>
              <a:rPr sz="1600" spc="-110" dirty="0">
                <a:solidFill>
                  <a:srgbClr val="001F5F"/>
                </a:solidFill>
                <a:latin typeface="Arial MT"/>
                <a:cs typeface="Arial MT"/>
              </a:rPr>
              <a:t> </a:t>
            </a:r>
            <a:r>
              <a:rPr sz="1600" spc="-180" dirty="0">
                <a:solidFill>
                  <a:srgbClr val="001F5F"/>
                </a:solidFill>
                <a:latin typeface="Arial MT"/>
                <a:cs typeface="Arial MT"/>
              </a:rPr>
              <a:t>BMS,</a:t>
            </a:r>
            <a:r>
              <a:rPr sz="1600" spc="-80" dirty="0">
                <a:solidFill>
                  <a:srgbClr val="001F5F"/>
                </a:solidFill>
                <a:latin typeface="Arial MT"/>
                <a:cs typeface="Arial MT"/>
              </a:rPr>
              <a:t> </a:t>
            </a:r>
            <a:r>
              <a:rPr sz="1600" spc="-130" dirty="0">
                <a:solidFill>
                  <a:srgbClr val="001F5F"/>
                </a:solidFill>
                <a:latin typeface="Arial MT"/>
                <a:cs typeface="Arial MT"/>
              </a:rPr>
              <a:t>Daiichi</a:t>
            </a:r>
            <a:r>
              <a:rPr sz="1600" spc="-90" dirty="0">
                <a:solidFill>
                  <a:srgbClr val="001F5F"/>
                </a:solidFill>
                <a:latin typeface="Arial MT"/>
                <a:cs typeface="Arial MT"/>
              </a:rPr>
              <a:t> </a:t>
            </a:r>
            <a:r>
              <a:rPr sz="1600" spc="-150" dirty="0">
                <a:solidFill>
                  <a:srgbClr val="001F5F"/>
                </a:solidFill>
                <a:latin typeface="Arial MT"/>
                <a:cs typeface="Arial MT"/>
              </a:rPr>
              <a:t>Sankyo,</a:t>
            </a:r>
            <a:r>
              <a:rPr sz="1600" spc="-100" dirty="0">
                <a:solidFill>
                  <a:srgbClr val="001F5F"/>
                </a:solidFill>
                <a:latin typeface="Arial MT"/>
                <a:cs typeface="Arial MT"/>
              </a:rPr>
              <a:t> </a:t>
            </a:r>
            <a:r>
              <a:rPr sz="1600" spc="-110" dirty="0">
                <a:solidFill>
                  <a:srgbClr val="001F5F"/>
                </a:solidFill>
                <a:latin typeface="Arial MT"/>
                <a:cs typeface="Arial MT"/>
              </a:rPr>
              <a:t>Eli </a:t>
            </a:r>
            <a:r>
              <a:rPr sz="1600" spc="-430" dirty="0">
                <a:solidFill>
                  <a:srgbClr val="001F5F"/>
                </a:solidFill>
                <a:latin typeface="Arial MT"/>
                <a:cs typeface="Arial MT"/>
              </a:rPr>
              <a:t> </a:t>
            </a:r>
            <a:r>
              <a:rPr sz="1600" spc="-105" dirty="0">
                <a:solidFill>
                  <a:srgbClr val="001F5F"/>
                </a:solidFill>
                <a:latin typeface="Arial MT"/>
                <a:cs typeface="Arial MT"/>
              </a:rPr>
              <a:t>Lilly,</a:t>
            </a:r>
            <a:r>
              <a:rPr sz="1600" spc="-85" dirty="0">
                <a:solidFill>
                  <a:srgbClr val="001F5F"/>
                </a:solidFill>
                <a:latin typeface="Arial MT"/>
                <a:cs typeface="Arial MT"/>
              </a:rPr>
              <a:t> </a:t>
            </a:r>
            <a:r>
              <a:rPr sz="1600" spc="-130" dirty="0">
                <a:solidFill>
                  <a:srgbClr val="001F5F"/>
                </a:solidFill>
                <a:latin typeface="Arial MT"/>
                <a:cs typeface="Arial MT"/>
              </a:rPr>
              <a:t>Elsevier,</a:t>
            </a:r>
            <a:r>
              <a:rPr sz="1600" spc="-80" dirty="0">
                <a:solidFill>
                  <a:srgbClr val="001F5F"/>
                </a:solidFill>
                <a:latin typeface="Arial MT"/>
                <a:cs typeface="Arial MT"/>
              </a:rPr>
              <a:t> </a:t>
            </a:r>
            <a:r>
              <a:rPr sz="1600" spc="-140" dirty="0">
                <a:solidFill>
                  <a:srgbClr val="001F5F"/>
                </a:solidFill>
                <a:latin typeface="Arial MT"/>
                <a:cs typeface="Arial MT"/>
              </a:rPr>
              <a:t>Falk</a:t>
            </a:r>
            <a:r>
              <a:rPr sz="1600" spc="-90" dirty="0">
                <a:solidFill>
                  <a:srgbClr val="001F5F"/>
                </a:solidFill>
                <a:latin typeface="Arial MT"/>
                <a:cs typeface="Arial MT"/>
              </a:rPr>
              <a:t> </a:t>
            </a:r>
            <a:r>
              <a:rPr sz="1600" spc="-145" dirty="0">
                <a:solidFill>
                  <a:srgbClr val="001F5F"/>
                </a:solidFill>
                <a:latin typeface="Arial MT"/>
                <a:cs typeface="Arial MT"/>
              </a:rPr>
              <a:t>Foundation,</a:t>
            </a:r>
            <a:r>
              <a:rPr sz="1600" spc="-100" dirty="0">
                <a:solidFill>
                  <a:srgbClr val="001F5F"/>
                </a:solidFill>
                <a:latin typeface="Arial MT"/>
                <a:cs typeface="Arial MT"/>
              </a:rPr>
              <a:t> </a:t>
            </a:r>
            <a:r>
              <a:rPr sz="1600" spc="-125" dirty="0">
                <a:solidFill>
                  <a:srgbClr val="001F5F"/>
                </a:solidFill>
                <a:latin typeface="Arial MT"/>
                <a:cs typeface="Arial MT"/>
              </a:rPr>
              <a:t>Incyte,</a:t>
            </a:r>
            <a:r>
              <a:rPr sz="1600" spc="-80" dirty="0">
                <a:solidFill>
                  <a:srgbClr val="001F5F"/>
                </a:solidFill>
                <a:latin typeface="Arial MT"/>
                <a:cs typeface="Arial MT"/>
              </a:rPr>
              <a:t> </a:t>
            </a:r>
            <a:r>
              <a:rPr sz="1600" spc="-135" dirty="0">
                <a:solidFill>
                  <a:srgbClr val="001F5F"/>
                </a:solidFill>
                <a:latin typeface="Arial MT"/>
                <a:cs typeface="Arial MT"/>
              </a:rPr>
              <a:t>Gilead,</a:t>
            </a:r>
            <a:r>
              <a:rPr sz="1600" spc="-95" dirty="0">
                <a:solidFill>
                  <a:srgbClr val="001F5F"/>
                </a:solidFill>
                <a:latin typeface="Arial MT"/>
                <a:cs typeface="Arial MT"/>
              </a:rPr>
              <a:t> </a:t>
            </a:r>
            <a:r>
              <a:rPr sz="1600" spc="-145" dirty="0">
                <a:solidFill>
                  <a:srgbClr val="001F5F"/>
                </a:solidFill>
                <a:latin typeface="Arial MT"/>
                <a:cs typeface="Arial MT"/>
              </a:rPr>
              <a:t>Merck,</a:t>
            </a:r>
            <a:r>
              <a:rPr sz="1600" spc="-80" dirty="0">
                <a:solidFill>
                  <a:srgbClr val="001F5F"/>
                </a:solidFill>
                <a:latin typeface="Arial MT"/>
                <a:cs typeface="Arial MT"/>
              </a:rPr>
              <a:t> </a:t>
            </a:r>
            <a:r>
              <a:rPr sz="1600" spc="-185" dirty="0">
                <a:solidFill>
                  <a:srgbClr val="001F5F"/>
                </a:solidFill>
                <a:latin typeface="Arial MT"/>
                <a:cs typeface="Arial MT"/>
              </a:rPr>
              <a:t>MSD,</a:t>
            </a:r>
            <a:r>
              <a:rPr sz="1600" spc="-75" dirty="0">
                <a:solidFill>
                  <a:srgbClr val="001F5F"/>
                </a:solidFill>
                <a:latin typeface="Arial MT"/>
                <a:cs typeface="Arial MT"/>
              </a:rPr>
              <a:t> </a:t>
            </a:r>
            <a:r>
              <a:rPr sz="1600" spc="-180" dirty="0">
                <a:solidFill>
                  <a:srgbClr val="001F5F"/>
                </a:solidFill>
                <a:latin typeface="Arial MT"/>
                <a:cs typeface="Arial MT"/>
              </a:rPr>
              <a:t>PAGE,</a:t>
            </a:r>
            <a:r>
              <a:rPr sz="1600" spc="-65" dirty="0">
                <a:solidFill>
                  <a:srgbClr val="001F5F"/>
                </a:solidFill>
                <a:latin typeface="Arial MT"/>
                <a:cs typeface="Arial MT"/>
              </a:rPr>
              <a:t> </a:t>
            </a:r>
            <a:r>
              <a:rPr sz="1600" spc="-155" dirty="0">
                <a:solidFill>
                  <a:srgbClr val="001F5F"/>
                </a:solidFill>
                <a:latin typeface="Arial MT"/>
                <a:cs typeface="Arial MT"/>
              </a:rPr>
              <a:t>Roche,</a:t>
            </a:r>
            <a:r>
              <a:rPr sz="1600" spc="-90" dirty="0">
                <a:solidFill>
                  <a:srgbClr val="001F5F"/>
                </a:solidFill>
                <a:latin typeface="Arial MT"/>
                <a:cs typeface="Arial MT"/>
              </a:rPr>
              <a:t> </a:t>
            </a:r>
            <a:r>
              <a:rPr sz="1600" spc="-130" dirty="0">
                <a:solidFill>
                  <a:srgbClr val="001F5F"/>
                </a:solidFill>
                <a:latin typeface="Arial MT"/>
                <a:cs typeface="Arial MT"/>
              </a:rPr>
              <a:t>Servier,</a:t>
            </a:r>
            <a:r>
              <a:rPr sz="1600" spc="-80" dirty="0">
                <a:solidFill>
                  <a:srgbClr val="001F5F"/>
                </a:solidFill>
                <a:latin typeface="Arial MT"/>
                <a:cs typeface="Arial MT"/>
              </a:rPr>
              <a:t> </a:t>
            </a:r>
            <a:r>
              <a:rPr sz="1600" spc="-140" dirty="0">
                <a:solidFill>
                  <a:srgbClr val="001F5F"/>
                </a:solidFill>
                <a:latin typeface="Arial MT"/>
                <a:cs typeface="Arial MT"/>
              </a:rPr>
              <a:t>Springer-Nature, </a:t>
            </a:r>
            <a:r>
              <a:rPr sz="1600" spc="-135" dirty="0">
                <a:solidFill>
                  <a:srgbClr val="001F5F"/>
                </a:solidFill>
                <a:latin typeface="Arial MT"/>
                <a:cs typeface="Arial MT"/>
              </a:rPr>
              <a:t> </a:t>
            </a:r>
            <a:r>
              <a:rPr sz="1600" spc="-155" dirty="0">
                <a:solidFill>
                  <a:srgbClr val="001F5F"/>
                </a:solidFill>
                <a:latin typeface="Arial MT"/>
                <a:cs typeface="Arial MT"/>
              </a:rPr>
              <a:t>StreamedUp!</a:t>
            </a:r>
            <a:endParaRPr sz="1600">
              <a:latin typeface="Arial MT"/>
              <a:cs typeface="Arial MT"/>
            </a:endParaRPr>
          </a:p>
          <a:p>
            <a:pPr>
              <a:lnSpc>
                <a:spcPct val="100000"/>
              </a:lnSpc>
              <a:spcBef>
                <a:spcPts val="50"/>
              </a:spcBef>
            </a:pPr>
            <a:endParaRPr sz="2150">
              <a:latin typeface="Arial MT"/>
              <a:cs typeface="Arial MT"/>
            </a:endParaRPr>
          </a:p>
          <a:p>
            <a:pPr marL="12700">
              <a:lnSpc>
                <a:spcPct val="100000"/>
              </a:lnSpc>
              <a:spcBef>
                <a:spcPts val="5"/>
              </a:spcBef>
            </a:pPr>
            <a:r>
              <a:rPr sz="1600" b="1" spc="-170" dirty="0">
                <a:solidFill>
                  <a:srgbClr val="001F5F"/>
                </a:solidFill>
                <a:latin typeface="Arial"/>
                <a:cs typeface="Arial"/>
              </a:rPr>
              <a:t>Research</a:t>
            </a:r>
            <a:r>
              <a:rPr sz="1600" b="1" spc="-110" dirty="0">
                <a:solidFill>
                  <a:srgbClr val="001F5F"/>
                </a:solidFill>
                <a:latin typeface="Arial"/>
                <a:cs typeface="Arial"/>
              </a:rPr>
              <a:t> </a:t>
            </a:r>
            <a:r>
              <a:rPr sz="1600" b="1" spc="-150" dirty="0">
                <a:solidFill>
                  <a:srgbClr val="001F5F"/>
                </a:solidFill>
                <a:latin typeface="Arial"/>
                <a:cs typeface="Arial"/>
              </a:rPr>
              <a:t>support:</a:t>
            </a:r>
            <a:r>
              <a:rPr sz="1600" b="1" spc="-75" dirty="0">
                <a:solidFill>
                  <a:srgbClr val="001F5F"/>
                </a:solidFill>
                <a:latin typeface="Arial"/>
                <a:cs typeface="Arial"/>
              </a:rPr>
              <a:t> </a:t>
            </a:r>
            <a:r>
              <a:rPr sz="1600" spc="-145" dirty="0">
                <a:solidFill>
                  <a:srgbClr val="001F5F"/>
                </a:solidFill>
                <a:latin typeface="Arial MT"/>
                <a:cs typeface="Arial MT"/>
              </a:rPr>
              <a:t>AstraZeneca,</a:t>
            </a:r>
            <a:r>
              <a:rPr sz="1600" spc="-110" dirty="0">
                <a:solidFill>
                  <a:srgbClr val="001F5F"/>
                </a:solidFill>
                <a:latin typeface="Arial MT"/>
                <a:cs typeface="Arial MT"/>
              </a:rPr>
              <a:t> </a:t>
            </a:r>
            <a:r>
              <a:rPr sz="1600" spc="-180" dirty="0">
                <a:solidFill>
                  <a:srgbClr val="001F5F"/>
                </a:solidFill>
                <a:latin typeface="Arial MT"/>
                <a:cs typeface="Arial MT"/>
              </a:rPr>
              <a:t>BMS,</a:t>
            </a:r>
            <a:r>
              <a:rPr sz="1600" spc="-85" dirty="0">
                <a:solidFill>
                  <a:srgbClr val="001F5F"/>
                </a:solidFill>
                <a:latin typeface="Arial MT"/>
                <a:cs typeface="Arial MT"/>
              </a:rPr>
              <a:t> </a:t>
            </a:r>
            <a:r>
              <a:rPr sz="1600" spc="-130" dirty="0">
                <a:solidFill>
                  <a:srgbClr val="001F5F"/>
                </a:solidFill>
                <a:latin typeface="Arial MT"/>
                <a:cs typeface="Arial MT"/>
              </a:rPr>
              <a:t>Daiichi</a:t>
            </a:r>
            <a:r>
              <a:rPr sz="1600" spc="-95" dirty="0">
                <a:solidFill>
                  <a:srgbClr val="001F5F"/>
                </a:solidFill>
                <a:latin typeface="Arial MT"/>
                <a:cs typeface="Arial MT"/>
              </a:rPr>
              <a:t> </a:t>
            </a:r>
            <a:r>
              <a:rPr sz="1600" spc="-150" dirty="0">
                <a:solidFill>
                  <a:srgbClr val="001F5F"/>
                </a:solidFill>
                <a:latin typeface="Arial MT"/>
                <a:cs typeface="Arial MT"/>
              </a:rPr>
              <a:t>Sankyo,</a:t>
            </a:r>
            <a:r>
              <a:rPr sz="1600" spc="-100" dirty="0">
                <a:solidFill>
                  <a:srgbClr val="001F5F"/>
                </a:solidFill>
                <a:latin typeface="Arial MT"/>
                <a:cs typeface="Arial MT"/>
              </a:rPr>
              <a:t> </a:t>
            </a:r>
            <a:r>
              <a:rPr sz="1600" spc="-140" dirty="0">
                <a:solidFill>
                  <a:srgbClr val="001F5F"/>
                </a:solidFill>
                <a:latin typeface="Arial MT"/>
                <a:cs typeface="Arial MT"/>
              </a:rPr>
              <a:t>Gilead,</a:t>
            </a:r>
            <a:r>
              <a:rPr sz="1600" spc="-100" dirty="0">
                <a:solidFill>
                  <a:srgbClr val="001F5F"/>
                </a:solidFill>
                <a:latin typeface="Arial MT"/>
                <a:cs typeface="Arial MT"/>
              </a:rPr>
              <a:t> </a:t>
            </a:r>
            <a:r>
              <a:rPr sz="1600" spc="-220" dirty="0">
                <a:solidFill>
                  <a:srgbClr val="001F5F"/>
                </a:solidFill>
                <a:latin typeface="Arial MT"/>
                <a:cs typeface="Arial MT"/>
              </a:rPr>
              <a:t>MSD</a:t>
            </a:r>
            <a:endParaRPr sz="1600">
              <a:latin typeface="Arial MT"/>
              <a:cs typeface="Arial MT"/>
            </a:endParaRPr>
          </a:p>
          <a:p>
            <a:pPr>
              <a:lnSpc>
                <a:spcPct val="100000"/>
              </a:lnSpc>
              <a:spcBef>
                <a:spcPts val="45"/>
              </a:spcBef>
            </a:pPr>
            <a:endParaRPr sz="2150">
              <a:latin typeface="Arial MT"/>
              <a:cs typeface="Arial MT"/>
            </a:endParaRPr>
          </a:p>
          <a:p>
            <a:pPr marL="12700" marR="5080">
              <a:lnSpc>
                <a:spcPct val="100000"/>
              </a:lnSpc>
            </a:pPr>
            <a:r>
              <a:rPr sz="1600" b="1" spc="-175" dirty="0">
                <a:solidFill>
                  <a:srgbClr val="001F5F"/>
                </a:solidFill>
                <a:latin typeface="Arial"/>
                <a:cs typeface="Arial"/>
              </a:rPr>
              <a:t>Employment</a:t>
            </a:r>
            <a:r>
              <a:rPr sz="1600" b="1" spc="-114" dirty="0">
                <a:solidFill>
                  <a:srgbClr val="001F5F"/>
                </a:solidFill>
                <a:latin typeface="Arial"/>
                <a:cs typeface="Arial"/>
              </a:rPr>
              <a:t> </a:t>
            </a:r>
            <a:r>
              <a:rPr sz="1600" b="1" spc="-175" dirty="0">
                <a:solidFill>
                  <a:srgbClr val="001F5F"/>
                </a:solidFill>
                <a:latin typeface="Arial"/>
                <a:cs typeface="Arial"/>
              </a:rPr>
              <a:t>and</a:t>
            </a:r>
            <a:r>
              <a:rPr sz="1600" b="1" spc="-90" dirty="0">
                <a:solidFill>
                  <a:srgbClr val="001F5F"/>
                </a:solidFill>
                <a:latin typeface="Arial"/>
                <a:cs typeface="Arial"/>
              </a:rPr>
              <a:t> </a:t>
            </a:r>
            <a:r>
              <a:rPr sz="1600" b="1" spc="-145" dirty="0">
                <a:solidFill>
                  <a:srgbClr val="001F5F"/>
                </a:solidFill>
                <a:latin typeface="Arial"/>
                <a:cs typeface="Arial"/>
              </a:rPr>
              <a:t>leadership:</a:t>
            </a:r>
            <a:r>
              <a:rPr sz="1600" b="1" spc="-85" dirty="0">
                <a:solidFill>
                  <a:srgbClr val="001F5F"/>
                </a:solidFill>
                <a:latin typeface="Arial"/>
                <a:cs typeface="Arial"/>
              </a:rPr>
              <a:t> </a:t>
            </a:r>
            <a:r>
              <a:rPr sz="1600" spc="-130" dirty="0">
                <a:solidFill>
                  <a:srgbClr val="001F5F"/>
                </a:solidFill>
                <a:latin typeface="Arial MT"/>
                <a:cs typeface="Arial MT"/>
              </a:rPr>
              <a:t>University</a:t>
            </a:r>
            <a:r>
              <a:rPr sz="1600" spc="-80" dirty="0">
                <a:solidFill>
                  <a:srgbClr val="001F5F"/>
                </a:solidFill>
                <a:latin typeface="Arial MT"/>
                <a:cs typeface="Arial MT"/>
              </a:rPr>
              <a:t> </a:t>
            </a:r>
            <a:r>
              <a:rPr sz="1600" spc="-135" dirty="0">
                <a:solidFill>
                  <a:srgbClr val="001F5F"/>
                </a:solidFill>
                <a:latin typeface="Arial MT"/>
                <a:cs typeface="Arial MT"/>
              </a:rPr>
              <a:t>Hospital</a:t>
            </a:r>
            <a:r>
              <a:rPr sz="1600" spc="-95" dirty="0">
                <a:solidFill>
                  <a:srgbClr val="001F5F"/>
                </a:solidFill>
                <a:latin typeface="Arial MT"/>
                <a:cs typeface="Arial MT"/>
              </a:rPr>
              <a:t> </a:t>
            </a:r>
            <a:r>
              <a:rPr sz="1600" spc="-135" dirty="0">
                <a:solidFill>
                  <a:srgbClr val="001F5F"/>
                </a:solidFill>
                <a:latin typeface="Arial MT"/>
                <a:cs typeface="Arial MT"/>
              </a:rPr>
              <a:t>Leipzig</a:t>
            </a:r>
            <a:r>
              <a:rPr sz="1600" spc="-105" dirty="0">
                <a:solidFill>
                  <a:srgbClr val="001F5F"/>
                </a:solidFill>
                <a:latin typeface="Arial MT"/>
                <a:cs typeface="Arial MT"/>
              </a:rPr>
              <a:t> </a:t>
            </a:r>
            <a:r>
              <a:rPr sz="1600" spc="-150" dirty="0">
                <a:solidFill>
                  <a:srgbClr val="001F5F"/>
                </a:solidFill>
                <a:latin typeface="Arial MT"/>
                <a:cs typeface="Arial MT"/>
              </a:rPr>
              <a:t>(Cancer</a:t>
            </a:r>
            <a:r>
              <a:rPr sz="1600" spc="-80" dirty="0">
                <a:solidFill>
                  <a:srgbClr val="001F5F"/>
                </a:solidFill>
                <a:latin typeface="Arial MT"/>
                <a:cs typeface="Arial MT"/>
              </a:rPr>
              <a:t> </a:t>
            </a:r>
            <a:r>
              <a:rPr sz="1600" spc="-150" dirty="0">
                <a:solidFill>
                  <a:srgbClr val="001F5F"/>
                </a:solidFill>
                <a:latin typeface="Arial MT"/>
                <a:cs typeface="Arial MT"/>
              </a:rPr>
              <a:t>Center</a:t>
            </a:r>
            <a:r>
              <a:rPr sz="1600" spc="-95" dirty="0">
                <a:solidFill>
                  <a:srgbClr val="001F5F"/>
                </a:solidFill>
                <a:latin typeface="Arial MT"/>
                <a:cs typeface="Arial MT"/>
              </a:rPr>
              <a:t> </a:t>
            </a:r>
            <a:r>
              <a:rPr sz="1600" spc="-130" dirty="0">
                <a:solidFill>
                  <a:srgbClr val="001F5F"/>
                </a:solidFill>
                <a:latin typeface="Arial MT"/>
                <a:cs typeface="Arial MT"/>
              </a:rPr>
              <a:t>Director</a:t>
            </a:r>
            <a:r>
              <a:rPr sz="1600" spc="-80" dirty="0">
                <a:solidFill>
                  <a:srgbClr val="001F5F"/>
                </a:solidFill>
                <a:latin typeface="Arial MT"/>
                <a:cs typeface="Arial MT"/>
              </a:rPr>
              <a:t> </a:t>
            </a:r>
            <a:r>
              <a:rPr sz="1600" spc="-165" dirty="0">
                <a:solidFill>
                  <a:srgbClr val="001F5F"/>
                </a:solidFill>
                <a:latin typeface="Arial MT"/>
                <a:cs typeface="Arial MT"/>
              </a:rPr>
              <a:t>and</a:t>
            </a:r>
            <a:r>
              <a:rPr sz="1600" spc="-100" dirty="0">
                <a:solidFill>
                  <a:srgbClr val="001F5F"/>
                </a:solidFill>
                <a:latin typeface="Arial MT"/>
                <a:cs typeface="Arial MT"/>
              </a:rPr>
              <a:t> </a:t>
            </a:r>
            <a:r>
              <a:rPr sz="1600" spc="-175" dirty="0">
                <a:solidFill>
                  <a:srgbClr val="001F5F"/>
                </a:solidFill>
                <a:latin typeface="Arial MT"/>
                <a:cs typeface="Arial MT"/>
              </a:rPr>
              <a:t>Head</a:t>
            </a:r>
            <a:r>
              <a:rPr sz="1600" spc="-90" dirty="0">
                <a:solidFill>
                  <a:srgbClr val="001F5F"/>
                </a:solidFill>
                <a:latin typeface="Arial MT"/>
                <a:cs typeface="Arial MT"/>
              </a:rPr>
              <a:t> </a:t>
            </a:r>
            <a:r>
              <a:rPr sz="1600" spc="-125" dirty="0">
                <a:solidFill>
                  <a:srgbClr val="001F5F"/>
                </a:solidFill>
                <a:latin typeface="Arial MT"/>
                <a:cs typeface="Arial MT"/>
              </a:rPr>
              <a:t>of</a:t>
            </a:r>
            <a:r>
              <a:rPr sz="1600" spc="-80" dirty="0">
                <a:solidFill>
                  <a:srgbClr val="001F5F"/>
                </a:solidFill>
                <a:latin typeface="Arial MT"/>
                <a:cs typeface="Arial MT"/>
              </a:rPr>
              <a:t> </a:t>
            </a:r>
            <a:r>
              <a:rPr sz="1600" spc="-145" dirty="0">
                <a:solidFill>
                  <a:srgbClr val="001F5F"/>
                </a:solidFill>
                <a:latin typeface="Arial MT"/>
                <a:cs typeface="Arial MT"/>
              </a:rPr>
              <a:t>Department), </a:t>
            </a:r>
            <a:r>
              <a:rPr sz="1600" spc="-430" dirty="0">
                <a:solidFill>
                  <a:srgbClr val="001F5F"/>
                </a:solidFill>
                <a:latin typeface="Arial MT"/>
                <a:cs typeface="Arial MT"/>
              </a:rPr>
              <a:t> </a:t>
            </a:r>
            <a:r>
              <a:rPr sz="1600" spc="-215" dirty="0">
                <a:solidFill>
                  <a:srgbClr val="001F5F"/>
                </a:solidFill>
                <a:latin typeface="Arial MT"/>
                <a:cs typeface="Arial MT"/>
              </a:rPr>
              <a:t>ESMO</a:t>
            </a:r>
            <a:r>
              <a:rPr sz="1600" spc="-85" dirty="0">
                <a:solidFill>
                  <a:srgbClr val="001F5F"/>
                </a:solidFill>
                <a:latin typeface="Arial MT"/>
                <a:cs typeface="Arial MT"/>
              </a:rPr>
              <a:t> </a:t>
            </a:r>
            <a:r>
              <a:rPr sz="1600" spc="-125" dirty="0">
                <a:solidFill>
                  <a:srgbClr val="001F5F"/>
                </a:solidFill>
                <a:latin typeface="Arial MT"/>
                <a:cs typeface="Arial MT"/>
              </a:rPr>
              <a:t>(Editor-in-Chief</a:t>
            </a:r>
            <a:r>
              <a:rPr sz="1600" spc="-85" dirty="0">
                <a:solidFill>
                  <a:srgbClr val="001F5F"/>
                </a:solidFill>
                <a:latin typeface="Arial MT"/>
                <a:cs typeface="Arial MT"/>
              </a:rPr>
              <a:t> </a:t>
            </a:r>
            <a:r>
              <a:rPr sz="1600" spc="-215" dirty="0">
                <a:solidFill>
                  <a:srgbClr val="001F5F"/>
                </a:solidFill>
                <a:latin typeface="Arial MT"/>
                <a:cs typeface="Arial MT"/>
              </a:rPr>
              <a:t>ESMO</a:t>
            </a:r>
            <a:r>
              <a:rPr sz="1600" spc="-80" dirty="0">
                <a:solidFill>
                  <a:srgbClr val="001F5F"/>
                </a:solidFill>
                <a:latin typeface="Arial MT"/>
                <a:cs typeface="Arial MT"/>
              </a:rPr>
              <a:t> </a:t>
            </a:r>
            <a:r>
              <a:rPr sz="1600" spc="-130" dirty="0">
                <a:solidFill>
                  <a:srgbClr val="001F5F"/>
                </a:solidFill>
                <a:latin typeface="Arial MT"/>
                <a:cs typeface="Arial MT"/>
              </a:rPr>
              <a:t>Gastrointestinal</a:t>
            </a:r>
            <a:r>
              <a:rPr sz="1600" spc="-114" dirty="0">
                <a:solidFill>
                  <a:srgbClr val="001F5F"/>
                </a:solidFill>
                <a:latin typeface="Arial MT"/>
                <a:cs typeface="Arial MT"/>
              </a:rPr>
              <a:t> </a:t>
            </a:r>
            <a:r>
              <a:rPr sz="1600" spc="-145" dirty="0">
                <a:solidFill>
                  <a:srgbClr val="001F5F"/>
                </a:solidFill>
                <a:latin typeface="Arial MT"/>
                <a:cs typeface="Arial MT"/>
              </a:rPr>
              <a:t>Oncology),</a:t>
            </a:r>
            <a:r>
              <a:rPr sz="1600" spc="-85" dirty="0">
                <a:solidFill>
                  <a:srgbClr val="001F5F"/>
                </a:solidFill>
                <a:latin typeface="Arial MT"/>
                <a:cs typeface="Arial MT"/>
              </a:rPr>
              <a:t> </a:t>
            </a:r>
            <a:r>
              <a:rPr sz="1600" spc="-204" dirty="0">
                <a:solidFill>
                  <a:srgbClr val="001F5F"/>
                </a:solidFill>
                <a:latin typeface="Arial MT"/>
                <a:cs typeface="Arial MT"/>
              </a:rPr>
              <a:t>EORTC</a:t>
            </a:r>
            <a:r>
              <a:rPr sz="1600" spc="-75" dirty="0">
                <a:solidFill>
                  <a:srgbClr val="001F5F"/>
                </a:solidFill>
                <a:latin typeface="Arial MT"/>
                <a:cs typeface="Arial MT"/>
              </a:rPr>
              <a:t> </a:t>
            </a:r>
            <a:r>
              <a:rPr sz="1600" spc="-135" dirty="0">
                <a:solidFill>
                  <a:srgbClr val="001F5F"/>
                </a:solidFill>
                <a:latin typeface="Arial MT"/>
                <a:cs typeface="Arial MT"/>
              </a:rPr>
              <a:t>(Past</a:t>
            </a:r>
            <a:r>
              <a:rPr sz="1600" spc="-90" dirty="0">
                <a:solidFill>
                  <a:srgbClr val="001F5F"/>
                </a:solidFill>
                <a:latin typeface="Arial MT"/>
                <a:cs typeface="Arial MT"/>
              </a:rPr>
              <a:t> </a:t>
            </a:r>
            <a:r>
              <a:rPr sz="1600" spc="-165" dirty="0">
                <a:solidFill>
                  <a:srgbClr val="001F5F"/>
                </a:solidFill>
                <a:latin typeface="Arial MT"/>
                <a:cs typeface="Arial MT"/>
              </a:rPr>
              <a:t>Chairman</a:t>
            </a:r>
            <a:r>
              <a:rPr sz="1600" spc="-90" dirty="0">
                <a:solidFill>
                  <a:srgbClr val="001F5F"/>
                </a:solidFill>
                <a:latin typeface="Arial MT"/>
                <a:cs typeface="Arial MT"/>
              </a:rPr>
              <a:t> </a:t>
            </a:r>
            <a:r>
              <a:rPr sz="1600" spc="-125" dirty="0">
                <a:solidFill>
                  <a:srgbClr val="001F5F"/>
                </a:solidFill>
                <a:latin typeface="Arial MT"/>
                <a:cs typeface="Arial MT"/>
              </a:rPr>
              <a:t>of</a:t>
            </a:r>
            <a:r>
              <a:rPr sz="1600" spc="-95" dirty="0">
                <a:solidFill>
                  <a:srgbClr val="001F5F"/>
                </a:solidFill>
                <a:latin typeface="Arial MT"/>
                <a:cs typeface="Arial MT"/>
              </a:rPr>
              <a:t> </a:t>
            </a:r>
            <a:r>
              <a:rPr sz="1600" spc="-140" dirty="0">
                <a:solidFill>
                  <a:srgbClr val="001F5F"/>
                </a:solidFill>
                <a:latin typeface="Arial MT"/>
                <a:cs typeface="Arial MT"/>
              </a:rPr>
              <a:t>the</a:t>
            </a:r>
            <a:r>
              <a:rPr sz="1600" spc="-80" dirty="0">
                <a:solidFill>
                  <a:srgbClr val="001F5F"/>
                </a:solidFill>
                <a:latin typeface="Arial MT"/>
                <a:cs typeface="Arial MT"/>
              </a:rPr>
              <a:t> </a:t>
            </a:r>
            <a:r>
              <a:rPr sz="1600" spc="-160" dirty="0">
                <a:solidFill>
                  <a:srgbClr val="001F5F"/>
                </a:solidFill>
                <a:latin typeface="Arial MT"/>
                <a:cs typeface="Arial MT"/>
              </a:rPr>
              <a:t>GI</a:t>
            </a:r>
            <a:r>
              <a:rPr sz="1600" spc="-90" dirty="0">
                <a:solidFill>
                  <a:srgbClr val="001F5F"/>
                </a:solidFill>
                <a:latin typeface="Arial MT"/>
                <a:cs typeface="Arial MT"/>
              </a:rPr>
              <a:t> </a:t>
            </a:r>
            <a:r>
              <a:rPr sz="1600" spc="-135" dirty="0">
                <a:solidFill>
                  <a:srgbClr val="001F5F"/>
                </a:solidFill>
                <a:latin typeface="Arial MT"/>
                <a:cs typeface="Arial MT"/>
              </a:rPr>
              <a:t>Tract</a:t>
            </a:r>
            <a:r>
              <a:rPr sz="1600" spc="-80" dirty="0">
                <a:solidFill>
                  <a:srgbClr val="001F5F"/>
                </a:solidFill>
                <a:latin typeface="Arial MT"/>
                <a:cs typeface="Arial MT"/>
              </a:rPr>
              <a:t> </a:t>
            </a:r>
            <a:r>
              <a:rPr sz="1600" spc="-160" dirty="0">
                <a:solidFill>
                  <a:srgbClr val="001F5F"/>
                </a:solidFill>
                <a:latin typeface="Arial MT"/>
                <a:cs typeface="Arial MT"/>
              </a:rPr>
              <a:t>Cancer </a:t>
            </a:r>
            <a:r>
              <a:rPr sz="1600" spc="-155" dirty="0">
                <a:solidFill>
                  <a:srgbClr val="001F5F"/>
                </a:solidFill>
                <a:latin typeface="Arial MT"/>
                <a:cs typeface="Arial MT"/>
              </a:rPr>
              <a:t> </a:t>
            </a:r>
            <a:r>
              <a:rPr sz="1600" spc="-145" dirty="0">
                <a:solidFill>
                  <a:srgbClr val="001F5F"/>
                </a:solidFill>
                <a:latin typeface="Arial MT"/>
                <a:cs typeface="Arial MT"/>
              </a:rPr>
              <a:t>Group),</a:t>
            </a:r>
            <a:r>
              <a:rPr sz="1600" spc="-90" dirty="0">
                <a:solidFill>
                  <a:srgbClr val="001F5F"/>
                </a:solidFill>
                <a:latin typeface="Arial MT"/>
                <a:cs typeface="Arial MT"/>
              </a:rPr>
              <a:t> </a:t>
            </a:r>
            <a:r>
              <a:rPr sz="1600" spc="-130" dirty="0">
                <a:solidFill>
                  <a:srgbClr val="001F5F"/>
                </a:solidFill>
                <a:latin typeface="Arial MT"/>
                <a:cs typeface="Arial MT"/>
              </a:rPr>
              <a:t>International</a:t>
            </a:r>
            <a:r>
              <a:rPr sz="1600" spc="-125" dirty="0">
                <a:solidFill>
                  <a:srgbClr val="001F5F"/>
                </a:solidFill>
                <a:latin typeface="Arial MT"/>
                <a:cs typeface="Arial MT"/>
              </a:rPr>
              <a:t> </a:t>
            </a:r>
            <a:r>
              <a:rPr sz="1600" spc="-135" dirty="0">
                <a:solidFill>
                  <a:srgbClr val="001F5F"/>
                </a:solidFill>
                <a:latin typeface="Arial MT"/>
                <a:cs typeface="Arial MT"/>
              </a:rPr>
              <a:t>Gastric</a:t>
            </a:r>
            <a:r>
              <a:rPr sz="1600" spc="-70" dirty="0">
                <a:solidFill>
                  <a:srgbClr val="001F5F"/>
                </a:solidFill>
                <a:latin typeface="Arial MT"/>
                <a:cs typeface="Arial MT"/>
              </a:rPr>
              <a:t> </a:t>
            </a:r>
            <a:r>
              <a:rPr sz="1600" spc="-160" dirty="0">
                <a:solidFill>
                  <a:srgbClr val="001F5F"/>
                </a:solidFill>
                <a:latin typeface="Arial MT"/>
                <a:cs typeface="Arial MT"/>
              </a:rPr>
              <a:t>Cancer</a:t>
            </a:r>
            <a:r>
              <a:rPr sz="1600" spc="-90" dirty="0">
                <a:solidFill>
                  <a:srgbClr val="001F5F"/>
                </a:solidFill>
                <a:latin typeface="Arial MT"/>
                <a:cs typeface="Arial MT"/>
              </a:rPr>
              <a:t> </a:t>
            </a:r>
            <a:r>
              <a:rPr sz="1600" spc="-140" dirty="0">
                <a:solidFill>
                  <a:srgbClr val="001F5F"/>
                </a:solidFill>
                <a:latin typeface="Arial MT"/>
                <a:cs typeface="Arial MT"/>
              </a:rPr>
              <a:t>Association</a:t>
            </a:r>
            <a:r>
              <a:rPr sz="1600" spc="-105" dirty="0">
                <a:solidFill>
                  <a:srgbClr val="001F5F"/>
                </a:solidFill>
                <a:latin typeface="Arial MT"/>
                <a:cs typeface="Arial MT"/>
              </a:rPr>
              <a:t> </a:t>
            </a:r>
            <a:r>
              <a:rPr sz="1600" spc="-135" dirty="0">
                <a:solidFill>
                  <a:srgbClr val="001F5F"/>
                </a:solidFill>
                <a:latin typeface="Arial MT"/>
                <a:cs typeface="Arial MT"/>
              </a:rPr>
              <a:t>(Past</a:t>
            </a:r>
            <a:r>
              <a:rPr sz="1600" spc="-85" dirty="0">
                <a:solidFill>
                  <a:srgbClr val="001F5F"/>
                </a:solidFill>
                <a:latin typeface="Arial MT"/>
                <a:cs typeface="Arial MT"/>
              </a:rPr>
              <a:t> </a:t>
            </a:r>
            <a:r>
              <a:rPr sz="1600" spc="-140" dirty="0">
                <a:solidFill>
                  <a:srgbClr val="001F5F"/>
                </a:solidFill>
                <a:latin typeface="Arial MT"/>
                <a:cs typeface="Arial MT"/>
              </a:rPr>
              <a:t>President</a:t>
            </a:r>
            <a:r>
              <a:rPr sz="1600" spc="-105" dirty="0">
                <a:solidFill>
                  <a:srgbClr val="001F5F"/>
                </a:solidFill>
                <a:latin typeface="Arial MT"/>
                <a:cs typeface="Arial MT"/>
              </a:rPr>
              <a:t> </a:t>
            </a:r>
            <a:r>
              <a:rPr sz="1600" spc="-165" dirty="0">
                <a:solidFill>
                  <a:srgbClr val="001F5F"/>
                </a:solidFill>
                <a:latin typeface="Arial MT"/>
                <a:cs typeface="Arial MT"/>
              </a:rPr>
              <a:t>and</a:t>
            </a:r>
            <a:r>
              <a:rPr sz="1600" spc="-90" dirty="0">
                <a:solidFill>
                  <a:srgbClr val="001F5F"/>
                </a:solidFill>
                <a:latin typeface="Arial MT"/>
                <a:cs typeface="Arial MT"/>
              </a:rPr>
              <a:t> </a:t>
            </a:r>
            <a:r>
              <a:rPr sz="1600" spc="-145" dirty="0">
                <a:solidFill>
                  <a:srgbClr val="001F5F"/>
                </a:solidFill>
                <a:latin typeface="Arial MT"/>
                <a:cs typeface="Arial MT"/>
              </a:rPr>
              <a:t>Council</a:t>
            </a:r>
            <a:r>
              <a:rPr sz="1600" spc="-114" dirty="0">
                <a:solidFill>
                  <a:srgbClr val="001F5F"/>
                </a:solidFill>
                <a:latin typeface="Arial MT"/>
                <a:cs typeface="Arial MT"/>
              </a:rPr>
              <a:t> </a:t>
            </a:r>
            <a:r>
              <a:rPr sz="1600" spc="-170" dirty="0">
                <a:solidFill>
                  <a:srgbClr val="001F5F"/>
                </a:solidFill>
                <a:latin typeface="Arial MT"/>
                <a:cs typeface="Arial MT"/>
              </a:rPr>
              <a:t>Member)</a:t>
            </a:r>
            <a:endParaRPr sz="1600">
              <a:latin typeface="Arial MT"/>
              <a:cs typeface="Arial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216535"/>
            <a:ext cx="6534784" cy="452120"/>
          </a:xfrm>
          <a:prstGeom prst="rect">
            <a:avLst/>
          </a:prstGeom>
        </p:spPr>
        <p:txBody>
          <a:bodyPr vert="horz" wrap="square" lIns="0" tIns="12065" rIns="0" bIns="0" rtlCol="0">
            <a:spAutoFit/>
          </a:bodyPr>
          <a:lstStyle/>
          <a:p>
            <a:pPr marL="12700">
              <a:lnSpc>
                <a:spcPct val="100000"/>
              </a:lnSpc>
              <a:spcBef>
                <a:spcPts val="95"/>
              </a:spcBef>
            </a:pPr>
            <a:r>
              <a:rPr sz="2800" spc="-340" dirty="0">
                <a:solidFill>
                  <a:srgbClr val="016C71"/>
                </a:solidFill>
              </a:rPr>
              <a:t>E</a:t>
            </a:r>
            <a:r>
              <a:rPr sz="2800" spc="-355" dirty="0">
                <a:solidFill>
                  <a:srgbClr val="016C71"/>
                </a:solidFill>
              </a:rPr>
              <a:t>S</a:t>
            </a:r>
            <a:r>
              <a:rPr sz="2800" spc="-430" dirty="0">
                <a:solidFill>
                  <a:srgbClr val="016C71"/>
                </a:solidFill>
              </a:rPr>
              <a:t>M</a:t>
            </a:r>
            <a:r>
              <a:rPr sz="2800" spc="-395" dirty="0">
                <a:solidFill>
                  <a:srgbClr val="016C71"/>
                </a:solidFill>
              </a:rPr>
              <a:t>O</a:t>
            </a:r>
            <a:r>
              <a:rPr sz="2800" spc="-110" dirty="0">
                <a:solidFill>
                  <a:srgbClr val="016C71"/>
                </a:solidFill>
              </a:rPr>
              <a:t> </a:t>
            </a:r>
            <a:r>
              <a:rPr sz="2800" spc="-250" dirty="0">
                <a:solidFill>
                  <a:srgbClr val="016C71"/>
                </a:solidFill>
              </a:rPr>
              <a:t>Living</a:t>
            </a:r>
            <a:r>
              <a:rPr sz="2800" spc="-155" dirty="0">
                <a:solidFill>
                  <a:srgbClr val="016C71"/>
                </a:solidFill>
              </a:rPr>
              <a:t> </a:t>
            </a:r>
            <a:r>
              <a:rPr sz="2800" spc="-290" dirty="0">
                <a:solidFill>
                  <a:srgbClr val="016C71"/>
                </a:solidFill>
              </a:rPr>
              <a:t>Gui</a:t>
            </a:r>
            <a:r>
              <a:rPr sz="2800" spc="-305" dirty="0">
                <a:solidFill>
                  <a:srgbClr val="016C71"/>
                </a:solidFill>
              </a:rPr>
              <a:t>d</a:t>
            </a:r>
            <a:r>
              <a:rPr sz="2800" spc="-240" dirty="0">
                <a:solidFill>
                  <a:srgbClr val="016C71"/>
                </a:solidFill>
              </a:rPr>
              <a:t>eline</a:t>
            </a:r>
            <a:r>
              <a:rPr sz="2800" spc="-285" dirty="0">
                <a:solidFill>
                  <a:srgbClr val="016C71"/>
                </a:solidFill>
              </a:rPr>
              <a:t>s</a:t>
            </a:r>
            <a:r>
              <a:rPr sz="2800" spc="-125" dirty="0">
                <a:solidFill>
                  <a:srgbClr val="016C71"/>
                </a:solidFill>
              </a:rPr>
              <a:t> </a:t>
            </a:r>
            <a:r>
              <a:rPr sz="2800" spc="-285" dirty="0">
                <a:solidFill>
                  <a:srgbClr val="016C71"/>
                </a:solidFill>
              </a:rPr>
              <a:t>–</a:t>
            </a:r>
            <a:r>
              <a:rPr sz="2800" spc="-150" dirty="0">
                <a:solidFill>
                  <a:srgbClr val="016C71"/>
                </a:solidFill>
              </a:rPr>
              <a:t> </a:t>
            </a:r>
            <a:r>
              <a:rPr sz="2800" spc="-320" dirty="0">
                <a:solidFill>
                  <a:srgbClr val="016C71"/>
                </a:solidFill>
              </a:rPr>
              <a:t>Upda</a:t>
            </a:r>
            <a:r>
              <a:rPr sz="2800" spc="-165" dirty="0">
                <a:solidFill>
                  <a:srgbClr val="016C71"/>
                </a:solidFill>
              </a:rPr>
              <a:t>t</a:t>
            </a:r>
            <a:r>
              <a:rPr sz="2800" spc="-285" dirty="0">
                <a:solidFill>
                  <a:srgbClr val="016C71"/>
                </a:solidFill>
              </a:rPr>
              <a:t>e</a:t>
            </a:r>
            <a:r>
              <a:rPr sz="2800" spc="-145" dirty="0">
                <a:solidFill>
                  <a:srgbClr val="016C71"/>
                </a:solidFill>
              </a:rPr>
              <a:t> </a:t>
            </a:r>
            <a:r>
              <a:rPr sz="2800" spc="-290" dirty="0">
                <a:solidFill>
                  <a:srgbClr val="016C71"/>
                </a:solidFill>
              </a:rPr>
              <a:t>2</a:t>
            </a:r>
            <a:r>
              <a:rPr sz="2800" spc="-285" dirty="0">
                <a:solidFill>
                  <a:srgbClr val="016C71"/>
                </a:solidFill>
              </a:rPr>
              <a:t>0</a:t>
            </a:r>
            <a:r>
              <a:rPr sz="2800" spc="-145" dirty="0">
                <a:solidFill>
                  <a:srgbClr val="016C71"/>
                </a:solidFill>
              </a:rPr>
              <a:t> </a:t>
            </a:r>
            <a:r>
              <a:rPr sz="2800" spc="-390" dirty="0">
                <a:solidFill>
                  <a:srgbClr val="016C71"/>
                </a:solidFill>
              </a:rPr>
              <a:t>OC</a:t>
            </a:r>
            <a:r>
              <a:rPr sz="2800" spc="-310" dirty="0">
                <a:solidFill>
                  <a:srgbClr val="016C71"/>
                </a:solidFill>
              </a:rPr>
              <a:t>T</a:t>
            </a:r>
            <a:r>
              <a:rPr sz="2800" spc="-145" dirty="0">
                <a:solidFill>
                  <a:srgbClr val="016C71"/>
                </a:solidFill>
              </a:rPr>
              <a:t> </a:t>
            </a:r>
            <a:r>
              <a:rPr sz="2800" spc="-290" dirty="0">
                <a:solidFill>
                  <a:srgbClr val="016C71"/>
                </a:solidFill>
              </a:rPr>
              <a:t>2023</a:t>
            </a:r>
            <a:endParaRPr sz="2800"/>
          </a:p>
        </p:txBody>
      </p:sp>
      <p:pic>
        <p:nvPicPr>
          <p:cNvPr id="3" name="object 3"/>
          <p:cNvPicPr/>
          <p:nvPr/>
        </p:nvPicPr>
        <p:blipFill>
          <a:blip r:embed="rId3" cstate="print"/>
          <a:stretch>
            <a:fillRect/>
          </a:stretch>
        </p:blipFill>
        <p:spPr>
          <a:xfrm>
            <a:off x="533400" y="442595"/>
            <a:ext cx="6884228" cy="3729940"/>
          </a:xfrm>
          <a:prstGeom prst="rect">
            <a:avLst/>
          </a:prstGeom>
        </p:spPr>
      </p:pic>
      <p:sp>
        <p:nvSpPr>
          <p:cNvPr id="4" name="object 4"/>
          <p:cNvSpPr txBox="1"/>
          <p:nvPr/>
        </p:nvSpPr>
        <p:spPr>
          <a:xfrm>
            <a:off x="4577588" y="4542231"/>
            <a:ext cx="4185285" cy="208279"/>
          </a:xfrm>
          <a:prstGeom prst="rect">
            <a:avLst/>
          </a:prstGeom>
        </p:spPr>
        <p:txBody>
          <a:bodyPr vert="horz" wrap="square" lIns="0" tIns="12700" rIns="0" bIns="0" rtlCol="0">
            <a:spAutoFit/>
          </a:bodyPr>
          <a:lstStyle/>
          <a:p>
            <a:pPr marL="12700">
              <a:lnSpc>
                <a:spcPct val="100000"/>
              </a:lnSpc>
              <a:spcBef>
                <a:spcPts val="100"/>
              </a:spcBef>
            </a:pPr>
            <a:r>
              <a:rPr sz="1200" spc="-100" dirty="0">
                <a:solidFill>
                  <a:srgbClr val="A6A6A6"/>
                </a:solidFill>
                <a:latin typeface="Arial MT"/>
                <a:cs typeface="Arial MT"/>
              </a:rPr>
              <a:t>https:/</a:t>
            </a:r>
            <a:r>
              <a:rPr sz="1200" spc="-100" dirty="0">
                <a:solidFill>
                  <a:srgbClr val="A6A6A6"/>
                </a:solidFill>
                <a:latin typeface="Arial MT"/>
                <a:cs typeface="Arial MT"/>
                <a:hlinkClick r:id="rId4"/>
              </a:rPr>
              <a:t>/www.esm</a:t>
            </a:r>
            <a:r>
              <a:rPr sz="1200" spc="-100" dirty="0">
                <a:solidFill>
                  <a:srgbClr val="A6A6A6"/>
                </a:solidFill>
                <a:latin typeface="Arial MT"/>
                <a:cs typeface="Arial MT"/>
              </a:rPr>
              <a:t>o</a:t>
            </a:r>
            <a:r>
              <a:rPr sz="1200" spc="-100" dirty="0">
                <a:solidFill>
                  <a:srgbClr val="A6A6A6"/>
                </a:solidFill>
                <a:latin typeface="Arial MT"/>
                <a:cs typeface="Arial MT"/>
                <a:hlinkClick r:id="rId4"/>
              </a:rPr>
              <a:t>.org/living-guidelines/esmo-gastric-cancer-living-guideline</a:t>
            </a:r>
            <a:endParaRPr sz="1200">
              <a:latin typeface="Arial MT"/>
              <a:cs typeface="Arial MT"/>
            </a:endParaRPr>
          </a:p>
        </p:txBody>
      </p:sp>
      <p:sp>
        <p:nvSpPr>
          <p:cNvPr id="5" name="object 5"/>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6" name="object 6"/>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5152644" y="0"/>
            <a:ext cx="3991355" cy="5143497"/>
          </a:xfrm>
          <a:prstGeom prst="rect">
            <a:avLst/>
          </a:prstGeom>
        </p:spPr>
      </p:pic>
      <p:pic>
        <p:nvPicPr>
          <p:cNvPr id="3" name="object 3"/>
          <p:cNvPicPr/>
          <p:nvPr/>
        </p:nvPicPr>
        <p:blipFill>
          <a:blip r:embed="rId4" cstate="print"/>
          <a:stretch>
            <a:fillRect/>
          </a:stretch>
        </p:blipFill>
        <p:spPr>
          <a:xfrm>
            <a:off x="467868" y="339852"/>
            <a:ext cx="2145792" cy="408432"/>
          </a:xfrm>
          <a:prstGeom prst="rect">
            <a:avLst/>
          </a:prstGeom>
        </p:spPr>
      </p:pic>
      <p:sp>
        <p:nvSpPr>
          <p:cNvPr id="4" name="object 4"/>
          <p:cNvSpPr txBox="1"/>
          <p:nvPr/>
        </p:nvSpPr>
        <p:spPr>
          <a:xfrm>
            <a:off x="458520" y="3742435"/>
            <a:ext cx="2876550" cy="1123315"/>
          </a:xfrm>
          <a:prstGeom prst="rect">
            <a:avLst/>
          </a:prstGeom>
        </p:spPr>
        <p:txBody>
          <a:bodyPr vert="horz" wrap="square" lIns="0" tIns="12700" rIns="0" bIns="0" rtlCol="0">
            <a:spAutoFit/>
          </a:bodyPr>
          <a:lstStyle/>
          <a:p>
            <a:pPr marL="12700">
              <a:lnSpc>
                <a:spcPct val="100000"/>
              </a:lnSpc>
              <a:spcBef>
                <a:spcPts val="100"/>
              </a:spcBef>
            </a:pPr>
            <a:r>
              <a:rPr sz="1200" b="1" spc="-125" dirty="0">
                <a:solidFill>
                  <a:srgbClr val="3C9D9F"/>
                </a:solidFill>
                <a:latin typeface="Arial"/>
                <a:cs typeface="Arial"/>
              </a:rPr>
              <a:t>Europe</a:t>
            </a:r>
            <a:r>
              <a:rPr sz="1200" b="1" spc="-120" dirty="0">
                <a:solidFill>
                  <a:srgbClr val="3C9D9F"/>
                </a:solidFill>
                <a:latin typeface="Arial"/>
                <a:cs typeface="Arial"/>
              </a:rPr>
              <a:t>a</a:t>
            </a:r>
            <a:r>
              <a:rPr sz="1200" b="1" spc="-135" dirty="0">
                <a:solidFill>
                  <a:srgbClr val="3C9D9F"/>
                </a:solidFill>
                <a:latin typeface="Arial"/>
                <a:cs typeface="Arial"/>
              </a:rPr>
              <a:t>n</a:t>
            </a:r>
            <a:r>
              <a:rPr sz="1200" b="1" spc="-60" dirty="0">
                <a:solidFill>
                  <a:srgbClr val="3C9D9F"/>
                </a:solidFill>
                <a:latin typeface="Arial"/>
                <a:cs typeface="Arial"/>
              </a:rPr>
              <a:t> </a:t>
            </a:r>
            <a:r>
              <a:rPr sz="1200" b="1" spc="-145" dirty="0">
                <a:solidFill>
                  <a:srgbClr val="3C9D9F"/>
                </a:solidFill>
                <a:latin typeface="Arial"/>
                <a:cs typeface="Arial"/>
              </a:rPr>
              <a:t>S</a:t>
            </a:r>
            <a:r>
              <a:rPr sz="1200" b="1" spc="-130" dirty="0">
                <a:solidFill>
                  <a:srgbClr val="3C9D9F"/>
                </a:solidFill>
                <a:latin typeface="Arial"/>
                <a:cs typeface="Arial"/>
              </a:rPr>
              <a:t>oc</a:t>
            </a:r>
            <a:r>
              <a:rPr sz="1200" b="1" spc="-60" dirty="0">
                <a:solidFill>
                  <a:srgbClr val="3C9D9F"/>
                </a:solidFill>
                <a:latin typeface="Arial"/>
                <a:cs typeface="Arial"/>
              </a:rPr>
              <a:t>i</a:t>
            </a:r>
            <a:r>
              <a:rPr sz="1200" b="1" spc="-114" dirty="0">
                <a:solidFill>
                  <a:srgbClr val="3C9D9F"/>
                </a:solidFill>
                <a:latin typeface="Arial"/>
                <a:cs typeface="Arial"/>
              </a:rPr>
              <a:t>e</a:t>
            </a:r>
            <a:r>
              <a:rPr sz="1200" b="1" spc="-100" dirty="0">
                <a:solidFill>
                  <a:srgbClr val="3C9D9F"/>
                </a:solidFill>
                <a:latin typeface="Arial"/>
                <a:cs typeface="Arial"/>
              </a:rPr>
              <a:t>ty</a:t>
            </a:r>
            <a:r>
              <a:rPr sz="1200" b="1" spc="-60" dirty="0">
                <a:solidFill>
                  <a:srgbClr val="3C9D9F"/>
                </a:solidFill>
                <a:latin typeface="Arial"/>
                <a:cs typeface="Arial"/>
              </a:rPr>
              <a:t> </a:t>
            </a:r>
            <a:r>
              <a:rPr sz="1200" b="1" spc="-75" dirty="0">
                <a:solidFill>
                  <a:srgbClr val="3C9D9F"/>
                </a:solidFill>
                <a:latin typeface="Arial"/>
                <a:cs typeface="Arial"/>
              </a:rPr>
              <a:t>f</a:t>
            </a:r>
            <a:r>
              <a:rPr sz="1200" b="1" spc="-140" dirty="0">
                <a:solidFill>
                  <a:srgbClr val="3C9D9F"/>
                </a:solidFill>
                <a:latin typeface="Arial"/>
                <a:cs typeface="Arial"/>
              </a:rPr>
              <a:t>o</a:t>
            </a:r>
            <a:r>
              <a:rPr sz="1200" b="1" spc="-85" dirty="0">
                <a:solidFill>
                  <a:srgbClr val="3C9D9F"/>
                </a:solidFill>
                <a:latin typeface="Arial"/>
                <a:cs typeface="Arial"/>
              </a:rPr>
              <a:t>r</a:t>
            </a:r>
            <a:r>
              <a:rPr sz="1200" b="1" spc="-60" dirty="0">
                <a:solidFill>
                  <a:srgbClr val="3C9D9F"/>
                </a:solidFill>
                <a:latin typeface="Arial"/>
                <a:cs typeface="Arial"/>
              </a:rPr>
              <a:t> </a:t>
            </a:r>
            <a:r>
              <a:rPr sz="1200" b="1" spc="-185" dirty="0">
                <a:solidFill>
                  <a:srgbClr val="3C9D9F"/>
                </a:solidFill>
                <a:latin typeface="Arial"/>
                <a:cs typeface="Arial"/>
              </a:rPr>
              <a:t>M</a:t>
            </a:r>
            <a:r>
              <a:rPr sz="1200" b="1" spc="-125" dirty="0">
                <a:solidFill>
                  <a:srgbClr val="3C9D9F"/>
                </a:solidFill>
                <a:latin typeface="Arial"/>
                <a:cs typeface="Arial"/>
              </a:rPr>
              <a:t>e</a:t>
            </a:r>
            <a:r>
              <a:rPr sz="1200" b="1" spc="-105" dirty="0">
                <a:solidFill>
                  <a:srgbClr val="3C9D9F"/>
                </a:solidFill>
                <a:latin typeface="Arial"/>
                <a:cs typeface="Arial"/>
              </a:rPr>
              <a:t>dic</a:t>
            </a:r>
            <a:r>
              <a:rPr sz="1200" b="1" spc="-125" dirty="0">
                <a:solidFill>
                  <a:srgbClr val="3C9D9F"/>
                </a:solidFill>
                <a:latin typeface="Arial"/>
                <a:cs typeface="Arial"/>
              </a:rPr>
              <a:t>a</a:t>
            </a:r>
            <a:r>
              <a:rPr sz="1200" b="1" spc="-60" dirty="0">
                <a:solidFill>
                  <a:srgbClr val="3C9D9F"/>
                </a:solidFill>
                <a:latin typeface="Arial"/>
                <a:cs typeface="Arial"/>
              </a:rPr>
              <a:t>l </a:t>
            </a:r>
            <a:r>
              <a:rPr sz="1200" b="1" spc="-155" dirty="0">
                <a:solidFill>
                  <a:srgbClr val="3C9D9F"/>
                </a:solidFill>
                <a:latin typeface="Arial"/>
                <a:cs typeface="Arial"/>
              </a:rPr>
              <a:t>On</a:t>
            </a:r>
            <a:r>
              <a:rPr sz="1200" b="1" spc="-120" dirty="0">
                <a:solidFill>
                  <a:srgbClr val="3C9D9F"/>
                </a:solidFill>
                <a:latin typeface="Arial"/>
                <a:cs typeface="Arial"/>
              </a:rPr>
              <a:t>cology</a:t>
            </a:r>
            <a:r>
              <a:rPr sz="1200" b="1" spc="-70" dirty="0">
                <a:solidFill>
                  <a:srgbClr val="3C9D9F"/>
                </a:solidFill>
                <a:latin typeface="Arial"/>
                <a:cs typeface="Arial"/>
              </a:rPr>
              <a:t> </a:t>
            </a:r>
            <a:r>
              <a:rPr sz="1200" b="1" spc="-125" dirty="0">
                <a:solidFill>
                  <a:srgbClr val="3C9D9F"/>
                </a:solidFill>
                <a:latin typeface="Arial"/>
                <a:cs typeface="Arial"/>
              </a:rPr>
              <a:t>(ES</a:t>
            </a:r>
            <a:r>
              <a:rPr sz="1200" b="1" spc="-185" dirty="0">
                <a:solidFill>
                  <a:srgbClr val="3C9D9F"/>
                </a:solidFill>
                <a:latin typeface="Arial"/>
                <a:cs typeface="Arial"/>
              </a:rPr>
              <a:t>M</a:t>
            </a:r>
            <a:r>
              <a:rPr sz="1200" b="1" spc="-125" dirty="0">
                <a:solidFill>
                  <a:srgbClr val="3C9D9F"/>
                </a:solidFill>
                <a:latin typeface="Arial"/>
                <a:cs typeface="Arial"/>
              </a:rPr>
              <a:t>O)</a:t>
            </a:r>
            <a:endParaRPr sz="1200">
              <a:latin typeface="Arial"/>
              <a:cs typeface="Arial"/>
            </a:endParaRPr>
          </a:p>
          <a:p>
            <a:pPr marL="12700">
              <a:lnSpc>
                <a:spcPct val="100000"/>
              </a:lnSpc>
            </a:pPr>
            <a:r>
              <a:rPr sz="1200" spc="-105" dirty="0">
                <a:solidFill>
                  <a:srgbClr val="3C9D9F"/>
                </a:solidFill>
                <a:latin typeface="Arial MT"/>
                <a:cs typeface="Arial MT"/>
              </a:rPr>
              <a:t>Via</a:t>
            </a:r>
            <a:r>
              <a:rPr sz="1200" spc="-60" dirty="0">
                <a:solidFill>
                  <a:srgbClr val="3C9D9F"/>
                </a:solidFill>
                <a:latin typeface="Arial MT"/>
                <a:cs typeface="Arial MT"/>
              </a:rPr>
              <a:t> </a:t>
            </a:r>
            <a:r>
              <a:rPr sz="1200" spc="-120" dirty="0">
                <a:solidFill>
                  <a:srgbClr val="3C9D9F"/>
                </a:solidFill>
                <a:latin typeface="Arial MT"/>
                <a:cs typeface="Arial MT"/>
              </a:rPr>
              <a:t>Gine</a:t>
            </a:r>
            <a:r>
              <a:rPr sz="1200" spc="-95" dirty="0">
                <a:solidFill>
                  <a:srgbClr val="3C9D9F"/>
                </a:solidFill>
                <a:latin typeface="Arial MT"/>
                <a:cs typeface="Arial MT"/>
              </a:rPr>
              <a:t>vr</a:t>
            </a:r>
            <a:r>
              <a:rPr sz="1200" spc="-120" dirty="0">
                <a:solidFill>
                  <a:srgbClr val="3C9D9F"/>
                </a:solidFill>
                <a:latin typeface="Arial MT"/>
                <a:cs typeface="Arial MT"/>
              </a:rPr>
              <a:t>a</a:t>
            </a:r>
            <a:r>
              <a:rPr sz="1200" spc="-80" dirty="0">
                <a:solidFill>
                  <a:srgbClr val="3C9D9F"/>
                </a:solidFill>
                <a:latin typeface="Arial MT"/>
                <a:cs typeface="Arial MT"/>
              </a:rPr>
              <a:t> </a:t>
            </a:r>
            <a:r>
              <a:rPr sz="1200" spc="-120" dirty="0">
                <a:solidFill>
                  <a:srgbClr val="3C9D9F"/>
                </a:solidFill>
                <a:latin typeface="Arial MT"/>
                <a:cs typeface="Arial MT"/>
              </a:rPr>
              <a:t>4</a:t>
            </a:r>
            <a:r>
              <a:rPr sz="1200" spc="-60" dirty="0">
                <a:solidFill>
                  <a:srgbClr val="3C9D9F"/>
                </a:solidFill>
                <a:latin typeface="Arial MT"/>
                <a:cs typeface="Arial MT"/>
              </a:rPr>
              <a:t>, </a:t>
            </a:r>
            <a:r>
              <a:rPr sz="1200" spc="-160" dirty="0">
                <a:solidFill>
                  <a:srgbClr val="3C9D9F"/>
                </a:solidFill>
                <a:latin typeface="Arial MT"/>
                <a:cs typeface="Arial MT"/>
              </a:rPr>
              <a:t>C</a:t>
            </a:r>
            <a:r>
              <a:rPr sz="1200" spc="-155" dirty="0">
                <a:solidFill>
                  <a:srgbClr val="3C9D9F"/>
                </a:solidFill>
                <a:latin typeface="Arial MT"/>
                <a:cs typeface="Arial MT"/>
              </a:rPr>
              <a:t>H</a:t>
            </a:r>
            <a:r>
              <a:rPr sz="1200" spc="-80" dirty="0">
                <a:solidFill>
                  <a:srgbClr val="3C9D9F"/>
                </a:solidFill>
                <a:latin typeface="Arial MT"/>
                <a:cs typeface="Arial MT"/>
              </a:rPr>
              <a:t>-</a:t>
            </a:r>
            <a:r>
              <a:rPr sz="1200" spc="-120" dirty="0">
                <a:solidFill>
                  <a:srgbClr val="3C9D9F"/>
                </a:solidFill>
                <a:latin typeface="Arial MT"/>
                <a:cs typeface="Arial MT"/>
              </a:rPr>
              <a:t>6900</a:t>
            </a:r>
            <a:r>
              <a:rPr sz="1200" spc="-60" dirty="0">
                <a:solidFill>
                  <a:srgbClr val="3C9D9F"/>
                </a:solidFill>
                <a:latin typeface="Arial MT"/>
                <a:cs typeface="Arial MT"/>
              </a:rPr>
              <a:t> </a:t>
            </a:r>
            <a:r>
              <a:rPr sz="1200" spc="-120" dirty="0">
                <a:solidFill>
                  <a:srgbClr val="3C9D9F"/>
                </a:solidFill>
                <a:latin typeface="Arial MT"/>
                <a:cs typeface="Arial MT"/>
              </a:rPr>
              <a:t>Lugano</a:t>
            </a:r>
            <a:endParaRPr sz="1200">
              <a:latin typeface="Arial MT"/>
              <a:cs typeface="Arial MT"/>
            </a:endParaRPr>
          </a:p>
          <a:p>
            <a:pPr marL="12700">
              <a:lnSpc>
                <a:spcPct val="100000"/>
              </a:lnSpc>
            </a:pPr>
            <a:r>
              <a:rPr sz="1200" spc="-100" dirty="0">
                <a:solidFill>
                  <a:srgbClr val="3C9D9F"/>
                </a:solidFill>
                <a:latin typeface="Arial MT"/>
                <a:cs typeface="Arial MT"/>
              </a:rPr>
              <a:t>T.</a:t>
            </a:r>
            <a:r>
              <a:rPr sz="1200" spc="-60" dirty="0">
                <a:solidFill>
                  <a:srgbClr val="3C9D9F"/>
                </a:solidFill>
                <a:latin typeface="Arial MT"/>
                <a:cs typeface="Arial MT"/>
              </a:rPr>
              <a:t> </a:t>
            </a:r>
            <a:r>
              <a:rPr sz="1200" spc="-125" dirty="0">
                <a:solidFill>
                  <a:srgbClr val="3C9D9F"/>
                </a:solidFill>
                <a:latin typeface="Arial MT"/>
                <a:cs typeface="Arial MT"/>
              </a:rPr>
              <a:t>+41</a:t>
            </a:r>
            <a:r>
              <a:rPr sz="1200" spc="-70" dirty="0">
                <a:solidFill>
                  <a:srgbClr val="3C9D9F"/>
                </a:solidFill>
                <a:latin typeface="Arial MT"/>
                <a:cs typeface="Arial MT"/>
              </a:rPr>
              <a:t> </a:t>
            </a:r>
            <a:r>
              <a:rPr sz="1200" spc="-105" dirty="0">
                <a:solidFill>
                  <a:srgbClr val="3C9D9F"/>
                </a:solidFill>
                <a:latin typeface="Arial MT"/>
                <a:cs typeface="Arial MT"/>
              </a:rPr>
              <a:t>(0)91</a:t>
            </a:r>
            <a:r>
              <a:rPr sz="1200" spc="-55" dirty="0">
                <a:solidFill>
                  <a:srgbClr val="3C9D9F"/>
                </a:solidFill>
                <a:latin typeface="Arial MT"/>
                <a:cs typeface="Arial MT"/>
              </a:rPr>
              <a:t> </a:t>
            </a:r>
            <a:r>
              <a:rPr sz="1200" spc="-120" dirty="0">
                <a:solidFill>
                  <a:srgbClr val="3C9D9F"/>
                </a:solidFill>
                <a:latin typeface="Arial MT"/>
                <a:cs typeface="Arial MT"/>
              </a:rPr>
              <a:t>9</a:t>
            </a:r>
            <a:r>
              <a:rPr sz="1200" spc="-125" dirty="0">
                <a:solidFill>
                  <a:srgbClr val="3C9D9F"/>
                </a:solidFill>
                <a:latin typeface="Arial MT"/>
                <a:cs typeface="Arial MT"/>
              </a:rPr>
              <a:t>73</a:t>
            </a:r>
            <a:r>
              <a:rPr sz="1200" spc="-70" dirty="0">
                <a:solidFill>
                  <a:srgbClr val="3C9D9F"/>
                </a:solidFill>
                <a:latin typeface="Arial MT"/>
                <a:cs typeface="Arial MT"/>
              </a:rPr>
              <a:t> </a:t>
            </a:r>
            <a:r>
              <a:rPr sz="1200" spc="-125" dirty="0">
                <a:solidFill>
                  <a:srgbClr val="3C9D9F"/>
                </a:solidFill>
                <a:latin typeface="Arial MT"/>
                <a:cs typeface="Arial MT"/>
              </a:rPr>
              <a:t>19</a:t>
            </a:r>
            <a:r>
              <a:rPr sz="1200" spc="-60" dirty="0">
                <a:solidFill>
                  <a:srgbClr val="3C9D9F"/>
                </a:solidFill>
                <a:latin typeface="Arial MT"/>
                <a:cs typeface="Arial MT"/>
              </a:rPr>
              <a:t> </a:t>
            </a:r>
            <a:r>
              <a:rPr sz="1200" spc="-120" dirty="0">
                <a:solidFill>
                  <a:srgbClr val="3C9D9F"/>
                </a:solidFill>
                <a:latin typeface="Arial MT"/>
                <a:cs typeface="Arial MT"/>
              </a:rPr>
              <a:t>0</a:t>
            </a:r>
            <a:r>
              <a:rPr sz="1200" spc="-125" dirty="0">
                <a:solidFill>
                  <a:srgbClr val="3C9D9F"/>
                </a:solidFill>
                <a:latin typeface="Arial MT"/>
                <a:cs typeface="Arial MT"/>
              </a:rPr>
              <a:t>0</a:t>
            </a:r>
            <a:endParaRPr sz="1200">
              <a:latin typeface="Arial MT"/>
              <a:cs typeface="Arial MT"/>
            </a:endParaRPr>
          </a:p>
          <a:p>
            <a:pPr marL="12700">
              <a:lnSpc>
                <a:spcPct val="100000"/>
              </a:lnSpc>
            </a:pPr>
            <a:r>
              <a:rPr sz="1200" spc="-130" dirty="0">
                <a:solidFill>
                  <a:srgbClr val="3C9D9F"/>
                </a:solidFill>
                <a:latin typeface="Arial MT"/>
                <a:cs typeface="Arial MT"/>
                <a:hlinkClick r:id="rId5"/>
              </a:rPr>
              <a:t>esmo@esmo.org</a:t>
            </a:r>
            <a:endParaRPr sz="1200">
              <a:latin typeface="Arial MT"/>
              <a:cs typeface="Arial MT"/>
            </a:endParaRPr>
          </a:p>
          <a:p>
            <a:pPr>
              <a:lnSpc>
                <a:spcPct val="100000"/>
              </a:lnSpc>
              <a:spcBef>
                <a:spcPts val="5"/>
              </a:spcBef>
            </a:pPr>
            <a:endParaRPr sz="1250">
              <a:latin typeface="Arial MT"/>
              <a:cs typeface="Arial MT"/>
            </a:endParaRPr>
          </a:p>
          <a:p>
            <a:pPr marL="12700">
              <a:lnSpc>
                <a:spcPct val="100000"/>
              </a:lnSpc>
            </a:pPr>
            <a:r>
              <a:rPr sz="1200" b="1" spc="-125" dirty="0">
                <a:solidFill>
                  <a:srgbClr val="3C9D9F"/>
                </a:solidFill>
                <a:latin typeface="Arial"/>
                <a:cs typeface="Arial"/>
              </a:rPr>
              <a:t>esmo.org</a:t>
            </a:r>
            <a:endParaRPr sz="1200">
              <a:latin typeface="Arial"/>
              <a:cs typeface="Arial"/>
            </a:endParaRPr>
          </a:p>
        </p:txBody>
      </p:sp>
      <p:sp>
        <p:nvSpPr>
          <p:cNvPr id="5" name="object 5"/>
          <p:cNvSpPr txBox="1">
            <a:spLocks noGrp="1"/>
          </p:cNvSpPr>
          <p:nvPr>
            <p:ph type="title"/>
          </p:nvPr>
        </p:nvSpPr>
        <p:spPr>
          <a:xfrm>
            <a:off x="449986" y="1654505"/>
            <a:ext cx="3420110" cy="1123950"/>
          </a:xfrm>
          <a:prstGeom prst="rect">
            <a:avLst/>
          </a:prstGeom>
        </p:spPr>
        <p:txBody>
          <a:bodyPr vert="horz" wrap="square" lIns="0" tIns="12700" rIns="0" bIns="0" rtlCol="0">
            <a:spAutoFit/>
          </a:bodyPr>
          <a:lstStyle/>
          <a:p>
            <a:pPr marL="12700" marR="5080">
              <a:lnSpc>
                <a:spcPct val="100000"/>
              </a:lnSpc>
              <a:spcBef>
                <a:spcPts val="100"/>
              </a:spcBef>
            </a:pPr>
            <a:r>
              <a:rPr spc="-385" dirty="0"/>
              <a:t>Tha</a:t>
            </a:r>
            <a:r>
              <a:rPr spc="-409" dirty="0"/>
              <a:t>n</a:t>
            </a:r>
            <a:r>
              <a:rPr spc="-360" dirty="0"/>
              <a:t>k</a:t>
            </a:r>
            <a:r>
              <a:rPr spc="-180" dirty="0"/>
              <a:t> </a:t>
            </a:r>
            <a:r>
              <a:rPr spc="-385" dirty="0"/>
              <a:t>yo</a:t>
            </a:r>
            <a:r>
              <a:rPr spc="-395" dirty="0"/>
              <a:t>u</a:t>
            </a:r>
            <a:r>
              <a:rPr spc="-190" dirty="0"/>
              <a:t> </a:t>
            </a:r>
            <a:r>
              <a:rPr spc="-290" dirty="0"/>
              <a:t>for</a:t>
            </a:r>
            <a:r>
              <a:rPr spc="-180" dirty="0"/>
              <a:t> </a:t>
            </a:r>
            <a:r>
              <a:rPr spc="-300" dirty="0"/>
              <a:t>your  </a:t>
            </a:r>
            <a:r>
              <a:rPr spc="-320" dirty="0"/>
              <a:t>kin</a:t>
            </a:r>
            <a:r>
              <a:rPr spc="-400" dirty="0"/>
              <a:t>d</a:t>
            </a:r>
            <a:r>
              <a:rPr spc="-180" dirty="0"/>
              <a:t> </a:t>
            </a:r>
            <a:r>
              <a:rPr spc="-305" dirty="0"/>
              <a:t>attention!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216535"/>
            <a:ext cx="5582920" cy="452120"/>
          </a:xfrm>
          <a:prstGeom prst="rect">
            <a:avLst/>
          </a:prstGeom>
        </p:spPr>
        <p:txBody>
          <a:bodyPr vert="horz" wrap="square" lIns="0" tIns="12065" rIns="0" bIns="0" rtlCol="0">
            <a:spAutoFit/>
          </a:bodyPr>
          <a:lstStyle/>
          <a:p>
            <a:pPr marL="12700">
              <a:lnSpc>
                <a:spcPct val="100000"/>
              </a:lnSpc>
              <a:spcBef>
                <a:spcPts val="95"/>
              </a:spcBef>
            </a:pPr>
            <a:r>
              <a:rPr sz="2800" spc="-340" dirty="0">
                <a:solidFill>
                  <a:srgbClr val="016C71"/>
                </a:solidFill>
              </a:rPr>
              <a:t>E</a:t>
            </a:r>
            <a:r>
              <a:rPr sz="2800" spc="-355" dirty="0">
                <a:solidFill>
                  <a:srgbClr val="016C71"/>
                </a:solidFill>
              </a:rPr>
              <a:t>S</a:t>
            </a:r>
            <a:r>
              <a:rPr sz="2800" spc="-430" dirty="0">
                <a:solidFill>
                  <a:srgbClr val="016C71"/>
                </a:solidFill>
              </a:rPr>
              <a:t>M</a:t>
            </a:r>
            <a:r>
              <a:rPr sz="2800" spc="-395" dirty="0">
                <a:solidFill>
                  <a:srgbClr val="016C71"/>
                </a:solidFill>
              </a:rPr>
              <a:t>O</a:t>
            </a:r>
            <a:r>
              <a:rPr sz="2800" spc="-110" dirty="0">
                <a:solidFill>
                  <a:srgbClr val="016C71"/>
                </a:solidFill>
              </a:rPr>
              <a:t> </a:t>
            </a:r>
            <a:r>
              <a:rPr sz="2800" spc="-340" dirty="0">
                <a:solidFill>
                  <a:srgbClr val="016C71"/>
                </a:solidFill>
              </a:rPr>
              <a:t>P</a:t>
            </a:r>
            <a:r>
              <a:rPr sz="2800" spc="-295" dirty="0">
                <a:solidFill>
                  <a:srgbClr val="016C71"/>
                </a:solidFill>
              </a:rPr>
              <a:t>a</a:t>
            </a:r>
            <a:r>
              <a:rPr sz="2800" spc="-210" dirty="0">
                <a:solidFill>
                  <a:srgbClr val="016C71"/>
                </a:solidFill>
              </a:rPr>
              <a:t>ris</a:t>
            </a:r>
            <a:r>
              <a:rPr sz="2800" spc="-130" dirty="0">
                <a:solidFill>
                  <a:srgbClr val="016C71"/>
                </a:solidFill>
              </a:rPr>
              <a:t> </a:t>
            </a:r>
            <a:r>
              <a:rPr sz="2800" spc="-290" dirty="0">
                <a:solidFill>
                  <a:srgbClr val="016C71"/>
                </a:solidFill>
              </a:rPr>
              <a:t>20</a:t>
            </a:r>
            <a:r>
              <a:rPr sz="2800" spc="-295" dirty="0">
                <a:solidFill>
                  <a:srgbClr val="016C71"/>
                </a:solidFill>
              </a:rPr>
              <a:t>2</a:t>
            </a:r>
            <a:r>
              <a:rPr sz="2800" spc="-285" dirty="0">
                <a:solidFill>
                  <a:srgbClr val="016C71"/>
                </a:solidFill>
              </a:rPr>
              <a:t>1</a:t>
            </a:r>
            <a:r>
              <a:rPr sz="2800" spc="-130" dirty="0">
                <a:solidFill>
                  <a:srgbClr val="016C71"/>
                </a:solidFill>
              </a:rPr>
              <a:t> </a:t>
            </a:r>
            <a:r>
              <a:rPr sz="2800" spc="-285" dirty="0">
                <a:solidFill>
                  <a:srgbClr val="016C71"/>
                </a:solidFill>
              </a:rPr>
              <a:t>–</a:t>
            </a:r>
            <a:r>
              <a:rPr sz="2800" spc="-145" dirty="0">
                <a:solidFill>
                  <a:srgbClr val="016C71"/>
                </a:solidFill>
              </a:rPr>
              <a:t> </a:t>
            </a:r>
            <a:r>
              <a:rPr sz="2800" spc="-340" dirty="0">
                <a:solidFill>
                  <a:srgbClr val="016C71"/>
                </a:solidFill>
              </a:rPr>
              <a:t>P</a:t>
            </a:r>
            <a:r>
              <a:rPr sz="2800" spc="-210" dirty="0">
                <a:solidFill>
                  <a:srgbClr val="016C71"/>
                </a:solidFill>
              </a:rPr>
              <a:t>r</a:t>
            </a:r>
            <a:r>
              <a:rPr sz="2800" spc="-250" dirty="0">
                <a:solidFill>
                  <a:srgbClr val="016C71"/>
                </a:solidFill>
              </a:rPr>
              <a:t>esidentia</a:t>
            </a:r>
            <a:r>
              <a:rPr sz="2800" spc="-145" dirty="0">
                <a:solidFill>
                  <a:srgbClr val="016C71"/>
                </a:solidFill>
              </a:rPr>
              <a:t>l</a:t>
            </a:r>
            <a:r>
              <a:rPr sz="2800" spc="-125" dirty="0">
                <a:solidFill>
                  <a:srgbClr val="016C71"/>
                </a:solidFill>
              </a:rPr>
              <a:t> </a:t>
            </a:r>
            <a:r>
              <a:rPr sz="2800" spc="-280" dirty="0">
                <a:solidFill>
                  <a:srgbClr val="016C71"/>
                </a:solidFill>
              </a:rPr>
              <a:t>Session</a:t>
            </a:r>
            <a:endParaRPr sz="2800"/>
          </a:p>
        </p:txBody>
      </p:sp>
      <p:grpSp>
        <p:nvGrpSpPr>
          <p:cNvPr id="3" name="object 3"/>
          <p:cNvGrpSpPr/>
          <p:nvPr/>
        </p:nvGrpSpPr>
        <p:grpSpPr>
          <a:xfrm>
            <a:off x="897445" y="1031557"/>
            <a:ext cx="7658734" cy="2338705"/>
            <a:chOff x="897445" y="1031557"/>
            <a:chExt cx="7658734" cy="2338705"/>
          </a:xfrm>
        </p:grpSpPr>
        <p:pic>
          <p:nvPicPr>
            <p:cNvPr id="4" name="object 4"/>
            <p:cNvPicPr/>
            <p:nvPr/>
          </p:nvPicPr>
          <p:blipFill>
            <a:blip r:embed="rId3" cstate="print"/>
            <a:stretch>
              <a:fillRect/>
            </a:stretch>
          </p:blipFill>
          <p:spPr>
            <a:xfrm>
              <a:off x="902208" y="1036319"/>
              <a:ext cx="7648956" cy="2328672"/>
            </a:xfrm>
            <a:prstGeom prst="rect">
              <a:avLst/>
            </a:prstGeom>
          </p:spPr>
        </p:pic>
        <p:sp>
          <p:nvSpPr>
            <p:cNvPr id="5" name="object 5"/>
            <p:cNvSpPr/>
            <p:nvPr/>
          </p:nvSpPr>
          <p:spPr>
            <a:xfrm>
              <a:off x="902208" y="1036319"/>
              <a:ext cx="7649209" cy="2329180"/>
            </a:xfrm>
            <a:custGeom>
              <a:avLst/>
              <a:gdLst/>
              <a:ahLst/>
              <a:cxnLst/>
              <a:rect l="l" t="t" r="r" b="b"/>
              <a:pathLst>
                <a:path w="7649209" h="2329179">
                  <a:moveTo>
                    <a:pt x="0" y="2037587"/>
                  </a:moveTo>
                  <a:lnTo>
                    <a:pt x="173735" y="2037587"/>
                  </a:lnTo>
                </a:path>
                <a:path w="7649209" h="2329179">
                  <a:moveTo>
                    <a:pt x="303275" y="2037587"/>
                  </a:moveTo>
                  <a:lnTo>
                    <a:pt x="359663" y="2037587"/>
                  </a:lnTo>
                </a:path>
                <a:path w="7649209" h="2329179">
                  <a:moveTo>
                    <a:pt x="489203" y="2037587"/>
                  </a:moveTo>
                  <a:lnTo>
                    <a:pt x="1022604" y="2037587"/>
                  </a:lnTo>
                </a:path>
                <a:path w="7649209" h="2329179">
                  <a:moveTo>
                    <a:pt x="1153667" y="2037587"/>
                  </a:moveTo>
                  <a:lnTo>
                    <a:pt x="1210055" y="2037587"/>
                  </a:lnTo>
                </a:path>
                <a:path w="7649209" h="2329179">
                  <a:moveTo>
                    <a:pt x="1339596" y="2037587"/>
                  </a:moveTo>
                  <a:lnTo>
                    <a:pt x="1872996" y="2037587"/>
                  </a:lnTo>
                </a:path>
                <a:path w="7649209" h="2329179">
                  <a:moveTo>
                    <a:pt x="2004060" y="2037587"/>
                  </a:moveTo>
                  <a:lnTo>
                    <a:pt x="2058924" y="2037587"/>
                  </a:lnTo>
                </a:path>
                <a:path w="7649209" h="2329179">
                  <a:moveTo>
                    <a:pt x="2189988" y="2037587"/>
                  </a:moveTo>
                  <a:lnTo>
                    <a:pt x="2723388" y="2037587"/>
                  </a:lnTo>
                </a:path>
                <a:path w="7649209" h="2329179">
                  <a:moveTo>
                    <a:pt x="2852928" y="2037587"/>
                  </a:moveTo>
                  <a:lnTo>
                    <a:pt x="2909316" y="2037587"/>
                  </a:lnTo>
                </a:path>
                <a:path w="7649209" h="2329179">
                  <a:moveTo>
                    <a:pt x="3040379" y="2037587"/>
                  </a:moveTo>
                  <a:lnTo>
                    <a:pt x="3573779" y="2037587"/>
                  </a:lnTo>
                </a:path>
                <a:path w="7649209" h="2329179">
                  <a:moveTo>
                    <a:pt x="3703319" y="2037587"/>
                  </a:moveTo>
                  <a:lnTo>
                    <a:pt x="3759707" y="2037587"/>
                  </a:lnTo>
                </a:path>
                <a:path w="7649209" h="2329179">
                  <a:moveTo>
                    <a:pt x="3889247" y="2037587"/>
                  </a:moveTo>
                  <a:lnTo>
                    <a:pt x="4422647" y="2037587"/>
                  </a:lnTo>
                </a:path>
                <a:path w="7649209" h="2329179">
                  <a:moveTo>
                    <a:pt x="4553712" y="2037587"/>
                  </a:moveTo>
                  <a:lnTo>
                    <a:pt x="4610100" y="2037587"/>
                  </a:lnTo>
                </a:path>
                <a:path w="7649209" h="2329179">
                  <a:moveTo>
                    <a:pt x="4739640" y="2037587"/>
                  </a:moveTo>
                  <a:lnTo>
                    <a:pt x="5273040" y="2037587"/>
                  </a:lnTo>
                </a:path>
                <a:path w="7649209" h="2329179">
                  <a:moveTo>
                    <a:pt x="5404104" y="2037587"/>
                  </a:moveTo>
                  <a:lnTo>
                    <a:pt x="5458968" y="2037587"/>
                  </a:lnTo>
                </a:path>
                <a:path w="7649209" h="2329179">
                  <a:moveTo>
                    <a:pt x="5590032" y="2037587"/>
                  </a:moveTo>
                  <a:lnTo>
                    <a:pt x="6123432" y="2037587"/>
                  </a:lnTo>
                </a:path>
                <a:path w="7649209" h="2329179">
                  <a:moveTo>
                    <a:pt x="6252971" y="2037587"/>
                  </a:moveTo>
                  <a:lnTo>
                    <a:pt x="6309360" y="2037587"/>
                  </a:lnTo>
                </a:path>
                <a:path w="7649209" h="2329179">
                  <a:moveTo>
                    <a:pt x="6440423" y="2037587"/>
                  </a:moveTo>
                  <a:lnTo>
                    <a:pt x="6495288" y="2037587"/>
                  </a:lnTo>
                </a:path>
                <a:path w="7649209" h="2329179">
                  <a:moveTo>
                    <a:pt x="6626352" y="2037587"/>
                  </a:moveTo>
                  <a:lnTo>
                    <a:pt x="6973824" y="2037587"/>
                  </a:lnTo>
                </a:path>
                <a:path w="7649209" h="2329179">
                  <a:moveTo>
                    <a:pt x="7103364" y="2037587"/>
                  </a:moveTo>
                  <a:lnTo>
                    <a:pt x="7159752" y="2037587"/>
                  </a:lnTo>
                </a:path>
                <a:path w="7649209" h="2329179">
                  <a:moveTo>
                    <a:pt x="7289292" y="2037587"/>
                  </a:moveTo>
                  <a:lnTo>
                    <a:pt x="7345680" y="2037587"/>
                  </a:lnTo>
                </a:path>
                <a:path w="7649209" h="2329179">
                  <a:moveTo>
                    <a:pt x="7475220" y="2037587"/>
                  </a:moveTo>
                  <a:lnTo>
                    <a:pt x="7648956" y="2037587"/>
                  </a:lnTo>
                </a:path>
                <a:path w="7649209" h="2329179">
                  <a:moveTo>
                    <a:pt x="0" y="1746503"/>
                  </a:moveTo>
                  <a:lnTo>
                    <a:pt x="173735" y="1746503"/>
                  </a:lnTo>
                </a:path>
                <a:path w="7649209" h="2329179">
                  <a:moveTo>
                    <a:pt x="303275" y="1746503"/>
                  </a:moveTo>
                  <a:lnTo>
                    <a:pt x="359663" y="1746503"/>
                  </a:lnTo>
                </a:path>
                <a:path w="7649209" h="2329179">
                  <a:moveTo>
                    <a:pt x="489203" y="1746503"/>
                  </a:moveTo>
                  <a:lnTo>
                    <a:pt x="1022604" y="1746503"/>
                  </a:lnTo>
                </a:path>
                <a:path w="7649209" h="2329179">
                  <a:moveTo>
                    <a:pt x="1153667" y="1746503"/>
                  </a:moveTo>
                  <a:lnTo>
                    <a:pt x="1210055" y="1746503"/>
                  </a:lnTo>
                </a:path>
                <a:path w="7649209" h="2329179">
                  <a:moveTo>
                    <a:pt x="1339596" y="1746503"/>
                  </a:moveTo>
                  <a:lnTo>
                    <a:pt x="1872996" y="1746503"/>
                  </a:lnTo>
                </a:path>
                <a:path w="7649209" h="2329179">
                  <a:moveTo>
                    <a:pt x="2004060" y="1746503"/>
                  </a:moveTo>
                  <a:lnTo>
                    <a:pt x="2058924" y="1746503"/>
                  </a:lnTo>
                </a:path>
                <a:path w="7649209" h="2329179">
                  <a:moveTo>
                    <a:pt x="2189988" y="1746503"/>
                  </a:moveTo>
                  <a:lnTo>
                    <a:pt x="2723388" y="1746503"/>
                  </a:lnTo>
                </a:path>
                <a:path w="7649209" h="2329179">
                  <a:moveTo>
                    <a:pt x="2852928" y="1746503"/>
                  </a:moveTo>
                  <a:lnTo>
                    <a:pt x="2909316" y="1746503"/>
                  </a:lnTo>
                </a:path>
                <a:path w="7649209" h="2329179">
                  <a:moveTo>
                    <a:pt x="3040379" y="1746503"/>
                  </a:moveTo>
                  <a:lnTo>
                    <a:pt x="3573779" y="1746503"/>
                  </a:lnTo>
                </a:path>
                <a:path w="7649209" h="2329179">
                  <a:moveTo>
                    <a:pt x="3703319" y="1746503"/>
                  </a:moveTo>
                  <a:lnTo>
                    <a:pt x="3759707" y="1746503"/>
                  </a:lnTo>
                </a:path>
                <a:path w="7649209" h="2329179">
                  <a:moveTo>
                    <a:pt x="3889247" y="1746503"/>
                  </a:moveTo>
                  <a:lnTo>
                    <a:pt x="4422647" y="1746503"/>
                  </a:lnTo>
                </a:path>
                <a:path w="7649209" h="2329179">
                  <a:moveTo>
                    <a:pt x="4553712" y="1746503"/>
                  </a:moveTo>
                  <a:lnTo>
                    <a:pt x="4610100" y="1746503"/>
                  </a:lnTo>
                </a:path>
                <a:path w="7649209" h="2329179">
                  <a:moveTo>
                    <a:pt x="4739640" y="1746503"/>
                  </a:moveTo>
                  <a:lnTo>
                    <a:pt x="5273040" y="1746503"/>
                  </a:lnTo>
                </a:path>
                <a:path w="7649209" h="2329179">
                  <a:moveTo>
                    <a:pt x="5404104" y="1746503"/>
                  </a:moveTo>
                  <a:lnTo>
                    <a:pt x="5458968" y="1746503"/>
                  </a:lnTo>
                </a:path>
                <a:path w="7649209" h="2329179">
                  <a:moveTo>
                    <a:pt x="5590032" y="1746503"/>
                  </a:moveTo>
                  <a:lnTo>
                    <a:pt x="6123432" y="1746503"/>
                  </a:lnTo>
                </a:path>
                <a:path w="7649209" h="2329179">
                  <a:moveTo>
                    <a:pt x="6252971" y="1746503"/>
                  </a:moveTo>
                  <a:lnTo>
                    <a:pt x="6309360" y="1746503"/>
                  </a:lnTo>
                </a:path>
                <a:path w="7649209" h="2329179">
                  <a:moveTo>
                    <a:pt x="6440423" y="1746503"/>
                  </a:moveTo>
                  <a:lnTo>
                    <a:pt x="6495288" y="1746503"/>
                  </a:lnTo>
                </a:path>
                <a:path w="7649209" h="2329179">
                  <a:moveTo>
                    <a:pt x="6626352" y="1746503"/>
                  </a:moveTo>
                  <a:lnTo>
                    <a:pt x="6973824" y="1746503"/>
                  </a:lnTo>
                </a:path>
                <a:path w="7649209" h="2329179">
                  <a:moveTo>
                    <a:pt x="7103364" y="1746503"/>
                  </a:moveTo>
                  <a:lnTo>
                    <a:pt x="7159752" y="1746503"/>
                  </a:lnTo>
                </a:path>
                <a:path w="7649209" h="2329179">
                  <a:moveTo>
                    <a:pt x="7289292" y="1746503"/>
                  </a:moveTo>
                  <a:lnTo>
                    <a:pt x="7345680" y="1746503"/>
                  </a:lnTo>
                </a:path>
                <a:path w="7649209" h="2329179">
                  <a:moveTo>
                    <a:pt x="7475220" y="1746503"/>
                  </a:moveTo>
                  <a:lnTo>
                    <a:pt x="7648956" y="1746503"/>
                  </a:lnTo>
                </a:path>
                <a:path w="7649209" h="2329179">
                  <a:moveTo>
                    <a:pt x="0" y="1455419"/>
                  </a:moveTo>
                  <a:lnTo>
                    <a:pt x="173735" y="1455419"/>
                  </a:lnTo>
                </a:path>
                <a:path w="7649209" h="2329179">
                  <a:moveTo>
                    <a:pt x="303275" y="1455419"/>
                  </a:moveTo>
                  <a:lnTo>
                    <a:pt x="359663" y="1455419"/>
                  </a:lnTo>
                </a:path>
                <a:path w="7649209" h="2329179">
                  <a:moveTo>
                    <a:pt x="489203" y="1455419"/>
                  </a:moveTo>
                  <a:lnTo>
                    <a:pt x="1022604" y="1455419"/>
                  </a:lnTo>
                </a:path>
                <a:path w="7649209" h="2329179">
                  <a:moveTo>
                    <a:pt x="1153667" y="1455419"/>
                  </a:moveTo>
                  <a:lnTo>
                    <a:pt x="1210055" y="1455419"/>
                  </a:lnTo>
                </a:path>
                <a:path w="7649209" h="2329179">
                  <a:moveTo>
                    <a:pt x="1339596" y="1455419"/>
                  </a:moveTo>
                  <a:lnTo>
                    <a:pt x="1872996" y="1455419"/>
                  </a:lnTo>
                </a:path>
                <a:path w="7649209" h="2329179">
                  <a:moveTo>
                    <a:pt x="2004060" y="1455419"/>
                  </a:moveTo>
                  <a:lnTo>
                    <a:pt x="2058924" y="1455419"/>
                  </a:lnTo>
                </a:path>
                <a:path w="7649209" h="2329179">
                  <a:moveTo>
                    <a:pt x="2189988" y="1455419"/>
                  </a:moveTo>
                  <a:lnTo>
                    <a:pt x="2723388" y="1455419"/>
                  </a:lnTo>
                </a:path>
                <a:path w="7649209" h="2329179">
                  <a:moveTo>
                    <a:pt x="2852928" y="1455419"/>
                  </a:moveTo>
                  <a:lnTo>
                    <a:pt x="2909316" y="1455419"/>
                  </a:lnTo>
                </a:path>
                <a:path w="7649209" h="2329179">
                  <a:moveTo>
                    <a:pt x="3040379" y="1455419"/>
                  </a:moveTo>
                  <a:lnTo>
                    <a:pt x="3573779" y="1455419"/>
                  </a:lnTo>
                </a:path>
                <a:path w="7649209" h="2329179">
                  <a:moveTo>
                    <a:pt x="3703319" y="1455419"/>
                  </a:moveTo>
                  <a:lnTo>
                    <a:pt x="3759707" y="1455419"/>
                  </a:lnTo>
                </a:path>
                <a:path w="7649209" h="2329179">
                  <a:moveTo>
                    <a:pt x="3889247" y="1455419"/>
                  </a:moveTo>
                  <a:lnTo>
                    <a:pt x="4422647" y="1455419"/>
                  </a:lnTo>
                </a:path>
                <a:path w="7649209" h="2329179">
                  <a:moveTo>
                    <a:pt x="4553712" y="1455419"/>
                  </a:moveTo>
                  <a:lnTo>
                    <a:pt x="4610100" y="1455419"/>
                  </a:lnTo>
                </a:path>
                <a:path w="7649209" h="2329179">
                  <a:moveTo>
                    <a:pt x="4739640" y="1455419"/>
                  </a:moveTo>
                  <a:lnTo>
                    <a:pt x="5273040" y="1455419"/>
                  </a:lnTo>
                </a:path>
                <a:path w="7649209" h="2329179">
                  <a:moveTo>
                    <a:pt x="5404104" y="1455419"/>
                  </a:moveTo>
                  <a:lnTo>
                    <a:pt x="5458968" y="1455419"/>
                  </a:lnTo>
                </a:path>
                <a:path w="7649209" h="2329179">
                  <a:moveTo>
                    <a:pt x="5590032" y="1455419"/>
                  </a:moveTo>
                  <a:lnTo>
                    <a:pt x="6123432" y="1455419"/>
                  </a:lnTo>
                </a:path>
                <a:path w="7649209" h="2329179">
                  <a:moveTo>
                    <a:pt x="6252971" y="1455419"/>
                  </a:moveTo>
                  <a:lnTo>
                    <a:pt x="6309360" y="1455419"/>
                  </a:lnTo>
                </a:path>
                <a:path w="7649209" h="2329179">
                  <a:moveTo>
                    <a:pt x="6440423" y="1455419"/>
                  </a:moveTo>
                  <a:lnTo>
                    <a:pt x="6495288" y="1455419"/>
                  </a:lnTo>
                </a:path>
                <a:path w="7649209" h="2329179">
                  <a:moveTo>
                    <a:pt x="6626352" y="1455419"/>
                  </a:moveTo>
                  <a:lnTo>
                    <a:pt x="6973824" y="1455419"/>
                  </a:lnTo>
                </a:path>
                <a:path w="7649209" h="2329179">
                  <a:moveTo>
                    <a:pt x="7103364" y="1455419"/>
                  </a:moveTo>
                  <a:lnTo>
                    <a:pt x="7159752" y="1455419"/>
                  </a:lnTo>
                </a:path>
                <a:path w="7649209" h="2329179">
                  <a:moveTo>
                    <a:pt x="7289292" y="1455419"/>
                  </a:moveTo>
                  <a:lnTo>
                    <a:pt x="7345680" y="1455419"/>
                  </a:lnTo>
                </a:path>
                <a:path w="7649209" h="2329179">
                  <a:moveTo>
                    <a:pt x="7475220" y="1455419"/>
                  </a:moveTo>
                  <a:lnTo>
                    <a:pt x="7648956" y="1455419"/>
                  </a:lnTo>
                </a:path>
                <a:path w="7649209" h="2329179">
                  <a:moveTo>
                    <a:pt x="0" y="1164335"/>
                  </a:moveTo>
                  <a:lnTo>
                    <a:pt x="173735" y="1164335"/>
                  </a:lnTo>
                </a:path>
                <a:path w="7649209" h="2329179">
                  <a:moveTo>
                    <a:pt x="303275" y="1164335"/>
                  </a:moveTo>
                  <a:lnTo>
                    <a:pt x="359663" y="1164335"/>
                  </a:lnTo>
                </a:path>
                <a:path w="7649209" h="2329179">
                  <a:moveTo>
                    <a:pt x="489203" y="1164335"/>
                  </a:moveTo>
                  <a:lnTo>
                    <a:pt x="1022604" y="1164335"/>
                  </a:lnTo>
                </a:path>
                <a:path w="7649209" h="2329179">
                  <a:moveTo>
                    <a:pt x="1153667" y="1164335"/>
                  </a:moveTo>
                  <a:lnTo>
                    <a:pt x="1210055" y="1164335"/>
                  </a:lnTo>
                </a:path>
                <a:path w="7649209" h="2329179">
                  <a:moveTo>
                    <a:pt x="1339596" y="1164335"/>
                  </a:moveTo>
                  <a:lnTo>
                    <a:pt x="1872996" y="1164335"/>
                  </a:lnTo>
                </a:path>
                <a:path w="7649209" h="2329179">
                  <a:moveTo>
                    <a:pt x="2004060" y="1164335"/>
                  </a:moveTo>
                  <a:lnTo>
                    <a:pt x="2058924" y="1164335"/>
                  </a:lnTo>
                </a:path>
                <a:path w="7649209" h="2329179">
                  <a:moveTo>
                    <a:pt x="2189988" y="1164335"/>
                  </a:moveTo>
                  <a:lnTo>
                    <a:pt x="2723388" y="1164335"/>
                  </a:lnTo>
                </a:path>
                <a:path w="7649209" h="2329179">
                  <a:moveTo>
                    <a:pt x="2852928" y="1164335"/>
                  </a:moveTo>
                  <a:lnTo>
                    <a:pt x="2909316" y="1164335"/>
                  </a:lnTo>
                </a:path>
                <a:path w="7649209" h="2329179">
                  <a:moveTo>
                    <a:pt x="3040379" y="1164335"/>
                  </a:moveTo>
                  <a:lnTo>
                    <a:pt x="3573779" y="1164335"/>
                  </a:lnTo>
                </a:path>
                <a:path w="7649209" h="2329179">
                  <a:moveTo>
                    <a:pt x="3703319" y="1164335"/>
                  </a:moveTo>
                  <a:lnTo>
                    <a:pt x="3759707" y="1164335"/>
                  </a:lnTo>
                </a:path>
                <a:path w="7649209" h="2329179">
                  <a:moveTo>
                    <a:pt x="3889247" y="1164335"/>
                  </a:moveTo>
                  <a:lnTo>
                    <a:pt x="4422647" y="1164335"/>
                  </a:lnTo>
                </a:path>
                <a:path w="7649209" h="2329179">
                  <a:moveTo>
                    <a:pt x="4553712" y="1164335"/>
                  </a:moveTo>
                  <a:lnTo>
                    <a:pt x="4610100" y="1164335"/>
                  </a:lnTo>
                </a:path>
                <a:path w="7649209" h="2329179">
                  <a:moveTo>
                    <a:pt x="4739640" y="1164335"/>
                  </a:moveTo>
                  <a:lnTo>
                    <a:pt x="5273040" y="1164335"/>
                  </a:lnTo>
                </a:path>
                <a:path w="7649209" h="2329179">
                  <a:moveTo>
                    <a:pt x="5404104" y="1164335"/>
                  </a:moveTo>
                  <a:lnTo>
                    <a:pt x="5458968" y="1164335"/>
                  </a:lnTo>
                </a:path>
                <a:path w="7649209" h="2329179">
                  <a:moveTo>
                    <a:pt x="5590032" y="1164335"/>
                  </a:moveTo>
                  <a:lnTo>
                    <a:pt x="6123432" y="1164335"/>
                  </a:lnTo>
                </a:path>
                <a:path w="7649209" h="2329179">
                  <a:moveTo>
                    <a:pt x="6252971" y="1164335"/>
                  </a:moveTo>
                  <a:lnTo>
                    <a:pt x="6309360" y="1164335"/>
                  </a:lnTo>
                </a:path>
                <a:path w="7649209" h="2329179">
                  <a:moveTo>
                    <a:pt x="6440423" y="1164335"/>
                  </a:moveTo>
                  <a:lnTo>
                    <a:pt x="6495288" y="1164335"/>
                  </a:lnTo>
                </a:path>
                <a:path w="7649209" h="2329179">
                  <a:moveTo>
                    <a:pt x="6626352" y="1164335"/>
                  </a:moveTo>
                  <a:lnTo>
                    <a:pt x="6973824" y="1164335"/>
                  </a:lnTo>
                </a:path>
                <a:path w="7649209" h="2329179">
                  <a:moveTo>
                    <a:pt x="7103364" y="1164335"/>
                  </a:moveTo>
                  <a:lnTo>
                    <a:pt x="7159752" y="1164335"/>
                  </a:lnTo>
                </a:path>
                <a:path w="7649209" h="2329179">
                  <a:moveTo>
                    <a:pt x="7289292" y="1164335"/>
                  </a:moveTo>
                  <a:lnTo>
                    <a:pt x="7345680" y="1164335"/>
                  </a:lnTo>
                </a:path>
                <a:path w="7649209" h="2329179">
                  <a:moveTo>
                    <a:pt x="7475220" y="1164335"/>
                  </a:moveTo>
                  <a:lnTo>
                    <a:pt x="7648956" y="1164335"/>
                  </a:lnTo>
                </a:path>
                <a:path w="7649209" h="2329179">
                  <a:moveTo>
                    <a:pt x="0" y="873251"/>
                  </a:moveTo>
                  <a:lnTo>
                    <a:pt x="173735" y="873251"/>
                  </a:lnTo>
                </a:path>
                <a:path w="7649209" h="2329179">
                  <a:moveTo>
                    <a:pt x="303275" y="873251"/>
                  </a:moveTo>
                  <a:lnTo>
                    <a:pt x="359663" y="873251"/>
                  </a:lnTo>
                </a:path>
                <a:path w="7649209" h="2329179">
                  <a:moveTo>
                    <a:pt x="489203" y="873251"/>
                  </a:moveTo>
                  <a:lnTo>
                    <a:pt x="1022604" y="873251"/>
                  </a:lnTo>
                </a:path>
                <a:path w="7649209" h="2329179">
                  <a:moveTo>
                    <a:pt x="1153667" y="873251"/>
                  </a:moveTo>
                  <a:lnTo>
                    <a:pt x="1210055" y="873251"/>
                  </a:lnTo>
                </a:path>
                <a:path w="7649209" h="2329179">
                  <a:moveTo>
                    <a:pt x="1339596" y="873251"/>
                  </a:moveTo>
                  <a:lnTo>
                    <a:pt x="1872996" y="873251"/>
                  </a:lnTo>
                </a:path>
                <a:path w="7649209" h="2329179">
                  <a:moveTo>
                    <a:pt x="2004060" y="873251"/>
                  </a:moveTo>
                  <a:lnTo>
                    <a:pt x="2723388" y="873251"/>
                  </a:lnTo>
                </a:path>
                <a:path w="7649209" h="2329179">
                  <a:moveTo>
                    <a:pt x="2852928" y="873251"/>
                  </a:moveTo>
                  <a:lnTo>
                    <a:pt x="3573779" y="873251"/>
                  </a:lnTo>
                </a:path>
                <a:path w="7649209" h="2329179">
                  <a:moveTo>
                    <a:pt x="3703319" y="873251"/>
                  </a:moveTo>
                  <a:lnTo>
                    <a:pt x="4422647" y="873251"/>
                  </a:lnTo>
                </a:path>
                <a:path w="7649209" h="2329179">
                  <a:moveTo>
                    <a:pt x="4553712" y="873251"/>
                  </a:moveTo>
                  <a:lnTo>
                    <a:pt x="4610100" y="873251"/>
                  </a:lnTo>
                </a:path>
                <a:path w="7649209" h="2329179">
                  <a:moveTo>
                    <a:pt x="4739640" y="873251"/>
                  </a:moveTo>
                  <a:lnTo>
                    <a:pt x="5273040" y="873251"/>
                  </a:lnTo>
                </a:path>
                <a:path w="7649209" h="2329179">
                  <a:moveTo>
                    <a:pt x="5404104" y="873251"/>
                  </a:moveTo>
                  <a:lnTo>
                    <a:pt x="5458968" y="873251"/>
                  </a:lnTo>
                </a:path>
                <a:path w="7649209" h="2329179">
                  <a:moveTo>
                    <a:pt x="5590032" y="873251"/>
                  </a:moveTo>
                  <a:lnTo>
                    <a:pt x="6123432" y="873251"/>
                  </a:lnTo>
                </a:path>
                <a:path w="7649209" h="2329179">
                  <a:moveTo>
                    <a:pt x="6252971" y="873251"/>
                  </a:moveTo>
                  <a:lnTo>
                    <a:pt x="6309360" y="873251"/>
                  </a:lnTo>
                </a:path>
                <a:path w="7649209" h="2329179">
                  <a:moveTo>
                    <a:pt x="6440423" y="873251"/>
                  </a:moveTo>
                  <a:lnTo>
                    <a:pt x="6495288" y="873251"/>
                  </a:lnTo>
                </a:path>
                <a:path w="7649209" h="2329179">
                  <a:moveTo>
                    <a:pt x="6626352" y="873251"/>
                  </a:moveTo>
                  <a:lnTo>
                    <a:pt x="6973824" y="873251"/>
                  </a:lnTo>
                </a:path>
                <a:path w="7649209" h="2329179">
                  <a:moveTo>
                    <a:pt x="7103364" y="873251"/>
                  </a:moveTo>
                  <a:lnTo>
                    <a:pt x="7159752" y="873251"/>
                  </a:lnTo>
                </a:path>
                <a:path w="7649209" h="2329179">
                  <a:moveTo>
                    <a:pt x="7289292" y="873251"/>
                  </a:moveTo>
                  <a:lnTo>
                    <a:pt x="7345680" y="873251"/>
                  </a:lnTo>
                </a:path>
                <a:path w="7649209" h="2329179">
                  <a:moveTo>
                    <a:pt x="7475220" y="873251"/>
                  </a:moveTo>
                  <a:lnTo>
                    <a:pt x="7648956" y="873251"/>
                  </a:lnTo>
                </a:path>
                <a:path w="7649209" h="2329179">
                  <a:moveTo>
                    <a:pt x="0" y="582167"/>
                  </a:moveTo>
                  <a:lnTo>
                    <a:pt x="359663" y="582167"/>
                  </a:lnTo>
                </a:path>
                <a:path w="7649209" h="2329179">
                  <a:moveTo>
                    <a:pt x="489203" y="582167"/>
                  </a:moveTo>
                  <a:lnTo>
                    <a:pt x="1210055" y="582167"/>
                  </a:lnTo>
                </a:path>
                <a:path w="7649209" h="2329179">
                  <a:moveTo>
                    <a:pt x="1339596" y="582167"/>
                  </a:moveTo>
                  <a:lnTo>
                    <a:pt x="6309360" y="582167"/>
                  </a:lnTo>
                </a:path>
                <a:path w="7649209" h="2329179">
                  <a:moveTo>
                    <a:pt x="6440423" y="582167"/>
                  </a:moveTo>
                  <a:lnTo>
                    <a:pt x="7159752" y="582167"/>
                  </a:lnTo>
                </a:path>
                <a:path w="7649209" h="2329179">
                  <a:moveTo>
                    <a:pt x="7289292" y="582167"/>
                  </a:moveTo>
                  <a:lnTo>
                    <a:pt x="7648956" y="582167"/>
                  </a:lnTo>
                </a:path>
                <a:path w="7649209" h="2329179">
                  <a:moveTo>
                    <a:pt x="0" y="291083"/>
                  </a:moveTo>
                  <a:lnTo>
                    <a:pt x="7159752" y="291083"/>
                  </a:lnTo>
                </a:path>
                <a:path w="7649209" h="2329179">
                  <a:moveTo>
                    <a:pt x="7289292" y="291083"/>
                  </a:moveTo>
                  <a:lnTo>
                    <a:pt x="7648956" y="291083"/>
                  </a:lnTo>
                </a:path>
                <a:path w="7649209" h="2329179">
                  <a:moveTo>
                    <a:pt x="0" y="0"/>
                  </a:moveTo>
                  <a:lnTo>
                    <a:pt x="7648956" y="0"/>
                  </a:lnTo>
                </a:path>
                <a:path w="7649209" h="2329179">
                  <a:moveTo>
                    <a:pt x="0" y="0"/>
                  </a:moveTo>
                  <a:lnTo>
                    <a:pt x="0" y="2328672"/>
                  </a:lnTo>
                </a:path>
                <a:path w="7649209" h="2329179">
                  <a:moveTo>
                    <a:pt x="848867" y="0"/>
                  </a:moveTo>
                  <a:lnTo>
                    <a:pt x="848867" y="2328672"/>
                  </a:lnTo>
                </a:path>
                <a:path w="7649209" h="2329179">
                  <a:moveTo>
                    <a:pt x="1699260" y="0"/>
                  </a:moveTo>
                  <a:lnTo>
                    <a:pt x="1699260" y="2328672"/>
                  </a:lnTo>
                </a:path>
                <a:path w="7649209" h="2329179">
                  <a:moveTo>
                    <a:pt x="2549652" y="0"/>
                  </a:moveTo>
                  <a:lnTo>
                    <a:pt x="2549652" y="2328672"/>
                  </a:lnTo>
                </a:path>
                <a:path w="7649209" h="2329179">
                  <a:moveTo>
                    <a:pt x="3400043" y="0"/>
                  </a:moveTo>
                  <a:lnTo>
                    <a:pt x="3400043" y="2328672"/>
                  </a:lnTo>
                </a:path>
                <a:path w="7649209" h="2329179">
                  <a:moveTo>
                    <a:pt x="4248912" y="0"/>
                  </a:moveTo>
                  <a:lnTo>
                    <a:pt x="4248912" y="2328672"/>
                  </a:lnTo>
                </a:path>
                <a:path w="7649209" h="2329179">
                  <a:moveTo>
                    <a:pt x="5099304" y="0"/>
                  </a:moveTo>
                  <a:lnTo>
                    <a:pt x="5099304" y="2328672"/>
                  </a:lnTo>
                </a:path>
                <a:path w="7649209" h="2329179">
                  <a:moveTo>
                    <a:pt x="5949695" y="0"/>
                  </a:moveTo>
                  <a:lnTo>
                    <a:pt x="5949695" y="2328672"/>
                  </a:lnTo>
                </a:path>
                <a:path w="7649209" h="2329179">
                  <a:moveTo>
                    <a:pt x="6800088" y="0"/>
                  </a:moveTo>
                  <a:lnTo>
                    <a:pt x="6800088" y="2328672"/>
                  </a:lnTo>
                </a:path>
                <a:path w="7649209" h="2329179">
                  <a:moveTo>
                    <a:pt x="7648956" y="0"/>
                  </a:moveTo>
                  <a:lnTo>
                    <a:pt x="7648956" y="2328672"/>
                  </a:lnTo>
                </a:path>
              </a:pathLst>
            </a:custGeom>
            <a:ln w="9525">
              <a:solidFill>
                <a:srgbClr val="D9D9D9"/>
              </a:solidFill>
            </a:ln>
          </p:spPr>
          <p:txBody>
            <a:bodyPr wrap="square" lIns="0" tIns="0" rIns="0" bIns="0" rtlCol="0"/>
            <a:lstStyle/>
            <a:p>
              <a:endParaRPr/>
            </a:p>
          </p:txBody>
        </p:sp>
        <p:sp>
          <p:nvSpPr>
            <p:cNvPr id="6" name="object 6"/>
            <p:cNvSpPr/>
            <p:nvPr/>
          </p:nvSpPr>
          <p:spPr>
            <a:xfrm>
              <a:off x="1075944" y="1720595"/>
              <a:ext cx="6929755" cy="1644650"/>
            </a:xfrm>
            <a:custGeom>
              <a:avLst/>
              <a:gdLst/>
              <a:ahLst/>
              <a:cxnLst/>
              <a:rect l="l" t="t" r="r" b="b"/>
              <a:pathLst>
                <a:path w="6929755" h="1644650">
                  <a:moveTo>
                    <a:pt x="129540" y="28956"/>
                  </a:moveTo>
                  <a:lnTo>
                    <a:pt x="0" y="28956"/>
                  </a:lnTo>
                  <a:lnTo>
                    <a:pt x="0" y="1644396"/>
                  </a:lnTo>
                  <a:lnTo>
                    <a:pt x="129540" y="1644396"/>
                  </a:lnTo>
                  <a:lnTo>
                    <a:pt x="129540" y="28956"/>
                  </a:lnTo>
                  <a:close/>
                </a:path>
                <a:path w="6929755" h="1644650">
                  <a:moveTo>
                    <a:pt x="979932" y="175260"/>
                  </a:moveTo>
                  <a:lnTo>
                    <a:pt x="848868" y="175260"/>
                  </a:lnTo>
                  <a:lnTo>
                    <a:pt x="848868" y="1644396"/>
                  </a:lnTo>
                  <a:lnTo>
                    <a:pt x="979932" y="1644396"/>
                  </a:lnTo>
                  <a:lnTo>
                    <a:pt x="979932" y="175260"/>
                  </a:lnTo>
                  <a:close/>
                </a:path>
                <a:path w="6929755" h="1644650">
                  <a:moveTo>
                    <a:pt x="1830324" y="86868"/>
                  </a:moveTo>
                  <a:lnTo>
                    <a:pt x="1699260" y="86868"/>
                  </a:lnTo>
                  <a:lnTo>
                    <a:pt x="1699260" y="1644396"/>
                  </a:lnTo>
                  <a:lnTo>
                    <a:pt x="1830324" y="1644396"/>
                  </a:lnTo>
                  <a:lnTo>
                    <a:pt x="1830324" y="86868"/>
                  </a:lnTo>
                  <a:close/>
                </a:path>
                <a:path w="6929755" h="1644650">
                  <a:moveTo>
                    <a:pt x="2679192" y="0"/>
                  </a:moveTo>
                  <a:lnTo>
                    <a:pt x="2549652" y="0"/>
                  </a:lnTo>
                  <a:lnTo>
                    <a:pt x="2549652" y="1644396"/>
                  </a:lnTo>
                  <a:lnTo>
                    <a:pt x="2679192" y="1644396"/>
                  </a:lnTo>
                  <a:lnTo>
                    <a:pt x="2679192" y="0"/>
                  </a:lnTo>
                  <a:close/>
                </a:path>
                <a:path w="6929755" h="1644650">
                  <a:moveTo>
                    <a:pt x="3529584" y="86868"/>
                  </a:moveTo>
                  <a:lnTo>
                    <a:pt x="3400044" y="86868"/>
                  </a:lnTo>
                  <a:lnTo>
                    <a:pt x="3400044" y="1644396"/>
                  </a:lnTo>
                  <a:lnTo>
                    <a:pt x="3529584" y="1644396"/>
                  </a:lnTo>
                  <a:lnTo>
                    <a:pt x="3529584" y="86868"/>
                  </a:lnTo>
                  <a:close/>
                </a:path>
                <a:path w="6929755" h="1644650">
                  <a:moveTo>
                    <a:pt x="4379976" y="0"/>
                  </a:moveTo>
                  <a:lnTo>
                    <a:pt x="4248912" y="0"/>
                  </a:lnTo>
                  <a:lnTo>
                    <a:pt x="4248912" y="1644396"/>
                  </a:lnTo>
                  <a:lnTo>
                    <a:pt x="4379976" y="1644396"/>
                  </a:lnTo>
                  <a:lnTo>
                    <a:pt x="4379976" y="0"/>
                  </a:lnTo>
                  <a:close/>
                </a:path>
                <a:path w="6929755" h="1644650">
                  <a:moveTo>
                    <a:pt x="5230368" y="86868"/>
                  </a:moveTo>
                  <a:lnTo>
                    <a:pt x="5099304" y="86868"/>
                  </a:lnTo>
                  <a:lnTo>
                    <a:pt x="5099304" y="1644396"/>
                  </a:lnTo>
                  <a:lnTo>
                    <a:pt x="5230368" y="1644396"/>
                  </a:lnTo>
                  <a:lnTo>
                    <a:pt x="5230368" y="86868"/>
                  </a:lnTo>
                  <a:close/>
                </a:path>
                <a:path w="6929755" h="1644650">
                  <a:moveTo>
                    <a:pt x="6079236" y="28956"/>
                  </a:moveTo>
                  <a:lnTo>
                    <a:pt x="5949696" y="28956"/>
                  </a:lnTo>
                  <a:lnTo>
                    <a:pt x="5949696" y="1644396"/>
                  </a:lnTo>
                  <a:lnTo>
                    <a:pt x="6079236" y="1644396"/>
                  </a:lnTo>
                  <a:lnTo>
                    <a:pt x="6079236" y="28956"/>
                  </a:lnTo>
                  <a:close/>
                </a:path>
                <a:path w="6929755" h="1644650">
                  <a:moveTo>
                    <a:pt x="6929628" y="28956"/>
                  </a:moveTo>
                  <a:lnTo>
                    <a:pt x="6800088" y="28956"/>
                  </a:lnTo>
                  <a:lnTo>
                    <a:pt x="6800088" y="1644396"/>
                  </a:lnTo>
                  <a:lnTo>
                    <a:pt x="6929628" y="1644396"/>
                  </a:lnTo>
                  <a:lnTo>
                    <a:pt x="6929628" y="28956"/>
                  </a:lnTo>
                  <a:close/>
                </a:path>
              </a:pathLst>
            </a:custGeom>
            <a:solidFill>
              <a:srgbClr val="1E315F"/>
            </a:solidFill>
          </p:spPr>
          <p:txBody>
            <a:bodyPr wrap="square" lIns="0" tIns="0" rIns="0" bIns="0" rtlCol="0"/>
            <a:lstStyle/>
            <a:p>
              <a:endParaRPr/>
            </a:p>
          </p:txBody>
        </p:sp>
        <p:sp>
          <p:nvSpPr>
            <p:cNvPr id="7" name="object 7"/>
            <p:cNvSpPr/>
            <p:nvPr/>
          </p:nvSpPr>
          <p:spPr>
            <a:xfrm>
              <a:off x="1261872" y="1269491"/>
              <a:ext cx="6929755" cy="2095500"/>
            </a:xfrm>
            <a:custGeom>
              <a:avLst/>
              <a:gdLst/>
              <a:ahLst/>
              <a:cxnLst/>
              <a:rect l="l" t="t" r="r" b="b"/>
              <a:pathLst>
                <a:path w="6929755" h="2095500">
                  <a:moveTo>
                    <a:pt x="129540" y="86868"/>
                  </a:moveTo>
                  <a:lnTo>
                    <a:pt x="0" y="86868"/>
                  </a:lnTo>
                  <a:lnTo>
                    <a:pt x="0" y="2095500"/>
                  </a:lnTo>
                  <a:lnTo>
                    <a:pt x="129540" y="2095500"/>
                  </a:lnTo>
                  <a:lnTo>
                    <a:pt x="129540" y="86868"/>
                  </a:lnTo>
                  <a:close/>
                </a:path>
                <a:path w="6929755" h="2095500">
                  <a:moveTo>
                    <a:pt x="979932" y="335280"/>
                  </a:moveTo>
                  <a:lnTo>
                    <a:pt x="850392" y="335280"/>
                  </a:lnTo>
                  <a:lnTo>
                    <a:pt x="850392" y="2095500"/>
                  </a:lnTo>
                  <a:lnTo>
                    <a:pt x="979932" y="2095500"/>
                  </a:lnTo>
                  <a:lnTo>
                    <a:pt x="979932" y="335280"/>
                  </a:lnTo>
                  <a:close/>
                </a:path>
                <a:path w="6929755" h="2095500">
                  <a:moveTo>
                    <a:pt x="1830324" y="726948"/>
                  </a:moveTo>
                  <a:lnTo>
                    <a:pt x="1699260" y="726948"/>
                  </a:lnTo>
                  <a:lnTo>
                    <a:pt x="1699260" y="2095500"/>
                  </a:lnTo>
                  <a:lnTo>
                    <a:pt x="1830324" y="2095500"/>
                  </a:lnTo>
                  <a:lnTo>
                    <a:pt x="1830324" y="726948"/>
                  </a:lnTo>
                  <a:close/>
                </a:path>
                <a:path w="6929755" h="2095500">
                  <a:moveTo>
                    <a:pt x="2680716" y="815340"/>
                  </a:moveTo>
                  <a:lnTo>
                    <a:pt x="2549652" y="815340"/>
                  </a:lnTo>
                  <a:lnTo>
                    <a:pt x="2549652" y="2095500"/>
                  </a:lnTo>
                  <a:lnTo>
                    <a:pt x="2680716" y="2095500"/>
                  </a:lnTo>
                  <a:lnTo>
                    <a:pt x="2680716" y="815340"/>
                  </a:lnTo>
                  <a:close/>
                </a:path>
                <a:path w="6929755" h="2095500">
                  <a:moveTo>
                    <a:pt x="3529584" y="815340"/>
                  </a:moveTo>
                  <a:lnTo>
                    <a:pt x="3400044" y="815340"/>
                  </a:lnTo>
                  <a:lnTo>
                    <a:pt x="3400044" y="2095500"/>
                  </a:lnTo>
                  <a:lnTo>
                    <a:pt x="3529584" y="2095500"/>
                  </a:lnTo>
                  <a:lnTo>
                    <a:pt x="3529584" y="815340"/>
                  </a:lnTo>
                  <a:close/>
                </a:path>
                <a:path w="6929755" h="2095500">
                  <a:moveTo>
                    <a:pt x="4379976" y="495300"/>
                  </a:moveTo>
                  <a:lnTo>
                    <a:pt x="4250436" y="495300"/>
                  </a:lnTo>
                  <a:lnTo>
                    <a:pt x="4250436" y="2095500"/>
                  </a:lnTo>
                  <a:lnTo>
                    <a:pt x="4379976" y="2095500"/>
                  </a:lnTo>
                  <a:lnTo>
                    <a:pt x="4379976" y="495300"/>
                  </a:lnTo>
                  <a:close/>
                </a:path>
                <a:path w="6929755" h="2095500">
                  <a:moveTo>
                    <a:pt x="5230368" y="466344"/>
                  </a:moveTo>
                  <a:lnTo>
                    <a:pt x="5099304" y="466344"/>
                  </a:lnTo>
                  <a:lnTo>
                    <a:pt x="5099304" y="2095500"/>
                  </a:lnTo>
                  <a:lnTo>
                    <a:pt x="5230368" y="2095500"/>
                  </a:lnTo>
                  <a:lnTo>
                    <a:pt x="5230368" y="466344"/>
                  </a:lnTo>
                  <a:close/>
                </a:path>
                <a:path w="6929755" h="2095500">
                  <a:moveTo>
                    <a:pt x="6080760" y="277368"/>
                  </a:moveTo>
                  <a:lnTo>
                    <a:pt x="5949696" y="277368"/>
                  </a:lnTo>
                  <a:lnTo>
                    <a:pt x="5949696" y="2095500"/>
                  </a:lnTo>
                  <a:lnTo>
                    <a:pt x="6080760" y="2095500"/>
                  </a:lnTo>
                  <a:lnTo>
                    <a:pt x="6080760" y="277368"/>
                  </a:lnTo>
                  <a:close/>
                </a:path>
                <a:path w="6929755" h="2095500">
                  <a:moveTo>
                    <a:pt x="6929628" y="0"/>
                  </a:moveTo>
                  <a:lnTo>
                    <a:pt x="6800088" y="0"/>
                  </a:lnTo>
                  <a:lnTo>
                    <a:pt x="6800088" y="2095500"/>
                  </a:lnTo>
                  <a:lnTo>
                    <a:pt x="6929628" y="2095500"/>
                  </a:lnTo>
                  <a:lnTo>
                    <a:pt x="6929628" y="0"/>
                  </a:lnTo>
                  <a:close/>
                </a:path>
              </a:pathLst>
            </a:custGeom>
            <a:solidFill>
              <a:srgbClr val="6D1E50"/>
            </a:solidFill>
          </p:spPr>
          <p:txBody>
            <a:bodyPr wrap="square" lIns="0" tIns="0" rIns="0" bIns="0" rtlCol="0"/>
            <a:lstStyle/>
            <a:p>
              <a:endParaRPr/>
            </a:p>
          </p:txBody>
        </p:sp>
        <p:sp>
          <p:nvSpPr>
            <p:cNvPr id="8" name="object 8"/>
            <p:cNvSpPr/>
            <p:nvPr/>
          </p:nvSpPr>
          <p:spPr>
            <a:xfrm>
              <a:off x="7397496" y="1735835"/>
              <a:ext cx="980440" cy="1629410"/>
            </a:xfrm>
            <a:custGeom>
              <a:avLst/>
              <a:gdLst/>
              <a:ahLst/>
              <a:cxnLst/>
              <a:rect l="l" t="t" r="r" b="b"/>
              <a:pathLst>
                <a:path w="980440" h="1629410">
                  <a:moveTo>
                    <a:pt x="131064" y="86868"/>
                  </a:moveTo>
                  <a:lnTo>
                    <a:pt x="0" y="86868"/>
                  </a:lnTo>
                  <a:lnTo>
                    <a:pt x="0" y="1629156"/>
                  </a:lnTo>
                  <a:lnTo>
                    <a:pt x="131064" y="1629156"/>
                  </a:lnTo>
                  <a:lnTo>
                    <a:pt x="131064" y="86868"/>
                  </a:lnTo>
                  <a:close/>
                </a:path>
                <a:path w="980440" h="1629410">
                  <a:moveTo>
                    <a:pt x="979932" y="0"/>
                  </a:moveTo>
                  <a:lnTo>
                    <a:pt x="850392" y="0"/>
                  </a:lnTo>
                  <a:lnTo>
                    <a:pt x="850392" y="1629156"/>
                  </a:lnTo>
                  <a:lnTo>
                    <a:pt x="979932" y="1629156"/>
                  </a:lnTo>
                  <a:lnTo>
                    <a:pt x="979932" y="0"/>
                  </a:lnTo>
                  <a:close/>
                </a:path>
              </a:pathLst>
            </a:custGeom>
            <a:solidFill>
              <a:srgbClr val="7C8231"/>
            </a:solidFill>
          </p:spPr>
          <p:txBody>
            <a:bodyPr wrap="square" lIns="0" tIns="0" rIns="0" bIns="0" rtlCol="0"/>
            <a:lstStyle/>
            <a:p>
              <a:endParaRPr/>
            </a:p>
          </p:txBody>
        </p:sp>
        <p:sp>
          <p:nvSpPr>
            <p:cNvPr id="9" name="object 9"/>
            <p:cNvSpPr/>
            <p:nvPr/>
          </p:nvSpPr>
          <p:spPr>
            <a:xfrm>
              <a:off x="902208" y="3364991"/>
              <a:ext cx="7649209" cy="0"/>
            </a:xfrm>
            <a:custGeom>
              <a:avLst/>
              <a:gdLst/>
              <a:ahLst/>
              <a:cxnLst/>
              <a:rect l="l" t="t" r="r" b="b"/>
              <a:pathLst>
                <a:path w="7649209">
                  <a:moveTo>
                    <a:pt x="0" y="0"/>
                  </a:moveTo>
                  <a:lnTo>
                    <a:pt x="7648956" y="0"/>
                  </a:lnTo>
                </a:path>
              </a:pathLst>
            </a:custGeom>
            <a:ln w="9525">
              <a:solidFill>
                <a:srgbClr val="D9D9D9"/>
              </a:solidFill>
            </a:ln>
          </p:spPr>
          <p:txBody>
            <a:bodyPr wrap="square" lIns="0" tIns="0" rIns="0" bIns="0" rtlCol="0"/>
            <a:lstStyle/>
            <a:p>
              <a:endParaRPr/>
            </a:p>
          </p:txBody>
        </p:sp>
      </p:grpSp>
      <p:sp>
        <p:nvSpPr>
          <p:cNvPr id="10" name="object 10"/>
          <p:cNvSpPr txBox="1"/>
          <p:nvPr/>
        </p:nvSpPr>
        <p:spPr>
          <a:xfrm>
            <a:off x="589280" y="919988"/>
            <a:ext cx="194945" cy="2536825"/>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585858"/>
                </a:solidFill>
                <a:latin typeface="Arial MT"/>
                <a:cs typeface="Arial MT"/>
              </a:rPr>
              <a:t>16</a:t>
            </a:r>
            <a:endParaRPr sz="1200">
              <a:latin typeface="Arial MT"/>
              <a:cs typeface="Arial MT"/>
            </a:endParaRPr>
          </a:p>
          <a:p>
            <a:pPr marL="12700">
              <a:lnSpc>
                <a:spcPct val="100000"/>
              </a:lnSpc>
              <a:spcBef>
                <a:spcPts val="850"/>
              </a:spcBef>
            </a:pPr>
            <a:r>
              <a:rPr sz="1200" spc="-15" dirty="0">
                <a:solidFill>
                  <a:srgbClr val="585858"/>
                </a:solidFill>
                <a:latin typeface="Arial MT"/>
                <a:cs typeface="Arial MT"/>
              </a:rPr>
              <a:t>14</a:t>
            </a:r>
            <a:endParaRPr sz="1200">
              <a:latin typeface="Arial MT"/>
              <a:cs typeface="Arial MT"/>
            </a:endParaRPr>
          </a:p>
          <a:p>
            <a:pPr marL="12700">
              <a:lnSpc>
                <a:spcPct val="100000"/>
              </a:lnSpc>
              <a:spcBef>
                <a:spcPts val="850"/>
              </a:spcBef>
            </a:pPr>
            <a:r>
              <a:rPr sz="1200" spc="-15" dirty="0">
                <a:solidFill>
                  <a:srgbClr val="585858"/>
                </a:solidFill>
                <a:latin typeface="Arial MT"/>
                <a:cs typeface="Arial MT"/>
              </a:rPr>
              <a:t>12</a:t>
            </a:r>
            <a:endParaRPr sz="1200">
              <a:latin typeface="Arial MT"/>
              <a:cs typeface="Arial MT"/>
            </a:endParaRPr>
          </a:p>
          <a:p>
            <a:pPr marL="12700">
              <a:lnSpc>
                <a:spcPct val="100000"/>
              </a:lnSpc>
              <a:spcBef>
                <a:spcPts val="855"/>
              </a:spcBef>
            </a:pPr>
            <a:r>
              <a:rPr sz="1200" spc="-15" dirty="0">
                <a:solidFill>
                  <a:srgbClr val="585858"/>
                </a:solidFill>
                <a:latin typeface="Arial MT"/>
                <a:cs typeface="Arial MT"/>
              </a:rPr>
              <a:t>10</a:t>
            </a:r>
            <a:endParaRPr sz="1200">
              <a:latin typeface="Arial MT"/>
              <a:cs typeface="Arial MT"/>
            </a:endParaRPr>
          </a:p>
          <a:p>
            <a:pPr marL="96520">
              <a:lnSpc>
                <a:spcPct val="100000"/>
              </a:lnSpc>
              <a:spcBef>
                <a:spcPts val="850"/>
              </a:spcBef>
            </a:pPr>
            <a:r>
              <a:rPr sz="1200" spc="-5" dirty="0">
                <a:solidFill>
                  <a:srgbClr val="585858"/>
                </a:solidFill>
                <a:latin typeface="Arial MT"/>
                <a:cs typeface="Arial MT"/>
              </a:rPr>
              <a:t>8</a:t>
            </a:r>
            <a:endParaRPr sz="1200">
              <a:latin typeface="Arial MT"/>
              <a:cs typeface="Arial MT"/>
            </a:endParaRPr>
          </a:p>
          <a:p>
            <a:pPr marL="96520">
              <a:lnSpc>
                <a:spcPct val="100000"/>
              </a:lnSpc>
              <a:spcBef>
                <a:spcPts val="850"/>
              </a:spcBef>
            </a:pPr>
            <a:r>
              <a:rPr sz="1200" dirty="0">
                <a:solidFill>
                  <a:srgbClr val="585858"/>
                </a:solidFill>
                <a:latin typeface="Arial MT"/>
                <a:cs typeface="Arial MT"/>
              </a:rPr>
              <a:t>6</a:t>
            </a:r>
            <a:endParaRPr sz="1200">
              <a:latin typeface="Arial MT"/>
              <a:cs typeface="Arial MT"/>
            </a:endParaRPr>
          </a:p>
          <a:p>
            <a:pPr marL="96520">
              <a:lnSpc>
                <a:spcPct val="100000"/>
              </a:lnSpc>
              <a:spcBef>
                <a:spcPts val="855"/>
              </a:spcBef>
            </a:pPr>
            <a:r>
              <a:rPr sz="1200" spc="-5" dirty="0">
                <a:solidFill>
                  <a:srgbClr val="585858"/>
                </a:solidFill>
                <a:latin typeface="Arial MT"/>
                <a:cs typeface="Arial MT"/>
              </a:rPr>
              <a:t>4</a:t>
            </a:r>
            <a:endParaRPr sz="1200">
              <a:latin typeface="Arial MT"/>
              <a:cs typeface="Arial MT"/>
            </a:endParaRPr>
          </a:p>
          <a:p>
            <a:pPr marL="96520">
              <a:lnSpc>
                <a:spcPct val="100000"/>
              </a:lnSpc>
              <a:spcBef>
                <a:spcPts val="850"/>
              </a:spcBef>
            </a:pPr>
            <a:r>
              <a:rPr sz="1200" spc="-5" dirty="0">
                <a:solidFill>
                  <a:srgbClr val="585858"/>
                </a:solidFill>
                <a:latin typeface="Arial MT"/>
                <a:cs typeface="Arial MT"/>
              </a:rPr>
              <a:t>2</a:t>
            </a:r>
            <a:endParaRPr sz="1200">
              <a:latin typeface="Arial MT"/>
              <a:cs typeface="Arial MT"/>
            </a:endParaRPr>
          </a:p>
          <a:p>
            <a:pPr marL="96520">
              <a:lnSpc>
                <a:spcPct val="100000"/>
              </a:lnSpc>
              <a:spcBef>
                <a:spcPts val="850"/>
              </a:spcBef>
            </a:pPr>
            <a:r>
              <a:rPr sz="1200" spc="-5" dirty="0">
                <a:solidFill>
                  <a:srgbClr val="585858"/>
                </a:solidFill>
                <a:latin typeface="Arial MT"/>
                <a:cs typeface="Arial MT"/>
              </a:rPr>
              <a:t>0</a:t>
            </a:r>
            <a:endParaRPr sz="1200">
              <a:latin typeface="Arial MT"/>
              <a:cs typeface="Arial MT"/>
            </a:endParaRPr>
          </a:p>
        </p:txBody>
      </p:sp>
      <p:sp>
        <p:nvSpPr>
          <p:cNvPr id="11" name="object 11"/>
          <p:cNvSpPr txBox="1"/>
          <p:nvPr/>
        </p:nvSpPr>
        <p:spPr>
          <a:xfrm>
            <a:off x="1098905" y="3429076"/>
            <a:ext cx="3058160" cy="208915"/>
          </a:xfrm>
          <a:prstGeom prst="rect">
            <a:avLst/>
          </a:prstGeom>
        </p:spPr>
        <p:txBody>
          <a:bodyPr vert="horz" wrap="square" lIns="0" tIns="12700" rIns="0" bIns="0" rtlCol="0">
            <a:spAutoFit/>
          </a:bodyPr>
          <a:lstStyle/>
          <a:p>
            <a:pPr marL="12700">
              <a:lnSpc>
                <a:spcPct val="100000"/>
              </a:lnSpc>
              <a:spcBef>
                <a:spcPts val="100"/>
              </a:spcBef>
              <a:tabLst>
                <a:tab pos="718820" algn="l"/>
                <a:tab pos="1615440" algn="l"/>
                <a:tab pos="2512060" algn="l"/>
              </a:tabLst>
            </a:pPr>
            <a:r>
              <a:rPr sz="1200" dirty="0">
                <a:solidFill>
                  <a:srgbClr val="585858"/>
                </a:solidFill>
                <a:latin typeface="Arial MT"/>
                <a:cs typeface="Arial MT"/>
              </a:rPr>
              <a:t>TO</a:t>
            </a:r>
            <a:r>
              <a:rPr sz="1200" spc="-15" dirty="0">
                <a:solidFill>
                  <a:srgbClr val="585858"/>
                </a:solidFill>
                <a:latin typeface="Arial MT"/>
                <a:cs typeface="Arial MT"/>
              </a:rPr>
              <a:t>G</a:t>
            </a:r>
            <a:r>
              <a:rPr sz="1200" dirty="0">
                <a:solidFill>
                  <a:srgbClr val="585858"/>
                </a:solidFill>
                <a:latin typeface="Arial MT"/>
                <a:cs typeface="Arial MT"/>
              </a:rPr>
              <a:t>A	A</a:t>
            </a:r>
            <a:r>
              <a:rPr sz="1200" spc="-10" dirty="0">
                <a:solidFill>
                  <a:srgbClr val="585858"/>
                </a:solidFill>
                <a:latin typeface="Arial MT"/>
                <a:cs typeface="Arial MT"/>
              </a:rPr>
              <a:t>V</a:t>
            </a:r>
            <a:r>
              <a:rPr sz="1200" dirty="0">
                <a:solidFill>
                  <a:srgbClr val="585858"/>
                </a:solidFill>
                <a:latin typeface="Arial MT"/>
                <a:cs typeface="Arial MT"/>
              </a:rPr>
              <a:t>A</a:t>
            </a:r>
            <a:r>
              <a:rPr sz="1200" spc="-10" dirty="0">
                <a:solidFill>
                  <a:srgbClr val="585858"/>
                </a:solidFill>
                <a:latin typeface="Arial MT"/>
                <a:cs typeface="Arial MT"/>
              </a:rPr>
              <a:t>G</a:t>
            </a:r>
            <a:r>
              <a:rPr sz="1200" dirty="0">
                <a:solidFill>
                  <a:srgbClr val="585858"/>
                </a:solidFill>
                <a:latin typeface="Arial MT"/>
                <a:cs typeface="Arial MT"/>
              </a:rPr>
              <a:t>A</a:t>
            </a:r>
            <a:r>
              <a:rPr sz="1200" spc="-10" dirty="0">
                <a:solidFill>
                  <a:srgbClr val="585858"/>
                </a:solidFill>
                <a:latin typeface="Arial MT"/>
                <a:cs typeface="Arial MT"/>
              </a:rPr>
              <a:t>S</a:t>
            </a:r>
            <a:r>
              <a:rPr sz="1200" dirty="0">
                <a:solidFill>
                  <a:srgbClr val="585858"/>
                </a:solidFill>
                <a:latin typeface="Arial MT"/>
                <a:cs typeface="Arial MT"/>
              </a:rPr>
              <a:t>T	E</a:t>
            </a:r>
            <a:r>
              <a:rPr sz="1200" spc="-10" dirty="0">
                <a:solidFill>
                  <a:srgbClr val="585858"/>
                </a:solidFill>
                <a:latin typeface="Arial MT"/>
                <a:cs typeface="Arial MT"/>
              </a:rPr>
              <a:t>X</a:t>
            </a:r>
            <a:r>
              <a:rPr sz="1200" dirty="0">
                <a:solidFill>
                  <a:srgbClr val="585858"/>
                </a:solidFill>
                <a:latin typeface="Arial MT"/>
                <a:cs typeface="Arial MT"/>
              </a:rPr>
              <a:t>P</a:t>
            </a:r>
            <a:r>
              <a:rPr sz="1200" spc="-10" dirty="0">
                <a:solidFill>
                  <a:srgbClr val="585858"/>
                </a:solidFill>
                <a:latin typeface="Arial MT"/>
                <a:cs typeface="Arial MT"/>
              </a:rPr>
              <a:t>A</a:t>
            </a:r>
            <a:r>
              <a:rPr sz="1200" spc="-5" dirty="0">
                <a:solidFill>
                  <a:srgbClr val="585858"/>
                </a:solidFill>
                <a:latin typeface="Arial MT"/>
                <a:cs typeface="Arial MT"/>
              </a:rPr>
              <a:t>N</a:t>
            </a:r>
            <a:r>
              <a:rPr sz="1200" dirty="0">
                <a:solidFill>
                  <a:srgbClr val="585858"/>
                </a:solidFill>
                <a:latin typeface="Arial MT"/>
                <a:cs typeface="Arial MT"/>
              </a:rPr>
              <a:t>D	</a:t>
            </a:r>
            <a:r>
              <a:rPr sz="1200" spc="-5" dirty="0">
                <a:solidFill>
                  <a:srgbClr val="585858"/>
                </a:solidFill>
                <a:latin typeface="Arial MT"/>
                <a:cs typeface="Arial MT"/>
              </a:rPr>
              <a:t>R</a:t>
            </a:r>
            <a:r>
              <a:rPr sz="1200" dirty="0">
                <a:solidFill>
                  <a:srgbClr val="585858"/>
                </a:solidFill>
                <a:latin typeface="Arial MT"/>
                <a:cs typeface="Arial MT"/>
              </a:rPr>
              <a:t>E</a:t>
            </a:r>
            <a:r>
              <a:rPr sz="1200" spc="-10" dirty="0">
                <a:solidFill>
                  <a:srgbClr val="585858"/>
                </a:solidFill>
                <a:latin typeface="Arial MT"/>
                <a:cs typeface="Arial MT"/>
              </a:rPr>
              <a:t>A</a:t>
            </a:r>
            <a:r>
              <a:rPr sz="1200" dirty="0">
                <a:solidFill>
                  <a:srgbClr val="585858"/>
                </a:solidFill>
                <a:latin typeface="Arial MT"/>
                <a:cs typeface="Arial MT"/>
              </a:rPr>
              <a:t>L-3</a:t>
            </a:r>
            <a:endParaRPr sz="1200">
              <a:latin typeface="Arial MT"/>
              <a:cs typeface="Arial MT"/>
            </a:endParaRPr>
          </a:p>
        </p:txBody>
      </p:sp>
      <p:sp>
        <p:nvSpPr>
          <p:cNvPr id="12" name="object 12"/>
          <p:cNvSpPr txBox="1"/>
          <p:nvPr/>
        </p:nvSpPr>
        <p:spPr>
          <a:xfrm>
            <a:off x="4309364" y="3429076"/>
            <a:ext cx="2494915" cy="208915"/>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Arial MT"/>
                <a:cs typeface="Arial MT"/>
              </a:rPr>
              <a:t>RILOMET-1</a:t>
            </a:r>
            <a:r>
              <a:rPr sz="1200" spc="-10" dirty="0">
                <a:solidFill>
                  <a:srgbClr val="585858"/>
                </a:solidFill>
                <a:latin typeface="Arial MT"/>
                <a:cs typeface="Arial MT"/>
              </a:rPr>
              <a:t> </a:t>
            </a:r>
            <a:r>
              <a:rPr sz="1200" spc="-5" dirty="0">
                <a:solidFill>
                  <a:srgbClr val="585858"/>
                </a:solidFill>
                <a:latin typeface="Arial MT"/>
                <a:cs typeface="Arial MT"/>
              </a:rPr>
              <a:t>METGastric</a:t>
            </a:r>
            <a:r>
              <a:rPr sz="1200" spc="320" dirty="0">
                <a:solidFill>
                  <a:srgbClr val="585858"/>
                </a:solidFill>
                <a:latin typeface="Arial MT"/>
                <a:cs typeface="Arial MT"/>
              </a:rPr>
              <a:t> </a:t>
            </a:r>
            <a:r>
              <a:rPr sz="1200" spc="-5" dirty="0">
                <a:solidFill>
                  <a:srgbClr val="585858"/>
                </a:solidFill>
                <a:latin typeface="Arial MT"/>
                <a:cs typeface="Arial MT"/>
              </a:rPr>
              <a:t>RAINFALL</a:t>
            </a:r>
            <a:endParaRPr sz="1200">
              <a:latin typeface="Arial MT"/>
              <a:cs typeface="Arial MT"/>
            </a:endParaRPr>
          </a:p>
        </p:txBody>
      </p:sp>
      <p:sp>
        <p:nvSpPr>
          <p:cNvPr id="13" name="object 13"/>
          <p:cNvSpPr txBox="1"/>
          <p:nvPr/>
        </p:nvSpPr>
        <p:spPr>
          <a:xfrm>
            <a:off x="7007479" y="3429076"/>
            <a:ext cx="54165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85858"/>
                </a:solidFill>
                <a:latin typeface="Arial MT"/>
                <a:cs typeface="Arial MT"/>
              </a:rPr>
              <a:t>KN</a:t>
            </a:r>
            <a:r>
              <a:rPr sz="1200" spc="-10" dirty="0">
                <a:solidFill>
                  <a:srgbClr val="585858"/>
                </a:solidFill>
                <a:latin typeface="Arial MT"/>
                <a:cs typeface="Arial MT"/>
              </a:rPr>
              <a:t>-0</a:t>
            </a:r>
            <a:r>
              <a:rPr sz="1200" dirty="0">
                <a:solidFill>
                  <a:srgbClr val="585858"/>
                </a:solidFill>
                <a:latin typeface="Arial MT"/>
                <a:cs typeface="Arial MT"/>
              </a:rPr>
              <a:t>62</a:t>
            </a:r>
            <a:endParaRPr sz="1200">
              <a:latin typeface="Arial MT"/>
              <a:cs typeface="Arial MT"/>
            </a:endParaRPr>
          </a:p>
        </p:txBody>
      </p:sp>
      <p:sp>
        <p:nvSpPr>
          <p:cNvPr id="14" name="object 14"/>
          <p:cNvSpPr txBox="1"/>
          <p:nvPr/>
        </p:nvSpPr>
        <p:spPr>
          <a:xfrm>
            <a:off x="7845043" y="3429076"/>
            <a:ext cx="566420" cy="208915"/>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585858"/>
                </a:solidFill>
                <a:latin typeface="Arial MT"/>
                <a:cs typeface="Arial MT"/>
              </a:rPr>
              <a:t>C</a:t>
            </a:r>
            <a:r>
              <a:rPr sz="1200" spc="-10" dirty="0">
                <a:solidFill>
                  <a:srgbClr val="585858"/>
                </a:solidFill>
                <a:latin typeface="Arial MT"/>
                <a:cs typeface="Arial MT"/>
              </a:rPr>
              <a:t>M</a:t>
            </a:r>
            <a:r>
              <a:rPr sz="1200" spc="-5" dirty="0">
                <a:solidFill>
                  <a:srgbClr val="585858"/>
                </a:solidFill>
                <a:latin typeface="Arial MT"/>
                <a:cs typeface="Arial MT"/>
              </a:rPr>
              <a:t>-</a:t>
            </a:r>
            <a:r>
              <a:rPr sz="1200" dirty="0">
                <a:solidFill>
                  <a:srgbClr val="585858"/>
                </a:solidFill>
                <a:latin typeface="Arial MT"/>
                <a:cs typeface="Arial MT"/>
              </a:rPr>
              <a:t>6</a:t>
            </a:r>
            <a:r>
              <a:rPr sz="1200" spc="-5" dirty="0">
                <a:solidFill>
                  <a:srgbClr val="585858"/>
                </a:solidFill>
                <a:latin typeface="Arial MT"/>
                <a:cs typeface="Arial MT"/>
              </a:rPr>
              <a:t>4</a:t>
            </a:r>
            <a:r>
              <a:rPr sz="1200" dirty="0">
                <a:solidFill>
                  <a:srgbClr val="585858"/>
                </a:solidFill>
                <a:latin typeface="Arial MT"/>
                <a:cs typeface="Arial MT"/>
              </a:rPr>
              <a:t>9</a:t>
            </a:r>
            <a:endParaRPr sz="1200">
              <a:latin typeface="Arial MT"/>
              <a:cs typeface="Arial MT"/>
            </a:endParaRPr>
          </a:p>
        </p:txBody>
      </p:sp>
      <p:grpSp>
        <p:nvGrpSpPr>
          <p:cNvPr id="15" name="object 15"/>
          <p:cNvGrpSpPr/>
          <p:nvPr/>
        </p:nvGrpSpPr>
        <p:grpSpPr>
          <a:xfrm>
            <a:off x="2561844" y="3793235"/>
            <a:ext cx="2832100" cy="76200"/>
            <a:chOff x="2561844" y="3793235"/>
            <a:chExt cx="2832100" cy="76200"/>
          </a:xfrm>
        </p:grpSpPr>
        <p:sp>
          <p:nvSpPr>
            <p:cNvPr id="16" name="object 16"/>
            <p:cNvSpPr/>
            <p:nvPr/>
          </p:nvSpPr>
          <p:spPr>
            <a:xfrm>
              <a:off x="2561844" y="3793235"/>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1E315F"/>
            </a:solidFill>
          </p:spPr>
          <p:txBody>
            <a:bodyPr wrap="square" lIns="0" tIns="0" rIns="0" bIns="0" rtlCol="0"/>
            <a:lstStyle/>
            <a:p>
              <a:endParaRPr/>
            </a:p>
          </p:txBody>
        </p:sp>
        <p:sp>
          <p:nvSpPr>
            <p:cNvPr id="17" name="object 17"/>
            <p:cNvSpPr/>
            <p:nvPr/>
          </p:nvSpPr>
          <p:spPr>
            <a:xfrm>
              <a:off x="3698747" y="3793235"/>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6D1E50"/>
            </a:solidFill>
          </p:spPr>
          <p:txBody>
            <a:bodyPr wrap="square" lIns="0" tIns="0" rIns="0" bIns="0" rtlCol="0"/>
            <a:lstStyle/>
            <a:p>
              <a:endParaRPr/>
            </a:p>
          </p:txBody>
        </p:sp>
        <p:sp>
          <p:nvSpPr>
            <p:cNvPr id="18" name="object 18"/>
            <p:cNvSpPr/>
            <p:nvPr/>
          </p:nvSpPr>
          <p:spPr>
            <a:xfrm>
              <a:off x="5317236" y="3793235"/>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7C8231"/>
            </a:solidFill>
          </p:spPr>
          <p:txBody>
            <a:bodyPr wrap="square" lIns="0" tIns="0" rIns="0" bIns="0" rtlCol="0"/>
            <a:lstStyle/>
            <a:p>
              <a:endParaRPr/>
            </a:p>
          </p:txBody>
        </p:sp>
      </p:grpSp>
      <p:sp>
        <p:nvSpPr>
          <p:cNvPr id="19" name="object 19"/>
          <p:cNvSpPr txBox="1"/>
          <p:nvPr/>
        </p:nvSpPr>
        <p:spPr>
          <a:xfrm>
            <a:off x="2658872" y="3714699"/>
            <a:ext cx="4057015" cy="208279"/>
          </a:xfrm>
          <a:prstGeom prst="rect">
            <a:avLst/>
          </a:prstGeom>
        </p:spPr>
        <p:txBody>
          <a:bodyPr vert="horz" wrap="square" lIns="0" tIns="12700" rIns="0" bIns="0" rtlCol="0">
            <a:spAutoFit/>
          </a:bodyPr>
          <a:lstStyle/>
          <a:p>
            <a:pPr marL="12700">
              <a:lnSpc>
                <a:spcPct val="100000"/>
              </a:lnSpc>
              <a:spcBef>
                <a:spcPts val="100"/>
              </a:spcBef>
              <a:tabLst>
                <a:tab pos="1149350" algn="l"/>
                <a:tab pos="2767965" algn="l"/>
              </a:tabLst>
            </a:pPr>
            <a:r>
              <a:rPr sz="1200" spc="-5" dirty="0">
                <a:solidFill>
                  <a:srgbClr val="585858"/>
                </a:solidFill>
                <a:latin typeface="Arial MT"/>
                <a:cs typeface="Arial MT"/>
              </a:rPr>
              <a:t>Control</a:t>
            </a:r>
            <a:r>
              <a:rPr sz="1200" spc="5" dirty="0">
                <a:solidFill>
                  <a:srgbClr val="585858"/>
                </a:solidFill>
                <a:latin typeface="Arial MT"/>
                <a:cs typeface="Arial MT"/>
              </a:rPr>
              <a:t> </a:t>
            </a:r>
            <a:r>
              <a:rPr sz="1200" spc="-5" dirty="0">
                <a:solidFill>
                  <a:srgbClr val="585858"/>
                </a:solidFill>
                <a:latin typeface="Arial MT"/>
                <a:cs typeface="Arial MT"/>
              </a:rPr>
              <a:t>arm	Experimental</a:t>
            </a:r>
            <a:r>
              <a:rPr sz="1200" spc="5" dirty="0">
                <a:solidFill>
                  <a:srgbClr val="585858"/>
                </a:solidFill>
                <a:latin typeface="Arial MT"/>
                <a:cs typeface="Arial MT"/>
              </a:rPr>
              <a:t> </a:t>
            </a:r>
            <a:r>
              <a:rPr sz="1200" spc="-5" dirty="0">
                <a:solidFill>
                  <a:srgbClr val="585858"/>
                </a:solidFill>
                <a:latin typeface="Arial MT"/>
                <a:cs typeface="Arial MT"/>
              </a:rPr>
              <a:t>arm1	Experimental</a:t>
            </a:r>
            <a:r>
              <a:rPr sz="1200" spc="-60" dirty="0">
                <a:solidFill>
                  <a:srgbClr val="585858"/>
                </a:solidFill>
                <a:latin typeface="Arial MT"/>
                <a:cs typeface="Arial MT"/>
              </a:rPr>
              <a:t> </a:t>
            </a:r>
            <a:r>
              <a:rPr sz="1200" spc="-5" dirty="0">
                <a:solidFill>
                  <a:srgbClr val="585858"/>
                </a:solidFill>
                <a:latin typeface="Arial MT"/>
                <a:cs typeface="Arial MT"/>
              </a:rPr>
              <a:t>arm2</a:t>
            </a:r>
            <a:endParaRPr sz="1200">
              <a:latin typeface="Arial MT"/>
              <a:cs typeface="Arial MT"/>
            </a:endParaRPr>
          </a:p>
        </p:txBody>
      </p:sp>
      <p:sp>
        <p:nvSpPr>
          <p:cNvPr id="20" name="object 20"/>
          <p:cNvSpPr/>
          <p:nvPr/>
        </p:nvSpPr>
        <p:spPr>
          <a:xfrm>
            <a:off x="519683" y="888491"/>
            <a:ext cx="8171815" cy="3141345"/>
          </a:xfrm>
          <a:custGeom>
            <a:avLst/>
            <a:gdLst/>
            <a:ahLst/>
            <a:cxnLst/>
            <a:rect l="l" t="t" r="r" b="b"/>
            <a:pathLst>
              <a:path w="8171815" h="3141345">
                <a:moveTo>
                  <a:pt x="0" y="3140963"/>
                </a:moveTo>
                <a:lnTo>
                  <a:pt x="8171688" y="3140963"/>
                </a:lnTo>
                <a:lnTo>
                  <a:pt x="8171688" y="0"/>
                </a:lnTo>
                <a:lnTo>
                  <a:pt x="0" y="0"/>
                </a:lnTo>
                <a:lnTo>
                  <a:pt x="0" y="3140963"/>
                </a:lnTo>
                <a:close/>
              </a:path>
            </a:pathLst>
          </a:custGeom>
          <a:ln w="9525">
            <a:solidFill>
              <a:srgbClr val="D9D9D9"/>
            </a:solidFill>
          </a:ln>
        </p:spPr>
        <p:txBody>
          <a:bodyPr wrap="square" lIns="0" tIns="0" rIns="0" bIns="0" rtlCol="0"/>
          <a:lstStyle/>
          <a:p>
            <a:endParaRPr/>
          </a:p>
        </p:txBody>
      </p:sp>
      <p:sp>
        <p:nvSpPr>
          <p:cNvPr id="21" name="object 21"/>
          <p:cNvSpPr txBox="1"/>
          <p:nvPr/>
        </p:nvSpPr>
        <p:spPr>
          <a:xfrm>
            <a:off x="1212900" y="923036"/>
            <a:ext cx="222885" cy="635000"/>
          </a:xfrm>
          <a:prstGeom prst="rect">
            <a:avLst/>
          </a:prstGeom>
        </p:spPr>
        <p:txBody>
          <a:bodyPr vert="horz" wrap="square" lIns="0" tIns="12065" rIns="0" bIns="0" rtlCol="0">
            <a:spAutoFit/>
          </a:bodyPr>
          <a:lstStyle/>
          <a:p>
            <a:pPr marL="12700">
              <a:lnSpc>
                <a:spcPct val="100000"/>
              </a:lnSpc>
              <a:spcBef>
                <a:spcPts val="95"/>
              </a:spcBef>
            </a:pPr>
            <a:r>
              <a:rPr sz="4000" spc="-5" dirty="0">
                <a:latin typeface="Arial MT"/>
                <a:cs typeface="Arial MT"/>
              </a:rPr>
              <a:t>*</a:t>
            </a:r>
            <a:endParaRPr sz="4000">
              <a:latin typeface="Arial MT"/>
              <a:cs typeface="Arial MT"/>
            </a:endParaRPr>
          </a:p>
        </p:txBody>
      </p:sp>
      <p:sp>
        <p:nvSpPr>
          <p:cNvPr id="22" name="object 22"/>
          <p:cNvSpPr txBox="1"/>
          <p:nvPr/>
        </p:nvSpPr>
        <p:spPr>
          <a:xfrm>
            <a:off x="8001127" y="923036"/>
            <a:ext cx="222885" cy="635000"/>
          </a:xfrm>
          <a:prstGeom prst="rect">
            <a:avLst/>
          </a:prstGeom>
        </p:spPr>
        <p:txBody>
          <a:bodyPr vert="horz" wrap="square" lIns="0" tIns="12065" rIns="0" bIns="0" rtlCol="0">
            <a:spAutoFit/>
          </a:bodyPr>
          <a:lstStyle/>
          <a:p>
            <a:pPr marL="12700">
              <a:lnSpc>
                <a:spcPct val="100000"/>
              </a:lnSpc>
              <a:spcBef>
                <a:spcPts val="95"/>
              </a:spcBef>
            </a:pPr>
            <a:r>
              <a:rPr sz="4000" spc="-5" dirty="0">
                <a:latin typeface="Arial MT"/>
                <a:cs typeface="Arial MT"/>
              </a:rPr>
              <a:t>*</a:t>
            </a:r>
            <a:endParaRPr sz="4000">
              <a:latin typeface="Arial MT"/>
              <a:cs typeface="Arial MT"/>
            </a:endParaRPr>
          </a:p>
        </p:txBody>
      </p:sp>
      <p:sp>
        <p:nvSpPr>
          <p:cNvPr id="23" name="object 23"/>
          <p:cNvSpPr txBox="1"/>
          <p:nvPr/>
        </p:nvSpPr>
        <p:spPr>
          <a:xfrm>
            <a:off x="339863" y="1670815"/>
            <a:ext cx="230504" cy="855980"/>
          </a:xfrm>
          <a:prstGeom prst="rect">
            <a:avLst/>
          </a:prstGeom>
        </p:spPr>
        <p:txBody>
          <a:bodyPr vert="vert270" wrap="square" lIns="0" tIns="1270" rIns="0" bIns="0" rtlCol="0">
            <a:spAutoFit/>
          </a:bodyPr>
          <a:lstStyle/>
          <a:p>
            <a:pPr marL="12700">
              <a:lnSpc>
                <a:spcPct val="100000"/>
              </a:lnSpc>
              <a:spcBef>
                <a:spcPts val="10"/>
              </a:spcBef>
            </a:pPr>
            <a:r>
              <a:rPr sz="1400" spc="-5" dirty="0">
                <a:latin typeface="Arial MT"/>
                <a:cs typeface="Arial MT"/>
              </a:rPr>
              <a:t>Mo</a:t>
            </a:r>
            <a:r>
              <a:rPr sz="1400" spc="-10" dirty="0">
                <a:latin typeface="Arial MT"/>
                <a:cs typeface="Arial MT"/>
              </a:rPr>
              <a:t>n</a:t>
            </a:r>
            <a:r>
              <a:rPr sz="1400" dirty="0">
                <a:latin typeface="Arial MT"/>
                <a:cs typeface="Arial MT"/>
              </a:rPr>
              <a:t>ths</a:t>
            </a:r>
            <a:r>
              <a:rPr sz="1400" spc="-55" dirty="0">
                <a:latin typeface="Arial MT"/>
                <a:cs typeface="Arial MT"/>
              </a:rPr>
              <a:t> </a:t>
            </a:r>
            <a:r>
              <a:rPr sz="1400" dirty="0">
                <a:latin typeface="Arial MT"/>
                <a:cs typeface="Arial MT"/>
              </a:rPr>
              <a:t>(OS)</a:t>
            </a:r>
            <a:endParaRPr sz="1400">
              <a:latin typeface="Arial MT"/>
              <a:cs typeface="Arial MT"/>
            </a:endParaRPr>
          </a:p>
        </p:txBody>
      </p:sp>
      <p:sp>
        <p:nvSpPr>
          <p:cNvPr id="24" name="object 24"/>
          <p:cNvSpPr/>
          <p:nvPr/>
        </p:nvSpPr>
        <p:spPr>
          <a:xfrm>
            <a:off x="810882" y="1004315"/>
            <a:ext cx="7880350" cy="2703830"/>
          </a:xfrm>
          <a:custGeom>
            <a:avLst/>
            <a:gdLst/>
            <a:ahLst/>
            <a:cxnLst/>
            <a:rect l="l" t="t" r="r" b="b"/>
            <a:pathLst>
              <a:path w="7880350" h="2703829">
                <a:moveTo>
                  <a:pt x="7880109" y="2665476"/>
                </a:moveTo>
                <a:lnTo>
                  <a:pt x="7867409" y="2659126"/>
                </a:lnTo>
                <a:lnTo>
                  <a:pt x="7803909" y="2627376"/>
                </a:lnTo>
                <a:lnTo>
                  <a:pt x="7803909" y="2659138"/>
                </a:lnTo>
                <a:lnTo>
                  <a:pt x="58051" y="2663190"/>
                </a:lnTo>
                <a:lnTo>
                  <a:pt x="58051" y="36055"/>
                </a:lnTo>
                <a:lnTo>
                  <a:pt x="92430" y="94996"/>
                </a:lnTo>
                <a:lnTo>
                  <a:pt x="96316" y="96012"/>
                </a:lnTo>
                <a:lnTo>
                  <a:pt x="102387" y="92456"/>
                </a:lnTo>
                <a:lnTo>
                  <a:pt x="103403" y="88646"/>
                </a:lnTo>
                <a:lnTo>
                  <a:pt x="59029" y="12573"/>
                </a:lnTo>
                <a:lnTo>
                  <a:pt x="51701" y="0"/>
                </a:lnTo>
                <a:lnTo>
                  <a:pt x="0" y="88646"/>
                </a:lnTo>
                <a:lnTo>
                  <a:pt x="1028" y="92456"/>
                </a:lnTo>
                <a:lnTo>
                  <a:pt x="7086" y="96012"/>
                </a:lnTo>
                <a:lnTo>
                  <a:pt x="10960" y="94996"/>
                </a:lnTo>
                <a:lnTo>
                  <a:pt x="45351" y="36055"/>
                </a:lnTo>
                <a:lnTo>
                  <a:pt x="45351" y="2666365"/>
                </a:lnTo>
                <a:lnTo>
                  <a:pt x="51701" y="2666365"/>
                </a:lnTo>
                <a:lnTo>
                  <a:pt x="51701" y="2675890"/>
                </a:lnTo>
                <a:lnTo>
                  <a:pt x="7803909" y="2671838"/>
                </a:lnTo>
                <a:lnTo>
                  <a:pt x="7803909" y="2703576"/>
                </a:lnTo>
                <a:lnTo>
                  <a:pt x="7880109" y="2665476"/>
                </a:lnTo>
                <a:close/>
              </a:path>
            </a:pathLst>
          </a:custGeom>
          <a:solidFill>
            <a:srgbClr val="000000"/>
          </a:solidFill>
        </p:spPr>
        <p:txBody>
          <a:bodyPr wrap="square" lIns="0" tIns="0" rIns="0" bIns="0" rtlCol="0"/>
          <a:lstStyle/>
          <a:p>
            <a:endParaRPr/>
          </a:p>
        </p:txBody>
      </p:sp>
      <p:sp>
        <p:nvSpPr>
          <p:cNvPr id="25" name="object 25"/>
          <p:cNvSpPr txBox="1"/>
          <p:nvPr/>
        </p:nvSpPr>
        <p:spPr>
          <a:xfrm>
            <a:off x="1118412" y="3922267"/>
            <a:ext cx="379095" cy="194310"/>
          </a:xfrm>
          <a:prstGeom prst="rect">
            <a:avLst/>
          </a:prstGeom>
        </p:spPr>
        <p:txBody>
          <a:bodyPr vert="horz" wrap="square" lIns="0" tIns="13335" rIns="0" bIns="0" rtlCol="0">
            <a:spAutoFit/>
          </a:bodyPr>
          <a:lstStyle/>
          <a:p>
            <a:pPr marL="12700">
              <a:lnSpc>
                <a:spcPct val="100000"/>
              </a:lnSpc>
              <a:spcBef>
                <a:spcPts val="105"/>
              </a:spcBef>
            </a:pPr>
            <a:r>
              <a:rPr sz="1100" spc="-10" dirty="0">
                <a:solidFill>
                  <a:srgbClr val="585858"/>
                </a:solidFill>
                <a:latin typeface="Verdana"/>
                <a:cs typeface="Verdana"/>
              </a:rPr>
              <a:t>2010</a:t>
            </a:r>
            <a:endParaRPr sz="1100">
              <a:latin typeface="Verdana"/>
              <a:cs typeface="Verdana"/>
            </a:endParaRPr>
          </a:p>
        </p:txBody>
      </p:sp>
      <p:sp>
        <p:nvSpPr>
          <p:cNvPr id="28" name="object 28"/>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29" name="object 29"/>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
        <p:nvSpPr>
          <p:cNvPr id="26" name="object 26"/>
          <p:cNvSpPr txBox="1"/>
          <p:nvPr/>
        </p:nvSpPr>
        <p:spPr>
          <a:xfrm>
            <a:off x="7976361" y="3896055"/>
            <a:ext cx="379095" cy="193675"/>
          </a:xfrm>
          <a:prstGeom prst="rect">
            <a:avLst/>
          </a:prstGeom>
        </p:spPr>
        <p:txBody>
          <a:bodyPr vert="horz" wrap="square" lIns="0" tIns="12700" rIns="0" bIns="0" rtlCol="0">
            <a:spAutoFit/>
          </a:bodyPr>
          <a:lstStyle/>
          <a:p>
            <a:pPr marL="12700">
              <a:lnSpc>
                <a:spcPct val="100000"/>
              </a:lnSpc>
              <a:spcBef>
                <a:spcPts val="100"/>
              </a:spcBef>
            </a:pPr>
            <a:r>
              <a:rPr sz="1100" spc="-10" dirty="0">
                <a:solidFill>
                  <a:srgbClr val="585858"/>
                </a:solidFill>
                <a:latin typeface="Verdana"/>
                <a:cs typeface="Verdana"/>
              </a:rPr>
              <a:t>2021</a:t>
            </a:r>
            <a:endParaRPr sz="1100">
              <a:latin typeface="Verdana"/>
              <a:cs typeface="Verdana"/>
            </a:endParaRPr>
          </a:p>
        </p:txBody>
      </p:sp>
      <p:sp>
        <p:nvSpPr>
          <p:cNvPr id="27" name="object 27"/>
          <p:cNvSpPr txBox="1"/>
          <p:nvPr/>
        </p:nvSpPr>
        <p:spPr>
          <a:xfrm>
            <a:off x="1637157" y="4347464"/>
            <a:ext cx="7070725" cy="208279"/>
          </a:xfrm>
          <a:prstGeom prst="rect">
            <a:avLst/>
          </a:prstGeom>
        </p:spPr>
        <p:txBody>
          <a:bodyPr vert="horz" wrap="square" lIns="0" tIns="12700" rIns="0" bIns="0" rtlCol="0">
            <a:spAutoFit/>
          </a:bodyPr>
          <a:lstStyle/>
          <a:p>
            <a:pPr marR="22860" algn="r">
              <a:lnSpc>
                <a:spcPct val="100000"/>
              </a:lnSpc>
              <a:spcBef>
                <a:spcPts val="100"/>
              </a:spcBef>
            </a:pPr>
            <a:r>
              <a:rPr sz="600" spc="-45" dirty="0">
                <a:latin typeface="Arial MT"/>
                <a:cs typeface="Arial MT"/>
              </a:rPr>
              <a:t>1.</a:t>
            </a:r>
            <a:r>
              <a:rPr sz="600" spc="-25" dirty="0">
                <a:latin typeface="Arial MT"/>
                <a:cs typeface="Arial MT"/>
              </a:rPr>
              <a:t> </a:t>
            </a:r>
            <a:r>
              <a:rPr sz="600" spc="-65" dirty="0">
                <a:latin typeface="Arial MT"/>
                <a:cs typeface="Arial MT"/>
              </a:rPr>
              <a:t>Bang</a:t>
            </a:r>
            <a:r>
              <a:rPr sz="600" spc="-25" dirty="0">
                <a:latin typeface="Arial MT"/>
                <a:cs typeface="Arial MT"/>
              </a:rPr>
              <a:t> </a:t>
            </a:r>
            <a:r>
              <a:rPr sz="600" spc="-70" dirty="0">
                <a:latin typeface="Arial MT"/>
                <a:cs typeface="Arial MT"/>
              </a:rPr>
              <a:t>YJ</a:t>
            </a:r>
            <a:r>
              <a:rPr sz="600" spc="-20" dirty="0">
                <a:latin typeface="Arial MT"/>
                <a:cs typeface="Arial MT"/>
              </a:rPr>
              <a:t> </a:t>
            </a:r>
            <a:r>
              <a:rPr sz="600" spc="-45" dirty="0">
                <a:latin typeface="Arial MT"/>
                <a:cs typeface="Arial MT"/>
              </a:rPr>
              <a:t>et</a:t>
            </a:r>
            <a:r>
              <a:rPr sz="600" spc="-20" dirty="0">
                <a:latin typeface="Arial MT"/>
                <a:cs typeface="Arial MT"/>
              </a:rPr>
              <a:t> </a:t>
            </a:r>
            <a:r>
              <a:rPr sz="600" spc="-40" dirty="0">
                <a:latin typeface="Arial MT"/>
                <a:cs typeface="Arial MT"/>
              </a:rPr>
              <a:t>al.</a:t>
            </a:r>
            <a:r>
              <a:rPr sz="600" spc="135" dirty="0">
                <a:latin typeface="Arial MT"/>
                <a:cs typeface="Arial MT"/>
              </a:rPr>
              <a:t> </a:t>
            </a:r>
            <a:r>
              <a:rPr sz="600" spc="-55" dirty="0">
                <a:latin typeface="Arial MT"/>
                <a:cs typeface="Arial MT"/>
              </a:rPr>
              <a:t>Lancet.</a:t>
            </a:r>
            <a:r>
              <a:rPr sz="600" spc="-25" dirty="0">
                <a:latin typeface="Arial MT"/>
                <a:cs typeface="Arial MT"/>
              </a:rPr>
              <a:t> </a:t>
            </a:r>
            <a:r>
              <a:rPr sz="600" spc="-55" dirty="0">
                <a:latin typeface="Arial MT"/>
                <a:cs typeface="Arial MT"/>
              </a:rPr>
              <a:t>2010;376:687-97;</a:t>
            </a:r>
            <a:r>
              <a:rPr sz="600" spc="-30" dirty="0">
                <a:latin typeface="Arial MT"/>
                <a:cs typeface="Arial MT"/>
              </a:rPr>
              <a:t> </a:t>
            </a:r>
            <a:r>
              <a:rPr sz="600" spc="-45" dirty="0">
                <a:latin typeface="Arial MT"/>
                <a:cs typeface="Arial MT"/>
              </a:rPr>
              <a:t>2.</a:t>
            </a:r>
            <a:r>
              <a:rPr sz="600" spc="-20" dirty="0">
                <a:latin typeface="Arial MT"/>
                <a:cs typeface="Arial MT"/>
              </a:rPr>
              <a:t> </a:t>
            </a:r>
            <a:r>
              <a:rPr sz="600" spc="-60" dirty="0">
                <a:latin typeface="Arial MT"/>
                <a:cs typeface="Arial MT"/>
              </a:rPr>
              <a:t>Ohtsu</a:t>
            </a:r>
            <a:r>
              <a:rPr sz="600" spc="-10" dirty="0">
                <a:latin typeface="Arial MT"/>
                <a:cs typeface="Arial MT"/>
              </a:rPr>
              <a:t> </a:t>
            </a:r>
            <a:r>
              <a:rPr sz="600" spc="-55" dirty="0">
                <a:latin typeface="Arial MT"/>
                <a:cs typeface="Arial MT"/>
              </a:rPr>
              <a:t>A,</a:t>
            </a:r>
            <a:r>
              <a:rPr sz="600" spc="-25" dirty="0">
                <a:latin typeface="Arial MT"/>
                <a:cs typeface="Arial MT"/>
              </a:rPr>
              <a:t> </a:t>
            </a:r>
            <a:r>
              <a:rPr sz="600" spc="-45" dirty="0">
                <a:latin typeface="Arial MT"/>
                <a:cs typeface="Arial MT"/>
              </a:rPr>
              <a:t>et</a:t>
            </a:r>
            <a:r>
              <a:rPr sz="600" spc="-20" dirty="0">
                <a:latin typeface="Arial MT"/>
                <a:cs typeface="Arial MT"/>
              </a:rPr>
              <a:t> </a:t>
            </a:r>
            <a:r>
              <a:rPr sz="600" spc="-40" dirty="0">
                <a:latin typeface="Arial MT"/>
                <a:cs typeface="Arial MT"/>
              </a:rPr>
              <a:t>al.</a:t>
            </a:r>
            <a:r>
              <a:rPr sz="600" spc="-20" dirty="0">
                <a:latin typeface="Arial MT"/>
                <a:cs typeface="Arial MT"/>
              </a:rPr>
              <a:t> </a:t>
            </a:r>
            <a:r>
              <a:rPr sz="600" spc="-55" dirty="0">
                <a:latin typeface="Arial MT"/>
                <a:cs typeface="Arial MT"/>
              </a:rPr>
              <a:t>J</a:t>
            </a:r>
            <a:r>
              <a:rPr sz="600" spc="-20" dirty="0">
                <a:latin typeface="Arial MT"/>
                <a:cs typeface="Arial MT"/>
              </a:rPr>
              <a:t> </a:t>
            </a:r>
            <a:r>
              <a:rPr sz="600" spc="-50" dirty="0">
                <a:latin typeface="Arial MT"/>
                <a:cs typeface="Arial MT"/>
              </a:rPr>
              <a:t>Clin</a:t>
            </a:r>
            <a:r>
              <a:rPr sz="600" spc="-10" dirty="0">
                <a:latin typeface="Arial MT"/>
                <a:cs typeface="Arial MT"/>
              </a:rPr>
              <a:t> </a:t>
            </a:r>
            <a:r>
              <a:rPr sz="600" spc="-60" dirty="0">
                <a:latin typeface="Arial MT"/>
                <a:cs typeface="Arial MT"/>
              </a:rPr>
              <a:t>Oncol</a:t>
            </a:r>
            <a:r>
              <a:rPr sz="600" spc="-30" dirty="0">
                <a:latin typeface="Arial MT"/>
                <a:cs typeface="Arial MT"/>
              </a:rPr>
              <a:t> </a:t>
            </a:r>
            <a:r>
              <a:rPr sz="600" spc="-55" dirty="0">
                <a:latin typeface="Arial MT"/>
                <a:cs typeface="Arial MT"/>
              </a:rPr>
              <a:t>2011;29:3968-76;</a:t>
            </a:r>
            <a:r>
              <a:rPr sz="600" spc="-20" dirty="0">
                <a:latin typeface="Arial MT"/>
                <a:cs typeface="Arial MT"/>
              </a:rPr>
              <a:t> </a:t>
            </a:r>
            <a:r>
              <a:rPr sz="600" spc="-45" dirty="0">
                <a:latin typeface="Arial MT"/>
                <a:cs typeface="Arial MT"/>
              </a:rPr>
              <a:t>3.</a:t>
            </a:r>
            <a:r>
              <a:rPr sz="600" spc="-20" dirty="0">
                <a:latin typeface="Arial MT"/>
                <a:cs typeface="Arial MT"/>
              </a:rPr>
              <a:t> </a:t>
            </a:r>
            <a:r>
              <a:rPr sz="600" spc="-55" dirty="0">
                <a:latin typeface="Arial MT"/>
                <a:cs typeface="Arial MT"/>
              </a:rPr>
              <a:t>Lordick</a:t>
            </a:r>
            <a:r>
              <a:rPr sz="600" spc="-35" dirty="0">
                <a:latin typeface="Arial MT"/>
                <a:cs typeface="Arial MT"/>
              </a:rPr>
              <a:t> </a:t>
            </a:r>
            <a:r>
              <a:rPr sz="600" spc="-50" dirty="0">
                <a:latin typeface="Arial MT"/>
                <a:cs typeface="Arial MT"/>
              </a:rPr>
              <a:t>F,</a:t>
            </a:r>
            <a:r>
              <a:rPr sz="600" spc="-25" dirty="0">
                <a:latin typeface="Arial MT"/>
                <a:cs typeface="Arial MT"/>
              </a:rPr>
              <a:t> </a:t>
            </a:r>
            <a:r>
              <a:rPr sz="600" spc="-45" dirty="0">
                <a:latin typeface="Arial MT"/>
                <a:cs typeface="Arial MT"/>
              </a:rPr>
              <a:t>et</a:t>
            </a:r>
            <a:r>
              <a:rPr sz="600" spc="-20" dirty="0">
                <a:latin typeface="Arial MT"/>
                <a:cs typeface="Arial MT"/>
              </a:rPr>
              <a:t> </a:t>
            </a:r>
            <a:r>
              <a:rPr sz="600" spc="-40" dirty="0">
                <a:latin typeface="Arial MT"/>
                <a:cs typeface="Arial MT"/>
              </a:rPr>
              <a:t>al.</a:t>
            </a:r>
            <a:r>
              <a:rPr sz="600" spc="-10" dirty="0">
                <a:latin typeface="Arial MT"/>
                <a:cs typeface="Arial MT"/>
              </a:rPr>
              <a:t> </a:t>
            </a:r>
            <a:r>
              <a:rPr sz="600" i="1" spc="-55" dirty="0">
                <a:latin typeface="Arial"/>
                <a:cs typeface="Arial"/>
              </a:rPr>
              <a:t>Lancet</a:t>
            </a:r>
            <a:r>
              <a:rPr sz="600" i="1" spc="-15" dirty="0">
                <a:latin typeface="Arial"/>
                <a:cs typeface="Arial"/>
              </a:rPr>
              <a:t> </a:t>
            </a:r>
            <a:r>
              <a:rPr sz="600" i="1" spc="-60" dirty="0">
                <a:latin typeface="Arial"/>
                <a:cs typeface="Arial"/>
              </a:rPr>
              <a:t>Oncol</a:t>
            </a:r>
            <a:r>
              <a:rPr sz="600" i="1" spc="-15" dirty="0">
                <a:latin typeface="Arial"/>
                <a:cs typeface="Arial"/>
              </a:rPr>
              <a:t> </a:t>
            </a:r>
            <a:r>
              <a:rPr sz="600" spc="-55" dirty="0">
                <a:latin typeface="Arial MT"/>
                <a:cs typeface="Arial MT"/>
              </a:rPr>
              <a:t>2013;14:490–499;</a:t>
            </a:r>
            <a:r>
              <a:rPr sz="600" spc="-35" dirty="0">
                <a:latin typeface="Arial MT"/>
                <a:cs typeface="Arial MT"/>
              </a:rPr>
              <a:t> </a:t>
            </a:r>
            <a:r>
              <a:rPr sz="600" spc="-45" dirty="0">
                <a:latin typeface="Arial MT"/>
                <a:cs typeface="Arial MT"/>
              </a:rPr>
              <a:t>4.</a:t>
            </a:r>
            <a:r>
              <a:rPr sz="600" spc="-20" dirty="0">
                <a:latin typeface="Arial MT"/>
                <a:cs typeface="Arial MT"/>
              </a:rPr>
              <a:t> </a:t>
            </a:r>
            <a:r>
              <a:rPr sz="600" spc="-60" dirty="0">
                <a:latin typeface="Arial MT"/>
                <a:cs typeface="Arial MT"/>
              </a:rPr>
              <a:t>Waddell</a:t>
            </a:r>
            <a:r>
              <a:rPr sz="600" spc="-20" dirty="0">
                <a:latin typeface="Arial MT"/>
                <a:cs typeface="Arial MT"/>
              </a:rPr>
              <a:t> </a:t>
            </a:r>
            <a:r>
              <a:rPr sz="600" spc="-70" dirty="0">
                <a:latin typeface="Arial MT"/>
                <a:cs typeface="Arial MT"/>
              </a:rPr>
              <a:t>T</a:t>
            </a:r>
            <a:r>
              <a:rPr sz="600" spc="-30" dirty="0">
                <a:latin typeface="Arial MT"/>
                <a:cs typeface="Arial MT"/>
              </a:rPr>
              <a:t> </a:t>
            </a:r>
            <a:r>
              <a:rPr sz="600" spc="-45" dirty="0">
                <a:latin typeface="Arial MT"/>
                <a:cs typeface="Arial MT"/>
              </a:rPr>
              <a:t>et</a:t>
            </a:r>
            <a:r>
              <a:rPr sz="600" spc="-25" dirty="0">
                <a:latin typeface="Arial MT"/>
                <a:cs typeface="Arial MT"/>
              </a:rPr>
              <a:t> </a:t>
            </a:r>
            <a:r>
              <a:rPr sz="600" spc="-40" dirty="0">
                <a:latin typeface="Arial MT"/>
                <a:cs typeface="Arial MT"/>
              </a:rPr>
              <a:t>al.</a:t>
            </a:r>
            <a:r>
              <a:rPr sz="600" spc="-20" dirty="0">
                <a:latin typeface="Arial MT"/>
                <a:cs typeface="Arial MT"/>
              </a:rPr>
              <a:t> </a:t>
            </a:r>
            <a:r>
              <a:rPr sz="600" spc="-55" dirty="0">
                <a:latin typeface="Arial MT"/>
                <a:cs typeface="Arial MT"/>
              </a:rPr>
              <a:t>Lancet</a:t>
            </a:r>
            <a:r>
              <a:rPr sz="600" spc="-20" dirty="0">
                <a:latin typeface="Arial MT"/>
                <a:cs typeface="Arial MT"/>
              </a:rPr>
              <a:t> </a:t>
            </a:r>
            <a:r>
              <a:rPr sz="600" spc="-55" dirty="0">
                <a:latin typeface="Arial MT"/>
                <a:cs typeface="Arial MT"/>
              </a:rPr>
              <a:t>Oncol.</a:t>
            </a:r>
            <a:r>
              <a:rPr sz="600" spc="-10" dirty="0">
                <a:latin typeface="Arial MT"/>
                <a:cs typeface="Arial MT"/>
              </a:rPr>
              <a:t> </a:t>
            </a:r>
            <a:r>
              <a:rPr sz="600" spc="-55" dirty="0">
                <a:latin typeface="Arial MT"/>
                <a:cs typeface="Arial MT"/>
              </a:rPr>
              <a:t>2013;14:481-9;</a:t>
            </a:r>
            <a:r>
              <a:rPr sz="600" spc="-35" dirty="0">
                <a:latin typeface="Arial MT"/>
                <a:cs typeface="Arial MT"/>
              </a:rPr>
              <a:t> </a:t>
            </a:r>
            <a:r>
              <a:rPr sz="600" spc="-45" dirty="0">
                <a:latin typeface="Arial MT"/>
                <a:cs typeface="Arial MT"/>
              </a:rPr>
              <a:t>5.</a:t>
            </a:r>
            <a:r>
              <a:rPr sz="600" spc="-20" dirty="0">
                <a:latin typeface="Arial MT"/>
                <a:cs typeface="Arial MT"/>
              </a:rPr>
              <a:t> </a:t>
            </a:r>
            <a:r>
              <a:rPr sz="600" spc="-55" dirty="0">
                <a:latin typeface="Arial MT"/>
                <a:cs typeface="Arial MT"/>
              </a:rPr>
              <a:t>Catenacci</a:t>
            </a:r>
            <a:r>
              <a:rPr sz="600" spc="-30" dirty="0">
                <a:latin typeface="Arial MT"/>
                <a:cs typeface="Arial MT"/>
              </a:rPr>
              <a:t> </a:t>
            </a:r>
            <a:r>
              <a:rPr sz="600" spc="-65" dirty="0">
                <a:latin typeface="Arial MT"/>
                <a:cs typeface="Arial MT"/>
              </a:rPr>
              <a:t>DVT,</a:t>
            </a:r>
            <a:r>
              <a:rPr sz="600" spc="-40" dirty="0">
                <a:latin typeface="Arial MT"/>
                <a:cs typeface="Arial MT"/>
              </a:rPr>
              <a:t> </a:t>
            </a:r>
            <a:r>
              <a:rPr sz="600" spc="-45" dirty="0">
                <a:latin typeface="Arial MT"/>
                <a:cs typeface="Arial MT"/>
              </a:rPr>
              <a:t>et</a:t>
            </a:r>
            <a:r>
              <a:rPr sz="600" spc="-20" dirty="0">
                <a:latin typeface="Arial MT"/>
                <a:cs typeface="Arial MT"/>
              </a:rPr>
              <a:t> </a:t>
            </a:r>
            <a:r>
              <a:rPr sz="600" spc="-40" dirty="0">
                <a:latin typeface="Arial MT"/>
                <a:cs typeface="Arial MT"/>
              </a:rPr>
              <a:t>al.</a:t>
            </a:r>
            <a:r>
              <a:rPr sz="600" spc="-10" dirty="0">
                <a:latin typeface="Arial MT"/>
                <a:cs typeface="Arial MT"/>
              </a:rPr>
              <a:t> </a:t>
            </a:r>
            <a:r>
              <a:rPr sz="600" i="1" spc="-55" dirty="0">
                <a:latin typeface="Arial"/>
                <a:cs typeface="Arial"/>
              </a:rPr>
              <a:t>Lancet</a:t>
            </a:r>
            <a:r>
              <a:rPr sz="600" i="1" spc="-15" dirty="0">
                <a:latin typeface="Arial"/>
                <a:cs typeface="Arial"/>
              </a:rPr>
              <a:t> </a:t>
            </a:r>
            <a:r>
              <a:rPr sz="600" i="1" spc="-60" dirty="0">
                <a:latin typeface="Arial"/>
                <a:cs typeface="Arial"/>
              </a:rPr>
              <a:t>Oncol</a:t>
            </a:r>
            <a:r>
              <a:rPr sz="600" i="1" spc="-25" dirty="0">
                <a:latin typeface="Arial"/>
                <a:cs typeface="Arial"/>
              </a:rPr>
              <a:t> </a:t>
            </a:r>
            <a:r>
              <a:rPr sz="600" spc="-60" dirty="0">
                <a:latin typeface="Arial MT"/>
                <a:cs typeface="Arial MT"/>
              </a:rPr>
              <a:t>2017;18:1467–1482;</a:t>
            </a:r>
            <a:endParaRPr sz="600">
              <a:latin typeface="Arial MT"/>
              <a:cs typeface="Arial MT"/>
            </a:endParaRPr>
          </a:p>
          <a:p>
            <a:pPr marR="5080" algn="r">
              <a:lnSpc>
                <a:spcPct val="100000"/>
              </a:lnSpc>
            </a:pPr>
            <a:r>
              <a:rPr sz="600" spc="-45" dirty="0">
                <a:latin typeface="Arial MT"/>
                <a:cs typeface="Arial MT"/>
              </a:rPr>
              <a:t>6.</a:t>
            </a:r>
            <a:r>
              <a:rPr sz="600" spc="-30" dirty="0">
                <a:latin typeface="Arial MT"/>
                <a:cs typeface="Arial MT"/>
              </a:rPr>
              <a:t> </a:t>
            </a:r>
            <a:r>
              <a:rPr sz="600" spc="-65" dirty="0">
                <a:latin typeface="Arial MT"/>
                <a:cs typeface="Arial MT"/>
              </a:rPr>
              <a:t>Shah</a:t>
            </a:r>
            <a:r>
              <a:rPr sz="600" spc="-30" dirty="0">
                <a:latin typeface="Arial MT"/>
                <a:cs typeface="Arial MT"/>
              </a:rPr>
              <a:t> </a:t>
            </a:r>
            <a:r>
              <a:rPr sz="600" spc="-70" dirty="0">
                <a:latin typeface="Arial MT"/>
                <a:cs typeface="Arial MT"/>
              </a:rPr>
              <a:t>MA,</a:t>
            </a:r>
            <a:r>
              <a:rPr sz="600" spc="-25" dirty="0">
                <a:latin typeface="Arial MT"/>
                <a:cs typeface="Arial MT"/>
              </a:rPr>
              <a:t> </a:t>
            </a:r>
            <a:r>
              <a:rPr sz="600" spc="-45" dirty="0">
                <a:latin typeface="Arial MT"/>
                <a:cs typeface="Arial MT"/>
              </a:rPr>
              <a:t>et</a:t>
            </a:r>
            <a:r>
              <a:rPr sz="600" spc="-25" dirty="0">
                <a:latin typeface="Arial MT"/>
                <a:cs typeface="Arial MT"/>
              </a:rPr>
              <a:t> </a:t>
            </a:r>
            <a:r>
              <a:rPr sz="600" spc="-40" dirty="0">
                <a:latin typeface="Arial MT"/>
                <a:cs typeface="Arial MT"/>
              </a:rPr>
              <a:t>al.</a:t>
            </a:r>
            <a:r>
              <a:rPr sz="600" spc="-10" dirty="0">
                <a:latin typeface="Arial MT"/>
                <a:cs typeface="Arial MT"/>
              </a:rPr>
              <a:t> </a:t>
            </a:r>
            <a:r>
              <a:rPr sz="600" i="1" spc="-75" dirty="0">
                <a:latin typeface="Arial"/>
                <a:cs typeface="Arial"/>
              </a:rPr>
              <a:t>JAMA</a:t>
            </a:r>
            <a:r>
              <a:rPr sz="600" i="1" spc="-35" dirty="0">
                <a:latin typeface="Arial"/>
                <a:cs typeface="Arial"/>
              </a:rPr>
              <a:t> </a:t>
            </a:r>
            <a:r>
              <a:rPr sz="600" i="1" spc="-60" dirty="0">
                <a:latin typeface="Arial"/>
                <a:cs typeface="Arial"/>
              </a:rPr>
              <a:t>Oncol</a:t>
            </a:r>
            <a:r>
              <a:rPr sz="600" i="1" spc="-20" dirty="0">
                <a:latin typeface="Arial"/>
                <a:cs typeface="Arial"/>
              </a:rPr>
              <a:t> </a:t>
            </a:r>
            <a:r>
              <a:rPr sz="600" spc="-55" dirty="0">
                <a:latin typeface="Arial MT"/>
                <a:cs typeface="Arial MT"/>
              </a:rPr>
              <a:t>2017;3:620–627;</a:t>
            </a:r>
            <a:r>
              <a:rPr sz="600" spc="-25" dirty="0">
                <a:latin typeface="Arial MT"/>
                <a:cs typeface="Arial MT"/>
              </a:rPr>
              <a:t> </a:t>
            </a:r>
            <a:r>
              <a:rPr sz="600" spc="-45" dirty="0">
                <a:latin typeface="Arial MT"/>
                <a:cs typeface="Arial MT"/>
              </a:rPr>
              <a:t>7.</a:t>
            </a:r>
            <a:r>
              <a:rPr sz="600" spc="-25" dirty="0">
                <a:latin typeface="Arial MT"/>
                <a:cs typeface="Arial MT"/>
              </a:rPr>
              <a:t> </a:t>
            </a:r>
            <a:r>
              <a:rPr sz="600" spc="-60" dirty="0">
                <a:latin typeface="Arial MT"/>
                <a:cs typeface="Arial MT"/>
              </a:rPr>
              <a:t>Fuchs</a:t>
            </a:r>
            <a:r>
              <a:rPr sz="600" spc="-25" dirty="0">
                <a:latin typeface="Arial MT"/>
                <a:cs typeface="Arial MT"/>
              </a:rPr>
              <a:t> </a:t>
            </a:r>
            <a:r>
              <a:rPr sz="600" spc="-65" dirty="0">
                <a:latin typeface="Arial MT"/>
                <a:cs typeface="Arial MT"/>
              </a:rPr>
              <a:t>CS,</a:t>
            </a:r>
            <a:r>
              <a:rPr sz="600" spc="-35" dirty="0">
                <a:latin typeface="Arial MT"/>
                <a:cs typeface="Arial MT"/>
              </a:rPr>
              <a:t> </a:t>
            </a:r>
            <a:r>
              <a:rPr sz="600" spc="-45" dirty="0">
                <a:latin typeface="Arial MT"/>
                <a:cs typeface="Arial MT"/>
              </a:rPr>
              <a:t>et</a:t>
            </a:r>
            <a:r>
              <a:rPr sz="600" spc="-30" dirty="0">
                <a:latin typeface="Arial MT"/>
                <a:cs typeface="Arial MT"/>
              </a:rPr>
              <a:t> </a:t>
            </a:r>
            <a:r>
              <a:rPr sz="600" spc="-40" dirty="0">
                <a:latin typeface="Arial MT"/>
                <a:cs typeface="Arial MT"/>
              </a:rPr>
              <a:t>al.</a:t>
            </a:r>
            <a:r>
              <a:rPr sz="600" spc="-20" dirty="0">
                <a:latin typeface="Arial MT"/>
                <a:cs typeface="Arial MT"/>
              </a:rPr>
              <a:t> </a:t>
            </a:r>
            <a:r>
              <a:rPr sz="600" i="1" spc="-55" dirty="0">
                <a:latin typeface="Arial"/>
                <a:cs typeface="Arial"/>
              </a:rPr>
              <a:t>Lancet</a:t>
            </a:r>
            <a:r>
              <a:rPr sz="600" i="1" spc="-30" dirty="0">
                <a:latin typeface="Arial"/>
                <a:cs typeface="Arial"/>
              </a:rPr>
              <a:t> </a:t>
            </a:r>
            <a:r>
              <a:rPr sz="600" i="1" spc="-60" dirty="0">
                <a:latin typeface="Arial"/>
                <a:cs typeface="Arial"/>
              </a:rPr>
              <a:t>Oncol</a:t>
            </a:r>
            <a:r>
              <a:rPr sz="600" i="1" spc="-20" dirty="0">
                <a:latin typeface="Arial"/>
                <a:cs typeface="Arial"/>
              </a:rPr>
              <a:t> </a:t>
            </a:r>
            <a:r>
              <a:rPr sz="600" spc="-55" dirty="0">
                <a:latin typeface="Arial MT"/>
                <a:cs typeface="Arial MT"/>
              </a:rPr>
              <a:t>2019;20:420–435;</a:t>
            </a:r>
            <a:r>
              <a:rPr sz="600" spc="-25" dirty="0">
                <a:latin typeface="Arial MT"/>
                <a:cs typeface="Arial MT"/>
              </a:rPr>
              <a:t> </a:t>
            </a:r>
            <a:r>
              <a:rPr sz="600" spc="-45" dirty="0">
                <a:latin typeface="Arial MT"/>
                <a:cs typeface="Arial MT"/>
              </a:rPr>
              <a:t>8.</a:t>
            </a:r>
            <a:r>
              <a:rPr sz="600" spc="-25" dirty="0">
                <a:latin typeface="Arial MT"/>
                <a:cs typeface="Arial MT"/>
              </a:rPr>
              <a:t> </a:t>
            </a:r>
            <a:r>
              <a:rPr sz="600" spc="-60" dirty="0">
                <a:latin typeface="Arial MT"/>
                <a:cs typeface="Arial MT"/>
              </a:rPr>
              <a:t>Tabernero</a:t>
            </a:r>
            <a:r>
              <a:rPr sz="600" spc="-40" dirty="0">
                <a:latin typeface="Arial MT"/>
                <a:cs typeface="Arial MT"/>
              </a:rPr>
              <a:t> </a:t>
            </a:r>
            <a:r>
              <a:rPr sz="600" spc="-55" dirty="0">
                <a:latin typeface="Arial MT"/>
                <a:cs typeface="Arial MT"/>
              </a:rPr>
              <a:t>J</a:t>
            </a:r>
            <a:r>
              <a:rPr sz="600" spc="-25" dirty="0">
                <a:latin typeface="Arial MT"/>
                <a:cs typeface="Arial MT"/>
              </a:rPr>
              <a:t> </a:t>
            </a:r>
            <a:r>
              <a:rPr sz="600" spc="-45" dirty="0">
                <a:latin typeface="Arial MT"/>
                <a:cs typeface="Arial MT"/>
              </a:rPr>
              <a:t>et</a:t>
            </a:r>
            <a:r>
              <a:rPr sz="600" spc="-25" dirty="0">
                <a:latin typeface="Arial MT"/>
                <a:cs typeface="Arial MT"/>
              </a:rPr>
              <a:t> </a:t>
            </a:r>
            <a:r>
              <a:rPr sz="600" spc="-40" dirty="0">
                <a:latin typeface="Arial MT"/>
                <a:cs typeface="Arial MT"/>
              </a:rPr>
              <a:t>al.</a:t>
            </a:r>
            <a:r>
              <a:rPr sz="600" spc="-25" dirty="0">
                <a:latin typeface="Arial MT"/>
                <a:cs typeface="Arial MT"/>
              </a:rPr>
              <a:t> </a:t>
            </a:r>
            <a:r>
              <a:rPr sz="600" spc="-75" dirty="0">
                <a:latin typeface="Arial MT"/>
                <a:cs typeface="Arial MT"/>
              </a:rPr>
              <a:t>JAMA</a:t>
            </a:r>
            <a:r>
              <a:rPr sz="600" spc="-10" dirty="0">
                <a:latin typeface="Arial MT"/>
                <a:cs typeface="Arial MT"/>
              </a:rPr>
              <a:t> </a:t>
            </a:r>
            <a:r>
              <a:rPr sz="600" spc="-55" dirty="0">
                <a:latin typeface="Arial MT"/>
                <a:cs typeface="Arial MT"/>
              </a:rPr>
              <a:t>Oncol.</a:t>
            </a:r>
            <a:r>
              <a:rPr sz="600" spc="-30" dirty="0">
                <a:latin typeface="Arial MT"/>
                <a:cs typeface="Arial MT"/>
              </a:rPr>
              <a:t> </a:t>
            </a:r>
            <a:r>
              <a:rPr sz="600" spc="-55" dirty="0">
                <a:latin typeface="Arial MT"/>
                <a:cs typeface="Arial MT"/>
              </a:rPr>
              <a:t>2020;6:1571-1580;</a:t>
            </a:r>
            <a:r>
              <a:rPr sz="600" spc="-25" dirty="0">
                <a:latin typeface="Arial MT"/>
                <a:cs typeface="Arial MT"/>
              </a:rPr>
              <a:t> </a:t>
            </a:r>
            <a:r>
              <a:rPr sz="600" spc="-45" dirty="0">
                <a:latin typeface="Arial MT"/>
                <a:cs typeface="Arial MT"/>
              </a:rPr>
              <a:t>9.</a:t>
            </a:r>
            <a:r>
              <a:rPr sz="600" spc="-35" dirty="0">
                <a:latin typeface="Arial MT"/>
                <a:cs typeface="Arial MT"/>
              </a:rPr>
              <a:t> </a:t>
            </a:r>
            <a:r>
              <a:rPr sz="600" spc="-50" dirty="0">
                <a:latin typeface="Arial MT"/>
                <a:cs typeface="Arial MT"/>
              </a:rPr>
              <a:t>Janjigian</a:t>
            </a:r>
            <a:r>
              <a:rPr sz="600" spc="-20" dirty="0">
                <a:latin typeface="Arial MT"/>
                <a:cs typeface="Arial MT"/>
              </a:rPr>
              <a:t> </a:t>
            </a:r>
            <a:r>
              <a:rPr sz="600" spc="-65" dirty="0">
                <a:latin typeface="Arial MT"/>
                <a:cs typeface="Arial MT"/>
              </a:rPr>
              <a:t>YY,</a:t>
            </a:r>
            <a:r>
              <a:rPr sz="600" spc="-25" dirty="0">
                <a:latin typeface="Arial MT"/>
                <a:cs typeface="Arial MT"/>
              </a:rPr>
              <a:t> </a:t>
            </a:r>
            <a:r>
              <a:rPr sz="600" spc="-45" dirty="0">
                <a:latin typeface="Arial MT"/>
                <a:cs typeface="Arial MT"/>
              </a:rPr>
              <a:t>et</a:t>
            </a:r>
            <a:r>
              <a:rPr sz="600" spc="-25" dirty="0">
                <a:latin typeface="Arial MT"/>
                <a:cs typeface="Arial MT"/>
              </a:rPr>
              <a:t> </a:t>
            </a:r>
            <a:r>
              <a:rPr sz="600" spc="-40" dirty="0">
                <a:latin typeface="Arial MT"/>
                <a:cs typeface="Arial MT"/>
              </a:rPr>
              <a:t>al.</a:t>
            </a:r>
            <a:r>
              <a:rPr sz="600" spc="-5" dirty="0">
                <a:latin typeface="Arial MT"/>
                <a:cs typeface="Arial MT"/>
              </a:rPr>
              <a:t> </a:t>
            </a:r>
            <a:r>
              <a:rPr sz="600" i="1" spc="-55" dirty="0">
                <a:latin typeface="Arial"/>
                <a:cs typeface="Arial"/>
              </a:rPr>
              <a:t>Lancet</a:t>
            </a:r>
            <a:r>
              <a:rPr sz="600" i="1" spc="-35" dirty="0">
                <a:latin typeface="Arial"/>
                <a:cs typeface="Arial"/>
              </a:rPr>
              <a:t> </a:t>
            </a:r>
            <a:r>
              <a:rPr sz="600" spc="-55" dirty="0">
                <a:latin typeface="Arial MT"/>
                <a:cs typeface="Arial MT"/>
              </a:rPr>
              <a:t>2021;398:27-40</a:t>
            </a:r>
            <a:endParaRPr sz="600">
              <a:latin typeface="Arial MT"/>
              <a:cs typeface="Arial M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216535"/>
            <a:ext cx="6776084" cy="452120"/>
          </a:xfrm>
          <a:prstGeom prst="rect">
            <a:avLst/>
          </a:prstGeom>
        </p:spPr>
        <p:txBody>
          <a:bodyPr vert="horz" wrap="square" lIns="0" tIns="12065" rIns="0" bIns="0" rtlCol="0">
            <a:spAutoFit/>
          </a:bodyPr>
          <a:lstStyle/>
          <a:p>
            <a:pPr marL="12700">
              <a:lnSpc>
                <a:spcPct val="100000"/>
              </a:lnSpc>
              <a:spcBef>
                <a:spcPts val="95"/>
              </a:spcBef>
            </a:pPr>
            <a:r>
              <a:rPr sz="2800" spc="-250" dirty="0">
                <a:solidFill>
                  <a:srgbClr val="016C71"/>
                </a:solidFill>
              </a:rPr>
              <a:t>History</a:t>
            </a:r>
            <a:r>
              <a:rPr sz="2800" spc="-145" dirty="0">
                <a:solidFill>
                  <a:srgbClr val="016C71"/>
                </a:solidFill>
              </a:rPr>
              <a:t> </a:t>
            </a:r>
            <a:r>
              <a:rPr sz="2800" spc="-240" dirty="0">
                <a:solidFill>
                  <a:srgbClr val="016C71"/>
                </a:solidFill>
              </a:rPr>
              <a:t>of</a:t>
            </a:r>
            <a:r>
              <a:rPr sz="2800" spc="-145" dirty="0">
                <a:solidFill>
                  <a:srgbClr val="016C71"/>
                </a:solidFill>
              </a:rPr>
              <a:t> </a:t>
            </a:r>
            <a:r>
              <a:rPr sz="2800" spc="-360" dirty="0">
                <a:solidFill>
                  <a:srgbClr val="016C71"/>
                </a:solidFill>
              </a:rPr>
              <a:t>HER</a:t>
            </a:r>
            <a:r>
              <a:rPr sz="2800" spc="-290" dirty="0">
                <a:solidFill>
                  <a:srgbClr val="016C71"/>
                </a:solidFill>
              </a:rPr>
              <a:t>2</a:t>
            </a:r>
            <a:r>
              <a:rPr sz="2800" spc="-170" dirty="0">
                <a:solidFill>
                  <a:srgbClr val="016C71"/>
                </a:solidFill>
              </a:rPr>
              <a:t>-</a:t>
            </a:r>
            <a:r>
              <a:rPr sz="2800" spc="-254" dirty="0">
                <a:solidFill>
                  <a:srgbClr val="016C71"/>
                </a:solidFill>
              </a:rPr>
              <a:t>targeted</a:t>
            </a:r>
            <a:r>
              <a:rPr sz="2800" spc="-130" dirty="0">
                <a:solidFill>
                  <a:srgbClr val="016C71"/>
                </a:solidFill>
              </a:rPr>
              <a:t> </a:t>
            </a:r>
            <a:r>
              <a:rPr sz="2800" spc="-250" dirty="0">
                <a:solidFill>
                  <a:srgbClr val="016C71"/>
                </a:solidFill>
              </a:rPr>
              <a:t>Gastri</a:t>
            </a:r>
            <a:r>
              <a:rPr sz="2800" spc="-285" dirty="0">
                <a:solidFill>
                  <a:srgbClr val="016C71"/>
                </a:solidFill>
              </a:rPr>
              <a:t>c</a:t>
            </a:r>
            <a:r>
              <a:rPr sz="2800" spc="-145" dirty="0">
                <a:solidFill>
                  <a:srgbClr val="016C71"/>
                </a:solidFill>
              </a:rPr>
              <a:t> </a:t>
            </a:r>
            <a:r>
              <a:rPr sz="2800" spc="-290" dirty="0">
                <a:solidFill>
                  <a:srgbClr val="016C71"/>
                </a:solidFill>
              </a:rPr>
              <a:t>Cancer</a:t>
            </a:r>
            <a:r>
              <a:rPr sz="2800" spc="-140" dirty="0">
                <a:solidFill>
                  <a:srgbClr val="016C71"/>
                </a:solidFill>
              </a:rPr>
              <a:t> </a:t>
            </a:r>
            <a:r>
              <a:rPr sz="2800" spc="-254" dirty="0">
                <a:solidFill>
                  <a:srgbClr val="016C71"/>
                </a:solidFill>
              </a:rPr>
              <a:t>St</a:t>
            </a:r>
            <a:r>
              <a:rPr sz="2800" spc="-305" dirty="0">
                <a:solidFill>
                  <a:srgbClr val="016C71"/>
                </a:solidFill>
              </a:rPr>
              <a:t>u</a:t>
            </a:r>
            <a:r>
              <a:rPr sz="2800" spc="-254" dirty="0">
                <a:solidFill>
                  <a:srgbClr val="016C71"/>
                </a:solidFill>
              </a:rPr>
              <a:t>dies</a:t>
            </a:r>
            <a:endParaRPr sz="2800"/>
          </a:p>
        </p:txBody>
      </p:sp>
      <p:grpSp>
        <p:nvGrpSpPr>
          <p:cNvPr id="3" name="object 3"/>
          <p:cNvGrpSpPr/>
          <p:nvPr/>
        </p:nvGrpSpPr>
        <p:grpSpPr>
          <a:xfrm>
            <a:off x="198120" y="952030"/>
            <a:ext cx="8722360" cy="3370579"/>
            <a:chOff x="198120" y="952030"/>
            <a:chExt cx="8722360" cy="3370579"/>
          </a:xfrm>
        </p:grpSpPr>
        <p:pic>
          <p:nvPicPr>
            <p:cNvPr id="4" name="object 4"/>
            <p:cNvPicPr/>
            <p:nvPr/>
          </p:nvPicPr>
          <p:blipFill>
            <a:blip r:embed="rId3" cstate="print"/>
            <a:stretch>
              <a:fillRect/>
            </a:stretch>
          </p:blipFill>
          <p:spPr>
            <a:xfrm>
              <a:off x="278892" y="952030"/>
              <a:ext cx="8615889" cy="3295357"/>
            </a:xfrm>
            <a:prstGeom prst="rect">
              <a:avLst/>
            </a:prstGeom>
          </p:spPr>
        </p:pic>
        <p:sp>
          <p:nvSpPr>
            <p:cNvPr id="5" name="object 5"/>
            <p:cNvSpPr/>
            <p:nvPr/>
          </p:nvSpPr>
          <p:spPr>
            <a:xfrm>
              <a:off x="217170" y="1221486"/>
              <a:ext cx="8684260" cy="599440"/>
            </a:xfrm>
            <a:custGeom>
              <a:avLst/>
              <a:gdLst/>
              <a:ahLst/>
              <a:cxnLst/>
              <a:rect l="l" t="t" r="r" b="b"/>
              <a:pathLst>
                <a:path w="8684260" h="599439">
                  <a:moveTo>
                    <a:pt x="0" y="99822"/>
                  </a:moveTo>
                  <a:lnTo>
                    <a:pt x="7844" y="60971"/>
                  </a:lnTo>
                  <a:lnTo>
                    <a:pt x="29236" y="29241"/>
                  </a:lnTo>
                  <a:lnTo>
                    <a:pt x="60966" y="7846"/>
                  </a:lnTo>
                  <a:lnTo>
                    <a:pt x="99822" y="0"/>
                  </a:lnTo>
                  <a:lnTo>
                    <a:pt x="8583930" y="0"/>
                  </a:lnTo>
                  <a:lnTo>
                    <a:pt x="8622780" y="7846"/>
                  </a:lnTo>
                  <a:lnTo>
                    <a:pt x="8654510" y="29241"/>
                  </a:lnTo>
                  <a:lnTo>
                    <a:pt x="8675905" y="60971"/>
                  </a:lnTo>
                  <a:lnTo>
                    <a:pt x="8683752" y="99822"/>
                  </a:lnTo>
                  <a:lnTo>
                    <a:pt x="8683752" y="499110"/>
                  </a:lnTo>
                  <a:lnTo>
                    <a:pt x="8675905" y="537960"/>
                  </a:lnTo>
                  <a:lnTo>
                    <a:pt x="8654510" y="569690"/>
                  </a:lnTo>
                  <a:lnTo>
                    <a:pt x="8622780" y="591085"/>
                  </a:lnTo>
                  <a:lnTo>
                    <a:pt x="8583930" y="598931"/>
                  </a:lnTo>
                  <a:lnTo>
                    <a:pt x="99822" y="598931"/>
                  </a:lnTo>
                  <a:lnTo>
                    <a:pt x="60966" y="591085"/>
                  </a:lnTo>
                  <a:lnTo>
                    <a:pt x="29236" y="569690"/>
                  </a:lnTo>
                  <a:lnTo>
                    <a:pt x="7844" y="537960"/>
                  </a:lnTo>
                  <a:lnTo>
                    <a:pt x="0" y="499110"/>
                  </a:lnTo>
                  <a:lnTo>
                    <a:pt x="0" y="99822"/>
                  </a:lnTo>
                  <a:close/>
                </a:path>
              </a:pathLst>
            </a:custGeom>
            <a:ln w="38100">
              <a:solidFill>
                <a:srgbClr val="3C9D9F"/>
              </a:solidFill>
            </a:ln>
          </p:spPr>
          <p:txBody>
            <a:bodyPr wrap="square" lIns="0" tIns="0" rIns="0" bIns="0" rtlCol="0"/>
            <a:lstStyle/>
            <a:p>
              <a:endParaRPr/>
            </a:p>
          </p:txBody>
        </p:sp>
        <p:sp>
          <p:nvSpPr>
            <p:cNvPr id="6" name="object 6"/>
            <p:cNvSpPr/>
            <p:nvPr/>
          </p:nvSpPr>
          <p:spPr>
            <a:xfrm>
              <a:off x="217170" y="1905762"/>
              <a:ext cx="8684260" cy="2397760"/>
            </a:xfrm>
            <a:custGeom>
              <a:avLst/>
              <a:gdLst/>
              <a:ahLst/>
              <a:cxnLst/>
              <a:rect l="l" t="t" r="r" b="b"/>
              <a:pathLst>
                <a:path w="8684260" h="2397760">
                  <a:moveTo>
                    <a:pt x="0" y="399542"/>
                  </a:moveTo>
                  <a:lnTo>
                    <a:pt x="2688" y="352958"/>
                  </a:lnTo>
                  <a:lnTo>
                    <a:pt x="10552" y="307950"/>
                  </a:lnTo>
                  <a:lnTo>
                    <a:pt x="23294" y="264817"/>
                  </a:lnTo>
                  <a:lnTo>
                    <a:pt x="40612" y="223860"/>
                  </a:lnTo>
                  <a:lnTo>
                    <a:pt x="62207" y="185379"/>
                  </a:lnTo>
                  <a:lnTo>
                    <a:pt x="87779" y="149674"/>
                  </a:lnTo>
                  <a:lnTo>
                    <a:pt x="117028" y="117046"/>
                  </a:lnTo>
                  <a:lnTo>
                    <a:pt x="149655" y="87794"/>
                  </a:lnTo>
                  <a:lnTo>
                    <a:pt x="185360" y="62219"/>
                  </a:lnTo>
                  <a:lnTo>
                    <a:pt x="223843" y="40620"/>
                  </a:lnTo>
                  <a:lnTo>
                    <a:pt x="264803" y="23299"/>
                  </a:lnTo>
                  <a:lnTo>
                    <a:pt x="307942" y="10555"/>
                  </a:lnTo>
                  <a:lnTo>
                    <a:pt x="352959" y="2688"/>
                  </a:lnTo>
                  <a:lnTo>
                    <a:pt x="399554" y="0"/>
                  </a:lnTo>
                  <a:lnTo>
                    <a:pt x="8284209" y="0"/>
                  </a:lnTo>
                  <a:lnTo>
                    <a:pt x="8330793" y="2688"/>
                  </a:lnTo>
                  <a:lnTo>
                    <a:pt x="8375801" y="10555"/>
                  </a:lnTo>
                  <a:lnTo>
                    <a:pt x="8418934" y="23299"/>
                  </a:lnTo>
                  <a:lnTo>
                    <a:pt x="8459891" y="40620"/>
                  </a:lnTo>
                  <a:lnTo>
                    <a:pt x="8498372" y="62219"/>
                  </a:lnTo>
                  <a:lnTo>
                    <a:pt x="8534077" y="87794"/>
                  </a:lnTo>
                  <a:lnTo>
                    <a:pt x="8566705" y="117046"/>
                  </a:lnTo>
                  <a:lnTo>
                    <a:pt x="8595957" y="149674"/>
                  </a:lnTo>
                  <a:lnTo>
                    <a:pt x="8621532" y="185379"/>
                  </a:lnTo>
                  <a:lnTo>
                    <a:pt x="8643131" y="223860"/>
                  </a:lnTo>
                  <a:lnTo>
                    <a:pt x="8660452" y="264817"/>
                  </a:lnTo>
                  <a:lnTo>
                    <a:pt x="8673196" y="307950"/>
                  </a:lnTo>
                  <a:lnTo>
                    <a:pt x="8681063" y="352958"/>
                  </a:lnTo>
                  <a:lnTo>
                    <a:pt x="8683752" y="399542"/>
                  </a:lnTo>
                  <a:lnTo>
                    <a:pt x="8683752" y="1997697"/>
                  </a:lnTo>
                  <a:lnTo>
                    <a:pt x="8681063" y="2044292"/>
                  </a:lnTo>
                  <a:lnTo>
                    <a:pt x="8673196" y="2089309"/>
                  </a:lnTo>
                  <a:lnTo>
                    <a:pt x="8660452" y="2132448"/>
                  </a:lnTo>
                  <a:lnTo>
                    <a:pt x="8643131" y="2173408"/>
                  </a:lnTo>
                  <a:lnTo>
                    <a:pt x="8621532" y="2211891"/>
                  </a:lnTo>
                  <a:lnTo>
                    <a:pt x="8595957" y="2247596"/>
                  </a:lnTo>
                  <a:lnTo>
                    <a:pt x="8566705" y="2280223"/>
                  </a:lnTo>
                  <a:lnTo>
                    <a:pt x="8534077" y="2309472"/>
                  </a:lnTo>
                  <a:lnTo>
                    <a:pt x="8498372" y="2335044"/>
                  </a:lnTo>
                  <a:lnTo>
                    <a:pt x="8459891" y="2356639"/>
                  </a:lnTo>
                  <a:lnTo>
                    <a:pt x="8418934" y="2373957"/>
                  </a:lnTo>
                  <a:lnTo>
                    <a:pt x="8375801" y="2386699"/>
                  </a:lnTo>
                  <a:lnTo>
                    <a:pt x="8330793" y="2394563"/>
                  </a:lnTo>
                  <a:lnTo>
                    <a:pt x="8284209" y="2397252"/>
                  </a:lnTo>
                  <a:lnTo>
                    <a:pt x="399554" y="2397252"/>
                  </a:lnTo>
                  <a:lnTo>
                    <a:pt x="352959" y="2394563"/>
                  </a:lnTo>
                  <a:lnTo>
                    <a:pt x="307942" y="2386699"/>
                  </a:lnTo>
                  <a:lnTo>
                    <a:pt x="264803" y="2373957"/>
                  </a:lnTo>
                  <a:lnTo>
                    <a:pt x="223843" y="2356639"/>
                  </a:lnTo>
                  <a:lnTo>
                    <a:pt x="185360" y="2335044"/>
                  </a:lnTo>
                  <a:lnTo>
                    <a:pt x="149655" y="2309472"/>
                  </a:lnTo>
                  <a:lnTo>
                    <a:pt x="117028" y="2280223"/>
                  </a:lnTo>
                  <a:lnTo>
                    <a:pt x="87779" y="2247596"/>
                  </a:lnTo>
                  <a:lnTo>
                    <a:pt x="62207" y="2211891"/>
                  </a:lnTo>
                  <a:lnTo>
                    <a:pt x="40612" y="2173408"/>
                  </a:lnTo>
                  <a:lnTo>
                    <a:pt x="23294" y="2132448"/>
                  </a:lnTo>
                  <a:lnTo>
                    <a:pt x="10552" y="2089309"/>
                  </a:lnTo>
                  <a:lnTo>
                    <a:pt x="2688" y="2044292"/>
                  </a:lnTo>
                  <a:lnTo>
                    <a:pt x="0" y="1997697"/>
                  </a:lnTo>
                  <a:lnTo>
                    <a:pt x="0" y="399542"/>
                  </a:lnTo>
                  <a:close/>
                </a:path>
              </a:pathLst>
            </a:custGeom>
            <a:ln w="38100">
              <a:solidFill>
                <a:srgbClr val="C8463D"/>
              </a:solidFill>
            </a:ln>
          </p:spPr>
          <p:txBody>
            <a:bodyPr wrap="square" lIns="0" tIns="0" rIns="0" bIns="0" rtlCol="0"/>
            <a:lstStyle/>
            <a:p>
              <a:endParaRPr/>
            </a:p>
          </p:txBody>
        </p:sp>
      </p:grpSp>
      <p:sp>
        <p:nvSpPr>
          <p:cNvPr id="7" name="object 7"/>
          <p:cNvSpPr txBox="1"/>
          <p:nvPr/>
        </p:nvSpPr>
        <p:spPr>
          <a:xfrm>
            <a:off x="6908418" y="4453229"/>
            <a:ext cx="1974214" cy="177800"/>
          </a:xfrm>
          <a:prstGeom prst="rect">
            <a:avLst/>
          </a:prstGeom>
        </p:spPr>
        <p:txBody>
          <a:bodyPr vert="horz" wrap="square" lIns="0" tIns="12065" rIns="0" bIns="0" rtlCol="0">
            <a:spAutoFit/>
          </a:bodyPr>
          <a:lstStyle/>
          <a:p>
            <a:pPr marL="12700">
              <a:lnSpc>
                <a:spcPct val="100000"/>
              </a:lnSpc>
              <a:spcBef>
                <a:spcPts val="95"/>
              </a:spcBef>
            </a:pPr>
            <a:r>
              <a:rPr sz="1000" b="1" spc="-135" dirty="0">
                <a:solidFill>
                  <a:srgbClr val="A6A6A6"/>
                </a:solidFill>
                <a:latin typeface="Arial"/>
                <a:cs typeface="Arial"/>
              </a:rPr>
              <a:t>A</a:t>
            </a:r>
            <a:r>
              <a:rPr sz="1000" b="1" spc="-85" dirty="0">
                <a:solidFill>
                  <a:srgbClr val="A6A6A6"/>
                </a:solidFill>
                <a:latin typeface="Arial"/>
                <a:cs typeface="Arial"/>
              </a:rPr>
              <a:t>r</a:t>
            </a:r>
            <a:r>
              <a:rPr sz="1000" b="1" spc="-55" dirty="0">
                <a:solidFill>
                  <a:srgbClr val="A6A6A6"/>
                </a:solidFill>
                <a:latin typeface="Arial"/>
                <a:cs typeface="Arial"/>
              </a:rPr>
              <a:t>i</a:t>
            </a:r>
            <a:r>
              <a:rPr sz="1000" b="1" spc="-110" dirty="0">
                <a:solidFill>
                  <a:srgbClr val="A6A6A6"/>
                </a:solidFill>
                <a:latin typeface="Arial"/>
                <a:cs typeface="Arial"/>
              </a:rPr>
              <a:t>g</a:t>
            </a:r>
            <a:r>
              <a:rPr sz="1000" b="1" spc="-105" dirty="0">
                <a:solidFill>
                  <a:srgbClr val="A6A6A6"/>
                </a:solidFill>
                <a:latin typeface="Arial"/>
                <a:cs typeface="Arial"/>
              </a:rPr>
              <a:t>a</a:t>
            </a:r>
            <a:r>
              <a:rPr sz="1000" b="1" spc="-50" dirty="0">
                <a:solidFill>
                  <a:srgbClr val="A6A6A6"/>
                </a:solidFill>
                <a:latin typeface="Arial"/>
                <a:cs typeface="Arial"/>
              </a:rPr>
              <a:t> </a:t>
            </a:r>
            <a:r>
              <a:rPr sz="1000" b="1" spc="-125" dirty="0">
                <a:solidFill>
                  <a:srgbClr val="A6A6A6"/>
                </a:solidFill>
                <a:latin typeface="Arial"/>
                <a:cs typeface="Arial"/>
              </a:rPr>
              <a:t>S</a:t>
            </a:r>
            <a:r>
              <a:rPr sz="1000" b="1" dirty="0">
                <a:solidFill>
                  <a:srgbClr val="A6A6A6"/>
                </a:solidFill>
                <a:latin typeface="Arial"/>
                <a:cs typeface="Arial"/>
              </a:rPr>
              <a:t> </a:t>
            </a:r>
            <a:r>
              <a:rPr sz="1000" b="1" spc="-110" dirty="0">
                <a:solidFill>
                  <a:srgbClr val="A6A6A6"/>
                </a:solidFill>
                <a:latin typeface="Arial"/>
                <a:cs typeface="Arial"/>
              </a:rPr>
              <a:t> </a:t>
            </a:r>
            <a:r>
              <a:rPr sz="1000" b="1" spc="-105" dirty="0">
                <a:solidFill>
                  <a:srgbClr val="A6A6A6"/>
                </a:solidFill>
                <a:latin typeface="Arial"/>
                <a:cs typeface="Arial"/>
              </a:rPr>
              <a:t>e</a:t>
            </a:r>
            <a:r>
              <a:rPr sz="1000" b="1" spc="-65" dirty="0">
                <a:solidFill>
                  <a:srgbClr val="A6A6A6"/>
                </a:solidFill>
                <a:latin typeface="Arial"/>
                <a:cs typeface="Arial"/>
              </a:rPr>
              <a:t>t</a:t>
            </a:r>
            <a:r>
              <a:rPr sz="1000" b="1" spc="-60" dirty="0">
                <a:solidFill>
                  <a:srgbClr val="A6A6A6"/>
                </a:solidFill>
                <a:latin typeface="Arial"/>
                <a:cs typeface="Arial"/>
              </a:rPr>
              <a:t> </a:t>
            </a:r>
            <a:r>
              <a:rPr sz="1000" b="1" spc="-85" dirty="0">
                <a:solidFill>
                  <a:srgbClr val="A6A6A6"/>
                </a:solidFill>
                <a:latin typeface="Arial"/>
                <a:cs typeface="Arial"/>
              </a:rPr>
              <a:t>al</a:t>
            </a:r>
            <a:r>
              <a:rPr sz="1000" b="1" spc="-55" dirty="0">
                <a:solidFill>
                  <a:srgbClr val="A6A6A6"/>
                </a:solidFill>
                <a:latin typeface="Arial"/>
                <a:cs typeface="Arial"/>
              </a:rPr>
              <a:t>.</a:t>
            </a:r>
            <a:r>
              <a:rPr sz="1000" b="1" spc="-60" dirty="0">
                <a:solidFill>
                  <a:srgbClr val="A6A6A6"/>
                </a:solidFill>
                <a:latin typeface="Arial"/>
                <a:cs typeface="Arial"/>
              </a:rPr>
              <a:t> </a:t>
            </a:r>
            <a:r>
              <a:rPr sz="1000" i="1" spc="-95" dirty="0">
                <a:solidFill>
                  <a:srgbClr val="A6A6A6"/>
                </a:solidFill>
                <a:latin typeface="Arial"/>
                <a:cs typeface="Arial"/>
              </a:rPr>
              <a:t>J</a:t>
            </a:r>
            <a:r>
              <a:rPr sz="1000" i="1" spc="-55" dirty="0">
                <a:solidFill>
                  <a:srgbClr val="A6A6A6"/>
                </a:solidFill>
                <a:latin typeface="Arial"/>
                <a:cs typeface="Arial"/>
              </a:rPr>
              <a:t> </a:t>
            </a:r>
            <a:r>
              <a:rPr sz="1000" i="1" spc="-80" dirty="0">
                <a:solidFill>
                  <a:srgbClr val="A6A6A6"/>
                </a:solidFill>
                <a:latin typeface="Arial"/>
                <a:cs typeface="Arial"/>
              </a:rPr>
              <a:t>Cli</a:t>
            </a:r>
            <a:r>
              <a:rPr sz="1000" i="1" spc="-105" dirty="0">
                <a:solidFill>
                  <a:srgbClr val="A6A6A6"/>
                </a:solidFill>
                <a:latin typeface="Arial"/>
                <a:cs typeface="Arial"/>
              </a:rPr>
              <a:t>n</a:t>
            </a:r>
            <a:r>
              <a:rPr sz="1000" i="1" spc="-55" dirty="0">
                <a:solidFill>
                  <a:srgbClr val="A6A6A6"/>
                </a:solidFill>
                <a:latin typeface="Arial"/>
                <a:cs typeface="Arial"/>
              </a:rPr>
              <a:t>. </a:t>
            </a:r>
            <a:r>
              <a:rPr sz="1000" i="1" spc="-155" dirty="0">
                <a:solidFill>
                  <a:srgbClr val="A6A6A6"/>
                </a:solidFill>
                <a:latin typeface="Arial"/>
                <a:cs typeface="Arial"/>
              </a:rPr>
              <a:t>M</a:t>
            </a:r>
            <a:r>
              <a:rPr sz="1000" i="1" spc="-110" dirty="0">
                <a:solidFill>
                  <a:srgbClr val="A6A6A6"/>
                </a:solidFill>
                <a:latin typeface="Arial"/>
                <a:cs typeface="Arial"/>
              </a:rPr>
              <a:t>e</a:t>
            </a:r>
            <a:r>
              <a:rPr sz="1000" i="1" spc="-105" dirty="0">
                <a:solidFill>
                  <a:srgbClr val="A6A6A6"/>
                </a:solidFill>
                <a:latin typeface="Arial"/>
                <a:cs typeface="Arial"/>
              </a:rPr>
              <a:t>d</a:t>
            </a:r>
            <a:r>
              <a:rPr sz="1000" spc="-55" dirty="0">
                <a:solidFill>
                  <a:srgbClr val="A6A6A6"/>
                </a:solidFill>
                <a:latin typeface="Arial MT"/>
                <a:cs typeface="Arial MT"/>
              </a:rPr>
              <a:t>.</a:t>
            </a:r>
            <a:r>
              <a:rPr sz="1000" spc="-65" dirty="0">
                <a:solidFill>
                  <a:srgbClr val="A6A6A6"/>
                </a:solidFill>
                <a:latin typeface="Arial MT"/>
                <a:cs typeface="Arial MT"/>
              </a:rPr>
              <a:t> </a:t>
            </a:r>
            <a:r>
              <a:rPr sz="1000" spc="-110" dirty="0">
                <a:solidFill>
                  <a:srgbClr val="A6A6A6"/>
                </a:solidFill>
                <a:latin typeface="Arial MT"/>
                <a:cs typeface="Arial MT"/>
              </a:rPr>
              <a:t>2</a:t>
            </a:r>
            <a:r>
              <a:rPr sz="1000" spc="-105" dirty="0">
                <a:solidFill>
                  <a:srgbClr val="A6A6A6"/>
                </a:solidFill>
                <a:latin typeface="Arial MT"/>
                <a:cs typeface="Arial MT"/>
              </a:rPr>
              <a:t>0</a:t>
            </a:r>
            <a:r>
              <a:rPr sz="1000" spc="-110" dirty="0">
                <a:solidFill>
                  <a:srgbClr val="A6A6A6"/>
                </a:solidFill>
                <a:latin typeface="Arial MT"/>
                <a:cs typeface="Arial MT"/>
              </a:rPr>
              <a:t>2</a:t>
            </a:r>
            <a:r>
              <a:rPr sz="1000" spc="-105" dirty="0">
                <a:solidFill>
                  <a:srgbClr val="A6A6A6"/>
                </a:solidFill>
                <a:latin typeface="Arial MT"/>
                <a:cs typeface="Arial MT"/>
              </a:rPr>
              <a:t>3</a:t>
            </a:r>
            <a:r>
              <a:rPr sz="1000" spc="-55" dirty="0">
                <a:solidFill>
                  <a:srgbClr val="A6A6A6"/>
                </a:solidFill>
                <a:latin typeface="Arial MT"/>
                <a:cs typeface="Arial MT"/>
              </a:rPr>
              <a:t>,</a:t>
            </a:r>
            <a:r>
              <a:rPr sz="1000" spc="-75" dirty="0">
                <a:solidFill>
                  <a:srgbClr val="A6A6A6"/>
                </a:solidFill>
                <a:latin typeface="Arial MT"/>
                <a:cs typeface="Arial MT"/>
              </a:rPr>
              <a:t> </a:t>
            </a:r>
            <a:r>
              <a:rPr sz="1000" spc="-110" dirty="0">
                <a:solidFill>
                  <a:srgbClr val="A6A6A6"/>
                </a:solidFill>
                <a:latin typeface="Arial MT"/>
                <a:cs typeface="Arial MT"/>
              </a:rPr>
              <a:t>1</a:t>
            </a:r>
            <a:r>
              <a:rPr sz="1000" spc="-105" dirty="0">
                <a:solidFill>
                  <a:srgbClr val="A6A6A6"/>
                </a:solidFill>
                <a:latin typeface="Arial MT"/>
                <a:cs typeface="Arial MT"/>
              </a:rPr>
              <a:t>2</a:t>
            </a:r>
            <a:r>
              <a:rPr sz="1000" spc="-55" dirty="0">
                <a:solidFill>
                  <a:srgbClr val="A6A6A6"/>
                </a:solidFill>
                <a:latin typeface="Arial MT"/>
                <a:cs typeface="Arial MT"/>
              </a:rPr>
              <a:t>,</a:t>
            </a:r>
            <a:r>
              <a:rPr sz="1000" spc="-75" dirty="0">
                <a:solidFill>
                  <a:srgbClr val="A6A6A6"/>
                </a:solidFill>
                <a:latin typeface="Arial MT"/>
                <a:cs typeface="Arial MT"/>
              </a:rPr>
              <a:t> </a:t>
            </a:r>
            <a:r>
              <a:rPr sz="1000" spc="-110" dirty="0">
                <a:solidFill>
                  <a:srgbClr val="A6A6A6"/>
                </a:solidFill>
                <a:latin typeface="Arial MT"/>
                <a:cs typeface="Arial MT"/>
              </a:rPr>
              <a:t>3</a:t>
            </a:r>
            <a:r>
              <a:rPr sz="1000" spc="-105" dirty="0">
                <a:solidFill>
                  <a:srgbClr val="A6A6A6"/>
                </a:solidFill>
                <a:latin typeface="Arial MT"/>
                <a:cs typeface="Arial MT"/>
              </a:rPr>
              <a:t>3</a:t>
            </a:r>
            <a:r>
              <a:rPr sz="1000" spc="-110" dirty="0">
                <a:solidFill>
                  <a:srgbClr val="A6A6A6"/>
                </a:solidFill>
                <a:latin typeface="Arial MT"/>
                <a:cs typeface="Arial MT"/>
              </a:rPr>
              <a:t>91</a:t>
            </a:r>
            <a:endParaRPr sz="1000">
              <a:latin typeface="Arial MT"/>
              <a:cs typeface="Arial MT"/>
            </a:endParaRPr>
          </a:p>
        </p:txBody>
      </p:sp>
      <p:sp>
        <p:nvSpPr>
          <p:cNvPr id="8" name="object 8"/>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9" name="object 9"/>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216535"/>
            <a:ext cx="6356985" cy="452120"/>
          </a:xfrm>
          <a:prstGeom prst="rect">
            <a:avLst/>
          </a:prstGeom>
        </p:spPr>
        <p:txBody>
          <a:bodyPr vert="horz" wrap="square" lIns="0" tIns="12065" rIns="0" bIns="0" rtlCol="0">
            <a:spAutoFit/>
          </a:bodyPr>
          <a:lstStyle/>
          <a:p>
            <a:pPr marL="12700">
              <a:lnSpc>
                <a:spcPct val="100000"/>
              </a:lnSpc>
              <a:spcBef>
                <a:spcPts val="95"/>
              </a:spcBef>
            </a:pPr>
            <a:r>
              <a:rPr sz="2800" spc="-290" dirty="0">
                <a:solidFill>
                  <a:srgbClr val="016C71"/>
                </a:solidFill>
              </a:rPr>
              <a:t>202</a:t>
            </a:r>
            <a:r>
              <a:rPr sz="2800" spc="-285" dirty="0">
                <a:solidFill>
                  <a:srgbClr val="016C71"/>
                </a:solidFill>
              </a:rPr>
              <a:t>3</a:t>
            </a:r>
            <a:r>
              <a:rPr sz="2800" spc="-135" dirty="0">
                <a:solidFill>
                  <a:srgbClr val="016C71"/>
                </a:solidFill>
              </a:rPr>
              <a:t> </a:t>
            </a:r>
            <a:r>
              <a:rPr sz="2800" spc="-285" dirty="0">
                <a:solidFill>
                  <a:srgbClr val="016C71"/>
                </a:solidFill>
              </a:rPr>
              <a:t>–</a:t>
            </a:r>
            <a:r>
              <a:rPr sz="2800" spc="-145" dirty="0">
                <a:solidFill>
                  <a:srgbClr val="016C71"/>
                </a:solidFill>
              </a:rPr>
              <a:t> </a:t>
            </a:r>
            <a:r>
              <a:rPr sz="2800" spc="-295" dirty="0">
                <a:solidFill>
                  <a:srgbClr val="016C71"/>
                </a:solidFill>
              </a:rPr>
              <a:t>Majo</a:t>
            </a:r>
            <a:r>
              <a:rPr sz="2800" spc="-200" dirty="0">
                <a:solidFill>
                  <a:srgbClr val="016C71"/>
                </a:solidFill>
              </a:rPr>
              <a:t>r</a:t>
            </a:r>
            <a:r>
              <a:rPr sz="2800" spc="-135" dirty="0">
                <a:solidFill>
                  <a:srgbClr val="016C71"/>
                </a:solidFill>
              </a:rPr>
              <a:t> </a:t>
            </a:r>
            <a:r>
              <a:rPr sz="2800" spc="-300" dirty="0">
                <a:solidFill>
                  <a:srgbClr val="016C71"/>
                </a:solidFill>
              </a:rPr>
              <a:t>Advances</a:t>
            </a:r>
            <a:r>
              <a:rPr sz="2800" spc="-140" dirty="0">
                <a:solidFill>
                  <a:srgbClr val="016C71"/>
                </a:solidFill>
              </a:rPr>
              <a:t> </a:t>
            </a:r>
            <a:r>
              <a:rPr sz="2800" spc="-150" dirty="0">
                <a:solidFill>
                  <a:srgbClr val="016C71"/>
                </a:solidFill>
              </a:rPr>
              <a:t>i</a:t>
            </a:r>
            <a:r>
              <a:rPr sz="2800" spc="-310" dirty="0">
                <a:solidFill>
                  <a:srgbClr val="016C71"/>
                </a:solidFill>
              </a:rPr>
              <a:t>n</a:t>
            </a:r>
            <a:r>
              <a:rPr sz="2800" spc="-145" dirty="0">
                <a:solidFill>
                  <a:srgbClr val="016C71"/>
                </a:solidFill>
              </a:rPr>
              <a:t> </a:t>
            </a:r>
            <a:r>
              <a:rPr sz="2800" spc="-400" dirty="0">
                <a:solidFill>
                  <a:srgbClr val="016C71"/>
                </a:solidFill>
              </a:rPr>
              <a:t>G</a:t>
            </a:r>
            <a:r>
              <a:rPr sz="2800" spc="-370" dirty="0">
                <a:solidFill>
                  <a:srgbClr val="016C71"/>
                </a:solidFill>
              </a:rPr>
              <a:t>C</a:t>
            </a:r>
            <a:r>
              <a:rPr sz="2800" spc="-125" dirty="0">
                <a:solidFill>
                  <a:srgbClr val="016C71"/>
                </a:solidFill>
              </a:rPr>
              <a:t> </a:t>
            </a:r>
            <a:r>
              <a:rPr sz="2800" spc="-340" dirty="0">
                <a:solidFill>
                  <a:srgbClr val="016C71"/>
                </a:solidFill>
              </a:rPr>
              <a:t>Immun</a:t>
            </a:r>
            <a:r>
              <a:rPr sz="2800" spc="-305" dirty="0">
                <a:solidFill>
                  <a:srgbClr val="016C71"/>
                </a:solidFill>
              </a:rPr>
              <a:t>o</a:t>
            </a:r>
            <a:r>
              <a:rPr sz="2800" spc="-265" dirty="0">
                <a:solidFill>
                  <a:srgbClr val="016C71"/>
                </a:solidFill>
              </a:rPr>
              <a:t>therapy</a:t>
            </a:r>
            <a:endParaRPr sz="2800"/>
          </a:p>
        </p:txBody>
      </p:sp>
      <p:pic>
        <p:nvPicPr>
          <p:cNvPr id="3" name="object 3"/>
          <p:cNvPicPr/>
          <p:nvPr/>
        </p:nvPicPr>
        <p:blipFill>
          <a:blip r:embed="rId3" cstate="print"/>
          <a:stretch>
            <a:fillRect/>
          </a:stretch>
        </p:blipFill>
        <p:spPr>
          <a:xfrm>
            <a:off x="1453105" y="1094472"/>
            <a:ext cx="6188344" cy="1373376"/>
          </a:xfrm>
          <a:prstGeom prst="rect">
            <a:avLst/>
          </a:prstGeom>
        </p:spPr>
      </p:pic>
      <p:pic>
        <p:nvPicPr>
          <p:cNvPr id="4" name="object 4"/>
          <p:cNvPicPr/>
          <p:nvPr/>
        </p:nvPicPr>
        <p:blipFill>
          <a:blip r:embed="rId4" cstate="print"/>
          <a:stretch>
            <a:fillRect/>
          </a:stretch>
        </p:blipFill>
        <p:spPr>
          <a:xfrm>
            <a:off x="1434083" y="2945892"/>
            <a:ext cx="2912364" cy="1629156"/>
          </a:xfrm>
          <a:prstGeom prst="rect">
            <a:avLst/>
          </a:prstGeom>
        </p:spPr>
      </p:pic>
      <p:pic>
        <p:nvPicPr>
          <p:cNvPr id="5" name="object 5"/>
          <p:cNvPicPr/>
          <p:nvPr/>
        </p:nvPicPr>
        <p:blipFill>
          <a:blip r:embed="rId5" cstate="print"/>
          <a:stretch>
            <a:fillRect/>
          </a:stretch>
        </p:blipFill>
        <p:spPr>
          <a:xfrm>
            <a:off x="4949952" y="3034283"/>
            <a:ext cx="2767583" cy="1540764"/>
          </a:xfrm>
          <a:prstGeom prst="rect">
            <a:avLst/>
          </a:prstGeom>
        </p:spPr>
      </p:pic>
      <p:sp>
        <p:nvSpPr>
          <p:cNvPr id="6" name="object 6"/>
          <p:cNvSpPr txBox="1"/>
          <p:nvPr/>
        </p:nvSpPr>
        <p:spPr>
          <a:xfrm>
            <a:off x="699617" y="738631"/>
            <a:ext cx="7747000" cy="269240"/>
          </a:xfrm>
          <a:prstGeom prst="rect">
            <a:avLst/>
          </a:prstGeom>
        </p:spPr>
        <p:txBody>
          <a:bodyPr vert="horz" wrap="square" lIns="0" tIns="12065" rIns="0" bIns="0" rtlCol="0">
            <a:spAutoFit/>
          </a:bodyPr>
          <a:lstStyle/>
          <a:p>
            <a:pPr marL="12700">
              <a:lnSpc>
                <a:spcPct val="100000"/>
              </a:lnSpc>
              <a:spcBef>
                <a:spcPts val="95"/>
              </a:spcBef>
            </a:pPr>
            <a:r>
              <a:rPr sz="1600" b="1" spc="-190" dirty="0">
                <a:latin typeface="Arial"/>
                <a:cs typeface="Arial"/>
              </a:rPr>
              <a:t>SPOTLIGHT</a:t>
            </a:r>
            <a:r>
              <a:rPr sz="1600" b="1" spc="-80" dirty="0">
                <a:latin typeface="Arial"/>
                <a:cs typeface="Arial"/>
              </a:rPr>
              <a:t> </a:t>
            </a:r>
            <a:r>
              <a:rPr sz="1600" b="1" spc="-215" dirty="0">
                <a:latin typeface="Arial"/>
                <a:cs typeface="Arial"/>
              </a:rPr>
              <a:t>&amp;</a:t>
            </a:r>
            <a:r>
              <a:rPr sz="1600" b="1" spc="-70" dirty="0">
                <a:latin typeface="Arial"/>
                <a:cs typeface="Arial"/>
              </a:rPr>
              <a:t> </a:t>
            </a:r>
            <a:r>
              <a:rPr sz="1600" b="1" spc="-204" dirty="0">
                <a:latin typeface="Arial"/>
                <a:cs typeface="Arial"/>
              </a:rPr>
              <a:t>GLOW:</a:t>
            </a:r>
            <a:r>
              <a:rPr sz="1600" b="1" spc="-75" dirty="0">
                <a:latin typeface="Arial"/>
                <a:cs typeface="Arial"/>
              </a:rPr>
              <a:t> </a:t>
            </a:r>
            <a:r>
              <a:rPr sz="1600" b="1" spc="-160" dirty="0">
                <a:latin typeface="Arial"/>
                <a:cs typeface="Arial"/>
              </a:rPr>
              <a:t>Zolbetuximab</a:t>
            </a:r>
            <a:r>
              <a:rPr sz="1600" b="1" spc="-114" dirty="0">
                <a:latin typeface="Arial"/>
                <a:cs typeface="Arial"/>
              </a:rPr>
              <a:t> </a:t>
            </a:r>
            <a:r>
              <a:rPr sz="1600" b="1" spc="-135" dirty="0">
                <a:latin typeface="Arial"/>
                <a:cs typeface="Arial"/>
              </a:rPr>
              <a:t>in</a:t>
            </a:r>
            <a:r>
              <a:rPr sz="1600" b="1" spc="-65" dirty="0">
                <a:latin typeface="Arial"/>
                <a:cs typeface="Arial"/>
              </a:rPr>
              <a:t> </a:t>
            </a:r>
            <a:r>
              <a:rPr sz="1600" b="1" spc="-140" dirty="0">
                <a:latin typeface="Arial"/>
                <a:cs typeface="Arial"/>
              </a:rPr>
              <a:t>Claudin18.2-positive,</a:t>
            </a:r>
            <a:r>
              <a:rPr sz="1600" b="1" spc="-120" dirty="0">
                <a:latin typeface="Arial"/>
                <a:cs typeface="Arial"/>
              </a:rPr>
              <a:t> </a:t>
            </a:r>
            <a:r>
              <a:rPr sz="1600" b="1" spc="-160" dirty="0">
                <a:latin typeface="Arial"/>
                <a:cs typeface="Arial"/>
              </a:rPr>
              <a:t>HER2-negative</a:t>
            </a:r>
            <a:r>
              <a:rPr sz="1600" b="1" spc="-100" dirty="0">
                <a:latin typeface="Arial"/>
                <a:cs typeface="Arial"/>
              </a:rPr>
              <a:t> </a:t>
            </a:r>
            <a:r>
              <a:rPr sz="1600" b="1" spc="-130" dirty="0">
                <a:latin typeface="Arial"/>
                <a:cs typeface="Arial"/>
              </a:rPr>
              <a:t>1st-line</a:t>
            </a:r>
            <a:r>
              <a:rPr sz="1600" b="1" spc="-75" dirty="0">
                <a:latin typeface="Arial"/>
                <a:cs typeface="Arial"/>
              </a:rPr>
              <a:t> </a:t>
            </a:r>
            <a:r>
              <a:rPr sz="1600" b="1" spc="-170" dirty="0">
                <a:latin typeface="Arial"/>
                <a:cs typeface="Arial"/>
              </a:rPr>
              <a:t>advanced</a:t>
            </a:r>
            <a:r>
              <a:rPr sz="1600" b="1" spc="-105" dirty="0">
                <a:latin typeface="Arial"/>
                <a:cs typeface="Arial"/>
              </a:rPr>
              <a:t> </a:t>
            </a:r>
            <a:r>
              <a:rPr sz="1600" b="1" spc="-220" dirty="0">
                <a:latin typeface="Arial"/>
                <a:cs typeface="Arial"/>
              </a:rPr>
              <a:t>GC</a:t>
            </a:r>
            <a:endParaRPr sz="1600" dirty="0">
              <a:latin typeface="Arial"/>
              <a:cs typeface="Arial"/>
            </a:endParaRPr>
          </a:p>
        </p:txBody>
      </p:sp>
      <p:sp>
        <p:nvSpPr>
          <p:cNvPr id="8" name="object 8"/>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9" name="object 9"/>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
        <p:nvSpPr>
          <p:cNvPr id="7" name="object 7"/>
          <p:cNvSpPr txBox="1"/>
          <p:nvPr/>
        </p:nvSpPr>
        <p:spPr>
          <a:xfrm>
            <a:off x="583488" y="2638805"/>
            <a:ext cx="7978775" cy="269240"/>
          </a:xfrm>
          <a:prstGeom prst="rect">
            <a:avLst/>
          </a:prstGeom>
        </p:spPr>
        <p:txBody>
          <a:bodyPr vert="horz" wrap="square" lIns="0" tIns="12065" rIns="0" bIns="0" rtlCol="0">
            <a:spAutoFit/>
          </a:bodyPr>
          <a:lstStyle/>
          <a:p>
            <a:pPr marL="12700">
              <a:lnSpc>
                <a:spcPct val="100000"/>
              </a:lnSpc>
              <a:spcBef>
                <a:spcPts val="95"/>
              </a:spcBef>
            </a:pPr>
            <a:r>
              <a:rPr sz="1600" b="1" spc="-170" dirty="0">
                <a:latin typeface="Arial"/>
                <a:cs typeface="Arial"/>
              </a:rPr>
              <a:t>KN-859</a:t>
            </a:r>
            <a:r>
              <a:rPr sz="1600" b="1" spc="-90" dirty="0">
                <a:latin typeface="Arial"/>
                <a:cs typeface="Arial"/>
              </a:rPr>
              <a:t> </a:t>
            </a:r>
            <a:r>
              <a:rPr sz="1600" b="1" spc="-215" dirty="0">
                <a:latin typeface="Arial"/>
                <a:cs typeface="Arial"/>
              </a:rPr>
              <a:t>&amp;</a:t>
            </a:r>
            <a:r>
              <a:rPr sz="1600" b="1" spc="-70" dirty="0">
                <a:latin typeface="Arial"/>
                <a:cs typeface="Arial"/>
              </a:rPr>
              <a:t> </a:t>
            </a:r>
            <a:r>
              <a:rPr sz="1600" b="1" spc="-160" dirty="0">
                <a:latin typeface="Arial"/>
                <a:cs typeface="Arial"/>
              </a:rPr>
              <a:t>KN-811:</a:t>
            </a:r>
            <a:r>
              <a:rPr sz="1600" b="1" spc="-85" dirty="0">
                <a:latin typeface="Arial"/>
                <a:cs typeface="Arial"/>
              </a:rPr>
              <a:t> </a:t>
            </a:r>
            <a:r>
              <a:rPr sz="1600" b="1" spc="-170" dirty="0">
                <a:latin typeface="Arial"/>
                <a:cs typeface="Arial"/>
              </a:rPr>
              <a:t>Pembrolizumab</a:t>
            </a:r>
            <a:r>
              <a:rPr sz="1600" b="1" spc="-80" dirty="0">
                <a:latin typeface="Arial"/>
                <a:cs typeface="Arial"/>
              </a:rPr>
              <a:t> </a:t>
            </a:r>
            <a:r>
              <a:rPr sz="1600" b="1" spc="-135" dirty="0">
                <a:latin typeface="Arial"/>
                <a:cs typeface="Arial"/>
              </a:rPr>
              <a:t>in</a:t>
            </a:r>
            <a:r>
              <a:rPr sz="1600" b="1" spc="-75" dirty="0">
                <a:latin typeface="Arial"/>
                <a:cs typeface="Arial"/>
              </a:rPr>
              <a:t> </a:t>
            </a:r>
            <a:r>
              <a:rPr sz="1600" b="1" spc="-150" dirty="0">
                <a:latin typeface="Arial"/>
                <a:cs typeface="Arial"/>
              </a:rPr>
              <a:t>PD-L1-positive</a:t>
            </a:r>
            <a:r>
              <a:rPr sz="1600" b="1" spc="-90" dirty="0">
                <a:latin typeface="Arial"/>
                <a:cs typeface="Arial"/>
              </a:rPr>
              <a:t> </a:t>
            </a:r>
            <a:r>
              <a:rPr sz="1600" b="1" spc="-165" dirty="0">
                <a:latin typeface="Arial"/>
                <a:cs typeface="Arial"/>
              </a:rPr>
              <a:t>HER2-neg.</a:t>
            </a:r>
            <a:r>
              <a:rPr sz="1600" b="1" spc="-90" dirty="0">
                <a:latin typeface="Arial"/>
                <a:cs typeface="Arial"/>
              </a:rPr>
              <a:t> </a:t>
            </a:r>
            <a:r>
              <a:rPr sz="1600" b="1" spc="-175" dirty="0">
                <a:latin typeface="Arial"/>
                <a:cs typeface="Arial"/>
              </a:rPr>
              <a:t>and</a:t>
            </a:r>
            <a:r>
              <a:rPr sz="1600" b="1" spc="-90" dirty="0">
                <a:latin typeface="Arial"/>
                <a:cs typeface="Arial"/>
              </a:rPr>
              <a:t> </a:t>
            </a:r>
            <a:r>
              <a:rPr sz="1600" b="1" spc="-165" dirty="0">
                <a:latin typeface="Arial"/>
                <a:cs typeface="Arial"/>
              </a:rPr>
              <a:t>HER2-pos.</a:t>
            </a:r>
            <a:r>
              <a:rPr sz="1600" b="1" spc="-90" dirty="0">
                <a:latin typeface="Arial"/>
                <a:cs typeface="Arial"/>
              </a:rPr>
              <a:t> </a:t>
            </a:r>
            <a:r>
              <a:rPr sz="1600" b="1" spc="-130" dirty="0">
                <a:latin typeface="Arial"/>
                <a:cs typeface="Arial"/>
              </a:rPr>
              <a:t>1st-line</a:t>
            </a:r>
            <a:r>
              <a:rPr sz="1600" b="1" spc="-75" dirty="0">
                <a:latin typeface="Arial"/>
                <a:cs typeface="Arial"/>
              </a:rPr>
              <a:t> </a:t>
            </a:r>
            <a:r>
              <a:rPr sz="1600" b="1" spc="-170" dirty="0">
                <a:latin typeface="Arial"/>
                <a:cs typeface="Arial"/>
              </a:rPr>
              <a:t>advanced</a:t>
            </a:r>
            <a:r>
              <a:rPr sz="1600" b="1" spc="-100" dirty="0">
                <a:latin typeface="Arial"/>
                <a:cs typeface="Arial"/>
              </a:rPr>
              <a:t> </a:t>
            </a:r>
            <a:r>
              <a:rPr sz="1600" b="1" spc="-220" dirty="0">
                <a:latin typeface="Arial"/>
                <a:cs typeface="Arial"/>
              </a:rPr>
              <a:t>GC</a:t>
            </a:r>
            <a:endParaRPr sz="16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216535"/>
            <a:ext cx="3074035" cy="452120"/>
          </a:xfrm>
          <a:prstGeom prst="rect">
            <a:avLst/>
          </a:prstGeom>
        </p:spPr>
        <p:txBody>
          <a:bodyPr vert="horz" wrap="square" lIns="0" tIns="12065" rIns="0" bIns="0" rtlCol="0">
            <a:spAutoFit/>
          </a:bodyPr>
          <a:lstStyle/>
          <a:p>
            <a:pPr marL="12700">
              <a:lnSpc>
                <a:spcPct val="100000"/>
              </a:lnSpc>
              <a:spcBef>
                <a:spcPts val="95"/>
              </a:spcBef>
            </a:pPr>
            <a:r>
              <a:rPr sz="2800" spc="-355" dirty="0">
                <a:solidFill>
                  <a:srgbClr val="016C71"/>
                </a:solidFill>
              </a:rPr>
              <a:t>KEYNOTE</a:t>
            </a:r>
            <a:r>
              <a:rPr sz="2800" spc="-170" dirty="0">
                <a:solidFill>
                  <a:srgbClr val="016C71"/>
                </a:solidFill>
              </a:rPr>
              <a:t>-</a:t>
            </a:r>
            <a:r>
              <a:rPr sz="2800" spc="-290" dirty="0">
                <a:solidFill>
                  <a:srgbClr val="016C71"/>
                </a:solidFill>
              </a:rPr>
              <a:t>81</a:t>
            </a:r>
            <a:r>
              <a:rPr sz="2800" spc="-285" dirty="0">
                <a:solidFill>
                  <a:srgbClr val="016C71"/>
                </a:solidFill>
              </a:rPr>
              <a:t>1</a:t>
            </a:r>
            <a:r>
              <a:rPr sz="2800" spc="-95" dirty="0">
                <a:solidFill>
                  <a:srgbClr val="016C71"/>
                </a:solidFill>
              </a:rPr>
              <a:t> </a:t>
            </a:r>
            <a:r>
              <a:rPr sz="2800" spc="-285" dirty="0">
                <a:solidFill>
                  <a:srgbClr val="016C71"/>
                </a:solidFill>
              </a:rPr>
              <a:t>Design</a:t>
            </a:r>
            <a:endParaRPr sz="2800"/>
          </a:p>
        </p:txBody>
      </p:sp>
      <p:pic>
        <p:nvPicPr>
          <p:cNvPr id="3" name="object 3"/>
          <p:cNvPicPr/>
          <p:nvPr/>
        </p:nvPicPr>
        <p:blipFill>
          <a:blip r:embed="rId3" cstate="print"/>
          <a:stretch>
            <a:fillRect/>
          </a:stretch>
        </p:blipFill>
        <p:spPr>
          <a:xfrm>
            <a:off x="359663" y="804672"/>
            <a:ext cx="8409432" cy="3497150"/>
          </a:xfrm>
          <a:prstGeom prst="rect">
            <a:avLst/>
          </a:prstGeom>
        </p:spPr>
      </p:pic>
      <p:sp>
        <p:nvSpPr>
          <p:cNvPr id="4" name="object 4"/>
          <p:cNvSpPr txBox="1"/>
          <p:nvPr/>
        </p:nvSpPr>
        <p:spPr>
          <a:xfrm>
            <a:off x="438708" y="4362579"/>
            <a:ext cx="8285480" cy="264795"/>
          </a:xfrm>
          <a:prstGeom prst="rect">
            <a:avLst/>
          </a:prstGeom>
        </p:spPr>
        <p:txBody>
          <a:bodyPr vert="horz" wrap="square" lIns="0" tIns="6350" rIns="0" bIns="0" rtlCol="0">
            <a:spAutoFit/>
          </a:bodyPr>
          <a:lstStyle/>
          <a:p>
            <a:pPr marL="12700" marR="5080">
              <a:lnSpc>
                <a:spcPct val="100000"/>
              </a:lnSpc>
              <a:spcBef>
                <a:spcPts val="50"/>
              </a:spcBef>
            </a:pPr>
            <a:r>
              <a:rPr sz="750" spc="-112" baseline="27777" dirty="0">
                <a:latin typeface="Arial MT"/>
                <a:cs typeface="Arial MT"/>
              </a:rPr>
              <a:t>a</a:t>
            </a:r>
            <a:r>
              <a:rPr sz="800" spc="-75" dirty="0">
                <a:latin typeface="Arial MT"/>
                <a:cs typeface="Arial MT"/>
              </a:rPr>
              <a:t>Trastuzumab:</a:t>
            </a:r>
            <a:r>
              <a:rPr sz="800" spc="-50" dirty="0">
                <a:latin typeface="Arial MT"/>
                <a:cs typeface="Arial MT"/>
              </a:rPr>
              <a:t> </a:t>
            </a:r>
            <a:r>
              <a:rPr sz="800" spc="-80" dirty="0">
                <a:latin typeface="Arial MT"/>
                <a:cs typeface="Arial MT"/>
              </a:rPr>
              <a:t>6</a:t>
            </a:r>
            <a:r>
              <a:rPr sz="800" spc="-30" dirty="0">
                <a:latin typeface="Arial MT"/>
                <a:cs typeface="Arial MT"/>
              </a:rPr>
              <a:t> </a:t>
            </a:r>
            <a:r>
              <a:rPr sz="800" spc="-80" dirty="0">
                <a:latin typeface="Arial MT"/>
                <a:cs typeface="Arial MT"/>
              </a:rPr>
              <a:t>mg/kg</a:t>
            </a:r>
            <a:r>
              <a:rPr sz="800" spc="-40" dirty="0">
                <a:latin typeface="Arial MT"/>
                <a:cs typeface="Arial MT"/>
              </a:rPr>
              <a:t> </a:t>
            </a:r>
            <a:r>
              <a:rPr sz="800" spc="-70" dirty="0">
                <a:latin typeface="Arial MT"/>
                <a:cs typeface="Arial MT"/>
              </a:rPr>
              <a:t>IV</a:t>
            </a:r>
            <a:r>
              <a:rPr sz="800" spc="-15" dirty="0">
                <a:latin typeface="Arial MT"/>
                <a:cs typeface="Arial MT"/>
              </a:rPr>
              <a:t> </a:t>
            </a:r>
            <a:r>
              <a:rPr sz="800" spc="-110" dirty="0">
                <a:latin typeface="Arial MT"/>
                <a:cs typeface="Arial MT"/>
              </a:rPr>
              <a:t>Q3W</a:t>
            </a:r>
            <a:r>
              <a:rPr sz="800" spc="-45" dirty="0">
                <a:latin typeface="Arial MT"/>
                <a:cs typeface="Arial MT"/>
              </a:rPr>
              <a:t> </a:t>
            </a:r>
            <a:r>
              <a:rPr sz="800" spc="-65" dirty="0">
                <a:latin typeface="Arial MT"/>
                <a:cs typeface="Arial MT"/>
              </a:rPr>
              <a:t>following</a:t>
            </a:r>
            <a:r>
              <a:rPr sz="800" spc="-30" dirty="0">
                <a:latin typeface="Arial MT"/>
                <a:cs typeface="Arial MT"/>
              </a:rPr>
              <a:t> </a:t>
            </a:r>
            <a:r>
              <a:rPr sz="800" spc="-80" dirty="0">
                <a:latin typeface="Arial MT"/>
                <a:cs typeface="Arial MT"/>
              </a:rPr>
              <a:t>an</a:t>
            </a:r>
            <a:r>
              <a:rPr sz="800" spc="-40" dirty="0">
                <a:latin typeface="Arial MT"/>
                <a:cs typeface="Arial MT"/>
              </a:rPr>
              <a:t> </a:t>
            </a:r>
            <a:r>
              <a:rPr sz="800" spc="-80" dirty="0">
                <a:latin typeface="Arial MT"/>
                <a:cs typeface="Arial MT"/>
              </a:rPr>
              <a:t>8</a:t>
            </a:r>
            <a:r>
              <a:rPr sz="800" spc="-30" dirty="0">
                <a:latin typeface="Arial MT"/>
                <a:cs typeface="Arial MT"/>
              </a:rPr>
              <a:t> </a:t>
            </a:r>
            <a:r>
              <a:rPr sz="800" spc="-80" dirty="0">
                <a:latin typeface="Arial MT"/>
                <a:cs typeface="Arial MT"/>
              </a:rPr>
              <a:t>mg/kg</a:t>
            </a:r>
            <a:r>
              <a:rPr sz="800" spc="-35" dirty="0">
                <a:latin typeface="Arial MT"/>
                <a:cs typeface="Arial MT"/>
              </a:rPr>
              <a:t> </a:t>
            </a:r>
            <a:r>
              <a:rPr sz="800" spc="-70" dirty="0">
                <a:latin typeface="Arial MT"/>
                <a:cs typeface="Arial MT"/>
              </a:rPr>
              <a:t>loading</a:t>
            </a:r>
            <a:r>
              <a:rPr sz="800" spc="-55" dirty="0">
                <a:latin typeface="Arial MT"/>
                <a:cs typeface="Arial MT"/>
              </a:rPr>
              <a:t> </a:t>
            </a:r>
            <a:r>
              <a:rPr sz="800" spc="-75" dirty="0">
                <a:latin typeface="Arial MT"/>
                <a:cs typeface="Arial MT"/>
              </a:rPr>
              <a:t>dose.</a:t>
            </a:r>
            <a:r>
              <a:rPr sz="800" spc="-50" dirty="0">
                <a:latin typeface="Arial MT"/>
                <a:cs typeface="Arial MT"/>
              </a:rPr>
              <a:t> </a:t>
            </a:r>
            <a:r>
              <a:rPr sz="800" spc="-75" dirty="0">
                <a:latin typeface="Arial MT"/>
                <a:cs typeface="Arial MT"/>
              </a:rPr>
              <a:t>FP:</a:t>
            </a:r>
            <a:r>
              <a:rPr sz="800" spc="-40" dirty="0">
                <a:latin typeface="Arial MT"/>
                <a:cs typeface="Arial MT"/>
              </a:rPr>
              <a:t> </a:t>
            </a:r>
            <a:r>
              <a:rPr sz="800" spc="-65" dirty="0">
                <a:latin typeface="Arial MT"/>
                <a:cs typeface="Arial MT"/>
              </a:rPr>
              <a:t>5-fluorouracil</a:t>
            </a:r>
            <a:r>
              <a:rPr sz="800" spc="-50" dirty="0">
                <a:latin typeface="Arial MT"/>
                <a:cs typeface="Arial MT"/>
              </a:rPr>
              <a:t> </a:t>
            </a:r>
            <a:r>
              <a:rPr sz="800" spc="-80" dirty="0">
                <a:latin typeface="Arial MT"/>
                <a:cs typeface="Arial MT"/>
              </a:rPr>
              <a:t>800</a:t>
            </a:r>
            <a:r>
              <a:rPr sz="800" spc="-55" dirty="0">
                <a:latin typeface="Arial MT"/>
                <a:cs typeface="Arial MT"/>
              </a:rPr>
              <a:t> </a:t>
            </a:r>
            <a:r>
              <a:rPr sz="800" spc="-80" dirty="0">
                <a:latin typeface="Arial MT"/>
                <a:cs typeface="Arial MT"/>
              </a:rPr>
              <a:t>mg/m</a:t>
            </a:r>
            <a:r>
              <a:rPr sz="750" spc="-120" baseline="27777" dirty="0">
                <a:latin typeface="Arial MT"/>
                <a:cs typeface="Arial MT"/>
              </a:rPr>
              <a:t>2</a:t>
            </a:r>
            <a:r>
              <a:rPr sz="750" spc="75" baseline="27777" dirty="0">
                <a:latin typeface="Arial MT"/>
                <a:cs typeface="Arial MT"/>
              </a:rPr>
              <a:t> </a:t>
            </a:r>
            <a:r>
              <a:rPr sz="800" spc="-70" dirty="0">
                <a:latin typeface="Arial MT"/>
                <a:cs typeface="Arial MT"/>
              </a:rPr>
              <a:t>IV</a:t>
            </a:r>
            <a:r>
              <a:rPr sz="800" spc="-15" dirty="0">
                <a:latin typeface="Arial MT"/>
                <a:cs typeface="Arial MT"/>
              </a:rPr>
              <a:t> </a:t>
            </a:r>
            <a:r>
              <a:rPr sz="800" spc="-80" dirty="0">
                <a:latin typeface="Arial MT"/>
                <a:cs typeface="Arial MT"/>
              </a:rPr>
              <a:t>on</a:t>
            </a:r>
            <a:r>
              <a:rPr sz="800" spc="-40" dirty="0">
                <a:latin typeface="Arial MT"/>
                <a:cs typeface="Arial MT"/>
              </a:rPr>
              <a:t> </a:t>
            </a:r>
            <a:r>
              <a:rPr sz="800" spc="-80" dirty="0">
                <a:latin typeface="Arial MT"/>
                <a:cs typeface="Arial MT"/>
              </a:rPr>
              <a:t>D1-5</a:t>
            </a:r>
            <a:r>
              <a:rPr sz="800" spc="-55" dirty="0">
                <a:latin typeface="Arial MT"/>
                <a:cs typeface="Arial MT"/>
              </a:rPr>
              <a:t> </a:t>
            </a:r>
            <a:r>
              <a:rPr sz="800" spc="-110" dirty="0">
                <a:latin typeface="Arial MT"/>
                <a:cs typeface="Arial MT"/>
              </a:rPr>
              <a:t>Q3W</a:t>
            </a:r>
            <a:r>
              <a:rPr sz="800" spc="-30" dirty="0">
                <a:latin typeface="Arial MT"/>
                <a:cs typeface="Arial MT"/>
              </a:rPr>
              <a:t> </a:t>
            </a:r>
            <a:r>
              <a:rPr sz="800" spc="-85" dirty="0">
                <a:latin typeface="Arial MT"/>
                <a:cs typeface="Arial MT"/>
              </a:rPr>
              <a:t>+</a:t>
            </a:r>
            <a:r>
              <a:rPr sz="800" spc="-20" dirty="0">
                <a:latin typeface="Arial MT"/>
                <a:cs typeface="Arial MT"/>
              </a:rPr>
              <a:t> </a:t>
            </a:r>
            <a:r>
              <a:rPr sz="800" spc="-65" dirty="0">
                <a:latin typeface="Arial MT"/>
                <a:cs typeface="Arial MT"/>
              </a:rPr>
              <a:t>cisplatin</a:t>
            </a:r>
            <a:r>
              <a:rPr sz="800" spc="-30" dirty="0">
                <a:latin typeface="Arial MT"/>
                <a:cs typeface="Arial MT"/>
              </a:rPr>
              <a:t> </a:t>
            </a:r>
            <a:r>
              <a:rPr sz="800" spc="-80" dirty="0">
                <a:latin typeface="Arial MT"/>
                <a:cs typeface="Arial MT"/>
              </a:rPr>
              <a:t>80</a:t>
            </a:r>
            <a:r>
              <a:rPr sz="800" spc="-40" dirty="0">
                <a:latin typeface="Arial MT"/>
                <a:cs typeface="Arial MT"/>
              </a:rPr>
              <a:t> </a:t>
            </a:r>
            <a:r>
              <a:rPr sz="800" spc="-80" dirty="0">
                <a:latin typeface="Arial MT"/>
                <a:cs typeface="Arial MT"/>
              </a:rPr>
              <a:t>mg/m</a:t>
            </a:r>
            <a:r>
              <a:rPr sz="750" spc="-120" baseline="27777" dirty="0">
                <a:latin typeface="Arial MT"/>
                <a:cs typeface="Arial MT"/>
              </a:rPr>
              <a:t>2</a:t>
            </a:r>
            <a:r>
              <a:rPr sz="750" spc="82" baseline="27777" dirty="0">
                <a:latin typeface="Arial MT"/>
                <a:cs typeface="Arial MT"/>
              </a:rPr>
              <a:t> </a:t>
            </a:r>
            <a:r>
              <a:rPr sz="800" spc="-70" dirty="0">
                <a:latin typeface="Arial MT"/>
                <a:cs typeface="Arial MT"/>
              </a:rPr>
              <a:t>IV</a:t>
            </a:r>
            <a:r>
              <a:rPr sz="800" spc="-20" dirty="0">
                <a:latin typeface="Arial MT"/>
                <a:cs typeface="Arial MT"/>
              </a:rPr>
              <a:t> </a:t>
            </a:r>
            <a:r>
              <a:rPr sz="800" spc="-90" dirty="0">
                <a:latin typeface="Arial MT"/>
                <a:cs typeface="Arial MT"/>
              </a:rPr>
              <a:t>Q3W.</a:t>
            </a:r>
            <a:r>
              <a:rPr sz="800" spc="-35" dirty="0">
                <a:latin typeface="Arial MT"/>
                <a:cs typeface="Arial MT"/>
              </a:rPr>
              <a:t> </a:t>
            </a:r>
            <a:r>
              <a:rPr sz="800" spc="-90" dirty="0">
                <a:latin typeface="Arial MT"/>
                <a:cs typeface="Arial MT"/>
              </a:rPr>
              <a:t>CAPOX:</a:t>
            </a:r>
            <a:r>
              <a:rPr sz="800" spc="-50" dirty="0">
                <a:latin typeface="Arial MT"/>
                <a:cs typeface="Arial MT"/>
              </a:rPr>
              <a:t> </a:t>
            </a:r>
            <a:r>
              <a:rPr sz="800" spc="-70" dirty="0">
                <a:latin typeface="Arial MT"/>
                <a:cs typeface="Arial MT"/>
              </a:rPr>
              <a:t>capecitabine</a:t>
            </a:r>
            <a:r>
              <a:rPr sz="800" spc="-40" dirty="0">
                <a:latin typeface="Arial MT"/>
                <a:cs typeface="Arial MT"/>
              </a:rPr>
              <a:t> </a:t>
            </a:r>
            <a:r>
              <a:rPr sz="800" spc="-85" dirty="0">
                <a:latin typeface="Arial MT"/>
                <a:cs typeface="Arial MT"/>
              </a:rPr>
              <a:t>1000</a:t>
            </a:r>
            <a:r>
              <a:rPr sz="800" spc="-35" dirty="0">
                <a:latin typeface="Arial MT"/>
                <a:cs typeface="Arial MT"/>
              </a:rPr>
              <a:t> </a:t>
            </a:r>
            <a:r>
              <a:rPr sz="800" spc="-80" dirty="0">
                <a:latin typeface="Arial MT"/>
                <a:cs typeface="Arial MT"/>
              </a:rPr>
              <a:t>mg/m</a:t>
            </a:r>
            <a:r>
              <a:rPr sz="750" spc="-120" baseline="27777" dirty="0">
                <a:latin typeface="Arial MT"/>
                <a:cs typeface="Arial MT"/>
              </a:rPr>
              <a:t>2</a:t>
            </a:r>
            <a:r>
              <a:rPr sz="750" spc="15" baseline="27777" dirty="0">
                <a:latin typeface="Arial MT"/>
                <a:cs typeface="Arial MT"/>
              </a:rPr>
              <a:t> </a:t>
            </a:r>
            <a:r>
              <a:rPr sz="800" spc="-80" dirty="0">
                <a:latin typeface="Arial MT"/>
                <a:cs typeface="Arial MT"/>
              </a:rPr>
              <a:t>BID</a:t>
            </a:r>
            <a:r>
              <a:rPr sz="800" spc="-20" dirty="0">
                <a:latin typeface="Arial MT"/>
                <a:cs typeface="Arial MT"/>
              </a:rPr>
              <a:t> </a:t>
            </a:r>
            <a:r>
              <a:rPr sz="800" spc="-80" dirty="0">
                <a:latin typeface="Arial MT"/>
                <a:cs typeface="Arial MT"/>
              </a:rPr>
              <a:t>on</a:t>
            </a:r>
            <a:r>
              <a:rPr sz="800" spc="-40" dirty="0">
                <a:latin typeface="Arial MT"/>
                <a:cs typeface="Arial MT"/>
              </a:rPr>
              <a:t> </a:t>
            </a:r>
            <a:r>
              <a:rPr sz="800" spc="-80" dirty="0">
                <a:latin typeface="Arial MT"/>
                <a:cs typeface="Arial MT"/>
              </a:rPr>
              <a:t>D1-14</a:t>
            </a:r>
            <a:r>
              <a:rPr sz="800" spc="-65" dirty="0">
                <a:latin typeface="Arial MT"/>
                <a:cs typeface="Arial MT"/>
              </a:rPr>
              <a:t> </a:t>
            </a:r>
            <a:r>
              <a:rPr sz="800" spc="-110" dirty="0">
                <a:latin typeface="Arial MT"/>
                <a:cs typeface="Arial MT"/>
              </a:rPr>
              <a:t>Q3W</a:t>
            </a:r>
            <a:r>
              <a:rPr sz="800" spc="-30" dirty="0">
                <a:latin typeface="Arial MT"/>
                <a:cs typeface="Arial MT"/>
              </a:rPr>
              <a:t> </a:t>
            </a:r>
            <a:r>
              <a:rPr sz="800" spc="-85" dirty="0">
                <a:latin typeface="Arial MT"/>
                <a:cs typeface="Arial MT"/>
              </a:rPr>
              <a:t>+</a:t>
            </a:r>
            <a:r>
              <a:rPr sz="800" spc="-20" dirty="0">
                <a:latin typeface="Arial MT"/>
                <a:cs typeface="Arial MT"/>
              </a:rPr>
              <a:t> </a:t>
            </a:r>
            <a:r>
              <a:rPr sz="800" spc="-65" dirty="0">
                <a:latin typeface="Arial MT"/>
                <a:cs typeface="Arial MT"/>
              </a:rPr>
              <a:t>oxaliplatin</a:t>
            </a:r>
            <a:r>
              <a:rPr sz="800" spc="-45" dirty="0">
                <a:latin typeface="Arial MT"/>
                <a:cs typeface="Arial MT"/>
              </a:rPr>
              <a:t> </a:t>
            </a:r>
            <a:r>
              <a:rPr sz="800" spc="-80" dirty="0">
                <a:latin typeface="Arial MT"/>
                <a:cs typeface="Arial MT"/>
              </a:rPr>
              <a:t>130</a:t>
            </a:r>
            <a:r>
              <a:rPr sz="800" spc="-55" dirty="0">
                <a:latin typeface="Arial MT"/>
                <a:cs typeface="Arial MT"/>
              </a:rPr>
              <a:t> </a:t>
            </a:r>
            <a:r>
              <a:rPr sz="800" spc="-80" dirty="0">
                <a:latin typeface="Arial MT"/>
                <a:cs typeface="Arial MT"/>
              </a:rPr>
              <a:t>mg/m</a:t>
            </a:r>
            <a:r>
              <a:rPr sz="750" spc="-120" baseline="27777" dirty="0">
                <a:latin typeface="Arial MT"/>
                <a:cs typeface="Arial MT"/>
              </a:rPr>
              <a:t>2 </a:t>
            </a:r>
            <a:r>
              <a:rPr sz="750" spc="-112" baseline="27777" dirty="0">
                <a:latin typeface="Arial MT"/>
                <a:cs typeface="Arial MT"/>
              </a:rPr>
              <a:t> </a:t>
            </a:r>
            <a:r>
              <a:rPr sz="800" spc="-70" dirty="0">
                <a:latin typeface="Arial MT"/>
                <a:cs typeface="Arial MT"/>
              </a:rPr>
              <a:t>IV</a:t>
            </a:r>
            <a:r>
              <a:rPr sz="800" spc="-35" dirty="0">
                <a:latin typeface="Arial MT"/>
                <a:cs typeface="Arial MT"/>
              </a:rPr>
              <a:t> </a:t>
            </a:r>
            <a:r>
              <a:rPr sz="800" spc="-90" dirty="0">
                <a:latin typeface="Arial MT"/>
                <a:cs typeface="Arial MT"/>
              </a:rPr>
              <a:t>Q3W.</a:t>
            </a:r>
            <a:r>
              <a:rPr sz="800" spc="-45" dirty="0">
                <a:latin typeface="Arial MT"/>
                <a:cs typeface="Arial MT"/>
              </a:rPr>
              <a:t> </a:t>
            </a:r>
            <a:r>
              <a:rPr sz="800" spc="-80" dirty="0">
                <a:latin typeface="Arial MT"/>
                <a:cs typeface="Arial MT"/>
              </a:rPr>
              <a:t>PFS,</a:t>
            </a:r>
            <a:r>
              <a:rPr sz="800" spc="-60" dirty="0">
                <a:latin typeface="Arial MT"/>
                <a:cs typeface="Arial MT"/>
              </a:rPr>
              <a:t> </a:t>
            </a:r>
            <a:r>
              <a:rPr sz="800" spc="-90" dirty="0">
                <a:latin typeface="Arial MT"/>
                <a:cs typeface="Arial MT"/>
              </a:rPr>
              <a:t>ORR,</a:t>
            </a:r>
            <a:r>
              <a:rPr sz="800" spc="-35" dirty="0">
                <a:latin typeface="Arial MT"/>
                <a:cs typeface="Arial MT"/>
              </a:rPr>
              <a:t> </a:t>
            </a:r>
            <a:r>
              <a:rPr sz="800" spc="-105" dirty="0">
                <a:latin typeface="Arial MT"/>
                <a:cs typeface="Arial MT"/>
              </a:rPr>
              <a:t>DOR</a:t>
            </a:r>
            <a:r>
              <a:rPr sz="800" spc="-55" dirty="0">
                <a:latin typeface="Arial MT"/>
                <a:cs typeface="Arial MT"/>
              </a:rPr>
              <a:t> </a:t>
            </a:r>
            <a:r>
              <a:rPr sz="800" spc="-70" dirty="0">
                <a:latin typeface="Arial MT"/>
                <a:cs typeface="Arial MT"/>
              </a:rPr>
              <a:t>per</a:t>
            </a:r>
            <a:r>
              <a:rPr sz="800" spc="-60" dirty="0">
                <a:latin typeface="Arial MT"/>
                <a:cs typeface="Arial MT"/>
              </a:rPr>
              <a:t> </a:t>
            </a:r>
            <a:r>
              <a:rPr sz="800" spc="-90" dirty="0">
                <a:latin typeface="Arial MT"/>
                <a:cs typeface="Arial MT"/>
              </a:rPr>
              <a:t>RECIST</a:t>
            </a:r>
            <a:r>
              <a:rPr sz="800" spc="-65" dirty="0">
                <a:latin typeface="Arial MT"/>
                <a:cs typeface="Arial MT"/>
              </a:rPr>
              <a:t> </a:t>
            </a:r>
            <a:r>
              <a:rPr sz="800" spc="-75" dirty="0">
                <a:latin typeface="Arial MT"/>
                <a:cs typeface="Arial MT"/>
              </a:rPr>
              <a:t>by</a:t>
            </a:r>
            <a:r>
              <a:rPr sz="800" spc="-50" dirty="0">
                <a:latin typeface="Arial MT"/>
                <a:cs typeface="Arial MT"/>
              </a:rPr>
              <a:t> </a:t>
            </a:r>
            <a:r>
              <a:rPr sz="800" spc="-80" dirty="0">
                <a:latin typeface="Arial MT"/>
                <a:cs typeface="Arial MT"/>
              </a:rPr>
              <a:t>BICR.</a:t>
            </a:r>
            <a:endParaRPr sz="800">
              <a:latin typeface="Arial MT"/>
              <a:cs typeface="Arial MT"/>
            </a:endParaRPr>
          </a:p>
        </p:txBody>
      </p:sp>
      <p:sp>
        <p:nvSpPr>
          <p:cNvPr id="5" name="object 5"/>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6" name="object 6"/>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216535"/>
            <a:ext cx="6407785" cy="452120"/>
          </a:xfrm>
          <a:prstGeom prst="rect">
            <a:avLst/>
          </a:prstGeom>
        </p:spPr>
        <p:txBody>
          <a:bodyPr vert="horz" wrap="square" lIns="0" tIns="12065" rIns="0" bIns="0" rtlCol="0">
            <a:spAutoFit/>
          </a:bodyPr>
          <a:lstStyle/>
          <a:p>
            <a:pPr marL="12700">
              <a:lnSpc>
                <a:spcPct val="100000"/>
              </a:lnSpc>
              <a:spcBef>
                <a:spcPts val="95"/>
              </a:spcBef>
            </a:pPr>
            <a:r>
              <a:rPr sz="2800" spc="-355" dirty="0">
                <a:solidFill>
                  <a:srgbClr val="016C71"/>
                </a:solidFill>
              </a:rPr>
              <a:t>KEYNOTE</a:t>
            </a:r>
            <a:r>
              <a:rPr sz="2800" spc="-170" dirty="0">
                <a:solidFill>
                  <a:srgbClr val="016C71"/>
                </a:solidFill>
              </a:rPr>
              <a:t>-</a:t>
            </a:r>
            <a:r>
              <a:rPr sz="2800" spc="-290" dirty="0">
                <a:solidFill>
                  <a:srgbClr val="016C71"/>
                </a:solidFill>
              </a:rPr>
              <a:t>81</a:t>
            </a:r>
            <a:r>
              <a:rPr sz="2800" spc="-285" dirty="0">
                <a:solidFill>
                  <a:srgbClr val="016C71"/>
                </a:solidFill>
              </a:rPr>
              <a:t>1</a:t>
            </a:r>
            <a:r>
              <a:rPr sz="2800" spc="-95" dirty="0">
                <a:solidFill>
                  <a:srgbClr val="016C71"/>
                </a:solidFill>
              </a:rPr>
              <a:t> </a:t>
            </a:r>
            <a:r>
              <a:rPr sz="2800" spc="-305" dirty="0">
                <a:solidFill>
                  <a:srgbClr val="016C71"/>
                </a:solidFill>
              </a:rPr>
              <a:t>Response</a:t>
            </a:r>
            <a:r>
              <a:rPr sz="2800" spc="-140" dirty="0">
                <a:solidFill>
                  <a:srgbClr val="016C71"/>
                </a:solidFill>
              </a:rPr>
              <a:t> </a:t>
            </a:r>
            <a:r>
              <a:rPr sz="2800" spc="-290" dirty="0">
                <a:solidFill>
                  <a:srgbClr val="016C71"/>
                </a:solidFill>
              </a:rPr>
              <a:t>a</a:t>
            </a:r>
            <a:r>
              <a:rPr sz="2800" spc="-170" dirty="0">
                <a:solidFill>
                  <a:srgbClr val="016C71"/>
                </a:solidFill>
              </a:rPr>
              <a:t>t</a:t>
            </a:r>
            <a:r>
              <a:rPr sz="2800" spc="-145" dirty="0">
                <a:solidFill>
                  <a:srgbClr val="016C71"/>
                </a:solidFill>
              </a:rPr>
              <a:t> </a:t>
            </a:r>
            <a:r>
              <a:rPr sz="2800" spc="-215" dirty="0">
                <a:solidFill>
                  <a:srgbClr val="016C71"/>
                </a:solidFill>
              </a:rPr>
              <a:t>Interi</a:t>
            </a:r>
            <a:r>
              <a:rPr sz="2800" spc="-455" dirty="0">
                <a:solidFill>
                  <a:srgbClr val="016C71"/>
                </a:solidFill>
              </a:rPr>
              <a:t>m</a:t>
            </a:r>
            <a:r>
              <a:rPr sz="2800" spc="-145" dirty="0">
                <a:solidFill>
                  <a:srgbClr val="016C71"/>
                </a:solidFill>
              </a:rPr>
              <a:t> </a:t>
            </a:r>
            <a:r>
              <a:rPr sz="2800" spc="-280" dirty="0">
                <a:solidFill>
                  <a:srgbClr val="016C71"/>
                </a:solidFill>
              </a:rPr>
              <a:t>Analy</a:t>
            </a:r>
            <a:r>
              <a:rPr sz="2800" spc="-300" dirty="0">
                <a:solidFill>
                  <a:srgbClr val="016C71"/>
                </a:solidFill>
              </a:rPr>
              <a:t>s</a:t>
            </a:r>
            <a:r>
              <a:rPr sz="2800" spc="-150" dirty="0">
                <a:solidFill>
                  <a:srgbClr val="016C71"/>
                </a:solidFill>
              </a:rPr>
              <a:t>i</a:t>
            </a:r>
            <a:r>
              <a:rPr sz="2800" spc="-285" dirty="0">
                <a:solidFill>
                  <a:srgbClr val="016C71"/>
                </a:solidFill>
              </a:rPr>
              <a:t>s</a:t>
            </a:r>
            <a:r>
              <a:rPr sz="2800" spc="-145" dirty="0">
                <a:solidFill>
                  <a:srgbClr val="016C71"/>
                </a:solidFill>
              </a:rPr>
              <a:t> </a:t>
            </a:r>
            <a:r>
              <a:rPr sz="2800" spc="-285" dirty="0">
                <a:solidFill>
                  <a:srgbClr val="016C71"/>
                </a:solidFill>
              </a:rPr>
              <a:t>3</a:t>
            </a:r>
            <a:endParaRPr sz="2800"/>
          </a:p>
        </p:txBody>
      </p:sp>
      <p:sp>
        <p:nvSpPr>
          <p:cNvPr id="5" name="object 5"/>
          <p:cNvSpPr txBox="1"/>
          <p:nvPr/>
        </p:nvSpPr>
        <p:spPr>
          <a:xfrm>
            <a:off x="438708" y="4362579"/>
            <a:ext cx="8285480" cy="264795"/>
          </a:xfrm>
          <a:prstGeom prst="rect">
            <a:avLst/>
          </a:prstGeom>
        </p:spPr>
        <p:txBody>
          <a:bodyPr vert="horz" wrap="square" lIns="0" tIns="6350" rIns="0" bIns="0" rtlCol="0">
            <a:spAutoFit/>
          </a:bodyPr>
          <a:lstStyle/>
          <a:p>
            <a:pPr marL="12700" marR="5080">
              <a:lnSpc>
                <a:spcPct val="100000"/>
              </a:lnSpc>
              <a:spcBef>
                <a:spcPts val="50"/>
              </a:spcBef>
            </a:pPr>
            <a:r>
              <a:rPr sz="750" spc="-112" baseline="27777" dirty="0">
                <a:latin typeface="Arial MT"/>
                <a:cs typeface="Arial MT"/>
              </a:rPr>
              <a:t>a</a:t>
            </a:r>
            <a:r>
              <a:rPr sz="800" spc="-75" dirty="0">
                <a:latin typeface="Arial MT"/>
                <a:cs typeface="Arial MT"/>
              </a:rPr>
              <a:t>Trastuzumab:</a:t>
            </a:r>
            <a:r>
              <a:rPr sz="800" spc="-50" dirty="0">
                <a:latin typeface="Arial MT"/>
                <a:cs typeface="Arial MT"/>
              </a:rPr>
              <a:t> </a:t>
            </a:r>
            <a:r>
              <a:rPr sz="800" spc="-80" dirty="0">
                <a:latin typeface="Arial MT"/>
                <a:cs typeface="Arial MT"/>
              </a:rPr>
              <a:t>6</a:t>
            </a:r>
            <a:r>
              <a:rPr sz="800" spc="-30" dirty="0">
                <a:latin typeface="Arial MT"/>
                <a:cs typeface="Arial MT"/>
              </a:rPr>
              <a:t> </a:t>
            </a:r>
            <a:r>
              <a:rPr sz="800" spc="-80" dirty="0">
                <a:latin typeface="Arial MT"/>
                <a:cs typeface="Arial MT"/>
              </a:rPr>
              <a:t>mg/kg</a:t>
            </a:r>
            <a:r>
              <a:rPr sz="800" spc="-40" dirty="0">
                <a:latin typeface="Arial MT"/>
                <a:cs typeface="Arial MT"/>
              </a:rPr>
              <a:t> </a:t>
            </a:r>
            <a:r>
              <a:rPr sz="800" spc="-70" dirty="0">
                <a:latin typeface="Arial MT"/>
                <a:cs typeface="Arial MT"/>
              </a:rPr>
              <a:t>IV</a:t>
            </a:r>
            <a:r>
              <a:rPr sz="800" spc="-15" dirty="0">
                <a:latin typeface="Arial MT"/>
                <a:cs typeface="Arial MT"/>
              </a:rPr>
              <a:t> </a:t>
            </a:r>
            <a:r>
              <a:rPr sz="800" spc="-110" dirty="0">
                <a:latin typeface="Arial MT"/>
                <a:cs typeface="Arial MT"/>
              </a:rPr>
              <a:t>Q3W</a:t>
            </a:r>
            <a:r>
              <a:rPr sz="800" spc="-45" dirty="0">
                <a:latin typeface="Arial MT"/>
                <a:cs typeface="Arial MT"/>
              </a:rPr>
              <a:t> </a:t>
            </a:r>
            <a:r>
              <a:rPr sz="800" spc="-65" dirty="0">
                <a:latin typeface="Arial MT"/>
                <a:cs typeface="Arial MT"/>
              </a:rPr>
              <a:t>following</a:t>
            </a:r>
            <a:r>
              <a:rPr sz="800" spc="-30" dirty="0">
                <a:latin typeface="Arial MT"/>
                <a:cs typeface="Arial MT"/>
              </a:rPr>
              <a:t> </a:t>
            </a:r>
            <a:r>
              <a:rPr sz="800" spc="-80" dirty="0">
                <a:latin typeface="Arial MT"/>
                <a:cs typeface="Arial MT"/>
              </a:rPr>
              <a:t>an</a:t>
            </a:r>
            <a:r>
              <a:rPr sz="800" spc="-40" dirty="0">
                <a:latin typeface="Arial MT"/>
                <a:cs typeface="Arial MT"/>
              </a:rPr>
              <a:t> </a:t>
            </a:r>
            <a:r>
              <a:rPr sz="800" spc="-80" dirty="0">
                <a:latin typeface="Arial MT"/>
                <a:cs typeface="Arial MT"/>
              </a:rPr>
              <a:t>8</a:t>
            </a:r>
            <a:r>
              <a:rPr sz="800" spc="-30" dirty="0">
                <a:latin typeface="Arial MT"/>
                <a:cs typeface="Arial MT"/>
              </a:rPr>
              <a:t> </a:t>
            </a:r>
            <a:r>
              <a:rPr sz="800" spc="-80" dirty="0">
                <a:latin typeface="Arial MT"/>
                <a:cs typeface="Arial MT"/>
              </a:rPr>
              <a:t>mg/kg</a:t>
            </a:r>
            <a:r>
              <a:rPr sz="800" spc="-35" dirty="0">
                <a:latin typeface="Arial MT"/>
                <a:cs typeface="Arial MT"/>
              </a:rPr>
              <a:t> </a:t>
            </a:r>
            <a:r>
              <a:rPr sz="800" spc="-70" dirty="0">
                <a:latin typeface="Arial MT"/>
                <a:cs typeface="Arial MT"/>
              </a:rPr>
              <a:t>loading</a:t>
            </a:r>
            <a:r>
              <a:rPr sz="800" spc="-55" dirty="0">
                <a:latin typeface="Arial MT"/>
                <a:cs typeface="Arial MT"/>
              </a:rPr>
              <a:t> </a:t>
            </a:r>
            <a:r>
              <a:rPr sz="800" spc="-75" dirty="0">
                <a:latin typeface="Arial MT"/>
                <a:cs typeface="Arial MT"/>
              </a:rPr>
              <a:t>dose.</a:t>
            </a:r>
            <a:r>
              <a:rPr sz="800" spc="-50" dirty="0">
                <a:latin typeface="Arial MT"/>
                <a:cs typeface="Arial MT"/>
              </a:rPr>
              <a:t> </a:t>
            </a:r>
            <a:r>
              <a:rPr sz="800" spc="-75" dirty="0">
                <a:latin typeface="Arial MT"/>
                <a:cs typeface="Arial MT"/>
              </a:rPr>
              <a:t>FP:</a:t>
            </a:r>
            <a:r>
              <a:rPr sz="800" spc="-40" dirty="0">
                <a:latin typeface="Arial MT"/>
                <a:cs typeface="Arial MT"/>
              </a:rPr>
              <a:t> </a:t>
            </a:r>
            <a:r>
              <a:rPr sz="800" spc="-65" dirty="0">
                <a:latin typeface="Arial MT"/>
                <a:cs typeface="Arial MT"/>
              </a:rPr>
              <a:t>5-fluorouracil</a:t>
            </a:r>
            <a:r>
              <a:rPr sz="800" spc="-50" dirty="0">
                <a:latin typeface="Arial MT"/>
                <a:cs typeface="Arial MT"/>
              </a:rPr>
              <a:t> </a:t>
            </a:r>
            <a:r>
              <a:rPr sz="800" spc="-80" dirty="0">
                <a:latin typeface="Arial MT"/>
                <a:cs typeface="Arial MT"/>
              </a:rPr>
              <a:t>800</a:t>
            </a:r>
            <a:r>
              <a:rPr sz="800" spc="-55" dirty="0">
                <a:latin typeface="Arial MT"/>
                <a:cs typeface="Arial MT"/>
              </a:rPr>
              <a:t> </a:t>
            </a:r>
            <a:r>
              <a:rPr sz="800" spc="-80" dirty="0">
                <a:latin typeface="Arial MT"/>
                <a:cs typeface="Arial MT"/>
              </a:rPr>
              <a:t>mg/m</a:t>
            </a:r>
            <a:r>
              <a:rPr sz="750" spc="-120" baseline="27777" dirty="0">
                <a:latin typeface="Arial MT"/>
                <a:cs typeface="Arial MT"/>
              </a:rPr>
              <a:t>2</a:t>
            </a:r>
            <a:r>
              <a:rPr sz="750" spc="75" baseline="27777" dirty="0">
                <a:latin typeface="Arial MT"/>
                <a:cs typeface="Arial MT"/>
              </a:rPr>
              <a:t> </a:t>
            </a:r>
            <a:r>
              <a:rPr sz="800" spc="-70" dirty="0">
                <a:latin typeface="Arial MT"/>
                <a:cs typeface="Arial MT"/>
              </a:rPr>
              <a:t>IV</a:t>
            </a:r>
            <a:r>
              <a:rPr sz="800" spc="-15" dirty="0">
                <a:latin typeface="Arial MT"/>
                <a:cs typeface="Arial MT"/>
              </a:rPr>
              <a:t> </a:t>
            </a:r>
            <a:r>
              <a:rPr sz="800" spc="-80" dirty="0">
                <a:latin typeface="Arial MT"/>
                <a:cs typeface="Arial MT"/>
              </a:rPr>
              <a:t>on</a:t>
            </a:r>
            <a:r>
              <a:rPr sz="800" spc="-40" dirty="0">
                <a:latin typeface="Arial MT"/>
                <a:cs typeface="Arial MT"/>
              </a:rPr>
              <a:t> </a:t>
            </a:r>
            <a:r>
              <a:rPr sz="800" spc="-80" dirty="0">
                <a:latin typeface="Arial MT"/>
                <a:cs typeface="Arial MT"/>
              </a:rPr>
              <a:t>D1-5</a:t>
            </a:r>
            <a:r>
              <a:rPr sz="800" spc="-55" dirty="0">
                <a:latin typeface="Arial MT"/>
                <a:cs typeface="Arial MT"/>
              </a:rPr>
              <a:t> </a:t>
            </a:r>
            <a:r>
              <a:rPr sz="800" spc="-110" dirty="0">
                <a:latin typeface="Arial MT"/>
                <a:cs typeface="Arial MT"/>
              </a:rPr>
              <a:t>Q3W</a:t>
            </a:r>
            <a:r>
              <a:rPr sz="800" spc="-30" dirty="0">
                <a:latin typeface="Arial MT"/>
                <a:cs typeface="Arial MT"/>
              </a:rPr>
              <a:t> </a:t>
            </a:r>
            <a:r>
              <a:rPr sz="800" spc="-85" dirty="0">
                <a:latin typeface="Arial MT"/>
                <a:cs typeface="Arial MT"/>
              </a:rPr>
              <a:t>+</a:t>
            </a:r>
            <a:r>
              <a:rPr sz="800" spc="-20" dirty="0">
                <a:latin typeface="Arial MT"/>
                <a:cs typeface="Arial MT"/>
              </a:rPr>
              <a:t> </a:t>
            </a:r>
            <a:r>
              <a:rPr sz="800" spc="-65" dirty="0">
                <a:latin typeface="Arial MT"/>
                <a:cs typeface="Arial MT"/>
              </a:rPr>
              <a:t>cisplatin</a:t>
            </a:r>
            <a:r>
              <a:rPr sz="800" spc="-30" dirty="0">
                <a:latin typeface="Arial MT"/>
                <a:cs typeface="Arial MT"/>
              </a:rPr>
              <a:t> </a:t>
            </a:r>
            <a:r>
              <a:rPr sz="800" spc="-80" dirty="0">
                <a:latin typeface="Arial MT"/>
                <a:cs typeface="Arial MT"/>
              </a:rPr>
              <a:t>80</a:t>
            </a:r>
            <a:r>
              <a:rPr sz="800" spc="-40" dirty="0">
                <a:latin typeface="Arial MT"/>
                <a:cs typeface="Arial MT"/>
              </a:rPr>
              <a:t> </a:t>
            </a:r>
            <a:r>
              <a:rPr sz="800" spc="-80" dirty="0">
                <a:latin typeface="Arial MT"/>
                <a:cs typeface="Arial MT"/>
              </a:rPr>
              <a:t>mg/m</a:t>
            </a:r>
            <a:r>
              <a:rPr sz="750" spc="-120" baseline="27777" dirty="0">
                <a:latin typeface="Arial MT"/>
                <a:cs typeface="Arial MT"/>
              </a:rPr>
              <a:t>2</a:t>
            </a:r>
            <a:r>
              <a:rPr sz="750" spc="82" baseline="27777" dirty="0">
                <a:latin typeface="Arial MT"/>
                <a:cs typeface="Arial MT"/>
              </a:rPr>
              <a:t> </a:t>
            </a:r>
            <a:r>
              <a:rPr sz="800" spc="-70" dirty="0">
                <a:latin typeface="Arial MT"/>
                <a:cs typeface="Arial MT"/>
              </a:rPr>
              <a:t>IV</a:t>
            </a:r>
            <a:r>
              <a:rPr sz="800" spc="-20" dirty="0">
                <a:latin typeface="Arial MT"/>
                <a:cs typeface="Arial MT"/>
              </a:rPr>
              <a:t> </a:t>
            </a:r>
            <a:r>
              <a:rPr sz="800" spc="-90" dirty="0">
                <a:latin typeface="Arial MT"/>
                <a:cs typeface="Arial MT"/>
              </a:rPr>
              <a:t>Q3W.</a:t>
            </a:r>
            <a:r>
              <a:rPr sz="800" spc="-35" dirty="0">
                <a:latin typeface="Arial MT"/>
                <a:cs typeface="Arial MT"/>
              </a:rPr>
              <a:t> </a:t>
            </a:r>
            <a:r>
              <a:rPr sz="800" spc="-90" dirty="0">
                <a:latin typeface="Arial MT"/>
                <a:cs typeface="Arial MT"/>
              </a:rPr>
              <a:t>CAPOX:</a:t>
            </a:r>
            <a:r>
              <a:rPr sz="800" spc="-50" dirty="0">
                <a:latin typeface="Arial MT"/>
                <a:cs typeface="Arial MT"/>
              </a:rPr>
              <a:t> </a:t>
            </a:r>
            <a:r>
              <a:rPr sz="800" spc="-70" dirty="0">
                <a:latin typeface="Arial MT"/>
                <a:cs typeface="Arial MT"/>
              </a:rPr>
              <a:t>capecitabine</a:t>
            </a:r>
            <a:r>
              <a:rPr sz="800" spc="-40" dirty="0">
                <a:latin typeface="Arial MT"/>
                <a:cs typeface="Arial MT"/>
              </a:rPr>
              <a:t> </a:t>
            </a:r>
            <a:r>
              <a:rPr sz="800" spc="-85" dirty="0">
                <a:latin typeface="Arial MT"/>
                <a:cs typeface="Arial MT"/>
              </a:rPr>
              <a:t>1000</a:t>
            </a:r>
            <a:r>
              <a:rPr sz="800" spc="-35" dirty="0">
                <a:latin typeface="Arial MT"/>
                <a:cs typeface="Arial MT"/>
              </a:rPr>
              <a:t> </a:t>
            </a:r>
            <a:r>
              <a:rPr sz="800" spc="-80" dirty="0">
                <a:latin typeface="Arial MT"/>
                <a:cs typeface="Arial MT"/>
              </a:rPr>
              <a:t>mg/m</a:t>
            </a:r>
            <a:r>
              <a:rPr sz="750" spc="-120" baseline="27777" dirty="0">
                <a:latin typeface="Arial MT"/>
                <a:cs typeface="Arial MT"/>
              </a:rPr>
              <a:t>2</a:t>
            </a:r>
            <a:r>
              <a:rPr sz="750" spc="15" baseline="27777" dirty="0">
                <a:latin typeface="Arial MT"/>
                <a:cs typeface="Arial MT"/>
              </a:rPr>
              <a:t> </a:t>
            </a:r>
            <a:r>
              <a:rPr sz="800" spc="-80" dirty="0">
                <a:latin typeface="Arial MT"/>
                <a:cs typeface="Arial MT"/>
              </a:rPr>
              <a:t>BID</a:t>
            </a:r>
            <a:r>
              <a:rPr sz="800" spc="-20" dirty="0">
                <a:latin typeface="Arial MT"/>
                <a:cs typeface="Arial MT"/>
              </a:rPr>
              <a:t> </a:t>
            </a:r>
            <a:r>
              <a:rPr sz="800" spc="-80" dirty="0">
                <a:latin typeface="Arial MT"/>
                <a:cs typeface="Arial MT"/>
              </a:rPr>
              <a:t>on</a:t>
            </a:r>
            <a:r>
              <a:rPr sz="800" spc="-40" dirty="0">
                <a:latin typeface="Arial MT"/>
                <a:cs typeface="Arial MT"/>
              </a:rPr>
              <a:t> </a:t>
            </a:r>
            <a:r>
              <a:rPr sz="800" spc="-80" dirty="0">
                <a:latin typeface="Arial MT"/>
                <a:cs typeface="Arial MT"/>
              </a:rPr>
              <a:t>D1-14</a:t>
            </a:r>
            <a:r>
              <a:rPr sz="800" spc="-65" dirty="0">
                <a:latin typeface="Arial MT"/>
                <a:cs typeface="Arial MT"/>
              </a:rPr>
              <a:t> </a:t>
            </a:r>
            <a:r>
              <a:rPr sz="800" spc="-110" dirty="0">
                <a:latin typeface="Arial MT"/>
                <a:cs typeface="Arial MT"/>
              </a:rPr>
              <a:t>Q3W</a:t>
            </a:r>
            <a:r>
              <a:rPr sz="800" spc="-30" dirty="0">
                <a:latin typeface="Arial MT"/>
                <a:cs typeface="Arial MT"/>
              </a:rPr>
              <a:t> </a:t>
            </a:r>
            <a:r>
              <a:rPr sz="800" spc="-85" dirty="0">
                <a:latin typeface="Arial MT"/>
                <a:cs typeface="Arial MT"/>
              </a:rPr>
              <a:t>+</a:t>
            </a:r>
            <a:r>
              <a:rPr sz="800" spc="-20" dirty="0">
                <a:latin typeface="Arial MT"/>
                <a:cs typeface="Arial MT"/>
              </a:rPr>
              <a:t> </a:t>
            </a:r>
            <a:r>
              <a:rPr sz="800" spc="-65" dirty="0">
                <a:latin typeface="Arial MT"/>
                <a:cs typeface="Arial MT"/>
              </a:rPr>
              <a:t>oxaliplatin</a:t>
            </a:r>
            <a:r>
              <a:rPr sz="800" spc="-45" dirty="0">
                <a:latin typeface="Arial MT"/>
                <a:cs typeface="Arial MT"/>
              </a:rPr>
              <a:t> </a:t>
            </a:r>
            <a:r>
              <a:rPr sz="800" spc="-80" dirty="0">
                <a:latin typeface="Arial MT"/>
                <a:cs typeface="Arial MT"/>
              </a:rPr>
              <a:t>130</a:t>
            </a:r>
            <a:r>
              <a:rPr sz="800" spc="-55" dirty="0">
                <a:latin typeface="Arial MT"/>
                <a:cs typeface="Arial MT"/>
              </a:rPr>
              <a:t> </a:t>
            </a:r>
            <a:r>
              <a:rPr sz="800" spc="-80" dirty="0">
                <a:latin typeface="Arial MT"/>
                <a:cs typeface="Arial MT"/>
              </a:rPr>
              <a:t>mg/m</a:t>
            </a:r>
            <a:r>
              <a:rPr sz="750" spc="-120" baseline="27777" dirty="0">
                <a:latin typeface="Arial MT"/>
                <a:cs typeface="Arial MT"/>
              </a:rPr>
              <a:t>2 </a:t>
            </a:r>
            <a:r>
              <a:rPr sz="750" spc="-112" baseline="27777" dirty="0">
                <a:latin typeface="Arial MT"/>
                <a:cs typeface="Arial MT"/>
              </a:rPr>
              <a:t> </a:t>
            </a:r>
            <a:r>
              <a:rPr sz="800" spc="-70" dirty="0">
                <a:latin typeface="Arial MT"/>
                <a:cs typeface="Arial MT"/>
              </a:rPr>
              <a:t>IV</a:t>
            </a:r>
            <a:r>
              <a:rPr sz="800" spc="-35" dirty="0">
                <a:latin typeface="Arial MT"/>
                <a:cs typeface="Arial MT"/>
              </a:rPr>
              <a:t> </a:t>
            </a:r>
            <a:r>
              <a:rPr sz="800" spc="-90" dirty="0">
                <a:latin typeface="Arial MT"/>
                <a:cs typeface="Arial MT"/>
              </a:rPr>
              <a:t>Q3W.</a:t>
            </a:r>
            <a:r>
              <a:rPr sz="800" spc="-45" dirty="0">
                <a:latin typeface="Arial MT"/>
                <a:cs typeface="Arial MT"/>
              </a:rPr>
              <a:t> </a:t>
            </a:r>
            <a:r>
              <a:rPr sz="800" spc="-80" dirty="0">
                <a:latin typeface="Arial MT"/>
                <a:cs typeface="Arial MT"/>
              </a:rPr>
              <a:t>PFS,</a:t>
            </a:r>
            <a:r>
              <a:rPr sz="800" spc="-60" dirty="0">
                <a:latin typeface="Arial MT"/>
                <a:cs typeface="Arial MT"/>
              </a:rPr>
              <a:t> </a:t>
            </a:r>
            <a:r>
              <a:rPr sz="800" spc="-90" dirty="0">
                <a:latin typeface="Arial MT"/>
                <a:cs typeface="Arial MT"/>
              </a:rPr>
              <a:t>ORR,</a:t>
            </a:r>
            <a:r>
              <a:rPr sz="800" spc="-35" dirty="0">
                <a:latin typeface="Arial MT"/>
                <a:cs typeface="Arial MT"/>
              </a:rPr>
              <a:t> </a:t>
            </a:r>
            <a:r>
              <a:rPr sz="800" spc="-105" dirty="0">
                <a:latin typeface="Arial MT"/>
                <a:cs typeface="Arial MT"/>
              </a:rPr>
              <a:t>DOR</a:t>
            </a:r>
            <a:r>
              <a:rPr sz="800" spc="-55" dirty="0">
                <a:latin typeface="Arial MT"/>
                <a:cs typeface="Arial MT"/>
              </a:rPr>
              <a:t> </a:t>
            </a:r>
            <a:r>
              <a:rPr sz="800" spc="-70" dirty="0">
                <a:latin typeface="Arial MT"/>
                <a:cs typeface="Arial MT"/>
              </a:rPr>
              <a:t>per</a:t>
            </a:r>
            <a:r>
              <a:rPr sz="800" spc="-60" dirty="0">
                <a:latin typeface="Arial MT"/>
                <a:cs typeface="Arial MT"/>
              </a:rPr>
              <a:t> </a:t>
            </a:r>
            <a:r>
              <a:rPr sz="800" spc="-90" dirty="0">
                <a:latin typeface="Arial MT"/>
                <a:cs typeface="Arial MT"/>
              </a:rPr>
              <a:t>RECIST</a:t>
            </a:r>
            <a:r>
              <a:rPr sz="800" spc="-65" dirty="0">
                <a:latin typeface="Arial MT"/>
                <a:cs typeface="Arial MT"/>
              </a:rPr>
              <a:t> </a:t>
            </a:r>
            <a:r>
              <a:rPr sz="800" spc="-75" dirty="0">
                <a:latin typeface="Arial MT"/>
                <a:cs typeface="Arial MT"/>
              </a:rPr>
              <a:t>by</a:t>
            </a:r>
            <a:r>
              <a:rPr sz="800" spc="-50" dirty="0">
                <a:latin typeface="Arial MT"/>
                <a:cs typeface="Arial MT"/>
              </a:rPr>
              <a:t> </a:t>
            </a:r>
            <a:r>
              <a:rPr sz="800" spc="-80" dirty="0">
                <a:latin typeface="Arial MT"/>
                <a:cs typeface="Arial MT"/>
              </a:rPr>
              <a:t>BICR.</a:t>
            </a:r>
            <a:endParaRPr sz="800">
              <a:latin typeface="Arial MT"/>
              <a:cs typeface="Arial MT"/>
            </a:endParaRPr>
          </a:p>
        </p:txBody>
      </p:sp>
      <p:sp>
        <p:nvSpPr>
          <p:cNvPr id="6" name="object 6"/>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7" name="object 7"/>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graphicFrame>
        <p:nvGraphicFramePr>
          <p:cNvPr id="3" name="object 3"/>
          <p:cNvGraphicFramePr>
            <a:graphicFrameLocks noGrp="1"/>
          </p:cNvGraphicFramePr>
          <p:nvPr/>
        </p:nvGraphicFramePr>
        <p:xfrm>
          <a:off x="4761865" y="1023937"/>
          <a:ext cx="4008120" cy="2520694"/>
        </p:xfrm>
        <a:graphic>
          <a:graphicData uri="http://schemas.openxmlformats.org/drawingml/2006/table">
            <a:tbl>
              <a:tblPr firstRow="1" bandRow="1">
                <a:tableStyleId>{2D5ABB26-0587-4C30-8999-92F81FD0307C}</a:tableStyleId>
              </a:tblPr>
              <a:tblGrid>
                <a:gridCol w="1804670">
                  <a:extLst>
                    <a:ext uri="{9D8B030D-6E8A-4147-A177-3AD203B41FA5}">
                      <a16:colId xmlns:a16="http://schemas.microsoft.com/office/drawing/2014/main" val="20000"/>
                    </a:ext>
                  </a:extLst>
                </a:gridCol>
                <a:gridCol w="1096645">
                  <a:extLst>
                    <a:ext uri="{9D8B030D-6E8A-4147-A177-3AD203B41FA5}">
                      <a16:colId xmlns:a16="http://schemas.microsoft.com/office/drawing/2014/main" val="20001"/>
                    </a:ext>
                  </a:extLst>
                </a:gridCol>
                <a:gridCol w="1106805">
                  <a:extLst>
                    <a:ext uri="{9D8B030D-6E8A-4147-A177-3AD203B41FA5}">
                      <a16:colId xmlns:a16="http://schemas.microsoft.com/office/drawing/2014/main" val="20002"/>
                    </a:ext>
                  </a:extLst>
                </a:gridCol>
              </a:tblGrid>
              <a:tr h="609346">
                <a:tc>
                  <a:txBody>
                    <a:bodyPr/>
                    <a:lstStyle/>
                    <a:p>
                      <a:pPr>
                        <a:lnSpc>
                          <a:spcPct val="100000"/>
                        </a:lnSpc>
                        <a:spcBef>
                          <a:spcPts val="55"/>
                        </a:spcBef>
                      </a:pPr>
                      <a:endParaRPr sz="1700">
                        <a:latin typeface="Times New Roman"/>
                        <a:cs typeface="Times New Roman"/>
                      </a:endParaRPr>
                    </a:p>
                    <a:p>
                      <a:pPr marL="92075">
                        <a:lnSpc>
                          <a:spcPct val="100000"/>
                        </a:lnSpc>
                      </a:pPr>
                      <a:r>
                        <a:rPr sz="1400" b="1" dirty="0">
                          <a:latin typeface="Arial"/>
                          <a:cs typeface="Arial"/>
                        </a:rPr>
                        <a:t>B</a:t>
                      </a:r>
                      <a:r>
                        <a:rPr sz="1400" b="1" spc="-10" dirty="0">
                          <a:latin typeface="Arial"/>
                          <a:cs typeface="Arial"/>
                        </a:rPr>
                        <a:t>e</a:t>
                      </a:r>
                      <a:r>
                        <a:rPr sz="1400" b="1" spc="-5" dirty="0">
                          <a:latin typeface="Arial"/>
                          <a:cs typeface="Arial"/>
                        </a:rPr>
                        <a:t>s</a:t>
                      </a:r>
                      <a:r>
                        <a:rPr sz="1400" b="1" dirty="0">
                          <a:latin typeface="Arial"/>
                          <a:cs typeface="Arial"/>
                        </a:rPr>
                        <a:t>t</a:t>
                      </a:r>
                      <a:r>
                        <a:rPr sz="1400" b="1" spc="-70" dirty="0">
                          <a:latin typeface="Arial"/>
                          <a:cs typeface="Arial"/>
                        </a:rPr>
                        <a:t> </a:t>
                      </a:r>
                      <a:r>
                        <a:rPr sz="1400" b="1" dirty="0">
                          <a:latin typeface="Arial"/>
                          <a:cs typeface="Arial"/>
                        </a:rPr>
                        <a:t>r</a:t>
                      </a:r>
                      <a:r>
                        <a:rPr sz="1400" b="1" spc="-10" dirty="0">
                          <a:latin typeface="Arial"/>
                          <a:cs typeface="Arial"/>
                        </a:rPr>
                        <a:t>e</a:t>
                      </a:r>
                      <a:r>
                        <a:rPr sz="1400" b="1" spc="-5" dirty="0">
                          <a:latin typeface="Arial"/>
                          <a:cs typeface="Arial"/>
                        </a:rPr>
                        <a:t>s</a:t>
                      </a:r>
                      <a:r>
                        <a:rPr sz="1400" b="1" dirty="0">
                          <a:latin typeface="Arial"/>
                          <a:cs typeface="Arial"/>
                        </a:rPr>
                        <a:t>pon</a:t>
                      </a:r>
                      <a:r>
                        <a:rPr sz="1400" b="1" spc="-5" dirty="0">
                          <a:latin typeface="Arial"/>
                          <a:cs typeface="Arial"/>
                        </a:rPr>
                        <a:t>se</a:t>
                      </a:r>
                      <a:r>
                        <a:rPr sz="1400" b="1" dirty="0">
                          <a:latin typeface="Arial"/>
                          <a:cs typeface="Arial"/>
                        </a:rPr>
                        <a:t>,</a:t>
                      </a:r>
                      <a:r>
                        <a:rPr sz="1400" b="1" spc="-65" dirty="0">
                          <a:latin typeface="Arial"/>
                          <a:cs typeface="Arial"/>
                        </a:rPr>
                        <a:t> </a:t>
                      </a:r>
                      <a:r>
                        <a:rPr sz="1400" b="1" dirty="0">
                          <a:latin typeface="Arial"/>
                          <a:cs typeface="Arial"/>
                        </a:rPr>
                        <a:t>n</a:t>
                      </a:r>
                      <a:r>
                        <a:rPr sz="1400" b="1" spc="-75" dirty="0">
                          <a:latin typeface="Arial"/>
                          <a:cs typeface="Arial"/>
                        </a:rPr>
                        <a:t> </a:t>
                      </a:r>
                      <a:r>
                        <a:rPr sz="1400" b="1" dirty="0">
                          <a:latin typeface="Arial"/>
                          <a:cs typeface="Arial"/>
                        </a:rPr>
                        <a:t>(%)</a:t>
                      </a:r>
                      <a:endParaRPr sz="1400">
                        <a:latin typeface="Arial"/>
                        <a:cs typeface="Arial"/>
                      </a:endParaRPr>
                    </a:p>
                  </a:txBody>
                  <a:tcPr marL="0" marR="0" marT="6985" marB="0">
                    <a:lnT w="28575">
                      <a:solidFill>
                        <a:srgbClr val="FFFFFF"/>
                      </a:solidFill>
                      <a:prstDash val="solid"/>
                    </a:lnT>
                    <a:lnB w="28575">
                      <a:solidFill>
                        <a:srgbClr val="FFFFFF"/>
                      </a:solidFill>
                      <a:prstDash val="solid"/>
                    </a:lnB>
                    <a:solidFill>
                      <a:srgbClr val="A8E1D1"/>
                    </a:solidFill>
                  </a:tcPr>
                </a:tc>
                <a:tc>
                  <a:txBody>
                    <a:bodyPr/>
                    <a:lstStyle/>
                    <a:p>
                      <a:pPr marL="283210" marR="276225" indent="-15240">
                        <a:lnSpc>
                          <a:spcPct val="100000"/>
                        </a:lnSpc>
                        <a:spcBef>
                          <a:spcPts val="330"/>
                        </a:spcBef>
                      </a:pPr>
                      <a:r>
                        <a:rPr sz="1400" b="1" dirty="0">
                          <a:solidFill>
                            <a:srgbClr val="00857B"/>
                          </a:solidFill>
                          <a:latin typeface="Arial"/>
                          <a:cs typeface="Arial"/>
                        </a:rPr>
                        <a:t>Pe</a:t>
                      </a:r>
                      <a:r>
                        <a:rPr sz="1400" b="1" spc="-10" dirty="0">
                          <a:solidFill>
                            <a:srgbClr val="00857B"/>
                          </a:solidFill>
                          <a:latin typeface="Arial"/>
                          <a:cs typeface="Arial"/>
                        </a:rPr>
                        <a:t>m</a:t>
                      </a:r>
                      <a:r>
                        <a:rPr sz="1400" b="1" dirty="0">
                          <a:solidFill>
                            <a:srgbClr val="00857B"/>
                          </a:solidFill>
                          <a:latin typeface="Arial"/>
                          <a:cs typeface="Arial"/>
                        </a:rPr>
                        <a:t>bro  N</a:t>
                      </a:r>
                      <a:r>
                        <a:rPr sz="1400" b="1" spc="-70" dirty="0">
                          <a:solidFill>
                            <a:srgbClr val="00857B"/>
                          </a:solidFill>
                          <a:latin typeface="Arial"/>
                          <a:cs typeface="Arial"/>
                        </a:rPr>
                        <a:t> </a:t>
                      </a:r>
                      <a:r>
                        <a:rPr sz="1400" b="1" dirty="0">
                          <a:solidFill>
                            <a:srgbClr val="00857B"/>
                          </a:solidFill>
                          <a:latin typeface="Arial"/>
                          <a:cs typeface="Arial"/>
                        </a:rPr>
                        <a:t>=</a:t>
                      </a:r>
                      <a:r>
                        <a:rPr sz="1400" b="1" spc="-70" dirty="0">
                          <a:solidFill>
                            <a:srgbClr val="00857B"/>
                          </a:solidFill>
                          <a:latin typeface="Arial"/>
                          <a:cs typeface="Arial"/>
                        </a:rPr>
                        <a:t> </a:t>
                      </a:r>
                      <a:r>
                        <a:rPr sz="1400" b="1" spc="-5" dirty="0">
                          <a:solidFill>
                            <a:srgbClr val="00857B"/>
                          </a:solidFill>
                          <a:latin typeface="Arial"/>
                          <a:cs typeface="Arial"/>
                        </a:rPr>
                        <a:t>35</a:t>
                      </a:r>
                      <a:r>
                        <a:rPr sz="1400" b="1" dirty="0">
                          <a:solidFill>
                            <a:srgbClr val="00857B"/>
                          </a:solidFill>
                          <a:latin typeface="Arial"/>
                          <a:cs typeface="Arial"/>
                        </a:rPr>
                        <a:t>0</a:t>
                      </a:r>
                      <a:endParaRPr sz="1400">
                        <a:latin typeface="Arial"/>
                        <a:cs typeface="Arial"/>
                      </a:endParaRPr>
                    </a:p>
                  </a:txBody>
                  <a:tcPr marL="0" marR="0" marT="41910" marB="0">
                    <a:lnT w="28575">
                      <a:solidFill>
                        <a:srgbClr val="FFFFFF"/>
                      </a:solidFill>
                      <a:prstDash val="solid"/>
                    </a:lnT>
                    <a:lnB w="28575">
                      <a:solidFill>
                        <a:srgbClr val="FFFFFF"/>
                      </a:solidFill>
                      <a:prstDash val="solid"/>
                    </a:lnB>
                    <a:solidFill>
                      <a:srgbClr val="A8E1D1"/>
                    </a:solidFill>
                  </a:tcPr>
                </a:tc>
                <a:tc>
                  <a:txBody>
                    <a:bodyPr/>
                    <a:lstStyle/>
                    <a:p>
                      <a:pPr marL="306705" marR="254635" indent="-22860">
                        <a:lnSpc>
                          <a:spcPct val="100000"/>
                        </a:lnSpc>
                        <a:spcBef>
                          <a:spcPts val="330"/>
                        </a:spcBef>
                      </a:pPr>
                      <a:r>
                        <a:rPr sz="1400" b="1" dirty="0">
                          <a:solidFill>
                            <a:srgbClr val="661F39"/>
                          </a:solidFill>
                          <a:latin typeface="Arial"/>
                          <a:cs typeface="Arial"/>
                        </a:rPr>
                        <a:t>Pla</a:t>
                      </a:r>
                      <a:r>
                        <a:rPr sz="1400" b="1" spc="-5" dirty="0">
                          <a:solidFill>
                            <a:srgbClr val="661F39"/>
                          </a:solidFill>
                          <a:latin typeface="Arial"/>
                          <a:cs typeface="Arial"/>
                        </a:rPr>
                        <a:t>ce</a:t>
                      </a:r>
                      <a:r>
                        <a:rPr sz="1400" b="1" dirty="0">
                          <a:solidFill>
                            <a:srgbClr val="661F39"/>
                          </a:solidFill>
                          <a:latin typeface="Arial"/>
                          <a:cs typeface="Arial"/>
                        </a:rPr>
                        <a:t>bo  N</a:t>
                      </a:r>
                      <a:r>
                        <a:rPr sz="1400" b="1" spc="-70" dirty="0">
                          <a:solidFill>
                            <a:srgbClr val="661F39"/>
                          </a:solidFill>
                          <a:latin typeface="Arial"/>
                          <a:cs typeface="Arial"/>
                        </a:rPr>
                        <a:t> </a:t>
                      </a:r>
                      <a:r>
                        <a:rPr sz="1400" b="1" dirty="0">
                          <a:solidFill>
                            <a:srgbClr val="661F39"/>
                          </a:solidFill>
                          <a:latin typeface="Arial"/>
                          <a:cs typeface="Arial"/>
                        </a:rPr>
                        <a:t>=</a:t>
                      </a:r>
                      <a:r>
                        <a:rPr sz="1400" b="1" spc="-70" dirty="0">
                          <a:solidFill>
                            <a:srgbClr val="661F39"/>
                          </a:solidFill>
                          <a:latin typeface="Arial"/>
                          <a:cs typeface="Arial"/>
                        </a:rPr>
                        <a:t> </a:t>
                      </a:r>
                      <a:r>
                        <a:rPr sz="1400" b="1" spc="-5" dirty="0">
                          <a:solidFill>
                            <a:srgbClr val="661F39"/>
                          </a:solidFill>
                          <a:latin typeface="Arial"/>
                          <a:cs typeface="Arial"/>
                        </a:rPr>
                        <a:t>34</a:t>
                      </a:r>
                      <a:r>
                        <a:rPr sz="1400" b="1" dirty="0">
                          <a:solidFill>
                            <a:srgbClr val="661F39"/>
                          </a:solidFill>
                          <a:latin typeface="Arial"/>
                          <a:cs typeface="Arial"/>
                        </a:rPr>
                        <a:t>8</a:t>
                      </a:r>
                      <a:endParaRPr sz="1400">
                        <a:latin typeface="Arial"/>
                        <a:cs typeface="Arial"/>
                      </a:endParaRPr>
                    </a:p>
                  </a:txBody>
                  <a:tcPr marL="0" marR="0" marT="41910" marB="0">
                    <a:lnT w="28575">
                      <a:solidFill>
                        <a:srgbClr val="FFFFFF"/>
                      </a:solidFill>
                      <a:prstDash val="solid"/>
                    </a:lnT>
                    <a:lnB w="28575">
                      <a:solidFill>
                        <a:srgbClr val="FFFFFF"/>
                      </a:solidFill>
                      <a:prstDash val="solid"/>
                    </a:lnB>
                    <a:solidFill>
                      <a:srgbClr val="A8E1D1"/>
                    </a:solidFill>
                  </a:tcPr>
                </a:tc>
                <a:extLst>
                  <a:ext uri="{0D108BD9-81ED-4DB2-BD59-A6C34878D82A}">
                    <a16:rowId xmlns:a16="http://schemas.microsoft.com/office/drawing/2014/main" val="10000"/>
                  </a:ext>
                </a:extLst>
              </a:tr>
              <a:tr h="338329">
                <a:tc>
                  <a:txBody>
                    <a:bodyPr/>
                    <a:lstStyle/>
                    <a:p>
                      <a:pPr marL="267335">
                        <a:lnSpc>
                          <a:spcPct val="100000"/>
                        </a:lnSpc>
                        <a:spcBef>
                          <a:spcPts val="330"/>
                        </a:spcBef>
                      </a:pPr>
                      <a:r>
                        <a:rPr sz="1400" b="1" spc="-190" dirty="0">
                          <a:latin typeface="Arial"/>
                          <a:cs typeface="Arial"/>
                        </a:rPr>
                        <a:t>CR</a:t>
                      </a:r>
                      <a:endParaRPr sz="1400">
                        <a:latin typeface="Arial"/>
                        <a:cs typeface="Arial"/>
                      </a:endParaRPr>
                    </a:p>
                  </a:txBody>
                  <a:tcPr marL="0" marR="0" marT="41910" marB="0">
                    <a:lnT w="28575">
                      <a:solidFill>
                        <a:srgbClr val="FFFFFF"/>
                      </a:solidFill>
                      <a:prstDash val="solid"/>
                    </a:lnT>
                    <a:solidFill>
                      <a:srgbClr val="F1F1F1"/>
                    </a:solidFill>
                  </a:tcPr>
                </a:tc>
                <a:tc>
                  <a:txBody>
                    <a:bodyPr/>
                    <a:lstStyle/>
                    <a:p>
                      <a:pPr marR="7620" algn="ctr">
                        <a:lnSpc>
                          <a:spcPct val="100000"/>
                        </a:lnSpc>
                        <a:spcBef>
                          <a:spcPts val="330"/>
                        </a:spcBef>
                      </a:pPr>
                      <a:r>
                        <a:rPr sz="1400" b="1" spc="-5" dirty="0">
                          <a:latin typeface="Arial"/>
                          <a:cs typeface="Arial"/>
                        </a:rPr>
                        <a:t>5</a:t>
                      </a:r>
                      <a:r>
                        <a:rPr sz="1400" b="1" dirty="0">
                          <a:latin typeface="Arial"/>
                          <a:cs typeface="Arial"/>
                        </a:rPr>
                        <a:t>8</a:t>
                      </a:r>
                      <a:r>
                        <a:rPr sz="1400" b="1" spc="-75" dirty="0">
                          <a:latin typeface="Arial"/>
                          <a:cs typeface="Arial"/>
                        </a:rPr>
                        <a:t> </a:t>
                      </a:r>
                      <a:r>
                        <a:rPr sz="1400" b="1" dirty="0">
                          <a:latin typeface="Arial"/>
                          <a:cs typeface="Arial"/>
                        </a:rPr>
                        <a:t>(</a:t>
                      </a:r>
                      <a:r>
                        <a:rPr sz="1400" b="1" spc="-5" dirty="0">
                          <a:latin typeface="Arial"/>
                          <a:cs typeface="Arial"/>
                        </a:rPr>
                        <a:t>17</a:t>
                      </a:r>
                      <a:r>
                        <a:rPr sz="1400" b="1" dirty="0">
                          <a:latin typeface="Arial"/>
                          <a:cs typeface="Arial"/>
                        </a:rPr>
                        <a:t>)</a:t>
                      </a:r>
                      <a:endParaRPr sz="1400">
                        <a:latin typeface="Arial"/>
                        <a:cs typeface="Arial"/>
                      </a:endParaRPr>
                    </a:p>
                  </a:txBody>
                  <a:tcPr marL="0" marR="0" marT="41910" marB="0">
                    <a:lnT w="28575">
                      <a:solidFill>
                        <a:srgbClr val="FFFFFF"/>
                      </a:solidFill>
                      <a:prstDash val="solid"/>
                    </a:lnT>
                    <a:solidFill>
                      <a:srgbClr val="F1F1F1"/>
                    </a:solidFill>
                  </a:tcPr>
                </a:tc>
                <a:tc>
                  <a:txBody>
                    <a:bodyPr/>
                    <a:lstStyle/>
                    <a:p>
                      <a:pPr marL="22860" algn="ctr">
                        <a:lnSpc>
                          <a:spcPct val="100000"/>
                        </a:lnSpc>
                        <a:spcBef>
                          <a:spcPts val="330"/>
                        </a:spcBef>
                      </a:pPr>
                      <a:r>
                        <a:rPr sz="1400" b="1" spc="-5" dirty="0">
                          <a:latin typeface="Arial"/>
                          <a:cs typeface="Arial"/>
                        </a:rPr>
                        <a:t>3</a:t>
                      </a:r>
                      <a:r>
                        <a:rPr sz="1400" b="1" dirty="0">
                          <a:latin typeface="Arial"/>
                          <a:cs typeface="Arial"/>
                        </a:rPr>
                        <a:t>9</a:t>
                      </a:r>
                      <a:r>
                        <a:rPr sz="1400" b="1" spc="-75" dirty="0">
                          <a:latin typeface="Arial"/>
                          <a:cs typeface="Arial"/>
                        </a:rPr>
                        <a:t> </a:t>
                      </a:r>
                      <a:r>
                        <a:rPr sz="1400" b="1" dirty="0">
                          <a:latin typeface="Arial"/>
                          <a:cs typeface="Arial"/>
                        </a:rPr>
                        <a:t>(</a:t>
                      </a:r>
                      <a:r>
                        <a:rPr sz="1400" b="1" spc="-5" dirty="0">
                          <a:latin typeface="Arial"/>
                          <a:cs typeface="Arial"/>
                        </a:rPr>
                        <a:t>11</a:t>
                      </a:r>
                      <a:r>
                        <a:rPr sz="1400" b="1" dirty="0">
                          <a:latin typeface="Arial"/>
                          <a:cs typeface="Arial"/>
                        </a:rPr>
                        <a:t>)</a:t>
                      </a:r>
                      <a:endParaRPr sz="1400">
                        <a:latin typeface="Arial"/>
                        <a:cs typeface="Arial"/>
                      </a:endParaRPr>
                    </a:p>
                  </a:txBody>
                  <a:tcPr marL="0" marR="0" marT="41910" marB="0">
                    <a:lnT w="28575">
                      <a:solidFill>
                        <a:srgbClr val="FFFFFF"/>
                      </a:solidFill>
                      <a:prstDash val="solid"/>
                    </a:lnT>
                    <a:solidFill>
                      <a:srgbClr val="F1F1F1"/>
                    </a:solidFill>
                  </a:tcPr>
                </a:tc>
                <a:extLst>
                  <a:ext uri="{0D108BD9-81ED-4DB2-BD59-A6C34878D82A}">
                    <a16:rowId xmlns:a16="http://schemas.microsoft.com/office/drawing/2014/main" val="10001"/>
                  </a:ext>
                </a:extLst>
              </a:tr>
              <a:tr h="365760">
                <a:tc>
                  <a:txBody>
                    <a:bodyPr/>
                    <a:lstStyle/>
                    <a:p>
                      <a:pPr marL="267335">
                        <a:lnSpc>
                          <a:spcPct val="100000"/>
                        </a:lnSpc>
                        <a:spcBef>
                          <a:spcPts val="545"/>
                        </a:spcBef>
                      </a:pPr>
                      <a:r>
                        <a:rPr sz="1400" b="1" spc="-175" dirty="0">
                          <a:latin typeface="Arial"/>
                          <a:cs typeface="Arial"/>
                        </a:rPr>
                        <a:t>PR</a:t>
                      </a:r>
                      <a:endParaRPr sz="1400">
                        <a:latin typeface="Arial"/>
                        <a:cs typeface="Arial"/>
                      </a:endParaRPr>
                    </a:p>
                  </a:txBody>
                  <a:tcPr marL="0" marR="0" marT="69215" marB="0">
                    <a:solidFill>
                      <a:srgbClr val="F1F1F1"/>
                    </a:solidFill>
                  </a:tcPr>
                </a:tc>
                <a:tc>
                  <a:txBody>
                    <a:bodyPr/>
                    <a:lstStyle/>
                    <a:p>
                      <a:pPr marR="6350" algn="ctr">
                        <a:lnSpc>
                          <a:spcPct val="100000"/>
                        </a:lnSpc>
                        <a:spcBef>
                          <a:spcPts val="545"/>
                        </a:spcBef>
                      </a:pPr>
                      <a:r>
                        <a:rPr sz="1400" b="1" spc="-5" dirty="0">
                          <a:latin typeface="Arial"/>
                          <a:cs typeface="Arial"/>
                        </a:rPr>
                        <a:t>19</a:t>
                      </a:r>
                      <a:r>
                        <a:rPr sz="1400" b="1" dirty="0">
                          <a:latin typeface="Arial"/>
                          <a:cs typeface="Arial"/>
                        </a:rPr>
                        <a:t>6</a:t>
                      </a:r>
                      <a:r>
                        <a:rPr sz="1400" b="1" spc="-75" dirty="0">
                          <a:latin typeface="Arial"/>
                          <a:cs typeface="Arial"/>
                        </a:rPr>
                        <a:t> </a:t>
                      </a:r>
                      <a:r>
                        <a:rPr sz="1400" b="1" dirty="0">
                          <a:latin typeface="Arial"/>
                          <a:cs typeface="Arial"/>
                        </a:rPr>
                        <a:t>(</a:t>
                      </a:r>
                      <a:r>
                        <a:rPr sz="1400" b="1" spc="-5" dirty="0">
                          <a:latin typeface="Arial"/>
                          <a:cs typeface="Arial"/>
                        </a:rPr>
                        <a:t>56</a:t>
                      </a:r>
                      <a:r>
                        <a:rPr sz="1400" b="1" dirty="0">
                          <a:latin typeface="Arial"/>
                          <a:cs typeface="Arial"/>
                        </a:rPr>
                        <a:t>)</a:t>
                      </a:r>
                      <a:endParaRPr sz="1400">
                        <a:latin typeface="Arial"/>
                        <a:cs typeface="Arial"/>
                      </a:endParaRPr>
                    </a:p>
                  </a:txBody>
                  <a:tcPr marL="0" marR="0" marT="69215" marB="0">
                    <a:solidFill>
                      <a:srgbClr val="F1F1F1"/>
                    </a:solidFill>
                  </a:tcPr>
                </a:tc>
                <a:tc>
                  <a:txBody>
                    <a:bodyPr/>
                    <a:lstStyle/>
                    <a:p>
                      <a:pPr marL="21590" algn="ctr">
                        <a:lnSpc>
                          <a:spcPct val="100000"/>
                        </a:lnSpc>
                        <a:spcBef>
                          <a:spcPts val="545"/>
                        </a:spcBef>
                      </a:pPr>
                      <a:r>
                        <a:rPr sz="1400" b="1" spc="-5" dirty="0">
                          <a:latin typeface="Arial"/>
                          <a:cs typeface="Arial"/>
                        </a:rPr>
                        <a:t>17</a:t>
                      </a:r>
                      <a:r>
                        <a:rPr sz="1400" b="1" dirty="0">
                          <a:latin typeface="Arial"/>
                          <a:cs typeface="Arial"/>
                        </a:rPr>
                        <a:t>0</a:t>
                      </a:r>
                      <a:r>
                        <a:rPr sz="1400" b="1" spc="-75" dirty="0">
                          <a:latin typeface="Arial"/>
                          <a:cs typeface="Arial"/>
                        </a:rPr>
                        <a:t> </a:t>
                      </a:r>
                      <a:r>
                        <a:rPr sz="1400" b="1" dirty="0">
                          <a:latin typeface="Arial"/>
                          <a:cs typeface="Arial"/>
                        </a:rPr>
                        <a:t>(</a:t>
                      </a:r>
                      <a:r>
                        <a:rPr sz="1400" b="1" spc="-5" dirty="0">
                          <a:latin typeface="Arial"/>
                          <a:cs typeface="Arial"/>
                        </a:rPr>
                        <a:t>49</a:t>
                      </a:r>
                      <a:r>
                        <a:rPr sz="1400" b="1" dirty="0">
                          <a:latin typeface="Arial"/>
                          <a:cs typeface="Arial"/>
                        </a:rPr>
                        <a:t>)</a:t>
                      </a:r>
                      <a:endParaRPr sz="1400">
                        <a:latin typeface="Arial"/>
                        <a:cs typeface="Arial"/>
                      </a:endParaRPr>
                    </a:p>
                  </a:txBody>
                  <a:tcPr marL="0" marR="0" marT="69215" marB="0">
                    <a:solidFill>
                      <a:srgbClr val="F1F1F1"/>
                    </a:solidFill>
                  </a:tcPr>
                </a:tc>
                <a:extLst>
                  <a:ext uri="{0D108BD9-81ED-4DB2-BD59-A6C34878D82A}">
                    <a16:rowId xmlns:a16="http://schemas.microsoft.com/office/drawing/2014/main" val="10002"/>
                  </a:ext>
                </a:extLst>
              </a:tr>
              <a:tr h="365426">
                <a:tc>
                  <a:txBody>
                    <a:bodyPr/>
                    <a:lstStyle/>
                    <a:p>
                      <a:pPr marL="267335">
                        <a:lnSpc>
                          <a:spcPct val="100000"/>
                        </a:lnSpc>
                        <a:spcBef>
                          <a:spcPts val="545"/>
                        </a:spcBef>
                      </a:pPr>
                      <a:r>
                        <a:rPr sz="1400" spc="-175" dirty="0">
                          <a:latin typeface="Arial MT"/>
                          <a:cs typeface="Arial MT"/>
                        </a:rPr>
                        <a:t>SD</a:t>
                      </a:r>
                      <a:endParaRPr sz="1400">
                        <a:latin typeface="Arial MT"/>
                        <a:cs typeface="Arial MT"/>
                      </a:endParaRPr>
                    </a:p>
                  </a:txBody>
                  <a:tcPr marL="0" marR="0" marT="69215" marB="0">
                    <a:solidFill>
                      <a:srgbClr val="F1F1F1"/>
                    </a:solidFill>
                  </a:tcPr>
                </a:tc>
                <a:tc>
                  <a:txBody>
                    <a:bodyPr/>
                    <a:lstStyle/>
                    <a:p>
                      <a:pPr marR="7620" algn="ctr">
                        <a:lnSpc>
                          <a:spcPct val="100000"/>
                        </a:lnSpc>
                        <a:spcBef>
                          <a:spcPts val="545"/>
                        </a:spcBef>
                      </a:pPr>
                      <a:r>
                        <a:rPr sz="1400" spc="-5" dirty="0">
                          <a:latin typeface="Arial MT"/>
                          <a:cs typeface="Arial MT"/>
                        </a:rPr>
                        <a:t>6</a:t>
                      </a:r>
                      <a:r>
                        <a:rPr sz="1400" dirty="0">
                          <a:latin typeface="Arial MT"/>
                          <a:cs typeface="Arial MT"/>
                        </a:rPr>
                        <a:t>7</a:t>
                      </a:r>
                      <a:r>
                        <a:rPr sz="1400" spc="-75" dirty="0">
                          <a:latin typeface="Arial MT"/>
                          <a:cs typeface="Arial MT"/>
                        </a:rPr>
                        <a:t> </a:t>
                      </a:r>
                      <a:r>
                        <a:rPr sz="1400" dirty="0">
                          <a:latin typeface="Arial MT"/>
                          <a:cs typeface="Arial MT"/>
                        </a:rPr>
                        <a:t>(</a:t>
                      </a:r>
                      <a:r>
                        <a:rPr sz="1400" spc="-5" dirty="0">
                          <a:latin typeface="Arial MT"/>
                          <a:cs typeface="Arial MT"/>
                        </a:rPr>
                        <a:t>19</a:t>
                      </a:r>
                      <a:r>
                        <a:rPr sz="1400" dirty="0">
                          <a:latin typeface="Arial MT"/>
                          <a:cs typeface="Arial MT"/>
                        </a:rPr>
                        <a:t>)</a:t>
                      </a:r>
                      <a:endParaRPr sz="1400">
                        <a:latin typeface="Arial MT"/>
                        <a:cs typeface="Arial MT"/>
                      </a:endParaRPr>
                    </a:p>
                  </a:txBody>
                  <a:tcPr marL="0" marR="0" marT="69215" marB="0">
                    <a:solidFill>
                      <a:srgbClr val="F1F1F1"/>
                    </a:solidFill>
                  </a:tcPr>
                </a:tc>
                <a:tc>
                  <a:txBody>
                    <a:bodyPr/>
                    <a:lstStyle/>
                    <a:p>
                      <a:pPr marL="22860" algn="ctr">
                        <a:lnSpc>
                          <a:spcPct val="100000"/>
                        </a:lnSpc>
                        <a:spcBef>
                          <a:spcPts val="545"/>
                        </a:spcBef>
                      </a:pPr>
                      <a:r>
                        <a:rPr sz="1400" spc="-5" dirty="0">
                          <a:latin typeface="Arial MT"/>
                          <a:cs typeface="Arial MT"/>
                        </a:rPr>
                        <a:t>9</a:t>
                      </a:r>
                      <a:r>
                        <a:rPr sz="1400" dirty="0">
                          <a:latin typeface="Arial MT"/>
                          <a:cs typeface="Arial MT"/>
                        </a:rPr>
                        <a:t>5</a:t>
                      </a:r>
                      <a:r>
                        <a:rPr sz="1400" spc="-75" dirty="0">
                          <a:latin typeface="Arial MT"/>
                          <a:cs typeface="Arial MT"/>
                        </a:rPr>
                        <a:t> </a:t>
                      </a:r>
                      <a:r>
                        <a:rPr sz="1400" dirty="0">
                          <a:latin typeface="Arial MT"/>
                          <a:cs typeface="Arial MT"/>
                        </a:rPr>
                        <a:t>(</a:t>
                      </a:r>
                      <a:r>
                        <a:rPr sz="1400" spc="-5" dirty="0">
                          <a:latin typeface="Arial MT"/>
                          <a:cs typeface="Arial MT"/>
                        </a:rPr>
                        <a:t>27</a:t>
                      </a:r>
                      <a:r>
                        <a:rPr sz="1400" dirty="0">
                          <a:latin typeface="Arial MT"/>
                          <a:cs typeface="Arial MT"/>
                        </a:rPr>
                        <a:t>)</a:t>
                      </a:r>
                      <a:endParaRPr sz="1400">
                        <a:latin typeface="Arial MT"/>
                        <a:cs typeface="Arial MT"/>
                      </a:endParaRPr>
                    </a:p>
                  </a:txBody>
                  <a:tcPr marL="0" marR="0" marT="69215" marB="0">
                    <a:solidFill>
                      <a:srgbClr val="F1F1F1"/>
                    </a:solidFill>
                  </a:tcPr>
                </a:tc>
                <a:extLst>
                  <a:ext uri="{0D108BD9-81ED-4DB2-BD59-A6C34878D82A}">
                    <a16:rowId xmlns:a16="http://schemas.microsoft.com/office/drawing/2014/main" val="10003"/>
                  </a:ext>
                </a:extLst>
              </a:tr>
              <a:tr h="365744">
                <a:tc>
                  <a:txBody>
                    <a:bodyPr/>
                    <a:lstStyle/>
                    <a:p>
                      <a:pPr marL="267335">
                        <a:lnSpc>
                          <a:spcPct val="100000"/>
                        </a:lnSpc>
                        <a:spcBef>
                          <a:spcPts val="545"/>
                        </a:spcBef>
                      </a:pPr>
                      <a:r>
                        <a:rPr sz="1400" spc="-180" dirty="0">
                          <a:latin typeface="Arial MT"/>
                          <a:cs typeface="Arial MT"/>
                        </a:rPr>
                        <a:t>PD</a:t>
                      </a:r>
                      <a:endParaRPr sz="1400">
                        <a:latin typeface="Arial MT"/>
                        <a:cs typeface="Arial MT"/>
                      </a:endParaRPr>
                    </a:p>
                  </a:txBody>
                  <a:tcPr marL="0" marR="0" marT="69215" marB="0">
                    <a:solidFill>
                      <a:srgbClr val="F1F1F1"/>
                    </a:solidFill>
                  </a:tcPr>
                </a:tc>
                <a:tc>
                  <a:txBody>
                    <a:bodyPr/>
                    <a:lstStyle/>
                    <a:p>
                      <a:pPr marR="5715" algn="ctr">
                        <a:lnSpc>
                          <a:spcPct val="100000"/>
                        </a:lnSpc>
                        <a:spcBef>
                          <a:spcPts val="545"/>
                        </a:spcBef>
                      </a:pPr>
                      <a:r>
                        <a:rPr sz="1400" spc="-10" dirty="0">
                          <a:latin typeface="Arial MT"/>
                          <a:cs typeface="Arial MT"/>
                        </a:rPr>
                        <a:t>1</a:t>
                      </a:r>
                      <a:r>
                        <a:rPr sz="1400" dirty="0">
                          <a:latin typeface="Arial MT"/>
                          <a:cs typeface="Arial MT"/>
                        </a:rPr>
                        <a:t>9</a:t>
                      </a:r>
                      <a:r>
                        <a:rPr sz="1400" spc="-75" dirty="0">
                          <a:latin typeface="Arial MT"/>
                          <a:cs typeface="Arial MT"/>
                        </a:rPr>
                        <a:t> </a:t>
                      </a:r>
                      <a:r>
                        <a:rPr sz="1400" dirty="0">
                          <a:latin typeface="Arial MT"/>
                          <a:cs typeface="Arial MT"/>
                        </a:rPr>
                        <a:t>(5)</a:t>
                      </a:r>
                      <a:endParaRPr sz="1400">
                        <a:latin typeface="Arial MT"/>
                        <a:cs typeface="Arial MT"/>
                      </a:endParaRPr>
                    </a:p>
                  </a:txBody>
                  <a:tcPr marL="0" marR="0" marT="69215" marB="0">
                    <a:solidFill>
                      <a:srgbClr val="F1F1F1"/>
                    </a:solidFill>
                  </a:tcPr>
                </a:tc>
                <a:tc>
                  <a:txBody>
                    <a:bodyPr/>
                    <a:lstStyle/>
                    <a:p>
                      <a:pPr marL="22225" algn="ctr">
                        <a:lnSpc>
                          <a:spcPct val="100000"/>
                        </a:lnSpc>
                        <a:spcBef>
                          <a:spcPts val="545"/>
                        </a:spcBef>
                      </a:pPr>
                      <a:r>
                        <a:rPr sz="1400" spc="-10" dirty="0">
                          <a:latin typeface="Arial MT"/>
                          <a:cs typeface="Arial MT"/>
                        </a:rPr>
                        <a:t>2</a:t>
                      </a:r>
                      <a:r>
                        <a:rPr sz="1400" dirty="0">
                          <a:latin typeface="Arial MT"/>
                          <a:cs typeface="Arial MT"/>
                        </a:rPr>
                        <a:t>3</a:t>
                      </a:r>
                      <a:r>
                        <a:rPr sz="1400" spc="-75" dirty="0">
                          <a:latin typeface="Arial MT"/>
                          <a:cs typeface="Arial MT"/>
                        </a:rPr>
                        <a:t> </a:t>
                      </a:r>
                      <a:r>
                        <a:rPr sz="1400" dirty="0">
                          <a:latin typeface="Arial MT"/>
                          <a:cs typeface="Arial MT"/>
                        </a:rPr>
                        <a:t>(7)</a:t>
                      </a:r>
                      <a:endParaRPr sz="1400">
                        <a:latin typeface="Arial MT"/>
                        <a:cs typeface="Arial MT"/>
                      </a:endParaRPr>
                    </a:p>
                  </a:txBody>
                  <a:tcPr marL="0" marR="0" marT="69215" marB="0">
                    <a:solidFill>
                      <a:srgbClr val="F1F1F1"/>
                    </a:solidFill>
                  </a:tcPr>
                </a:tc>
                <a:extLst>
                  <a:ext uri="{0D108BD9-81ED-4DB2-BD59-A6C34878D82A}">
                    <a16:rowId xmlns:a16="http://schemas.microsoft.com/office/drawing/2014/main" val="10004"/>
                  </a:ext>
                </a:extLst>
              </a:tr>
              <a:tr h="392650">
                <a:tc>
                  <a:txBody>
                    <a:bodyPr/>
                    <a:lstStyle/>
                    <a:p>
                      <a:pPr marL="267335">
                        <a:lnSpc>
                          <a:spcPct val="100000"/>
                        </a:lnSpc>
                        <a:spcBef>
                          <a:spcPts val="545"/>
                        </a:spcBef>
                      </a:pPr>
                      <a:r>
                        <a:rPr sz="1400" dirty="0">
                          <a:latin typeface="Arial MT"/>
                          <a:cs typeface="Arial MT"/>
                        </a:rPr>
                        <a:t>NE</a:t>
                      </a:r>
                      <a:r>
                        <a:rPr sz="1400" spc="-80" dirty="0">
                          <a:latin typeface="Arial MT"/>
                          <a:cs typeface="Arial MT"/>
                        </a:rPr>
                        <a:t> </a:t>
                      </a:r>
                      <a:r>
                        <a:rPr sz="1400" spc="-5" dirty="0">
                          <a:latin typeface="Arial MT"/>
                          <a:cs typeface="Arial MT"/>
                        </a:rPr>
                        <a:t>o</a:t>
                      </a:r>
                      <a:r>
                        <a:rPr sz="1400" dirty="0">
                          <a:latin typeface="Arial MT"/>
                          <a:cs typeface="Arial MT"/>
                        </a:rPr>
                        <a:t>r</a:t>
                      </a:r>
                      <a:r>
                        <a:rPr sz="1400" spc="-55" dirty="0">
                          <a:latin typeface="Arial MT"/>
                          <a:cs typeface="Arial MT"/>
                        </a:rPr>
                        <a:t> </a:t>
                      </a:r>
                      <a:r>
                        <a:rPr sz="1400" dirty="0">
                          <a:latin typeface="Arial MT"/>
                          <a:cs typeface="Arial MT"/>
                        </a:rPr>
                        <a:t>NA</a:t>
                      </a:r>
                      <a:endParaRPr sz="1400">
                        <a:latin typeface="Arial MT"/>
                        <a:cs typeface="Arial MT"/>
                      </a:endParaRPr>
                    </a:p>
                  </a:txBody>
                  <a:tcPr marL="0" marR="0" marT="69215" marB="0">
                    <a:lnB w="28575">
                      <a:solidFill>
                        <a:srgbClr val="FFFFFF"/>
                      </a:solidFill>
                      <a:prstDash val="solid"/>
                    </a:lnB>
                    <a:solidFill>
                      <a:srgbClr val="F1F1F1"/>
                    </a:solidFill>
                  </a:tcPr>
                </a:tc>
                <a:tc>
                  <a:txBody>
                    <a:bodyPr/>
                    <a:lstStyle/>
                    <a:p>
                      <a:pPr marR="6350" algn="ctr">
                        <a:lnSpc>
                          <a:spcPct val="100000"/>
                        </a:lnSpc>
                        <a:spcBef>
                          <a:spcPts val="545"/>
                        </a:spcBef>
                      </a:pPr>
                      <a:r>
                        <a:rPr sz="1400" spc="-5" dirty="0">
                          <a:latin typeface="Arial MT"/>
                          <a:cs typeface="Arial MT"/>
                        </a:rPr>
                        <a:t>1</a:t>
                      </a:r>
                      <a:r>
                        <a:rPr sz="1400" dirty="0">
                          <a:latin typeface="Arial MT"/>
                          <a:cs typeface="Arial MT"/>
                        </a:rPr>
                        <a:t>0</a:t>
                      </a:r>
                      <a:r>
                        <a:rPr sz="1400" spc="-75" dirty="0">
                          <a:latin typeface="Arial MT"/>
                          <a:cs typeface="Arial MT"/>
                        </a:rPr>
                        <a:t> </a:t>
                      </a:r>
                      <a:r>
                        <a:rPr sz="1400" dirty="0">
                          <a:latin typeface="Arial MT"/>
                          <a:cs typeface="Arial MT"/>
                        </a:rPr>
                        <a:t>(</a:t>
                      </a:r>
                      <a:r>
                        <a:rPr sz="1400" spc="-5" dirty="0">
                          <a:latin typeface="Arial MT"/>
                          <a:cs typeface="Arial MT"/>
                        </a:rPr>
                        <a:t>3</a:t>
                      </a:r>
                      <a:r>
                        <a:rPr sz="1400" dirty="0">
                          <a:latin typeface="Arial MT"/>
                          <a:cs typeface="Arial MT"/>
                        </a:rPr>
                        <a:t>)</a:t>
                      </a:r>
                      <a:endParaRPr sz="1400">
                        <a:latin typeface="Arial MT"/>
                        <a:cs typeface="Arial MT"/>
                      </a:endParaRPr>
                    </a:p>
                  </a:txBody>
                  <a:tcPr marL="0" marR="0" marT="69215" marB="0">
                    <a:lnB w="28575">
                      <a:solidFill>
                        <a:srgbClr val="FFFFFF"/>
                      </a:solidFill>
                      <a:prstDash val="solid"/>
                    </a:lnB>
                    <a:solidFill>
                      <a:srgbClr val="F1F1F1"/>
                    </a:solidFill>
                  </a:tcPr>
                </a:tc>
                <a:tc>
                  <a:txBody>
                    <a:bodyPr/>
                    <a:lstStyle/>
                    <a:p>
                      <a:pPr marL="21590" algn="ctr">
                        <a:lnSpc>
                          <a:spcPct val="100000"/>
                        </a:lnSpc>
                        <a:spcBef>
                          <a:spcPts val="545"/>
                        </a:spcBef>
                      </a:pPr>
                      <a:r>
                        <a:rPr sz="1400" spc="-5" dirty="0">
                          <a:latin typeface="Arial MT"/>
                          <a:cs typeface="Arial MT"/>
                        </a:rPr>
                        <a:t>2</a:t>
                      </a:r>
                      <a:r>
                        <a:rPr sz="1400" dirty="0">
                          <a:latin typeface="Arial MT"/>
                          <a:cs typeface="Arial MT"/>
                        </a:rPr>
                        <a:t>1</a:t>
                      </a:r>
                      <a:r>
                        <a:rPr sz="1400" spc="-75" dirty="0">
                          <a:latin typeface="Arial MT"/>
                          <a:cs typeface="Arial MT"/>
                        </a:rPr>
                        <a:t> </a:t>
                      </a:r>
                      <a:r>
                        <a:rPr sz="1400" dirty="0">
                          <a:latin typeface="Arial MT"/>
                          <a:cs typeface="Arial MT"/>
                        </a:rPr>
                        <a:t>(</a:t>
                      </a:r>
                      <a:r>
                        <a:rPr sz="1400" spc="-5" dirty="0">
                          <a:latin typeface="Arial MT"/>
                          <a:cs typeface="Arial MT"/>
                        </a:rPr>
                        <a:t>6</a:t>
                      </a:r>
                      <a:r>
                        <a:rPr sz="1400" dirty="0">
                          <a:latin typeface="Arial MT"/>
                          <a:cs typeface="Arial MT"/>
                        </a:rPr>
                        <a:t>)</a:t>
                      </a:r>
                      <a:endParaRPr sz="1400">
                        <a:latin typeface="Arial MT"/>
                        <a:cs typeface="Arial MT"/>
                      </a:endParaRPr>
                    </a:p>
                  </a:txBody>
                  <a:tcPr marL="0" marR="0" marT="69215" marB="0">
                    <a:lnB w="28575">
                      <a:solidFill>
                        <a:srgbClr val="FFFFFF"/>
                      </a:solidFill>
                      <a:prstDash val="solid"/>
                    </a:lnB>
                    <a:solidFill>
                      <a:srgbClr val="F1F1F1"/>
                    </a:solidFill>
                  </a:tcPr>
                </a:tc>
                <a:extLst>
                  <a:ext uri="{0D108BD9-81ED-4DB2-BD59-A6C34878D82A}">
                    <a16:rowId xmlns:a16="http://schemas.microsoft.com/office/drawing/2014/main" val="10005"/>
                  </a:ext>
                </a:extLst>
              </a:tr>
            </a:tbl>
          </a:graphicData>
        </a:graphic>
      </p:graphicFrame>
      <p:graphicFrame>
        <p:nvGraphicFramePr>
          <p:cNvPr id="4" name="object 4"/>
          <p:cNvGraphicFramePr>
            <a:graphicFrameLocks noGrp="1"/>
          </p:cNvGraphicFramePr>
          <p:nvPr/>
        </p:nvGraphicFramePr>
        <p:xfrm>
          <a:off x="358775" y="1023937"/>
          <a:ext cx="4115434" cy="2502660"/>
        </p:xfrm>
        <a:graphic>
          <a:graphicData uri="http://schemas.openxmlformats.org/drawingml/2006/table">
            <a:tbl>
              <a:tblPr firstRow="1" bandRow="1">
                <a:tableStyleId>{2D5ABB26-0587-4C30-8999-92F81FD0307C}</a:tableStyleId>
              </a:tblPr>
              <a:tblGrid>
                <a:gridCol w="1840864">
                  <a:extLst>
                    <a:ext uri="{9D8B030D-6E8A-4147-A177-3AD203B41FA5}">
                      <a16:colId xmlns:a16="http://schemas.microsoft.com/office/drawing/2014/main" val="20000"/>
                    </a:ext>
                  </a:extLst>
                </a:gridCol>
                <a:gridCol w="1233805">
                  <a:extLst>
                    <a:ext uri="{9D8B030D-6E8A-4147-A177-3AD203B41FA5}">
                      <a16:colId xmlns:a16="http://schemas.microsoft.com/office/drawing/2014/main" val="20001"/>
                    </a:ext>
                  </a:extLst>
                </a:gridCol>
                <a:gridCol w="1040765">
                  <a:extLst>
                    <a:ext uri="{9D8B030D-6E8A-4147-A177-3AD203B41FA5}">
                      <a16:colId xmlns:a16="http://schemas.microsoft.com/office/drawing/2014/main" val="20002"/>
                    </a:ext>
                  </a:extLst>
                </a:gridCol>
              </a:tblGrid>
              <a:tr h="627379">
                <a:tc>
                  <a:txBody>
                    <a:bodyPr/>
                    <a:lstStyle/>
                    <a:p>
                      <a:pPr>
                        <a:lnSpc>
                          <a:spcPct val="100000"/>
                        </a:lnSpc>
                        <a:spcBef>
                          <a:spcPts val="55"/>
                        </a:spcBef>
                      </a:pPr>
                      <a:endParaRPr sz="1700">
                        <a:latin typeface="Times New Roman"/>
                        <a:cs typeface="Times New Roman"/>
                      </a:endParaRPr>
                    </a:p>
                    <a:p>
                      <a:pPr marL="90805">
                        <a:lnSpc>
                          <a:spcPct val="100000"/>
                        </a:lnSpc>
                      </a:pPr>
                      <a:r>
                        <a:rPr sz="1400" b="1" dirty="0">
                          <a:latin typeface="Arial"/>
                          <a:cs typeface="Arial"/>
                        </a:rPr>
                        <a:t>R</a:t>
                      </a:r>
                      <a:r>
                        <a:rPr sz="1400" b="1" spc="-10" dirty="0">
                          <a:latin typeface="Arial"/>
                          <a:cs typeface="Arial"/>
                        </a:rPr>
                        <a:t>e</a:t>
                      </a:r>
                      <a:r>
                        <a:rPr sz="1400" b="1" spc="-5" dirty="0">
                          <a:latin typeface="Arial"/>
                          <a:cs typeface="Arial"/>
                        </a:rPr>
                        <a:t>s</a:t>
                      </a:r>
                      <a:r>
                        <a:rPr sz="1400" b="1" dirty="0">
                          <a:latin typeface="Arial"/>
                          <a:cs typeface="Arial"/>
                        </a:rPr>
                        <a:t>pon</a:t>
                      </a:r>
                      <a:r>
                        <a:rPr sz="1400" b="1" spc="-5" dirty="0">
                          <a:latin typeface="Arial"/>
                          <a:cs typeface="Arial"/>
                        </a:rPr>
                        <a:t>s</a:t>
                      </a:r>
                      <a:r>
                        <a:rPr sz="1400" b="1" dirty="0">
                          <a:latin typeface="Arial"/>
                          <a:cs typeface="Arial"/>
                        </a:rPr>
                        <a:t>e</a:t>
                      </a:r>
                      <a:r>
                        <a:rPr sz="1400" b="1" spc="-95" dirty="0">
                          <a:latin typeface="Arial"/>
                          <a:cs typeface="Arial"/>
                        </a:rPr>
                        <a:t> </a:t>
                      </a:r>
                      <a:r>
                        <a:rPr sz="1400" b="1" spc="-5" dirty="0">
                          <a:latin typeface="Arial"/>
                          <a:cs typeface="Arial"/>
                        </a:rPr>
                        <a:t>a</a:t>
                      </a:r>
                      <a:r>
                        <a:rPr sz="1400" b="1" dirty="0">
                          <a:latin typeface="Arial"/>
                          <a:cs typeface="Arial"/>
                        </a:rPr>
                        <a:t>nd</a:t>
                      </a:r>
                      <a:r>
                        <a:rPr sz="1400" b="1" spc="-75" dirty="0">
                          <a:latin typeface="Arial"/>
                          <a:cs typeface="Arial"/>
                        </a:rPr>
                        <a:t> </a:t>
                      </a:r>
                      <a:r>
                        <a:rPr sz="1400" b="1" dirty="0">
                          <a:latin typeface="Arial"/>
                          <a:cs typeface="Arial"/>
                        </a:rPr>
                        <a:t>Dur</a:t>
                      </a:r>
                      <a:r>
                        <a:rPr sz="1400" b="1" spc="-10" dirty="0">
                          <a:latin typeface="Arial"/>
                          <a:cs typeface="Arial"/>
                        </a:rPr>
                        <a:t>a</a:t>
                      </a:r>
                      <a:r>
                        <a:rPr sz="1400" b="1" dirty="0">
                          <a:latin typeface="Arial"/>
                          <a:cs typeface="Arial"/>
                        </a:rPr>
                        <a:t>tion</a:t>
                      </a:r>
                      <a:endParaRPr sz="1400">
                        <a:latin typeface="Arial"/>
                        <a:cs typeface="Arial"/>
                      </a:endParaRPr>
                    </a:p>
                  </a:txBody>
                  <a:tcPr marL="0" marR="0" marT="6985" marB="0">
                    <a:lnT w="28575">
                      <a:solidFill>
                        <a:srgbClr val="FFFFFF"/>
                      </a:solidFill>
                      <a:prstDash val="solid"/>
                    </a:lnT>
                    <a:lnB w="28575">
                      <a:solidFill>
                        <a:srgbClr val="FFFFFF"/>
                      </a:solidFill>
                      <a:prstDash val="solid"/>
                    </a:lnB>
                    <a:solidFill>
                      <a:srgbClr val="A8E1D1"/>
                    </a:solidFill>
                  </a:tcPr>
                </a:tc>
                <a:tc>
                  <a:txBody>
                    <a:bodyPr/>
                    <a:lstStyle/>
                    <a:p>
                      <a:pPr marL="354965" marR="354330" indent="-35560">
                        <a:lnSpc>
                          <a:spcPct val="100000"/>
                        </a:lnSpc>
                        <a:spcBef>
                          <a:spcPts val="330"/>
                        </a:spcBef>
                      </a:pPr>
                      <a:r>
                        <a:rPr sz="1400" b="1" dirty="0">
                          <a:solidFill>
                            <a:srgbClr val="00857B"/>
                          </a:solidFill>
                          <a:latin typeface="Arial"/>
                          <a:cs typeface="Arial"/>
                        </a:rPr>
                        <a:t>Pe</a:t>
                      </a:r>
                      <a:r>
                        <a:rPr sz="1400" b="1" spc="-10" dirty="0">
                          <a:solidFill>
                            <a:srgbClr val="00857B"/>
                          </a:solidFill>
                          <a:latin typeface="Arial"/>
                          <a:cs typeface="Arial"/>
                        </a:rPr>
                        <a:t>m</a:t>
                      </a:r>
                      <a:r>
                        <a:rPr sz="1400" b="1" dirty="0">
                          <a:solidFill>
                            <a:srgbClr val="00857B"/>
                          </a:solidFill>
                          <a:latin typeface="Arial"/>
                          <a:cs typeface="Arial"/>
                        </a:rPr>
                        <a:t>bro  N</a:t>
                      </a:r>
                      <a:r>
                        <a:rPr sz="1400" b="1" spc="-70" dirty="0">
                          <a:solidFill>
                            <a:srgbClr val="00857B"/>
                          </a:solidFill>
                          <a:latin typeface="Arial"/>
                          <a:cs typeface="Arial"/>
                        </a:rPr>
                        <a:t> </a:t>
                      </a:r>
                      <a:r>
                        <a:rPr sz="1400" b="1" dirty="0">
                          <a:solidFill>
                            <a:srgbClr val="00857B"/>
                          </a:solidFill>
                          <a:latin typeface="Arial"/>
                          <a:cs typeface="Arial"/>
                        </a:rPr>
                        <a:t>=</a:t>
                      </a:r>
                      <a:r>
                        <a:rPr sz="1400" b="1" spc="-70" dirty="0">
                          <a:solidFill>
                            <a:srgbClr val="00857B"/>
                          </a:solidFill>
                          <a:latin typeface="Arial"/>
                          <a:cs typeface="Arial"/>
                        </a:rPr>
                        <a:t> </a:t>
                      </a:r>
                      <a:r>
                        <a:rPr sz="1400" b="1" spc="-5" dirty="0">
                          <a:solidFill>
                            <a:srgbClr val="00857B"/>
                          </a:solidFill>
                          <a:latin typeface="Arial"/>
                          <a:cs typeface="Arial"/>
                        </a:rPr>
                        <a:t>35</a:t>
                      </a:r>
                      <a:r>
                        <a:rPr sz="1400" b="1" dirty="0">
                          <a:solidFill>
                            <a:srgbClr val="00857B"/>
                          </a:solidFill>
                          <a:latin typeface="Arial"/>
                          <a:cs typeface="Arial"/>
                        </a:rPr>
                        <a:t>0</a:t>
                      </a:r>
                      <a:endParaRPr sz="1400">
                        <a:latin typeface="Arial"/>
                        <a:cs typeface="Arial"/>
                      </a:endParaRPr>
                    </a:p>
                  </a:txBody>
                  <a:tcPr marL="0" marR="0" marT="41910" marB="0">
                    <a:lnT w="28575">
                      <a:solidFill>
                        <a:srgbClr val="FFFFFF"/>
                      </a:solidFill>
                      <a:prstDash val="solid"/>
                    </a:lnT>
                    <a:lnB w="28575">
                      <a:solidFill>
                        <a:srgbClr val="FFFFFF"/>
                      </a:solidFill>
                      <a:prstDash val="solid"/>
                    </a:lnB>
                    <a:solidFill>
                      <a:srgbClr val="A8E1D1"/>
                    </a:solidFill>
                  </a:tcPr>
                </a:tc>
                <a:tc>
                  <a:txBody>
                    <a:bodyPr/>
                    <a:lstStyle/>
                    <a:p>
                      <a:pPr marL="239395" marR="255904" indent="-22860">
                        <a:lnSpc>
                          <a:spcPct val="100000"/>
                        </a:lnSpc>
                        <a:spcBef>
                          <a:spcPts val="330"/>
                        </a:spcBef>
                      </a:pPr>
                      <a:r>
                        <a:rPr sz="1400" b="1" dirty="0">
                          <a:solidFill>
                            <a:srgbClr val="661F39"/>
                          </a:solidFill>
                          <a:latin typeface="Arial"/>
                          <a:cs typeface="Arial"/>
                        </a:rPr>
                        <a:t>Pla</a:t>
                      </a:r>
                      <a:r>
                        <a:rPr sz="1400" b="1" spc="-5" dirty="0">
                          <a:solidFill>
                            <a:srgbClr val="661F39"/>
                          </a:solidFill>
                          <a:latin typeface="Arial"/>
                          <a:cs typeface="Arial"/>
                        </a:rPr>
                        <a:t>ce</a:t>
                      </a:r>
                      <a:r>
                        <a:rPr sz="1400" b="1" dirty="0">
                          <a:solidFill>
                            <a:srgbClr val="661F39"/>
                          </a:solidFill>
                          <a:latin typeface="Arial"/>
                          <a:cs typeface="Arial"/>
                        </a:rPr>
                        <a:t>bo  N</a:t>
                      </a:r>
                      <a:r>
                        <a:rPr sz="1400" b="1" spc="-70" dirty="0">
                          <a:solidFill>
                            <a:srgbClr val="661F39"/>
                          </a:solidFill>
                          <a:latin typeface="Arial"/>
                          <a:cs typeface="Arial"/>
                        </a:rPr>
                        <a:t> </a:t>
                      </a:r>
                      <a:r>
                        <a:rPr sz="1400" b="1" dirty="0">
                          <a:solidFill>
                            <a:srgbClr val="661F39"/>
                          </a:solidFill>
                          <a:latin typeface="Arial"/>
                          <a:cs typeface="Arial"/>
                        </a:rPr>
                        <a:t>=</a:t>
                      </a:r>
                      <a:r>
                        <a:rPr sz="1400" b="1" spc="-70" dirty="0">
                          <a:solidFill>
                            <a:srgbClr val="661F39"/>
                          </a:solidFill>
                          <a:latin typeface="Arial"/>
                          <a:cs typeface="Arial"/>
                        </a:rPr>
                        <a:t> </a:t>
                      </a:r>
                      <a:r>
                        <a:rPr sz="1400" b="1" spc="-5" dirty="0">
                          <a:solidFill>
                            <a:srgbClr val="661F39"/>
                          </a:solidFill>
                          <a:latin typeface="Arial"/>
                          <a:cs typeface="Arial"/>
                        </a:rPr>
                        <a:t>34</a:t>
                      </a:r>
                      <a:r>
                        <a:rPr sz="1400" b="1" dirty="0">
                          <a:solidFill>
                            <a:srgbClr val="661F39"/>
                          </a:solidFill>
                          <a:latin typeface="Arial"/>
                          <a:cs typeface="Arial"/>
                        </a:rPr>
                        <a:t>8</a:t>
                      </a:r>
                      <a:endParaRPr sz="1400">
                        <a:latin typeface="Arial"/>
                        <a:cs typeface="Arial"/>
                      </a:endParaRPr>
                    </a:p>
                  </a:txBody>
                  <a:tcPr marL="0" marR="0" marT="41910" marB="0">
                    <a:lnT w="28575">
                      <a:solidFill>
                        <a:srgbClr val="FFFFFF"/>
                      </a:solidFill>
                      <a:prstDash val="solid"/>
                    </a:lnT>
                    <a:lnB w="28575">
                      <a:solidFill>
                        <a:srgbClr val="FFFFFF"/>
                      </a:solidFill>
                      <a:prstDash val="solid"/>
                    </a:lnB>
                    <a:solidFill>
                      <a:srgbClr val="A8E1D1"/>
                    </a:solidFill>
                  </a:tcPr>
                </a:tc>
                <a:extLst>
                  <a:ext uri="{0D108BD9-81ED-4DB2-BD59-A6C34878D82A}">
                    <a16:rowId xmlns:a16="http://schemas.microsoft.com/office/drawing/2014/main" val="10000"/>
                  </a:ext>
                </a:extLst>
              </a:tr>
              <a:tr h="369317">
                <a:tc>
                  <a:txBody>
                    <a:bodyPr/>
                    <a:lstStyle/>
                    <a:p>
                      <a:pPr marL="90805">
                        <a:lnSpc>
                          <a:spcPct val="100000"/>
                        </a:lnSpc>
                        <a:spcBef>
                          <a:spcPts val="330"/>
                        </a:spcBef>
                      </a:pPr>
                      <a:r>
                        <a:rPr sz="1400" b="1" dirty="0">
                          <a:latin typeface="Arial"/>
                          <a:cs typeface="Arial"/>
                        </a:rPr>
                        <a:t>OR</a:t>
                      </a:r>
                      <a:r>
                        <a:rPr sz="1400" b="1" spc="-10" dirty="0">
                          <a:latin typeface="Arial"/>
                          <a:cs typeface="Arial"/>
                        </a:rPr>
                        <a:t>R</a:t>
                      </a:r>
                      <a:r>
                        <a:rPr sz="1400" b="1" dirty="0">
                          <a:latin typeface="Arial"/>
                          <a:cs typeface="Arial"/>
                        </a:rPr>
                        <a:t>,</a:t>
                      </a:r>
                      <a:r>
                        <a:rPr sz="1400" b="1" spc="-75" dirty="0">
                          <a:latin typeface="Arial"/>
                          <a:cs typeface="Arial"/>
                        </a:rPr>
                        <a:t> </a:t>
                      </a:r>
                      <a:r>
                        <a:rPr sz="1400" b="1" dirty="0">
                          <a:latin typeface="Arial"/>
                          <a:cs typeface="Arial"/>
                        </a:rPr>
                        <a:t>%</a:t>
                      </a:r>
                      <a:r>
                        <a:rPr sz="1400" b="1" spc="-70" dirty="0">
                          <a:latin typeface="Arial"/>
                          <a:cs typeface="Arial"/>
                        </a:rPr>
                        <a:t> </a:t>
                      </a:r>
                      <a:r>
                        <a:rPr sz="1400" b="1" dirty="0">
                          <a:latin typeface="Arial"/>
                          <a:cs typeface="Arial"/>
                        </a:rPr>
                        <a:t>(9</a:t>
                      </a:r>
                      <a:r>
                        <a:rPr sz="1400" b="1" spc="-10" dirty="0">
                          <a:latin typeface="Arial"/>
                          <a:cs typeface="Arial"/>
                        </a:rPr>
                        <a:t>5</a:t>
                      </a:r>
                      <a:r>
                        <a:rPr sz="1400" b="1" dirty="0">
                          <a:latin typeface="Arial"/>
                          <a:cs typeface="Arial"/>
                        </a:rPr>
                        <a:t>%</a:t>
                      </a:r>
                      <a:r>
                        <a:rPr sz="1400" b="1" spc="-60" dirty="0">
                          <a:latin typeface="Arial"/>
                          <a:cs typeface="Arial"/>
                        </a:rPr>
                        <a:t> </a:t>
                      </a:r>
                      <a:r>
                        <a:rPr sz="1400" b="1" dirty="0">
                          <a:latin typeface="Arial"/>
                          <a:cs typeface="Arial"/>
                        </a:rPr>
                        <a:t>CI)</a:t>
                      </a:r>
                      <a:endParaRPr sz="1400">
                        <a:latin typeface="Arial"/>
                        <a:cs typeface="Arial"/>
                      </a:endParaRPr>
                    </a:p>
                  </a:txBody>
                  <a:tcPr marL="0" marR="0" marT="41910" marB="0">
                    <a:lnT w="28575">
                      <a:solidFill>
                        <a:srgbClr val="FFFFFF"/>
                      </a:solidFill>
                      <a:prstDash val="solid"/>
                    </a:lnT>
                    <a:solidFill>
                      <a:srgbClr val="F1F1F1"/>
                    </a:solidFill>
                  </a:tcPr>
                </a:tc>
                <a:tc>
                  <a:txBody>
                    <a:bodyPr/>
                    <a:lstStyle/>
                    <a:p>
                      <a:pPr marL="255904">
                        <a:lnSpc>
                          <a:spcPct val="100000"/>
                        </a:lnSpc>
                        <a:spcBef>
                          <a:spcPts val="330"/>
                        </a:spcBef>
                      </a:pPr>
                      <a:r>
                        <a:rPr sz="1400" b="1" spc="-5" dirty="0">
                          <a:latin typeface="Arial"/>
                          <a:cs typeface="Arial"/>
                        </a:rPr>
                        <a:t>7</a:t>
                      </a:r>
                      <a:r>
                        <a:rPr sz="1400" b="1" dirty="0">
                          <a:latin typeface="Arial"/>
                          <a:cs typeface="Arial"/>
                        </a:rPr>
                        <a:t>3</a:t>
                      </a:r>
                      <a:r>
                        <a:rPr sz="1400" b="1" spc="-75" dirty="0">
                          <a:latin typeface="Arial"/>
                          <a:cs typeface="Arial"/>
                        </a:rPr>
                        <a:t> </a:t>
                      </a:r>
                      <a:r>
                        <a:rPr sz="1400" b="1" dirty="0">
                          <a:latin typeface="Arial"/>
                          <a:cs typeface="Arial"/>
                        </a:rPr>
                        <a:t>(</a:t>
                      </a:r>
                      <a:r>
                        <a:rPr sz="1400" b="1" spc="-5" dirty="0">
                          <a:latin typeface="Arial"/>
                          <a:cs typeface="Arial"/>
                        </a:rPr>
                        <a:t>6</a:t>
                      </a:r>
                      <a:r>
                        <a:rPr sz="1400" b="1" dirty="0">
                          <a:latin typeface="Arial"/>
                          <a:cs typeface="Arial"/>
                        </a:rPr>
                        <a:t>8-</a:t>
                      </a:r>
                      <a:r>
                        <a:rPr sz="1400" b="1" spc="-5" dirty="0">
                          <a:latin typeface="Arial"/>
                          <a:cs typeface="Arial"/>
                        </a:rPr>
                        <a:t>77)</a:t>
                      </a:r>
                      <a:endParaRPr sz="1400">
                        <a:latin typeface="Arial"/>
                        <a:cs typeface="Arial"/>
                      </a:endParaRPr>
                    </a:p>
                  </a:txBody>
                  <a:tcPr marL="0" marR="0" marT="41910" marB="0">
                    <a:lnT w="28575">
                      <a:solidFill>
                        <a:srgbClr val="FFFFFF"/>
                      </a:solidFill>
                      <a:prstDash val="solid"/>
                    </a:lnT>
                    <a:solidFill>
                      <a:srgbClr val="F1F1F1"/>
                    </a:solidFill>
                  </a:tcPr>
                </a:tc>
                <a:tc>
                  <a:txBody>
                    <a:bodyPr/>
                    <a:lstStyle/>
                    <a:p>
                      <a:pPr marL="160020">
                        <a:lnSpc>
                          <a:spcPct val="100000"/>
                        </a:lnSpc>
                        <a:spcBef>
                          <a:spcPts val="330"/>
                        </a:spcBef>
                      </a:pPr>
                      <a:r>
                        <a:rPr sz="1400" b="1" spc="-5" dirty="0">
                          <a:latin typeface="Arial"/>
                          <a:cs typeface="Arial"/>
                        </a:rPr>
                        <a:t>6</a:t>
                      </a:r>
                      <a:r>
                        <a:rPr sz="1400" b="1" dirty="0">
                          <a:latin typeface="Arial"/>
                          <a:cs typeface="Arial"/>
                        </a:rPr>
                        <a:t>0</a:t>
                      </a:r>
                      <a:r>
                        <a:rPr sz="1400" b="1" spc="-75" dirty="0">
                          <a:latin typeface="Arial"/>
                          <a:cs typeface="Arial"/>
                        </a:rPr>
                        <a:t> </a:t>
                      </a:r>
                      <a:r>
                        <a:rPr sz="1400" b="1" dirty="0">
                          <a:latin typeface="Arial"/>
                          <a:cs typeface="Arial"/>
                        </a:rPr>
                        <a:t>(</a:t>
                      </a:r>
                      <a:r>
                        <a:rPr sz="1400" b="1" spc="-5" dirty="0">
                          <a:latin typeface="Arial"/>
                          <a:cs typeface="Arial"/>
                        </a:rPr>
                        <a:t>5</a:t>
                      </a:r>
                      <a:r>
                        <a:rPr sz="1400" b="1" dirty="0">
                          <a:latin typeface="Arial"/>
                          <a:cs typeface="Arial"/>
                        </a:rPr>
                        <a:t>5-</a:t>
                      </a:r>
                      <a:r>
                        <a:rPr sz="1400" b="1" spc="-5" dirty="0">
                          <a:latin typeface="Arial"/>
                          <a:cs typeface="Arial"/>
                        </a:rPr>
                        <a:t>65)</a:t>
                      </a:r>
                      <a:endParaRPr sz="1400">
                        <a:latin typeface="Arial"/>
                        <a:cs typeface="Arial"/>
                      </a:endParaRPr>
                    </a:p>
                  </a:txBody>
                  <a:tcPr marL="0" marR="0" marT="41910" marB="0">
                    <a:lnT w="28575">
                      <a:solidFill>
                        <a:srgbClr val="FFFFFF"/>
                      </a:solidFill>
                      <a:prstDash val="solid"/>
                    </a:lnT>
                    <a:solidFill>
                      <a:srgbClr val="F1F1F1"/>
                    </a:solidFill>
                  </a:tcPr>
                </a:tc>
                <a:extLst>
                  <a:ext uri="{0D108BD9-81ED-4DB2-BD59-A6C34878D82A}">
                    <a16:rowId xmlns:a16="http://schemas.microsoft.com/office/drawing/2014/main" val="10001"/>
                  </a:ext>
                </a:extLst>
              </a:tr>
              <a:tr h="432688">
                <a:tc>
                  <a:txBody>
                    <a:bodyPr/>
                    <a:lstStyle/>
                    <a:p>
                      <a:pPr marL="90805">
                        <a:lnSpc>
                          <a:spcPct val="100000"/>
                        </a:lnSpc>
                        <a:spcBef>
                          <a:spcPts val="790"/>
                        </a:spcBef>
                      </a:pPr>
                      <a:r>
                        <a:rPr sz="1400" dirty="0">
                          <a:latin typeface="Arial MT"/>
                          <a:cs typeface="Arial MT"/>
                        </a:rPr>
                        <a:t>D</a:t>
                      </a:r>
                      <a:r>
                        <a:rPr sz="1400" spc="-10" dirty="0">
                          <a:latin typeface="Arial MT"/>
                          <a:cs typeface="Arial MT"/>
                        </a:rPr>
                        <a:t>C</a:t>
                      </a:r>
                      <a:r>
                        <a:rPr sz="1400" dirty="0">
                          <a:latin typeface="Arial MT"/>
                          <a:cs typeface="Arial MT"/>
                        </a:rPr>
                        <a:t>R,</a:t>
                      </a:r>
                      <a:r>
                        <a:rPr sz="1400" spc="-80" dirty="0">
                          <a:latin typeface="Arial MT"/>
                          <a:cs typeface="Arial MT"/>
                        </a:rPr>
                        <a:t> </a:t>
                      </a:r>
                      <a:r>
                        <a:rPr sz="1400" dirty="0">
                          <a:latin typeface="Arial MT"/>
                          <a:cs typeface="Arial MT"/>
                        </a:rPr>
                        <a:t>%</a:t>
                      </a:r>
                      <a:r>
                        <a:rPr sz="1400" spc="-60" dirty="0">
                          <a:latin typeface="Arial MT"/>
                          <a:cs typeface="Arial MT"/>
                        </a:rPr>
                        <a:t> </a:t>
                      </a:r>
                      <a:r>
                        <a:rPr sz="1400" dirty="0">
                          <a:latin typeface="Arial MT"/>
                          <a:cs typeface="Arial MT"/>
                        </a:rPr>
                        <a:t>(9</a:t>
                      </a:r>
                      <a:r>
                        <a:rPr sz="1400" spc="-10" dirty="0">
                          <a:latin typeface="Arial MT"/>
                          <a:cs typeface="Arial MT"/>
                        </a:rPr>
                        <a:t>5</a:t>
                      </a:r>
                      <a:r>
                        <a:rPr sz="1400" dirty="0">
                          <a:latin typeface="Arial MT"/>
                          <a:cs typeface="Arial MT"/>
                        </a:rPr>
                        <a:t>%</a:t>
                      </a:r>
                      <a:r>
                        <a:rPr sz="1400" spc="-60" dirty="0">
                          <a:latin typeface="Arial MT"/>
                          <a:cs typeface="Arial MT"/>
                        </a:rPr>
                        <a:t> </a:t>
                      </a:r>
                      <a:r>
                        <a:rPr sz="1400" dirty="0">
                          <a:latin typeface="Arial MT"/>
                          <a:cs typeface="Arial MT"/>
                        </a:rPr>
                        <a:t>CI)</a:t>
                      </a:r>
                      <a:endParaRPr sz="1400">
                        <a:latin typeface="Arial MT"/>
                        <a:cs typeface="Arial MT"/>
                      </a:endParaRPr>
                    </a:p>
                  </a:txBody>
                  <a:tcPr marL="0" marR="0" marT="100330" marB="0">
                    <a:solidFill>
                      <a:srgbClr val="F1F1F1"/>
                    </a:solidFill>
                  </a:tcPr>
                </a:tc>
                <a:tc>
                  <a:txBody>
                    <a:bodyPr/>
                    <a:lstStyle/>
                    <a:p>
                      <a:pPr marL="255904">
                        <a:lnSpc>
                          <a:spcPct val="100000"/>
                        </a:lnSpc>
                        <a:spcBef>
                          <a:spcPts val="790"/>
                        </a:spcBef>
                      </a:pPr>
                      <a:r>
                        <a:rPr sz="1400" spc="-5" dirty="0">
                          <a:latin typeface="Arial MT"/>
                          <a:cs typeface="Arial MT"/>
                        </a:rPr>
                        <a:t>9</a:t>
                      </a:r>
                      <a:r>
                        <a:rPr sz="1400" dirty="0">
                          <a:latin typeface="Arial MT"/>
                          <a:cs typeface="Arial MT"/>
                        </a:rPr>
                        <a:t>2</a:t>
                      </a:r>
                      <a:r>
                        <a:rPr sz="1400" spc="-75" dirty="0">
                          <a:latin typeface="Arial MT"/>
                          <a:cs typeface="Arial MT"/>
                        </a:rPr>
                        <a:t> </a:t>
                      </a:r>
                      <a:r>
                        <a:rPr sz="1400" dirty="0">
                          <a:latin typeface="Arial MT"/>
                          <a:cs typeface="Arial MT"/>
                        </a:rPr>
                        <a:t>(</a:t>
                      </a:r>
                      <a:r>
                        <a:rPr sz="1400" spc="-5" dirty="0">
                          <a:latin typeface="Arial MT"/>
                          <a:cs typeface="Arial MT"/>
                        </a:rPr>
                        <a:t>8</a:t>
                      </a:r>
                      <a:r>
                        <a:rPr sz="1400" dirty="0">
                          <a:latin typeface="Arial MT"/>
                          <a:cs typeface="Arial MT"/>
                        </a:rPr>
                        <a:t>8-</a:t>
                      </a:r>
                      <a:r>
                        <a:rPr sz="1400" spc="-5" dirty="0">
                          <a:latin typeface="Arial MT"/>
                          <a:cs typeface="Arial MT"/>
                        </a:rPr>
                        <a:t>94)</a:t>
                      </a:r>
                      <a:endParaRPr sz="1400">
                        <a:latin typeface="Arial MT"/>
                        <a:cs typeface="Arial MT"/>
                      </a:endParaRPr>
                    </a:p>
                  </a:txBody>
                  <a:tcPr marL="0" marR="0" marT="100330" marB="0">
                    <a:solidFill>
                      <a:srgbClr val="F1F1F1"/>
                    </a:solidFill>
                  </a:tcPr>
                </a:tc>
                <a:tc>
                  <a:txBody>
                    <a:bodyPr/>
                    <a:lstStyle/>
                    <a:p>
                      <a:pPr marL="160020">
                        <a:lnSpc>
                          <a:spcPct val="100000"/>
                        </a:lnSpc>
                        <a:spcBef>
                          <a:spcPts val="790"/>
                        </a:spcBef>
                      </a:pPr>
                      <a:r>
                        <a:rPr sz="1400" spc="-5" dirty="0">
                          <a:latin typeface="Arial MT"/>
                          <a:cs typeface="Arial MT"/>
                        </a:rPr>
                        <a:t>8</a:t>
                      </a:r>
                      <a:r>
                        <a:rPr sz="1400" dirty="0">
                          <a:latin typeface="Arial MT"/>
                          <a:cs typeface="Arial MT"/>
                        </a:rPr>
                        <a:t>7</a:t>
                      </a:r>
                      <a:r>
                        <a:rPr sz="1400" spc="-75" dirty="0">
                          <a:latin typeface="Arial MT"/>
                          <a:cs typeface="Arial MT"/>
                        </a:rPr>
                        <a:t> </a:t>
                      </a:r>
                      <a:r>
                        <a:rPr sz="1400" dirty="0">
                          <a:latin typeface="Arial MT"/>
                          <a:cs typeface="Arial MT"/>
                        </a:rPr>
                        <a:t>(</a:t>
                      </a:r>
                      <a:r>
                        <a:rPr sz="1400" spc="-5" dirty="0">
                          <a:latin typeface="Arial MT"/>
                          <a:cs typeface="Arial MT"/>
                        </a:rPr>
                        <a:t>8</a:t>
                      </a:r>
                      <a:r>
                        <a:rPr sz="1400" dirty="0">
                          <a:latin typeface="Arial MT"/>
                          <a:cs typeface="Arial MT"/>
                        </a:rPr>
                        <a:t>3-</a:t>
                      </a:r>
                      <a:r>
                        <a:rPr sz="1400" spc="-5" dirty="0">
                          <a:latin typeface="Arial MT"/>
                          <a:cs typeface="Arial MT"/>
                        </a:rPr>
                        <a:t>91)</a:t>
                      </a:r>
                      <a:endParaRPr sz="1400">
                        <a:latin typeface="Arial MT"/>
                        <a:cs typeface="Arial MT"/>
                      </a:endParaRPr>
                    </a:p>
                  </a:txBody>
                  <a:tcPr marL="0" marR="0" marT="100330" marB="0">
                    <a:solidFill>
                      <a:srgbClr val="F1F1F1"/>
                    </a:solidFill>
                  </a:tcPr>
                </a:tc>
                <a:extLst>
                  <a:ext uri="{0D108BD9-81ED-4DB2-BD59-A6C34878D82A}">
                    <a16:rowId xmlns:a16="http://schemas.microsoft.com/office/drawing/2014/main" val="10002"/>
                  </a:ext>
                </a:extLst>
              </a:tr>
              <a:tr h="1007870">
                <a:tc>
                  <a:txBody>
                    <a:bodyPr/>
                    <a:lstStyle/>
                    <a:p>
                      <a:pPr marL="90805" marR="858519">
                        <a:lnSpc>
                          <a:spcPct val="100000"/>
                        </a:lnSpc>
                        <a:spcBef>
                          <a:spcPts val="830"/>
                        </a:spcBef>
                      </a:pPr>
                      <a:r>
                        <a:rPr sz="1400" dirty="0">
                          <a:latin typeface="Arial MT"/>
                          <a:cs typeface="Arial MT"/>
                        </a:rPr>
                        <a:t>DOR,</a:t>
                      </a:r>
                      <a:r>
                        <a:rPr sz="1400" spc="-75" dirty="0">
                          <a:latin typeface="Arial MT"/>
                          <a:cs typeface="Arial MT"/>
                        </a:rPr>
                        <a:t> </a:t>
                      </a:r>
                      <a:r>
                        <a:rPr sz="1400" spc="-5" dirty="0">
                          <a:latin typeface="Arial MT"/>
                          <a:cs typeface="Arial MT"/>
                        </a:rPr>
                        <a:t>me</a:t>
                      </a:r>
                      <a:r>
                        <a:rPr sz="1400" spc="-10" dirty="0">
                          <a:latin typeface="Arial MT"/>
                          <a:cs typeface="Arial MT"/>
                        </a:rPr>
                        <a:t>d</a:t>
                      </a:r>
                      <a:r>
                        <a:rPr sz="1400" spc="-5" dirty="0">
                          <a:latin typeface="Arial MT"/>
                          <a:cs typeface="Arial MT"/>
                        </a:rPr>
                        <a:t>i</a:t>
                      </a:r>
                      <a:r>
                        <a:rPr sz="1400" spc="-10" dirty="0">
                          <a:latin typeface="Arial MT"/>
                          <a:cs typeface="Arial MT"/>
                        </a:rPr>
                        <a:t>a</a:t>
                      </a:r>
                      <a:r>
                        <a:rPr sz="1400" dirty="0">
                          <a:latin typeface="Arial MT"/>
                          <a:cs typeface="Arial MT"/>
                        </a:rPr>
                        <a:t>n  (ra</a:t>
                      </a:r>
                      <a:r>
                        <a:rPr sz="1400" spc="-10" dirty="0">
                          <a:latin typeface="Arial MT"/>
                          <a:cs typeface="Arial MT"/>
                        </a:rPr>
                        <a:t>n</a:t>
                      </a:r>
                      <a:r>
                        <a:rPr sz="1400" spc="-5" dirty="0">
                          <a:latin typeface="Arial MT"/>
                          <a:cs typeface="Arial MT"/>
                        </a:rPr>
                        <a:t>ge</a:t>
                      </a:r>
                      <a:r>
                        <a:rPr sz="1400" dirty="0">
                          <a:latin typeface="Arial MT"/>
                          <a:cs typeface="Arial MT"/>
                        </a:rPr>
                        <a:t>),</a:t>
                      </a:r>
                      <a:r>
                        <a:rPr sz="1400" spc="-35" dirty="0">
                          <a:latin typeface="Arial MT"/>
                          <a:cs typeface="Arial MT"/>
                        </a:rPr>
                        <a:t> </a:t>
                      </a:r>
                      <a:r>
                        <a:rPr sz="1400" dirty="0">
                          <a:latin typeface="Arial MT"/>
                          <a:cs typeface="Arial MT"/>
                        </a:rPr>
                        <a:t>mo</a:t>
                      </a:r>
                      <a:endParaRPr sz="1400">
                        <a:latin typeface="Arial MT"/>
                        <a:cs typeface="Arial MT"/>
                      </a:endParaRPr>
                    </a:p>
                  </a:txBody>
                  <a:tcPr marL="0" marR="0" marT="105410" marB="0">
                    <a:solidFill>
                      <a:srgbClr val="F1F1F1"/>
                    </a:solidFill>
                  </a:tcPr>
                </a:tc>
                <a:tc>
                  <a:txBody>
                    <a:bodyPr/>
                    <a:lstStyle/>
                    <a:p>
                      <a:pPr marR="39370" algn="ctr">
                        <a:lnSpc>
                          <a:spcPct val="100000"/>
                        </a:lnSpc>
                        <a:spcBef>
                          <a:spcPts val="830"/>
                        </a:spcBef>
                      </a:pPr>
                      <a:r>
                        <a:rPr sz="1400" spc="-130" dirty="0">
                          <a:latin typeface="Arial MT"/>
                          <a:cs typeface="Arial MT"/>
                        </a:rPr>
                        <a:t>11.3</a:t>
                      </a:r>
                      <a:endParaRPr sz="1400">
                        <a:latin typeface="Arial MT"/>
                        <a:cs typeface="Arial MT"/>
                      </a:endParaRPr>
                    </a:p>
                    <a:p>
                      <a:pPr marR="39370" algn="ctr">
                        <a:lnSpc>
                          <a:spcPct val="100000"/>
                        </a:lnSpc>
                      </a:pPr>
                      <a:r>
                        <a:rPr sz="1400" dirty="0">
                          <a:latin typeface="Arial MT"/>
                          <a:cs typeface="Arial MT"/>
                        </a:rPr>
                        <a:t>(1.1+</a:t>
                      </a:r>
                      <a:r>
                        <a:rPr sz="1400" spc="-60" dirty="0">
                          <a:latin typeface="Arial MT"/>
                          <a:cs typeface="Arial MT"/>
                        </a:rPr>
                        <a:t> </a:t>
                      </a:r>
                      <a:r>
                        <a:rPr sz="1400" spc="-5" dirty="0">
                          <a:latin typeface="Arial MT"/>
                          <a:cs typeface="Arial MT"/>
                        </a:rPr>
                        <a:t>t</a:t>
                      </a:r>
                      <a:r>
                        <a:rPr sz="1400" dirty="0">
                          <a:latin typeface="Arial MT"/>
                          <a:cs typeface="Arial MT"/>
                        </a:rPr>
                        <a:t>o</a:t>
                      </a:r>
                      <a:r>
                        <a:rPr sz="1400" spc="-70" dirty="0">
                          <a:latin typeface="Arial MT"/>
                          <a:cs typeface="Arial MT"/>
                        </a:rPr>
                        <a:t> </a:t>
                      </a:r>
                      <a:r>
                        <a:rPr sz="1400" spc="-5" dirty="0">
                          <a:latin typeface="Arial MT"/>
                          <a:cs typeface="Arial MT"/>
                        </a:rPr>
                        <a:t>49</a:t>
                      </a:r>
                      <a:r>
                        <a:rPr sz="1400" dirty="0">
                          <a:latin typeface="Arial MT"/>
                          <a:cs typeface="Arial MT"/>
                        </a:rPr>
                        <a:t>.7+)</a:t>
                      </a:r>
                      <a:endParaRPr sz="1400">
                        <a:latin typeface="Arial MT"/>
                        <a:cs typeface="Arial MT"/>
                      </a:endParaRPr>
                    </a:p>
                  </a:txBody>
                  <a:tcPr marL="0" marR="0" marT="105410" marB="0">
                    <a:solidFill>
                      <a:srgbClr val="F1F1F1"/>
                    </a:solidFill>
                  </a:tcPr>
                </a:tc>
                <a:tc>
                  <a:txBody>
                    <a:bodyPr/>
                    <a:lstStyle/>
                    <a:p>
                      <a:pPr marR="39370" algn="ctr">
                        <a:lnSpc>
                          <a:spcPct val="100000"/>
                        </a:lnSpc>
                        <a:spcBef>
                          <a:spcPts val="830"/>
                        </a:spcBef>
                      </a:pPr>
                      <a:r>
                        <a:rPr sz="1400" spc="-125" dirty="0">
                          <a:latin typeface="Arial MT"/>
                          <a:cs typeface="Arial MT"/>
                        </a:rPr>
                        <a:t>9.5</a:t>
                      </a:r>
                      <a:endParaRPr sz="1400">
                        <a:latin typeface="Arial MT"/>
                        <a:cs typeface="Arial MT"/>
                      </a:endParaRPr>
                    </a:p>
                    <a:p>
                      <a:pPr marR="40005" algn="ctr">
                        <a:lnSpc>
                          <a:spcPct val="100000"/>
                        </a:lnSpc>
                      </a:pPr>
                      <a:r>
                        <a:rPr sz="1400" dirty="0">
                          <a:latin typeface="Arial MT"/>
                          <a:cs typeface="Arial MT"/>
                        </a:rPr>
                        <a:t>(1.4+</a:t>
                      </a:r>
                      <a:r>
                        <a:rPr sz="1400" spc="-60" dirty="0">
                          <a:latin typeface="Arial MT"/>
                          <a:cs typeface="Arial MT"/>
                        </a:rPr>
                        <a:t> </a:t>
                      </a:r>
                      <a:r>
                        <a:rPr sz="1400" spc="-5" dirty="0">
                          <a:latin typeface="Arial MT"/>
                          <a:cs typeface="Arial MT"/>
                        </a:rPr>
                        <a:t>to</a:t>
                      </a:r>
                      <a:endParaRPr sz="1400">
                        <a:latin typeface="Arial MT"/>
                        <a:cs typeface="Arial MT"/>
                      </a:endParaRPr>
                    </a:p>
                    <a:p>
                      <a:pPr marR="37465" algn="ctr">
                        <a:lnSpc>
                          <a:spcPct val="100000"/>
                        </a:lnSpc>
                      </a:pPr>
                      <a:r>
                        <a:rPr sz="1400" spc="-125" dirty="0">
                          <a:latin typeface="Arial MT"/>
                          <a:cs typeface="Arial MT"/>
                        </a:rPr>
                        <a:t>48.7+)</a:t>
                      </a:r>
                      <a:endParaRPr sz="1400">
                        <a:latin typeface="Arial MT"/>
                        <a:cs typeface="Arial MT"/>
                      </a:endParaRPr>
                    </a:p>
                  </a:txBody>
                  <a:tcPr marL="0" marR="0" marT="105410" marB="0">
                    <a:solidFill>
                      <a:srgbClr val="F1F1F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216535"/>
            <a:ext cx="7493634" cy="452120"/>
          </a:xfrm>
          <a:prstGeom prst="rect">
            <a:avLst/>
          </a:prstGeom>
        </p:spPr>
        <p:txBody>
          <a:bodyPr vert="horz" wrap="square" lIns="0" tIns="12065" rIns="0" bIns="0" rtlCol="0">
            <a:spAutoFit/>
          </a:bodyPr>
          <a:lstStyle/>
          <a:p>
            <a:pPr marL="12700">
              <a:lnSpc>
                <a:spcPct val="100000"/>
              </a:lnSpc>
              <a:spcBef>
                <a:spcPts val="95"/>
              </a:spcBef>
            </a:pPr>
            <a:r>
              <a:rPr sz="2800" spc="-320" dirty="0">
                <a:solidFill>
                  <a:srgbClr val="016C71"/>
                </a:solidFill>
              </a:rPr>
              <a:t>KEYNOTE-811</a:t>
            </a:r>
            <a:r>
              <a:rPr sz="2800" spc="-95" dirty="0">
                <a:solidFill>
                  <a:srgbClr val="016C71"/>
                </a:solidFill>
              </a:rPr>
              <a:t> </a:t>
            </a:r>
            <a:r>
              <a:rPr sz="2800" spc="-330" dirty="0">
                <a:solidFill>
                  <a:srgbClr val="016C71"/>
                </a:solidFill>
              </a:rPr>
              <a:t>PFS</a:t>
            </a:r>
            <a:r>
              <a:rPr sz="2800" spc="-130" dirty="0">
                <a:solidFill>
                  <a:srgbClr val="016C71"/>
                </a:solidFill>
              </a:rPr>
              <a:t> </a:t>
            </a:r>
            <a:r>
              <a:rPr sz="2800" spc="-229" dirty="0">
                <a:solidFill>
                  <a:srgbClr val="016C71"/>
                </a:solidFill>
              </a:rPr>
              <a:t>at</a:t>
            </a:r>
            <a:r>
              <a:rPr sz="2800" spc="-155" dirty="0">
                <a:solidFill>
                  <a:srgbClr val="016C71"/>
                </a:solidFill>
              </a:rPr>
              <a:t> </a:t>
            </a:r>
            <a:r>
              <a:rPr sz="2800" spc="-250" dirty="0">
                <a:solidFill>
                  <a:srgbClr val="016C71"/>
                </a:solidFill>
              </a:rPr>
              <a:t>Interim</a:t>
            </a:r>
            <a:r>
              <a:rPr sz="2800" spc="-140" dirty="0">
                <a:solidFill>
                  <a:srgbClr val="016C71"/>
                </a:solidFill>
              </a:rPr>
              <a:t> </a:t>
            </a:r>
            <a:r>
              <a:rPr sz="2800" spc="-265" dirty="0">
                <a:solidFill>
                  <a:srgbClr val="016C71"/>
                </a:solidFill>
              </a:rPr>
              <a:t>Analysis</a:t>
            </a:r>
            <a:r>
              <a:rPr sz="2800" spc="-125" dirty="0">
                <a:solidFill>
                  <a:srgbClr val="016C71"/>
                </a:solidFill>
              </a:rPr>
              <a:t> </a:t>
            </a:r>
            <a:r>
              <a:rPr sz="2800" spc="-285" dirty="0">
                <a:solidFill>
                  <a:srgbClr val="016C71"/>
                </a:solidFill>
              </a:rPr>
              <a:t>3</a:t>
            </a:r>
            <a:r>
              <a:rPr sz="2800" spc="-145" dirty="0">
                <a:solidFill>
                  <a:srgbClr val="016C71"/>
                </a:solidFill>
              </a:rPr>
              <a:t> </a:t>
            </a:r>
            <a:r>
              <a:rPr sz="2800" spc="-245" dirty="0">
                <a:solidFill>
                  <a:srgbClr val="016C71"/>
                </a:solidFill>
              </a:rPr>
              <a:t>(38</a:t>
            </a:r>
            <a:r>
              <a:rPr sz="2800" spc="-140" dirty="0">
                <a:solidFill>
                  <a:srgbClr val="016C71"/>
                </a:solidFill>
              </a:rPr>
              <a:t> </a:t>
            </a:r>
            <a:r>
              <a:rPr sz="2800" spc="-385" dirty="0">
                <a:solidFill>
                  <a:srgbClr val="016C71"/>
                </a:solidFill>
              </a:rPr>
              <a:t>mo</a:t>
            </a:r>
            <a:r>
              <a:rPr sz="2800" spc="-135" dirty="0">
                <a:solidFill>
                  <a:srgbClr val="016C71"/>
                </a:solidFill>
              </a:rPr>
              <a:t> </a:t>
            </a:r>
            <a:r>
              <a:rPr sz="2800" spc="-240" dirty="0">
                <a:solidFill>
                  <a:srgbClr val="016C71"/>
                </a:solidFill>
              </a:rPr>
              <a:t>of</a:t>
            </a:r>
            <a:r>
              <a:rPr sz="2800" spc="-145" dirty="0">
                <a:solidFill>
                  <a:srgbClr val="016C71"/>
                </a:solidFill>
              </a:rPr>
              <a:t> </a:t>
            </a:r>
            <a:r>
              <a:rPr sz="2800" spc="-200" dirty="0">
                <a:solidFill>
                  <a:srgbClr val="016C71"/>
                </a:solidFill>
              </a:rPr>
              <a:t>f/u)</a:t>
            </a:r>
            <a:endParaRPr sz="2800"/>
          </a:p>
        </p:txBody>
      </p:sp>
      <p:sp>
        <p:nvSpPr>
          <p:cNvPr id="3" name="object 3"/>
          <p:cNvSpPr txBox="1"/>
          <p:nvPr/>
        </p:nvSpPr>
        <p:spPr>
          <a:xfrm>
            <a:off x="413308" y="4442866"/>
            <a:ext cx="7643495" cy="116839"/>
          </a:xfrm>
          <a:prstGeom prst="rect">
            <a:avLst/>
          </a:prstGeom>
        </p:spPr>
        <p:txBody>
          <a:bodyPr vert="horz" wrap="square" lIns="0" tIns="12700" rIns="0" bIns="0" rtlCol="0">
            <a:spAutoFit/>
          </a:bodyPr>
          <a:lstStyle/>
          <a:p>
            <a:pPr marL="38100">
              <a:lnSpc>
                <a:spcPct val="100000"/>
              </a:lnSpc>
              <a:spcBef>
                <a:spcPts val="100"/>
              </a:spcBef>
            </a:pPr>
            <a:r>
              <a:rPr sz="600" spc="-82" baseline="27777" dirty="0">
                <a:latin typeface="Arial MT"/>
                <a:cs typeface="Arial MT"/>
              </a:rPr>
              <a:t>a</a:t>
            </a:r>
            <a:r>
              <a:rPr sz="600" spc="-55" dirty="0">
                <a:latin typeface="Arial MT"/>
                <a:cs typeface="Arial MT"/>
              </a:rPr>
              <a:t>Trastuzumab:</a:t>
            </a:r>
            <a:r>
              <a:rPr sz="600" spc="-25" dirty="0">
                <a:latin typeface="Arial MT"/>
                <a:cs typeface="Arial MT"/>
              </a:rPr>
              <a:t> </a:t>
            </a:r>
            <a:r>
              <a:rPr sz="600" spc="-65" dirty="0">
                <a:latin typeface="Arial MT"/>
                <a:cs typeface="Arial MT"/>
              </a:rPr>
              <a:t>6</a:t>
            </a:r>
            <a:r>
              <a:rPr sz="600" spc="-15" dirty="0">
                <a:latin typeface="Arial MT"/>
                <a:cs typeface="Arial MT"/>
              </a:rPr>
              <a:t> </a:t>
            </a:r>
            <a:r>
              <a:rPr sz="600" spc="-60" dirty="0">
                <a:latin typeface="Arial MT"/>
                <a:cs typeface="Arial MT"/>
              </a:rPr>
              <a:t>mg/kg</a:t>
            </a:r>
            <a:r>
              <a:rPr sz="600" spc="-25" dirty="0">
                <a:latin typeface="Arial MT"/>
                <a:cs typeface="Arial MT"/>
              </a:rPr>
              <a:t> </a:t>
            </a:r>
            <a:r>
              <a:rPr sz="600" spc="-55" dirty="0">
                <a:latin typeface="Arial MT"/>
                <a:cs typeface="Arial MT"/>
              </a:rPr>
              <a:t>IV</a:t>
            </a:r>
            <a:r>
              <a:rPr sz="600" spc="-25" dirty="0">
                <a:latin typeface="Arial MT"/>
                <a:cs typeface="Arial MT"/>
              </a:rPr>
              <a:t> </a:t>
            </a:r>
            <a:r>
              <a:rPr sz="600" spc="-85" dirty="0">
                <a:latin typeface="Arial MT"/>
                <a:cs typeface="Arial MT"/>
              </a:rPr>
              <a:t>Q3W</a:t>
            </a:r>
            <a:r>
              <a:rPr sz="600" spc="-15" dirty="0">
                <a:latin typeface="Arial MT"/>
                <a:cs typeface="Arial MT"/>
              </a:rPr>
              <a:t> </a:t>
            </a:r>
            <a:r>
              <a:rPr sz="600" spc="-50" dirty="0">
                <a:latin typeface="Arial MT"/>
                <a:cs typeface="Arial MT"/>
              </a:rPr>
              <a:t>following</a:t>
            </a:r>
            <a:r>
              <a:rPr sz="600" spc="-15" dirty="0">
                <a:latin typeface="Arial MT"/>
                <a:cs typeface="Arial MT"/>
              </a:rPr>
              <a:t> </a:t>
            </a:r>
            <a:r>
              <a:rPr sz="600" spc="-65" dirty="0">
                <a:latin typeface="Arial MT"/>
                <a:cs typeface="Arial MT"/>
              </a:rPr>
              <a:t>an</a:t>
            </a:r>
            <a:r>
              <a:rPr sz="600" spc="-30" dirty="0">
                <a:latin typeface="Arial MT"/>
                <a:cs typeface="Arial MT"/>
              </a:rPr>
              <a:t> </a:t>
            </a:r>
            <a:r>
              <a:rPr sz="600" spc="-65" dirty="0">
                <a:latin typeface="Arial MT"/>
                <a:cs typeface="Arial MT"/>
              </a:rPr>
              <a:t>8</a:t>
            </a:r>
            <a:r>
              <a:rPr sz="600" spc="-25" dirty="0">
                <a:latin typeface="Arial MT"/>
                <a:cs typeface="Arial MT"/>
              </a:rPr>
              <a:t> </a:t>
            </a:r>
            <a:r>
              <a:rPr sz="600" spc="-60" dirty="0">
                <a:latin typeface="Arial MT"/>
                <a:cs typeface="Arial MT"/>
              </a:rPr>
              <a:t>mg/kg</a:t>
            </a:r>
            <a:r>
              <a:rPr sz="600" spc="-15" dirty="0">
                <a:latin typeface="Arial MT"/>
                <a:cs typeface="Arial MT"/>
              </a:rPr>
              <a:t> </a:t>
            </a:r>
            <a:r>
              <a:rPr sz="600" spc="-55" dirty="0">
                <a:latin typeface="Arial MT"/>
                <a:cs typeface="Arial MT"/>
              </a:rPr>
              <a:t>loading</a:t>
            </a:r>
            <a:r>
              <a:rPr sz="600" spc="-20" dirty="0">
                <a:latin typeface="Arial MT"/>
                <a:cs typeface="Arial MT"/>
              </a:rPr>
              <a:t> </a:t>
            </a:r>
            <a:r>
              <a:rPr sz="600" spc="-55" dirty="0">
                <a:latin typeface="Arial MT"/>
                <a:cs typeface="Arial MT"/>
              </a:rPr>
              <a:t>dose.</a:t>
            </a:r>
            <a:r>
              <a:rPr sz="600" spc="-20" dirty="0">
                <a:latin typeface="Arial MT"/>
                <a:cs typeface="Arial MT"/>
              </a:rPr>
              <a:t> </a:t>
            </a:r>
            <a:r>
              <a:rPr sz="600" spc="-60" dirty="0">
                <a:latin typeface="Arial MT"/>
                <a:cs typeface="Arial MT"/>
              </a:rPr>
              <a:t>FP:</a:t>
            </a:r>
            <a:r>
              <a:rPr sz="600" spc="-20" dirty="0">
                <a:latin typeface="Arial MT"/>
                <a:cs typeface="Arial MT"/>
              </a:rPr>
              <a:t> </a:t>
            </a:r>
            <a:r>
              <a:rPr sz="600" spc="-45" dirty="0">
                <a:latin typeface="Arial MT"/>
                <a:cs typeface="Arial MT"/>
              </a:rPr>
              <a:t>5-fluorouracil</a:t>
            </a:r>
            <a:r>
              <a:rPr sz="600" spc="-35" dirty="0">
                <a:latin typeface="Arial MT"/>
                <a:cs typeface="Arial MT"/>
              </a:rPr>
              <a:t> </a:t>
            </a:r>
            <a:r>
              <a:rPr sz="600" spc="-65" dirty="0">
                <a:latin typeface="Arial MT"/>
                <a:cs typeface="Arial MT"/>
              </a:rPr>
              <a:t>800</a:t>
            </a:r>
            <a:r>
              <a:rPr sz="600" spc="-25" dirty="0">
                <a:latin typeface="Arial MT"/>
                <a:cs typeface="Arial MT"/>
              </a:rPr>
              <a:t> </a:t>
            </a:r>
            <a:r>
              <a:rPr sz="600" spc="-65" dirty="0">
                <a:latin typeface="Arial MT"/>
                <a:cs typeface="Arial MT"/>
              </a:rPr>
              <a:t>mg/m</a:t>
            </a:r>
            <a:r>
              <a:rPr sz="600" spc="-97" baseline="27777" dirty="0">
                <a:latin typeface="Arial MT"/>
                <a:cs typeface="Arial MT"/>
              </a:rPr>
              <a:t>2</a:t>
            </a:r>
            <a:r>
              <a:rPr sz="600" spc="75" baseline="27777" dirty="0">
                <a:latin typeface="Arial MT"/>
                <a:cs typeface="Arial MT"/>
              </a:rPr>
              <a:t> </a:t>
            </a:r>
            <a:r>
              <a:rPr sz="600" spc="-55" dirty="0">
                <a:latin typeface="Arial MT"/>
                <a:cs typeface="Arial MT"/>
              </a:rPr>
              <a:t>IV</a:t>
            </a:r>
            <a:r>
              <a:rPr sz="600" spc="-25" dirty="0">
                <a:latin typeface="Arial MT"/>
                <a:cs typeface="Arial MT"/>
              </a:rPr>
              <a:t> </a:t>
            </a:r>
            <a:r>
              <a:rPr sz="600" spc="-65" dirty="0">
                <a:latin typeface="Arial MT"/>
                <a:cs typeface="Arial MT"/>
              </a:rPr>
              <a:t>on</a:t>
            </a:r>
            <a:r>
              <a:rPr sz="600" spc="-25" dirty="0">
                <a:latin typeface="Arial MT"/>
                <a:cs typeface="Arial MT"/>
              </a:rPr>
              <a:t> </a:t>
            </a:r>
            <a:r>
              <a:rPr sz="600" spc="-60" dirty="0">
                <a:latin typeface="Arial MT"/>
                <a:cs typeface="Arial MT"/>
              </a:rPr>
              <a:t>D1-5</a:t>
            </a:r>
            <a:r>
              <a:rPr sz="600" spc="-40" dirty="0">
                <a:latin typeface="Arial MT"/>
                <a:cs typeface="Arial MT"/>
              </a:rPr>
              <a:t> </a:t>
            </a:r>
            <a:r>
              <a:rPr sz="600" spc="-85" dirty="0">
                <a:latin typeface="Arial MT"/>
                <a:cs typeface="Arial MT"/>
              </a:rPr>
              <a:t>Q3W</a:t>
            </a:r>
            <a:r>
              <a:rPr sz="600" spc="-25" dirty="0">
                <a:latin typeface="Arial MT"/>
                <a:cs typeface="Arial MT"/>
              </a:rPr>
              <a:t> </a:t>
            </a:r>
            <a:r>
              <a:rPr sz="600" spc="-65" dirty="0">
                <a:latin typeface="Arial MT"/>
                <a:cs typeface="Arial MT"/>
              </a:rPr>
              <a:t>+</a:t>
            </a:r>
            <a:r>
              <a:rPr sz="600" spc="-15" dirty="0">
                <a:latin typeface="Arial MT"/>
                <a:cs typeface="Arial MT"/>
              </a:rPr>
              <a:t> </a:t>
            </a:r>
            <a:r>
              <a:rPr sz="600" spc="-50" dirty="0">
                <a:latin typeface="Arial MT"/>
                <a:cs typeface="Arial MT"/>
              </a:rPr>
              <a:t>cisplatin</a:t>
            </a:r>
            <a:r>
              <a:rPr sz="600" spc="-20" dirty="0">
                <a:latin typeface="Arial MT"/>
                <a:cs typeface="Arial MT"/>
              </a:rPr>
              <a:t> </a:t>
            </a:r>
            <a:r>
              <a:rPr sz="600" spc="-65" dirty="0">
                <a:latin typeface="Arial MT"/>
                <a:cs typeface="Arial MT"/>
              </a:rPr>
              <a:t>80</a:t>
            </a:r>
            <a:r>
              <a:rPr sz="600" spc="-15" dirty="0">
                <a:latin typeface="Arial MT"/>
                <a:cs typeface="Arial MT"/>
              </a:rPr>
              <a:t> </a:t>
            </a:r>
            <a:r>
              <a:rPr sz="600" spc="-65" dirty="0">
                <a:latin typeface="Arial MT"/>
                <a:cs typeface="Arial MT"/>
              </a:rPr>
              <a:t>mg/m</a:t>
            </a:r>
            <a:r>
              <a:rPr sz="600" spc="-97" baseline="27777" dirty="0">
                <a:latin typeface="Arial MT"/>
                <a:cs typeface="Arial MT"/>
              </a:rPr>
              <a:t>2</a:t>
            </a:r>
            <a:r>
              <a:rPr sz="600" spc="75" baseline="27777" dirty="0">
                <a:latin typeface="Arial MT"/>
                <a:cs typeface="Arial MT"/>
              </a:rPr>
              <a:t> </a:t>
            </a:r>
            <a:r>
              <a:rPr sz="600" spc="-55" dirty="0">
                <a:latin typeface="Arial MT"/>
                <a:cs typeface="Arial MT"/>
              </a:rPr>
              <a:t>IV</a:t>
            </a:r>
            <a:r>
              <a:rPr sz="600" spc="-20" dirty="0">
                <a:latin typeface="Arial MT"/>
                <a:cs typeface="Arial MT"/>
              </a:rPr>
              <a:t> </a:t>
            </a:r>
            <a:r>
              <a:rPr sz="600" spc="-75" dirty="0">
                <a:latin typeface="Arial MT"/>
                <a:cs typeface="Arial MT"/>
              </a:rPr>
              <a:t>Q3W.</a:t>
            </a:r>
            <a:r>
              <a:rPr sz="600" spc="-35" dirty="0">
                <a:latin typeface="Arial MT"/>
                <a:cs typeface="Arial MT"/>
              </a:rPr>
              <a:t> </a:t>
            </a:r>
            <a:r>
              <a:rPr sz="600" spc="-75" dirty="0">
                <a:latin typeface="Arial MT"/>
                <a:cs typeface="Arial MT"/>
              </a:rPr>
              <a:t>CAPOX:</a:t>
            </a:r>
            <a:r>
              <a:rPr sz="600" spc="-15" dirty="0">
                <a:latin typeface="Arial MT"/>
                <a:cs typeface="Arial MT"/>
              </a:rPr>
              <a:t> </a:t>
            </a:r>
            <a:r>
              <a:rPr sz="600" spc="-55" dirty="0">
                <a:latin typeface="Arial MT"/>
                <a:cs typeface="Arial MT"/>
              </a:rPr>
              <a:t>capecitabine</a:t>
            </a:r>
            <a:r>
              <a:rPr sz="600" spc="-5" dirty="0">
                <a:latin typeface="Arial MT"/>
                <a:cs typeface="Arial MT"/>
              </a:rPr>
              <a:t> </a:t>
            </a:r>
            <a:r>
              <a:rPr sz="600" spc="-65" dirty="0">
                <a:latin typeface="Arial MT"/>
                <a:cs typeface="Arial MT"/>
              </a:rPr>
              <a:t>1000</a:t>
            </a:r>
            <a:r>
              <a:rPr sz="600" spc="-30" dirty="0">
                <a:latin typeface="Arial MT"/>
                <a:cs typeface="Arial MT"/>
              </a:rPr>
              <a:t> </a:t>
            </a:r>
            <a:r>
              <a:rPr sz="600" spc="-65" dirty="0">
                <a:latin typeface="Arial MT"/>
                <a:cs typeface="Arial MT"/>
              </a:rPr>
              <a:t>mg/m</a:t>
            </a:r>
            <a:r>
              <a:rPr sz="600" spc="-97" baseline="27777" dirty="0">
                <a:latin typeface="Arial MT"/>
                <a:cs typeface="Arial MT"/>
              </a:rPr>
              <a:t>2</a:t>
            </a:r>
            <a:r>
              <a:rPr sz="600" spc="75" baseline="27777" dirty="0">
                <a:latin typeface="Arial MT"/>
                <a:cs typeface="Arial MT"/>
              </a:rPr>
              <a:t> </a:t>
            </a:r>
            <a:r>
              <a:rPr sz="600" spc="-65" dirty="0">
                <a:latin typeface="Arial MT"/>
                <a:cs typeface="Arial MT"/>
              </a:rPr>
              <a:t>BID</a:t>
            </a:r>
            <a:r>
              <a:rPr sz="600" spc="-25" dirty="0">
                <a:latin typeface="Arial MT"/>
                <a:cs typeface="Arial MT"/>
              </a:rPr>
              <a:t> </a:t>
            </a:r>
            <a:r>
              <a:rPr sz="600" spc="-65" dirty="0">
                <a:latin typeface="Arial MT"/>
                <a:cs typeface="Arial MT"/>
              </a:rPr>
              <a:t>on</a:t>
            </a:r>
            <a:r>
              <a:rPr sz="600" spc="-15" dirty="0">
                <a:latin typeface="Arial MT"/>
                <a:cs typeface="Arial MT"/>
              </a:rPr>
              <a:t> </a:t>
            </a:r>
            <a:r>
              <a:rPr sz="600" spc="-60" dirty="0">
                <a:latin typeface="Arial MT"/>
                <a:cs typeface="Arial MT"/>
              </a:rPr>
              <a:t>D1-14</a:t>
            </a:r>
            <a:r>
              <a:rPr sz="600" spc="-40" dirty="0">
                <a:latin typeface="Arial MT"/>
                <a:cs typeface="Arial MT"/>
              </a:rPr>
              <a:t> </a:t>
            </a:r>
            <a:r>
              <a:rPr sz="600" spc="-85" dirty="0">
                <a:latin typeface="Arial MT"/>
                <a:cs typeface="Arial MT"/>
              </a:rPr>
              <a:t>Q3W</a:t>
            </a:r>
            <a:r>
              <a:rPr sz="600" spc="-25" dirty="0">
                <a:latin typeface="Arial MT"/>
                <a:cs typeface="Arial MT"/>
              </a:rPr>
              <a:t> </a:t>
            </a:r>
            <a:r>
              <a:rPr sz="600" spc="-65" dirty="0">
                <a:latin typeface="Arial MT"/>
                <a:cs typeface="Arial MT"/>
              </a:rPr>
              <a:t>+</a:t>
            </a:r>
            <a:r>
              <a:rPr sz="600" spc="-30" dirty="0">
                <a:latin typeface="Arial MT"/>
                <a:cs typeface="Arial MT"/>
              </a:rPr>
              <a:t> </a:t>
            </a:r>
            <a:r>
              <a:rPr sz="600" spc="-50" dirty="0">
                <a:latin typeface="Arial MT"/>
                <a:cs typeface="Arial MT"/>
              </a:rPr>
              <a:t>oxaliplatin</a:t>
            </a:r>
            <a:r>
              <a:rPr sz="600" dirty="0">
                <a:latin typeface="Arial MT"/>
                <a:cs typeface="Arial MT"/>
              </a:rPr>
              <a:t> </a:t>
            </a:r>
            <a:r>
              <a:rPr sz="600" spc="-65" dirty="0">
                <a:latin typeface="Arial MT"/>
                <a:cs typeface="Arial MT"/>
              </a:rPr>
              <a:t>130</a:t>
            </a:r>
            <a:r>
              <a:rPr sz="600" spc="-25" dirty="0">
                <a:latin typeface="Arial MT"/>
                <a:cs typeface="Arial MT"/>
              </a:rPr>
              <a:t> </a:t>
            </a:r>
            <a:r>
              <a:rPr sz="600" spc="-65" dirty="0">
                <a:latin typeface="Arial MT"/>
                <a:cs typeface="Arial MT"/>
              </a:rPr>
              <a:t>mg/m</a:t>
            </a:r>
            <a:r>
              <a:rPr sz="600" spc="-97" baseline="27777" dirty="0">
                <a:latin typeface="Arial MT"/>
                <a:cs typeface="Arial MT"/>
              </a:rPr>
              <a:t>2</a:t>
            </a:r>
            <a:r>
              <a:rPr sz="600" spc="75" baseline="27777" dirty="0">
                <a:latin typeface="Arial MT"/>
                <a:cs typeface="Arial MT"/>
              </a:rPr>
              <a:t> </a:t>
            </a:r>
            <a:r>
              <a:rPr sz="600" spc="-55" dirty="0">
                <a:latin typeface="Arial MT"/>
                <a:cs typeface="Arial MT"/>
              </a:rPr>
              <a:t>IV</a:t>
            </a:r>
            <a:r>
              <a:rPr sz="600" spc="-25" dirty="0">
                <a:latin typeface="Arial MT"/>
                <a:cs typeface="Arial MT"/>
              </a:rPr>
              <a:t> </a:t>
            </a:r>
            <a:r>
              <a:rPr sz="600" spc="-75" dirty="0">
                <a:latin typeface="Arial MT"/>
                <a:cs typeface="Arial MT"/>
              </a:rPr>
              <a:t>Q3W.</a:t>
            </a:r>
            <a:r>
              <a:rPr sz="600" spc="-20" dirty="0">
                <a:latin typeface="Arial MT"/>
                <a:cs typeface="Arial MT"/>
              </a:rPr>
              <a:t> </a:t>
            </a:r>
            <a:r>
              <a:rPr sz="600" spc="-65" dirty="0">
                <a:latin typeface="Arial MT"/>
                <a:cs typeface="Arial MT"/>
              </a:rPr>
              <a:t>PFS,</a:t>
            </a:r>
            <a:r>
              <a:rPr sz="600" spc="-20" dirty="0">
                <a:latin typeface="Arial MT"/>
                <a:cs typeface="Arial MT"/>
              </a:rPr>
              <a:t> </a:t>
            </a:r>
            <a:r>
              <a:rPr sz="600" spc="-70" dirty="0">
                <a:latin typeface="Arial MT"/>
                <a:cs typeface="Arial MT"/>
              </a:rPr>
              <a:t>ORR,</a:t>
            </a:r>
            <a:r>
              <a:rPr sz="600" spc="-35" dirty="0">
                <a:latin typeface="Arial MT"/>
                <a:cs typeface="Arial MT"/>
              </a:rPr>
              <a:t> </a:t>
            </a:r>
            <a:r>
              <a:rPr sz="600" spc="-85" dirty="0">
                <a:latin typeface="Arial MT"/>
                <a:cs typeface="Arial MT"/>
              </a:rPr>
              <a:t>DOR</a:t>
            </a:r>
            <a:r>
              <a:rPr sz="600" spc="-35" dirty="0">
                <a:latin typeface="Arial MT"/>
                <a:cs typeface="Arial MT"/>
              </a:rPr>
              <a:t> </a:t>
            </a:r>
            <a:r>
              <a:rPr sz="600" spc="-55" dirty="0">
                <a:latin typeface="Arial MT"/>
                <a:cs typeface="Arial MT"/>
              </a:rPr>
              <a:t>per</a:t>
            </a:r>
            <a:r>
              <a:rPr sz="600" spc="-30" dirty="0">
                <a:latin typeface="Arial MT"/>
                <a:cs typeface="Arial MT"/>
              </a:rPr>
              <a:t> </a:t>
            </a:r>
            <a:r>
              <a:rPr sz="600" spc="-70" dirty="0">
                <a:latin typeface="Arial MT"/>
                <a:cs typeface="Arial MT"/>
              </a:rPr>
              <a:t>RECIST</a:t>
            </a:r>
            <a:r>
              <a:rPr sz="600" spc="-40" dirty="0">
                <a:latin typeface="Arial MT"/>
                <a:cs typeface="Arial MT"/>
              </a:rPr>
              <a:t> </a:t>
            </a:r>
            <a:r>
              <a:rPr sz="600" spc="-60" dirty="0">
                <a:latin typeface="Arial MT"/>
                <a:cs typeface="Arial MT"/>
              </a:rPr>
              <a:t>by</a:t>
            </a:r>
            <a:r>
              <a:rPr sz="600" spc="-25" dirty="0">
                <a:latin typeface="Arial MT"/>
                <a:cs typeface="Arial MT"/>
              </a:rPr>
              <a:t> </a:t>
            </a:r>
            <a:r>
              <a:rPr sz="600" spc="-60" dirty="0">
                <a:latin typeface="Arial MT"/>
                <a:cs typeface="Arial MT"/>
              </a:rPr>
              <a:t>BICR.</a:t>
            </a:r>
            <a:endParaRPr sz="600">
              <a:latin typeface="Arial MT"/>
              <a:cs typeface="Arial MT"/>
            </a:endParaRPr>
          </a:p>
        </p:txBody>
      </p:sp>
      <p:pic>
        <p:nvPicPr>
          <p:cNvPr id="4" name="object 4"/>
          <p:cNvPicPr/>
          <p:nvPr/>
        </p:nvPicPr>
        <p:blipFill>
          <a:blip r:embed="rId3" cstate="print"/>
          <a:stretch>
            <a:fillRect/>
          </a:stretch>
        </p:blipFill>
        <p:spPr>
          <a:xfrm>
            <a:off x="2149149" y="771221"/>
            <a:ext cx="4884111" cy="3472158"/>
          </a:xfrm>
          <a:prstGeom prst="rect">
            <a:avLst/>
          </a:prstGeom>
        </p:spPr>
      </p:pic>
      <p:sp>
        <p:nvSpPr>
          <p:cNvPr id="5" name="object 5"/>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6" name="object 6"/>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708" y="216535"/>
            <a:ext cx="7493634" cy="452120"/>
          </a:xfrm>
          <a:prstGeom prst="rect">
            <a:avLst/>
          </a:prstGeom>
        </p:spPr>
        <p:txBody>
          <a:bodyPr vert="horz" wrap="square" lIns="0" tIns="12065" rIns="0" bIns="0" rtlCol="0">
            <a:spAutoFit/>
          </a:bodyPr>
          <a:lstStyle/>
          <a:p>
            <a:pPr marL="12700">
              <a:lnSpc>
                <a:spcPct val="100000"/>
              </a:lnSpc>
              <a:spcBef>
                <a:spcPts val="95"/>
              </a:spcBef>
            </a:pPr>
            <a:r>
              <a:rPr sz="2800" spc="-320" dirty="0">
                <a:solidFill>
                  <a:srgbClr val="016C71"/>
                </a:solidFill>
              </a:rPr>
              <a:t>KEYNOTE-811</a:t>
            </a:r>
            <a:r>
              <a:rPr sz="2800" spc="-95" dirty="0">
                <a:solidFill>
                  <a:srgbClr val="016C71"/>
                </a:solidFill>
              </a:rPr>
              <a:t> </a:t>
            </a:r>
            <a:r>
              <a:rPr sz="2800" spc="-330" dirty="0">
                <a:solidFill>
                  <a:srgbClr val="016C71"/>
                </a:solidFill>
              </a:rPr>
              <a:t>PFS</a:t>
            </a:r>
            <a:r>
              <a:rPr sz="2800" spc="-130" dirty="0">
                <a:solidFill>
                  <a:srgbClr val="016C71"/>
                </a:solidFill>
              </a:rPr>
              <a:t> </a:t>
            </a:r>
            <a:r>
              <a:rPr sz="2800" spc="-229" dirty="0">
                <a:solidFill>
                  <a:srgbClr val="016C71"/>
                </a:solidFill>
              </a:rPr>
              <a:t>at</a:t>
            </a:r>
            <a:r>
              <a:rPr sz="2800" spc="-155" dirty="0">
                <a:solidFill>
                  <a:srgbClr val="016C71"/>
                </a:solidFill>
              </a:rPr>
              <a:t> </a:t>
            </a:r>
            <a:r>
              <a:rPr sz="2800" spc="-250" dirty="0">
                <a:solidFill>
                  <a:srgbClr val="016C71"/>
                </a:solidFill>
              </a:rPr>
              <a:t>Interim</a:t>
            </a:r>
            <a:r>
              <a:rPr sz="2800" spc="-140" dirty="0">
                <a:solidFill>
                  <a:srgbClr val="016C71"/>
                </a:solidFill>
              </a:rPr>
              <a:t> </a:t>
            </a:r>
            <a:r>
              <a:rPr sz="2800" spc="-265" dirty="0">
                <a:solidFill>
                  <a:srgbClr val="016C71"/>
                </a:solidFill>
              </a:rPr>
              <a:t>Analysis</a:t>
            </a:r>
            <a:r>
              <a:rPr sz="2800" spc="-125" dirty="0">
                <a:solidFill>
                  <a:srgbClr val="016C71"/>
                </a:solidFill>
              </a:rPr>
              <a:t> </a:t>
            </a:r>
            <a:r>
              <a:rPr sz="2800" spc="-285" dirty="0">
                <a:solidFill>
                  <a:srgbClr val="016C71"/>
                </a:solidFill>
              </a:rPr>
              <a:t>3</a:t>
            </a:r>
            <a:r>
              <a:rPr sz="2800" spc="-145" dirty="0">
                <a:solidFill>
                  <a:srgbClr val="016C71"/>
                </a:solidFill>
              </a:rPr>
              <a:t> </a:t>
            </a:r>
            <a:r>
              <a:rPr sz="2800" spc="-245" dirty="0">
                <a:solidFill>
                  <a:srgbClr val="016C71"/>
                </a:solidFill>
              </a:rPr>
              <a:t>(38</a:t>
            </a:r>
            <a:r>
              <a:rPr sz="2800" spc="-140" dirty="0">
                <a:solidFill>
                  <a:srgbClr val="016C71"/>
                </a:solidFill>
              </a:rPr>
              <a:t> </a:t>
            </a:r>
            <a:r>
              <a:rPr sz="2800" spc="-385" dirty="0">
                <a:solidFill>
                  <a:srgbClr val="016C71"/>
                </a:solidFill>
              </a:rPr>
              <a:t>mo</a:t>
            </a:r>
            <a:r>
              <a:rPr sz="2800" spc="-135" dirty="0">
                <a:solidFill>
                  <a:srgbClr val="016C71"/>
                </a:solidFill>
              </a:rPr>
              <a:t> </a:t>
            </a:r>
            <a:r>
              <a:rPr sz="2800" spc="-240" dirty="0">
                <a:solidFill>
                  <a:srgbClr val="016C71"/>
                </a:solidFill>
              </a:rPr>
              <a:t>of</a:t>
            </a:r>
            <a:r>
              <a:rPr sz="2800" spc="-145" dirty="0">
                <a:solidFill>
                  <a:srgbClr val="016C71"/>
                </a:solidFill>
              </a:rPr>
              <a:t> </a:t>
            </a:r>
            <a:r>
              <a:rPr sz="2800" spc="-200" dirty="0">
                <a:solidFill>
                  <a:srgbClr val="016C71"/>
                </a:solidFill>
              </a:rPr>
              <a:t>f/u)</a:t>
            </a:r>
            <a:endParaRPr sz="2800"/>
          </a:p>
        </p:txBody>
      </p:sp>
      <p:grpSp>
        <p:nvGrpSpPr>
          <p:cNvPr id="3" name="object 3"/>
          <p:cNvGrpSpPr/>
          <p:nvPr/>
        </p:nvGrpSpPr>
        <p:grpSpPr>
          <a:xfrm>
            <a:off x="347725" y="930613"/>
            <a:ext cx="8438515" cy="3503929"/>
            <a:chOff x="347725" y="930613"/>
            <a:chExt cx="8438515" cy="3503929"/>
          </a:xfrm>
        </p:grpSpPr>
        <p:pic>
          <p:nvPicPr>
            <p:cNvPr id="4" name="object 4"/>
            <p:cNvPicPr/>
            <p:nvPr/>
          </p:nvPicPr>
          <p:blipFill>
            <a:blip r:embed="rId3" cstate="print"/>
            <a:stretch>
              <a:fillRect/>
            </a:stretch>
          </p:blipFill>
          <p:spPr>
            <a:xfrm>
              <a:off x="419467" y="930613"/>
              <a:ext cx="8366392" cy="3503776"/>
            </a:xfrm>
            <a:prstGeom prst="rect">
              <a:avLst/>
            </a:prstGeom>
          </p:spPr>
        </p:pic>
        <p:sp>
          <p:nvSpPr>
            <p:cNvPr id="5" name="object 5"/>
            <p:cNvSpPr/>
            <p:nvPr/>
          </p:nvSpPr>
          <p:spPr>
            <a:xfrm>
              <a:off x="360425" y="1632965"/>
              <a:ext cx="4046220" cy="393700"/>
            </a:xfrm>
            <a:custGeom>
              <a:avLst/>
              <a:gdLst/>
              <a:ahLst/>
              <a:cxnLst/>
              <a:rect l="l" t="t" r="r" b="b"/>
              <a:pathLst>
                <a:path w="4046220" h="393700">
                  <a:moveTo>
                    <a:pt x="0" y="65532"/>
                  </a:moveTo>
                  <a:lnTo>
                    <a:pt x="5149" y="40022"/>
                  </a:lnTo>
                  <a:lnTo>
                    <a:pt x="19192" y="19192"/>
                  </a:lnTo>
                  <a:lnTo>
                    <a:pt x="40022" y="5149"/>
                  </a:lnTo>
                  <a:lnTo>
                    <a:pt x="65532" y="0"/>
                  </a:lnTo>
                  <a:lnTo>
                    <a:pt x="3980688" y="0"/>
                  </a:lnTo>
                  <a:lnTo>
                    <a:pt x="4006197" y="5149"/>
                  </a:lnTo>
                  <a:lnTo>
                    <a:pt x="4027027" y="19192"/>
                  </a:lnTo>
                  <a:lnTo>
                    <a:pt x="4041070" y="40022"/>
                  </a:lnTo>
                  <a:lnTo>
                    <a:pt x="4046220" y="65532"/>
                  </a:lnTo>
                  <a:lnTo>
                    <a:pt x="4046220" y="327660"/>
                  </a:lnTo>
                  <a:lnTo>
                    <a:pt x="4041070" y="353169"/>
                  </a:lnTo>
                  <a:lnTo>
                    <a:pt x="4027027" y="373999"/>
                  </a:lnTo>
                  <a:lnTo>
                    <a:pt x="4006197" y="388042"/>
                  </a:lnTo>
                  <a:lnTo>
                    <a:pt x="3980688" y="393192"/>
                  </a:lnTo>
                  <a:lnTo>
                    <a:pt x="65532" y="393192"/>
                  </a:lnTo>
                  <a:lnTo>
                    <a:pt x="40022" y="388042"/>
                  </a:lnTo>
                  <a:lnTo>
                    <a:pt x="19192" y="373999"/>
                  </a:lnTo>
                  <a:lnTo>
                    <a:pt x="5149" y="353169"/>
                  </a:lnTo>
                  <a:lnTo>
                    <a:pt x="0" y="327660"/>
                  </a:lnTo>
                  <a:lnTo>
                    <a:pt x="0" y="65532"/>
                  </a:lnTo>
                  <a:close/>
                </a:path>
              </a:pathLst>
            </a:custGeom>
            <a:ln w="25399">
              <a:solidFill>
                <a:srgbClr val="C8463D"/>
              </a:solidFill>
            </a:ln>
          </p:spPr>
          <p:txBody>
            <a:bodyPr wrap="square" lIns="0" tIns="0" rIns="0" bIns="0" rtlCol="0"/>
            <a:lstStyle/>
            <a:p>
              <a:endParaRPr/>
            </a:p>
          </p:txBody>
        </p:sp>
      </p:grpSp>
      <p:sp>
        <p:nvSpPr>
          <p:cNvPr id="6" name="object 6"/>
          <p:cNvSpPr txBox="1">
            <a:spLocks noGrp="1"/>
          </p:cNvSpPr>
          <p:nvPr>
            <p:ph type="dt" sz="half" idx="6"/>
          </p:nvPr>
        </p:nvSpPr>
        <p:spPr>
          <a:prstGeom prst="rect">
            <a:avLst/>
          </a:prstGeom>
        </p:spPr>
        <p:txBody>
          <a:bodyPr vert="horz" wrap="square" lIns="0" tIns="5080" rIns="0" bIns="0" rtlCol="0">
            <a:spAutoFit/>
          </a:bodyPr>
          <a:lstStyle/>
          <a:p>
            <a:pPr marL="12700">
              <a:lnSpc>
                <a:spcPct val="100000"/>
              </a:lnSpc>
              <a:spcBef>
                <a:spcPts val="40"/>
              </a:spcBef>
            </a:pPr>
            <a:r>
              <a:rPr spc="-100" dirty="0"/>
              <a:t>F</a:t>
            </a:r>
            <a:r>
              <a:rPr spc="-75" dirty="0"/>
              <a:t>lo</a:t>
            </a:r>
            <a:r>
              <a:rPr spc="-55" dirty="0"/>
              <a:t>ri</a:t>
            </a:r>
            <a:r>
              <a:rPr spc="-100" dirty="0"/>
              <a:t>an</a:t>
            </a:r>
            <a:r>
              <a:rPr spc="-70" dirty="0"/>
              <a:t> </a:t>
            </a:r>
            <a:r>
              <a:rPr spc="-100" dirty="0"/>
              <a:t>Lo</a:t>
            </a:r>
            <a:r>
              <a:rPr spc="-65" dirty="0"/>
              <a:t>r</a:t>
            </a:r>
            <a:r>
              <a:rPr spc="-95" dirty="0"/>
              <a:t>d</a:t>
            </a:r>
            <a:r>
              <a:rPr spc="-45" dirty="0"/>
              <a:t>i</a:t>
            </a:r>
            <a:r>
              <a:rPr spc="-95" dirty="0"/>
              <a:t>c</a:t>
            </a:r>
            <a:r>
              <a:rPr spc="-70" dirty="0"/>
              <a:t>k,</a:t>
            </a:r>
            <a:r>
              <a:rPr spc="-75" dirty="0"/>
              <a:t> </a:t>
            </a:r>
            <a:r>
              <a:rPr spc="-100" dirty="0"/>
              <a:t>L</a:t>
            </a:r>
            <a:r>
              <a:rPr spc="-90" dirty="0"/>
              <a:t>e</a:t>
            </a:r>
            <a:r>
              <a:rPr spc="-50" dirty="0"/>
              <a:t>i</a:t>
            </a:r>
            <a:r>
              <a:rPr spc="-100" dirty="0"/>
              <a:t>p</a:t>
            </a:r>
            <a:r>
              <a:rPr spc="-75" dirty="0"/>
              <a:t>zig</a:t>
            </a:r>
            <a:r>
              <a:rPr spc="-45" dirty="0"/>
              <a:t>,</a:t>
            </a:r>
            <a:r>
              <a:rPr spc="-75" dirty="0"/>
              <a:t> </a:t>
            </a:r>
            <a:r>
              <a:rPr spc="-100" dirty="0"/>
              <a:t>Ger</a:t>
            </a:r>
            <a:r>
              <a:rPr spc="-110" dirty="0"/>
              <a:t>many</a:t>
            </a:r>
          </a:p>
        </p:txBody>
      </p:sp>
      <p:sp>
        <p:nvSpPr>
          <p:cNvPr id="7" name="object 7"/>
          <p:cNvSpPr txBox="1">
            <a:spLocks noGrp="1"/>
          </p:cNvSpPr>
          <p:nvPr>
            <p:ph type="ftr" sz="quarter" idx="5"/>
          </p:nvPr>
        </p:nvSpPr>
        <p:spPr>
          <a:prstGeom prst="rect">
            <a:avLst/>
          </a:prstGeom>
        </p:spPr>
        <p:txBody>
          <a:bodyPr vert="horz" wrap="square" lIns="0" tIns="5080" rIns="0" bIns="0" rtlCol="0">
            <a:spAutoFit/>
          </a:bodyPr>
          <a:lstStyle/>
          <a:p>
            <a:pPr marL="12700">
              <a:lnSpc>
                <a:spcPct val="100000"/>
              </a:lnSpc>
              <a:spcBef>
                <a:spcPts val="40"/>
              </a:spcBef>
            </a:pPr>
            <a:r>
              <a:rPr spc="-85" dirty="0"/>
              <a:t>Content</a:t>
            </a:r>
            <a:r>
              <a:rPr spc="-35" dirty="0"/>
              <a:t> </a:t>
            </a:r>
            <a:r>
              <a:rPr spc="-70" dirty="0"/>
              <a:t>of</a:t>
            </a:r>
            <a:r>
              <a:rPr spc="-40" dirty="0"/>
              <a:t> </a:t>
            </a:r>
            <a:r>
              <a:rPr spc="-65" dirty="0"/>
              <a:t>this</a:t>
            </a:r>
            <a:r>
              <a:rPr spc="-50" dirty="0"/>
              <a:t> </a:t>
            </a:r>
            <a:r>
              <a:rPr spc="-80" dirty="0"/>
              <a:t>presentation</a:t>
            </a:r>
            <a:r>
              <a:rPr spc="-15" dirty="0"/>
              <a:t> </a:t>
            </a:r>
            <a:r>
              <a:rPr spc="-60" dirty="0"/>
              <a:t>is</a:t>
            </a:r>
            <a:r>
              <a:rPr spc="-50" dirty="0"/>
              <a:t> </a:t>
            </a:r>
            <a:r>
              <a:rPr spc="-80" dirty="0"/>
              <a:t>copyright</a:t>
            </a:r>
            <a:r>
              <a:rPr spc="-5" dirty="0"/>
              <a:t> </a:t>
            </a:r>
            <a:r>
              <a:rPr spc="-95" dirty="0"/>
              <a:t>and</a:t>
            </a:r>
            <a:r>
              <a:rPr spc="-30" dirty="0"/>
              <a:t> </a:t>
            </a:r>
            <a:r>
              <a:rPr spc="-70" dirty="0"/>
              <a:t>responsibility</a:t>
            </a:r>
            <a:r>
              <a:rPr spc="-25" dirty="0"/>
              <a:t> </a:t>
            </a:r>
            <a:r>
              <a:rPr spc="-70" dirty="0"/>
              <a:t>of</a:t>
            </a:r>
            <a:r>
              <a:rPr spc="-60" dirty="0"/>
              <a:t> </a:t>
            </a:r>
            <a:r>
              <a:rPr spc="-80" dirty="0"/>
              <a:t>the</a:t>
            </a:r>
            <a:r>
              <a:rPr spc="-40" dirty="0"/>
              <a:t> </a:t>
            </a:r>
            <a:r>
              <a:rPr spc="-75" dirty="0"/>
              <a:t>author.</a:t>
            </a:r>
            <a:r>
              <a:rPr spc="-15" dirty="0"/>
              <a:t> </a:t>
            </a:r>
            <a:r>
              <a:rPr spc="-85" dirty="0"/>
              <a:t>Permission</a:t>
            </a:r>
            <a:r>
              <a:rPr spc="-35" dirty="0"/>
              <a:t> </a:t>
            </a:r>
            <a:r>
              <a:rPr spc="-60" dirty="0"/>
              <a:t>is</a:t>
            </a:r>
            <a:r>
              <a:rPr spc="-50" dirty="0"/>
              <a:t> </a:t>
            </a:r>
            <a:r>
              <a:rPr spc="-80" dirty="0"/>
              <a:t>required</a:t>
            </a:r>
            <a:r>
              <a:rPr spc="-10" dirty="0"/>
              <a:t> </a:t>
            </a:r>
            <a:r>
              <a:rPr spc="-65" dirty="0"/>
              <a:t>for</a:t>
            </a:r>
            <a:r>
              <a:rPr spc="-45" dirty="0"/>
              <a:t> </a:t>
            </a:r>
            <a:r>
              <a:rPr spc="-75" dirty="0"/>
              <a:t>re-use.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662</TotalTime>
  <Words>2875</Words>
  <Application>Microsoft Office PowerPoint</Application>
  <PresentationFormat>全屏显示(16:9)</PresentationFormat>
  <Paragraphs>231</Paragraphs>
  <Slides>21</Slides>
  <Notes>21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21</vt:i4>
      </vt:variant>
    </vt:vector>
  </HeadingPairs>
  <TitlesOfParts>
    <vt:vector size="39" baseType="lpstr">
      <vt:lpstr>-apple-system</vt:lpstr>
      <vt:lpstr>Arial MT</vt:lpstr>
      <vt:lpstr>BlinkMacSystemFont</vt:lpstr>
      <vt:lpstr>BMSHumanity</vt:lpstr>
      <vt:lpstr>Guardian TextSans Web</vt:lpstr>
      <vt:lpstr>Microsoft YaHei New</vt:lpstr>
      <vt:lpstr>PingFang SC</vt:lpstr>
      <vt:lpstr>SourceHanSansCNNormal</vt:lpstr>
      <vt:lpstr>system-ui</vt:lpstr>
      <vt:lpstr>等线</vt:lpstr>
      <vt:lpstr>Arial</vt:lpstr>
      <vt:lpstr>Arial</vt:lpstr>
      <vt:lpstr>Calibri</vt:lpstr>
      <vt:lpstr>Cambria</vt:lpstr>
      <vt:lpstr>Times New Roman</vt:lpstr>
      <vt:lpstr>Verdana</vt:lpstr>
      <vt:lpstr>Wingdings</vt:lpstr>
      <vt:lpstr>Office Theme</vt:lpstr>
      <vt:lpstr>Discussion Keynote-811</vt:lpstr>
      <vt:lpstr>DECLARATION OF INTERESTS</vt:lpstr>
      <vt:lpstr>ESMO Paris 2021 – Presidential Session</vt:lpstr>
      <vt:lpstr>History of HER2-targeted Gastric Cancer Studies</vt:lpstr>
      <vt:lpstr>2023 – Major Advances in GC Immunotherapy</vt:lpstr>
      <vt:lpstr>KEYNOTE-811 Design</vt:lpstr>
      <vt:lpstr>KEYNOTE-811 Response at Interim Analysis 3</vt:lpstr>
      <vt:lpstr>KEYNOTE-811 PFS at Interim Analysis 3 (38 mo of f/u)</vt:lpstr>
      <vt:lpstr>KEYNOTE-811 PFS at Interim Analysis 3 (38 mo of f/u)</vt:lpstr>
      <vt:lpstr>KEYNOTE-811 PFS at Interim Analysis 3 (38 mo of f/u)</vt:lpstr>
      <vt:lpstr>KEYNOTE-811 PFS at Interim Analysis 3 (38 mo of f/u)</vt:lpstr>
      <vt:lpstr>PowerPoint 演示文稿</vt:lpstr>
      <vt:lpstr>PD-L1 CPS for Pembrolizumab Efficacy in 1st-L G/EGJC</vt:lpstr>
      <vt:lpstr>KEYNOTE-811 - Overall Survival for PD-L1 CPS &lt; 1</vt:lpstr>
      <vt:lpstr>The Specific Biology of HER2-positive G/EGJ Cancers</vt:lpstr>
      <vt:lpstr>Coexpression of PD-L1 and HER2</vt:lpstr>
      <vt:lpstr>HER2 and PD-L1</vt:lpstr>
      <vt:lpstr>Targeting the Complexity of anti-HER2 Resistance</vt:lpstr>
      <vt:lpstr>KEYNOTE-811 – PFS and OS for PD-L1 CPS ≥ 1</vt:lpstr>
      <vt:lpstr>ESMO Living Guidelines – Update 20 OCT 2023</vt:lpstr>
      <vt:lpstr>Thank you for your  kind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Daura MELLA - ESMO</dc:creator>
  <cp:lastModifiedBy>liyu su</cp:lastModifiedBy>
  <cp:revision>6</cp:revision>
  <dcterms:created xsi:type="dcterms:W3CDTF">2023-12-25T14:03:01Z</dcterms:created>
  <dcterms:modified xsi:type="dcterms:W3CDTF">2023-12-27T00:12:23Z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2023-10-30T00:00:00Z</vt:filetime>
  </property>
  <property fmtid="{D5CDD505-2E9C-101B-9397-08002B2CF9AE}" pid="3" name="Creator">
    <vt:lpwstr>Microsoft® PowerPoint® 2016</vt:lpwstr>
  </property>
  <property fmtid="{D5CDD505-2E9C-101B-9397-08002B2CF9AE}" pid="4" name="LastSaved">
    <vt:filetime>2023-12-25T00:00:00Z</vt:filetime>
  </property>
</Properties>
</file>