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5.png"/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5.pn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0.png"/><Relationship Id="rId7" Type="http://schemas.openxmlformats.org/officeDocument/2006/relationships/image" Target="../media/image12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1.jpe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65.jpeg"/><Relationship Id="rId1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67.jpeg"/><Relationship Id="rId1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2.jpeg"/><Relationship Id="rId7" Type="http://schemas.openxmlformats.org/officeDocument/2006/relationships/image" Target="../media/image52.jpe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69.png"/><Relationship Id="rId1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78.png"/><Relationship Id="rId6" Type="http://schemas.openxmlformats.org/officeDocument/2006/relationships/image" Target="../media/image43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81.jpeg"/><Relationship Id="rId1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86.png"/><Relationship Id="rId1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91.png"/><Relationship Id="rId2" Type="http://schemas.openxmlformats.org/officeDocument/2006/relationships/image" Target="../media/image11.jpeg"/><Relationship Id="rId1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93.jpeg"/><Relationship Id="rId1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jpeg"/><Relationship Id="rId8" Type="http://schemas.openxmlformats.org/officeDocument/2006/relationships/image" Target="../media/image99.jpeg"/><Relationship Id="rId7" Type="http://schemas.openxmlformats.org/officeDocument/2006/relationships/image" Target="../media/image98.jpeg"/><Relationship Id="rId6" Type="http://schemas.openxmlformats.org/officeDocument/2006/relationships/image" Target="../media/image97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96.png"/><Relationship Id="rId2" Type="http://schemas.openxmlformats.org/officeDocument/2006/relationships/hyperlink" Target="https://www.ilcn.org/multidisciplinary-tumor-boards-six-eyes-see-more-than-two/" TargetMode="Externa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01.png"/><Relationship Id="rId1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01.png"/><Relationship Id="rId1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7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6.jpeg"/><Relationship Id="rId1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jpeg"/><Relationship Id="rId7" Type="http://schemas.openxmlformats.org/officeDocument/2006/relationships/image" Target="../media/image17.png"/><Relationship Id="rId6" Type="http://schemas.openxmlformats.org/officeDocument/2006/relationships/hyperlink" Target="https://seer.cancer.gov/statfacts/html/lungb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01.png"/><Relationship Id="rId2" Type="http://schemas.openxmlformats.org/officeDocument/2006/relationships/image" Target="../media/image11.jpeg"/><Relationship Id="rId1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12.jpeg"/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image" Target="../media/image109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pn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png"/><Relationship Id="rId8" Type="http://schemas.openxmlformats.org/officeDocument/2006/relationships/image" Target="../media/image45.png"/><Relationship Id="rId7" Type="http://schemas.openxmlformats.org/officeDocument/2006/relationships/image" Target="../media/image12.png"/><Relationship Id="rId6" Type="http://schemas.openxmlformats.org/officeDocument/2006/relationships/image" Target="../media/image101.png"/><Relationship Id="rId5" Type="http://schemas.openxmlformats.org/officeDocument/2006/relationships/image" Target="../media/image11.jpeg"/><Relationship Id="rId4" Type="http://schemas.openxmlformats.org/officeDocument/2006/relationships/image" Target="../media/image124.png"/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21.jpeg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1.png"/><Relationship Id="rId3" Type="http://schemas.openxmlformats.org/officeDocument/2006/relationships/image" Target="../media/image11.jpeg"/><Relationship Id="rId2" Type="http://schemas.openxmlformats.org/officeDocument/2006/relationships/image" Target="../media/image127.png"/><Relationship Id="rId1" Type="http://schemas.openxmlformats.org/officeDocument/2006/relationships/image" Target="../media/image126.jpe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2.jpeg"/><Relationship Id="rId3" Type="http://schemas.openxmlformats.org/officeDocument/2006/relationships/image" Target="../media/image13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1.jpeg"/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52644" y="274319"/>
            <a:ext cx="3991355" cy="486765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488599" y="1571941"/>
            <a:ext cx="6535419" cy="885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1000"/>
              </a:lnSpc>
            </a:pPr>
            <a:r>
              <a:rPr sz="32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Oncogene-addicted earlier stage</a:t>
            </a:r>
            <a:r>
              <a:rPr sz="32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32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r>
              <a:rPr sz="32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:</a:t>
            </a:r>
            <a:endParaRPr sz="3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5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100" b="1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Current standards,</a:t>
            </a:r>
            <a:r>
              <a:rPr sz="21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debates, and open</a:t>
            </a:r>
            <a:r>
              <a:rPr sz="2100" b="1" kern="0" spc="1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1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questions</a:t>
            </a:r>
            <a:endParaRPr sz="2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480923" y="3342657"/>
            <a:ext cx="5024754" cy="9251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2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r>
              <a:rPr sz="1400" b="1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D,</a:t>
            </a:r>
            <a:r>
              <a:rPr sz="1400" b="1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PhD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2000"/>
              </a:lnSpc>
              <a:spcBef>
                <a:spcPts val="3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Hospital Clini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 of Barcelona,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Spain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9050" indent="-6350" algn="l" rtl="0" eaLnBrk="0">
              <a:lnSpc>
                <a:spcPct val="90000"/>
              </a:lnSpc>
              <a:spcBef>
                <a:spcPts val="2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Translational Genomi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cs in Solid Tumors Group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MECA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(Environment &amp;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Cancer),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IDIBAPS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University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of Barcelona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332232"/>
            <a:ext cx="2535936" cy="4358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71823" y="4598077"/>
            <a:ext cx="1285743" cy="3257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462015" y="4588764"/>
            <a:ext cx="1193291" cy="336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151632" y="4584191"/>
            <a:ext cx="1062227" cy="3413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97179" y="4494276"/>
            <a:ext cx="925068" cy="3916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547615" y="4597908"/>
            <a:ext cx="539496" cy="402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50364" y="1615440"/>
            <a:ext cx="6045707" cy="2791967"/>
          </a:xfrm>
          <a:prstGeom prst="rect">
            <a:avLst/>
          </a:prstGeom>
        </p:spPr>
      </p:pic>
      <p:sp>
        <p:nvSpPr>
          <p:cNvPr id="256" name="textbox 256"/>
          <p:cNvSpPr/>
          <p:nvPr/>
        </p:nvSpPr>
        <p:spPr>
          <a:xfrm>
            <a:off x="460369" y="313120"/>
            <a:ext cx="514921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</a:t>
            </a:r>
            <a:r>
              <a:rPr sz="2700" b="1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y</a:t>
            </a:r>
            <a:r>
              <a:rPr sz="2700" b="1" kern="0" spc="1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earlier stage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58" name="textbox 258"/>
          <p:cNvSpPr/>
          <p:nvPr/>
        </p:nvSpPr>
        <p:spPr>
          <a:xfrm>
            <a:off x="4408056" y="4617248"/>
            <a:ext cx="4403725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8003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Houda</a:t>
            </a:r>
            <a:r>
              <a:rPr sz="800" kern="0" spc="5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 et al.</a:t>
            </a:r>
            <a:r>
              <a:rPr sz="800" kern="0" spc="4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</a:t>
            </a:r>
            <a:r>
              <a:rPr sz="8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ancet Reg Health</a:t>
            </a:r>
            <a:r>
              <a:rPr sz="800" kern="0" spc="4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Eur2024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1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447871" y="855102"/>
            <a:ext cx="2736850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Oncogene-addic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ted NSCLC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62" name="picture 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672084" y="2418588"/>
            <a:ext cx="1026160" cy="431800"/>
          </a:xfrm>
          <a:prstGeom prst="rect">
            <a:avLst/>
          </a:prstGeom>
          <a:solidFill>
            <a:srgbClr val="56639D">
              <a:alpha val="2156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4960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i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66" name="textbox 266"/>
          <p:cNvSpPr/>
          <p:nvPr/>
        </p:nvSpPr>
        <p:spPr>
          <a:xfrm>
            <a:off x="664463" y="2958083"/>
            <a:ext cx="1026160" cy="431800"/>
          </a:xfrm>
          <a:prstGeom prst="rect">
            <a:avLst/>
          </a:prstGeom>
          <a:solidFill>
            <a:srgbClr val="56639D">
              <a:alpha val="2392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315" algn="l" rtl="0" eaLnBrk="0">
              <a:lnSpc>
                <a:spcPct val="80000"/>
              </a:lnSpc>
            </a:pPr>
            <a:r>
              <a:rPr sz="1400" b="1" i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68" name="picture 2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270" name="textbox 270"/>
          <p:cNvSpPr/>
          <p:nvPr/>
        </p:nvSpPr>
        <p:spPr>
          <a:xfrm>
            <a:off x="6467855" y="2900172"/>
            <a:ext cx="584200" cy="215265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855" algn="l" rtl="0" eaLnBrk="0">
              <a:lnSpc>
                <a:spcPct val="80000"/>
              </a:lnSpc>
              <a:spcBef>
                <a:spcPts val="5"/>
              </a:spcBef>
            </a:pPr>
            <a:r>
              <a:rPr sz="8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ADAURA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72" name="path 272"/>
          <p:cNvSpPr/>
          <p:nvPr/>
        </p:nvSpPr>
        <p:spPr>
          <a:xfrm>
            <a:off x="7935841" y="2809531"/>
            <a:ext cx="260745" cy="475667"/>
          </a:xfrm>
          <a:custGeom>
            <a:avLst/>
            <a:gdLst/>
            <a:ahLst/>
            <a:cxnLst/>
            <a:rect l="0" t="0" r="0" b="0"/>
            <a:pathLst>
              <a:path w="410" h="749">
                <a:moveTo>
                  <a:pt x="404" y="3"/>
                </a:moveTo>
                <a:lnTo>
                  <a:pt x="6" y="745"/>
                </a:lnTo>
              </a:path>
            </a:pathLst>
          </a:custGeom>
          <a:noFill/>
          <a:ln w="9525" cap="flat">
            <a:solidFill>
              <a:srgbClr val="1B305E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textbox 274"/>
          <p:cNvSpPr/>
          <p:nvPr/>
        </p:nvSpPr>
        <p:spPr>
          <a:xfrm>
            <a:off x="7940040" y="2592323"/>
            <a:ext cx="512444" cy="216534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ct val="80000"/>
              </a:lnSpc>
              <a:spcBef>
                <a:spcPts val="5"/>
              </a:spcBef>
            </a:pPr>
            <a:r>
              <a:rPr sz="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76" name="textbox 276"/>
          <p:cNvSpPr/>
          <p:nvPr/>
        </p:nvSpPr>
        <p:spPr>
          <a:xfrm>
            <a:off x="7447788" y="2916936"/>
            <a:ext cx="512444" cy="215265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8270" algn="l" rtl="0" eaLnBrk="0">
              <a:lnSpc>
                <a:spcPct val="80000"/>
              </a:lnSpc>
              <a:spcBef>
                <a:spcPts val="5"/>
              </a:spcBef>
            </a:pPr>
            <a:r>
              <a:rPr sz="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ALINA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78" name="textbox 27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80" name="rect 280"/>
          <p:cNvSpPr/>
          <p:nvPr/>
        </p:nvSpPr>
        <p:spPr>
          <a:xfrm>
            <a:off x="2202179" y="2161032"/>
            <a:ext cx="150876" cy="153923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282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Patient/Treatment</a:t>
            </a:r>
            <a:r>
              <a:rPr sz="1800" kern="0" spc="1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Treatm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Clinical development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84" name="textbox 284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86" name="picture 2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292" name="textbox 29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519480" y="1914270"/>
          <a:ext cx="8104505" cy="2115185"/>
        </p:xfrm>
        <a:graphic>
          <a:graphicData uri="http://schemas.openxmlformats.org/drawingml/2006/table">
            <a:tbl>
              <a:tblPr/>
              <a:tblGrid>
                <a:gridCol w="699769"/>
                <a:gridCol w="1149350"/>
                <a:gridCol w="1191895"/>
                <a:gridCol w="1011555"/>
                <a:gridCol w="1290955"/>
                <a:gridCol w="731519"/>
                <a:gridCol w="1384935"/>
                <a:gridCol w="644525"/>
              </a:tblGrid>
              <a:tr h="2806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606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Date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44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Study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862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Stage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957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Drug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471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DFS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73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1E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2015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RADIANT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307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IB-IIIA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24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Erlotinib vs.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285115" algn="l" rtl="0" eaLnBrk="0">
                        <a:lnSpc>
                          <a:spcPct val="81000"/>
                        </a:lnSpc>
                        <a:spcBef>
                          <a:spcPts val="50"/>
                        </a:spcBef>
                      </a:pPr>
                      <a:r>
                        <a:rPr sz="1200" i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placebo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481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0.94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22555" algn="l" rtl="0" eaLnBrk="0">
                        <a:lnSpc>
                          <a:spcPct val="81000"/>
                        </a:lnSpc>
                        <a:spcBef>
                          <a:spcPts val="28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0.78-1.14)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99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P=0.56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244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1.12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226695" algn="l" rtl="0" eaLnBrk="0">
                        <a:lnSpc>
                          <a:spcPct val="81000"/>
                        </a:lnSpc>
                        <a:spcBef>
                          <a:spcPts val="27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0.9–1.4)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20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NS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33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2020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995" indent="317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ADJUVANT/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CTONG1104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085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II-IIIA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9245" indent="-15557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Gefitinib vs.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chemo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418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0.56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21285" algn="l" rtl="0" eaLnBrk="0">
                        <a:lnSpc>
                          <a:spcPct val="81000"/>
                        </a:lnSpc>
                        <a:spcBef>
                          <a:spcPts val="27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0.40-0.79)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843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P=0.001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244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0.92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70180" algn="l" rtl="0" eaLnBrk="0">
                        <a:lnSpc>
                          <a:spcPct val="81000"/>
                        </a:lnSpc>
                        <a:spcBef>
                          <a:spcPts val="27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0.62-1.36)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2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NS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2021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925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IMPACT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84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II-III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indent="-13652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Gefitinib vs.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chemo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481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0.92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22555" algn="l" rtl="0" eaLnBrk="0">
                        <a:lnSpc>
                          <a:spcPct val="81000"/>
                        </a:lnSpc>
                        <a:spcBef>
                          <a:spcPts val="27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0.67-1.28)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99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P=0.63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2440" algn="l" rtl="0" eaLnBrk="0">
                        <a:lnSpc>
                          <a:spcPct val="8000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1.03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70180" algn="l" rtl="0" eaLnBrk="0">
                        <a:lnSpc>
                          <a:spcPct val="81000"/>
                        </a:lnSpc>
                        <a:spcBef>
                          <a:spcPts val="27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0.65-1.65)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2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NS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C"/>
                    </a:solidFill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3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2021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289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EVIDENCE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085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II-IIIA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indent="-122555" algn="l" rtl="0" eaLnBrk="0">
                        <a:lnSpc>
                          <a:spcPct val="99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Icotinib vs.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chemo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41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0.36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21285" algn="l" rtl="0" eaLnBrk="0">
                        <a:lnSpc>
                          <a:spcPct val="81000"/>
                        </a:lnSpc>
                        <a:spcBef>
                          <a:spcPts val="27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0.24-0.35)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P&lt;0.0001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24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0.91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70180" algn="l" rtl="0" eaLnBrk="0">
                        <a:lnSpc>
                          <a:spcPct val="81000"/>
                        </a:lnSpc>
                        <a:spcBef>
                          <a:spcPts val="27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(95% CI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0.42-1.94)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2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NS</a:t>
                      </a:r>
                      <a:endParaRPr sz="12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C"/>
                    </a:solidFill>
                  </a:tcPr>
                </a:tc>
              </a:tr>
            </a:tbl>
          </a:graphicData>
        </a:graphic>
      </p:graphicFrame>
      <p:sp>
        <p:nvSpPr>
          <p:cNvPr id="296" name="textbox 296"/>
          <p:cNvSpPr/>
          <p:nvPr/>
        </p:nvSpPr>
        <p:spPr>
          <a:xfrm>
            <a:off x="455251" y="842081"/>
            <a:ext cx="4922520" cy="10020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2000" b="1" kern="0" spc="-14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</a:t>
            </a:r>
            <a:r>
              <a:rPr sz="2000" b="1" kern="0" spc="-10" baseline="2900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</a:t>
            </a:r>
            <a:r>
              <a:rPr sz="13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gen. EGFR-TKI –</a:t>
            </a:r>
            <a:r>
              <a:rPr sz="2000" b="1" kern="0" spc="19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</a:t>
            </a:r>
            <a:r>
              <a:rPr sz="2000" b="1" kern="0" spc="1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improvement –</a:t>
            </a:r>
            <a:r>
              <a:rPr sz="2000" b="1" kern="0" spc="1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u="sng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not in OS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0815" algn="l" rtl="0" eaLnBrk="0">
              <a:lnSpc>
                <a:spcPct val="97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Phase</a:t>
            </a:r>
            <a:r>
              <a:rPr sz="1200" b="1" kern="0" spc="1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III -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2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-TKI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98" name="textbox 298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00" name="textbox 300"/>
          <p:cNvSpPr/>
          <p:nvPr/>
        </p:nvSpPr>
        <p:spPr>
          <a:xfrm>
            <a:off x="3835751" y="4651685"/>
            <a:ext cx="4975859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O’Brien, ASCO 2015, Zhong, Lancet Oncol 2018, Zhong JCO 2020, Wu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 2020, Tada, JCO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2021, He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j,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Lancet Res Med 2021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3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8536" y="1491995"/>
            <a:ext cx="4604003" cy="2378964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43500" y="1853183"/>
            <a:ext cx="3636264" cy="1903476"/>
          </a:xfrm>
          <a:prstGeom prst="rect">
            <a:avLst/>
          </a:prstGeom>
        </p:spPr>
      </p:pic>
      <p:sp>
        <p:nvSpPr>
          <p:cNvPr id="312" name="textbox 312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14" name="textbox 314"/>
          <p:cNvSpPr/>
          <p:nvPr/>
        </p:nvSpPr>
        <p:spPr>
          <a:xfrm>
            <a:off x="4408056" y="4643441"/>
            <a:ext cx="4403725" cy="3117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7807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447871" y="856626"/>
            <a:ext cx="2087879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Osimertinibadjuva</a:t>
            </a:r>
            <a:r>
              <a:rPr sz="2000" b="1" kern="0" spc="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nt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20" name="picture 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322" name="textbox 32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9119" y="1514855"/>
            <a:ext cx="3819144" cy="2921508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29783" y="1133855"/>
            <a:ext cx="3165347" cy="3398520"/>
          </a:xfrm>
          <a:prstGeom prst="rect">
            <a:avLst/>
          </a:prstGeom>
        </p:spPr>
      </p:pic>
      <p:sp>
        <p:nvSpPr>
          <p:cNvPr id="328" name="textbox 328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4408056" y="4648318"/>
            <a:ext cx="4403725" cy="3067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7807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32" name="textbox 332"/>
          <p:cNvSpPr/>
          <p:nvPr/>
        </p:nvSpPr>
        <p:spPr>
          <a:xfrm>
            <a:off x="453979" y="855102"/>
            <a:ext cx="3249295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Primary endpo</a:t>
            </a:r>
            <a:r>
              <a:rPr sz="20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int -</a:t>
            </a:r>
            <a:r>
              <a:rPr sz="2000" b="1" kern="0" spc="1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Improved</a:t>
            </a:r>
            <a:r>
              <a:rPr sz="2000" kern="0" spc="1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34" name="picture 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338" name="textbox 338"/>
          <p:cNvSpPr/>
          <p:nvPr/>
        </p:nvSpPr>
        <p:spPr>
          <a:xfrm>
            <a:off x="6224015" y="3799332"/>
            <a:ext cx="977264" cy="241300"/>
          </a:xfrm>
          <a:prstGeom prst="rect">
            <a:avLst/>
          </a:prstGeom>
          <a:solidFill>
            <a:srgbClr val="56639D">
              <a:alpha val="2392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0" algn="l" rtl="0" eaLnBrk="0">
              <a:lnSpc>
                <a:spcPct val="81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IB -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II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IA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40" name="textbox 340"/>
          <p:cNvSpPr/>
          <p:nvPr/>
        </p:nvSpPr>
        <p:spPr>
          <a:xfrm>
            <a:off x="6224015" y="2098548"/>
            <a:ext cx="928369" cy="239395"/>
          </a:xfrm>
          <a:prstGeom prst="rect">
            <a:avLst/>
          </a:prstGeom>
          <a:solidFill>
            <a:srgbClr val="AB0C23">
              <a:alpha val="2392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0" algn="l" rtl="0" eaLnBrk="0">
              <a:lnSpc>
                <a:spcPct val="81000"/>
              </a:lnSpc>
              <a:spcBef>
                <a:spcPts val="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II -</a:t>
            </a:r>
            <a:r>
              <a:rPr sz="1100" b="1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</a:t>
            </a: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IIA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42" name="textbox 342"/>
          <p:cNvSpPr/>
          <p:nvPr/>
        </p:nvSpPr>
        <p:spPr>
          <a:xfrm rot="16200000">
            <a:off x="4451501" y="2889118"/>
            <a:ext cx="1046480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1200" b="1" kern="0" spc="-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Updated analysis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44" name="textbox 34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48555" y="1790700"/>
            <a:ext cx="4253483" cy="2177796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2024" y="1769364"/>
            <a:ext cx="4155948" cy="2162555"/>
          </a:xfrm>
          <a:prstGeom prst="rect">
            <a:avLst/>
          </a:prstGeom>
        </p:spPr>
      </p:pic>
      <p:sp>
        <p:nvSpPr>
          <p:cNvPr id="350" name="textbox 350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52" name="textbox 352"/>
          <p:cNvSpPr/>
          <p:nvPr/>
        </p:nvSpPr>
        <p:spPr>
          <a:xfrm>
            <a:off x="4408056" y="4648318"/>
            <a:ext cx="4403725" cy="3067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7807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446344" y="854847"/>
            <a:ext cx="3430904" cy="272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Secondary 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endpoint -</a:t>
            </a:r>
            <a:r>
              <a:rPr sz="2000" b="1" kern="0" spc="1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Improved OS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56" name="picture 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19200" y="1298448"/>
            <a:ext cx="6836664" cy="3142189"/>
          </a:xfrm>
          <a:prstGeom prst="rect">
            <a:avLst/>
          </a:prstGeom>
        </p:spPr>
      </p:pic>
      <p:sp>
        <p:nvSpPr>
          <p:cNvPr id="364" name="textbox 364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66" name="textbox 366"/>
          <p:cNvSpPr/>
          <p:nvPr/>
        </p:nvSpPr>
        <p:spPr>
          <a:xfrm>
            <a:off x="4408056" y="4648318"/>
            <a:ext cx="4403725" cy="3067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7807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370" name="textbox 370"/>
          <p:cNvSpPr/>
          <p:nvPr/>
        </p:nvSpPr>
        <p:spPr>
          <a:xfrm>
            <a:off x="447871" y="856626"/>
            <a:ext cx="1960245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 benefit</a:t>
            </a:r>
            <a:r>
              <a:rPr sz="2000" b="1" kern="0" spc="9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by</a:t>
            </a:r>
            <a:r>
              <a:rPr sz="20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72" name="picture 3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374" name="textbox 37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3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5800" y="2119884"/>
            <a:ext cx="3997452" cy="206044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4875275" y="2438400"/>
            <a:ext cx="3893820" cy="1720596"/>
            <a:chOff x="0" y="0"/>
            <a:chExt cx="3893820" cy="1720596"/>
          </a:xfrm>
        </p:grpSpPr>
        <p:pic>
          <p:nvPicPr>
            <p:cNvPr id="378" name="picture 3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893820" cy="1720596"/>
            </a:xfrm>
            <a:prstGeom prst="rect">
              <a:avLst/>
            </a:prstGeom>
          </p:spPr>
        </p:pic>
        <p:sp>
          <p:nvSpPr>
            <p:cNvPr id="380" name="textbox 380"/>
            <p:cNvSpPr/>
            <p:nvPr/>
          </p:nvSpPr>
          <p:spPr>
            <a:xfrm>
              <a:off x="-12700" y="-12700"/>
              <a:ext cx="3919854" cy="17506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77185" algn="l" rtl="0" eaLnBrk="0">
                <a:lnSpc>
                  <a:spcPct val="82000"/>
                </a:lnSpc>
                <a:spcBef>
                  <a:spcPts val="0"/>
                </a:spcBef>
              </a:pPr>
              <a:r>
                <a:rPr sz="1200" b="1" kern="0" spc="-4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↓</a:t>
              </a:r>
              <a:r>
                <a:rPr sz="1200" b="1" kern="0" spc="8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200" b="1" kern="0" spc="-4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CNS</a:t>
              </a:r>
              <a:r>
                <a:rPr sz="1200" b="1" kern="0" spc="8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200" b="1" kern="0" spc="-4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PD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sp>
        <p:nvSpPr>
          <p:cNvPr id="382" name="textbox 382"/>
          <p:cNvSpPr/>
          <p:nvPr/>
        </p:nvSpPr>
        <p:spPr>
          <a:xfrm>
            <a:off x="365556" y="237554"/>
            <a:ext cx="5403850" cy="889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81000"/>
              </a:lnSpc>
              <a:spcBef>
                <a:spcPts val="0"/>
              </a:spcBef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Secondary endp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oint –</a:t>
            </a:r>
            <a:r>
              <a:rPr sz="2000" b="1" kern="0" spc="1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Improved CNS outcomes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84" name="pictur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59496" y="848868"/>
            <a:ext cx="620268" cy="775715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44511" y="851916"/>
            <a:ext cx="926592" cy="774191"/>
          </a:xfrm>
          <a:prstGeom prst="rect">
            <a:avLst/>
          </a:prstGeom>
        </p:spPr>
      </p:pic>
      <p:sp>
        <p:nvSpPr>
          <p:cNvPr id="388" name="rect 388"/>
          <p:cNvSpPr/>
          <p:nvPr/>
        </p:nvSpPr>
        <p:spPr>
          <a:xfrm>
            <a:off x="6214871" y="807720"/>
            <a:ext cx="2796540" cy="874776"/>
          </a:xfrm>
          <a:prstGeom prst="rect">
            <a:avLst/>
          </a:prstGeom>
          <a:solidFill>
            <a:srgbClr val="56639D">
              <a:alpha val="1686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0" name="textbox 390"/>
          <p:cNvSpPr/>
          <p:nvPr/>
        </p:nvSpPr>
        <p:spPr>
          <a:xfrm>
            <a:off x="4408056" y="4676887"/>
            <a:ext cx="4403725" cy="278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3408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JCO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92" name="textbox 392"/>
          <p:cNvSpPr/>
          <p:nvPr/>
        </p:nvSpPr>
        <p:spPr>
          <a:xfrm>
            <a:off x="1080866" y="1868282"/>
            <a:ext cx="5309870" cy="198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CNS -</a:t>
            </a:r>
            <a:r>
              <a:rPr sz="1400" b="1" kern="0" spc="7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                 </a:t>
            </a: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                    CNS</a:t>
            </a:r>
            <a:r>
              <a:rPr sz="1400" b="1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1400" b="1" kern="0" spc="8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Recurrence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94" name="picture 3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398" name="textbox 398"/>
          <p:cNvSpPr/>
          <p:nvPr/>
        </p:nvSpPr>
        <p:spPr>
          <a:xfrm>
            <a:off x="6346623" y="1114962"/>
            <a:ext cx="840739" cy="313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4765" algn="l" rtl="0" eaLnBrk="0">
              <a:lnSpc>
                <a:spcPct val="95000"/>
              </a:lnSpc>
            </a:pP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Intracranial PD   </a:t>
            </a: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KEY</a:t>
            </a:r>
            <a:r>
              <a:rPr sz="1000" b="1" kern="0" spc="13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ENDPOINT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00" name="textbox 40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8011" y="1796796"/>
            <a:ext cx="7267956" cy="2004059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1600000">
            <a:off x="2548023" y="3818309"/>
            <a:ext cx="3533602" cy="708043"/>
            <a:chOff x="0" y="0"/>
            <a:chExt cx="3533602" cy="708043"/>
          </a:xfrm>
        </p:grpSpPr>
        <p:pic>
          <p:nvPicPr>
            <p:cNvPr id="404" name="picture 4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533602" cy="708043"/>
            </a:xfrm>
            <a:prstGeom prst="rect">
              <a:avLst/>
            </a:prstGeom>
          </p:spPr>
        </p:pic>
        <p:sp>
          <p:nvSpPr>
            <p:cNvPr id="406" name="textbox 406"/>
            <p:cNvSpPr/>
            <p:nvPr/>
          </p:nvSpPr>
          <p:spPr>
            <a:xfrm>
              <a:off x="-12700" y="-12700"/>
              <a:ext cx="3559175" cy="7740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0340" algn="l" rtl="0" eaLnBrk="0">
                <a:lnSpc>
                  <a:spcPct val="81000"/>
                </a:lnSpc>
              </a:pPr>
              <a:r>
                <a:rPr sz="1400" b="1" kern="0" spc="-30" dirty="0">
                  <a:solidFill>
                    <a:srgbClr val="6E1E5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DFS</a:t>
              </a:r>
              <a:endParaRPr sz="14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sp>
        <p:nvSpPr>
          <p:cNvPr id="408" name="textbox 408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10" name="textbox 410"/>
          <p:cNvSpPr/>
          <p:nvPr/>
        </p:nvSpPr>
        <p:spPr>
          <a:xfrm>
            <a:off x="4408056" y="4654941"/>
            <a:ext cx="440372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8211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HerbstJCO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12" name="picture 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414" name="textbox 414"/>
          <p:cNvSpPr/>
          <p:nvPr/>
        </p:nvSpPr>
        <p:spPr>
          <a:xfrm>
            <a:off x="1508760" y="1325879"/>
            <a:ext cx="2185670" cy="280670"/>
          </a:xfrm>
          <a:prstGeom prst="rect">
            <a:avLst/>
          </a:prstGeom>
          <a:solidFill>
            <a:srgbClr val="AB0C23">
              <a:alpha val="2392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1640" algn="l" rtl="0" eaLnBrk="0">
              <a:lnSpc>
                <a:spcPct val="81000"/>
              </a:lnSpc>
              <a:spcBef>
                <a:spcPts val="0"/>
              </a:spcBef>
            </a:pPr>
            <a:r>
              <a:rPr sz="1200" b="1" kern="0" spc="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Adjuvantchemo</a:t>
            </a:r>
            <a:r>
              <a:rPr sz="1200" b="1" kern="0" spc="4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4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(60%)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16" name="textbox 416"/>
          <p:cNvSpPr/>
          <p:nvPr/>
        </p:nvSpPr>
        <p:spPr>
          <a:xfrm>
            <a:off x="438708" y="856626"/>
            <a:ext cx="2527935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chemotherapy?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18" name="textbox 418"/>
          <p:cNvSpPr/>
          <p:nvPr/>
        </p:nvSpPr>
        <p:spPr>
          <a:xfrm>
            <a:off x="5394959" y="1348740"/>
            <a:ext cx="2101850" cy="280670"/>
          </a:xfrm>
          <a:prstGeom prst="rect">
            <a:avLst/>
          </a:prstGeom>
          <a:solidFill>
            <a:srgbClr val="56639D">
              <a:alpha val="2392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8925" algn="l" rtl="0" eaLnBrk="0">
              <a:lnSpc>
                <a:spcPct val="81000"/>
              </a:lnSpc>
              <a:spcBef>
                <a:spcPts val="0"/>
              </a:spcBef>
            </a:pPr>
            <a:r>
              <a:rPr sz="1200" b="1" u="sng" kern="0" spc="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</a:t>
            </a:r>
            <a:r>
              <a:rPr sz="1200" b="1" kern="0" spc="2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adjuvantchemo</a:t>
            </a:r>
            <a:r>
              <a:rPr sz="1200" b="1" kern="0" spc="2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2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(40%)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20" name="picture 4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422" name="textbox 42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 rot="21600000">
            <a:off x="262128" y="1926336"/>
            <a:ext cx="4930140" cy="2567939"/>
            <a:chOff x="0" y="0"/>
            <a:chExt cx="4930140" cy="2567939"/>
          </a:xfrm>
        </p:grpSpPr>
        <p:pic>
          <p:nvPicPr>
            <p:cNvPr id="424" name="picture 4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930140" cy="2567939"/>
            </a:xfrm>
            <a:prstGeom prst="rect">
              <a:avLst/>
            </a:prstGeom>
          </p:spPr>
        </p:pic>
        <p:sp>
          <p:nvSpPr>
            <p:cNvPr id="426" name="textbox 426"/>
            <p:cNvSpPr/>
            <p:nvPr/>
          </p:nvSpPr>
          <p:spPr>
            <a:xfrm>
              <a:off x="-12700" y="-12700"/>
              <a:ext cx="4956175" cy="25996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101340" algn="l" rtl="0" eaLnBrk="0">
                <a:lnSpc>
                  <a:spcPct val="86000"/>
                </a:lnSpc>
                <a:spcBef>
                  <a:spcPts val="5"/>
                </a:spcBef>
                <a:tabLst>
                  <a:tab pos="3154045" algn="l"/>
                </a:tabLst>
              </a:pP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	</a:t>
              </a:r>
              <a:r>
                <a:rPr sz="1100" b="1" kern="0" spc="4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</a:t>
              </a:r>
              <a:r>
                <a:rPr sz="11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91% of patie</a:t>
              </a:r>
              <a:r>
                <a:rPr sz="11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nts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3101340" algn="l" rtl="0" eaLnBrk="0">
                <a:lnSpc>
                  <a:spcPct val="86000"/>
                </a:lnSpc>
                <a:spcBef>
                  <a:spcPts val="185"/>
                </a:spcBef>
                <a:tabLst>
                  <a:tab pos="3154045" algn="l"/>
                </a:tabLst>
              </a:pP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	</a:t>
              </a:r>
              <a:r>
                <a:rPr sz="1100" b="1" kern="0" spc="4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</a:t>
              </a:r>
              <a:r>
                <a:rPr sz="11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33 variants </a:t>
              </a:r>
              <a:r>
                <a:rPr sz="11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per</a:t>
              </a:r>
              <a:r>
                <a:rPr sz="1100" b="1" kern="0" spc="6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1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panel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  <p:pic>
          <p:nvPicPr>
            <p:cNvPr id="428" name="picture 4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088987" y="971526"/>
              <a:ext cx="52437" cy="79357"/>
            </a:xfrm>
            <a:prstGeom prst="rect">
              <a:avLst/>
            </a:prstGeom>
          </p:spPr>
        </p:pic>
        <p:pic>
          <p:nvPicPr>
            <p:cNvPr id="430" name="picture 4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088987" y="803886"/>
              <a:ext cx="52437" cy="79357"/>
            </a:xfrm>
            <a:prstGeom prst="rect">
              <a:avLst/>
            </a:prstGeom>
          </p:spPr>
        </p:pic>
      </p:grpSp>
      <p:pic>
        <p:nvPicPr>
          <p:cNvPr id="432" name="picture 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36463" y="1423416"/>
            <a:ext cx="3729227" cy="2811779"/>
          </a:xfrm>
          <a:prstGeom prst="rect">
            <a:avLst/>
          </a:prstGeom>
        </p:spPr>
      </p:pic>
      <p:sp>
        <p:nvSpPr>
          <p:cNvPr id="434" name="textbox 434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36" name="textbox 436"/>
          <p:cNvSpPr/>
          <p:nvPr/>
        </p:nvSpPr>
        <p:spPr>
          <a:xfrm>
            <a:off x="453470" y="778255"/>
            <a:ext cx="372427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MRD -</a:t>
            </a:r>
            <a:r>
              <a:rPr sz="2000" b="1" kern="0" spc="1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Molecular residua</a:t>
            </a:r>
            <a:r>
              <a:rPr sz="20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 disease   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38" name="picture 4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74898" y="790955"/>
            <a:ext cx="270536" cy="356615"/>
          </a:xfrm>
          <a:prstGeom prst="rect">
            <a:avLst/>
          </a:prstGeom>
        </p:spPr>
      </p:pic>
      <p:sp>
        <p:nvSpPr>
          <p:cNvPr id="440" name="textbox 440"/>
          <p:cNvSpPr/>
          <p:nvPr/>
        </p:nvSpPr>
        <p:spPr>
          <a:xfrm>
            <a:off x="4408056" y="4638482"/>
            <a:ext cx="4403725" cy="316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171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John T, ASCO 2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42" name="textbox 442"/>
          <p:cNvSpPr/>
          <p:nvPr/>
        </p:nvSpPr>
        <p:spPr>
          <a:xfrm>
            <a:off x="449407" y="1578087"/>
            <a:ext cx="4663440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Exploratory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endpoint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– </a:t>
            </a: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Feasibility</a:t>
            </a:r>
            <a:r>
              <a:rPr sz="1400" b="1" kern="0" spc="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of</a:t>
            </a:r>
            <a:r>
              <a:rPr sz="1400" b="1" kern="0" spc="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MRD</a:t>
            </a:r>
            <a:r>
              <a:rPr sz="1400" b="1" kern="0" spc="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– </a:t>
            </a: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during</a:t>
            </a:r>
            <a:r>
              <a:rPr sz="1400" b="1" kern="0" spc="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/</a:t>
            </a: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after</a:t>
            </a:r>
            <a:r>
              <a:rPr sz="1400" b="1" kern="0" spc="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44" name="picture 4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448" name="textbox 448"/>
          <p:cNvSpPr/>
          <p:nvPr/>
        </p:nvSpPr>
        <p:spPr>
          <a:xfrm>
            <a:off x="6406895" y="3006852"/>
            <a:ext cx="596265" cy="472440"/>
          </a:xfrm>
          <a:prstGeom prst="rect">
            <a:avLst/>
          </a:prstGeom>
          <a:solidFill>
            <a:srgbClr val="AB0C23">
              <a:alpha val="1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2555" indent="43815" algn="l" rtl="0" eaLnBrk="0">
              <a:lnSpc>
                <a:spcPct val="99000"/>
              </a:lnSpc>
            </a:pPr>
            <a:r>
              <a:rPr sz="1400" b="1" kern="0" spc="-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13%</a:t>
            </a:r>
            <a:r>
              <a:rPr sz="14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400" b="1" kern="0" spc="-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MRD+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50" name="textbox 450"/>
          <p:cNvSpPr/>
          <p:nvPr/>
        </p:nvSpPr>
        <p:spPr>
          <a:xfrm>
            <a:off x="7834884" y="3003804"/>
            <a:ext cx="596265" cy="472440"/>
          </a:xfrm>
          <a:prstGeom prst="rect">
            <a:avLst/>
          </a:prstGeom>
          <a:solidFill>
            <a:srgbClr val="AB0C23">
              <a:alpha val="2196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670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49%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1290" algn="l" rtl="0" eaLnBrk="0">
              <a:lnSpc>
                <a:spcPct val="80000"/>
              </a:lnSpc>
              <a:spcBef>
                <a:spcPts val="340"/>
              </a:spcBef>
            </a:pPr>
            <a:r>
              <a:rPr sz="1400" b="1" kern="0" spc="-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MRD+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52" name="textbox 45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817342" y="1226580"/>
            <a:ext cx="7529194" cy="2956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500" b="1" u="sng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1500" b="1" u="sng" kern="0" spc="1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u="sng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MEZQUITA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2555" algn="l" rtl="0" eaLnBrk="0">
              <a:lnSpc>
                <a:spcPts val="2065"/>
              </a:lnSpc>
              <a:spcBef>
                <a:spcPts val="450"/>
              </a:spcBef>
              <a:tabLst>
                <a:tab pos="2076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Lectures and educational activities: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r" rtl="0" eaLnBrk="0">
              <a:lnSpc>
                <a:spcPct val="75000"/>
              </a:lnSpc>
              <a:spcBef>
                <a:spcPts val="65"/>
              </a:spcBef>
            </a:pPr>
            <a:r>
              <a:rPr sz="1800" kern="0" spc="4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o</a:t>
            </a:r>
            <a:r>
              <a:rPr sz="1800" kern="0" spc="93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Bristol-Myers Squibb,AstraZeneca, Roche, Takeda,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adonova, Janssen, MSD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2555" algn="l" rtl="0" eaLnBrk="0">
              <a:lnSpc>
                <a:spcPct val="98000"/>
              </a:lnSpc>
              <a:spcBef>
                <a:spcPts val="1295"/>
              </a:spcBef>
              <a:tabLst>
                <a:tab pos="2076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Consulting, advisory role: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339215" algn="l" rtl="0" eaLnBrk="0">
              <a:lnSpc>
                <a:spcPct val="80000"/>
              </a:lnSpc>
              <a:spcBef>
                <a:spcPts val="360"/>
              </a:spcBef>
            </a:pPr>
            <a:r>
              <a:rPr sz="1800" kern="0" spc="3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o</a:t>
            </a:r>
            <a:r>
              <a:rPr sz="1800" kern="0" spc="99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Roche, Takeda, AstraZeneca, Janssen, MSD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2555" algn="l" rtl="0" eaLnBrk="0">
              <a:lnSpc>
                <a:spcPct val="97000"/>
              </a:lnSpc>
              <a:spcBef>
                <a:spcPts val="1190"/>
              </a:spcBef>
              <a:tabLst>
                <a:tab pos="2076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Research Grants: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339215" algn="l" rtl="0" eaLnBrk="0">
              <a:lnSpc>
                <a:spcPct val="75000"/>
              </a:lnSpc>
              <a:spcBef>
                <a:spcPts val="385"/>
              </a:spcBef>
            </a:pPr>
            <a:r>
              <a:rPr sz="1800" kern="0" spc="3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o</a:t>
            </a:r>
            <a:r>
              <a:rPr sz="1800" kern="0" spc="83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Amgen,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Inivata, Gilead, A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straZeneca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2555" algn="l" rtl="0" eaLnBrk="0">
              <a:lnSpc>
                <a:spcPct val="99000"/>
              </a:lnSpc>
              <a:spcBef>
                <a:spcPts val="1295"/>
              </a:spcBef>
              <a:tabLst>
                <a:tab pos="2076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Travel, Accommodations, Expens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es: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339215" algn="l" rtl="0" eaLnBrk="0">
              <a:lnSpc>
                <a:spcPct val="75000"/>
              </a:lnSpc>
              <a:spcBef>
                <a:spcPts val="345"/>
              </a:spcBef>
            </a:pPr>
            <a:r>
              <a:rPr sz="1800" kern="0" spc="3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o</a:t>
            </a:r>
            <a:r>
              <a:rPr sz="1800" kern="0" spc="1000" dirty="0">
                <a:solidFill>
                  <a:srgbClr val="AB0C23">
                    <a:alpha val="100000"/>
                  </a:srgbClr>
                </a:solidFill>
                <a:latin typeface="Courier New" panose="02070309020205020404"/>
                <a:ea typeface="Courier New" panose="02070309020205020404"/>
                <a:cs typeface="Courier New" panose="02070309020205020404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Bristol-Myers Squibb, Roche, Takeda, AstraZeneca, Janssen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40333" y="3693585"/>
            <a:ext cx="85610" cy="1295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0308" y="3053740"/>
            <a:ext cx="85496" cy="12938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0308" y="2413279"/>
            <a:ext cx="85496" cy="12938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0308" y="1773199"/>
            <a:ext cx="85496" cy="129387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456692" y="313156"/>
            <a:ext cx="371792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DECLARATION</a:t>
            </a:r>
            <a:r>
              <a:rPr sz="2400" b="1" kern="0" spc="1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OF</a:t>
            </a:r>
            <a:r>
              <a:rPr sz="2400" b="1" kern="0" spc="1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INTERE</a:t>
            </a:r>
            <a:r>
              <a:rPr sz="2400" b="1" kern="0" spc="-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STS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34" name="textbox 34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 rot="21600000">
            <a:off x="242316" y="2020823"/>
            <a:ext cx="5021579" cy="2013204"/>
            <a:chOff x="0" y="0"/>
            <a:chExt cx="5021579" cy="2013204"/>
          </a:xfrm>
        </p:grpSpPr>
        <p:pic>
          <p:nvPicPr>
            <p:cNvPr id="454" name="picture 45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44195" y="0"/>
              <a:ext cx="4977383" cy="2013204"/>
            </a:xfrm>
            <a:prstGeom prst="rect">
              <a:avLst/>
            </a:prstGeom>
          </p:spPr>
        </p:pic>
        <p:sp>
          <p:nvSpPr>
            <p:cNvPr id="456" name="textbox 456"/>
            <p:cNvSpPr/>
            <p:nvPr/>
          </p:nvSpPr>
          <p:spPr>
            <a:xfrm>
              <a:off x="-12700" y="-12700"/>
              <a:ext cx="5046979" cy="20751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9705" algn="l" rtl="0" eaLnBrk="0">
                <a:lnSpc>
                  <a:spcPct val="81000"/>
                </a:lnSpc>
                <a:spcBef>
                  <a:spcPts val="0"/>
                </a:spcBef>
              </a:pPr>
              <a:r>
                <a:rPr sz="1200" b="1" kern="0" spc="-30" dirty="0">
                  <a:solidFill>
                    <a:srgbClr val="AB0C23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8%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12700" algn="l" rtl="0" eaLnBrk="0">
                <a:lnSpc>
                  <a:spcPct val="97000"/>
                </a:lnSpc>
                <a:spcBef>
                  <a:spcPts val="280"/>
                </a:spcBef>
              </a:pPr>
              <a:r>
                <a:rPr sz="1200" b="1" kern="0" spc="-10" dirty="0">
                  <a:solidFill>
                    <a:srgbClr val="AB0C23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detected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132080" algn="l" rtl="0" eaLnBrk="0">
                <a:lnSpc>
                  <a:spcPct val="80000"/>
                </a:lnSpc>
                <a:spcBef>
                  <a:spcPts val="50"/>
                </a:spcBef>
              </a:pPr>
              <a:r>
                <a:rPr sz="1200" b="1" kern="0" spc="-40" dirty="0">
                  <a:solidFill>
                    <a:srgbClr val="AB0C23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MRD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pic>
        <p:nvPicPr>
          <p:cNvPr id="458" name="picture 4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03391" y="2862071"/>
            <a:ext cx="2479547" cy="1697736"/>
          </a:xfrm>
          <a:prstGeom prst="rect">
            <a:avLst/>
          </a:prstGeom>
        </p:spPr>
      </p:pic>
      <p:pic>
        <p:nvPicPr>
          <p:cNvPr id="460" name="picture 4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73267" y="1444752"/>
            <a:ext cx="2938272" cy="1324355"/>
          </a:xfrm>
          <a:prstGeom prst="rect">
            <a:avLst/>
          </a:prstGeom>
        </p:spPr>
      </p:pic>
      <p:sp>
        <p:nvSpPr>
          <p:cNvPr id="462" name="textbox 462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64" name="textbox 464"/>
          <p:cNvSpPr/>
          <p:nvPr/>
        </p:nvSpPr>
        <p:spPr>
          <a:xfrm>
            <a:off x="453470" y="778255"/>
            <a:ext cx="372427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MRD -</a:t>
            </a:r>
            <a:r>
              <a:rPr sz="2000" b="1" kern="0" spc="1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Molecular residua</a:t>
            </a:r>
            <a:r>
              <a:rPr sz="20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 disease   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66" name="picture 4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74898" y="790955"/>
            <a:ext cx="270536" cy="356615"/>
          </a:xfrm>
          <a:prstGeom prst="rect">
            <a:avLst/>
          </a:prstGeom>
        </p:spPr>
      </p:pic>
      <p:sp>
        <p:nvSpPr>
          <p:cNvPr id="468" name="textbox 468"/>
          <p:cNvSpPr/>
          <p:nvPr/>
        </p:nvSpPr>
        <p:spPr>
          <a:xfrm>
            <a:off x="4408056" y="4638482"/>
            <a:ext cx="4403725" cy="316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171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John T, ASCO 2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70" name="picture 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472" name="picture 4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474" name="textbox 47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icture 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46066" y="1375517"/>
            <a:ext cx="2613347" cy="2702163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8263" y="1284732"/>
            <a:ext cx="2013203" cy="3194265"/>
          </a:xfrm>
          <a:prstGeom prst="rect">
            <a:avLst/>
          </a:prstGeom>
        </p:spPr>
      </p:pic>
      <p:sp>
        <p:nvSpPr>
          <p:cNvPr id="480" name="textbox 480"/>
          <p:cNvSpPr/>
          <p:nvPr/>
        </p:nvSpPr>
        <p:spPr>
          <a:xfrm>
            <a:off x="2787395" y="2176271"/>
            <a:ext cx="3063239" cy="1077594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4175" algn="l" rtl="0" eaLnBrk="0">
              <a:lnSpc>
                <a:spcPct val="87000"/>
              </a:lnSpc>
              <a:spcBef>
                <a:spcPts val="0"/>
              </a:spcBef>
            </a:pPr>
            <a:r>
              <a:rPr sz="1500" b="1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Current SoC for</a:t>
            </a:r>
            <a:r>
              <a:rPr sz="1500" b="1" kern="0" spc="1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patients with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33985" algn="l" rtl="0" eaLnBrk="0">
              <a:lnSpc>
                <a:spcPct val="86000"/>
              </a:lnSpc>
              <a:spcBef>
                <a:spcPts val="350"/>
              </a:spcBef>
            </a:pPr>
            <a:r>
              <a:rPr sz="1500" b="1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 </a:t>
            </a:r>
            <a:r>
              <a:rPr sz="1500" b="1" u="sng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 IB-IIIA</a:t>
            </a:r>
            <a:r>
              <a:rPr sz="1500" b="1" u="sng" kern="0" spc="10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u="sng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after</a:t>
            </a:r>
            <a:r>
              <a:rPr sz="1500" b="1" u="sng" kern="0" spc="9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u="sng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r>
              <a:rPr sz="1500" b="1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41960" algn="l" rtl="0" eaLnBrk="0">
              <a:lnSpc>
                <a:spcPct val="86000"/>
              </a:lnSpc>
              <a:spcBef>
                <a:spcPts val="375"/>
              </a:spcBef>
            </a:pPr>
            <a:r>
              <a:rPr sz="1500" b="1" kern="0" spc="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regardless</a:t>
            </a:r>
            <a:r>
              <a:rPr sz="1500" b="1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of prior adjuvant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04545" algn="l" rtl="0" eaLnBrk="0">
              <a:lnSpc>
                <a:spcPct val="86000"/>
              </a:lnSpc>
              <a:spcBef>
                <a:spcPts val="370"/>
              </a:spcBef>
            </a:pPr>
            <a:r>
              <a:rPr sz="1500" b="1" kern="0" spc="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chemotherapy</a:t>
            </a:r>
            <a:r>
              <a:rPr sz="1500" b="1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use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82" name="textbox 482"/>
          <p:cNvSpPr/>
          <p:nvPr/>
        </p:nvSpPr>
        <p:spPr>
          <a:xfrm>
            <a:off x="365556" y="237554"/>
            <a:ext cx="54038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aphicFrame>
        <p:nvGraphicFramePr>
          <p:cNvPr id="484" name="table 484"/>
          <p:cNvGraphicFramePr>
            <a:graphicFrameLocks noGrp="1"/>
          </p:cNvGraphicFramePr>
          <p:nvPr/>
        </p:nvGraphicFramePr>
        <p:xfrm>
          <a:off x="3072764" y="3404996"/>
          <a:ext cx="2580639" cy="603885"/>
        </p:xfrm>
        <a:graphic>
          <a:graphicData uri="http://schemas.openxmlformats.org/drawingml/2006/table">
            <a:tbl>
              <a:tblPr/>
              <a:tblGrid>
                <a:gridCol w="2580639"/>
              </a:tblGrid>
              <a:tr h="584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>
                          <a:tab pos="264795" algn="l"/>
                        </a:tabLst>
                      </a:pPr>
                      <a:r>
                        <a:rPr sz="1500" kern="0" spc="0" dirty="0">
                          <a:solidFill>
                            <a:srgbClr val="56639D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	</a:t>
                      </a:r>
                      <a:r>
                        <a:rPr sz="1500" b="1" kern="0" spc="20" dirty="0">
                          <a:solidFill>
                            <a:srgbClr val="56639D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</a:t>
                      </a:r>
                      <a:r>
                        <a:rPr sz="1500" b="1" kern="0" spc="50" dirty="0">
                          <a:solidFill>
                            <a:srgbClr val="56639D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Benefit of adjuvantchem</a:t>
                      </a:r>
                      <a:r>
                        <a:rPr sz="1500" b="1" kern="0" spc="40" dirty="0">
                          <a:solidFill>
                            <a:srgbClr val="56639D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</a:t>
                      </a:r>
                      <a:endParaRPr sz="15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747395" algn="l" rtl="0" eaLnBrk="0">
                        <a:lnSpc>
                          <a:spcPts val="1840"/>
                        </a:lnSpc>
                        <a:spcBef>
                          <a:spcPts val="365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– to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be considered</a:t>
                      </a:r>
                      <a:endParaRPr sz="15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6" name="picture 4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93657" y="3502521"/>
            <a:ext cx="144721" cy="132560"/>
          </a:xfrm>
          <a:prstGeom prst="rect">
            <a:avLst/>
          </a:prstGeom>
        </p:spPr>
      </p:pic>
      <p:sp>
        <p:nvSpPr>
          <p:cNvPr id="488" name="textbox 488"/>
          <p:cNvSpPr/>
          <p:nvPr/>
        </p:nvSpPr>
        <p:spPr>
          <a:xfrm>
            <a:off x="4408056" y="4654941"/>
            <a:ext cx="440372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8211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HerbstJCO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90" name="picture 4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492" name="textbox 492"/>
          <p:cNvSpPr/>
          <p:nvPr/>
        </p:nvSpPr>
        <p:spPr>
          <a:xfrm>
            <a:off x="447871" y="856626"/>
            <a:ext cx="2120264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ib x 3 years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94" name="picture 4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pic>
        <p:nvPicPr>
          <p:cNvPr id="496" name="picture 4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99332" y="1530095"/>
            <a:ext cx="516635" cy="495300"/>
          </a:xfrm>
          <a:prstGeom prst="rect">
            <a:avLst/>
          </a:prstGeom>
        </p:spPr>
      </p:pic>
      <p:pic>
        <p:nvPicPr>
          <p:cNvPr id="498" name="picture 4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37888" y="1552955"/>
            <a:ext cx="431291" cy="432816"/>
          </a:xfrm>
          <a:prstGeom prst="rect">
            <a:avLst/>
          </a:prstGeom>
        </p:spPr>
      </p:pic>
      <p:sp>
        <p:nvSpPr>
          <p:cNvPr id="500" name="textbox 50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5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9910" y="1694391"/>
            <a:ext cx="8897221" cy="1965790"/>
          </a:xfrm>
          <a:prstGeom prst="rect">
            <a:avLst/>
          </a:prstGeom>
        </p:spPr>
      </p:pic>
      <p:sp>
        <p:nvSpPr>
          <p:cNvPr id="504" name="textbox 504"/>
          <p:cNvSpPr/>
          <p:nvPr/>
        </p:nvSpPr>
        <p:spPr>
          <a:xfrm>
            <a:off x="369843" y="237554"/>
            <a:ext cx="6014720" cy="8909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u="sng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 in </a:t>
            </a:r>
            <a:r>
              <a:rPr sz="2700" b="1" i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170" algn="l" rtl="0" eaLnBrk="0">
              <a:lnSpc>
                <a:spcPct val="81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06" name="textbox 506"/>
          <p:cNvSpPr/>
          <p:nvPr/>
        </p:nvSpPr>
        <p:spPr>
          <a:xfrm>
            <a:off x="4408056" y="4661444"/>
            <a:ext cx="4403725" cy="293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635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LyuC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ELCC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08" name="picture 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510" name="textbox 510"/>
          <p:cNvSpPr/>
          <p:nvPr/>
        </p:nvSpPr>
        <p:spPr>
          <a:xfrm>
            <a:off x="5224615" y="2920147"/>
            <a:ext cx="824864" cy="498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5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71,1% ORR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195"/>
              </a:spcBef>
            </a:pP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</a:t>
            </a:r>
            <a:r>
              <a:rPr sz="1100" b="1" kern="0" spc="-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11%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MPR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25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  </a:t>
            </a:r>
            <a:r>
              <a:rPr sz="1100" b="1" kern="0" spc="-10" dirty="0">
                <a:solidFill>
                  <a:srgbClr val="3D9DA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4%</a:t>
            </a:r>
            <a:r>
              <a:rPr sz="1100" b="1" kern="0" spc="60" dirty="0">
                <a:solidFill>
                  <a:srgbClr val="3D9DA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3D9DA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pCR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12" name="rect 512"/>
          <p:cNvSpPr/>
          <p:nvPr/>
        </p:nvSpPr>
        <p:spPr>
          <a:xfrm>
            <a:off x="420623" y="3243072"/>
            <a:ext cx="2662427" cy="126491"/>
          </a:xfrm>
          <a:prstGeom prst="rect">
            <a:avLst/>
          </a:prstGeom>
          <a:solidFill>
            <a:srgbClr val="AB0C23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14" name="picture 5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516" name="rect 516"/>
          <p:cNvSpPr/>
          <p:nvPr/>
        </p:nvSpPr>
        <p:spPr>
          <a:xfrm>
            <a:off x="6815327" y="2618232"/>
            <a:ext cx="2100072" cy="124967"/>
          </a:xfrm>
          <a:prstGeom prst="rect">
            <a:avLst/>
          </a:prstGeom>
          <a:solidFill>
            <a:srgbClr val="AB0C23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8" name="rect 518"/>
          <p:cNvSpPr/>
          <p:nvPr/>
        </p:nvSpPr>
        <p:spPr>
          <a:xfrm>
            <a:off x="470916" y="2676144"/>
            <a:ext cx="1062227" cy="128016"/>
          </a:xfrm>
          <a:prstGeom prst="rect">
            <a:avLst/>
          </a:prstGeom>
          <a:solidFill>
            <a:srgbClr val="AB0C23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0" name="rect 520"/>
          <p:cNvSpPr/>
          <p:nvPr/>
        </p:nvSpPr>
        <p:spPr>
          <a:xfrm>
            <a:off x="4239767" y="3311652"/>
            <a:ext cx="429767" cy="27889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" name="textbox 52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24" name="textbox 524"/>
          <p:cNvSpPr/>
          <p:nvPr/>
        </p:nvSpPr>
        <p:spPr>
          <a:xfrm>
            <a:off x="2278857" y="2892921"/>
            <a:ext cx="751840" cy="1701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40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 88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screened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30979" y="1385316"/>
            <a:ext cx="4450079" cy="3318812"/>
          </a:xfrm>
          <a:prstGeom prst="rect">
            <a:avLst/>
          </a:prstGeom>
        </p:spPr>
      </p:pic>
      <p:graphicFrame>
        <p:nvGraphicFramePr>
          <p:cNvPr id="528" name="table 528"/>
          <p:cNvGraphicFramePr>
            <a:graphicFrameLocks noGrp="1"/>
          </p:cNvGraphicFramePr>
          <p:nvPr/>
        </p:nvGraphicFramePr>
        <p:xfrm>
          <a:off x="270002" y="1391666"/>
          <a:ext cx="3642994" cy="922655"/>
        </p:xfrm>
        <a:graphic>
          <a:graphicData uri="http://schemas.openxmlformats.org/drawingml/2006/table">
            <a:tbl>
              <a:tblPr/>
              <a:tblGrid>
                <a:gridCol w="2113279"/>
                <a:gridCol w="1529714"/>
              </a:tblGrid>
              <a:tr h="922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004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N=27</a:t>
                      </a:r>
                      <a:endParaRPr sz="9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algn="l" rtl="0" eaLnBrk="0">
                        <a:lnSpc>
                          <a:spcPct val="13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47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Osimertin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ib 1-2</a:t>
                      </a:r>
                      <a:r>
                        <a:rPr sz="8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mo.</a:t>
                      </a:r>
                      <a:endParaRPr sz="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5F5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5F5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5F5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Primary endpoin</a:t>
                      </a: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t: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MPR (</a:t>
                      </a:r>
                      <a:r>
                        <a:rPr sz="1000" kern="0" spc="-10" dirty="0">
                          <a:solidFill>
                            <a:srgbClr val="040C28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≈</a:t>
                      </a:r>
                      <a:r>
                        <a:rPr sz="1000" kern="0" spc="40" dirty="0">
                          <a:solidFill>
                            <a:srgbClr val="040C28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50%)</a:t>
                      </a:r>
                      <a:endParaRPr sz="9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78740" algn="l" rtl="0" eaLnBrk="0">
                        <a:lnSpc>
                          <a:spcPct val="81000"/>
                        </a:lnSpc>
                        <a:spcBef>
                          <a:spcPts val="18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Secondary: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safety, ORR,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PCR,</a:t>
                      </a:r>
                      <a:endParaRPr sz="9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49605" algn="l" rtl="0" eaLnBrk="0">
                        <a:lnSpc>
                          <a:spcPct val="81000"/>
                        </a:lnSpc>
                        <a:spcBef>
                          <a:spcPts val="205"/>
                        </a:spcBef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DFS</a:t>
                      </a:r>
                      <a:endParaRPr sz="9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5F5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5F5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5F5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0" name="picture 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5421" y="2518565"/>
            <a:ext cx="2808270" cy="1176520"/>
          </a:xfrm>
          <a:prstGeom prst="rect">
            <a:avLst/>
          </a:prstGeom>
        </p:spPr>
      </p:pic>
      <p:sp>
        <p:nvSpPr>
          <p:cNvPr id="532" name="textbox 532"/>
          <p:cNvSpPr/>
          <p:nvPr/>
        </p:nvSpPr>
        <p:spPr>
          <a:xfrm>
            <a:off x="447871" y="856626"/>
            <a:ext cx="6802755" cy="475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  <a:spcBef>
                <a:spcPts val="5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Median DFS =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32,4</a:t>
            </a:r>
            <a:r>
              <a:rPr sz="11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(95%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CI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25.9-NR)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34" name="textbox 534"/>
          <p:cNvSpPr/>
          <p:nvPr/>
        </p:nvSpPr>
        <p:spPr>
          <a:xfrm>
            <a:off x="369843" y="237554"/>
            <a:ext cx="6014720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u="sng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Therapy in </a:t>
            </a:r>
            <a:r>
              <a:rPr sz="2700" b="1" i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700" b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6136" y="1446276"/>
            <a:ext cx="1129283" cy="818387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3663695" y="3884676"/>
            <a:ext cx="1863852" cy="414527"/>
            <a:chOff x="0" y="0"/>
            <a:chExt cx="1863852" cy="414527"/>
          </a:xfrm>
        </p:grpSpPr>
        <p:sp>
          <p:nvSpPr>
            <p:cNvPr id="538" name="path 538"/>
            <p:cNvSpPr/>
            <p:nvPr/>
          </p:nvSpPr>
          <p:spPr>
            <a:xfrm>
              <a:off x="0" y="0"/>
              <a:ext cx="1863852" cy="414527"/>
            </a:xfrm>
            <a:custGeom>
              <a:avLst/>
              <a:gdLst/>
              <a:ahLst/>
              <a:cxnLst/>
              <a:rect l="0" t="0" r="0" b="0"/>
              <a:pathLst>
                <a:path w="2935" h="652">
                  <a:moveTo>
                    <a:pt x="0" y="652"/>
                  </a:moveTo>
                  <a:lnTo>
                    <a:pt x="2935" y="652"/>
                  </a:lnTo>
                  <a:lnTo>
                    <a:pt x="2935" y="0"/>
                  </a:lnTo>
                  <a:lnTo>
                    <a:pt x="0" y="0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56639D">
                <a:alpha val="705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0" name="textbox 540"/>
            <p:cNvSpPr/>
            <p:nvPr/>
          </p:nvSpPr>
          <p:spPr>
            <a:xfrm>
              <a:off x="-12700" y="-12700"/>
              <a:ext cx="1889760" cy="4457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7325" algn="l" rtl="0" eaLnBrk="0">
                <a:lnSpc>
                  <a:spcPct val="102000"/>
                </a:lnSpc>
                <a:spcBef>
                  <a:spcPts val="5"/>
                </a:spcBef>
              </a:pPr>
              <a:r>
                <a:rPr sz="1000" b="1" i="1" u="sng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RBM</a:t>
              </a:r>
              <a:r>
                <a:rPr sz="1000" b="1" i="1" u="sng" kern="0" spc="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10 </a:t>
              </a:r>
              <a:r>
                <a:rPr sz="1000" b="1" u="sng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Loss</a:t>
              </a:r>
              <a:r>
                <a:rPr sz="1000" b="1" u="sng" kern="0" spc="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-</a:t>
              </a:r>
              <a:r>
                <a:rPr sz="1000" b="1" u="sng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of</a:t>
              </a:r>
              <a:r>
                <a:rPr sz="1000" b="1" u="sng" kern="0" spc="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-</a:t>
              </a:r>
              <a:r>
                <a:rPr sz="1000" b="1" u="sng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function</a:t>
              </a:r>
              <a:r>
                <a:rPr sz="1000" b="1" u="sng" kern="0" spc="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000" b="1" u="sng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mut</a:t>
              </a:r>
              <a:r>
                <a:rPr sz="1000" b="1" u="sng" kern="0" spc="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.</a:t>
              </a:r>
              <a:endParaRPr sz="1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279400" algn="l" rtl="0" eaLnBrk="0">
                <a:lnSpc>
                  <a:spcPct val="86000"/>
                </a:lnSpc>
                <a:spcBef>
                  <a:spcPts val="40"/>
                </a:spcBef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identifie</a:t>
              </a:r>
              <a:r>
                <a:rPr sz="1000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d in non-responders</a:t>
              </a:r>
              <a:endParaRPr sz="1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pic>
        <p:nvPicPr>
          <p:cNvPr id="542" name="picture 5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544" name="textbox 544"/>
          <p:cNvSpPr/>
          <p:nvPr/>
        </p:nvSpPr>
        <p:spPr>
          <a:xfrm>
            <a:off x="571187" y="3832830"/>
            <a:ext cx="1884045" cy="335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tabLst>
                <a:tab pos="6413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 24 completed surg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ery (R0)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5000"/>
              </a:lnSpc>
              <a:spcBef>
                <a:spcPts val="200"/>
              </a:spcBef>
              <a:tabLst>
                <a:tab pos="64135" algn="l"/>
              </a:tabLst>
            </a:pPr>
            <a:r>
              <a:rPr sz="11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b="1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</a:t>
            </a:r>
            <a:r>
              <a:rPr sz="11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 3 converted to</a:t>
            </a:r>
            <a:r>
              <a:rPr sz="1100" b="1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CT-RT</a:t>
            </a:r>
            <a:r>
              <a:rPr sz="1100" b="1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(1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PD)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46" name="picture 5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3887" y="4013710"/>
            <a:ext cx="52437" cy="79357"/>
          </a:xfrm>
          <a:prstGeom prst="rect">
            <a:avLst/>
          </a:prstGeom>
        </p:spPr>
      </p:pic>
      <p:pic>
        <p:nvPicPr>
          <p:cNvPr id="548" name="picture 5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83912" y="3845530"/>
            <a:ext cx="52551" cy="79530"/>
          </a:xfrm>
          <a:prstGeom prst="rect">
            <a:avLst/>
          </a:prstGeom>
        </p:spPr>
      </p:pic>
      <p:sp>
        <p:nvSpPr>
          <p:cNvPr id="550" name="textbox 550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52" name="textbox 552"/>
          <p:cNvSpPr/>
          <p:nvPr/>
        </p:nvSpPr>
        <p:spPr>
          <a:xfrm>
            <a:off x="7994904" y="1408176"/>
            <a:ext cx="788034" cy="445134"/>
          </a:xfrm>
          <a:prstGeom prst="rect">
            <a:avLst/>
          </a:prstGeom>
          <a:solidFill>
            <a:srgbClr val="56639D">
              <a:alpha val="2196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4470" indent="-43815" algn="l" rtl="0" eaLnBrk="0">
              <a:lnSpc>
                <a:spcPct val="99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48% ORR</a:t>
            </a:r>
            <a:r>
              <a:rPr sz="11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100" b="1" kern="0" spc="-2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0%</a:t>
            </a:r>
            <a:r>
              <a:rPr sz="1100" b="1" kern="0" spc="5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2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pCR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54" name="picture 5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556" name="rect 556"/>
          <p:cNvSpPr/>
          <p:nvPr/>
        </p:nvSpPr>
        <p:spPr>
          <a:xfrm>
            <a:off x="3829811" y="2665475"/>
            <a:ext cx="1691640" cy="160020"/>
          </a:xfrm>
          <a:prstGeom prst="rect">
            <a:avLst/>
          </a:prstGeom>
          <a:solidFill>
            <a:srgbClr val="AB0C23">
              <a:alpha val="2196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" name="textbox 558"/>
          <p:cNvSpPr/>
          <p:nvPr/>
        </p:nvSpPr>
        <p:spPr>
          <a:xfrm>
            <a:off x="8058280" y="2031909"/>
            <a:ext cx="679450" cy="328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9535" indent="-76835" algn="l" rtl="0" eaLnBrk="0">
              <a:lnSpc>
                <a:spcPct val="90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Median time</a:t>
            </a: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=</a:t>
            </a:r>
            <a:r>
              <a:rPr sz="11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56 days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60" name="picture 5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550065" y="2734310"/>
            <a:ext cx="107876" cy="1082384"/>
          </a:xfrm>
          <a:prstGeom prst="rect">
            <a:avLst/>
          </a:prstGeom>
        </p:spPr>
      </p:pic>
      <p:sp>
        <p:nvSpPr>
          <p:cNvPr id="562" name="textbox 562"/>
          <p:cNvSpPr/>
          <p:nvPr/>
        </p:nvSpPr>
        <p:spPr>
          <a:xfrm>
            <a:off x="5277053" y="2155621"/>
            <a:ext cx="689609" cy="200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200" b="1" kern="0" spc="-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MPR</a:t>
            </a:r>
            <a:r>
              <a:rPr sz="1200" b="1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=</a:t>
            </a:r>
            <a:r>
              <a:rPr sz="1200" b="1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15%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64" name="textbox 56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66" name="textbox 566"/>
          <p:cNvSpPr/>
          <p:nvPr/>
        </p:nvSpPr>
        <p:spPr>
          <a:xfrm>
            <a:off x="8275066" y="4553850"/>
            <a:ext cx="475615" cy="246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5090" algn="l" rtl="0" eaLnBrk="0">
              <a:lnSpc>
                <a:spcPct val="90000"/>
              </a:lnSpc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AredoJV,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1577593" y="1803817"/>
            <a:ext cx="724244" cy="97208"/>
            <a:chOff x="0" y="0"/>
            <a:chExt cx="724244" cy="97208"/>
          </a:xfrm>
        </p:grpSpPr>
        <p:sp>
          <p:nvSpPr>
            <p:cNvPr id="568" name="path 568"/>
            <p:cNvSpPr/>
            <p:nvPr/>
          </p:nvSpPr>
          <p:spPr>
            <a:xfrm>
              <a:off x="12700" y="8980"/>
              <a:ext cx="702563" cy="79248"/>
            </a:xfrm>
            <a:custGeom>
              <a:avLst/>
              <a:gdLst/>
              <a:ahLst/>
              <a:cxnLst/>
              <a:rect l="0" t="0" r="0" b="0"/>
              <a:pathLst>
                <a:path w="1106" h="124">
                  <a:moveTo>
                    <a:pt x="0" y="31"/>
                  </a:moveTo>
                  <a:lnTo>
                    <a:pt x="1044" y="31"/>
                  </a:lnTo>
                  <a:lnTo>
                    <a:pt x="1044" y="0"/>
                  </a:lnTo>
                  <a:lnTo>
                    <a:pt x="1106" y="62"/>
                  </a:lnTo>
                  <a:lnTo>
                    <a:pt x="1044" y="124"/>
                  </a:lnTo>
                  <a:lnTo>
                    <a:pt x="1044" y="93"/>
                  </a:lnTo>
                  <a:lnTo>
                    <a:pt x="0" y="9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0" name="path 570"/>
            <p:cNvSpPr/>
            <p:nvPr/>
          </p:nvSpPr>
          <p:spPr>
            <a:xfrm>
              <a:off x="0" y="0"/>
              <a:ext cx="724244" cy="97208"/>
            </a:xfrm>
            <a:custGeom>
              <a:avLst/>
              <a:gdLst/>
              <a:ahLst/>
              <a:cxnLst/>
              <a:rect l="0" t="0" r="0" b="0"/>
              <a:pathLst>
                <a:path w="1140" h="153">
                  <a:moveTo>
                    <a:pt x="20" y="45"/>
                  </a:moveTo>
                  <a:lnTo>
                    <a:pt x="1064" y="45"/>
                  </a:lnTo>
                  <a:lnTo>
                    <a:pt x="1064" y="14"/>
                  </a:lnTo>
                  <a:lnTo>
                    <a:pt x="1126" y="76"/>
                  </a:lnTo>
                  <a:lnTo>
                    <a:pt x="1064" y="138"/>
                  </a:lnTo>
                  <a:lnTo>
                    <a:pt x="1064" y="107"/>
                  </a:lnTo>
                  <a:lnTo>
                    <a:pt x="20" y="107"/>
                  </a:lnTo>
                  <a:lnTo>
                    <a:pt x="20" y="45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box 572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Patient/Treatment</a:t>
            </a:r>
            <a:r>
              <a:rPr sz="1800" kern="0" spc="1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Treatm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Clinical development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74" name="textbox 574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76" name="picture 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578" name="textbox 578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80" name="picture 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582" name="textbox 58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picture 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3984" y="1720596"/>
            <a:ext cx="8220456" cy="2138171"/>
          </a:xfrm>
          <a:prstGeom prst="rect">
            <a:avLst/>
          </a:prstGeom>
        </p:spPr>
      </p:pic>
      <p:sp>
        <p:nvSpPr>
          <p:cNvPr id="586" name="textbox 586"/>
          <p:cNvSpPr/>
          <p:nvPr/>
        </p:nvSpPr>
        <p:spPr>
          <a:xfrm>
            <a:off x="360375" y="249747"/>
            <a:ext cx="5104129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700" b="1" i="1" u="sng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2700" b="1" i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88" name="textbox 588"/>
          <p:cNvSpPr/>
          <p:nvPr/>
        </p:nvSpPr>
        <p:spPr>
          <a:xfrm>
            <a:off x="4408056" y="4639092"/>
            <a:ext cx="4403725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1279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 B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90" name="picture 5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594" name="textbox 594"/>
          <p:cNvSpPr/>
          <p:nvPr/>
        </p:nvSpPr>
        <p:spPr>
          <a:xfrm>
            <a:off x="438708" y="859680"/>
            <a:ext cx="906780" cy="268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96" name="textbox 596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picture 5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25340" y="1545335"/>
            <a:ext cx="4428744" cy="2214372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255" y="1524000"/>
            <a:ext cx="4428744" cy="2214372"/>
          </a:xfrm>
          <a:prstGeom prst="rect">
            <a:avLst/>
          </a:prstGeom>
        </p:spPr>
      </p:pic>
      <p:sp>
        <p:nvSpPr>
          <p:cNvPr id="602" name="textbox 602"/>
          <p:cNvSpPr/>
          <p:nvPr/>
        </p:nvSpPr>
        <p:spPr>
          <a:xfrm>
            <a:off x="360375" y="249747"/>
            <a:ext cx="5104129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ALK+</a:t>
            </a:r>
            <a:r>
              <a:rPr sz="2700" b="1" i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04" name="textbox 604"/>
          <p:cNvSpPr/>
          <p:nvPr/>
        </p:nvSpPr>
        <p:spPr>
          <a:xfrm>
            <a:off x="4408056" y="4639092"/>
            <a:ext cx="4403725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1279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 B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06" name="textbox 606"/>
          <p:cNvSpPr/>
          <p:nvPr/>
        </p:nvSpPr>
        <p:spPr>
          <a:xfrm>
            <a:off x="438708" y="855102"/>
            <a:ext cx="3159760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 –</a:t>
            </a:r>
            <a:r>
              <a:rPr sz="2000" b="1" kern="0" spc="1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</a:t>
            </a:r>
            <a:r>
              <a:rPr sz="20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primary endpoint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08" name="picture 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610" name="picture 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6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6966" y="1379675"/>
            <a:ext cx="4721770" cy="2478943"/>
          </a:xfrm>
          <a:prstGeom prst="rect">
            <a:avLst/>
          </a:prstGeom>
        </p:spPr>
      </p:pic>
      <p:pic>
        <p:nvPicPr>
          <p:cNvPr id="616" name="picture 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2107" y="1491995"/>
            <a:ext cx="3672840" cy="2223516"/>
          </a:xfrm>
          <a:prstGeom prst="rect">
            <a:avLst/>
          </a:prstGeom>
        </p:spPr>
      </p:pic>
      <p:sp>
        <p:nvSpPr>
          <p:cNvPr id="618" name="textbox 618"/>
          <p:cNvSpPr/>
          <p:nvPr/>
        </p:nvSpPr>
        <p:spPr>
          <a:xfrm>
            <a:off x="360375" y="249747"/>
            <a:ext cx="5104129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ALK+</a:t>
            </a:r>
            <a:r>
              <a:rPr sz="2700" b="1" i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20" name="textbox 620"/>
          <p:cNvSpPr/>
          <p:nvPr/>
        </p:nvSpPr>
        <p:spPr>
          <a:xfrm>
            <a:off x="4408056" y="4639092"/>
            <a:ext cx="4403725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1279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 B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22" name="textbox 622"/>
          <p:cNvSpPr/>
          <p:nvPr/>
        </p:nvSpPr>
        <p:spPr>
          <a:xfrm>
            <a:off x="438708" y="855102"/>
            <a:ext cx="3159760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 –</a:t>
            </a:r>
            <a:r>
              <a:rPr sz="2000" b="1" kern="0" spc="1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</a:t>
            </a:r>
            <a:r>
              <a:rPr sz="20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primary endpoint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24" name="picture 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626" name="picture 6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628" name="textbox 62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picture 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41520" y="2001011"/>
            <a:ext cx="4360163" cy="2215896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332231" y="1967484"/>
            <a:ext cx="4110228" cy="2068067"/>
            <a:chOff x="0" y="0"/>
            <a:chExt cx="4110228" cy="2068067"/>
          </a:xfrm>
        </p:grpSpPr>
        <p:pic>
          <p:nvPicPr>
            <p:cNvPr id="632" name="picture 6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110228" cy="2068067"/>
            </a:xfrm>
            <a:prstGeom prst="rect">
              <a:avLst/>
            </a:prstGeom>
          </p:spPr>
        </p:pic>
        <p:sp>
          <p:nvSpPr>
            <p:cNvPr id="634" name="textbox 634"/>
            <p:cNvSpPr/>
            <p:nvPr/>
          </p:nvSpPr>
          <p:spPr>
            <a:xfrm>
              <a:off x="-12700" y="-12700"/>
              <a:ext cx="4135754" cy="21005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89250" algn="l" rtl="0" eaLnBrk="0">
                <a:lnSpc>
                  <a:spcPct val="82000"/>
                </a:lnSpc>
              </a:pPr>
              <a:r>
                <a:rPr sz="1200" b="1" kern="0" spc="-1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CNS</a:t>
              </a:r>
              <a:r>
                <a:rPr sz="1200" b="1" kern="0" spc="7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200" b="1" kern="0" spc="-1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protection</a:t>
              </a:r>
              <a:r>
                <a:rPr sz="1200" b="1" kern="0" spc="-2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?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sp>
        <p:nvSpPr>
          <p:cNvPr id="636" name="textbox 636"/>
          <p:cNvSpPr/>
          <p:nvPr/>
        </p:nvSpPr>
        <p:spPr>
          <a:xfrm>
            <a:off x="336600" y="252159"/>
            <a:ext cx="5104129" cy="9251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ALK+</a:t>
            </a:r>
            <a:r>
              <a:rPr sz="2700" b="1" i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ct val="97000"/>
              </a:lnSpc>
              <a:spcBef>
                <a:spcPts val="5"/>
              </a:spcBef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 – </a:t>
            </a:r>
            <a:r>
              <a:rPr sz="20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CNS d</a:t>
            </a:r>
            <a:r>
              <a:rPr sz="20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isease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38" name="picture 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59496" y="848868"/>
            <a:ext cx="620268" cy="775715"/>
          </a:xfrm>
          <a:prstGeom prst="rect">
            <a:avLst/>
          </a:prstGeom>
        </p:spPr>
      </p:pic>
      <p:pic>
        <p:nvPicPr>
          <p:cNvPr id="640" name="picture 6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44511" y="851916"/>
            <a:ext cx="926592" cy="774191"/>
          </a:xfrm>
          <a:prstGeom prst="rect">
            <a:avLst/>
          </a:prstGeom>
        </p:spPr>
      </p:pic>
      <p:sp>
        <p:nvSpPr>
          <p:cNvPr id="642" name="rect 642"/>
          <p:cNvSpPr/>
          <p:nvPr/>
        </p:nvSpPr>
        <p:spPr>
          <a:xfrm>
            <a:off x="6214871" y="807720"/>
            <a:ext cx="2796540" cy="874776"/>
          </a:xfrm>
          <a:prstGeom prst="rect">
            <a:avLst/>
          </a:prstGeom>
          <a:solidFill>
            <a:srgbClr val="56639D">
              <a:alpha val="1686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4" name="textbox 644"/>
          <p:cNvSpPr/>
          <p:nvPr/>
        </p:nvSpPr>
        <p:spPr>
          <a:xfrm>
            <a:off x="4408056" y="4665304"/>
            <a:ext cx="4403725" cy="289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3883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 B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46" name="picture 6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648" name="picture 6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650" name="textbox 650"/>
          <p:cNvSpPr/>
          <p:nvPr/>
        </p:nvSpPr>
        <p:spPr>
          <a:xfrm>
            <a:off x="6346623" y="1114962"/>
            <a:ext cx="840739" cy="313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4765" algn="l" rtl="0" eaLnBrk="0">
              <a:lnSpc>
                <a:spcPct val="95000"/>
              </a:lnSpc>
            </a:pP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Intracranial PD   </a:t>
            </a: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KEY</a:t>
            </a:r>
            <a:r>
              <a:rPr sz="1000" b="1" kern="0" spc="13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ENDPOINT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52" name="textbox 65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picture 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07763" y="1527073"/>
            <a:ext cx="1693164" cy="2830702"/>
          </a:xfrm>
          <a:prstGeom prst="rect">
            <a:avLst/>
          </a:prstGeom>
        </p:spPr>
      </p:pic>
      <p:pic>
        <p:nvPicPr>
          <p:cNvPr id="656" name="picture 6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32952" y="2204534"/>
            <a:ext cx="2576735" cy="1348950"/>
          </a:xfrm>
          <a:prstGeom prst="rect">
            <a:avLst/>
          </a:prstGeom>
        </p:spPr>
      </p:pic>
      <p:sp>
        <p:nvSpPr>
          <p:cNvPr id="658" name="textbox 658"/>
          <p:cNvSpPr/>
          <p:nvPr/>
        </p:nvSpPr>
        <p:spPr>
          <a:xfrm>
            <a:off x="545592" y="2522220"/>
            <a:ext cx="2082164" cy="954405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890" algn="l" rtl="0" eaLnBrk="0">
              <a:lnSpc>
                <a:spcPct val="82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Improved DFS for</a:t>
            </a:r>
            <a:r>
              <a:rPr sz="1400" b="1" kern="0" spc="1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patients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80340" algn="l" rtl="0" eaLnBrk="0">
              <a:lnSpc>
                <a:spcPct val="81000"/>
              </a:lnSpc>
              <a:spcBef>
                <a:spcPts val="300"/>
              </a:spcBef>
            </a:pPr>
            <a:r>
              <a:rPr sz="14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with NSCL</a:t>
            </a: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 </a:t>
            </a:r>
            <a:r>
              <a:rPr sz="1400" b="1" u="sng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400" b="1" u="sng" kern="0" spc="7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u="sng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IB-IIIA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243840" algn="l" rtl="0" eaLnBrk="0">
              <a:lnSpc>
                <a:spcPct val="85000"/>
              </a:lnSpc>
              <a:spcBef>
                <a:spcPts val="325"/>
              </a:spcBef>
            </a:pPr>
            <a:r>
              <a:rPr sz="1400" b="1" u="sng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after resecti</a:t>
            </a:r>
            <a:r>
              <a:rPr sz="1400" b="1" u="sng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</a:t>
            </a: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with</a:t>
            </a:r>
            <a:r>
              <a:rPr sz="1400" b="1" kern="0" spc="6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306705" algn="l" rtl="0" eaLnBrk="0">
              <a:lnSpc>
                <a:spcPct val="81000"/>
              </a:lnSpc>
              <a:spcBef>
                <a:spcPts val="250"/>
              </a:spcBef>
            </a:pPr>
            <a:r>
              <a:rPr sz="1400" b="1" kern="0" spc="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prior adjuvantchemo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60" name="textbox 660"/>
          <p:cNvSpPr/>
          <p:nvPr/>
        </p:nvSpPr>
        <p:spPr>
          <a:xfrm>
            <a:off x="336600" y="252159"/>
            <a:ext cx="5104129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 Ther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ALK+</a:t>
            </a:r>
            <a:r>
              <a:rPr sz="2700" b="1" i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62" name="textbox 662"/>
          <p:cNvSpPr/>
          <p:nvPr/>
        </p:nvSpPr>
        <p:spPr>
          <a:xfrm>
            <a:off x="4408056" y="4654941"/>
            <a:ext cx="440372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8211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HerbstJCO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64" name="picture 6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666" name="textbox 666"/>
          <p:cNvSpPr/>
          <p:nvPr/>
        </p:nvSpPr>
        <p:spPr>
          <a:xfrm>
            <a:off x="438708" y="856626"/>
            <a:ext cx="1852929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Alectinibx</a:t>
            </a:r>
            <a:r>
              <a:rPr sz="2000" b="1" kern="0" spc="1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3 </a:t>
            </a: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years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68" name="picture 6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670" name="textbox 670"/>
          <p:cNvSpPr/>
          <p:nvPr/>
        </p:nvSpPr>
        <p:spPr>
          <a:xfrm>
            <a:off x="7026718" y="3665244"/>
            <a:ext cx="1061719" cy="335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tabLst>
                <a:tab pos="11239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Perioperat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ive?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5000"/>
              </a:lnSpc>
              <a:spcBef>
                <a:spcPts val="185"/>
              </a:spcBef>
              <a:tabLst>
                <a:tab pos="11239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n?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72" name="picture 6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39418" y="3845533"/>
            <a:ext cx="100108" cy="91696"/>
          </a:xfrm>
          <a:prstGeom prst="rect">
            <a:avLst/>
          </a:prstGeom>
        </p:spPr>
      </p:pic>
      <p:pic>
        <p:nvPicPr>
          <p:cNvPr id="674" name="picture 6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39418" y="3677944"/>
            <a:ext cx="100108" cy="91696"/>
          </a:xfrm>
          <a:prstGeom prst="rect">
            <a:avLst/>
          </a:prstGeom>
        </p:spPr>
      </p:pic>
      <p:pic>
        <p:nvPicPr>
          <p:cNvPr id="676" name="picture 6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51560" y="1944623"/>
            <a:ext cx="516636" cy="495300"/>
          </a:xfrm>
          <a:prstGeom prst="rect">
            <a:avLst/>
          </a:prstGeom>
        </p:spPr>
      </p:pic>
      <p:sp>
        <p:nvSpPr>
          <p:cNvPr id="678" name="textbox 678"/>
          <p:cNvSpPr/>
          <p:nvPr/>
        </p:nvSpPr>
        <p:spPr>
          <a:xfrm>
            <a:off x="3072383" y="1975104"/>
            <a:ext cx="830580" cy="254634"/>
          </a:xfrm>
          <a:prstGeom prst="rect">
            <a:avLst/>
          </a:prstGeom>
          <a:solidFill>
            <a:srgbClr val="7D8232">
              <a:alpha val="16862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0490" algn="l" rtl="0" eaLnBrk="0">
              <a:lnSpc>
                <a:spcPct val="81000"/>
              </a:lnSpc>
              <a:spcBef>
                <a:spcPts val="5"/>
              </a:spcBef>
            </a:pPr>
            <a:r>
              <a:rPr sz="11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80" name="textbox 680"/>
          <p:cNvSpPr/>
          <p:nvPr/>
        </p:nvSpPr>
        <p:spPr>
          <a:xfrm>
            <a:off x="3132392" y="2358426"/>
            <a:ext cx="704215" cy="327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90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Survival data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not</a:t>
            </a:r>
            <a:r>
              <a:rPr sz="11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mature (!)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82" name="picture 6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690116" y="1969007"/>
            <a:ext cx="431292" cy="431292"/>
          </a:xfrm>
          <a:prstGeom prst="rect">
            <a:avLst/>
          </a:prstGeom>
        </p:spPr>
      </p:pic>
      <p:sp>
        <p:nvSpPr>
          <p:cNvPr id="684" name="textbox 68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86" name="textbox 686"/>
          <p:cNvSpPr/>
          <p:nvPr/>
        </p:nvSpPr>
        <p:spPr>
          <a:xfrm>
            <a:off x="3917893" y="1810880"/>
            <a:ext cx="316865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000" b="1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</a:t>
            </a:r>
            <a:r>
              <a:rPr sz="1000" b="1" i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3970273" y="2018029"/>
            <a:ext cx="182371" cy="130555"/>
            <a:chOff x="0" y="0"/>
            <a:chExt cx="182371" cy="130555"/>
          </a:xfrm>
        </p:grpSpPr>
        <p:sp>
          <p:nvSpPr>
            <p:cNvPr id="688" name="path 688"/>
            <p:cNvSpPr/>
            <p:nvPr/>
          </p:nvSpPr>
          <p:spPr>
            <a:xfrm>
              <a:off x="12700" y="12700"/>
              <a:ext cx="156971" cy="105155"/>
            </a:xfrm>
            <a:custGeom>
              <a:avLst/>
              <a:gdLst/>
              <a:ahLst/>
              <a:cxnLst/>
              <a:rect l="0" t="0" r="0" b="0"/>
              <a:pathLst>
                <a:path w="247" h="165">
                  <a:moveTo>
                    <a:pt x="247" y="124"/>
                  </a:moveTo>
                  <a:lnTo>
                    <a:pt x="82" y="124"/>
                  </a:lnTo>
                  <a:lnTo>
                    <a:pt x="82" y="165"/>
                  </a:lnTo>
                  <a:lnTo>
                    <a:pt x="0" y="82"/>
                  </a:lnTo>
                  <a:lnTo>
                    <a:pt x="82" y="0"/>
                  </a:lnTo>
                  <a:lnTo>
                    <a:pt x="82" y="41"/>
                  </a:lnTo>
                  <a:lnTo>
                    <a:pt x="247" y="41"/>
                  </a:lnTo>
                  <a:lnTo>
                    <a:pt x="247" y="124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0" name="path 690"/>
            <p:cNvSpPr/>
            <p:nvPr/>
          </p:nvSpPr>
          <p:spPr>
            <a:xfrm>
              <a:off x="0" y="0"/>
              <a:ext cx="182371" cy="130555"/>
            </a:xfrm>
            <a:custGeom>
              <a:avLst/>
              <a:gdLst/>
              <a:ahLst/>
              <a:cxnLst/>
              <a:rect l="0" t="0" r="0" b="0"/>
              <a:pathLst>
                <a:path w="287" h="205">
                  <a:moveTo>
                    <a:pt x="267" y="144"/>
                  </a:moveTo>
                  <a:lnTo>
                    <a:pt x="102" y="144"/>
                  </a:lnTo>
                  <a:lnTo>
                    <a:pt x="102" y="185"/>
                  </a:lnTo>
                  <a:lnTo>
                    <a:pt x="20" y="102"/>
                  </a:lnTo>
                  <a:lnTo>
                    <a:pt x="102" y="20"/>
                  </a:lnTo>
                  <a:lnTo>
                    <a:pt x="102" y="61"/>
                  </a:lnTo>
                  <a:lnTo>
                    <a:pt x="267" y="61"/>
                  </a:lnTo>
                  <a:lnTo>
                    <a:pt x="267" y="144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0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Patient/Treatment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Treatm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Clinical development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picture 6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9663" y="1274064"/>
            <a:ext cx="3672840" cy="1613915"/>
          </a:xfrm>
          <a:prstGeom prst="rect">
            <a:avLst/>
          </a:prstGeom>
        </p:spPr>
      </p:pic>
      <p:pic>
        <p:nvPicPr>
          <p:cNvPr id="694" name="picture 6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42531" y="1424940"/>
            <a:ext cx="2084831" cy="2101595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9788" y="3119627"/>
            <a:ext cx="3017520" cy="1240536"/>
          </a:xfrm>
          <a:prstGeom prst="rect">
            <a:avLst/>
          </a:prstGeom>
        </p:spPr>
      </p:pic>
      <p:pic>
        <p:nvPicPr>
          <p:cNvPr id="698" name="picture 6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47615" y="1557527"/>
            <a:ext cx="1746503" cy="2036064"/>
          </a:xfrm>
          <a:prstGeom prst="rect">
            <a:avLst/>
          </a:prstGeom>
        </p:spPr>
      </p:pic>
      <p:sp>
        <p:nvSpPr>
          <p:cNvPr id="700" name="textbox 700"/>
          <p:cNvSpPr/>
          <p:nvPr/>
        </p:nvSpPr>
        <p:spPr>
          <a:xfrm>
            <a:off x="358261" y="252159"/>
            <a:ext cx="5797550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u="sng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in </a:t>
            </a:r>
            <a:r>
              <a:rPr sz="2700" b="1" i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ALK+</a:t>
            </a:r>
            <a:r>
              <a:rPr sz="2700" b="1" i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02" name="textbox 702"/>
          <p:cNvSpPr/>
          <p:nvPr/>
        </p:nvSpPr>
        <p:spPr>
          <a:xfrm>
            <a:off x="4408056" y="4645899"/>
            <a:ext cx="4403725" cy="309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9407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Leonetti A, WC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LC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04" name="textbox 704"/>
          <p:cNvSpPr/>
          <p:nvPr/>
        </p:nvSpPr>
        <p:spPr>
          <a:xfrm>
            <a:off x="5347428" y="3823076"/>
            <a:ext cx="2138679" cy="502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tabLst>
                <a:tab pos="6413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</a:t>
            </a:r>
            <a:r>
              <a:rPr sz="1100" b="1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18 (86%) complet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ed surgery (R0)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5000"/>
              </a:lnSpc>
              <a:spcBef>
                <a:spcPts val="200"/>
              </a:spcBef>
              <a:tabLst>
                <a:tab pos="64135" algn="l"/>
              </a:tabLst>
            </a:pPr>
            <a:r>
              <a:rPr sz="11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b="1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</a:t>
            </a:r>
            <a:r>
              <a:rPr sz="11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 4 no</a:t>
            </a:r>
            <a:r>
              <a:rPr sz="11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</a:t>
            </a:r>
            <a:r>
              <a:rPr sz="11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dical</a:t>
            </a:r>
            <a:r>
              <a:rPr sz="1100" b="1" kern="0" spc="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surgery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5000"/>
              </a:lnSpc>
              <a:spcBef>
                <a:spcPts val="200"/>
              </a:spcBef>
              <a:tabLst>
                <a:tab pos="6413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 20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received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adjuvantalectinib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706" name="picture 7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360128" y="4171596"/>
            <a:ext cx="52437" cy="79357"/>
          </a:xfrm>
          <a:prstGeom prst="rect">
            <a:avLst/>
          </a:prstGeom>
        </p:spPr>
      </p:pic>
      <p:pic>
        <p:nvPicPr>
          <p:cNvPr id="708" name="picture 7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360128" y="4003956"/>
            <a:ext cx="52437" cy="79357"/>
          </a:xfrm>
          <a:prstGeom prst="rect">
            <a:avLst/>
          </a:prstGeom>
        </p:spPr>
      </p:pic>
      <p:pic>
        <p:nvPicPr>
          <p:cNvPr id="710" name="picture 7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360154" y="3835776"/>
            <a:ext cx="52551" cy="79530"/>
          </a:xfrm>
          <a:prstGeom prst="rect">
            <a:avLst/>
          </a:prstGeom>
        </p:spPr>
      </p:pic>
      <p:pic>
        <p:nvPicPr>
          <p:cNvPr id="712" name="picture 7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716" name="textbox 716"/>
          <p:cNvSpPr/>
          <p:nvPr/>
        </p:nvSpPr>
        <p:spPr>
          <a:xfrm>
            <a:off x="438708" y="859680"/>
            <a:ext cx="906780" cy="268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18" name="textbox 71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1000" y="1764792"/>
            <a:ext cx="8607552" cy="2244851"/>
          </a:xfrm>
          <a:prstGeom prst="rect">
            <a:avLst/>
          </a:prstGeom>
        </p:spPr>
      </p:pic>
      <p:sp>
        <p:nvSpPr>
          <p:cNvPr id="722" name="textbox 722"/>
          <p:cNvSpPr/>
          <p:nvPr/>
        </p:nvSpPr>
        <p:spPr>
          <a:xfrm>
            <a:off x="358261" y="252159"/>
            <a:ext cx="4944109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u="sng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 Therapy in</a:t>
            </a:r>
            <a:r>
              <a:rPr sz="2700" b="1" kern="0" spc="1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24" name="textbox 724"/>
          <p:cNvSpPr/>
          <p:nvPr/>
        </p:nvSpPr>
        <p:spPr>
          <a:xfrm>
            <a:off x="4408056" y="4604649"/>
            <a:ext cx="440372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7947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Lee</a:t>
            </a:r>
            <a:r>
              <a:rPr sz="800" kern="0" spc="1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JM</a:t>
            </a:r>
            <a:r>
              <a:rPr sz="800" kern="0" spc="1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</a:t>
            </a:r>
            <a:r>
              <a:rPr sz="800" kern="0" spc="1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</a:t>
            </a:r>
            <a:r>
              <a:rPr sz="800" kern="0" spc="1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JTO</a:t>
            </a:r>
            <a:r>
              <a:rPr sz="800" kern="0" spc="1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26" name="textbox 726"/>
          <p:cNvSpPr/>
          <p:nvPr/>
        </p:nvSpPr>
        <p:spPr>
          <a:xfrm>
            <a:off x="470363" y="1535161"/>
            <a:ext cx="6341745" cy="238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680"/>
              </a:lnSpc>
            </a:pPr>
            <a:r>
              <a:rPr sz="2100" b="1" kern="0" spc="0" baseline="15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LCMC</a:t>
            </a:r>
            <a:r>
              <a:rPr sz="1300" b="1" kern="0" spc="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100" b="1" kern="0" spc="0" baseline="15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Leader</a:t>
            </a:r>
            <a:r>
              <a:rPr sz="13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100" b="1" kern="0" spc="0" baseline="15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study</a:t>
            </a:r>
            <a:r>
              <a:rPr sz="2100" b="1" kern="0" spc="10" baseline="15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1300" b="1" kern="0" spc="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100" kern="0" spc="0" baseline="15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r>
              <a:rPr sz="1300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</a:t>
            </a:r>
            <a:r>
              <a:rPr sz="1300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</a:t>
            </a:r>
            <a:r>
              <a:rPr sz="2100" b="1" kern="0" spc="0" baseline="1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NAUTIKA</a:t>
            </a:r>
            <a:r>
              <a:rPr sz="13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100" b="1" kern="0" spc="0" baseline="1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study,</a:t>
            </a:r>
            <a:r>
              <a:rPr sz="1300" b="1" kern="0" spc="1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100" kern="0" spc="0" baseline="1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perioperative</a:t>
            </a:r>
            <a:endParaRPr sz="2100" baseline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28" name="rect 728"/>
          <p:cNvSpPr/>
          <p:nvPr/>
        </p:nvSpPr>
        <p:spPr>
          <a:xfrm>
            <a:off x="5922263" y="2218944"/>
            <a:ext cx="986028" cy="1293876"/>
          </a:xfrm>
          <a:prstGeom prst="rect">
            <a:avLst/>
          </a:prstGeom>
          <a:solidFill>
            <a:srgbClr val="6E1E50">
              <a:alpha val="11764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30" name="picture 7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732" name="textbox 732"/>
          <p:cNvSpPr/>
          <p:nvPr/>
        </p:nvSpPr>
        <p:spPr>
          <a:xfrm>
            <a:off x="447871" y="855102"/>
            <a:ext cx="2320925" cy="3225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Other driver al</a:t>
            </a:r>
            <a:r>
              <a:rPr sz="20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terations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34" name="rect 734"/>
          <p:cNvSpPr/>
          <p:nvPr/>
        </p:nvSpPr>
        <p:spPr>
          <a:xfrm>
            <a:off x="1566672" y="1901952"/>
            <a:ext cx="461772" cy="1121663"/>
          </a:xfrm>
          <a:prstGeom prst="rect">
            <a:avLst/>
          </a:prstGeom>
          <a:solidFill>
            <a:srgbClr val="6E1E50">
              <a:alpha val="1254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36" name="picture 7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738" name="textbox 73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extbox 740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Patient/Treatment</a:t>
            </a:r>
            <a:r>
              <a:rPr sz="1800" kern="0" spc="1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Treatm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Clinical development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42" name="textbox 742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744" name="picture 7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746" name="textbox 746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748" name="picture 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750" name="textbox 75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5008" y="1959864"/>
            <a:ext cx="4899659" cy="2196083"/>
          </a:xfrm>
          <a:prstGeom prst="rect">
            <a:avLst/>
          </a:prstGeom>
        </p:spPr>
      </p:pic>
      <p:pic>
        <p:nvPicPr>
          <p:cNvPr id="754" name="picture 7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97067" y="2049780"/>
            <a:ext cx="3418332" cy="2189987"/>
          </a:xfrm>
          <a:prstGeom prst="rect">
            <a:avLst/>
          </a:prstGeom>
        </p:spPr>
      </p:pic>
      <p:sp>
        <p:nvSpPr>
          <p:cNvPr id="756" name="textbox 756"/>
          <p:cNvSpPr/>
          <p:nvPr/>
        </p:nvSpPr>
        <p:spPr>
          <a:xfrm>
            <a:off x="1729219" y="2733196"/>
            <a:ext cx="3717290" cy="703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</a:pPr>
            <a:r>
              <a:rPr sz="1000" b="1" kern="0" spc="20" dirty="0">
                <a:solidFill>
                  <a:srgbClr val="D79D4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durvalumab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220"/>
              </a:lnSpc>
              <a:spcBef>
                <a:spcPts val="0"/>
              </a:spcBef>
            </a:pPr>
            <a:r>
              <a:rPr sz="1000" b="1" kern="0" spc="20" dirty="0">
                <a:solidFill>
                  <a:srgbClr val="C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durvalumab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58" name="textbox 758"/>
          <p:cNvSpPr/>
          <p:nvPr/>
        </p:nvSpPr>
        <p:spPr>
          <a:xfrm>
            <a:off x="556259" y="1351788"/>
            <a:ext cx="8086725" cy="277495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44295" algn="l" rtl="0" eaLnBrk="0">
              <a:lnSpc>
                <a:spcPct val="81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CONSOLIDATION: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 benefit of durvalumab, with high frequency of irAEsin </a:t>
            </a:r>
            <a:r>
              <a:rPr sz="1200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populati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60" name="textbox 760"/>
          <p:cNvSpPr/>
          <p:nvPr/>
        </p:nvSpPr>
        <p:spPr>
          <a:xfrm>
            <a:off x="335381" y="238099"/>
            <a:ext cx="5368290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i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400" b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4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62" name="textbox 762"/>
          <p:cNvSpPr/>
          <p:nvPr/>
        </p:nvSpPr>
        <p:spPr>
          <a:xfrm>
            <a:off x="4408056" y="4630862"/>
            <a:ext cx="4403725" cy="323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277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Riudavets M,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EJC 2022, AredoJV, JTO 2021 Naidoo, JTO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64" name="textbox 764"/>
          <p:cNvSpPr/>
          <p:nvPr/>
        </p:nvSpPr>
        <p:spPr>
          <a:xfrm>
            <a:off x="3634740" y="713232"/>
            <a:ext cx="2318385" cy="462280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315" indent="37465" algn="l" rtl="0" eaLnBrk="0">
              <a:lnSpc>
                <a:spcPct val="90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PACIFIC</a:t>
            </a:r>
            <a:r>
              <a:rPr sz="1200" b="1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mPFS =</a:t>
            </a:r>
            <a:r>
              <a:rPr sz="1200" b="1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HR, 0.55;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95</a:t>
            </a: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%</a:t>
            </a:r>
            <a:r>
              <a:rPr sz="1200" kern="0" spc="5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CI,</a:t>
            </a:r>
            <a:r>
              <a:rPr sz="12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0.45 to 0.68; </a:t>
            </a:r>
            <a:r>
              <a:rPr sz="1200" b="1" u="sng" kern="0" spc="-10" dirty="0">
                <a:solidFill>
                  <a:srgbClr val="C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median,</a:t>
            </a:r>
            <a:r>
              <a:rPr sz="1200" b="1" u="sng" kern="0" spc="150" dirty="0">
                <a:solidFill>
                  <a:srgbClr val="C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u="sng" kern="0" spc="-10" dirty="0">
                <a:solidFill>
                  <a:srgbClr val="C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16.9</a:t>
            </a:r>
            <a:r>
              <a:rPr sz="1200" b="1" u="sng" kern="0" spc="10" dirty="0">
                <a:solidFill>
                  <a:srgbClr val="C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v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5.6</a:t>
            </a:r>
            <a:r>
              <a:rPr sz="1200" kern="0" spc="7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mo.)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66" name="textbox 766"/>
          <p:cNvSpPr/>
          <p:nvPr/>
        </p:nvSpPr>
        <p:spPr>
          <a:xfrm>
            <a:off x="452196" y="849579"/>
            <a:ext cx="2999739" cy="304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Durvalumab </a:t>
            </a:r>
            <a:r>
              <a:rPr sz="1800" b="1" u="sng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aft</a:t>
            </a:r>
            <a:r>
              <a:rPr sz="1800" b="1" u="sng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er chemoradiation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768" name="picture 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770" name="picture 7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graphicFrame>
        <p:nvGraphicFramePr>
          <p:cNvPr id="772" name="table 772"/>
          <p:cNvGraphicFramePr>
            <a:graphicFrameLocks noGrp="1"/>
          </p:cNvGraphicFramePr>
          <p:nvPr/>
        </p:nvGraphicFramePr>
        <p:xfrm>
          <a:off x="3972877" y="4230433"/>
          <a:ext cx="1069975" cy="262255"/>
        </p:xfrm>
        <a:graphic>
          <a:graphicData uri="http://schemas.openxmlformats.org/drawingml/2006/table">
            <a:tbl>
              <a:tblPr/>
              <a:tblGrid>
                <a:gridCol w="1069975"/>
              </a:tblGrid>
              <a:tr h="2527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760" algn="l" rtl="0" eaLnBrk="0">
                        <a:lnSpc>
                          <a:spcPts val="1215"/>
                        </a:lnSpc>
                        <a:spcBef>
                          <a:spcPts val="0"/>
                        </a:spcBef>
                      </a:pPr>
                      <a:r>
                        <a:rPr sz="1000" b="1" kern="0" spc="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mPFS</a:t>
                      </a:r>
                      <a:r>
                        <a:rPr sz="1000" b="1" kern="0" spc="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=</a:t>
                      </a:r>
                      <a:r>
                        <a:rPr sz="1000" b="1" kern="0" spc="10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10.3</a:t>
                      </a:r>
                      <a:r>
                        <a:rPr sz="1000" kern="0" spc="5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mo</a:t>
                      </a:r>
                      <a:r>
                        <a:rPr sz="1000" kern="0" spc="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.</a:t>
                      </a:r>
                      <a:endParaRPr sz="1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4" name="table 774"/>
          <p:cNvGraphicFramePr>
            <a:graphicFrameLocks noGrp="1"/>
          </p:cNvGraphicFramePr>
          <p:nvPr/>
        </p:nvGraphicFramePr>
        <p:xfrm>
          <a:off x="6802945" y="4225861"/>
          <a:ext cx="1057909" cy="263525"/>
        </p:xfrm>
        <a:graphic>
          <a:graphicData uri="http://schemas.openxmlformats.org/drawingml/2006/table">
            <a:tbl>
              <a:tblPr/>
              <a:tblGrid>
                <a:gridCol w="1057909"/>
              </a:tblGrid>
              <a:tr h="254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315" algn="l" rtl="0" eaLnBrk="0">
                        <a:lnSpc>
                          <a:spcPts val="1215"/>
                        </a:lnSpc>
                        <a:spcBef>
                          <a:spcPts val="0"/>
                        </a:spcBef>
                      </a:pPr>
                      <a:r>
                        <a:rPr sz="1000" b="1" kern="0" spc="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mPFS</a:t>
                      </a:r>
                      <a:r>
                        <a:rPr sz="1000" b="1" kern="0" spc="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=</a:t>
                      </a:r>
                      <a:r>
                        <a:rPr sz="1000" b="1" kern="0" spc="10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11.2</a:t>
                      </a:r>
                      <a:r>
                        <a:rPr sz="1000" kern="0" spc="5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mo</a:t>
                      </a:r>
                      <a:r>
                        <a:rPr sz="1000" kern="0" spc="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.</a:t>
                      </a:r>
                      <a:endParaRPr sz="1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6" name="table 776"/>
          <p:cNvGraphicFramePr>
            <a:graphicFrameLocks noGrp="1"/>
          </p:cNvGraphicFramePr>
          <p:nvPr/>
        </p:nvGraphicFramePr>
        <p:xfrm>
          <a:off x="1304353" y="4227385"/>
          <a:ext cx="918845" cy="263525"/>
        </p:xfrm>
        <a:graphic>
          <a:graphicData uri="http://schemas.openxmlformats.org/drawingml/2006/table">
            <a:tbl>
              <a:tblPr/>
              <a:tblGrid>
                <a:gridCol w="918845"/>
              </a:tblGrid>
              <a:tr h="254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395" algn="l" rtl="0" eaLnBrk="0">
                        <a:lnSpc>
                          <a:spcPts val="1215"/>
                        </a:lnSpc>
                        <a:spcBef>
                          <a:spcPts val="0"/>
                        </a:spcBef>
                      </a:pPr>
                      <a:r>
                        <a:rPr sz="1000" b="1" kern="0" spc="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mPFS</a:t>
                      </a:r>
                      <a:r>
                        <a:rPr sz="1000" b="1" kern="0" spc="2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= </a:t>
                      </a:r>
                      <a:r>
                        <a:rPr sz="1000" kern="0" spc="2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9</a:t>
                      </a:r>
                      <a:r>
                        <a:rPr sz="1000" kern="0" spc="7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mo</a:t>
                      </a:r>
                      <a:r>
                        <a:rPr sz="1000" kern="0" spc="2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.</a:t>
                      </a:r>
                      <a:endParaRPr sz="1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" name="textbox 778"/>
          <p:cNvSpPr/>
          <p:nvPr/>
        </p:nvSpPr>
        <p:spPr>
          <a:xfrm>
            <a:off x="6041867" y="1839837"/>
            <a:ext cx="2037079" cy="14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900" b="1" kern="0" spc="4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PACIFIC</a:t>
            </a:r>
            <a:r>
              <a:rPr sz="900" b="1" kern="0" spc="8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4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Post</a:t>
            </a:r>
            <a:r>
              <a:rPr sz="900" b="1" kern="0" spc="8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4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Hoc a</a:t>
            </a:r>
            <a:r>
              <a:rPr sz="900" b="1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nalysis, </a:t>
            </a:r>
            <a:r>
              <a:rPr sz="900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n=35 </a:t>
            </a:r>
            <a:r>
              <a:rPr sz="900" i="1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900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80" name="textbox 780"/>
          <p:cNvSpPr/>
          <p:nvPr/>
        </p:nvSpPr>
        <p:spPr>
          <a:xfrm>
            <a:off x="3404712" y="1832471"/>
            <a:ext cx="1747520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900" b="1" kern="0" spc="4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Retrospective cohort, </a:t>
            </a:r>
            <a:r>
              <a:rPr sz="900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n=37 </a:t>
            </a:r>
            <a:r>
              <a:rPr sz="900" i="1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900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82" name="textbox 782"/>
          <p:cNvSpPr/>
          <p:nvPr/>
        </p:nvSpPr>
        <p:spPr>
          <a:xfrm>
            <a:off x="851682" y="1832471"/>
            <a:ext cx="168973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900" b="1" kern="0" spc="4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Retrospective cohort,</a:t>
            </a:r>
            <a:r>
              <a:rPr sz="900" b="1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n=8 </a:t>
            </a:r>
            <a:r>
              <a:rPr sz="900" i="1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900" kern="0" spc="3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84" name="rect 784"/>
          <p:cNvSpPr/>
          <p:nvPr/>
        </p:nvSpPr>
        <p:spPr>
          <a:xfrm>
            <a:off x="2944367" y="2101595"/>
            <a:ext cx="304800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6" name="rect 786"/>
          <p:cNvSpPr/>
          <p:nvPr/>
        </p:nvSpPr>
        <p:spPr>
          <a:xfrm>
            <a:off x="5690615" y="2188464"/>
            <a:ext cx="304800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8" name="textbox 78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90" name="textbox 790"/>
          <p:cNvSpPr/>
          <p:nvPr/>
        </p:nvSpPr>
        <p:spPr>
          <a:xfrm>
            <a:off x="7666470" y="3285138"/>
            <a:ext cx="643255" cy="18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</a:pPr>
            <a:r>
              <a:rPr sz="1000" b="1" kern="0" spc="20" dirty="0">
                <a:solidFill>
                  <a:srgbClr val="0070C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durvalumab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picture 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9663" y="1568196"/>
            <a:ext cx="4953000" cy="2368295"/>
          </a:xfrm>
          <a:prstGeom prst="rect">
            <a:avLst/>
          </a:prstGeom>
        </p:spPr>
      </p:pic>
      <p:pic>
        <p:nvPicPr>
          <p:cNvPr id="794" name="picture 7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25083" y="2106167"/>
            <a:ext cx="3116579" cy="1572768"/>
          </a:xfrm>
          <a:prstGeom prst="rect">
            <a:avLst/>
          </a:prstGeom>
        </p:spPr>
      </p:pic>
      <p:sp>
        <p:nvSpPr>
          <p:cNvPr id="796" name="textbox 796"/>
          <p:cNvSpPr/>
          <p:nvPr/>
        </p:nvSpPr>
        <p:spPr>
          <a:xfrm>
            <a:off x="335381" y="238099"/>
            <a:ext cx="5368290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i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400" b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4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98" name="textbox 798"/>
          <p:cNvSpPr/>
          <p:nvPr/>
        </p:nvSpPr>
        <p:spPr>
          <a:xfrm>
            <a:off x="4408056" y="4636348"/>
            <a:ext cx="4403725" cy="318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8064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Ramalingam, ASCO 2024; LuS,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00" name="textbox 800"/>
          <p:cNvSpPr/>
          <p:nvPr/>
        </p:nvSpPr>
        <p:spPr>
          <a:xfrm>
            <a:off x="446938" y="849579"/>
            <a:ext cx="2964179" cy="304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 </a:t>
            </a:r>
            <a:r>
              <a:rPr sz="1800" b="1" u="sng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after c</a:t>
            </a:r>
            <a:r>
              <a:rPr sz="1800" b="1" u="sng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hemoradiation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02" name="picture 8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804" name="picture 8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806" name="textbox 806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picture 8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8452" y="1790700"/>
            <a:ext cx="8200643" cy="2144267"/>
          </a:xfrm>
          <a:prstGeom prst="rect">
            <a:avLst/>
          </a:prstGeom>
        </p:spPr>
      </p:pic>
      <p:sp>
        <p:nvSpPr>
          <p:cNvPr id="810" name="textbox 810"/>
          <p:cNvSpPr/>
          <p:nvPr/>
        </p:nvSpPr>
        <p:spPr>
          <a:xfrm>
            <a:off x="335381" y="238099"/>
            <a:ext cx="5368290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i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400" b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4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12" name="textbox 812"/>
          <p:cNvSpPr/>
          <p:nvPr/>
        </p:nvSpPr>
        <p:spPr>
          <a:xfrm>
            <a:off x="4408056" y="4636348"/>
            <a:ext cx="4403725" cy="318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8064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Ramalingam, ASCO 2024; LuS,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14" name="textbox 814"/>
          <p:cNvSpPr/>
          <p:nvPr/>
        </p:nvSpPr>
        <p:spPr>
          <a:xfrm>
            <a:off x="446938" y="849579"/>
            <a:ext cx="2964179" cy="304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 </a:t>
            </a:r>
            <a:r>
              <a:rPr sz="1800" b="1" u="sng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after c</a:t>
            </a:r>
            <a:r>
              <a:rPr sz="1800" b="1" u="sng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hemoradiation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16" name="picture 8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818" name="picture 8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820" name="textbox 82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243840" y="1700784"/>
            <a:ext cx="4672583" cy="2311907"/>
            <a:chOff x="0" y="0"/>
            <a:chExt cx="4672583" cy="2311907"/>
          </a:xfrm>
        </p:grpSpPr>
        <p:pic>
          <p:nvPicPr>
            <p:cNvPr id="822" name="picture 8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672583" cy="2311907"/>
            </a:xfrm>
            <a:prstGeom prst="rect">
              <a:avLst/>
            </a:prstGeom>
          </p:spPr>
        </p:pic>
        <p:sp>
          <p:nvSpPr>
            <p:cNvPr id="824" name="textbox 824"/>
            <p:cNvSpPr/>
            <p:nvPr/>
          </p:nvSpPr>
          <p:spPr>
            <a:xfrm>
              <a:off x="-12700" y="-12700"/>
              <a:ext cx="4698365" cy="23488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95805" algn="l" rtl="0" eaLnBrk="0">
                <a:lnSpc>
                  <a:spcPct val="85000"/>
                </a:lnSpc>
              </a:pPr>
              <a:r>
                <a:rPr sz="1100" b="1" kern="0" spc="0" dirty="0">
                  <a:solidFill>
                    <a:srgbClr val="1E325F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Osimertinib – 38,9 </a:t>
              </a:r>
              <a:r>
                <a:rPr sz="1100" b="1" kern="0" spc="-10" dirty="0">
                  <a:solidFill>
                    <a:srgbClr val="1E325F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mo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8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98980" algn="l" rtl="0" eaLnBrk="0">
                <a:lnSpc>
                  <a:spcPct val="85000"/>
                </a:lnSpc>
                <a:spcBef>
                  <a:spcPts val="0"/>
                </a:spcBef>
              </a:pPr>
              <a:r>
                <a:rPr sz="1100" b="1" kern="0" spc="-10" dirty="0">
                  <a:solidFill>
                    <a:srgbClr val="D79D41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Placebo - 7,3</a:t>
              </a:r>
              <a:r>
                <a:rPr sz="1100" b="1" kern="0" spc="90" dirty="0">
                  <a:solidFill>
                    <a:srgbClr val="D79D41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100" b="1" kern="0" spc="-10" dirty="0">
                  <a:solidFill>
                    <a:srgbClr val="D79D41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mo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pic>
        <p:nvPicPr>
          <p:cNvPr id="826" name="picture 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93208" y="1946147"/>
            <a:ext cx="3822191" cy="1959864"/>
          </a:xfrm>
          <a:prstGeom prst="rect">
            <a:avLst/>
          </a:prstGeom>
        </p:spPr>
      </p:pic>
      <p:sp>
        <p:nvSpPr>
          <p:cNvPr id="828" name="textbox 828"/>
          <p:cNvSpPr/>
          <p:nvPr/>
        </p:nvSpPr>
        <p:spPr>
          <a:xfrm>
            <a:off x="335381" y="238099"/>
            <a:ext cx="5368290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i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400" b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4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30" name="textbox 830"/>
          <p:cNvSpPr/>
          <p:nvPr/>
        </p:nvSpPr>
        <p:spPr>
          <a:xfrm>
            <a:off x="4408056" y="4636348"/>
            <a:ext cx="4403725" cy="318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8064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Ramalingam, ASCO 2024; LuS,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32" name="picture 8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834" name="textbox 834"/>
          <p:cNvSpPr/>
          <p:nvPr/>
        </p:nvSpPr>
        <p:spPr>
          <a:xfrm>
            <a:off x="452424" y="849579"/>
            <a:ext cx="2129789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Primary endpoint –</a:t>
            </a:r>
            <a:r>
              <a:rPr sz="1800" b="1" kern="0" spc="1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PFS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36" name="picture 8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838" name="textbox 83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picture 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9663" y="1720596"/>
            <a:ext cx="4450079" cy="2171700"/>
          </a:xfrm>
          <a:prstGeom prst="rect">
            <a:avLst/>
          </a:prstGeom>
        </p:spPr>
      </p:pic>
      <p:pic>
        <p:nvPicPr>
          <p:cNvPr id="842" name="picture 8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7967" y="2249423"/>
            <a:ext cx="3660648" cy="1572768"/>
          </a:xfrm>
          <a:prstGeom prst="rect">
            <a:avLst/>
          </a:prstGeom>
        </p:spPr>
      </p:pic>
      <p:sp>
        <p:nvSpPr>
          <p:cNvPr id="844" name="textbox 844"/>
          <p:cNvSpPr/>
          <p:nvPr/>
        </p:nvSpPr>
        <p:spPr>
          <a:xfrm>
            <a:off x="335381" y="238099"/>
            <a:ext cx="5368290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i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400" b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4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46" name="textbox 846"/>
          <p:cNvSpPr/>
          <p:nvPr/>
        </p:nvSpPr>
        <p:spPr>
          <a:xfrm>
            <a:off x="4408056" y="4636348"/>
            <a:ext cx="4403725" cy="318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8064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Ramalingam, ASCO 2024; LuS,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48" name="textbox 848"/>
          <p:cNvSpPr/>
          <p:nvPr/>
        </p:nvSpPr>
        <p:spPr>
          <a:xfrm>
            <a:off x="445566" y="849350"/>
            <a:ext cx="3484245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Secondary endpoints –</a:t>
            </a:r>
            <a:r>
              <a:rPr sz="1800" b="1" kern="0" spc="2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Response &amp;</a:t>
            </a:r>
            <a:r>
              <a:rPr sz="18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50" name="picture 8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852" name="textbox 852"/>
          <p:cNvSpPr/>
          <p:nvPr/>
        </p:nvSpPr>
        <p:spPr>
          <a:xfrm>
            <a:off x="5648693" y="4012535"/>
            <a:ext cx="2057400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0" indent="-19685" algn="l" rtl="0" eaLnBrk="0">
              <a:lnSpc>
                <a:spcPct val="101000"/>
              </a:lnSpc>
            </a:pPr>
            <a:r>
              <a:rPr sz="900" b="1" kern="0" spc="40" dirty="0">
                <a:solidFill>
                  <a:srgbClr val="D79D4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Placebo arm </a:t>
            </a: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81% crossover to osimertinib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9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 arm </a:t>
            </a: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28% osimertinib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postPD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54" name="textbox 854"/>
          <p:cNvSpPr/>
          <p:nvPr/>
        </p:nvSpPr>
        <p:spPr>
          <a:xfrm>
            <a:off x="411480" y="1690115"/>
            <a:ext cx="1719579" cy="277495"/>
          </a:xfrm>
          <a:prstGeom prst="rect">
            <a:avLst/>
          </a:prstGeom>
          <a:solidFill>
            <a:srgbClr val="1E325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algn="l" rtl="0" eaLnBrk="0">
              <a:lnSpc>
                <a:spcPct val="81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RESPONSE</a:t>
            </a:r>
            <a:r>
              <a:rPr sz="1200" b="1" kern="0" spc="10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by</a:t>
            </a:r>
            <a:r>
              <a:rPr sz="1200" b="1" kern="0" spc="7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BICR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56" name="picture 8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858" name="textbox 858"/>
          <p:cNvSpPr/>
          <p:nvPr/>
        </p:nvSpPr>
        <p:spPr>
          <a:xfrm>
            <a:off x="5247132" y="1720595"/>
            <a:ext cx="1054735" cy="277495"/>
          </a:xfrm>
          <a:prstGeom prst="rect">
            <a:avLst/>
          </a:prstGeom>
          <a:solidFill>
            <a:srgbClr val="1E325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97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</a:t>
            </a:r>
            <a:r>
              <a:rPr sz="1200" b="1" kern="0" spc="9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not</a:t>
            </a:r>
            <a:r>
              <a:rPr sz="1200" b="1" kern="0" spc="5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mature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60" name="textbox 860"/>
          <p:cNvSpPr/>
          <p:nvPr/>
        </p:nvSpPr>
        <p:spPr>
          <a:xfrm>
            <a:off x="854931" y="2950627"/>
            <a:ext cx="2778125" cy="161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1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ORR - 57%                                </a:t>
            </a:r>
            <a:r>
              <a:rPr sz="11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</a:t>
            </a:r>
            <a:r>
              <a:rPr sz="1100" b="1" kern="0" spc="-10" dirty="0">
                <a:solidFill>
                  <a:srgbClr val="D79D4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ORR - 33%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62" name="textbox 86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picture 8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3880" y="1545335"/>
            <a:ext cx="5103875" cy="2612136"/>
          </a:xfrm>
          <a:prstGeom prst="rect">
            <a:avLst/>
          </a:prstGeom>
        </p:spPr>
      </p:pic>
      <p:pic>
        <p:nvPicPr>
          <p:cNvPr id="866" name="picture 8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28204" y="2613659"/>
            <a:ext cx="620268" cy="775716"/>
          </a:xfrm>
          <a:prstGeom prst="rect">
            <a:avLst/>
          </a:prstGeom>
        </p:spPr>
      </p:pic>
      <p:pic>
        <p:nvPicPr>
          <p:cNvPr id="868" name="picture 8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13219" y="2616707"/>
            <a:ext cx="926592" cy="774192"/>
          </a:xfrm>
          <a:prstGeom prst="rect">
            <a:avLst/>
          </a:prstGeom>
        </p:spPr>
      </p:pic>
      <p:sp>
        <p:nvSpPr>
          <p:cNvPr id="870" name="rect 870"/>
          <p:cNvSpPr/>
          <p:nvPr/>
        </p:nvSpPr>
        <p:spPr>
          <a:xfrm>
            <a:off x="5783579" y="2572512"/>
            <a:ext cx="2796539" cy="874775"/>
          </a:xfrm>
          <a:prstGeom prst="rect">
            <a:avLst/>
          </a:prstGeom>
          <a:solidFill>
            <a:srgbClr val="56639D">
              <a:alpha val="1686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2" name="textbox 872"/>
          <p:cNvSpPr/>
          <p:nvPr/>
        </p:nvSpPr>
        <p:spPr>
          <a:xfrm>
            <a:off x="335381" y="238099"/>
            <a:ext cx="5368290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i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400" b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4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74" name="textbox 874"/>
          <p:cNvSpPr/>
          <p:nvPr/>
        </p:nvSpPr>
        <p:spPr>
          <a:xfrm>
            <a:off x="4408056" y="4636348"/>
            <a:ext cx="4403725" cy="318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8064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Ramalingam, ASCO 2024; LuS,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76" name="picture 8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878" name="picture 8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880" name="textbox 880"/>
          <p:cNvSpPr/>
          <p:nvPr/>
        </p:nvSpPr>
        <p:spPr>
          <a:xfrm>
            <a:off x="5940188" y="2880008"/>
            <a:ext cx="788034" cy="313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</a:pP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Intracranial PD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1910" algn="l" rtl="0" eaLnBrk="0">
              <a:lnSpc>
                <a:spcPct val="84000"/>
              </a:lnSpc>
              <a:spcBef>
                <a:spcPts val="40"/>
              </a:spcBef>
            </a:pP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KEY</a:t>
            </a:r>
            <a:r>
              <a:rPr sz="1000" b="1" kern="0" spc="1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b="1" kern="0" spc="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FACTOR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82" name="textbox 882"/>
          <p:cNvSpPr/>
          <p:nvPr/>
        </p:nvSpPr>
        <p:spPr>
          <a:xfrm>
            <a:off x="452424" y="852322"/>
            <a:ext cx="1041400" cy="243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8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Recurrence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84" name="textbox 88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picture 8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28816" y="1395983"/>
            <a:ext cx="1384807" cy="2561844"/>
          </a:xfrm>
          <a:prstGeom prst="rect">
            <a:avLst/>
          </a:prstGeom>
        </p:spPr>
      </p:pic>
      <p:sp>
        <p:nvSpPr>
          <p:cNvPr id="888" name="textbox 888"/>
          <p:cNvSpPr/>
          <p:nvPr/>
        </p:nvSpPr>
        <p:spPr>
          <a:xfrm>
            <a:off x="868680" y="2474976"/>
            <a:ext cx="2938779" cy="923925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8430" algn="l" rtl="0" eaLnBrk="0">
              <a:lnSpc>
                <a:spcPct val="82000"/>
              </a:lnSpc>
              <a:spcBef>
                <a:spcPts val="0"/>
              </a:spcBef>
            </a:pPr>
            <a:r>
              <a:rPr sz="18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Improved</a:t>
            </a:r>
            <a:r>
              <a:rPr sz="1800" b="1" kern="0" spc="1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PFS</a:t>
            </a:r>
            <a:r>
              <a:rPr sz="1800" b="1" kern="0" spc="10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b="1" kern="0" spc="10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unresectable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75895" algn="l" rtl="0" eaLnBrk="0">
              <a:lnSpc>
                <a:spcPct val="81000"/>
              </a:lnSpc>
              <a:spcBef>
                <a:spcPts val="385"/>
              </a:spcBef>
            </a:pPr>
            <a:r>
              <a:rPr sz="1800" b="1" u="sng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800" b="1" u="sng" kern="0" spc="10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u="sng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III</a:t>
            </a:r>
            <a:r>
              <a:rPr sz="18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i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1800" b="1" kern="0" spc="1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 aft</a:t>
            </a:r>
            <a:r>
              <a:rPr sz="1800" b="1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er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342265" algn="l" rtl="0" eaLnBrk="0">
              <a:lnSpc>
                <a:spcPct val="97000"/>
              </a:lnSpc>
              <a:spcBef>
                <a:spcPts val="425"/>
              </a:spcBef>
            </a:pPr>
            <a:r>
              <a:rPr sz="18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definitive ch</a:t>
            </a:r>
            <a:r>
              <a:rPr sz="18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emoradiation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90" name="textbox 890"/>
          <p:cNvSpPr/>
          <p:nvPr/>
        </p:nvSpPr>
        <p:spPr>
          <a:xfrm>
            <a:off x="335381" y="238099"/>
            <a:ext cx="5368290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i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2400" b="1" u="sng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24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92" name="textbox 892"/>
          <p:cNvSpPr/>
          <p:nvPr/>
        </p:nvSpPr>
        <p:spPr>
          <a:xfrm>
            <a:off x="4408056" y="4636348"/>
            <a:ext cx="4403725" cy="318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4135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Ramalingam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2024;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LuS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2024 </a:t>
            </a:r>
            <a:r>
              <a:rPr sz="800" kern="0" spc="0" dirty="0">
                <a:solidFill>
                  <a:srgbClr val="2B314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Hendriks</a:t>
            </a:r>
            <a:r>
              <a:rPr sz="800" kern="0" spc="10" dirty="0">
                <a:solidFill>
                  <a:srgbClr val="2B314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2B314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</a:t>
            </a:r>
            <a:r>
              <a:rPr sz="800" kern="0" spc="10" dirty="0">
                <a:solidFill>
                  <a:srgbClr val="2B314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2B314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 al, AnnOncol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94" name="textbox 894"/>
          <p:cNvSpPr/>
          <p:nvPr/>
        </p:nvSpPr>
        <p:spPr>
          <a:xfrm>
            <a:off x="446938" y="849579"/>
            <a:ext cx="2964179" cy="304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 </a:t>
            </a:r>
            <a:r>
              <a:rPr sz="1800" b="1" u="sng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after c</a:t>
            </a:r>
            <a:r>
              <a:rPr sz="1800" b="1" u="sng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hemoradiation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96" name="picture 8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898" name="textbox 898"/>
          <p:cNvSpPr/>
          <p:nvPr/>
        </p:nvSpPr>
        <p:spPr>
          <a:xfrm>
            <a:off x="4300728" y="2799588"/>
            <a:ext cx="1560830" cy="353695"/>
          </a:xfrm>
          <a:prstGeom prst="rect">
            <a:avLst/>
          </a:prstGeom>
          <a:solidFill>
            <a:srgbClr val="56639D">
              <a:alpha val="16862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607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00" name="textbox 900"/>
          <p:cNvSpPr/>
          <p:nvPr/>
        </p:nvSpPr>
        <p:spPr>
          <a:xfrm>
            <a:off x="4192966" y="3330218"/>
            <a:ext cx="1607185" cy="339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tabLst>
                <a:tab pos="11239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Survival data not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ature (!)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6000"/>
              </a:lnSpc>
              <a:spcBef>
                <a:spcPts val="210"/>
              </a:spcBef>
              <a:tabLst>
                <a:tab pos="11239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Optimal treatment durati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on?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902" name="picture 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05666" y="3512082"/>
            <a:ext cx="100108" cy="91696"/>
          </a:xfrm>
          <a:prstGeom prst="rect">
            <a:avLst/>
          </a:prstGeom>
        </p:spPr>
      </p:pic>
      <p:pic>
        <p:nvPicPr>
          <p:cNvPr id="904" name="picture 9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05666" y="3342918"/>
            <a:ext cx="100108" cy="91695"/>
          </a:xfrm>
          <a:prstGeom prst="rect">
            <a:avLst/>
          </a:prstGeom>
        </p:spPr>
      </p:pic>
      <p:pic>
        <p:nvPicPr>
          <p:cNvPr id="906" name="picture 9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908" name="textbox 90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10" name="textbox 910"/>
          <p:cNvSpPr/>
          <p:nvPr/>
        </p:nvSpPr>
        <p:spPr>
          <a:xfrm>
            <a:off x="6014686" y="2583038"/>
            <a:ext cx="556259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i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5956717" y="2933101"/>
            <a:ext cx="614516" cy="89588"/>
            <a:chOff x="0" y="0"/>
            <a:chExt cx="614516" cy="89588"/>
          </a:xfrm>
        </p:grpSpPr>
        <p:sp>
          <p:nvSpPr>
            <p:cNvPr id="912" name="path 912"/>
            <p:cNvSpPr/>
            <p:nvPr/>
          </p:nvSpPr>
          <p:spPr>
            <a:xfrm>
              <a:off x="8980" y="8980"/>
              <a:ext cx="592836" cy="71627"/>
            </a:xfrm>
            <a:custGeom>
              <a:avLst/>
              <a:gdLst/>
              <a:ahLst/>
              <a:cxnLst/>
              <a:rect l="0" t="0" r="0" b="0"/>
              <a:pathLst>
                <a:path w="933" h="112">
                  <a:moveTo>
                    <a:pt x="933" y="84"/>
                  </a:moveTo>
                  <a:lnTo>
                    <a:pt x="56" y="84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lnTo>
                    <a:pt x="56" y="28"/>
                  </a:lnTo>
                  <a:lnTo>
                    <a:pt x="933" y="28"/>
                  </a:lnTo>
                  <a:lnTo>
                    <a:pt x="933" y="84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14" name="path 914"/>
            <p:cNvSpPr/>
            <p:nvPr/>
          </p:nvSpPr>
          <p:spPr>
            <a:xfrm>
              <a:off x="0" y="0"/>
              <a:ext cx="614516" cy="89588"/>
            </a:xfrm>
            <a:custGeom>
              <a:avLst/>
              <a:gdLst/>
              <a:ahLst/>
              <a:cxnLst/>
              <a:rect l="0" t="0" r="0" b="0"/>
              <a:pathLst>
                <a:path w="967" h="141">
                  <a:moveTo>
                    <a:pt x="947" y="98"/>
                  </a:moveTo>
                  <a:lnTo>
                    <a:pt x="70" y="98"/>
                  </a:lnTo>
                  <a:lnTo>
                    <a:pt x="70" y="126"/>
                  </a:lnTo>
                  <a:lnTo>
                    <a:pt x="14" y="70"/>
                  </a:lnTo>
                  <a:lnTo>
                    <a:pt x="70" y="14"/>
                  </a:lnTo>
                  <a:lnTo>
                    <a:pt x="70" y="42"/>
                  </a:lnTo>
                  <a:lnTo>
                    <a:pt x="947" y="42"/>
                  </a:lnTo>
                  <a:lnTo>
                    <a:pt x="947" y="98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16" name="textbox 916"/>
          <p:cNvSpPr/>
          <p:nvPr/>
        </p:nvSpPr>
        <p:spPr>
          <a:xfrm>
            <a:off x="6203953" y="3082177"/>
            <a:ext cx="118745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2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Patient/Treatment</a:t>
            </a:r>
            <a:r>
              <a:rPr sz="1800" kern="0" spc="1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Treatm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Clinical development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/>
          <p:nvPr/>
        </p:nvGrpSpPr>
        <p:grpSpPr>
          <a:xfrm rot="21600000">
            <a:off x="359663" y="1453896"/>
            <a:ext cx="8151876" cy="1380743"/>
            <a:chOff x="0" y="0"/>
            <a:chExt cx="8151876" cy="1380743"/>
          </a:xfrm>
        </p:grpSpPr>
        <p:pic>
          <p:nvPicPr>
            <p:cNvPr id="918" name="picture 9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8151876" cy="1380743"/>
            </a:xfrm>
            <a:prstGeom prst="rect">
              <a:avLst/>
            </a:prstGeom>
          </p:spPr>
        </p:pic>
        <p:sp>
          <p:nvSpPr>
            <p:cNvPr id="920" name="textbox 920"/>
            <p:cNvSpPr/>
            <p:nvPr/>
          </p:nvSpPr>
          <p:spPr>
            <a:xfrm>
              <a:off x="-12700" y="-12700"/>
              <a:ext cx="8177530" cy="14109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3030" algn="l" rtl="0" eaLnBrk="0">
                <a:lnSpc>
                  <a:spcPct val="81000"/>
                </a:lnSpc>
                <a:spcBef>
                  <a:spcPts val="0"/>
                </a:spcBef>
              </a:pP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HORIZON 0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1 study</a:t>
              </a:r>
              <a:r>
                <a:rPr sz="1200" b="1" kern="0" spc="2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design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pic>
        <p:nvPicPr>
          <p:cNvPr id="922" name="picture 9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49524" y="3116579"/>
            <a:ext cx="4297680" cy="1284732"/>
          </a:xfrm>
          <a:prstGeom prst="rect">
            <a:avLst/>
          </a:prstGeom>
        </p:spPr>
      </p:pic>
      <p:sp>
        <p:nvSpPr>
          <p:cNvPr id="924" name="rect 924"/>
          <p:cNvSpPr/>
          <p:nvPr/>
        </p:nvSpPr>
        <p:spPr>
          <a:xfrm>
            <a:off x="1528572" y="3048000"/>
            <a:ext cx="6086855" cy="1386839"/>
          </a:xfrm>
          <a:prstGeom prst="rect">
            <a:avLst/>
          </a:prstGeom>
          <a:solidFill>
            <a:srgbClr val="DDD9C3">
              <a:alpha val="1568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6" name="textbox 926"/>
          <p:cNvSpPr/>
          <p:nvPr/>
        </p:nvSpPr>
        <p:spPr>
          <a:xfrm>
            <a:off x="436880" y="313156"/>
            <a:ext cx="5644515" cy="783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1000"/>
              </a:lnSpc>
            </a:pPr>
            <a:r>
              <a:rPr sz="24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Therapy</a:t>
            </a:r>
            <a:r>
              <a:rPr sz="2400" b="1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</a:t>
            </a:r>
            <a:r>
              <a:rPr sz="2400" b="1" u="sng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other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populations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1800" b="1" i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</a:t>
            </a: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1800" b="1" i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ROS1</a:t>
            </a: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1800" b="1" i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RET</a:t>
            </a:r>
            <a:r>
              <a:rPr sz="1800" b="1" i="1" kern="0" spc="-1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1800" b="1" kern="0" spc="1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bey</a:t>
            </a:r>
            <a:r>
              <a:rPr sz="18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ond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28" name="textbox 928"/>
          <p:cNvSpPr/>
          <p:nvPr/>
        </p:nvSpPr>
        <p:spPr>
          <a:xfrm>
            <a:off x="4408056" y="4606507"/>
            <a:ext cx="4403725" cy="348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08655" algn="l" rtl="0" eaLnBrk="0">
              <a:lnSpc>
                <a:spcPct val="88000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Paz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Ares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ELCC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930" name="picture 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932" name="textbox 932"/>
          <p:cNvSpPr/>
          <p:nvPr/>
        </p:nvSpPr>
        <p:spPr>
          <a:xfrm>
            <a:off x="1897127" y="3564786"/>
            <a:ext cx="776605" cy="4997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0" algn="l" rtl="0" eaLnBrk="0">
              <a:lnSpc>
                <a:spcPct val="83000"/>
              </a:lnSpc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Assessments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ts val="1210"/>
              </a:lnSpc>
              <a:spcBef>
                <a:spcPts val="255"/>
              </a:spcBef>
            </a:pPr>
            <a:r>
              <a:rPr sz="1000" b="1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 </a:t>
            </a:r>
            <a:r>
              <a:rPr sz="10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tissue</a:t>
            </a:r>
            <a:r>
              <a:rPr sz="1000" b="1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/</a:t>
            </a:r>
            <a:r>
              <a:rPr sz="10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blood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5885" algn="l" rtl="0" eaLnBrk="0">
              <a:lnSpc>
                <a:spcPts val="1220"/>
              </a:lnSpc>
              <a:spcBef>
                <a:spcPts val="50"/>
              </a:spcBef>
            </a:pPr>
            <a:r>
              <a:rPr sz="10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biomarkers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934" name="picture 9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936" name="textbox 936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extbox 938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Patient/Treatment</a:t>
            </a:r>
            <a:r>
              <a:rPr sz="1800" kern="0" spc="1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Treatm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Clinical development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40" name="textbox 940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942" name="picture 9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944" name="textbox 944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946" name="picture 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948" name="textbox 94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picture 9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7914" y="2072288"/>
            <a:ext cx="775476" cy="711649"/>
          </a:xfrm>
          <a:prstGeom prst="rect">
            <a:avLst/>
          </a:prstGeom>
        </p:spPr>
      </p:pic>
      <p:sp>
        <p:nvSpPr>
          <p:cNvPr id="952" name="rect 952"/>
          <p:cNvSpPr/>
          <p:nvPr/>
        </p:nvSpPr>
        <p:spPr>
          <a:xfrm>
            <a:off x="1208531" y="1658111"/>
            <a:ext cx="1088136" cy="2092452"/>
          </a:xfrm>
          <a:prstGeom prst="rect">
            <a:avLst/>
          </a:prstGeom>
          <a:solidFill>
            <a:srgbClr val="EBEDCF">
              <a:alpha val="2431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4" name="textbox 954"/>
          <p:cNvSpPr/>
          <p:nvPr/>
        </p:nvSpPr>
        <p:spPr>
          <a:xfrm>
            <a:off x="4036567" y="3366008"/>
            <a:ext cx="2345054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752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CHEMORADIATION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56" name="textbox 956"/>
          <p:cNvSpPr/>
          <p:nvPr/>
        </p:nvSpPr>
        <p:spPr>
          <a:xfrm>
            <a:off x="342689" y="234793"/>
            <a:ext cx="2637789" cy="416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OPEN QUESTIONS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958" name="picture 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960" name="textbox 960"/>
          <p:cNvSpPr/>
          <p:nvPr/>
        </p:nvSpPr>
        <p:spPr>
          <a:xfrm>
            <a:off x="6446520" y="2834639"/>
            <a:ext cx="1339850" cy="433069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870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62" name="textbox 962"/>
          <p:cNvSpPr/>
          <p:nvPr/>
        </p:nvSpPr>
        <p:spPr>
          <a:xfrm>
            <a:off x="6446520" y="2287523"/>
            <a:ext cx="1339850" cy="431800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870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64" name="textbox 964"/>
          <p:cNvSpPr/>
          <p:nvPr/>
        </p:nvSpPr>
        <p:spPr>
          <a:xfrm>
            <a:off x="6452615" y="3374135"/>
            <a:ext cx="1338580" cy="431800"/>
          </a:xfrm>
          <a:prstGeom prst="rect">
            <a:avLst/>
          </a:prstGeom>
          <a:solidFill>
            <a:srgbClr val="1E325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7325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66" name="textbox 966"/>
          <p:cNvSpPr/>
          <p:nvPr/>
        </p:nvSpPr>
        <p:spPr>
          <a:xfrm>
            <a:off x="4040123" y="1688591"/>
            <a:ext cx="1173480" cy="433069"/>
          </a:xfrm>
          <a:prstGeom prst="rect">
            <a:avLst/>
          </a:prstGeom>
          <a:solidFill>
            <a:srgbClr val="DCDFEC">
              <a:alpha val="9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68" name="textbox 968"/>
          <p:cNvSpPr/>
          <p:nvPr/>
        </p:nvSpPr>
        <p:spPr>
          <a:xfrm>
            <a:off x="4049267" y="2264663"/>
            <a:ext cx="1174114" cy="431800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385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70" name="textbox 970"/>
          <p:cNvSpPr/>
          <p:nvPr/>
        </p:nvSpPr>
        <p:spPr>
          <a:xfrm>
            <a:off x="5271008" y="1713991"/>
            <a:ext cx="1115060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310" algn="l" rtl="0" eaLnBrk="0">
              <a:lnSpc>
                <a:spcPct val="80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72" name="textbox 972"/>
          <p:cNvSpPr/>
          <p:nvPr/>
        </p:nvSpPr>
        <p:spPr>
          <a:xfrm>
            <a:off x="5271008" y="2821939"/>
            <a:ext cx="1115060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310" algn="l" rtl="0" eaLnBrk="0">
              <a:lnSpc>
                <a:spcPct val="80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74" name="textbox 974"/>
          <p:cNvSpPr/>
          <p:nvPr/>
        </p:nvSpPr>
        <p:spPr>
          <a:xfrm>
            <a:off x="5275579" y="2262632"/>
            <a:ext cx="1115694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310" algn="l" rtl="0" eaLnBrk="0">
              <a:lnSpc>
                <a:spcPct val="80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76" name="textbox 976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78" name="textbox 978"/>
          <p:cNvSpPr/>
          <p:nvPr/>
        </p:nvSpPr>
        <p:spPr>
          <a:xfrm>
            <a:off x="1363552" y="3054208"/>
            <a:ext cx="718184" cy="627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710" algn="l" rtl="0" eaLnBrk="0">
              <a:lnSpc>
                <a:spcPct val="97000"/>
              </a:lnSpc>
            </a:pPr>
            <a:r>
              <a:rPr sz="1400" b="1" i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0020" algn="l" rtl="0" eaLnBrk="0">
              <a:lnSpc>
                <a:spcPct val="80000"/>
              </a:lnSpc>
              <a:spcBef>
                <a:spcPts val="60"/>
              </a:spcBef>
            </a:pPr>
            <a:r>
              <a:rPr sz="1400" b="1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</a:t>
            </a:r>
            <a:r>
              <a:rPr sz="1400" b="1" i="1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320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Other</a:t>
            </a:r>
            <a:r>
              <a:rPr sz="1400" b="1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pop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80" name="textbox 980"/>
          <p:cNvSpPr/>
          <p:nvPr/>
        </p:nvSpPr>
        <p:spPr>
          <a:xfrm>
            <a:off x="2500087" y="2938286"/>
            <a:ext cx="965835" cy="465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855" indent="-97790" algn="l" rtl="0" eaLnBrk="0">
              <a:lnSpc>
                <a:spcPct val="96000"/>
              </a:lnSpc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Therapeutic</a:t>
            </a:r>
            <a:r>
              <a:rPr sz="15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strategy?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82" name="textbox 982"/>
          <p:cNvSpPr/>
          <p:nvPr/>
        </p:nvSpPr>
        <p:spPr>
          <a:xfrm>
            <a:off x="4209942" y="1063766"/>
            <a:ext cx="882014" cy="502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5095" algn="l" rtl="0" eaLnBrk="0">
              <a:lnSpc>
                <a:spcPct val="104000"/>
              </a:lnSpc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Optimal</a:t>
            </a:r>
            <a:r>
              <a:rPr sz="15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treatment?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84" name="textbox 984"/>
          <p:cNvSpPr/>
          <p:nvPr/>
        </p:nvSpPr>
        <p:spPr>
          <a:xfrm>
            <a:off x="6693224" y="3972828"/>
            <a:ext cx="836294" cy="502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indent="-84455" algn="l" rtl="0" eaLnBrk="0">
              <a:lnSpc>
                <a:spcPct val="104000"/>
              </a:lnSpc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Long-term</a:t>
            </a:r>
            <a:r>
              <a:rPr sz="1500" b="1" kern="0" spc="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benefit</a:t>
            </a:r>
            <a:r>
              <a:rPr sz="1500" b="1" kern="0" spc="2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86" name="textbox 986"/>
          <p:cNvSpPr/>
          <p:nvPr/>
        </p:nvSpPr>
        <p:spPr>
          <a:xfrm>
            <a:off x="7920574" y="1066198"/>
            <a:ext cx="826769" cy="501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035" indent="-140335" algn="l" rtl="0" eaLnBrk="0">
              <a:lnSpc>
                <a:spcPct val="106000"/>
              </a:lnSpc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Treatment</a:t>
            </a:r>
            <a:r>
              <a:rPr sz="1500" b="1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500" b="1" kern="0" spc="1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</a:t>
            </a:r>
            <a:r>
              <a:rPr sz="1500" b="1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988" name="picture 9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990" name="textbox 990"/>
          <p:cNvSpPr/>
          <p:nvPr/>
        </p:nvSpPr>
        <p:spPr>
          <a:xfrm>
            <a:off x="283961" y="2407318"/>
            <a:ext cx="742950" cy="501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1440" algn="l" rtl="0" eaLnBrk="0">
              <a:lnSpc>
                <a:spcPct val="106000"/>
              </a:lnSpc>
            </a:pPr>
            <a:r>
              <a:rPr sz="1500" b="1" kern="0" spc="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Patient</a:t>
            </a:r>
            <a:r>
              <a:rPr sz="15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</a:t>
            </a: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92" name="textbox 992"/>
          <p:cNvSpPr/>
          <p:nvPr/>
        </p:nvSpPr>
        <p:spPr>
          <a:xfrm>
            <a:off x="4633310" y="4086617"/>
            <a:ext cx="1029969" cy="217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Biomarkers?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94" name="textbox 994"/>
          <p:cNvSpPr/>
          <p:nvPr/>
        </p:nvSpPr>
        <p:spPr>
          <a:xfrm>
            <a:off x="2867020" y="2170288"/>
            <a:ext cx="282575" cy="684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4400" b="1" kern="0" spc="-2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4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96" name="textbox 996"/>
          <p:cNvSpPr/>
          <p:nvPr/>
        </p:nvSpPr>
        <p:spPr>
          <a:xfrm>
            <a:off x="1400332" y="1731376"/>
            <a:ext cx="794384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Early stage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98" name="textbox 998"/>
          <p:cNvSpPr/>
          <p:nvPr/>
        </p:nvSpPr>
        <p:spPr>
          <a:xfrm>
            <a:off x="7986289" y="3485907"/>
            <a:ext cx="799465" cy="217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Duration?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00" name="textbox 100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02" name="path 1002"/>
          <p:cNvSpPr/>
          <p:nvPr/>
        </p:nvSpPr>
        <p:spPr>
          <a:xfrm>
            <a:off x="3692398" y="1688591"/>
            <a:ext cx="12700" cy="2197697"/>
          </a:xfrm>
          <a:custGeom>
            <a:avLst/>
            <a:gdLst/>
            <a:ahLst/>
            <a:cxnLst/>
            <a:rect l="0" t="0" r="0" b="0"/>
            <a:pathLst>
              <a:path w="20" h="3460">
                <a:moveTo>
                  <a:pt x="10" y="0"/>
                </a:moveTo>
                <a:lnTo>
                  <a:pt x="10" y="3460"/>
                </a:lnTo>
              </a:path>
            </a:pathLst>
          </a:custGeom>
          <a:noFill/>
          <a:ln w="12700" cap="flat">
            <a:solidFill>
              <a:srgbClr val="06426B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4" name="path 1004"/>
          <p:cNvSpPr/>
          <p:nvPr/>
        </p:nvSpPr>
        <p:spPr>
          <a:xfrm>
            <a:off x="2464307" y="2773425"/>
            <a:ext cx="1104264" cy="12700"/>
          </a:xfrm>
          <a:custGeom>
            <a:avLst/>
            <a:gdLst/>
            <a:ahLst/>
            <a:cxnLst/>
            <a:rect l="0" t="0" r="0" b="0"/>
            <a:pathLst>
              <a:path w="1738" h="20">
                <a:moveTo>
                  <a:pt x="0" y="10"/>
                </a:moveTo>
                <a:lnTo>
                  <a:pt x="1738" y="10"/>
                </a:lnTo>
              </a:path>
            </a:pathLst>
          </a:custGeom>
          <a:noFill/>
          <a:ln w="12700" cap="flat">
            <a:solidFill>
              <a:srgbClr val="06426B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textbox 1006"/>
          <p:cNvSpPr/>
          <p:nvPr/>
        </p:nvSpPr>
        <p:spPr>
          <a:xfrm>
            <a:off x="1127175" y="97911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0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therapy</a:t>
            </a:r>
            <a:r>
              <a:rPr sz="1800" kern="0" spc="1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495"/>
              </a:spcBef>
            </a:pPr>
            <a:r>
              <a:rPr sz="18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Patient/Treatment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45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Treatm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Clinical development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08" name="textbox 1008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010" name="picture 1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012" name="textbox 1012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014" name="picture 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016" name="textbox 1016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8640" y="1850135"/>
            <a:ext cx="1869947" cy="1264920"/>
          </a:xfrm>
          <a:prstGeom prst="rect">
            <a:avLst/>
          </a:prstGeom>
        </p:spPr>
      </p:pic>
      <p:sp>
        <p:nvSpPr>
          <p:cNvPr id="1020" name="textbox 1020"/>
          <p:cNvSpPr/>
          <p:nvPr/>
        </p:nvSpPr>
        <p:spPr>
          <a:xfrm>
            <a:off x="4408056" y="4498071"/>
            <a:ext cx="4403725" cy="457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10970" algn="l" rtl="0" eaLnBrk="0">
              <a:lnSpc>
                <a:spcPct val="86000"/>
              </a:lnSpc>
            </a:pP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 PD-L1 &amp; EGFR/ALK; other</a:t>
            </a:r>
            <a:r>
              <a:rPr sz="800" i="1" kern="0" spc="-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drivers also recommended</a:t>
            </a:r>
            <a:r>
              <a:rPr sz="800" i="1" kern="0" spc="-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– access t</a:t>
            </a:r>
            <a:r>
              <a:rPr sz="800" i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 clinical trials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4445" algn="l" rtl="0" eaLnBrk="0">
              <a:lnSpc>
                <a:spcPct val="93000"/>
              </a:lnSpc>
              <a:spcBef>
                <a:spcPts val="415"/>
              </a:spcBef>
            </a:pPr>
            <a:r>
              <a:rPr sz="600" b="1" u="sng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Modified from:</a:t>
            </a:r>
            <a:r>
              <a:rPr sz="600" b="1" u="sng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600" u="sng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https://www.ilcn.org/multidiscipli</a:t>
            </a:r>
            <a:r>
              <a:rPr sz="600" u="sng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nary-tumor-boards-six-eyes-see-more-than-two/</a:t>
            </a:r>
            <a:endParaRPr sz="6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22" name="textbox 1022"/>
          <p:cNvSpPr/>
          <p:nvPr/>
        </p:nvSpPr>
        <p:spPr>
          <a:xfrm>
            <a:off x="361582" y="241270"/>
            <a:ext cx="46164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Patientselection</a:t>
            </a:r>
            <a:r>
              <a:rPr sz="2700" b="1" kern="0" spc="26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earlier stages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24" name="textbox 1024"/>
          <p:cNvSpPr/>
          <p:nvPr/>
        </p:nvSpPr>
        <p:spPr>
          <a:xfrm>
            <a:off x="458216" y="3245612"/>
            <a:ext cx="2113279" cy="647700"/>
          </a:xfrm>
          <a:prstGeom prst="roundRect">
            <a:avLst>
              <a:gd name="adj" fmla="val 18334"/>
            </a:avLst>
          </a:prstGeom>
          <a:noFill/>
          <a:ln w="12700" cap="flat">
            <a:solidFill>
              <a:srgbClr val="6E1E5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220" algn="l" rtl="0" eaLnBrk="0">
              <a:lnSpc>
                <a:spcPct val="89000"/>
              </a:lnSpc>
              <a:spcBef>
                <a:spcPts val="0"/>
              </a:spcBef>
              <a:tabLst>
                <a:tab pos="204470" algn="l"/>
              </a:tabLst>
            </a:pPr>
            <a:r>
              <a:rPr sz="10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000" b="1" kern="0" spc="5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0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Staging</a:t>
            </a:r>
            <a:r>
              <a:rPr sz="1000" b="1" kern="0" spc="7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7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</a:t>
            </a:r>
            <a:r>
              <a:rPr sz="10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PET</a:t>
            </a:r>
            <a:r>
              <a:rPr sz="1000" kern="0" spc="7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10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CT</a:t>
            </a:r>
            <a:r>
              <a:rPr sz="1000" kern="0" spc="7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10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brain</a:t>
            </a:r>
            <a:r>
              <a:rPr sz="1000" kern="0" spc="7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imaging</a:t>
            </a:r>
            <a:r>
              <a:rPr sz="1000" kern="0" spc="7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)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09220" algn="l" rtl="0" eaLnBrk="0">
              <a:lnSpc>
                <a:spcPct val="97000"/>
              </a:lnSpc>
              <a:spcBef>
                <a:spcPts val="180"/>
              </a:spcBef>
              <a:tabLst>
                <a:tab pos="204470" algn="l"/>
              </a:tabLst>
            </a:pPr>
            <a:r>
              <a:rPr sz="10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000" b="1" kern="0" spc="5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000" b="1" kern="0" spc="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Comorbidit</a:t>
            </a:r>
            <a:r>
              <a:rPr sz="1000" b="1" kern="0" spc="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ies</a:t>
            </a:r>
            <a:r>
              <a:rPr sz="10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</a:t>
            </a:r>
            <a:r>
              <a:rPr sz="10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000" b="1" kern="0" spc="6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0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PS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026" name="picture 10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2796" y="3677092"/>
            <a:ext cx="95755" cy="87709"/>
          </a:xfrm>
          <a:prstGeom prst="rect">
            <a:avLst/>
          </a:prstGeom>
        </p:spPr>
      </p:pic>
      <p:pic>
        <p:nvPicPr>
          <p:cNvPr id="1028" name="picture 10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2796" y="3517072"/>
            <a:ext cx="95755" cy="87709"/>
          </a:xfrm>
          <a:prstGeom prst="rect">
            <a:avLst/>
          </a:prstGeom>
        </p:spPr>
      </p:pic>
      <p:pic>
        <p:nvPicPr>
          <p:cNvPr id="1030" name="picture 10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2796" y="3357053"/>
            <a:ext cx="95755" cy="87709"/>
          </a:xfrm>
          <a:prstGeom prst="rect">
            <a:avLst/>
          </a:prstGeom>
        </p:spPr>
      </p:pic>
      <p:sp>
        <p:nvSpPr>
          <p:cNvPr id="1032" name="textbox 1032"/>
          <p:cNvSpPr/>
          <p:nvPr/>
        </p:nvSpPr>
        <p:spPr>
          <a:xfrm>
            <a:off x="664463" y="1235964"/>
            <a:ext cx="1663064" cy="520065"/>
          </a:xfrm>
          <a:prstGeom prst="rect">
            <a:avLst/>
          </a:prstGeom>
          <a:solidFill>
            <a:srgbClr val="AB0C23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0980" indent="38735" algn="l" rtl="0" eaLnBrk="0">
              <a:lnSpc>
                <a:spcPct val="90000"/>
              </a:lnSpc>
              <a:spcBef>
                <a:spcPts val="5"/>
              </a:spcBef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MULTIDISCI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PLINARY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Thoracic Tumor B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oard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034" name="picture 10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036" name="textbox 1036"/>
          <p:cNvSpPr/>
          <p:nvPr/>
        </p:nvSpPr>
        <p:spPr>
          <a:xfrm>
            <a:off x="4188967" y="3445255"/>
            <a:ext cx="1163955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460" algn="l" rtl="0" eaLnBrk="0">
              <a:lnSpc>
                <a:spcPct val="81000"/>
              </a:lnSpc>
            </a:pP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Chemoradiat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ion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38" name="textbox 1038"/>
          <p:cNvSpPr/>
          <p:nvPr/>
        </p:nvSpPr>
        <p:spPr>
          <a:xfrm>
            <a:off x="4195571" y="3934967"/>
            <a:ext cx="1138555" cy="431800"/>
          </a:xfrm>
          <a:prstGeom prst="rect">
            <a:avLst/>
          </a:prstGeom>
          <a:solidFill>
            <a:srgbClr val="56639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1770" algn="l" rtl="0" eaLnBrk="0">
              <a:lnSpc>
                <a:spcPct val="81000"/>
              </a:lnSpc>
            </a:pPr>
            <a:r>
              <a:rPr sz="1100" b="1" kern="0" spc="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</a:t>
            </a: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ion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40" name="textbox 1040"/>
          <p:cNvSpPr/>
          <p:nvPr/>
        </p:nvSpPr>
        <p:spPr>
          <a:xfrm>
            <a:off x="5900928" y="2246375"/>
            <a:ext cx="937260" cy="431800"/>
          </a:xfrm>
          <a:prstGeom prst="rect">
            <a:avLst/>
          </a:prstGeom>
          <a:solidFill>
            <a:srgbClr val="DCDFEC">
              <a:alpha val="9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2715" algn="l" rtl="0" eaLnBrk="0">
              <a:lnSpc>
                <a:spcPct val="81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42" name="textbox 1042"/>
          <p:cNvSpPr/>
          <p:nvPr/>
        </p:nvSpPr>
        <p:spPr>
          <a:xfrm>
            <a:off x="7734300" y="2250948"/>
            <a:ext cx="937260" cy="431800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3520" algn="l" rtl="0" eaLnBrk="0">
              <a:lnSpc>
                <a:spcPct val="81000"/>
              </a:lnSpc>
            </a:pPr>
            <a:r>
              <a:rPr sz="1100" b="1" kern="0" spc="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44" name="textbox 1044"/>
          <p:cNvSpPr/>
          <p:nvPr/>
        </p:nvSpPr>
        <p:spPr>
          <a:xfrm>
            <a:off x="4392167" y="2482595"/>
            <a:ext cx="897889" cy="431800"/>
          </a:xfrm>
          <a:prstGeom prst="rect">
            <a:avLst/>
          </a:prstGeom>
          <a:solidFill>
            <a:srgbClr val="AB0C23">
              <a:alpha val="862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8430" indent="29210" algn="l" rtl="0" eaLnBrk="0">
              <a:lnSpc>
                <a:spcPct val="99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Potentially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resectable?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46" name="textbox 1046"/>
          <p:cNvSpPr/>
          <p:nvPr/>
        </p:nvSpPr>
        <p:spPr>
          <a:xfrm>
            <a:off x="4398263" y="2016252"/>
            <a:ext cx="890269" cy="433069"/>
          </a:xfrm>
          <a:prstGeom prst="rect">
            <a:avLst/>
          </a:prstGeom>
          <a:solidFill>
            <a:srgbClr val="AB0C23">
              <a:alpha val="941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5260" indent="18415" algn="l" rtl="0" eaLnBrk="0">
              <a:lnSpc>
                <a:spcPct val="91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Medically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operable?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48" name="textbox 1048"/>
          <p:cNvSpPr/>
          <p:nvPr/>
        </p:nvSpPr>
        <p:spPr>
          <a:xfrm>
            <a:off x="6855967" y="2238248"/>
            <a:ext cx="851535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255" algn="l" rtl="0" eaLnBrk="0">
              <a:lnSpc>
                <a:spcPct val="80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050" name="picture 10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052" name="textbox 1052"/>
          <p:cNvSpPr/>
          <p:nvPr/>
        </p:nvSpPr>
        <p:spPr>
          <a:xfrm>
            <a:off x="2822447" y="2624327"/>
            <a:ext cx="935989" cy="338454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7795" algn="l" rtl="0" eaLnBrk="0">
              <a:lnSpc>
                <a:spcPct val="81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Biomarkers*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054" name="picture 10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711609" y="2962655"/>
            <a:ext cx="622390" cy="455676"/>
          </a:xfrm>
          <a:prstGeom prst="rect">
            <a:avLst/>
          </a:prstGeom>
        </p:spPr>
      </p:pic>
      <p:pic>
        <p:nvPicPr>
          <p:cNvPr id="1056" name="picture 10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411723" y="1886711"/>
            <a:ext cx="496823" cy="467867"/>
          </a:xfrm>
          <a:prstGeom prst="rect">
            <a:avLst/>
          </a:prstGeom>
        </p:spPr>
      </p:pic>
      <p:sp>
        <p:nvSpPr>
          <p:cNvPr id="1058" name="textbox 1058"/>
          <p:cNvSpPr/>
          <p:nvPr/>
        </p:nvSpPr>
        <p:spPr>
          <a:xfrm>
            <a:off x="2882849" y="1980031"/>
            <a:ext cx="793115" cy="354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785" indent="-45720" algn="l" rtl="0" eaLnBrk="0">
              <a:lnSpc>
                <a:spcPct val="93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TREATMENT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STRATEGY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2661157" y="2392081"/>
            <a:ext cx="1339940" cy="162740"/>
            <a:chOff x="0" y="0"/>
            <a:chExt cx="1339940" cy="162740"/>
          </a:xfrm>
        </p:grpSpPr>
        <p:sp>
          <p:nvSpPr>
            <p:cNvPr id="1060" name="path 1060"/>
            <p:cNvSpPr/>
            <p:nvPr/>
          </p:nvSpPr>
          <p:spPr>
            <a:xfrm>
              <a:off x="12700" y="8980"/>
              <a:ext cx="1318260" cy="144779"/>
            </a:xfrm>
            <a:custGeom>
              <a:avLst/>
              <a:gdLst/>
              <a:ahLst/>
              <a:cxnLst/>
              <a:rect l="0" t="0" r="0" b="0"/>
              <a:pathLst>
                <a:path w="2076" h="227">
                  <a:moveTo>
                    <a:pt x="0" y="56"/>
                  </a:moveTo>
                  <a:lnTo>
                    <a:pt x="1962" y="56"/>
                  </a:lnTo>
                  <a:lnTo>
                    <a:pt x="1962" y="0"/>
                  </a:lnTo>
                  <a:lnTo>
                    <a:pt x="2076" y="113"/>
                  </a:lnTo>
                  <a:lnTo>
                    <a:pt x="1962" y="227"/>
                  </a:lnTo>
                  <a:lnTo>
                    <a:pt x="1962" y="170"/>
                  </a:lnTo>
                  <a:lnTo>
                    <a:pt x="0" y="17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2" name="path 1062"/>
            <p:cNvSpPr/>
            <p:nvPr/>
          </p:nvSpPr>
          <p:spPr>
            <a:xfrm>
              <a:off x="0" y="0"/>
              <a:ext cx="1339940" cy="162740"/>
            </a:xfrm>
            <a:custGeom>
              <a:avLst/>
              <a:gdLst/>
              <a:ahLst/>
              <a:cxnLst/>
              <a:rect l="0" t="0" r="0" b="0"/>
              <a:pathLst>
                <a:path w="2110" h="256">
                  <a:moveTo>
                    <a:pt x="20" y="71"/>
                  </a:moveTo>
                  <a:lnTo>
                    <a:pt x="1982" y="71"/>
                  </a:lnTo>
                  <a:lnTo>
                    <a:pt x="1982" y="14"/>
                  </a:lnTo>
                  <a:lnTo>
                    <a:pt x="2096" y="128"/>
                  </a:lnTo>
                  <a:lnTo>
                    <a:pt x="1982" y="242"/>
                  </a:lnTo>
                  <a:lnTo>
                    <a:pt x="1982" y="185"/>
                  </a:lnTo>
                  <a:lnTo>
                    <a:pt x="20" y="185"/>
                  </a:lnTo>
                  <a:lnTo>
                    <a:pt x="20" y="71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064" name="picture 10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056888" y="1988820"/>
            <a:ext cx="297179" cy="557783"/>
          </a:xfrm>
          <a:prstGeom prst="rect">
            <a:avLst/>
          </a:prstGeom>
        </p:spPr>
      </p:pic>
      <p:pic>
        <p:nvPicPr>
          <p:cNvPr id="1066" name="picture 10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995928" y="2566416"/>
            <a:ext cx="350520" cy="271272"/>
          </a:xfrm>
          <a:prstGeom prst="rect">
            <a:avLst/>
          </a:prstGeom>
        </p:spPr>
      </p:pic>
      <p:sp>
        <p:nvSpPr>
          <p:cNvPr id="1068" name="textbox 106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5462270" y="2405797"/>
            <a:ext cx="352388" cy="113972"/>
            <a:chOff x="0" y="0"/>
            <a:chExt cx="352388" cy="113972"/>
          </a:xfrm>
        </p:grpSpPr>
        <p:sp>
          <p:nvSpPr>
            <p:cNvPr id="1070" name="path 1070"/>
            <p:cNvSpPr/>
            <p:nvPr/>
          </p:nvSpPr>
          <p:spPr>
            <a:xfrm>
              <a:off x="12700" y="8980"/>
              <a:ext cx="330708" cy="96011"/>
            </a:xfrm>
            <a:custGeom>
              <a:avLst/>
              <a:gdLst/>
              <a:ahLst/>
              <a:cxnLst/>
              <a:rect l="0" t="0" r="0" b="0"/>
              <a:pathLst>
                <a:path w="520" h="151">
                  <a:moveTo>
                    <a:pt x="0" y="113"/>
                  </a:moveTo>
                  <a:lnTo>
                    <a:pt x="445" y="113"/>
                  </a:lnTo>
                  <a:lnTo>
                    <a:pt x="445" y="151"/>
                  </a:lnTo>
                  <a:lnTo>
                    <a:pt x="520" y="75"/>
                  </a:lnTo>
                  <a:lnTo>
                    <a:pt x="445" y="0"/>
                  </a:lnTo>
                  <a:lnTo>
                    <a:pt x="445" y="37"/>
                  </a:lnTo>
                  <a:lnTo>
                    <a:pt x="0" y="3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2" name="path 1072"/>
            <p:cNvSpPr/>
            <p:nvPr/>
          </p:nvSpPr>
          <p:spPr>
            <a:xfrm>
              <a:off x="0" y="0"/>
              <a:ext cx="352388" cy="113972"/>
            </a:xfrm>
            <a:custGeom>
              <a:avLst/>
              <a:gdLst/>
              <a:ahLst/>
              <a:cxnLst/>
              <a:rect l="0" t="0" r="0" b="0"/>
              <a:pathLst>
                <a:path w="554" h="179">
                  <a:moveTo>
                    <a:pt x="20" y="127"/>
                  </a:moveTo>
                  <a:lnTo>
                    <a:pt x="465" y="127"/>
                  </a:lnTo>
                  <a:lnTo>
                    <a:pt x="465" y="165"/>
                  </a:lnTo>
                  <a:lnTo>
                    <a:pt x="540" y="89"/>
                  </a:lnTo>
                  <a:lnTo>
                    <a:pt x="465" y="14"/>
                  </a:lnTo>
                  <a:lnTo>
                    <a:pt x="465" y="51"/>
                  </a:lnTo>
                  <a:lnTo>
                    <a:pt x="20" y="51"/>
                  </a:lnTo>
                  <a:lnTo>
                    <a:pt x="20" y="127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 1074"/>
          <p:cNvSpPr/>
          <p:nvPr/>
        </p:nvSpPr>
        <p:spPr>
          <a:xfrm>
            <a:off x="685800" y="1025651"/>
            <a:ext cx="3055620" cy="1618488"/>
          </a:xfrm>
          <a:prstGeom prst="rect">
            <a:avLst/>
          </a:prstGeom>
          <a:solidFill>
            <a:srgbClr val="6E1E50">
              <a:alpha val="823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6" name="rect 1076"/>
          <p:cNvSpPr/>
          <p:nvPr/>
        </p:nvSpPr>
        <p:spPr>
          <a:xfrm>
            <a:off x="685800" y="3820667"/>
            <a:ext cx="7824216" cy="603503"/>
          </a:xfrm>
          <a:prstGeom prst="rect">
            <a:avLst/>
          </a:prstGeom>
          <a:solidFill>
            <a:srgbClr val="7D8232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8" name="rect 1078"/>
          <p:cNvSpPr/>
          <p:nvPr/>
        </p:nvSpPr>
        <p:spPr>
          <a:xfrm>
            <a:off x="4917948" y="2499360"/>
            <a:ext cx="3579875" cy="1173479"/>
          </a:xfrm>
          <a:prstGeom prst="rect">
            <a:avLst/>
          </a:prstGeom>
          <a:solidFill>
            <a:srgbClr val="56639D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80" name="table 1080"/>
          <p:cNvGraphicFramePr>
            <a:graphicFrameLocks noGrp="1"/>
          </p:cNvGraphicFramePr>
          <p:nvPr/>
        </p:nvGraphicFramePr>
        <p:xfrm>
          <a:off x="3814317" y="920241"/>
          <a:ext cx="1064259" cy="34258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064259"/>
              </a:tblGrid>
              <a:tr h="3413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Resection</a:t>
                      </a:r>
                      <a:endParaRPr sz="11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82" name="textbox 1082"/>
          <p:cNvSpPr/>
          <p:nvPr/>
        </p:nvSpPr>
        <p:spPr>
          <a:xfrm>
            <a:off x="346122" y="226252"/>
            <a:ext cx="5332729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resectable</a:t>
            </a:r>
            <a:r>
              <a:rPr sz="2700" b="1" kern="0" spc="2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r>
              <a:rPr sz="2700" b="1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: </a:t>
            </a:r>
            <a:r>
              <a:rPr sz="2700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Optimal</a:t>
            </a:r>
            <a:r>
              <a:rPr sz="2700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strategy</a:t>
            </a:r>
            <a:r>
              <a:rPr sz="2700" kern="0" spc="2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84" name="textbox 1084"/>
          <p:cNvSpPr/>
          <p:nvPr/>
        </p:nvSpPr>
        <p:spPr>
          <a:xfrm>
            <a:off x="5021579" y="3913632"/>
            <a:ext cx="2685414" cy="433069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2855" algn="l" rtl="0" eaLnBrk="0">
              <a:lnSpc>
                <a:spcPct val="80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86" name="textbox 1086"/>
          <p:cNvSpPr/>
          <p:nvPr/>
        </p:nvSpPr>
        <p:spPr>
          <a:xfrm>
            <a:off x="5045963" y="3130295"/>
            <a:ext cx="2661285" cy="431800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0790" algn="l" rtl="0" eaLnBrk="0">
              <a:lnSpc>
                <a:spcPct val="80000"/>
              </a:lnSpc>
              <a:spcBef>
                <a:spcPts val="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88" name="textbox 1088"/>
          <p:cNvSpPr/>
          <p:nvPr/>
        </p:nvSpPr>
        <p:spPr>
          <a:xfrm>
            <a:off x="829206" y="1293390"/>
            <a:ext cx="776605" cy="1120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0980" algn="l" rtl="0" eaLnBrk="0">
              <a:lnSpc>
                <a:spcPct val="84000"/>
              </a:lnSpc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NEOS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84000"/>
              </a:lnSpc>
              <a:spcBef>
                <a:spcPts val="3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NEOADAURA?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</a:pPr>
            <a:r>
              <a:rPr sz="10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Classical SoC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90" name="textbox 1090"/>
          <p:cNvSpPr/>
          <p:nvPr/>
        </p:nvSpPr>
        <p:spPr>
          <a:xfrm>
            <a:off x="6035040" y="2610612"/>
            <a:ext cx="1679575" cy="433069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9935" algn="l" rtl="0" eaLnBrk="0">
              <a:lnSpc>
                <a:spcPct val="80000"/>
              </a:lnSpc>
              <a:spcBef>
                <a:spcPts val="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092" name="picture 1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094" name="textbox 1094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96" name="textbox 1096"/>
          <p:cNvSpPr/>
          <p:nvPr/>
        </p:nvSpPr>
        <p:spPr>
          <a:xfrm>
            <a:off x="1598676" y="3912108"/>
            <a:ext cx="935989" cy="433069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8460" algn="l" rtl="0" eaLnBrk="0">
              <a:lnSpc>
                <a:spcPct val="80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98" name="textbox 1098"/>
          <p:cNvSpPr/>
          <p:nvPr/>
        </p:nvSpPr>
        <p:spPr>
          <a:xfrm>
            <a:off x="1703832" y="1120140"/>
            <a:ext cx="935989" cy="433069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8460" algn="l" rtl="0" eaLnBrk="0">
              <a:lnSpc>
                <a:spcPct val="80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00" name="textbox 1100"/>
          <p:cNvSpPr/>
          <p:nvPr/>
        </p:nvSpPr>
        <p:spPr>
          <a:xfrm>
            <a:off x="1708404" y="2104644"/>
            <a:ext cx="937894" cy="431800"/>
          </a:xfrm>
          <a:prstGeom prst="rect">
            <a:avLst/>
          </a:prstGeom>
          <a:solidFill>
            <a:srgbClr val="D1E3CE">
              <a:alpha val="9333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0670" algn="l" rtl="0" eaLnBrk="0">
              <a:lnSpc>
                <a:spcPct val="81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02" name="textbox 1102"/>
          <p:cNvSpPr/>
          <p:nvPr/>
        </p:nvSpPr>
        <p:spPr>
          <a:xfrm>
            <a:off x="5045963" y="2630423"/>
            <a:ext cx="935989" cy="431800"/>
          </a:xfrm>
          <a:prstGeom prst="rect">
            <a:avLst/>
          </a:prstGeom>
          <a:solidFill>
            <a:srgbClr val="D1E3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5110" algn="l" rtl="0" eaLnBrk="0">
              <a:lnSpc>
                <a:spcPct val="81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Chemo?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04" name="textbox 1104"/>
          <p:cNvSpPr/>
          <p:nvPr/>
        </p:nvSpPr>
        <p:spPr>
          <a:xfrm>
            <a:off x="2692907" y="1600200"/>
            <a:ext cx="935989" cy="431800"/>
          </a:xfrm>
          <a:prstGeom prst="rect">
            <a:avLst/>
          </a:prstGeom>
          <a:solidFill>
            <a:srgbClr val="D1E3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0" algn="l" rtl="0" eaLnBrk="0">
              <a:lnSpc>
                <a:spcPct val="81000"/>
              </a:lnSpc>
              <a:spcBef>
                <a:spcPts val="5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06" name="textbox 1106"/>
          <p:cNvSpPr/>
          <p:nvPr/>
        </p:nvSpPr>
        <p:spPr>
          <a:xfrm>
            <a:off x="1703832" y="1612391"/>
            <a:ext cx="935989" cy="431800"/>
          </a:xfrm>
          <a:prstGeom prst="rect">
            <a:avLst/>
          </a:prstGeom>
          <a:solidFill>
            <a:srgbClr val="EFC5DF">
              <a:alpha val="9882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8460" algn="l" rtl="0" eaLnBrk="0">
              <a:lnSpc>
                <a:spcPct val="80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108" name="picture 1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094732"/>
            <a:ext cx="7947659" cy="48766"/>
          </a:xfrm>
          <a:prstGeom prst="rect">
            <a:avLst/>
          </a:prstGeom>
        </p:spPr>
      </p:pic>
      <p:pic>
        <p:nvPicPr>
          <p:cNvPr id="1110" name="picture 1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112" name="path 1112"/>
          <p:cNvSpPr/>
          <p:nvPr/>
        </p:nvSpPr>
        <p:spPr>
          <a:xfrm>
            <a:off x="3814317" y="4340097"/>
            <a:ext cx="1064260" cy="187959"/>
          </a:xfrm>
          <a:custGeom>
            <a:avLst/>
            <a:gdLst/>
            <a:ahLst/>
            <a:cxnLst/>
            <a:rect l="0" t="0" r="0" b="0"/>
            <a:pathLst>
              <a:path w="1676" h="295">
                <a:moveTo>
                  <a:pt x="1666" y="10"/>
                </a:moveTo>
                <a:cubicBezTo>
                  <a:pt x="1666" y="162"/>
                  <a:pt x="1542" y="285"/>
                  <a:pt x="1390" y="285"/>
                </a:cubicBezTo>
                <a:lnTo>
                  <a:pt x="286" y="285"/>
                </a:lnTo>
                <a:cubicBezTo>
                  <a:pt x="133" y="285"/>
                  <a:pt x="10" y="162"/>
                  <a:pt x="10" y="10"/>
                </a:cubicBezTo>
              </a:path>
            </a:pathLst>
          </a:custGeom>
          <a:noFill/>
          <a:ln w="12700" cap="flat">
            <a:solidFill>
              <a:srgbClr val="56639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14" name="textbox 1114"/>
          <p:cNvSpPr/>
          <p:nvPr/>
        </p:nvSpPr>
        <p:spPr>
          <a:xfrm>
            <a:off x="2677444" y="3561446"/>
            <a:ext cx="964564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Perioperatory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16" name="textbox 1116"/>
          <p:cNvSpPr/>
          <p:nvPr/>
        </p:nvSpPr>
        <p:spPr>
          <a:xfrm>
            <a:off x="834852" y="2744201"/>
            <a:ext cx="891539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18" name="textbox 1118"/>
          <p:cNvSpPr/>
          <p:nvPr/>
        </p:nvSpPr>
        <p:spPr>
          <a:xfrm>
            <a:off x="5049139" y="2195054"/>
            <a:ext cx="651509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20" name="textbox 112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22" name="textbox 1122"/>
          <p:cNvSpPr/>
          <p:nvPr/>
        </p:nvSpPr>
        <p:spPr>
          <a:xfrm>
            <a:off x="7834121" y="2748140"/>
            <a:ext cx="501650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0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ADAURA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24" name="textbox 1124"/>
          <p:cNvSpPr/>
          <p:nvPr/>
        </p:nvSpPr>
        <p:spPr>
          <a:xfrm>
            <a:off x="925169" y="4096991"/>
            <a:ext cx="397509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ALNEO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26" name="textbox 1126"/>
          <p:cNvSpPr/>
          <p:nvPr/>
        </p:nvSpPr>
        <p:spPr>
          <a:xfrm>
            <a:off x="7902067" y="3257791"/>
            <a:ext cx="361315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ALINA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textbox 1128"/>
          <p:cNvSpPr/>
          <p:nvPr/>
        </p:nvSpPr>
        <p:spPr>
          <a:xfrm>
            <a:off x="4661915" y="2950463"/>
            <a:ext cx="3630295" cy="1475739"/>
          </a:xfrm>
          <a:prstGeom prst="rect">
            <a:avLst/>
          </a:prstGeom>
          <a:solidFill>
            <a:srgbClr val="56639D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527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Disadvantages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07365" algn="l" rtl="0" eaLnBrk="0">
              <a:lnSpc>
                <a:spcPct val="81000"/>
              </a:lnSpc>
              <a:spcBef>
                <a:spcPts val="54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Pote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ntially less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compliance?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0736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Magnitude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of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benefit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depends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onstage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0736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Prol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onged exposure to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07365" algn="l" rtl="0" eaLnBrk="0">
              <a:lnSpc>
                <a:spcPct val="82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Lac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k of defined treatment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period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30" name="textbox 1130"/>
          <p:cNvSpPr/>
          <p:nvPr/>
        </p:nvSpPr>
        <p:spPr>
          <a:xfrm>
            <a:off x="4683252" y="1319784"/>
            <a:ext cx="3630295" cy="1475739"/>
          </a:xfrm>
          <a:prstGeom prst="rect">
            <a:avLst/>
          </a:prstGeom>
          <a:solidFill>
            <a:srgbClr val="56639D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3525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Advantage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86410" algn="l" rtl="0" eaLnBrk="0">
              <a:lnSpc>
                <a:spcPct val="97000"/>
              </a:lnSpc>
              <a:spcBef>
                <a:spcPts val="102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Phase</a:t>
            </a:r>
            <a:r>
              <a:rPr sz="1400" b="1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III</a:t>
            </a:r>
            <a:r>
              <a:rPr sz="14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evide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nce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86410" algn="l" rtl="0" eaLnBrk="0">
              <a:lnSpc>
                <a:spcPct val="81000"/>
              </a:lnSpc>
              <a:spcBef>
                <a:spcPts val="4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Significant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 improvement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8641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OS benefit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(ADAURA)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8641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 delay for c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urative surgery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32" name="textbox 1132"/>
          <p:cNvSpPr/>
          <p:nvPr/>
        </p:nvSpPr>
        <p:spPr>
          <a:xfrm>
            <a:off x="961643" y="2944367"/>
            <a:ext cx="3583304" cy="1481455"/>
          </a:xfrm>
          <a:prstGeom prst="rect">
            <a:avLst/>
          </a:prstGeom>
          <a:solidFill>
            <a:srgbClr val="6E1E50">
              <a:alpha val="9019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63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Disadvantages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94665" algn="l" rtl="0" eaLnBrk="0">
              <a:lnSpc>
                <a:spcPct val="97000"/>
              </a:lnSpc>
              <a:spcBef>
                <a:spcPts val="94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Phase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evidence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94665" algn="l" rtl="0" eaLnBrk="0">
              <a:lnSpc>
                <a:spcPct val="81000"/>
              </a:lnSpc>
              <a:spcBef>
                <a:spcPts val="4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16%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1400" b="1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</a:t>
            </a:r>
            <a:r>
              <a:rPr sz="14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surgery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94665" algn="l" rtl="0" eaLnBrk="0">
              <a:lnSpc>
                <a:spcPct val="82000"/>
              </a:lnSpc>
              <a:spcBef>
                <a:spcPts val="3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MPR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lower than expected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94665" algn="l" rtl="0" eaLnBrk="0">
              <a:lnSpc>
                <a:spcPct val="81000"/>
              </a:lnSpc>
              <a:spcBef>
                <a:spcPts val="30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Required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biopsy before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surgery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34" name="textbox 1134"/>
          <p:cNvSpPr/>
          <p:nvPr/>
        </p:nvSpPr>
        <p:spPr>
          <a:xfrm>
            <a:off x="914400" y="1341120"/>
            <a:ext cx="3630295" cy="1457325"/>
          </a:xfrm>
          <a:prstGeom prst="rect">
            <a:avLst/>
          </a:prstGeom>
          <a:solidFill>
            <a:srgbClr val="6E1E50">
              <a:alpha val="862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146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Advantage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41655" algn="l" rtl="0" eaLnBrk="0">
              <a:lnSpc>
                <a:spcPct val="81000"/>
              </a:lnSpc>
              <a:spcBef>
                <a:spcPts val="155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↑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Compliance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41655" algn="l" rtl="0" eaLnBrk="0">
              <a:lnSpc>
                <a:spcPct val="82000"/>
              </a:lnSpc>
              <a:spcBef>
                <a:spcPts val="305"/>
              </a:spcBef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↑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ORR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4165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Safety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profile favorable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36" name="textbox 1136"/>
          <p:cNvSpPr/>
          <p:nvPr/>
        </p:nvSpPr>
        <p:spPr>
          <a:xfrm>
            <a:off x="451492" y="313120"/>
            <a:ext cx="389509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Optimal treatment strategy?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38" name="textbox 1138"/>
          <p:cNvSpPr/>
          <p:nvPr/>
        </p:nvSpPr>
        <p:spPr>
          <a:xfrm>
            <a:off x="4408056" y="4665000"/>
            <a:ext cx="4403725" cy="290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3615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Modified (adapted for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ALK/EGFR po) from</a:t>
            </a:r>
            <a:r>
              <a:rPr sz="8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: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MountziosG, et al,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Nat Rev Cli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 Oncol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40" name="textbox 1140"/>
          <p:cNvSpPr/>
          <p:nvPr/>
        </p:nvSpPr>
        <p:spPr>
          <a:xfrm>
            <a:off x="435965" y="947089"/>
            <a:ext cx="6380479" cy="241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00"/>
              </a:lnSpc>
            </a:pPr>
            <a:r>
              <a:rPr sz="1800" b="1" kern="0" spc="0" baseline="22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To</a:t>
            </a:r>
            <a:r>
              <a:rPr sz="11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0" baseline="22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date</a:t>
            </a:r>
            <a:r>
              <a:rPr sz="1100" b="1" kern="0" spc="-1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10" baseline="22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r>
              <a:rPr sz="11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</a:t>
            </a:r>
            <a:r>
              <a:rPr sz="2100" b="1" kern="0" spc="0" baseline="-400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r>
              <a:rPr sz="1300" b="1" kern="0" spc="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</a:t>
            </a:r>
            <a:r>
              <a:rPr sz="13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        </a:t>
            </a:r>
            <a:r>
              <a:rPr sz="2100" b="1" kern="0" spc="0" baseline="-40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endParaRPr sz="2100" baseline="-4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142" name="picture 1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1144" name="picture 1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094732"/>
            <a:ext cx="7947659" cy="48766"/>
          </a:xfrm>
          <a:prstGeom prst="rect">
            <a:avLst/>
          </a:prstGeom>
        </p:spPr>
      </p:pic>
      <p:pic>
        <p:nvPicPr>
          <p:cNvPr id="1146" name="picture 1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148" name="textbox 1148"/>
          <p:cNvSpPr/>
          <p:nvPr/>
        </p:nvSpPr>
        <p:spPr>
          <a:xfrm>
            <a:off x="2138654" y="4800701"/>
            <a:ext cx="815975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kern="0" spc="1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21600000">
            <a:off x="492252" y="1284732"/>
            <a:ext cx="5035296" cy="2932176"/>
            <a:chOff x="0" y="0"/>
            <a:chExt cx="5035296" cy="2932176"/>
          </a:xfrm>
        </p:grpSpPr>
        <p:pic>
          <p:nvPicPr>
            <p:cNvPr id="1150" name="picture 11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035296" cy="2932176"/>
            </a:xfrm>
            <a:prstGeom prst="rect">
              <a:avLst/>
            </a:prstGeom>
          </p:spPr>
        </p:pic>
        <p:sp>
          <p:nvSpPr>
            <p:cNvPr id="1152" name="rect 1152"/>
            <p:cNvSpPr/>
            <p:nvPr/>
          </p:nvSpPr>
          <p:spPr>
            <a:xfrm>
              <a:off x="473963" y="2418588"/>
              <a:ext cx="1790700" cy="243840"/>
            </a:xfrm>
            <a:prstGeom prst="rect">
              <a:avLst/>
            </a:prstGeom>
            <a:solidFill>
              <a:srgbClr val="56639D">
                <a:alpha val="2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54" name="textbox 1154"/>
            <p:cNvSpPr/>
            <p:nvPr/>
          </p:nvSpPr>
          <p:spPr>
            <a:xfrm>
              <a:off x="700483" y="143749"/>
              <a:ext cx="3455670" cy="24942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78230" algn="l" rtl="0" eaLnBrk="0">
                <a:lnSpc>
                  <a:spcPct val="81000"/>
                </a:lnSpc>
              </a:pPr>
              <a:r>
                <a:rPr sz="1400" b="1" kern="0" spc="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ADJUVANT SETT</a:t>
              </a:r>
              <a:r>
                <a:rPr sz="1400" b="1" kern="0" spc="-1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ING</a:t>
              </a:r>
              <a:endParaRPr sz="14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74930" algn="l" rtl="0" eaLnBrk="0">
                <a:lnSpc>
                  <a:spcPts val="1275"/>
                </a:lnSpc>
                <a:spcBef>
                  <a:spcPts val="1450"/>
                </a:spcBef>
              </a:pPr>
              <a:r>
                <a:rPr sz="1600" b="1" kern="0" spc="10" baseline="300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ADAURA,</a:t>
              </a:r>
              <a:r>
                <a:rPr sz="1000" b="1" kern="0" spc="1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600" b="1" kern="0" spc="10" baseline="300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osimertinib</a:t>
              </a:r>
              <a:r>
                <a:rPr sz="1000" b="1" kern="0" spc="1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                     </a:t>
              </a:r>
              <a:r>
                <a:rPr sz="1000" b="1" kern="0" spc="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                    </a:t>
              </a:r>
              <a:r>
                <a:rPr sz="1600" b="1" kern="0" spc="10" baseline="1300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ALINA,alectinib</a:t>
              </a:r>
              <a:endParaRPr sz="1600" baseline="13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93420" algn="l" rtl="0" eaLnBrk="0">
                <a:lnSpc>
                  <a:spcPct val="79000"/>
                </a:lnSpc>
                <a:spcBef>
                  <a:spcPts val="245"/>
                </a:spcBef>
              </a:pPr>
              <a:r>
                <a:rPr sz="800" b="1" kern="0" spc="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Benefit reg</a:t>
              </a:r>
              <a:r>
                <a:rPr sz="800" b="1" kern="0" spc="-1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ardless</a:t>
              </a:r>
              <a:endParaRPr sz="8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690245" algn="l" rtl="0" eaLnBrk="0">
                <a:lnSpc>
                  <a:spcPts val="985"/>
                </a:lnSpc>
              </a:pPr>
              <a:r>
                <a:rPr sz="800" b="1" kern="0" spc="10" dirty="0">
                  <a:solidFill>
                    <a:srgbClr val="2867AE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adjuvantchemo</a:t>
              </a:r>
              <a:endParaRPr sz="8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5000"/>
                </a:lnSpc>
                <a:spcBef>
                  <a:spcPts val="0"/>
                </a:spcBef>
              </a:pPr>
              <a:r>
                <a:rPr sz="1000" b="1" kern="0" spc="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No</a:t>
              </a:r>
              <a:r>
                <a:rPr sz="1000" b="1" kern="0" spc="9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000" b="1" kern="0" spc="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adjuvantchemo</a:t>
              </a:r>
              <a:r>
                <a:rPr sz="1000" b="1" kern="0" spc="9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000" kern="0" spc="90" dirty="0">
                  <a:solidFill>
                    <a:srgbClr val="56639D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(40%)</a:t>
              </a:r>
              <a:endParaRPr sz="1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  <p:sp>
          <p:nvSpPr>
            <p:cNvPr id="1156" name="rect 1156"/>
            <p:cNvSpPr/>
            <p:nvPr/>
          </p:nvSpPr>
          <p:spPr>
            <a:xfrm>
              <a:off x="2830067" y="2418588"/>
              <a:ext cx="1792223" cy="243840"/>
            </a:xfrm>
            <a:prstGeom prst="rect">
              <a:avLst/>
            </a:prstGeom>
            <a:solidFill>
              <a:srgbClr val="56639D">
                <a:alpha val="2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58" name="path 1158"/>
            <p:cNvSpPr/>
            <p:nvPr/>
          </p:nvSpPr>
          <p:spPr>
            <a:xfrm>
              <a:off x="4427473" y="1289557"/>
              <a:ext cx="170180" cy="71120"/>
            </a:xfrm>
            <a:custGeom>
              <a:avLst/>
              <a:gdLst/>
              <a:ahLst/>
              <a:cxnLst/>
              <a:rect l="0" t="0" r="0" b="0"/>
              <a:pathLst>
                <a:path w="268" h="112">
                  <a:moveTo>
                    <a:pt x="248" y="73"/>
                  </a:moveTo>
                  <a:lnTo>
                    <a:pt x="56" y="73"/>
                  </a:lnTo>
                  <a:lnTo>
                    <a:pt x="56" y="92"/>
                  </a:lnTo>
                  <a:lnTo>
                    <a:pt x="20" y="56"/>
                  </a:lnTo>
                  <a:lnTo>
                    <a:pt x="56" y="20"/>
                  </a:lnTo>
                  <a:lnTo>
                    <a:pt x="56" y="38"/>
                  </a:lnTo>
                  <a:lnTo>
                    <a:pt x="248" y="38"/>
                  </a:lnTo>
                  <a:lnTo>
                    <a:pt x="248" y="73"/>
                  </a:lnTo>
                  <a:close/>
                </a:path>
              </a:pathLst>
            </a:custGeom>
            <a:noFill/>
            <a:ln w="25400" cap="flat">
              <a:solidFill>
                <a:srgbClr val="6E1E5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46" name="group 46"/>
            <p:cNvGrpSpPr/>
            <p:nvPr/>
          </p:nvGrpSpPr>
          <p:grpSpPr>
            <a:xfrm rot="21600000">
              <a:off x="2395982" y="1120393"/>
              <a:ext cx="170180" cy="71120"/>
              <a:chOff x="0" y="0"/>
              <a:chExt cx="170180" cy="71120"/>
            </a:xfrm>
          </p:grpSpPr>
          <p:sp>
            <p:nvSpPr>
              <p:cNvPr id="1160" name="path 1160"/>
              <p:cNvSpPr/>
              <p:nvPr/>
            </p:nvSpPr>
            <p:spPr>
              <a:xfrm>
                <a:off x="12700" y="12700"/>
                <a:ext cx="14478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228" h="72">
                    <a:moveTo>
                      <a:pt x="228" y="54"/>
                    </a:moveTo>
                    <a:lnTo>
                      <a:pt x="36" y="54"/>
                    </a:lnTo>
                    <a:lnTo>
                      <a:pt x="36" y="72"/>
                    </a:lnTo>
                    <a:lnTo>
                      <a:pt x="0" y="36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28" y="18"/>
                    </a:lnTo>
                    <a:lnTo>
                      <a:pt x="228" y="54"/>
                    </a:lnTo>
                    <a:close/>
                  </a:path>
                </a:pathLst>
              </a:custGeom>
              <a:solidFill>
                <a:srgbClr val="6E1E5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2" name="path 1162"/>
              <p:cNvSpPr/>
              <p:nvPr/>
            </p:nvSpPr>
            <p:spPr>
              <a:xfrm>
                <a:off x="0" y="0"/>
                <a:ext cx="170180" cy="71120"/>
              </a:xfrm>
              <a:custGeom>
                <a:avLst/>
                <a:gdLst/>
                <a:ahLst/>
                <a:cxnLst/>
                <a:rect l="0" t="0" r="0" b="0"/>
                <a:pathLst>
                  <a:path w="268" h="112">
                    <a:moveTo>
                      <a:pt x="248" y="74"/>
                    </a:moveTo>
                    <a:lnTo>
                      <a:pt x="56" y="74"/>
                    </a:lnTo>
                    <a:lnTo>
                      <a:pt x="56" y="92"/>
                    </a:lnTo>
                    <a:lnTo>
                      <a:pt x="20" y="56"/>
                    </a:lnTo>
                    <a:lnTo>
                      <a:pt x="56" y="20"/>
                    </a:lnTo>
                    <a:lnTo>
                      <a:pt x="56" y="38"/>
                    </a:lnTo>
                    <a:lnTo>
                      <a:pt x="248" y="38"/>
                    </a:lnTo>
                    <a:lnTo>
                      <a:pt x="248" y="7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6E1E50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64" name="textbox 1164"/>
          <p:cNvSpPr/>
          <p:nvPr/>
        </p:nvSpPr>
        <p:spPr>
          <a:xfrm>
            <a:off x="6433565" y="1625744"/>
            <a:ext cx="1687829" cy="644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000" b="1" kern="0" spc="0" baseline="21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r>
              <a:rPr sz="6500" b="1" kern="0" spc="340" baseline="-130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r>
              <a:rPr sz="2000" b="1" kern="0" spc="-110" baseline="21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chemotherapy</a:t>
            </a:r>
            <a:endParaRPr sz="2000" baseline="2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66" name="textbox 1166"/>
          <p:cNvSpPr/>
          <p:nvPr/>
        </p:nvSpPr>
        <p:spPr>
          <a:xfrm>
            <a:off x="6294120" y="2293620"/>
            <a:ext cx="1983104" cy="1405255"/>
          </a:xfrm>
          <a:prstGeom prst="rect">
            <a:avLst/>
          </a:prstGeom>
          <a:solidFill>
            <a:srgbClr val="6E1E50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1830" indent="-248920" algn="l" rtl="0" eaLnBrk="0">
              <a:lnSpc>
                <a:spcPct val="90000"/>
              </a:lnSpc>
            </a:pPr>
            <a:r>
              <a:rPr sz="14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r>
              <a:rPr sz="14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</a:t>
            </a:r>
            <a:r>
              <a:rPr sz="14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SETTING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07060" algn="l" rtl="0" eaLnBrk="0">
              <a:lnSpc>
                <a:spcPct val="83000"/>
              </a:lnSpc>
              <a:spcBef>
                <a:spcPts val="305"/>
              </a:spcBef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NEOADAURA,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685800" algn="l" rtl="0" eaLnBrk="0">
              <a:lnSpc>
                <a:spcPts val="1275"/>
              </a:lnSpc>
            </a:pPr>
            <a:r>
              <a:rPr sz="10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760730" algn="l" rtl="0" eaLnBrk="0">
              <a:lnSpc>
                <a:spcPct val="85000"/>
              </a:lnSpc>
              <a:spcBef>
                <a:spcPts val="250"/>
              </a:spcBef>
            </a:pP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ongoing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)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168" name="picture 1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45123" y="2068067"/>
            <a:ext cx="2669793" cy="1792223"/>
          </a:xfrm>
          <a:prstGeom prst="rect">
            <a:avLst/>
          </a:prstGeom>
        </p:spPr>
      </p:pic>
      <p:sp>
        <p:nvSpPr>
          <p:cNvPr id="1170" name="textbox 1170"/>
          <p:cNvSpPr/>
          <p:nvPr/>
        </p:nvSpPr>
        <p:spPr>
          <a:xfrm>
            <a:off x="386356" y="242634"/>
            <a:ext cx="5878195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6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</a:t>
            </a:r>
            <a:r>
              <a:rPr sz="2700" b="1" u="sng" kern="0" spc="6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</a:t>
            </a:r>
            <a:r>
              <a:rPr sz="2700" b="1" kern="0" spc="6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still relevant in</a:t>
            </a:r>
            <a:r>
              <a:rPr sz="2700" b="1" kern="0" spc="10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6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adjuvantsett</a:t>
            </a:r>
            <a:r>
              <a:rPr sz="2700" b="1" kern="0" spc="5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ing?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72" name="textbox 1172"/>
          <p:cNvSpPr/>
          <p:nvPr/>
        </p:nvSpPr>
        <p:spPr>
          <a:xfrm>
            <a:off x="4408056" y="4620194"/>
            <a:ext cx="4403725" cy="334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0114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174" name="picture 1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1176" name="picture 1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178" name="textbox 1178"/>
          <p:cNvSpPr/>
          <p:nvPr/>
        </p:nvSpPr>
        <p:spPr>
          <a:xfrm>
            <a:off x="3710992" y="3767332"/>
            <a:ext cx="1024889" cy="155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000" b="1" kern="0" spc="3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 adjuvantchemo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80" name="textbox 118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picture 1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0020" y="1862328"/>
            <a:ext cx="8968740" cy="2205227"/>
          </a:xfrm>
          <a:prstGeom prst="rect">
            <a:avLst/>
          </a:prstGeom>
        </p:spPr>
      </p:pic>
      <p:sp>
        <p:nvSpPr>
          <p:cNvPr id="1184" name="textbox 1184"/>
          <p:cNvSpPr/>
          <p:nvPr/>
        </p:nvSpPr>
        <p:spPr>
          <a:xfrm>
            <a:off x="420420" y="855102"/>
            <a:ext cx="6652259" cy="902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895" algn="l" rtl="0" eaLnBrk="0">
              <a:lnSpc>
                <a:spcPct val="81000"/>
              </a:lnSpc>
            </a:pPr>
            <a:r>
              <a:rPr sz="2000" b="1" i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Osimertinib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AURA, Adjuvant Osimertinib                                                       LAURA, Os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imertinib consolidation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86" name="textbox 1186"/>
          <p:cNvSpPr/>
          <p:nvPr/>
        </p:nvSpPr>
        <p:spPr>
          <a:xfrm>
            <a:off x="4408056" y="4639092"/>
            <a:ext cx="4403725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530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Tsuboietal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Ramalingam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ASCO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88" name="textbox 1188"/>
          <p:cNvSpPr/>
          <p:nvPr/>
        </p:nvSpPr>
        <p:spPr>
          <a:xfrm>
            <a:off x="377123" y="242634"/>
            <a:ext cx="273494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Safety</a:t>
            </a:r>
            <a:r>
              <a:rPr sz="2700" b="1" kern="0" spc="15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&amp;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tolerance</a:t>
            </a:r>
            <a:r>
              <a:rPr sz="2700" b="1" kern="0" spc="15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190" name="picture 1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1192" name="picture 1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194" name="textbox 119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picture 1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3568" y="1615440"/>
            <a:ext cx="4501896" cy="2499359"/>
          </a:xfrm>
          <a:prstGeom prst="rect">
            <a:avLst/>
          </a:prstGeom>
        </p:spPr>
      </p:pic>
      <p:sp>
        <p:nvSpPr>
          <p:cNvPr id="1198" name="textbox 1198"/>
          <p:cNvSpPr/>
          <p:nvPr/>
        </p:nvSpPr>
        <p:spPr>
          <a:xfrm>
            <a:off x="501497" y="1428767"/>
            <a:ext cx="3504565" cy="1430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ALINA, Adjuvantalectinib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  <a:spcBef>
                <a:spcPts val="0"/>
              </a:spcBef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 </a:t>
            </a:r>
            <a:r>
              <a:rPr sz="10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years</a:t>
            </a: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</a:t>
            </a:r>
            <a:r>
              <a:rPr sz="10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4 </a:t>
            </a:r>
            <a:r>
              <a:rPr sz="10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months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00" name="picture 1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63667" y="2060447"/>
            <a:ext cx="3718560" cy="1188720"/>
          </a:xfrm>
          <a:prstGeom prst="rect">
            <a:avLst/>
          </a:prstGeom>
        </p:spPr>
      </p:pic>
      <p:sp>
        <p:nvSpPr>
          <p:cNvPr id="1202" name="textbox 1202"/>
          <p:cNvSpPr/>
          <p:nvPr/>
        </p:nvSpPr>
        <p:spPr>
          <a:xfrm>
            <a:off x="4408056" y="4631167"/>
            <a:ext cx="4403725" cy="323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014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 BJ,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 2023; N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ishio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M, WCLC 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04" name="textbox 1204"/>
          <p:cNvSpPr/>
          <p:nvPr/>
        </p:nvSpPr>
        <p:spPr>
          <a:xfrm>
            <a:off x="5432178" y="3476026"/>
            <a:ext cx="2124710" cy="509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100" b="1" u="sng" kern="0" spc="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Clinical improvements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from baseline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for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57150" algn="l" rtl="0" eaLnBrk="0">
              <a:lnSpc>
                <a:spcPct val="97000"/>
              </a:lnSpc>
              <a:spcBef>
                <a:spcPts val="245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vs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.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across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all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health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44780" algn="l" rtl="0" eaLnBrk="0">
              <a:lnSpc>
                <a:spcPct val="81000"/>
              </a:lnSpc>
              <a:spcBef>
                <a:spcPts val="35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domains </a:t>
            </a:r>
            <a:r>
              <a:rPr sz="11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except physical functioni</a:t>
            </a:r>
            <a:r>
              <a:rPr sz="1100" u="sng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ng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06" name="textbox 1206"/>
          <p:cNvSpPr/>
          <p:nvPr/>
        </p:nvSpPr>
        <p:spPr>
          <a:xfrm>
            <a:off x="377123" y="242634"/>
            <a:ext cx="273494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Safety</a:t>
            </a:r>
            <a:r>
              <a:rPr sz="2700" b="1" kern="0" spc="15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&amp;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tolerance</a:t>
            </a:r>
            <a:r>
              <a:rPr sz="2700" b="1" kern="0" spc="15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08" name="picture 1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1210" name="picture 12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pic>
        <p:nvPicPr>
          <p:cNvPr id="1212" name="picture 1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22335" y="3342131"/>
            <a:ext cx="574547" cy="545592"/>
          </a:xfrm>
          <a:prstGeom prst="rect">
            <a:avLst/>
          </a:prstGeom>
        </p:spPr>
      </p:pic>
      <p:sp>
        <p:nvSpPr>
          <p:cNvPr id="1214" name="textbox 1214"/>
          <p:cNvSpPr/>
          <p:nvPr/>
        </p:nvSpPr>
        <p:spPr>
          <a:xfrm>
            <a:off x="438708" y="859680"/>
            <a:ext cx="906780" cy="268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20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Alectinib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16" name="textbox 1216"/>
          <p:cNvSpPr/>
          <p:nvPr/>
        </p:nvSpPr>
        <p:spPr>
          <a:xfrm>
            <a:off x="6446677" y="1761856"/>
            <a:ext cx="795655" cy="222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400" b="1" kern="0" spc="-20" dirty="0">
                <a:solidFill>
                  <a:srgbClr val="026C72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Health</a:t>
            </a:r>
            <a:r>
              <a:rPr sz="1400" b="1" kern="0" spc="80" dirty="0">
                <a:solidFill>
                  <a:srgbClr val="026C72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026C72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QoL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18" name="textbox 121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6384" y="1801367"/>
            <a:ext cx="2606039" cy="888492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85160" y="1836419"/>
            <a:ext cx="2414016" cy="928116"/>
          </a:xfrm>
          <a:prstGeom prst="rect">
            <a:avLst/>
          </a:prstGeom>
        </p:spPr>
      </p:pic>
      <p:graphicFrame>
        <p:nvGraphicFramePr>
          <p:cNvPr id="68" name="table 68"/>
          <p:cNvGraphicFramePr>
            <a:graphicFrameLocks noGrp="1"/>
          </p:cNvGraphicFramePr>
          <p:nvPr/>
        </p:nvGraphicFramePr>
        <p:xfrm>
          <a:off x="894841" y="1121917"/>
          <a:ext cx="3491865" cy="2326640"/>
        </p:xfrm>
        <a:graphic>
          <a:graphicData uri="http://schemas.openxmlformats.org/drawingml/2006/table">
            <a:tbl>
              <a:tblPr/>
              <a:tblGrid>
                <a:gridCol w="2365375"/>
                <a:gridCol w="1126489"/>
              </a:tblGrid>
              <a:tr h="105473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26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Stage I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         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Stag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</a:t>
                      </a:r>
                      <a:r>
                        <a:rPr sz="14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II</a:t>
                      </a:r>
                      <a:r>
                        <a:rPr sz="1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    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Stage</a:t>
                      </a:r>
                      <a:r>
                        <a:rPr sz="14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III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19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32348" y="1697735"/>
            <a:ext cx="2226564" cy="1178052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31408" y="2817876"/>
            <a:ext cx="1991867" cy="1370075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1637804" y="4631471"/>
            <a:ext cx="7228205" cy="323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800" u="sng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seer</a:t>
            </a:r>
            <a:r>
              <a:rPr sz="800" u="sng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cancer</a:t>
            </a:r>
            <a:r>
              <a:rPr sz="800" u="sng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gov</a:t>
            </a:r>
            <a:r>
              <a:rPr sz="800" u="sng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statfacts</a:t>
            </a:r>
            <a:r>
              <a:rPr sz="800" u="sng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html</a:t>
            </a:r>
            <a:r>
              <a:rPr sz="800" u="sng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lungb</a:t>
            </a:r>
            <a:r>
              <a:rPr sz="800" u="sng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800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hlinkClick r:id="rId6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html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Goldstraw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etal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ThoracOncol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016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1300" b="1" kern="0" spc="0" baseline="80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8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300" b="1" kern="0" spc="0" baseline="80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</a:t>
            </a:r>
            <a:r>
              <a:rPr sz="800" b="1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300" b="1" kern="0" spc="0" baseline="80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Mezquita</a:t>
            </a:r>
            <a:r>
              <a:rPr sz="800" b="1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                                    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yright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of the author.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6033008" y="3372104"/>
            <a:ext cx="2680335" cy="647700"/>
          </a:xfrm>
          <a:prstGeom prst="roundRect">
            <a:avLst>
              <a:gd name="adj" fmla="val 18334"/>
            </a:avLst>
          </a:prstGeom>
          <a:noFill/>
          <a:ln w="12700" cap="flat">
            <a:solidFill>
              <a:srgbClr val="AB0C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82165" indent="76200" algn="l" rtl="0" eaLnBrk="0">
              <a:lnSpc>
                <a:spcPct val="99000"/>
              </a:lnSpc>
            </a:pPr>
            <a:r>
              <a:rPr sz="8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Risk of</a:t>
            </a:r>
            <a:r>
              <a:rPr sz="8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</a:t>
            </a:r>
            <a:r>
              <a:rPr sz="8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recurrence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014983" y="3658855"/>
            <a:ext cx="4465319" cy="373648"/>
            <a:chOff x="0" y="0"/>
            <a:chExt cx="4465319" cy="373648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65800"/>
              <a:ext cx="4465319" cy="307847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4490720" cy="4133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574290" algn="l" rtl="0" eaLnBrk="0">
                <a:lnSpc>
                  <a:spcPct val="97000"/>
                </a:lnSpc>
              </a:pPr>
              <a:r>
                <a:rPr sz="2100" b="1" kern="0" spc="10" baseline="500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35,9%</a:t>
              </a:r>
              <a:r>
                <a:rPr sz="13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     </a:t>
              </a:r>
              <a:r>
                <a:rPr sz="13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         </a:t>
              </a:r>
              <a:r>
                <a:rPr sz="2100" b="1" kern="0" spc="0" baseline="-700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8,9%</a:t>
              </a:r>
              <a:endParaRPr sz="2100" baseline="-7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866140" algn="l" rtl="0" eaLnBrk="0">
                <a:lnSpc>
                  <a:spcPct val="82000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63,7%</a:t>
              </a:r>
              <a:endParaRPr sz="14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sp>
        <p:nvSpPr>
          <p:cNvPr id="84" name="textbox 84"/>
          <p:cNvSpPr/>
          <p:nvPr/>
        </p:nvSpPr>
        <p:spPr>
          <a:xfrm>
            <a:off x="328035" y="253302"/>
            <a:ext cx="317563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Earlier stage</a:t>
            </a:r>
            <a:r>
              <a:rPr sz="2700" b="1" kern="0" spc="2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2700" b="1" kern="0" spc="1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1014983" y="2807208"/>
            <a:ext cx="2148839" cy="306704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1545" algn="l" rtl="0" eaLnBrk="0">
              <a:lnSpc>
                <a:spcPct val="81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22%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90" name="textbox 90"/>
          <p:cNvSpPr/>
          <p:nvPr/>
        </p:nvSpPr>
        <p:spPr>
          <a:xfrm>
            <a:off x="3357371" y="2785872"/>
            <a:ext cx="925194" cy="307975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0040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21%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2" name="textbox 92"/>
          <p:cNvSpPr/>
          <p:nvPr/>
        </p:nvSpPr>
        <p:spPr>
          <a:xfrm>
            <a:off x="4475988" y="2781300"/>
            <a:ext cx="925194" cy="307975"/>
          </a:xfrm>
          <a:prstGeom prst="rect">
            <a:avLst/>
          </a:prstGeom>
          <a:solidFill>
            <a:srgbClr val="56639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321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53%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4" name="textbox 94"/>
          <p:cNvSpPr/>
          <p:nvPr/>
        </p:nvSpPr>
        <p:spPr>
          <a:xfrm>
            <a:off x="6148997" y="1370188"/>
            <a:ext cx="1473835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14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“Early stage”,</a:t>
            </a:r>
            <a:r>
              <a:rPr sz="1400" b="1" kern="0" spc="1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but</a:t>
            </a:r>
            <a:r>
              <a:rPr sz="1400" b="1" kern="0" spc="10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8156992" y="2041056"/>
            <a:ext cx="496569" cy="3244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600" kern="0" spc="3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IASLC</a:t>
            </a:r>
            <a:r>
              <a:rPr sz="600" kern="0" spc="8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600" kern="0" spc="3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Staging</a:t>
            </a:r>
            <a:endParaRPr sz="6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1275" algn="l" rtl="0" eaLnBrk="0">
              <a:lnSpc>
                <a:spcPct val="93000"/>
              </a:lnSpc>
              <a:spcBef>
                <a:spcPts val="170"/>
              </a:spcBef>
            </a:pPr>
            <a:r>
              <a:rPr sz="600" kern="0" spc="3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Lung</a:t>
            </a:r>
            <a:r>
              <a:rPr sz="600" kern="0" spc="10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600" kern="0" spc="3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Cancer</a:t>
            </a:r>
            <a:endParaRPr sz="6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11760" algn="l" rtl="0" eaLnBrk="0">
              <a:lnSpc>
                <a:spcPct val="93000"/>
              </a:lnSpc>
              <a:spcBef>
                <a:spcPts val="170"/>
              </a:spcBef>
            </a:pPr>
            <a:r>
              <a:rPr sz="600" kern="0" spc="30" dirty="0">
                <a:solidFill>
                  <a:srgbClr val="212121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Program</a:t>
            </a:r>
            <a:endParaRPr sz="6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98" name="textbox 98"/>
          <p:cNvSpPr/>
          <p:nvPr/>
        </p:nvSpPr>
        <p:spPr>
          <a:xfrm>
            <a:off x="4663709" y="1385809"/>
            <a:ext cx="595630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4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IV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7943342" y="3493261"/>
            <a:ext cx="129031" cy="423163"/>
            <a:chOff x="0" y="0"/>
            <a:chExt cx="129031" cy="423163"/>
          </a:xfrm>
        </p:grpSpPr>
        <p:sp>
          <p:nvSpPr>
            <p:cNvPr id="100" name="path 100"/>
            <p:cNvSpPr/>
            <p:nvPr/>
          </p:nvSpPr>
          <p:spPr>
            <a:xfrm>
              <a:off x="12700" y="12700"/>
              <a:ext cx="103631" cy="397763"/>
            </a:xfrm>
            <a:custGeom>
              <a:avLst/>
              <a:gdLst/>
              <a:ahLst/>
              <a:cxnLst/>
              <a:rect l="0" t="0" r="0" b="0"/>
              <a:pathLst>
                <a:path w="163" h="626">
                  <a:moveTo>
                    <a:pt x="0" y="626"/>
                  </a:moveTo>
                  <a:lnTo>
                    <a:pt x="81" y="0"/>
                  </a:lnTo>
                  <a:lnTo>
                    <a:pt x="163" y="626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6E1E5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" name="path 102"/>
            <p:cNvSpPr/>
            <p:nvPr/>
          </p:nvSpPr>
          <p:spPr>
            <a:xfrm>
              <a:off x="0" y="0"/>
              <a:ext cx="129031" cy="423163"/>
            </a:xfrm>
            <a:custGeom>
              <a:avLst/>
              <a:gdLst/>
              <a:ahLst/>
              <a:cxnLst/>
              <a:rect l="0" t="0" r="0" b="0"/>
              <a:pathLst>
                <a:path w="203" h="666">
                  <a:moveTo>
                    <a:pt x="20" y="646"/>
                  </a:moveTo>
                  <a:lnTo>
                    <a:pt x="101" y="20"/>
                  </a:lnTo>
                  <a:lnTo>
                    <a:pt x="183" y="646"/>
                  </a:lnTo>
                  <a:lnTo>
                    <a:pt x="20" y="646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4"/>
          <p:cNvSpPr/>
          <p:nvPr/>
        </p:nvSpPr>
        <p:spPr>
          <a:xfrm rot="16200000">
            <a:off x="433893" y="2850866"/>
            <a:ext cx="32639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  <a:spcBef>
                <a:spcPts val="0"/>
              </a:spcBef>
            </a:pPr>
            <a:r>
              <a:rPr sz="10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cases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6" name="textbox 106"/>
          <p:cNvSpPr/>
          <p:nvPr/>
        </p:nvSpPr>
        <p:spPr>
          <a:xfrm rot="16200000">
            <a:off x="254958" y="3807201"/>
            <a:ext cx="425450" cy="17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0"/>
              </a:spcBef>
            </a:pP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Survival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8" name="textbox 108"/>
          <p:cNvSpPr/>
          <p:nvPr/>
        </p:nvSpPr>
        <p:spPr>
          <a:xfrm rot="16200000">
            <a:off x="309759" y="2888654"/>
            <a:ext cx="254634" cy="2051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%</a:t>
            </a:r>
            <a:r>
              <a:rPr sz="10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of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0" name="textbox 110"/>
          <p:cNvSpPr/>
          <p:nvPr/>
        </p:nvSpPr>
        <p:spPr>
          <a:xfrm rot="16200000">
            <a:off x="196877" y="3817420"/>
            <a:ext cx="261620" cy="151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5 </a:t>
            </a:r>
            <a:r>
              <a:rPr sz="9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yrs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2" name="textbox 112"/>
          <p:cNvSpPr/>
          <p:nvPr/>
        </p:nvSpPr>
        <p:spPr>
          <a:xfrm rot="16200000">
            <a:off x="527968" y="3779222"/>
            <a:ext cx="208915" cy="196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40"/>
              </a:lnSpc>
              <a:spcBef>
                <a:spcPts val="0"/>
              </a:spcBef>
            </a:pPr>
            <a:r>
              <a:rPr sz="900" b="1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rate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picture 1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343" y="1665688"/>
            <a:ext cx="5545799" cy="1998007"/>
          </a:xfrm>
          <a:prstGeom prst="rect">
            <a:avLst/>
          </a:prstGeom>
        </p:spPr>
      </p:pic>
      <p:sp>
        <p:nvSpPr>
          <p:cNvPr id="1222" name="rect 1222"/>
          <p:cNvSpPr/>
          <p:nvPr/>
        </p:nvSpPr>
        <p:spPr>
          <a:xfrm>
            <a:off x="5823203" y="1752600"/>
            <a:ext cx="3092196" cy="2156460"/>
          </a:xfrm>
          <a:prstGeom prst="rect">
            <a:avLst/>
          </a:prstGeom>
          <a:solidFill>
            <a:srgbClr val="EFC5DF">
              <a:alpha val="2666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4" name="textbox 1224"/>
          <p:cNvSpPr/>
          <p:nvPr/>
        </p:nvSpPr>
        <p:spPr>
          <a:xfrm>
            <a:off x="1952637" y="4713528"/>
            <a:ext cx="6859269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r" rtl="0" eaLnBrk="0">
              <a:lnSpc>
                <a:spcPct val="79000"/>
              </a:lnSpc>
              <a:spcBef>
                <a:spcPts val="1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26" name="textbox 1226"/>
          <p:cNvSpPr/>
          <p:nvPr/>
        </p:nvSpPr>
        <p:spPr>
          <a:xfrm>
            <a:off x="8158581" y="3138982"/>
            <a:ext cx="33147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28" name="textbox 1228"/>
          <p:cNvSpPr/>
          <p:nvPr/>
        </p:nvSpPr>
        <p:spPr>
          <a:xfrm>
            <a:off x="6086855" y="2737104"/>
            <a:ext cx="931544" cy="230504"/>
          </a:xfrm>
          <a:prstGeom prst="rect">
            <a:avLst/>
          </a:prstGeom>
          <a:solidFill>
            <a:srgbClr val="6E1E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6520" algn="l" rtl="0" eaLnBrk="0">
              <a:lnSpc>
                <a:spcPct val="82000"/>
              </a:lnSpc>
              <a:spcBef>
                <a:spcPts val="0"/>
              </a:spcBef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CNS</a:t>
            </a:r>
            <a:r>
              <a:rPr sz="900" b="1" kern="0" spc="7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protection?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30" name="textbox 1230"/>
          <p:cNvSpPr/>
          <p:nvPr/>
        </p:nvSpPr>
        <p:spPr>
          <a:xfrm>
            <a:off x="6041135" y="3019044"/>
            <a:ext cx="1031875" cy="231775"/>
          </a:xfrm>
          <a:prstGeom prst="rect">
            <a:avLst/>
          </a:prstGeom>
          <a:solidFill>
            <a:srgbClr val="6E1E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425" algn="l" rtl="0" eaLnBrk="0">
              <a:lnSpc>
                <a:spcPct val="82000"/>
              </a:lnSpc>
              <a:spcBef>
                <a:spcPts val="0"/>
              </a:spcBef>
            </a:pPr>
            <a:r>
              <a:rPr sz="900" b="1" kern="0" spc="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Improved </a:t>
            </a: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DFS/PFS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7150366" y="3198097"/>
            <a:ext cx="706094" cy="476012"/>
            <a:chOff x="0" y="0"/>
            <a:chExt cx="706094" cy="476012"/>
          </a:xfrm>
        </p:grpSpPr>
        <p:sp>
          <p:nvSpPr>
            <p:cNvPr id="1232" name="path 1232"/>
            <p:cNvSpPr/>
            <p:nvPr/>
          </p:nvSpPr>
          <p:spPr>
            <a:xfrm>
              <a:off x="10147" y="7636"/>
              <a:ext cx="685800" cy="455676"/>
            </a:xfrm>
            <a:custGeom>
              <a:avLst/>
              <a:gdLst/>
              <a:ahLst/>
              <a:cxnLst/>
              <a:rect l="0" t="0" r="0" b="0"/>
              <a:pathLst>
                <a:path w="1080" h="717">
                  <a:moveTo>
                    <a:pt x="0" y="717"/>
                  </a:moveTo>
                  <a:lnTo>
                    <a:pt x="540" y="0"/>
                  </a:lnTo>
                  <a:lnTo>
                    <a:pt x="1080" y="717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34" name="path 1234"/>
            <p:cNvSpPr/>
            <p:nvPr/>
          </p:nvSpPr>
          <p:spPr>
            <a:xfrm>
              <a:off x="0" y="0"/>
              <a:ext cx="706094" cy="476012"/>
            </a:xfrm>
            <a:custGeom>
              <a:avLst/>
              <a:gdLst/>
              <a:ahLst/>
              <a:cxnLst/>
              <a:rect l="0" t="0" r="0" b="0"/>
              <a:pathLst>
                <a:path w="1111" h="749">
                  <a:moveTo>
                    <a:pt x="15" y="729"/>
                  </a:moveTo>
                  <a:lnTo>
                    <a:pt x="555" y="12"/>
                  </a:lnTo>
                  <a:lnTo>
                    <a:pt x="1095" y="729"/>
                  </a:lnTo>
                  <a:lnTo>
                    <a:pt x="15" y="729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36" name="path 1236"/>
          <p:cNvSpPr/>
          <p:nvPr/>
        </p:nvSpPr>
        <p:spPr>
          <a:xfrm>
            <a:off x="6486742" y="2909913"/>
            <a:ext cx="2059250" cy="562938"/>
          </a:xfrm>
          <a:custGeom>
            <a:avLst/>
            <a:gdLst/>
            <a:ahLst/>
            <a:cxnLst/>
            <a:rect l="0" t="0" r="0" b="0"/>
            <a:pathLst>
              <a:path w="3242" h="886">
                <a:moveTo>
                  <a:pt x="7" y="857"/>
                </a:moveTo>
                <a:lnTo>
                  <a:pt x="3235" y="29"/>
                </a:lnTo>
              </a:path>
            </a:pathLst>
          </a:custGeom>
          <a:noFill/>
          <a:ln w="38100" cap="flat">
            <a:solidFill>
              <a:srgbClr val="1B305E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38" name="textbox 1238"/>
          <p:cNvSpPr/>
          <p:nvPr/>
        </p:nvSpPr>
        <p:spPr>
          <a:xfrm>
            <a:off x="4309871" y="888491"/>
            <a:ext cx="1256030" cy="737869"/>
          </a:xfrm>
          <a:prstGeom prst="rect">
            <a:avLst/>
          </a:prstGeom>
          <a:solidFill>
            <a:srgbClr val="6E1E50">
              <a:alpha val="941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945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ALINA, 2 yrs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0223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ADAURA, 3 yrs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1973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5 yrs?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40" name="textbox 1240"/>
          <p:cNvSpPr/>
          <p:nvPr/>
        </p:nvSpPr>
        <p:spPr>
          <a:xfrm>
            <a:off x="451492" y="313120"/>
            <a:ext cx="2521585" cy="373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7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Optimal</a:t>
            </a:r>
            <a:r>
              <a:rPr sz="2700" b="1" kern="0" spc="2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duration</a:t>
            </a:r>
            <a:r>
              <a:rPr sz="2700" b="1" kern="0" spc="2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?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42" name="picture 1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244" name="textbox 1244"/>
          <p:cNvSpPr/>
          <p:nvPr/>
        </p:nvSpPr>
        <p:spPr>
          <a:xfrm>
            <a:off x="4328159" y="3899916"/>
            <a:ext cx="1156969" cy="368934"/>
          </a:xfrm>
          <a:prstGeom prst="rect">
            <a:avLst/>
          </a:prstGeom>
          <a:solidFill>
            <a:srgbClr val="6E1E50">
              <a:alpha val="9019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5415" algn="l" rtl="0" eaLnBrk="0">
              <a:lnSpc>
                <a:spcPct val="80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Until</a:t>
            </a:r>
            <a:r>
              <a:rPr sz="1400" b="1" kern="0" spc="14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PD????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46" name="picture 12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5094732"/>
            <a:ext cx="7947659" cy="48766"/>
          </a:xfrm>
          <a:prstGeom prst="rect">
            <a:avLst/>
          </a:prstGeom>
        </p:spPr>
      </p:pic>
      <p:pic>
        <p:nvPicPr>
          <p:cNvPr id="1248" name="picture 1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graphicFrame>
        <p:nvGraphicFramePr>
          <p:cNvPr id="1250" name="table 1250"/>
          <p:cNvGraphicFramePr>
            <a:graphicFrameLocks noGrp="1"/>
          </p:cNvGraphicFramePr>
          <p:nvPr/>
        </p:nvGraphicFramePr>
        <p:xfrm>
          <a:off x="6953822" y="1910905"/>
          <a:ext cx="754380" cy="408304"/>
        </p:xfrm>
        <a:graphic>
          <a:graphicData uri="http://schemas.openxmlformats.org/drawingml/2006/table">
            <a:tbl>
              <a:tblPr>
                <a:solidFill>
                  <a:srgbClr val="32502D"/>
                </a:solidFill>
              </a:tblPr>
              <a:tblGrid>
                <a:gridCol w="754380"/>
              </a:tblGrid>
              <a:tr h="398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0975" indent="-53340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9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Long-term</a:t>
                      </a:r>
                      <a:r>
                        <a:rPr sz="9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</a:t>
                      </a:r>
                      <a:r>
                        <a:rPr sz="9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benefit?</a:t>
                      </a:r>
                      <a:endParaRPr sz="9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25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5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5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50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2D"/>
                    </a:solidFill>
                  </a:tcPr>
                </a:tc>
              </a:tr>
            </a:tbl>
          </a:graphicData>
        </a:graphic>
      </p:graphicFrame>
      <p:sp>
        <p:nvSpPr>
          <p:cNvPr id="1252" name="rect 1252"/>
          <p:cNvSpPr/>
          <p:nvPr/>
        </p:nvSpPr>
        <p:spPr>
          <a:xfrm>
            <a:off x="2474976" y="1103376"/>
            <a:ext cx="972311" cy="307848"/>
          </a:xfrm>
          <a:prstGeom prst="rect">
            <a:avLst/>
          </a:prstGeom>
          <a:solidFill>
            <a:srgbClr val="6E1E50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54" name="textbox 1254"/>
          <p:cNvSpPr/>
          <p:nvPr/>
        </p:nvSpPr>
        <p:spPr>
          <a:xfrm>
            <a:off x="2462276" y="1175751"/>
            <a:ext cx="998219" cy="193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tabLst>
                <a:tab pos="119380" algn="l"/>
              </a:tabLst>
            </a:pPr>
            <a:r>
              <a:rPr sz="1400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4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1-2</a:t>
            </a:r>
            <a:r>
              <a:rPr sz="1400" b="1" kern="0" spc="8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months</a:t>
            </a:r>
            <a:r>
              <a:rPr sz="14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56" name="textbox 1256"/>
          <p:cNvSpPr/>
          <p:nvPr/>
        </p:nvSpPr>
        <p:spPr>
          <a:xfrm>
            <a:off x="7924800" y="2697480"/>
            <a:ext cx="542925" cy="230504"/>
          </a:xfrm>
          <a:prstGeom prst="rect">
            <a:avLst/>
          </a:prstGeom>
          <a:solidFill>
            <a:srgbClr val="6E1E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980" algn="l" rtl="0" eaLnBrk="0">
              <a:lnSpc>
                <a:spcPct val="81000"/>
              </a:lnSpc>
              <a:spcBef>
                <a:spcPts val="0"/>
              </a:spcBef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Toxicity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58" name="textbox 1258"/>
          <p:cNvSpPr/>
          <p:nvPr/>
        </p:nvSpPr>
        <p:spPr>
          <a:xfrm>
            <a:off x="8042147" y="2418588"/>
            <a:ext cx="396875" cy="230504"/>
          </a:xfrm>
          <a:prstGeom prst="rect">
            <a:avLst/>
          </a:prstGeom>
          <a:solidFill>
            <a:srgbClr val="6E1E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1000"/>
              </a:lnSpc>
            </a:pPr>
            <a:r>
              <a:rPr sz="900" b="1" kern="0" spc="-2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Cost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60" name="textbox 1260"/>
          <p:cNvSpPr/>
          <p:nvPr/>
        </p:nvSpPr>
        <p:spPr>
          <a:xfrm>
            <a:off x="6267703" y="3562578"/>
            <a:ext cx="294640" cy="17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-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Pros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62" name="path 1262"/>
          <p:cNvSpPr/>
          <p:nvPr/>
        </p:nvSpPr>
        <p:spPr>
          <a:xfrm>
            <a:off x="4922329" y="1656588"/>
            <a:ext cx="9525" cy="670686"/>
          </a:xfrm>
          <a:custGeom>
            <a:avLst/>
            <a:gdLst/>
            <a:ahLst/>
            <a:cxnLst/>
            <a:rect l="0" t="0" r="0" b="0"/>
            <a:pathLst>
              <a:path w="15" h="1056">
                <a:moveTo>
                  <a:pt x="7" y="0"/>
                </a:moveTo>
                <a:lnTo>
                  <a:pt x="7" y="1056"/>
                </a:lnTo>
              </a:path>
            </a:pathLst>
          </a:custGeom>
          <a:noFill/>
          <a:ln w="9525" cap="flat">
            <a:solidFill>
              <a:srgbClr val="6E1E5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4" name="path 1264"/>
          <p:cNvSpPr/>
          <p:nvPr/>
        </p:nvSpPr>
        <p:spPr>
          <a:xfrm>
            <a:off x="2956369" y="1406635"/>
            <a:ext cx="11048" cy="455835"/>
          </a:xfrm>
          <a:custGeom>
            <a:avLst/>
            <a:gdLst/>
            <a:ahLst/>
            <a:cxnLst/>
            <a:rect l="0" t="0" r="0" b="0"/>
            <a:pathLst>
              <a:path w="17" h="717">
                <a:moveTo>
                  <a:pt x="7" y="0"/>
                </a:moveTo>
                <a:lnTo>
                  <a:pt x="9" y="717"/>
                </a:lnTo>
              </a:path>
            </a:pathLst>
          </a:custGeom>
          <a:noFill/>
          <a:ln w="9525" cap="flat">
            <a:solidFill>
              <a:srgbClr val="6E1E5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6" name="path 1266"/>
          <p:cNvSpPr/>
          <p:nvPr/>
        </p:nvSpPr>
        <p:spPr>
          <a:xfrm>
            <a:off x="4922329" y="3585971"/>
            <a:ext cx="9525" cy="314769"/>
          </a:xfrm>
          <a:custGeom>
            <a:avLst/>
            <a:gdLst/>
            <a:ahLst/>
            <a:cxnLst/>
            <a:rect l="0" t="0" r="0" b="0"/>
            <a:pathLst>
              <a:path w="15" h="495">
                <a:moveTo>
                  <a:pt x="7" y="0"/>
                </a:moveTo>
                <a:lnTo>
                  <a:pt x="7" y="495"/>
                </a:lnTo>
              </a:path>
            </a:pathLst>
          </a:custGeom>
          <a:noFill/>
          <a:ln w="9525" cap="flat">
            <a:solidFill>
              <a:srgbClr val="6E1E5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textbox 1268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Patient/Treatment</a:t>
            </a:r>
            <a:r>
              <a:rPr sz="1800" kern="0" spc="1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Treatm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Clinical development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70" name="textbox 1270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72" name="picture 12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274" name="textbox 1274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76" name="picture 1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278" name="textbox 127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picture 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5967" y="2945891"/>
            <a:ext cx="3782567" cy="1616964"/>
          </a:xfrm>
          <a:prstGeom prst="rect">
            <a:avLst/>
          </a:prstGeom>
        </p:spPr>
      </p:pic>
      <p:pic>
        <p:nvPicPr>
          <p:cNvPr id="1282" name="picture 1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26763" y="1443227"/>
            <a:ext cx="4564379" cy="1316736"/>
          </a:xfrm>
          <a:prstGeom prst="rect">
            <a:avLst/>
          </a:prstGeom>
        </p:spPr>
      </p:pic>
      <p:sp>
        <p:nvSpPr>
          <p:cNvPr id="1284" name="textbox 1284"/>
          <p:cNvSpPr/>
          <p:nvPr/>
        </p:nvSpPr>
        <p:spPr>
          <a:xfrm>
            <a:off x="1465529" y="1885873"/>
            <a:ext cx="72707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Mainly</a:t>
            </a:r>
            <a:r>
              <a:rPr sz="12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local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86" name="picture 1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2544" y="1740408"/>
            <a:ext cx="2737103" cy="1208531"/>
          </a:xfrm>
          <a:prstGeom prst="rect">
            <a:avLst/>
          </a:prstGeom>
        </p:spPr>
      </p:pic>
      <p:pic>
        <p:nvPicPr>
          <p:cNvPr id="1288" name="picture 1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2292" y="3294888"/>
            <a:ext cx="2400300" cy="1220723"/>
          </a:xfrm>
          <a:prstGeom prst="rect">
            <a:avLst/>
          </a:prstGeom>
        </p:spPr>
      </p:pic>
      <p:sp>
        <p:nvSpPr>
          <p:cNvPr id="1290" name="textbox 1290"/>
          <p:cNvSpPr/>
          <p:nvPr/>
        </p:nvSpPr>
        <p:spPr>
          <a:xfrm>
            <a:off x="4408056" y="4663253"/>
            <a:ext cx="4403725" cy="291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078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Herbstetal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JCO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Solomon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BJ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92" name="textbox 1292"/>
          <p:cNvSpPr/>
          <p:nvPr/>
        </p:nvSpPr>
        <p:spPr>
          <a:xfrm>
            <a:off x="344534" y="271151"/>
            <a:ext cx="3515995" cy="325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2400" b="1" kern="0" spc="-1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Subsequent treatment at</a:t>
            </a:r>
            <a:r>
              <a:rPr sz="2400" b="1" kern="0" spc="14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294" name="picture 12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296" name="textbox 1296"/>
          <p:cNvSpPr/>
          <p:nvPr/>
        </p:nvSpPr>
        <p:spPr>
          <a:xfrm>
            <a:off x="551688" y="1267967"/>
            <a:ext cx="1327785" cy="262254"/>
          </a:xfrm>
          <a:prstGeom prst="rect">
            <a:avLst/>
          </a:prstGeom>
          <a:solidFill>
            <a:srgbClr val="56639D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170" algn="l" rtl="0" eaLnBrk="0">
              <a:lnSpc>
                <a:spcPct val="89000"/>
              </a:lnSpc>
              <a:spcBef>
                <a:spcPts val="5"/>
              </a:spcBef>
            </a:pPr>
            <a:r>
              <a:rPr sz="1000" b="1" kern="0" spc="20" dirty="0">
                <a:solidFill>
                  <a:srgbClr val="2867A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ADAURA, osimertinib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98" name="textbox 1298"/>
          <p:cNvSpPr/>
          <p:nvPr/>
        </p:nvSpPr>
        <p:spPr>
          <a:xfrm>
            <a:off x="551688" y="3023616"/>
            <a:ext cx="1327785" cy="262254"/>
          </a:xfrm>
          <a:prstGeom prst="rect">
            <a:avLst/>
          </a:prstGeom>
          <a:solidFill>
            <a:srgbClr val="56639D">
              <a:alpha val="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935" algn="l" rtl="0" eaLnBrk="0">
              <a:lnSpc>
                <a:spcPct val="89000"/>
              </a:lnSpc>
              <a:spcBef>
                <a:spcPts val="5"/>
              </a:spcBef>
            </a:pPr>
            <a:r>
              <a:rPr sz="1000" b="1" kern="0" spc="40" dirty="0">
                <a:solidFill>
                  <a:srgbClr val="2867A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ALINA,ale</a:t>
            </a:r>
            <a:r>
              <a:rPr sz="1000" b="1" kern="0" spc="30" dirty="0">
                <a:solidFill>
                  <a:srgbClr val="2867A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ctinib</a:t>
            </a:r>
            <a:endParaRPr sz="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00" name="picture 13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302" name="textbox 1302"/>
          <p:cNvSpPr/>
          <p:nvPr/>
        </p:nvSpPr>
        <p:spPr>
          <a:xfrm>
            <a:off x="452424" y="849579"/>
            <a:ext cx="147256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Preliminary</a:t>
            </a:r>
            <a:r>
              <a:rPr sz="1800" b="1" kern="0" spc="1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data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04" name="textbox 1304"/>
          <p:cNvSpPr/>
          <p:nvPr/>
        </p:nvSpPr>
        <p:spPr>
          <a:xfrm>
            <a:off x="6092697" y="1239697"/>
            <a:ext cx="890905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2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Sequential TKI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06" name="textbox 1306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08" name="textbox 1308"/>
          <p:cNvSpPr/>
          <p:nvPr/>
        </p:nvSpPr>
        <p:spPr>
          <a:xfrm>
            <a:off x="2818129" y="2225573"/>
            <a:ext cx="599440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200" b="1" kern="0" spc="-4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↓</a:t>
            </a:r>
            <a:r>
              <a:rPr sz="1200" b="1" kern="0" spc="4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4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CNS</a:t>
            </a:r>
            <a:r>
              <a:rPr sz="1200" b="1" kern="0" spc="9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40" dirty="0">
                <a:solidFill>
                  <a:srgbClr val="56639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10" name="textbox 1310"/>
          <p:cNvSpPr/>
          <p:nvPr/>
        </p:nvSpPr>
        <p:spPr>
          <a:xfrm>
            <a:off x="5836920" y="3427476"/>
            <a:ext cx="349250" cy="20447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980" algn="l" rtl="0" eaLnBrk="0">
              <a:lnSpc>
                <a:spcPct val="91000"/>
              </a:lnSpc>
              <a:spcBef>
                <a:spcPts val="5"/>
              </a:spcBef>
            </a:pPr>
            <a:r>
              <a:rPr sz="600" b="1" kern="0" spc="4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47%</a:t>
            </a:r>
            <a:endParaRPr sz="6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12" name="textbox 1312"/>
          <p:cNvSpPr/>
          <p:nvPr/>
        </p:nvSpPr>
        <p:spPr>
          <a:xfrm>
            <a:off x="919873" y="1626844"/>
            <a:ext cx="817244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CNS -</a:t>
            </a:r>
            <a:r>
              <a:rPr sz="900" b="1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Recurrence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14" name="textbox 1314"/>
          <p:cNvSpPr/>
          <p:nvPr/>
        </p:nvSpPr>
        <p:spPr>
          <a:xfrm>
            <a:off x="5853683" y="2092451"/>
            <a:ext cx="317500" cy="184785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615" algn="l" rtl="0" eaLnBrk="0">
              <a:lnSpc>
                <a:spcPct val="81000"/>
              </a:lnSpc>
              <a:spcBef>
                <a:spcPts val="5"/>
              </a:spcBef>
            </a:pPr>
            <a:r>
              <a:rPr sz="6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76%</a:t>
            </a:r>
            <a:endParaRPr sz="6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picture 1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3275" y="2005524"/>
            <a:ext cx="3633161" cy="1309175"/>
          </a:xfrm>
          <a:prstGeom prst="rect">
            <a:avLst/>
          </a:prstGeom>
        </p:spPr>
      </p:pic>
      <p:sp>
        <p:nvSpPr>
          <p:cNvPr id="1318" name="textbox 1318"/>
          <p:cNvSpPr/>
          <p:nvPr/>
        </p:nvSpPr>
        <p:spPr>
          <a:xfrm>
            <a:off x="4293108" y="2052827"/>
            <a:ext cx="1856739" cy="1460500"/>
          </a:xfrm>
          <a:prstGeom prst="rect">
            <a:avLst/>
          </a:prstGeom>
          <a:solidFill>
            <a:srgbClr val="EFC5DF">
              <a:alpha val="29019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085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RECURRENCE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9545" algn="l" rtl="0" eaLnBrk="0">
              <a:lnSpc>
                <a:spcPct val="100000"/>
              </a:lnSpc>
              <a:spcBef>
                <a:spcPts val="1495"/>
              </a:spcBef>
              <a:tabLst>
                <a:tab pos="278765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Pattern of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9545" algn="l" rtl="0" eaLnBrk="0">
              <a:lnSpc>
                <a:spcPct val="84000"/>
              </a:lnSpc>
              <a:spcBef>
                <a:spcPts val="10"/>
              </a:spcBef>
              <a:tabLst>
                <a:tab pos="278765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Previous TKI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9545" algn="l" rtl="0" eaLnBrk="0">
              <a:lnSpc>
                <a:spcPct val="100000"/>
              </a:lnSpc>
              <a:spcBef>
                <a:spcPts val="220"/>
              </a:spcBef>
              <a:tabLst>
                <a:tab pos="278765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Disease f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ree interval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9545" algn="l" rtl="0" eaLnBrk="0">
              <a:lnSpc>
                <a:spcPts val="1455"/>
              </a:lnSpc>
              <a:tabLst>
                <a:tab pos="278765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Molecular resistance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20" name="picture 1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63212" y="3138627"/>
            <a:ext cx="108813" cy="99669"/>
          </a:xfrm>
          <a:prstGeom prst="rect">
            <a:avLst/>
          </a:prstGeom>
        </p:spPr>
      </p:pic>
      <p:pic>
        <p:nvPicPr>
          <p:cNvPr id="1322" name="picture 1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63212" y="2955747"/>
            <a:ext cx="108813" cy="99669"/>
          </a:xfrm>
          <a:prstGeom prst="rect">
            <a:avLst/>
          </a:prstGeom>
        </p:spPr>
      </p:pic>
      <p:pic>
        <p:nvPicPr>
          <p:cNvPr id="1324" name="picture 1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63212" y="2772867"/>
            <a:ext cx="108813" cy="99669"/>
          </a:xfrm>
          <a:prstGeom prst="rect">
            <a:avLst/>
          </a:prstGeom>
        </p:spPr>
      </p:pic>
      <p:pic>
        <p:nvPicPr>
          <p:cNvPr id="1326" name="picture 13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63212" y="2589987"/>
            <a:ext cx="108813" cy="99669"/>
          </a:xfrm>
          <a:prstGeom prst="rect">
            <a:avLst/>
          </a:prstGeom>
        </p:spPr>
      </p:pic>
      <p:sp>
        <p:nvSpPr>
          <p:cNvPr id="1328" name="textbox 1328"/>
          <p:cNvSpPr/>
          <p:nvPr/>
        </p:nvSpPr>
        <p:spPr>
          <a:xfrm>
            <a:off x="4408056" y="4338966"/>
            <a:ext cx="4403725" cy="615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3740" algn="l" rtl="0" eaLnBrk="0">
              <a:lnSpc>
                <a:spcPct val="8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More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FU &amp; long-term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BENEFIT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data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7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30" name="textbox 1330"/>
          <p:cNvSpPr/>
          <p:nvPr/>
        </p:nvSpPr>
        <p:spPr>
          <a:xfrm>
            <a:off x="633651" y="3871707"/>
            <a:ext cx="757174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100" b="1" kern="0" spc="0" baseline="-5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                                  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PFS1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                                             </a:t>
            </a:r>
            <a:r>
              <a:rPr sz="2100" b="1" kern="0" spc="-10" baseline="5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</a:t>
            </a:r>
            <a:endParaRPr sz="2100" baseline="5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32" name="picture 13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79666" y="3909224"/>
            <a:ext cx="3339210" cy="76200"/>
          </a:xfrm>
          <a:prstGeom prst="rect">
            <a:avLst/>
          </a:prstGeom>
        </p:spPr>
      </p:pic>
      <p:pic>
        <p:nvPicPr>
          <p:cNvPr id="1334" name="picture 1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91095" y="3909059"/>
            <a:ext cx="2612516" cy="76200"/>
          </a:xfrm>
          <a:prstGeom prst="rect">
            <a:avLst/>
          </a:prstGeom>
        </p:spPr>
      </p:pic>
      <p:sp>
        <p:nvSpPr>
          <p:cNvPr id="1336" name="textbox 1336"/>
          <p:cNvSpPr/>
          <p:nvPr/>
        </p:nvSpPr>
        <p:spPr>
          <a:xfrm>
            <a:off x="344534" y="271151"/>
            <a:ext cx="3515995" cy="325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2400" b="1" kern="0" spc="-1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Subsequent treatment at</a:t>
            </a:r>
            <a:r>
              <a:rPr sz="2400" b="1" kern="0" spc="14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452881" y="4108105"/>
            <a:ext cx="7935812" cy="124640"/>
            <a:chOff x="0" y="0"/>
            <a:chExt cx="7935812" cy="124640"/>
          </a:xfrm>
        </p:grpSpPr>
        <p:sp>
          <p:nvSpPr>
            <p:cNvPr id="1338" name="path 1338"/>
            <p:cNvSpPr/>
            <p:nvPr/>
          </p:nvSpPr>
          <p:spPr>
            <a:xfrm>
              <a:off x="12700" y="8980"/>
              <a:ext cx="7914132" cy="106680"/>
            </a:xfrm>
            <a:custGeom>
              <a:avLst/>
              <a:gdLst/>
              <a:ahLst/>
              <a:cxnLst/>
              <a:rect l="0" t="0" r="0" b="0"/>
              <a:pathLst>
                <a:path w="12463" h="168">
                  <a:moveTo>
                    <a:pt x="0" y="42"/>
                  </a:moveTo>
                  <a:lnTo>
                    <a:pt x="12379" y="42"/>
                  </a:lnTo>
                  <a:lnTo>
                    <a:pt x="12379" y="0"/>
                  </a:lnTo>
                  <a:lnTo>
                    <a:pt x="12463" y="84"/>
                  </a:lnTo>
                  <a:lnTo>
                    <a:pt x="12379" y="168"/>
                  </a:lnTo>
                  <a:lnTo>
                    <a:pt x="12379" y="126"/>
                  </a:lnTo>
                  <a:lnTo>
                    <a:pt x="0" y="12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0" name="path 1340"/>
            <p:cNvSpPr/>
            <p:nvPr/>
          </p:nvSpPr>
          <p:spPr>
            <a:xfrm>
              <a:off x="0" y="0"/>
              <a:ext cx="7935812" cy="124640"/>
            </a:xfrm>
            <a:custGeom>
              <a:avLst/>
              <a:gdLst/>
              <a:ahLst/>
              <a:cxnLst/>
              <a:rect l="0" t="0" r="0" b="0"/>
              <a:pathLst>
                <a:path w="12497" h="196">
                  <a:moveTo>
                    <a:pt x="20" y="56"/>
                  </a:moveTo>
                  <a:lnTo>
                    <a:pt x="12399" y="56"/>
                  </a:lnTo>
                  <a:lnTo>
                    <a:pt x="12399" y="14"/>
                  </a:lnTo>
                  <a:lnTo>
                    <a:pt x="12483" y="98"/>
                  </a:lnTo>
                  <a:lnTo>
                    <a:pt x="12399" y="182"/>
                  </a:lnTo>
                  <a:lnTo>
                    <a:pt x="12399" y="140"/>
                  </a:lnTo>
                  <a:lnTo>
                    <a:pt x="20" y="140"/>
                  </a:lnTo>
                  <a:lnTo>
                    <a:pt x="20" y="56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42" name="textbox 1342"/>
          <p:cNvSpPr/>
          <p:nvPr/>
        </p:nvSpPr>
        <p:spPr>
          <a:xfrm>
            <a:off x="6722364" y="3273552"/>
            <a:ext cx="1824354" cy="410209"/>
          </a:xfrm>
          <a:prstGeom prst="rect">
            <a:avLst/>
          </a:prstGeom>
          <a:solidFill>
            <a:srgbClr val="56639D">
              <a:alpha val="3058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1015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Other drugs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44" name="textbox 1344"/>
          <p:cNvSpPr/>
          <p:nvPr/>
        </p:nvSpPr>
        <p:spPr>
          <a:xfrm>
            <a:off x="6697980" y="1885188"/>
            <a:ext cx="1824354" cy="410209"/>
          </a:xfrm>
          <a:prstGeom prst="rect">
            <a:avLst/>
          </a:prstGeom>
          <a:solidFill>
            <a:srgbClr val="6E1E50">
              <a:alpha val="3058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339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Rechallenge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46" name="textbox 1346"/>
          <p:cNvSpPr/>
          <p:nvPr/>
        </p:nvSpPr>
        <p:spPr>
          <a:xfrm>
            <a:off x="6711696" y="2346960"/>
            <a:ext cx="1824354" cy="410209"/>
          </a:xfrm>
          <a:prstGeom prst="rect">
            <a:avLst/>
          </a:prstGeom>
          <a:solidFill>
            <a:srgbClr val="7D8232">
              <a:alpha val="3058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97560" algn="l" rtl="0" eaLnBrk="0">
              <a:lnSpc>
                <a:spcPct val="80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48" name="textbox 1348"/>
          <p:cNvSpPr/>
          <p:nvPr/>
        </p:nvSpPr>
        <p:spPr>
          <a:xfrm>
            <a:off x="6711696" y="2813304"/>
            <a:ext cx="1824354" cy="410209"/>
          </a:xfrm>
          <a:prstGeom prst="rect">
            <a:avLst/>
          </a:prstGeom>
          <a:solidFill>
            <a:srgbClr val="32502D">
              <a:alpha val="3058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399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TKI +</a:t>
            </a:r>
            <a:r>
              <a:rPr sz="1400" b="1" kern="0" spc="1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chemotherapy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50" name="textbox 1350"/>
          <p:cNvSpPr/>
          <p:nvPr/>
        </p:nvSpPr>
        <p:spPr>
          <a:xfrm>
            <a:off x="4389150" y="1421017"/>
            <a:ext cx="1672589" cy="5035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40"/>
              </a:lnSpc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Criteria for treatment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424815" algn="l" rtl="0" eaLnBrk="0">
              <a:lnSpc>
                <a:spcPts val="1840"/>
              </a:lnSpc>
              <a:spcBef>
                <a:spcPts val="85"/>
              </a:spcBef>
            </a:pPr>
            <a:r>
              <a:rPr sz="1500" b="1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52" name="picture 13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1354" name="picture 13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356" name="textbox 1356"/>
          <p:cNvSpPr/>
          <p:nvPr/>
        </p:nvSpPr>
        <p:spPr>
          <a:xfrm>
            <a:off x="6623050" y="1568308"/>
            <a:ext cx="1981835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Advanced sta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ge -</a:t>
            </a:r>
            <a:r>
              <a:rPr sz="1400" b="1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UPFRONT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58" name="textbox 135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6283705" y="2704501"/>
            <a:ext cx="219800" cy="165788"/>
            <a:chOff x="0" y="0"/>
            <a:chExt cx="219800" cy="165788"/>
          </a:xfrm>
        </p:grpSpPr>
        <p:sp>
          <p:nvSpPr>
            <p:cNvPr id="1360" name="path 1360"/>
            <p:cNvSpPr/>
            <p:nvPr/>
          </p:nvSpPr>
          <p:spPr>
            <a:xfrm>
              <a:off x="12700" y="8980"/>
              <a:ext cx="198119" cy="147827"/>
            </a:xfrm>
            <a:custGeom>
              <a:avLst/>
              <a:gdLst/>
              <a:ahLst/>
              <a:cxnLst/>
              <a:rect l="0" t="0" r="0" b="0"/>
              <a:pathLst>
                <a:path w="311" h="232">
                  <a:moveTo>
                    <a:pt x="0" y="174"/>
                  </a:moveTo>
                  <a:lnTo>
                    <a:pt x="195" y="174"/>
                  </a:lnTo>
                  <a:lnTo>
                    <a:pt x="195" y="232"/>
                  </a:lnTo>
                  <a:lnTo>
                    <a:pt x="311" y="116"/>
                  </a:lnTo>
                  <a:lnTo>
                    <a:pt x="195" y="0"/>
                  </a:lnTo>
                  <a:lnTo>
                    <a:pt x="195" y="58"/>
                  </a:lnTo>
                  <a:lnTo>
                    <a:pt x="0" y="58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2" name="path 1362"/>
            <p:cNvSpPr/>
            <p:nvPr/>
          </p:nvSpPr>
          <p:spPr>
            <a:xfrm>
              <a:off x="0" y="0"/>
              <a:ext cx="219800" cy="165788"/>
            </a:xfrm>
            <a:custGeom>
              <a:avLst/>
              <a:gdLst/>
              <a:ahLst/>
              <a:cxnLst/>
              <a:rect l="0" t="0" r="0" b="0"/>
              <a:pathLst>
                <a:path w="346" h="261">
                  <a:moveTo>
                    <a:pt x="20" y="188"/>
                  </a:moveTo>
                  <a:lnTo>
                    <a:pt x="215" y="188"/>
                  </a:lnTo>
                  <a:lnTo>
                    <a:pt x="215" y="246"/>
                  </a:lnTo>
                  <a:lnTo>
                    <a:pt x="331" y="130"/>
                  </a:lnTo>
                  <a:lnTo>
                    <a:pt x="215" y="14"/>
                  </a:lnTo>
                  <a:lnTo>
                    <a:pt x="215" y="72"/>
                  </a:lnTo>
                  <a:lnTo>
                    <a:pt x="20" y="72"/>
                  </a:lnTo>
                  <a:lnTo>
                    <a:pt x="20" y="188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3987038" y="2707549"/>
            <a:ext cx="218276" cy="165788"/>
            <a:chOff x="0" y="0"/>
            <a:chExt cx="218276" cy="165788"/>
          </a:xfrm>
        </p:grpSpPr>
        <p:sp>
          <p:nvSpPr>
            <p:cNvPr id="1364" name="path 1364"/>
            <p:cNvSpPr/>
            <p:nvPr/>
          </p:nvSpPr>
          <p:spPr>
            <a:xfrm>
              <a:off x="12700" y="8980"/>
              <a:ext cx="196595" cy="147828"/>
            </a:xfrm>
            <a:custGeom>
              <a:avLst/>
              <a:gdLst/>
              <a:ahLst/>
              <a:cxnLst/>
              <a:rect l="0" t="0" r="0" b="0"/>
              <a:pathLst>
                <a:path w="309" h="232">
                  <a:moveTo>
                    <a:pt x="0" y="174"/>
                  </a:moveTo>
                  <a:lnTo>
                    <a:pt x="193" y="174"/>
                  </a:lnTo>
                  <a:lnTo>
                    <a:pt x="193" y="232"/>
                  </a:lnTo>
                  <a:lnTo>
                    <a:pt x="309" y="116"/>
                  </a:lnTo>
                  <a:lnTo>
                    <a:pt x="193" y="0"/>
                  </a:lnTo>
                  <a:lnTo>
                    <a:pt x="193" y="58"/>
                  </a:lnTo>
                  <a:lnTo>
                    <a:pt x="0" y="58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6" name="path 1366"/>
            <p:cNvSpPr/>
            <p:nvPr/>
          </p:nvSpPr>
          <p:spPr>
            <a:xfrm>
              <a:off x="0" y="0"/>
              <a:ext cx="218276" cy="165788"/>
            </a:xfrm>
            <a:custGeom>
              <a:avLst/>
              <a:gdLst/>
              <a:ahLst/>
              <a:cxnLst/>
              <a:rect l="0" t="0" r="0" b="0"/>
              <a:pathLst>
                <a:path w="343" h="261">
                  <a:moveTo>
                    <a:pt x="20" y="188"/>
                  </a:moveTo>
                  <a:lnTo>
                    <a:pt x="213" y="188"/>
                  </a:lnTo>
                  <a:lnTo>
                    <a:pt x="213" y="246"/>
                  </a:lnTo>
                  <a:lnTo>
                    <a:pt x="329" y="130"/>
                  </a:lnTo>
                  <a:lnTo>
                    <a:pt x="213" y="14"/>
                  </a:lnTo>
                  <a:lnTo>
                    <a:pt x="213" y="72"/>
                  </a:lnTo>
                  <a:lnTo>
                    <a:pt x="20" y="72"/>
                  </a:lnTo>
                  <a:lnTo>
                    <a:pt x="20" y="188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textbox 1368"/>
          <p:cNvSpPr/>
          <p:nvPr/>
        </p:nvSpPr>
        <p:spPr>
          <a:xfrm>
            <a:off x="1018971" y="1155649"/>
            <a:ext cx="6602094" cy="3130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1. Current therapeutic strategy</a:t>
            </a:r>
            <a:r>
              <a:rPr sz="1800" b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oncogene-addicted earlier stage</a:t>
            </a:r>
            <a:r>
              <a:rPr sz="1800" b="1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81000"/>
              </a:lnSpc>
              <a:spcBef>
                <a:spcPts val="1495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</a:t>
            </a:r>
            <a:r>
              <a:rPr sz="1800" i="1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6145" algn="l" rtl="0" eaLnBrk="0">
              <a:lnSpc>
                <a:spcPct val="81000"/>
              </a:lnSpc>
              <a:spcBef>
                <a:spcPts val="1490"/>
              </a:spcBef>
            </a:pP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therapy</a:t>
            </a:r>
            <a:r>
              <a:rPr sz="1800" kern="0" spc="1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ALK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500"/>
              </a:spcBef>
            </a:pP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800" kern="0" spc="15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800" kern="0" spc="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i="1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min</a:t>
            </a:r>
            <a:r>
              <a:rPr sz="1800" kern="0" spc="13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14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Debates &amp; open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question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888365" algn="l" rtl="0" eaLnBrk="0">
              <a:lnSpc>
                <a:spcPct val="97000"/>
              </a:lnSpc>
              <a:spcBef>
                <a:spcPts val="148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Patient/Treatment</a:t>
            </a:r>
            <a:r>
              <a:rPr sz="1800" kern="0" spc="17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03605" algn="l" rtl="0" eaLnBrk="0">
              <a:lnSpc>
                <a:spcPct val="97000"/>
              </a:lnSpc>
              <a:spcBef>
                <a:spcPts val="1150"/>
              </a:spcBef>
            </a:pPr>
            <a:r>
              <a:rPr sz="1800" kern="0" spc="-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Treatm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ent</a:t>
            </a:r>
            <a:r>
              <a:rPr sz="1800" kern="0" spc="9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</a:t>
            </a:r>
            <a:r>
              <a:rPr sz="1800" kern="0" spc="11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D9D9D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algn="l" rtl="0" eaLnBrk="0">
              <a:lnSpc>
                <a:spcPct val="83000"/>
              </a:lnSpc>
            </a:pPr>
            <a:r>
              <a:rPr sz="18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Clinical development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70" name="textbox 1370"/>
          <p:cNvSpPr/>
          <p:nvPr/>
        </p:nvSpPr>
        <p:spPr>
          <a:xfrm>
            <a:off x="353790" y="236920"/>
            <a:ext cx="21875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Learning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points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72" name="picture 13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374" name="textbox 1374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76" name="picture 13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378" name="textbox 137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picture 13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0979" y="1143000"/>
            <a:ext cx="8685276" cy="3465576"/>
          </a:xfrm>
          <a:prstGeom prst="rect">
            <a:avLst/>
          </a:prstGeom>
        </p:spPr>
      </p:pic>
      <p:sp>
        <p:nvSpPr>
          <p:cNvPr id="1382" name="textbox 1382"/>
          <p:cNvSpPr/>
          <p:nvPr/>
        </p:nvSpPr>
        <p:spPr>
          <a:xfrm>
            <a:off x="1819465" y="2225994"/>
            <a:ext cx="5606415" cy="145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4000"/>
              </a:lnSpc>
              <a:tabLst>
                <a:tab pos="8953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4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Phase 2 single arm</a:t>
            </a:r>
            <a:r>
              <a:rPr sz="1400" b="1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design: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Sm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all sample sizes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0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Heterogeneous design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(i.e., primary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endpoint,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N, stage,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treatments,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duration,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etc.)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96000"/>
              </a:lnSpc>
              <a:spcBef>
                <a:spcPts val="420"/>
              </a:spcBef>
              <a:tabLst>
                <a:tab pos="8953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4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400" b="1" u="sng" kern="0" spc="-2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u="sng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KEY CLINICAL QUESTION</a:t>
            </a:r>
            <a:r>
              <a:rPr sz="1400" b="1" u="sng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: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1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Pha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 3 studies for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all these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small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pop?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2000"/>
              </a:lnSpc>
              <a:spcBef>
                <a:spcPts val="30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Approval will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based on which one?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84" name="picture 13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42507" y="3062035"/>
            <a:ext cx="66687" cy="100922"/>
          </a:xfrm>
          <a:prstGeom prst="rect">
            <a:avLst/>
          </a:prstGeom>
        </p:spPr>
      </p:pic>
      <p:pic>
        <p:nvPicPr>
          <p:cNvPr id="1386" name="picture 1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42507" y="2238694"/>
            <a:ext cx="66687" cy="100922"/>
          </a:xfrm>
          <a:prstGeom prst="rect">
            <a:avLst/>
          </a:prstGeom>
        </p:spPr>
      </p:pic>
      <p:sp>
        <p:nvSpPr>
          <p:cNvPr id="1388" name="textbox 1388"/>
          <p:cNvSpPr/>
          <p:nvPr/>
        </p:nvSpPr>
        <p:spPr>
          <a:xfrm>
            <a:off x="379882" y="68072"/>
            <a:ext cx="8548369" cy="960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  <a:spcBef>
                <a:spcPts val="5"/>
              </a:spcBef>
            </a:pPr>
            <a:r>
              <a:rPr sz="24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Clinical deve</a:t>
            </a:r>
            <a:r>
              <a:rPr sz="24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lopment: “</a:t>
            </a:r>
            <a:r>
              <a:rPr sz="2400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Classical” approach                                   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19935" algn="l" rtl="0" eaLnBrk="0">
              <a:lnSpc>
                <a:spcPct val="83000"/>
              </a:lnSpc>
              <a:spcBef>
                <a:spcPts val="0"/>
              </a:spcBef>
            </a:pPr>
            <a:r>
              <a:rPr sz="14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Targeted therapies                                                                   </a:t>
            </a:r>
            <a:r>
              <a:rPr sz="1400" b="1" kern="0" spc="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Targeted thera</a:t>
            </a:r>
            <a:r>
              <a:rPr sz="1400" b="1" kern="0" spc="-1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pies</a:t>
            </a:r>
            <a:r>
              <a:rPr sz="1400" b="1" kern="0" spc="4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+</a:t>
            </a:r>
            <a:r>
              <a:rPr sz="1400" b="1" kern="0" spc="6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1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390" name="picture 13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86952" y="80772"/>
            <a:ext cx="1211580" cy="512064"/>
          </a:xfrm>
          <a:prstGeom prst="rect">
            <a:avLst/>
          </a:prstGeom>
        </p:spPr>
      </p:pic>
      <p:sp>
        <p:nvSpPr>
          <p:cNvPr id="1392" name="textbox 1392"/>
          <p:cNvSpPr/>
          <p:nvPr/>
        </p:nvSpPr>
        <p:spPr>
          <a:xfrm>
            <a:off x="4408056" y="4657075"/>
            <a:ext cx="4403725" cy="297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1820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Lee</a:t>
            </a:r>
            <a:r>
              <a:rPr sz="800" kern="0" spc="3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JM</a:t>
            </a:r>
            <a:r>
              <a:rPr sz="800" kern="0" spc="3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etal</a:t>
            </a:r>
            <a:r>
              <a:rPr sz="800" kern="0" spc="3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JTO</a:t>
            </a:r>
            <a:r>
              <a:rPr sz="800" kern="0" spc="3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94" name="textbox 1394"/>
          <p:cNvSpPr/>
          <p:nvPr/>
        </p:nvSpPr>
        <p:spPr>
          <a:xfrm>
            <a:off x="6367271" y="4064507"/>
            <a:ext cx="2437129" cy="307975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/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Adjuvantstudies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ongoing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)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56" name="group 56"/>
          <p:cNvGrpSpPr/>
          <p:nvPr/>
        </p:nvGrpSpPr>
        <p:grpSpPr>
          <a:xfrm rot="21600000">
            <a:off x="246076" y="1022604"/>
            <a:ext cx="8599473" cy="54863"/>
            <a:chOff x="0" y="0"/>
            <a:chExt cx="8599473" cy="54863"/>
          </a:xfrm>
        </p:grpSpPr>
        <p:sp>
          <p:nvSpPr>
            <p:cNvPr id="1396" name="path 1396"/>
            <p:cNvSpPr/>
            <p:nvPr/>
          </p:nvSpPr>
          <p:spPr>
            <a:xfrm>
              <a:off x="0" y="0"/>
              <a:ext cx="5610450" cy="52577"/>
            </a:xfrm>
            <a:custGeom>
              <a:avLst/>
              <a:gdLst/>
              <a:ahLst/>
              <a:cxnLst/>
              <a:rect l="0" t="0" r="0" b="0"/>
              <a:pathLst>
                <a:path w="8835" h="82">
                  <a:moveTo>
                    <a:pt x="0" y="30"/>
                  </a:moveTo>
                  <a:lnTo>
                    <a:pt x="8835" y="52"/>
                  </a:lnTo>
                </a:path>
              </a:pathLst>
            </a:custGeom>
            <a:noFill/>
            <a:ln w="38100" cap="flat">
              <a:solidFill>
                <a:srgbClr val="6E1E5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98" name="path 1398"/>
            <p:cNvSpPr/>
            <p:nvPr/>
          </p:nvSpPr>
          <p:spPr>
            <a:xfrm>
              <a:off x="5794297" y="16763"/>
              <a:ext cx="2805176" cy="38100"/>
            </a:xfrm>
            <a:custGeom>
              <a:avLst/>
              <a:gdLst/>
              <a:ahLst/>
              <a:cxnLst/>
              <a:rect l="0" t="0" r="0" b="0"/>
              <a:pathLst>
                <a:path w="4417" h="60">
                  <a:moveTo>
                    <a:pt x="0" y="30"/>
                  </a:moveTo>
                  <a:lnTo>
                    <a:pt x="4417" y="30"/>
                  </a:lnTo>
                </a:path>
              </a:pathLst>
            </a:custGeom>
            <a:noFill/>
            <a:ln w="38100" cap="flat">
              <a:solidFill>
                <a:srgbClr val="3250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400" name="picture 14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402" name="textbox 140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picture 1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7908" y="2726435"/>
            <a:ext cx="3671315" cy="1716024"/>
          </a:xfrm>
          <a:prstGeom prst="rect">
            <a:avLst/>
          </a:prstGeom>
        </p:spPr>
      </p:pic>
      <p:pic>
        <p:nvPicPr>
          <p:cNvPr id="1406" name="picture 1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68011" y="2692908"/>
            <a:ext cx="3875531" cy="1603247"/>
          </a:xfrm>
          <a:prstGeom prst="rect">
            <a:avLst/>
          </a:prstGeom>
        </p:spPr>
      </p:pic>
      <p:grpSp>
        <p:nvGrpSpPr>
          <p:cNvPr id="58" name="group 58"/>
          <p:cNvGrpSpPr/>
          <p:nvPr/>
        </p:nvGrpSpPr>
        <p:grpSpPr>
          <a:xfrm rot="21600000">
            <a:off x="4846320" y="847344"/>
            <a:ext cx="3453384" cy="1397508"/>
            <a:chOff x="0" y="0"/>
            <a:chExt cx="3453384" cy="1397508"/>
          </a:xfrm>
        </p:grpSpPr>
        <p:sp>
          <p:nvSpPr>
            <p:cNvPr id="1408" name="path 1408"/>
            <p:cNvSpPr/>
            <p:nvPr/>
          </p:nvSpPr>
          <p:spPr>
            <a:xfrm>
              <a:off x="0" y="0"/>
              <a:ext cx="3453384" cy="1397508"/>
            </a:xfrm>
            <a:custGeom>
              <a:avLst/>
              <a:gdLst/>
              <a:ahLst/>
              <a:cxnLst/>
              <a:rect l="0" t="0" r="0" b="0"/>
              <a:pathLst>
                <a:path w="5438" h="2200">
                  <a:moveTo>
                    <a:pt x="0" y="366"/>
                  </a:moveTo>
                  <a:moveTo>
                    <a:pt x="0" y="366"/>
                  </a:moveTo>
                  <a:cubicBezTo>
                    <a:pt x="0" y="164"/>
                    <a:pt x="164" y="0"/>
                    <a:pt x="366" y="0"/>
                  </a:cubicBezTo>
                  <a:lnTo>
                    <a:pt x="5071" y="0"/>
                  </a:lnTo>
                  <a:cubicBezTo>
                    <a:pt x="5274" y="0"/>
                    <a:pt x="5438" y="164"/>
                    <a:pt x="5438" y="366"/>
                  </a:cubicBezTo>
                  <a:lnTo>
                    <a:pt x="5438" y="1833"/>
                  </a:lnTo>
                  <a:cubicBezTo>
                    <a:pt x="5438" y="2036"/>
                    <a:pt x="5274" y="2200"/>
                    <a:pt x="5071" y="2200"/>
                  </a:cubicBezTo>
                  <a:lnTo>
                    <a:pt x="366" y="2200"/>
                  </a:lnTo>
                  <a:cubicBezTo>
                    <a:pt x="164" y="2200"/>
                    <a:pt x="0" y="2036"/>
                    <a:pt x="0" y="1833"/>
                  </a:cubicBezTo>
                  <a:lnTo>
                    <a:pt x="0" y="366"/>
                  </a:lnTo>
                  <a:close/>
                </a:path>
              </a:pathLst>
            </a:custGeom>
            <a:solidFill>
              <a:srgbClr val="6E1E50">
                <a:alpha val="5882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0" name="textbox 1410"/>
            <p:cNvSpPr/>
            <p:nvPr/>
          </p:nvSpPr>
          <p:spPr>
            <a:xfrm>
              <a:off x="-12700" y="-12700"/>
              <a:ext cx="3479165" cy="14274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8130" algn="l" rtl="0" eaLnBrk="0">
                <a:lnSpc>
                  <a:spcPct val="81000"/>
                </a:lnSpc>
              </a:pPr>
              <a:r>
                <a:rPr sz="1200" b="1" kern="0" spc="0" dirty="0">
                  <a:solidFill>
                    <a:srgbClr val="6E1E5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POTENTIAL AP</a:t>
              </a:r>
              <a:r>
                <a:rPr sz="1200" b="1" kern="0" spc="-10" dirty="0">
                  <a:solidFill>
                    <a:srgbClr val="6E1E5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PLICATIONS: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280035" algn="l" rtl="0" eaLnBrk="0">
                <a:lnSpc>
                  <a:spcPct val="100000"/>
                </a:lnSpc>
                <a:spcBef>
                  <a:spcPts val="220"/>
                </a:spcBef>
                <a:tabLst>
                  <a:tab pos="388620" algn="l"/>
                </a:tabLst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	</a:t>
              </a: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  Risk stra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tification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280035" algn="l" rtl="0" eaLnBrk="0">
                <a:lnSpc>
                  <a:spcPct val="84000"/>
                </a:lnSpc>
                <a:spcBef>
                  <a:spcPts val="10"/>
                </a:spcBef>
                <a:tabLst>
                  <a:tab pos="388620" algn="l"/>
                </a:tabLst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	</a:t>
              </a: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  Response monitoring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(d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etection of early</a:t>
              </a:r>
              <a:r>
                <a:rPr sz="1200" kern="0" spc="8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PD)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280035" algn="l" rtl="0" eaLnBrk="0">
                <a:lnSpc>
                  <a:spcPct val="85000"/>
                </a:lnSpc>
                <a:spcBef>
                  <a:spcPts val="215"/>
                </a:spcBef>
                <a:tabLst>
                  <a:tab pos="388620" algn="l"/>
                </a:tabLst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	</a:t>
              </a:r>
              <a:r>
                <a:rPr sz="1200" b="1" kern="0" spc="6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   </a:t>
              </a: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Treatment decisions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(adjuvant &amp; consol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idation)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762635" algn="l" rtl="0" eaLnBrk="0">
                <a:lnSpc>
                  <a:spcPct val="81000"/>
                </a:lnSpc>
                <a:spcBef>
                  <a:spcPts val="27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-</a:t>
              </a:r>
              <a:r>
                <a:rPr sz="1200" kern="0" spc="14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Escalation strategies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762635" algn="l" rtl="0" eaLnBrk="0">
                <a:lnSpc>
                  <a:spcPct val="81000"/>
                </a:lnSpc>
                <a:spcBef>
                  <a:spcPts val="275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-</a:t>
              </a:r>
              <a:r>
                <a:rPr sz="1200" kern="0" spc="6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De-escala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tion strategies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  <p:pic>
          <p:nvPicPr>
            <p:cNvPr id="1412" name="picture 14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67639" y="734390"/>
              <a:ext cx="108813" cy="99669"/>
            </a:xfrm>
            <a:prstGeom prst="rect">
              <a:avLst/>
            </a:prstGeom>
          </p:spPr>
        </p:pic>
        <p:pic>
          <p:nvPicPr>
            <p:cNvPr id="1414" name="picture 14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267639" y="551510"/>
              <a:ext cx="108813" cy="99669"/>
            </a:xfrm>
            <a:prstGeom prst="rect">
              <a:avLst/>
            </a:prstGeom>
          </p:spPr>
        </p:pic>
        <p:pic>
          <p:nvPicPr>
            <p:cNvPr id="1416" name="picture 14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267639" y="368630"/>
              <a:ext cx="108813" cy="99669"/>
            </a:xfrm>
            <a:prstGeom prst="rect">
              <a:avLst/>
            </a:prstGeom>
          </p:spPr>
        </p:pic>
      </p:grpSp>
      <p:sp>
        <p:nvSpPr>
          <p:cNvPr id="1418" name="path 1418"/>
          <p:cNvSpPr/>
          <p:nvPr/>
        </p:nvSpPr>
        <p:spPr>
          <a:xfrm>
            <a:off x="839723" y="847344"/>
            <a:ext cx="2787396" cy="1438655"/>
          </a:xfrm>
          <a:custGeom>
            <a:avLst/>
            <a:gdLst/>
            <a:ahLst/>
            <a:cxnLst/>
            <a:rect l="0" t="0" r="0" b="0"/>
            <a:pathLst>
              <a:path w="4389" h="2265">
                <a:moveTo>
                  <a:pt x="0" y="377"/>
                </a:moveTo>
                <a:moveTo>
                  <a:pt x="0" y="377"/>
                </a:moveTo>
                <a:cubicBezTo>
                  <a:pt x="0" y="169"/>
                  <a:pt x="169" y="0"/>
                  <a:pt x="377" y="0"/>
                </a:cubicBezTo>
                <a:lnTo>
                  <a:pt x="4012" y="0"/>
                </a:lnTo>
                <a:cubicBezTo>
                  <a:pt x="4220" y="0"/>
                  <a:pt x="4389" y="169"/>
                  <a:pt x="4389" y="377"/>
                </a:cubicBezTo>
                <a:lnTo>
                  <a:pt x="4389" y="1887"/>
                </a:lnTo>
                <a:cubicBezTo>
                  <a:pt x="4389" y="2096"/>
                  <a:pt x="4220" y="2265"/>
                  <a:pt x="4012" y="2265"/>
                </a:cubicBezTo>
                <a:lnTo>
                  <a:pt x="377" y="2265"/>
                </a:lnTo>
                <a:cubicBezTo>
                  <a:pt x="169" y="2265"/>
                  <a:pt x="0" y="2096"/>
                  <a:pt x="0" y="1887"/>
                </a:cubicBezTo>
                <a:lnTo>
                  <a:pt x="0" y="377"/>
                </a:lnTo>
                <a:close/>
              </a:path>
            </a:pathLst>
          </a:custGeom>
          <a:solidFill>
            <a:srgbClr val="56639D">
              <a:alpha val="588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0" name="textbox 1420"/>
          <p:cNvSpPr/>
          <p:nvPr/>
        </p:nvSpPr>
        <p:spPr>
          <a:xfrm>
            <a:off x="1617649" y="1000175"/>
            <a:ext cx="1622425" cy="1178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7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Molecular b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iomarkers: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22860" algn="l" rtl="0" eaLnBrk="0">
              <a:lnSpc>
                <a:spcPct val="97000"/>
              </a:lnSpc>
              <a:spcBef>
                <a:spcPts val="45"/>
              </a:spcBef>
            </a:pPr>
            <a:r>
              <a:rPr sz="1200" i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TP53</a:t>
            </a:r>
            <a:r>
              <a:rPr sz="1200" i="1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mutation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3970" algn="l" rtl="0" eaLnBrk="0">
              <a:lnSpc>
                <a:spcPct val="81000"/>
              </a:lnSpc>
              <a:spcBef>
                <a:spcPts val="3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Other co-occ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urring alt.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510" algn="l" rtl="0" eaLnBrk="0">
              <a:lnSpc>
                <a:spcPct val="97000"/>
              </a:lnSpc>
              <a:spcBef>
                <a:spcPts val="760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Blood-based b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iomarkers: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6510" algn="l" rtl="0" eaLnBrk="0">
              <a:lnSpc>
                <a:spcPct val="97000"/>
              </a:lnSpc>
              <a:spcBef>
                <a:spcPts val="4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MRD detection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97000"/>
              </a:lnSpc>
              <a:spcBef>
                <a:spcPts val="3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ctDNA detection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&amp;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clearance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22" name="textbox 1422"/>
          <p:cNvSpPr/>
          <p:nvPr/>
        </p:nvSpPr>
        <p:spPr>
          <a:xfrm>
            <a:off x="4408056" y="4657177"/>
            <a:ext cx="4403725" cy="297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8295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Vellanki PJ, et al. J</a:t>
            </a:r>
            <a:r>
              <a:rPr sz="800" kern="0" spc="6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Immuno Cancer</a:t>
            </a:r>
            <a:r>
              <a:rPr sz="800" kern="0" spc="-4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2023;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Desai A et al,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Cancer 2024; </a:t>
            </a:r>
            <a:r>
              <a:rPr sz="800" kern="0" spc="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Marinello </a:t>
            </a:r>
            <a:r>
              <a:rPr sz="8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A, Cancer Treat Rev</a:t>
            </a:r>
            <a:r>
              <a:rPr sz="800" kern="0" spc="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33333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24" name="textbox 1424"/>
          <p:cNvSpPr/>
          <p:nvPr/>
        </p:nvSpPr>
        <p:spPr>
          <a:xfrm>
            <a:off x="353687" y="271151"/>
            <a:ext cx="3999229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kern="0" spc="-1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Biomarkers can guide</a:t>
            </a:r>
            <a:r>
              <a:rPr sz="2400" b="1" kern="0" spc="11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0642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decisions?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26" name="picture 14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1428" name="picture 14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5094732"/>
            <a:ext cx="7947659" cy="48766"/>
          </a:xfrm>
          <a:prstGeom prst="rect">
            <a:avLst/>
          </a:prstGeom>
        </p:spPr>
      </p:pic>
      <p:pic>
        <p:nvPicPr>
          <p:cNvPr id="1430" name="picture 14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pic>
        <p:nvPicPr>
          <p:cNvPr id="1432" name="picture 14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01688" y="1673352"/>
            <a:ext cx="270536" cy="356615"/>
          </a:xfrm>
          <a:prstGeom prst="rect">
            <a:avLst/>
          </a:prstGeom>
        </p:spPr>
      </p:pic>
      <p:sp>
        <p:nvSpPr>
          <p:cNvPr id="1434" name="textbox 143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60" name="group 60"/>
          <p:cNvGrpSpPr/>
          <p:nvPr/>
        </p:nvGrpSpPr>
        <p:grpSpPr>
          <a:xfrm rot="21600000">
            <a:off x="3942841" y="1491397"/>
            <a:ext cx="552032" cy="153596"/>
            <a:chOff x="0" y="0"/>
            <a:chExt cx="552032" cy="153596"/>
          </a:xfrm>
        </p:grpSpPr>
        <p:sp>
          <p:nvSpPr>
            <p:cNvPr id="1436" name="path 1436"/>
            <p:cNvSpPr/>
            <p:nvPr/>
          </p:nvSpPr>
          <p:spPr>
            <a:xfrm>
              <a:off x="12700" y="8980"/>
              <a:ext cx="530352" cy="135635"/>
            </a:xfrm>
            <a:custGeom>
              <a:avLst/>
              <a:gdLst/>
              <a:ahLst/>
              <a:cxnLst/>
              <a:rect l="0" t="0" r="0" b="0"/>
              <a:pathLst>
                <a:path w="835" h="213">
                  <a:moveTo>
                    <a:pt x="0" y="53"/>
                  </a:moveTo>
                  <a:lnTo>
                    <a:pt x="728" y="53"/>
                  </a:lnTo>
                  <a:lnTo>
                    <a:pt x="728" y="0"/>
                  </a:lnTo>
                  <a:lnTo>
                    <a:pt x="835" y="106"/>
                  </a:lnTo>
                  <a:lnTo>
                    <a:pt x="728" y="213"/>
                  </a:lnTo>
                  <a:lnTo>
                    <a:pt x="728" y="160"/>
                  </a:lnTo>
                  <a:lnTo>
                    <a:pt x="0" y="16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8" name="path 1438"/>
            <p:cNvSpPr/>
            <p:nvPr/>
          </p:nvSpPr>
          <p:spPr>
            <a:xfrm>
              <a:off x="0" y="0"/>
              <a:ext cx="552032" cy="153596"/>
            </a:xfrm>
            <a:custGeom>
              <a:avLst/>
              <a:gdLst/>
              <a:ahLst/>
              <a:cxnLst/>
              <a:rect l="0" t="0" r="0" b="0"/>
              <a:pathLst>
                <a:path w="869" h="241">
                  <a:moveTo>
                    <a:pt x="20" y="67"/>
                  </a:moveTo>
                  <a:lnTo>
                    <a:pt x="748" y="67"/>
                  </a:lnTo>
                  <a:lnTo>
                    <a:pt x="748" y="14"/>
                  </a:lnTo>
                  <a:lnTo>
                    <a:pt x="855" y="120"/>
                  </a:lnTo>
                  <a:lnTo>
                    <a:pt x="748" y="227"/>
                  </a:lnTo>
                  <a:lnTo>
                    <a:pt x="748" y="174"/>
                  </a:lnTo>
                  <a:lnTo>
                    <a:pt x="20" y="174"/>
                  </a:lnTo>
                  <a:lnTo>
                    <a:pt x="20" y="67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40" name="textbox 1440"/>
          <p:cNvSpPr/>
          <p:nvPr/>
        </p:nvSpPr>
        <p:spPr>
          <a:xfrm>
            <a:off x="1330223" y="993622"/>
            <a:ext cx="91439" cy="1155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680"/>
              </a:lnSpc>
              <a:tabLst>
                <a:tab pos="78105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	</a:t>
            </a:r>
            <a:endParaRPr sz="1200" dirty="0"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marL="12700" algn="l" rtl="0" eaLnBrk="0">
              <a:lnSpc>
                <a:spcPts val="650"/>
              </a:lnSpc>
              <a:spcBef>
                <a:spcPts val="132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ts val="650"/>
              </a:lnSpc>
              <a:spcBef>
                <a:spcPts val="79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20955" algn="l" rtl="0" eaLnBrk="0">
              <a:lnSpc>
                <a:spcPts val="680"/>
              </a:lnSpc>
              <a:spcBef>
                <a:spcPts val="705"/>
              </a:spcBef>
              <a:tabLst>
                <a:tab pos="78105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	</a:t>
            </a:r>
            <a:endParaRPr sz="1200" dirty="0"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marL="12700" algn="l" rtl="0" eaLnBrk="0">
              <a:lnSpc>
                <a:spcPts val="650"/>
              </a:lnSpc>
              <a:spcBef>
                <a:spcPts val="132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5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42" name="picture 14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51762" y="1615922"/>
            <a:ext cx="56997" cy="86258"/>
          </a:xfrm>
          <a:prstGeom prst="rect">
            <a:avLst/>
          </a:prstGeom>
        </p:spPr>
      </p:pic>
      <p:pic>
        <p:nvPicPr>
          <p:cNvPr id="1444" name="picture 14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51762" y="1006322"/>
            <a:ext cx="56997" cy="8625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/>
          <p:nvPr/>
        </p:nvGrpSpPr>
        <p:grpSpPr>
          <a:xfrm rot="21600000">
            <a:off x="665988" y="1722120"/>
            <a:ext cx="4556759" cy="2386583"/>
            <a:chOff x="0" y="0"/>
            <a:chExt cx="4556759" cy="2386583"/>
          </a:xfrm>
        </p:grpSpPr>
        <p:pic>
          <p:nvPicPr>
            <p:cNvPr id="1446" name="picture 14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556759" cy="2386583"/>
            </a:xfrm>
            <a:prstGeom prst="rect">
              <a:avLst/>
            </a:prstGeom>
          </p:spPr>
        </p:pic>
        <p:sp>
          <p:nvSpPr>
            <p:cNvPr id="1448" name="textbox 1448"/>
            <p:cNvSpPr/>
            <p:nvPr/>
          </p:nvSpPr>
          <p:spPr>
            <a:xfrm>
              <a:off x="-12700" y="-12700"/>
              <a:ext cx="4582159" cy="24123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4760" algn="l" rtl="0" eaLnBrk="0">
                <a:lnSpc>
                  <a:spcPct val="88000"/>
                </a:lnSpc>
              </a:pPr>
              <a:r>
                <a:rPr sz="1300" kern="0" spc="-130" dirty="0">
                  <a:solidFill>
                    <a:srgbClr val="0070C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persistent</a:t>
              </a:r>
              <a:r>
                <a:rPr sz="1300" kern="0" spc="-170" dirty="0">
                  <a:solidFill>
                    <a:srgbClr val="0070C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kern="0" spc="-130" dirty="0">
                  <a:solidFill>
                    <a:srgbClr val="0070C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can</a:t>
              </a:r>
              <a:r>
                <a:rPr sz="1300" kern="0" spc="-140" dirty="0">
                  <a:solidFill>
                    <a:srgbClr val="0070C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cer</a:t>
              </a:r>
              <a:r>
                <a:rPr sz="1300" kern="0" spc="-160" dirty="0">
                  <a:solidFill>
                    <a:srgbClr val="0070C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kern="0" spc="-140" dirty="0">
                  <a:solidFill>
                    <a:srgbClr val="0070C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cell</a:t>
              </a:r>
              <a:endParaRPr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 rot="21600000">
            <a:off x="5814059" y="1203959"/>
            <a:ext cx="2930652" cy="3258311"/>
            <a:chOff x="0" y="0"/>
            <a:chExt cx="2930652" cy="3258311"/>
          </a:xfrm>
        </p:grpSpPr>
        <p:pic>
          <p:nvPicPr>
            <p:cNvPr id="1450" name="picture 14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30652" cy="3258311"/>
            </a:xfrm>
            <a:prstGeom prst="rect">
              <a:avLst/>
            </a:prstGeom>
          </p:spPr>
        </p:pic>
        <p:sp>
          <p:nvSpPr>
            <p:cNvPr id="1452" name="textbox 1452"/>
            <p:cNvSpPr/>
            <p:nvPr/>
          </p:nvSpPr>
          <p:spPr>
            <a:xfrm>
              <a:off x="-12700" y="-12700"/>
              <a:ext cx="2956560" cy="33185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48510" algn="l" rtl="0" eaLnBrk="0">
                <a:lnSpc>
                  <a:spcPct val="82000"/>
                </a:lnSpc>
                <a:spcBef>
                  <a:spcPts val="0"/>
                </a:spcBef>
              </a:pPr>
              <a:r>
                <a:rPr sz="1200" b="1" kern="0" spc="-10" dirty="0">
                  <a:solidFill>
                    <a:srgbClr val="6E1E5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Therapeutic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2007870" algn="l" rtl="0" eaLnBrk="0">
                <a:lnSpc>
                  <a:spcPct val="81000"/>
                </a:lnSpc>
                <a:spcBef>
                  <a:spcPts val="260"/>
                </a:spcBef>
              </a:pPr>
              <a:r>
                <a:rPr sz="1200" b="1" kern="0" spc="0" dirty="0">
                  <a:solidFill>
                    <a:srgbClr val="6E1E5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strategie</a:t>
              </a:r>
              <a:r>
                <a:rPr sz="1200" b="1" kern="0" spc="-10" dirty="0">
                  <a:solidFill>
                    <a:srgbClr val="6E1E5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s for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2249805" algn="l" rtl="0" eaLnBrk="0">
                <a:lnSpc>
                  <a:spcPct val="80000"/>
                </a:lnSpc>
                <a:spcBef>
                  <a:spcPts val="290"/>
                </a:spcBef>
              </a:pPr>
              <a:r>
                <a:rPr sz="1200" b="1" kern="0" spc="-30" dirty="0">
                  <a:solidFill>
                    <a:srgbClr val="6E1E5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DTPs</a:t>
              </a:r>
              <a:endParaRPr sz="12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sp>
        <p:nvSpPr>
          <p:cNvPr id="1454" name="textbox 1454"/>
          <p:cNvSpPr/>
          <p:nvPr/>
        </p:nvSpPr>
        <p:spPr>
          <a:xfrm>
            <a:off x="353382" y="271151"/>
            <a:ext cx="641921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Understanding the resistance – </a:t>
            </a:r>
            <a:r>
              <a:rPr sz="2400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</a:t>
            </a:r>
            <a:r>
              <a:rPr sz="2400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or clinical development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56" name="textbox 1456"/>
          <p:cNvSpPr/>
          <p:nvPr/>
        </p:nvSpPr>
        <p:spPr>
          <a:xfrm>
            <a:off x="4408056" y="4659513"/>
            <a:ext cx="4403725" cy="29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594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Russo M, et al,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Nat Rev Cancer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2024;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PuY,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Nat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Rev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Oncol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58" name="textbox 1458"/>
          <p:cNvSpPr/>
          <p:nvPr/>
        </p:nvSpPr>
        <p:spPr>
          <a:xfrm>
            <a:off x="452196" y="849579"/>
            <a:ext cx="3263900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Drug-Tolerant</a:t>
            </a:r>
            <a:r>
              <a:rPr sz="1800" b="1" kern="0" spc="1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Persistent</a:t>
            </a:r>
            <a:r>
              <a:rPr sz="1800" b="1" kern="0" spc="10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Cells (DTP)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60" name="picture 14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462" name="textbox 1462"/>
          <p:cNvSpPr/>
          <p:nvPr/>
        </p:nvSpPr>
        <p:spPr>
          <a:xfrm>
            <a:off x="1065834" y="4252671"/>
            <a:ext cx="316865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Clinical trials ongoing –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molecular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mechanisms of DTP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64" name="picture 14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5094732"/>
            <a:ext cx="7947659" cy="48766"/>
          </a:xfrm>
          <a:prstGeom prst="rect">
            <a:avLst/>
          </a:prstGeom>
        </p:spPr>
      </p:pic>
      <p:pic>
        <p:nvPicPr>
          <p:cNvPr id="1466" name="picture 14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468" name="textbox 1468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textbox 1470"/>
          <p:cNvSpPr/>
          <p:nvPr/>
        </p:nvSpPr>
        <p:spPr>
          <a:xfrm>
            <a:off x="683725" y="1374582"/>
            <a:ext cx="7962900" cy="298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05"/>
              </a:lnSpc>
              <a:tabLst>
                <a:tab pos="8763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i="1" kern="0" spc="5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500" b="1" i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m: </a:t>
            </a:r>
            <a:r>
              <a:rPr sz="15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Osimertin</a:t>
            </a:r>
            <a:r>
              <a:rPr sz="15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ib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15035" algn="l" rtl="0" eaLnBrk="0">
              <a:lnSpc>
                <a:spcPct val="86000"/>
              </a:lnSpc>
              <a:spcBef>
                <a:spcPts val="375"/>
              </a:spcBef>
            </a:pPr>
            <a:r>
              <a:rPr sz="1500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500" u="sng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 after resection in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500" kern="0" spc="14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IB-IIIA –</a:t>
            </a:r>
            <a:r>
              <a:rPr sz="1500" kern="0" spc="8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OS/DFS</a:t>
            </a:r>
            <a:r>
              <a:rPr sz="1500" kern="0" spc="12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</a:t>
            </a:r>
            <a:r>
              <a:rPr sz="1500" kern="0" spc="2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nefit</a:t>
            </a:r>
            <a:r>
              <a:rPr sz="1500" kern="0" spc="7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2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(SoC)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15035" algn="l" rtl="0" eaLnBrk="0">
              <a:lnSpc>
                <a:spcPct val="102000"/>
              </a:lnSpc>
              <a:spcBef>
                <a:spcPts val="680"/>
              </a:spcBef>
            </a:pPr>
            <a:r>
              <a:rPr sz="1500" kern="0" spc="3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 </a:t>
            </a:r>
            <a:r>
              <a:rPr sz="1500" u="sng" kern="0" spc="-29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u="sng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after definitive chemoradiation –</a:t>
            </a:r>
            <a:r>
              <a:rPr sz="1500" kern="0" spc="12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 bene</a:t>
            </a:r>
            <a:r>
              <a:rPr sz="1500" kern="0" spc="2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fit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8000"/>
              </a:lnSpc>
              <a:spcBef>
                <a:spcPts val="1110"/>
              </a:spcBef>
              <a:tabLst>
                <a:tab pos="8763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ALK+: </a:t>
            </a:r>
            <a:r>
              <a:rPr sz="15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Alecti</a:t>
            </a:r>
            <a:r>
              <a:rPr sz="15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nib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915035" algn="l" rtl="0" eaLnBrk="0">
              <a:lnSpc>
                <a:spcPct val="86000"/>
              </a:lnSpc>
              <a:spcBef>
                <a:spcPts val="680"/>
              </a:spcBef>
            </a:pPr>
            <a:r>
              <a:rPr sz="1500" kern="0" spc="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     </a:t>
            </a:r>
            <a:r>
              <a:rPr sz="1500" u="sng" kern="0" spc="4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therapy after resecti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 with no prior adjuvantchemo –</a:t>
            </a:r>
            <a:r>
              <a:rPr sz="1500" kern="0" spc="11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DFS</a:t>
            </a:r>
            <a:r>
              <a:rPr sz="1500" kern="0" spc="11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benefit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9000"/>
              </a:lnSpc>
              <a:spcBef>
                <a:spcPts val="1400"/>
              </a:spcBef>
              <a:tabLst>
                <a:tab pos="8763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 thera</a:t>
            </a:r>
            <a:r>
              <a:rPr sz="1500" b="1" kern="0" spc="3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py: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data emerging, ph 2/3 ongoing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9000"/>
              </a:lnSpc>
              <a:spcBef>
                <a:spcPts val="1400"/>
              </a:spcBef>
              <a:tabLst>
                <a:tab pos="8763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Beyond </a:t>
            </a:r>
            <a:r>
              <a:rPr sz="1500" b="1" i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EGFRm/ALK+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: </a:t>
            </a:r>
            <a:r>
              <a:rPr sz="1500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under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investigation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9000"/>
              </a:lnSpc>
              <a:spcBef>
                <a:spcPts val="1400"/>
              </a:spcBef>
              <a:tabLst>
                <a:tab pos="8763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5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Open questions: </a:t>
            </a:r>
            <a:r>
              <a:rPr sz="1500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patientselection, optimal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treatment?, duration (!), treatment at</a:t>
            </a:r>
            <a:r>
              <a:rPr sz="1500" kern="0" spc="1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PD?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6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  <a:tabLst>
                <a:tab pos="87630" algn="l"/>
              </a:tabLst>
            </a:pP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500" b="1" kern="0" spc="30" dirty="0">
                <a:solidFill>
                  <a:srgbClr val="40404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Future: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Clinical trials -</a:t>
            </a:r>
            <a:r>
              <a:rPr sz="1500" kern="0" spc="1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new designs, involving biomarkers</a:t>
            </a:r>
            <a:r>
              <a:rPr sz="1500" kern="0" spc="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(i.e.,</a:t>
            </a:r>
            <a:r>
              <a:rPr sz="1500" kern="0" spc="1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MRD,</a:t>
            </a:r>
            <a:r>
              <a:rPr sz="1500" kern="0" spc="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ctDNA</a:t>
            </a:r>
            <a:r>
              <a:rPr sz="1500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1500" kern="0" spc="1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DTP...)</a:t>
            </a:r>
            <a:r>
              <a:rPr sz="1500" kern="0" spc="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&amp;</a:t>
            </a:r>
            <a:r>
              <a:rPr sz="1500" kern="0" spc="6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their applications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72" name="picture 14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6425" y="4138965"/>
            <a:ext cx="75806" cy="114723"/>
          </a:xfrm>
          <a:prstGeom prst="rect">
            <a:avLst/>
          </a:prstGeom>
        </p:spPr>
      </p:pic>
      <p:pic>
        <p:nvPicPr>
          <p:cNvPr id="1474" name="picture 1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6425" y="3757661"/>
            <a:ext cx="75806" cy="114723"/>
          </a:xfrm>
          <a:prstGeom prst="rect">
            <a:avLst/>
          </a:prstGeom>
        </p:spPr>
      </p:pic>
      <p:pic>
        <p:nvPicPr>
          <p:cNvPr id="1476" name="picture 1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6425" y="3376610"/>
            <a:ext cx="75806" cy="114723"/>
          </a:xfrm>
          <a:prstGeom prst="rect">
            <a:avLst/>
          </a:prstGeom>
        </p:spPr>
      </p:pic>
      <p:pic>
        <p:nvPicPr>
          <p:cNvPr id="1478" name="picture 14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6425" y="2995610"/>
            <a:ext cx="75806" cy="114723"/>
          </a:xfrm>
          <a:prstGeom prst="rect">
            <a:avLst/>
          </a:prstGeom>
        </p:spPr>
      </p:pic>
      <p:pic>
        <p:nvPicPr>
          <p:cNvPr id="1480" name="picture 1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6425" y="2333940"/>
            <a:ext cx="75806" cy="114723"/>
          </a:xfrm>
          <a:prstGeom prst="rect">
            <a:avLst/>
          </a:prstGeom>
        </p:spPr>
      </p:pic>
      <p:pic>
        <p:nvPicPr>
          <p:cNvPr id="1482" name="picture 1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6425" y="1387282"/>
            <a:ext cx="75806" cy="114723"/>
          </a:xfrm>
          <a:prstGeom prst="rect">
            <a:avLst/>
          </a:prstGeom>
        </p:spPr>
      </p:pic>
      <p:sp>
        <p:nvSpPr>
          <p:cNvPr id="1484" name="textbox 1484"/>
          <p:cNvSpPr/>
          <p:nvPr/>
        </p:nvSpPr>
        <p:spPr>
          <a:xfrm>
            <a:off x="321961" y="266764"/>
            <a:ext cx="3912870" cy="808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TAKE-HOME</a:t>
            </a:r>
            <a:r>
              <a:rPr sz="2700" b="1" kern="0" spc="2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4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MESSAGES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6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20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Oncogene-d</a:t>
            </a:r>
            <a:r>
              <a:rPr sz="20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riven earlier stage</a:t>
            </a:r>
            <a:r>
              <a:rPr sz="2000" b="1" kern="0" spc="1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0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86" name="picture 14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72811" y="237744"/>
            <a:ext cx="2228088" cy="847344"/>
          </a:xfrm>
          <a:prstGeom prst="rect">
            <a:avLst/>
          </a:prstGeom>
        </p:spPr>
      </p:pic>
      <p:pic>
        <p:nvPicPr>
          <p:cNvPr id="1488" name="picture 1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490" name="textbox 1490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92" name="picture 1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494" name="textbox 1494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14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52644" y="274319"/>
            <a:ext cx="3991355" cy="4867655"/>
          </a:xfrm>
          <a:prstGeom prst="rect">
            <a:avLst/>
          </a:prstGeom>
        </p:spPr>
      </p:pic>
      <p:sp>
        <p:nvSpPr>
          <p:cNvPr id="1498" name="textbox 1498"/>
          <p:cNvSpPr/>
          <p:nvPr/>
        </p:nvSpPr>
        <p:spPr>
          <a:xfrm>
            <a:off x="459131" y="3783888"/>
            <a:ext cx="2875914" cy="1087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1000"/>
              </a:lnSpc>
            </a:pPr>
            <a:r>
              <a:rPr sz="1200" b="1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European Society for Medi</a:t>
            </a:r>
            <a:r>
              <a:rPr sz="12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cal Oncology</a:t>
            </a:r>
            <a:r>
              <a:rPr sz="1200" b="1" kern="0" spc="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(ESMO)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78000"/>
              </a:lnSpc>
              <a:spcBef>
                <a:spcPts val="280"/>
              </a:spcBef>
            </a:pPr>
            <a:r>
              <a:rPr sz="1200" kern="0" spc="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Via Ginevra 4, C</a:t>
            </a:r>
            <a:r>
              <a:rPr sz="1200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H-6900</a:t>
            </a:r>
            <a:r>
              <a:rPr sz="1200" kern="0" spc="7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Lugano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5240" algn="l" rtl="0" eaLnBrk="0">
              <a:lnSpc>
                <a:spcPts val="1475"/>
              </a:lnSpc>
            </a:pP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T. +41</a:t>
            </a:r>
            <a:r>
              <a:rPr sz="1200" kern="0" spc="1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(0)91</a:t>
            </a:r>
            <a:r>
              <a:rPr sz="1200" kern="0" spc="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973</a:t>
            </a:r>
            <a:r>
              <a:rPr sz="1200" kern="0" spc="10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19</a:t>
            </a:r>
            <a:r>
              <a:rPr sz="1200" kern="0" spc="4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00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5875" algn="l" rtl="0" eaLnBrk="0">
              <a:lnSpc>
                <a:spcPct val="81000"/>
              </a:lnSpc>
              <a:spcBef>
                <a:spcPts val="275"/>
              </a:spcBef>
            </a:pPr>
            <a:r>
              <a:rPr sz="1200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esmo@esmo.org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1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5F5D8E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esmo.org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500" name="textbox 1500"/>
          <p:cNvSpPr/>
          <p:nvPr/>
        </p:nvSpPr>
        <p:spPr>
          <a:xfrm>
            <a:off x="910297" y="2121883"/>
            <a:ext cx="3312795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¡MUCHAS GRACIAS!</a:t>
            </a:r>
            <a:endParaRPr sz="3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502" name="picture 15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332232"/>
            <a:ext cx="2535936" cy="435864"/>
          </a:xfrm>
          <a:prstGeom prst="rect">
            <a:avLst/>
          </a:prstGeom>
        </p:spPr>
      </p:pic>
      <p:sp>
        <p:nvSpPr>
          <p:cNvPr id="1504" name="textbox 1504"/>
          <p:cNvSpPr/>
          <p:nvPr/>
        </p:nvSpPr>
        <p:spPr>
          <a:xfrm>
            <a:off x="787400" y="2875279"/>
            <a:ext cx="1376044" cy="276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7810" algn="l" rtl="0" eaLnBrk="0">
              <a:lnSpc>
                <a:spcPct val="89000"/>
              </a:lnSpc>
              <a:spcBef>
                <a:spcPts val="5"/>
              </a:spcBef>
              <a:tabLst>
                <a:tab pos="34607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lmezquita@clinic.cat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506" name="picture 15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0100" y="2887979"/>
            <a:ext cx="245363" cy="246888"/>
          </a:xfrm>
          <a:prstGeom prst="rect">
            <a:avLst/>
          </a:prstGeom>
        </p:spPr>
      </p:pic>
      <p:sp>
        <p:nvSpPr>
          <p:cNvPr id="1508" name="textbox 1508"/>
          <p:cNvSpPr/>
          <p:nvPr/>
        </p:nvSpPr>
        <p:spPr>
          <a:xfrm>
            <a:off x="2759455" y="2885947"/>
            <a:ext cx="1355725" cy="276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9080" algn="l" rtl="0" eaLnBrk="0">
              <a:lnSpc>
                <a:spcPct val="89000"/>
              </a:lnSpc>
              <a:spcBef>
                <a:spcPts val="5"/>
              </a:spcBef>
              <a:tabLst>
                <a:tab pos="35369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900" b="1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@LauraMezquitaMD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510" name="picture 15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72155" y="2898647"/>
            <a:ext cx="246888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ath 114"/>
          <p:cNvSpPr/>
          <p:nvPr/>
        </p:nvSpPr>
        <p:spPr>
          <a:xfrm>
            <a:off x="2484120" y="2773425"/>
            <a:ext cx="1104264" cy="12700"/>
          </a:xfrm>
          <a:custGeom>
            <a:avLst/>
            <a:gdLst/>
            <a:ahLst/>
            <a:cxnLst/>
            <a:rect l="0" t="0" r="0" b="0"/>
            <a:pathLst>
              <a:path w="1738" h="20">
                <a:moveTo>
                  <a:pt x="0" y="10"/>
                </a:moveTo>
                <a:lnTo>
                  <a:pt x="1738" y="10"/>
                </a:lnTo>
              </a:path>
            </a:pathLst>
          </a:custGeom>
          <a:noFill/>
          <a:ln w="12700" cap="flat">
            <a:solidFill>
              <a:srgbClr val="06426B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1459" y="2098585"/>
            <a:ext cx="2525263" cy="1356322"/>
          </a:xfrm>
          <a:prstGeom prst="rect">
            <a:avLst/>
          </a:prstGeom>
        </p:spPr>
      </p:pic>
      <p:sp>
        <p:nvSpPr>
          <p:cNvPr id="118" name="textbox 118"/>
          <p:cNvSpPr/>
          <p:nvPr/>
        </p:nvSpPr>
        <p:spPr>
          <a:xfrm>
            <a:off x="350490" y="261558"/>
            <a:ext cx="502348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Management of earlier stage</a:t>
            </a:r>
            <a:r>
              <a:rPr sz="2700" b="1" kern="0" spc="1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2700" b="1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0" name="textbox 120"/>
          <p:cNvSpPr/>
          <p:nvPr/>
        </p:nvSpPr>
        <p:spPr>
          <a:xfrm>
            <a:off x="4681220" y="3481832"/>
            <a:ext cx="2345054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7520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CHEMORADIATION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2" name="path 122"/>
          <p:cNvSpPr/>
          <p:nvPr/>
        </p:nvSpPr>
        <p:spPr>
          <a:xfrm>
            <a:off x="3686936" y="1597533"/>
            <a:ext cx="319278" cy="2705861"/>
          </a:xfrm>
          <a:custGeom>
            <a:avLst/>
            <a:gdLst/>
            <a:ahLst/>
            <a:cxnLst/>
            <a:rect l="0" t="0" r="0" b="0"/>
            <a:pathLst>
              <a:path w="502" h="4261">
                <a:moveTo>
                  <a:pt x="487" y="4246"/>
                </a:moveTo>
                <a:cubicBezTo>
                  <a:pt x="226" y="4246"/>
                  <a:pt x="15" y="4228"/>
                  <a:pt x="15" y="4206"/>
                </a:cubicBezTo>
                <a:lnTo>
                  <a:pt x="15" y="54"/>
                </a:lnTo>
                <a:cubicBezTo>
                  <a:pt x="15" y="32"/>
                  <a:pt x="226" y="15"/>
                  <a:pt x="487" y="15"/>
                </a:cubicBezTo>
              </a:path>
            </a:pathLst>
          </a:custGeom>
          <a:noFill/>
          <a:ln w="19050" cap="flat">
            <a:solidFill>
              <a:srgbClr val="1B305E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7095744" y="3488435"/>
            <a:ext cx="1339850" cy="433069"/>
          </a:xfrm>
          <a:prstGeom prst="rect">
            <a:avLst/>
          </a:prstGeom>
          <a:solidFill>
            <a:srgbClr val="1E325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8595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Consolidation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7091171" y="2401823"/>
            <a:ext cx="1339850" cy="433069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870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7091171" y="2950463"/>
            <a:ext cx="1339850" cy="431800"/>
          </a:xfrm>
          <a:prstGeom prst="rect">
            <a:avLst/>
          </a:prstGeom>
          <a:solidFill>
            <a:srgbClr val="97A0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870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2" name="textbox 132"/>
          <p:cNvSpPr/>
          <p:nvPr/>
        </p:nvSpPr>
        <p:spPr>
          <a:xfrm>
            <a:off x="4053331" y="2413177"/>
            <a:ext cx="382904" cy="1501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indent="-3810" algn="l" rtl="0" eaLnBrk="0">
              <a:lnSpc>
                <a:spcPct val="90000"/>
              </a:lnSpc>
            </a:pPr>
            <a:r>
              <a:rPr sz="12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200" b="1" kern="0" spc="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200" b="1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IB-IIIA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035" indent="-139065" algn="l" rtl="0" eaLnBrk="0">
              <a:lnSpc>
                <a:spcPct val="99000"/>
              </a:lnSpc>
            </a:pPr>
            <a:r>
              <a:rPr sz="1200" b="1" kern="0" spc="-2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Stage</a:t>
            </a:r>
            <a:r>
              <a:rPr sz="1200" b="1" kern="0" spc="1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200" b="1" kern="0" spc="-20" dirty="0">
                <a:solidFill>
                  <a:srgbClr val="32502D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III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4" name="textbox 134"/>
          <p:cNvSpPr/>
          <p:nvPr/>
        </p:nvSpPr>
        <p:spPr>
          <a:xfrm>
            <a:off x="4686300" y="2401823"/>
            <a:ext cx="1173480" cy="433069"/>
          </a:xfrm>
          <a:prstGeom prst="rect">
            <a:avLst/>
          </a:prstGeom>
          <a:solidFill>
            <a:srgbClr val="DCDFEC">
              <a:alpha val="9843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385" algn="l" rtl="0" eaLnBrk="0">
              <a:lnSpc>
                <a:spcPct val="8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6" name="textbox 136"/>
          <p:cNvSpPr/>
          <p:nvPr/>
        </p:nvSpPr>
        <p:spPr>
          <a:xfrm>
            <a:off x="4686300" y="1842516"/>
            <a:ext cx="1173480" cy="431800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385" algn="l" rtl="0" eaLnBrk="0">
              <a:lnSpc>
                <a:spcPct val="8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Neoadjuvant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5915659" y="2937763"/>
            <a:ext cx="1115060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310" algn="l" rtl="0" eaLnBrk="0">
              <a:lnSpc>
                <a:spcPct val="80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5920232" y="2376932"/>
            <a:ext cx="1115694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310" algn="l" rtl="0" eaLnBrk="0">
              <a:lnSpc>
                <a:spcPct val="80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5915659" y="1829816"/>
            <a:ext cx="1115060" cy="447675"/>
          </a:xfrm>
          <a:prstGeom prst="roundRect">
            <a:avLst>
              <a:gd name="adj" fmla="val 19100"/>
            </a:avLst>
          </a:prstGeom>
          <a:noFill/>
          <a:ln w="12700" cap="flat">
            <a:solidFill>
              <a:srgbClr val="56639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310" algn="l" rtl="0" eaLnBrk="0">
              <a:lnSpc>
                <a:spcPct val="80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Resection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2922634" y="2330136"/>
            <a:ext cx="578484" cy="354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107" rIns="0" bIns="0"/>
          <a:lstStyle/>
          <a:p>
            <a:pPr marL="40005" indent="-27305" algn="l" rtl="0" eaLnBrk="0">
              <a:lnSpc>
                <a:spcPct val="102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Treatment</a:t>
            </a:r>
            <a:r>
              <a:rPr sz="11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selection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50" name="textbox 150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4579365" y="1787637"/>
            <a:ext cx="16128" cy="2193740"/>
            <a:chOff x="0" y="0"/>
            <a:chExt cx="16128" cy="2193740"/>
          </a:xfrm>
        </p:grpSpPr>
        <p:sp>
          <p:nvSpPr>
            <p:cNvPr id="152" name="path 152"/>
            <p:cNvSpPr/>
            <p:nvPr/>
          </p:nvSpPr>
          <p:spPr>
            <a:xfrm>
              <a:off x="0" y="0"/>
              <a:ext cx="16128" cy="1568351"/>
            </a:xfrm>
            <a:custGeom>
              <a:avLst/>
              <a:gdLst/>
              <a:ahLst/>
              <a:cxnLst/>
              <a:rect l="0" t="0" r="0" b="0"/>
              <a:pathLst>
                <a:path w="25" h="2469">
                  <a:moveTo>
                    <a:pt x="15" y="0"/>
                  </a:moveTo>
                  <a:lnTo>
                    <a:pt x="10" y="2469"/>
                  </a:lnTo>
                </a:path>
              </a:pathLst>
            </a:custGeom>
            <a:noFill/>
            <a:ln w="12700" cap="flat">
              <a:solidFill>
                <a:srgbClr val="6E1E5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" name="path 154"/>
            <p:cNvSpPr/>
            <p:nvPr/>
          </p:nvSpPr>
          <p:spPr>
            <a:xfrm>
              <a:off x="0" y="1680943"/>
              <a:ext cx="16128" cy="512796"/>
            </a:xfrm>
            <a:custGeom>
              <a:avLst/>
              <a:gdLst/>
              <a:ahLst/>
              <a:cxnLst/>
              <a:rect l="0" t="0" r="0" b="0"/>
              <a:pathLst>
                <a:path w="25" h="807">
                  <a:moveTo>
                    <a:pt x="15" y="0"/>
                  </a:moveTo>
                  <a:lnTo>
                    <a:pt x="10" y="807"/>
                  </a:lnTo>
                </a:path>
              </a:pathLst>
            </a:custGeom>
            <a:noFill/>
            <a:ln w="12700" cap="flat">
              <a:solidFill>
                <a:srgbClr val="3250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4568" y="1482852"/>
            <a:ext cx="3224784" cy="2673095"/>
          </a:xfrm>
          <a:prstGeom prst="rect">
            <a:avLst/>
          </a:prstGeom>
        </p:spPr>
      </p:pic>
      <p:graphicFrame>
        <p:nvGraphicFramePr>
          <p:cNvPr id="158" name="table 158"/>
          <p:cNvGraphicFramePr>
            <a:graphicFrameLocks noGrp="1"/>
          </p:cNvGraphicFramePr>
          <p:nvPr/>
        </p:nvGraphicFramePr>
        <p:xfrm>
          <a:off x="481965" y="1268348"/>
          <a:ext cx="3947794" cy="3171825"/>
        </p:xfrm>
        <a:graphic>
          <a:graphicData uri="http://schemas.openxmlformats.org/drawingml/2006/table">
            <a:tbl>
              <a:tblPr/>
              <a:tblGrid>
                <a:gridCol w="3947794"/>
              </a:tblGrid>
              <a:tr h="3152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2956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Modest impact</a:t>
                      </a:r>
                      <a:endParaRPr sz="11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64379" y="1373123"/>
            <a:ext cx="4088891" cy="2506979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380207" y="258922"/>
            <a:ext cx="5136515" cy="372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700" b="1" kern="0" spc="5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Neo/Adjuvantchemo: “</a:t>
            </a:r>
            <a:r>
              <a:rPr sz="2700" kern="0" spc="5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Classical” SoC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64" name="textbox 164"/>
          <p:cNvSpPr/>
          <p:nvPr/>
        </p:nvSpPr>
        <p:spPr>
          <a:xfrm>
            <a:off x="4408056" y="4660427"/>
            <a:ext cx="4403725" cy="294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165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Pisters KMW, etal J Clin Oncol 2006; NSCLC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Meta-analysis Collaborative Group,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Lancet Onco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20214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2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29911" y="3950208"/>
            <a:ext cx="1283208" cy="414527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1262505" y="960646"/>
            <a:ext cx="2159635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u="sng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NEO</a:t>
            </a:r>
            <a:r>
              <a:rPr sz="14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</a:t>
            </a:r>
            <a:r>
              <a:rPr sz="14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NT chemotherapy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5794375" y="960646"/>
            <a:ext cx="1856104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b="1" u="sng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ADJUVANT</a:t>
            </a:r>
            <a:r>
              <a:rPr sz="14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chemoth</a:t>
            </a:r>
            <a:r>
              <a:rPr sz="1400" b="1" kern="0" spc="-1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erapy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76" name="textbox 176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3947413" y="2688589"/>
            <a:ext cx="98552" cy="193039"/>
            <a:chOff x="0" y="0"/>
            <a:chExt cx="98552" cy="193039"/>
          </a:xfrm>
        </p:grpSpPr>
        <p:sp>
          <p:nvSpPr>
            <p:cNvPr id="178" name="path 178"/>
            <p:cNvSpPr/>
            <p:nvPr/>
          </p:nvSpPr>
          <p:spPr>
            <a:xfrm>
              <a:off x="12700" y="12700"/>
              <a:ext cx="73152" cy="167639"/>
            </a:xfrm>
            <a:custGeom>
              <a:avLst/>
              <a:gdLst/>
              <a:ahLst/>
              <a:cxnLst/>
              <a:rect l="0" t="0" r="0" b="0"/>
              <a:pathLst>
                <a:path w="115" h="263">
                  <a:moveTo>
                    <a:pt x="115" y="57"/>
                  </a:moveTo>
                  <a:lnTo>
                    <a:pt x="86" y="57"/>
                  </a:lnTo>
                  <a:lnTo>
                    <a:pt x="86" y="263"/>
                  </a:lnTo>
                  <a:lnTo>
                    <a:pt x="28" y="263"/>
                  </a:lnTo>
                  <a:lnTo>
                    <a:pt x="28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115" y="57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0" name="path 180"/>
            <p:cNvSpPr/>
            <p:nvPr/>
          </p:nvSpPr>
          <p:spPr>
            <a:xfrm>
              <a:off x="0" y="0"/>
              <a:ext cx="98552" cy="193039"/>
            </a:xfrm>
            <a:custGeom>
              <a:avLst/>
              <a:gdLst/>
              <a:ahLst/>
              <a:cxnLst/>
              <a:rect l="0" t="0" r="0" b="0"/>
              <a:pathLst>
                <a:path w="155" h="303">
                  <a:moveTo>
                    <a:pt x="135" y="77"/>
                  </a:moveTo>
                  <a:lnTo>
                    <a:pt x="106" y="77"/>
                  </a:lnTo>
                  <a:lnTo>
                    <a:pt x="106" y="283"/>
                  </a:lnTo>
                  <a:lnTo>
                    <a:pt x="48" y="283"/>
                  </a:lnTo>
                  <a:lnTo>
                    <a:pt x="48" y="77"/>
                  </a:lnTo>
                  <a:lnTo>
                    <a:pt x="20" y="77"/>
                  </a:lnTo>
                  <a:lnTo>
                    <a:pt x="77" y="20"/>
                  </a:lnTo>
                  <a:lnTo>
                    <a:pt x="135" y="77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7164577" y="3976370"/>
            <a:ext cx="98552" cy="191516"/>
            <a:chOff x="0" y="0"/>
            <a:chExt cx="98552" cy="191516"/>
          </a:xfrm>
        </p:grpSpPr>
        <p:sp>
          <p:nvSpPr>
            <p:cNvPr id="182" name="path 182"/>
            <p:cNvSpPr/>
            <p:nvPr/>
          </p:nvSpPr>
          <p:spPr>
            <a:xfrm>
              <a:off x="12700" y="12700"/>
              <a:ext cx="73152" cy="166116"/>
            </a:xfrm>
            <a:custGeom>
              <a:avLst/>
              <a:gdLst/>
              <a:ahLst/>
              <a:cxnLst/>
              <a:rect l="0" t="0" r="0" b="0"/>
              <a:pathLst>
                <a:path w="115" h="261">
                  <a:moveTo>
                    <a:pt x="115" y="57"/>
                  </a:moveTo>
                  <a:lnTo>
                    <a:pt x="86" y="57"/>
                  </a:lnTo>
                  <a:lnTo>
                    <a:pt x="86" y="261"/>
                  </a:lnTo>
                  <a:lnTo>
                    <a:pt x="28" y="261"/>
                  </a:lnTo>
                  <a:lnTo>
                    <a:pt x="28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115" y="57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" name="path 184"/>
            <p:cNvSpPr/>
            <p:nvPr/>
          </p:nvSpPr>
          <p:spPr>
            <a:xfrm>
              <a:off x="0" y="0"/>
              <a:ext cx="98552" cy="191516"/>
            </a:xfrm>
            <a:custGeom>
              <a:avLst/>
              <a:gdLst/>
              <a:ahLst/>
              <a:cxnLst/>
              <a:rect l="0" t="0" r="0" b="0"/>
              <a:pathLst>
                <a:path w="155" h="301">
                  <a:moveTo>
                    <a:pt x="135" y="77"/>
                  </a:moveTo>
                  <a:lnTo>
                    <a:pt x="106" y="77"/>
                  </a:lnTo>
                  <a:lnTo>
                    <a:pt x="106" y="281"/>
                  </a:lnTo>
                  <a:lnTo>
                    <a:pt x="48" y="281"/>
                  </a:lnTo>
                  <a:lnTo>
                    <a:pt x="48" y="77"/>
                  </a:lnTo>
                  <a:lnTo>
                    <a:pt x="20" y="77"/>
                  </a:lnTo>
                  <a:lnTo>
                    <a:pt x="77" y="20"/>
                  </a:lnTo>
                  <a:lnTo>
                    <a:pt x="135" y="77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6076441" y="3971797"/>
            <a:ext cx="97028" cy="193039"/>
            <a:chOff x="0" y="0"/>
            <a:chExt cx="97028" cy="193039"/>
          </a:xfrm>
        </p:grpSpPr>
        <p:sp>
          <p:nvSpPr>
            <p:cNvPr id="186" name="path 186"/>
            <p:cNvSpPr/>
            <p:nvPr/>
          </p:nvSpPr>
          <p:spPr>
            <a:xfrm>
              <a:off x="12700" y="12700"/>
              <a:ext cx="71628" cy="167639"/>
            </a:xfrm>
            <a:custGeom>
              <a:avLst/>
              <a:gdLst/>
              <a:ahLst/>
              <a:cxnLst/>
              <a:rect l="0" t="0" r="0" b="0"/>
              <a:pathLst>
                <a:path w="112" h="263">
                  <a:moveTo>
                    <a:pt x="112" y="56"/>
                  </a:moveTo>
                  <a:lnTo>
                    <a:pt x="84" y="56"/>
                  </a:lnTo>
                  <a:lnTo>
                    <a:pt x="84" y="263"/>
                  </a:lnTo>
                  <a:lnTo>
                    <a:pt x="28" y="263"/>
                  </a:lnTo>
                  <a:lnTo>
                    <a:pt x="28" y="56"/>
                  </a:lnTo>
                  <a:lnTo>
                    <a:pt x="0" y="56"/>
                  </a:lnTo>
                  <a:lnTo>
                    <a:pt x="56" y="0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" name="path 188"/>
            <p:cNvSpPr/>
            <p:nvPr/>
          </p:nvSpPr>
          <p:spPr>
            <a:xfrm>
              <a:off x="0" y="0"/>
              <a:ext cx="97028" cy="193039"/>
            </a:xfrm>
            <a:custGeom>
              <a:avLst/>
              <a:gdLst/>
              <a:ahLst/>
              <a:cxnLst/>
              <a:rect l="0" t="0" r="0" b="0"/>
              <a:pathLst>
                <a:path w="152" h="303">
                  <a:moveTo>
                    <a:pt x="132" y="76"/>
                  </a:moveTo>
                  <a:lnTo>
                    <a:pt x="104" y="76"/>
                  </a:lnTo>
                  <a:lnTo>
                    <a:pt x="104" y="283"/>
                  </a:lnTo>
                  <a:lnTo>
                    <a:pt x="48" y="283"/>
                  </a:lnTo>
                  <a:lnTo>
                    <a:pt x="48" y="76"/>
                  </a:lnTo>
                  <a:lnTo>
                    <a:pt x="20" y="76"/>
                  </a:lnTo>
                  <a:lnTo>
                    <a:pt x="76" y="20"/>
                  </a:lnTo>
                  <a:lnTo>
                    <a:pt x="132" y="76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8261857" y="3971797"/>
            <a:ext cx="97028" cy="193039"/>
            <a:chOff x="0" y="0"/>
            <a:chExt cx="97028" cy="193039"/>
          </a:xfrm>
        </p:grpSpPr>
        <p:sp>
          <p:nvSpPr>
            <p:cNvPr id="190" name="path 190"/>
            <p:cNvSpPr/>
            <p:nvPr/>
          </p:nvSpPr>
          <p:spPr>
            <a:xfrm>
              <a:off x="12700" y="12700"/>
              <a:ext cx="71628" cy="167639"/>
            </a:xfrm>
            <a:custGeom>
              <a:avLst/>
              <a:gdLst/>
              <a:ahLst/>
              <a:cxnLst/>
              <a:rect l="0" t="0" r="0" b="0"/>
              <a:pathLst>
                <a:path w="112" h="263">
                  <a:moveTo>
                    <a:pt x="112" y="56"/>
                  </a:moveTo>
                  <a:lnTo>
                    <a:pt x="84" y="56"/>
                  </a:lnTo>
                  <a:lnTo>
                    <a:pt x="84" y="263"/>
                  </a:lnTo>
                  <a:lnTo>
                    <a:pt x="28" y="263"/>
                  </a:lnTo>
                  <a:lnTo>
                    <a:pt x="28" y="56"/>
                  </a:lnTo>
                  <a:lnTo>
                    <a:pt x="0" y="56"/>
                  </a:lnTo>
                  <a:lnTo>
                    <a:pt x="56" y="0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" name="path 192"/>
            <p:cNvSpPr/>
            <p:nvPr/>
          </p:nvSpPr>
          <p:spPr>
            <a:xfrm>
              <a:off x="0" y="0"/>
              <a:ext cx="97028" cy="193039"/>
            </a:xfrm>
            <a:custGeom>
              <a:avLst/>
              <a:gdLst/>
              <a:ahLst/>
              <a:cxnLst/>
              <a:rect l="0" t="0" r="0" b="0"/>
              <a:pathLst>
                <a:path w="152" h="303">
                  <a:moveTo>
                    <a:pt x="132" y="76"/>
                  </a:moveTo>
                  <a:lnTo>
                    <a:pt x="104" y="76"/>
                  </a:lnTo>
                  <a:lnTo>
                    <a:pt x="104" y="283"/>
                  </a:lnTo>
                  <a:lnTo>
                    <a:pt x="48" y="283"/>
                  </a:lnTo>
                  <a:lnTo>
                    <a:pt x="48" y="76"/>
                  </a:lnTo>
                  <a:lnTo>
                    <a:pt x="20" y="76"/>
                  </a:lnTo>
                  <a:lnTo>
                    <a:pt x="76" y="20"/>
                  </a:lnTo>
                  <a:lnTo>
                    <a:pt x="132" y="76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82980" y="3000755"/>
            <a:ext cx="2979420" cy="1290827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32220" y="1168908"/>
            <a:ext cx="2173224" cy="1417319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2980" y="1336547"/>
            <a:ext cx="1880616" cy="1211580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399157" y="268923"/>
            <a:ext cx="6658609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Immunotherapy:</a:t>
            </a:r>
            <a:r>
              <a:rPr sz="2700" b="1" kern="0" spc="17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2700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ew SoC</a:t>
            </a:r>
            <a:r>
              <a:rPr sz="2700" kern="0" spc="1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earlier stage</a:t>
            </a:r>
            <a:r>
              <a:rPr sz="2700" kern="0" spc="1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03492" y="2971800"/>
            <a:ext cx="1388364" cy="1394460"/>
          </a:xfrm>
          <a:prstGeom prst="rect">
            <a:avLst/>
          </a:prstGeom>
        </p:spPr>
      </p:pic>
      <p:sp>
        <p:nvSpPr>
          <p:cNvPr id="204" name="textbox 204"/>
          <p:cNvSpPr/>
          <p:nvPr/>
        </p:nvSpPr>
        <p:spPr>
          <a:xfrm>
            <a:off x="3917143" y="4646712"/>
            <a:ext cx="4894579" cy="307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Provencio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2023,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Spigel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etalJ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Clin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Oncol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2022;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Riudavets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etal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Eur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Cancer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2022,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HarpoleD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WCLC 2023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06" name="picture 2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4047744" y="2397252"/>
            <a:ext cx="676909" cy="433069"/>
          </a:xfrm>
          <a:prstGeom prst="rect">
            <a:avLst/>
          </a:prstGeom>
          <a:solidFill>
            <a:srgbClr val="6E1E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095" algn="l" rtl="0" eaLnBrk="0">
              <a:lnSpc>
                <a:spcPct val="81000"/>
              </a:lnSpc>
              <a:spcBef>
                <a:spcPts val="5"/>
              </a:spcBef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BUT</a:t>
            </a:r>
            <a:r>
              <a:rPr sz="1400" b="1" kern="0" spc="-20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…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12" name="textbox 212"/>
          <p:cNvSpPr/>
          <p:nvPr/>
        </p:nvSpPr>
        <p:spPr>
          <a:xfrm>
            <a:off x="5100612" y="2430004"/>
            <a:ext cx="791844" cy="426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830" indent="-24130" algn="l" rtl="0" eaLnBrk="0">
              <a:lnSpc>
                <a:spcPct val="91000"/>
              </a:lnSpc>
            </a:pPr>
            <a:r>
              <a:rPr sz="1400" b="1" kern="0" spc="-3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↓</a:t>
            </a:r>
            <a:r>
              <a:rPr sz="1400" b="1" kern="0" spc="8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3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benefit</a:t>
            </a:r>
            <a:r>
              <a:rPr sz="1400" b="1" kern="0" spc="8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kern="0" spc="-3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r>
              <a:rPr sz="1400" b="1" kern="0" spc="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u="sng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driver</a:t>
            </a:r>
            <a:r>
              <a:rPr sz="1400" b="1" u="sng" kern="0" spc="13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b="1" u="sng" kern="0" spc="-20" dirty="0">
                <a:solidFill>
                  <a:srgbClr val="6E1E5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pop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14" name="textbox 214"/>
          <p:cNvSpPr/>
          <p:nvPr/>
        </p:nvSpPr>
        <p:spPr>
          <a:xfrm>
            <a:off x="749300" y="2782366"/>
            <a:ext cx="2007870" cy="180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PACIFIC,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durvalumab co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nsolidation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6225032" y="958139"/>
            <a:ext cx="1918335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AEGEAN,</a:t>
            </a:r>
            <a:r>
              <a:rPr sz="1200" b="1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periopera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tive treatment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18" name="textbox 218"/>
          <p:cNvSpPr/>
          <p:nvPr/>
        </p:nvSpPr>
        <p:spPr>
          <a:xfrm>
            <a:off x="6230873" y="2739059"/>
            <a:ext cx="1805304" cy="180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RWD,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durvalumab co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nsolidation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660145" y="1001319"/>
            <a:ext cx="1782445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NADIM,</a:t>
            </a:r>
            <a:r>
              <a:rPr sz="1200" b="1" kern="0" spc="1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perioperative treatment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22" name="textbox 22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24" name="textbox 224"/>
          <p:cNvSpPr/>
          <p:nvPr/>
        </p:nvSpPr>
        <p:spPr>
          <a:xfrm>
            <a:off x="7643217" y="2582076"/>
            <a:ext cx="360679" cy="111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600" b="1" i="1" kern="0" spc="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Wild</a:t>
            </a:r>
            <a:r>
              <a:rPr sz="600" b="1" i="1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600" b="1" i="1" kern="0" spc="2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type</a:t>
            </a:r>
            <a:endParaRPr sz="6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26" name="path 226"/>
          <p:cNvSpPr/>
          <p:nvPr/>
        </p:nvSpPr>
        <p:spPr>
          <a:xfrm>
            <a:off x="4969763" y="774191"/>
            <a:ext cx="3674363" cy="3723132"/>
          </a:xfrm>
          <a:custGeom>
            <a:avLst/>
            <a:gdLst/>
            <a:ahLst/>
            <a:cxnLst/>
            <a:rect l="0" t="0" r="0" b="0"/>
            <a:pathLst>
              <a:path w="5786" h="5863">
                <a:moveTo>
                  <a:pt x="0" y="964"/>
                </a:moveTo>
                <a:moveTo>
                  <a:pt x="0" y="964"/>
                </a:moveTo>
                <a:cubicBezTo>
                  <a:pt x="0" y="431"/>
                  <a:pt x="431" y="0"/>
                  <a:pt x="964" y="0"/>
                </a:cubicBezTo>
                <a:lnTo>
                  <a:pt x="4822" y="0"/>
                </a:lnTo>
                <a:cubicBezTo>
                  <a:pt x="5354" y="0"/>
                  <a:pt x="5786" y="431"/>
                  <a:pt x="5786" y="964"/>
                </a:cubicBezTo>
                <a:lnTo>
                  <a:pt x="5786" y="4898"/>
                </a:lnTo>
                <a:cubicBezTo>
                  <a:pt x="5786" y="5431"/>
                  <a:pt x="5354" y="5863"/>
                  <a:pt x="4822" y="5863"/>
                </a:cubicBezTo>
                <a:lnTo>
                  <a:pt x="964" y="5863"/>
                </a:lnTo>
                <a:cubicBezTo>
                  <a:pt x="431" y="5863"/>
                  <a:pt x="0" y="5431"/>
                  <a:pt x="0" y="4898"/>
                </a:cubicBezTo>
                <a:lnTo>
                  <a:pt x="0" y="964"/>
                </a:lnTo>
                <a:close/>
              </a:path>
            </a:pathLst>
          </a:custGeom>
          <a:solidFill>
            <a:srgbClr val="6E1E50">
              <a:alpha val="509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19955" y="1502664"/>
            <a:ext cx="3997452" cy="2814827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5547" y="2699004"/>
            <a:ext cx="2770632" cy="1658111"/>
          </a:xfrm>
          <a:prstGeom prst="rect">
            <a:avLst/>
          </a:prstGeom>
        </p:spPr>
      </p:pic>
      <p:sp>
        <p:nvSpPr>
          <p:cNvPr id="232" name="rect 232"/>
          <p:cNvSpPr/>
          <p:nvPr/>
        </p:nvSpPr>
        <p:spPr>
          <a:xfrm>
            <a:off x="842772" y="1502664"/>
            <a:ext cx="2894076" cy="760475"/>
          </a:xfrm>
          <a:prstGeom prst="rect">
            <a:avLst/>
          </a:prstGeom>
          <a:solidFill>
            <a:srgbClr val="DCDF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" name="textbox 234"/>
          <p:cNvSpPr/>
          <p:nvPr/>
        </p:nvSpPr>
        <p:spPr>
          <a:xfrm>
            <a:off x="385664" y="265494"/>
            <a:ext cx="560324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Targeted therapy</a:t>
            </a:r>
            <a:r>
              <a:rPr sz="2700" b="1" kern="0" spc="18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3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earli</a:t>
            </a:r>
            <a:r>
              <a:rPr sz="2700" b="1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er stage</a:t>
            </a:r>
            <a:r>
              <a:rPr sz="2700" b="1" kern="0" spc="19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700" b="1" kern="0" spc="2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NSCLC</a:t>
            </a:r>
            <a:endParaRPr sz="27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4408056" y="4646712"/>
            <a:ext cx="4403725" cy="307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62810" algn="l" rtl="0" eaLnBrk="0">
              <a:lnSpc>
                <a:spcPct val="87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Aldea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Cancer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Discov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2021,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Tan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etalJCO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2022</a:t>
            </a:r>
            <a:endParaRPr sz="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1121999" y="1715482"/>
          <a:ext cx="2349500" cy="382270"/>
        </p:xfrm>
        <a:graphic>
          <a:graphicData uri="http://schemas.openxmlformats.org/drawingml/2006/table">
            <a:tbl>
              <a:tblPr/>
              <a:tblGrid>
                <a:gridCol w="524509"/>
                <a:gridCol w="997585"/>
                <a:gridCol w="827405"/>
              </a:tblGrid>
              <a:tr h="382270">
                <a:tc>
                  <a:txBody>
                    <a:bodyPr/>
                    <a:lstStyle/>
                    <a:p>
                      <a:pPr marL="50165" indent="-5016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AB0C23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Earlier</a:t>
                      </a:r>
                      <a:r>
                        <a:rPr sz="1400" b="1" kern="0" spc="10" dirty="0">
                          <a:solidFill>
                            <a:srgbClr val="AB0C23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</a:t>
                      </a:r>
                      <a:r>
                        <a:rPr sz="1400" b="1" kern="0" spc="-10" dirty="0">
                          <a:solidFill>
                            <a:srgbClr val="AB0C23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stage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44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0604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Advanced</a:t>
                      </a:r>
                      <a:r>
                        <a:rPr sz="1400" b="1" kern="0" spc="6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disease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44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0" name="picture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703819" y="80772"/>
            <a:ext cx="1211580" cy="512064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1095338" y="2464884"/>
            <a:ext cx="2164079" cy="161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100" b="1" kern="0" spc="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Targeted therapies in advanced NS</a:t>
            </a:r>
            <a:r>
              <a:rPr sz="1100" b="1" kern="0" spc="-10" dirty="0">
                <a:solidFill>
                  <a:srgbClr val="1E325F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CLC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5553998" y="1219058"/>
            <a:ext cx="1604010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The sooner the be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tter?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1726093" y="1800769"/>
            <a:ext cx="788252" cy="177980"/>
            <a:chOff x="0" y="0"/>
            <a:chExt cx="788252" cy="177980"/>
          </a:xfrm>
        </p:grpSpPr>
        <p:sp>
          <p:nvSpPr>
            <p:cNvPr id="248" name="path 248"/>
            <p:cNvSpPr/>
            <p:nvPr/>
          </p:nvSpPr>
          <p:spPr>
            <a:xfrm>
              <a:off x="8980" y="8980"/>
              <a:ext cx="766571" cy="160020"/>
            </a:xfrm>
            <a:custGeom>
              <a:avLst/>
              <a:gdLst/>
              <a:ahLst/>
              <a:cxnLst/>
              <a:rect l="0" t="0" r="0" b="0"/>
              <a:pathLst>
                <a:path w="1207" h="252">
                  <a:moveTo>
                    <a:pt x="1207" y="188"/>
                  </a:moveTo>
                  <a:lnTo>
                    <a:pt x="125" y="188"/>
                  </a:lnTo>
                  <a:lnTo>
                    <a:pt x="125" y="252"/>
                  </a:lnTo>
                  <a:lnTo>
                    <a:pt x="0" y="125"/>
                  </a:lnTo>
                  <a:lnTo>
                    <a:pt x="125" y="0"/>
                  </a:lnTo>
                  <a:lnTo>
                    <a:pt x="125" y="63"/>
                  </a:lnTo>
                  <a:lnTo>
                    <a:pt x="1207" y="63"/>
                  </a:lnTo>
                  <a:lnTo>
                    <a:pt x="1207" y="188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0" name="path 250"/>
            <p:cNvSpPr/>
            <p:nvPr/>
          </p:nvSpPr>
          <p:spPr>
            <a:xfrm>
              <a:off x="0" y="0"/>
              <a:ext cx="788252" cy="177980"/>
            </a:xfrm>
            <a:custGeom>
              <a:avLst/>
              <a:gdLst/>
              <a:ahLst/>
              <a:cxnLst/>
              <a:rect l="0" t="0" r="0" b="0"/>
              <a:pathLst>
                <a:path w="1241" h="280">
                  <a:moveTo>
                    <a:pt x="1221" y="203"/>
                  </a:moveTo>
                  <a:lnTo>
                    <a:pt x="140" y="203"/>
                  </a:lnTo>
                  <a:lnTo>
                    <a:pt x="140" y="266"/>
                  </a:lnTo>
                  <a:lnTo>
                    <a:pt x="14" y="140"/>
                  </a:lnTo>
                  <a:lnTo>
                    <a:pt x="140" y="14"/>
                  </a:lnTo>
                  <a:lnTo>
                    <a:pt x="140" y="77"/>
                  </a:lnTo>
                  <a:lnTo>
                    <a:pt x="1221" y="77"/>
                  </a:lnTo>
                  <a:lnTo>
                    <a:pt x="1221" y="203"/>
                  </a:lnTo>
                  <a:close/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2" name="textbox 252"/>
          <p:cNvSpPr/>
          <p:nvPr/>
        </p:nvSpPr>
        <p:spPr>
          <a:xfrm>
            <a:off x="2138311" y="4800701"/>
            <a:ext cx="855344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Dr.</a:t>
            </a:r>
            <a:r>
              <a:rPr sz="900" b="1" kern="0" spc="7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Laura Mezquita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23015</Words>
  <Application>WPS 演示</Application>
  <PresentationFormat/>
  <Paragraphs>1338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Arial</vt:lpstr>
      <vt:lpstr>宋体</vt:lpstr>
      <vt:lpstr>Wingdings</vt:lpstr>
      <vt:lpstr>Arial</vt:lpstr>
      <vt:lpstr>Arial Narrow</vt:lpstr>
      <vt:lpstr>Courier New</vt:lpstr>
      <vt:lpstr>微软雅黑</vt:lpstr>
      <vt:lpstr>Arial Unicode MS</vt:lpstr>
      <vt:lpstr>Calibri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Congress 2024 PPTX Template</dc:title>
  <dc:creator>Daura MELLA - ESMO</dc:creator>
  <cp:keywords>European Society for Medical Oncology, ESMO, Congress, 2024, PPTX, Template</cp:keywords>
  <cp:lastModifiedBy>洪燕妮</cp:lastModifiedBy>
  <cp:revision>1</cp:revision>
  <dcterms:created xsi:type="dcterms:W3CDTF">2025-01-08T12:23:57Z</dcterms:created>
  <dcterms:modified xsi:type="dcterms:W3CDTF">2025-01-08T12:23:57Z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2025-01-08T19:30:09Z</vt:filetime>
  </property>
  <property fmtid="{D5CDD505-2E9C-101B-9397-08002B2CF9AE}" pid="4" name="ICV">
    <vt:lpwstr>C5FA767AFF7A4EC6ACCD49D4C67834A2_13</vt:lpwstr>
  </property>
  <property fmtid="{D5CDD505-2E9C-101B-9397-08002B2CF9AE}" pid="5" name="KSOProductBuildVer">
    <vt:lpwstr>2052-12.1.0.19302</vt:lpwstr>
  </property>
</Properties>
</file>