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67606" autoAdjust="0"/>
  </p:normalViewPr>
  <p:slideViewPr>
    <p:cSldViewPr>
      <p:cViewPr varScale="1">
        <p:scale>
          <a:sx n="24" d="100"/>
          <a:sy n="24" d="100"/>
        </p:scale>
        <p:origin x="1352" y="64"/>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jcancer.org/Html/Diseases/Main/Index_41737.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大家晚上好，今天我分享的是：分子特征如何指导结直肠癌的治疗？</a:t>
            </a:r>
            <a:endParaRPr lang="en-US" altLang="zh-CN" dirty="0"/>
          </a:p>
          <a:p>
            <a:endParaRPr lang="en-US" altLang="zh-CN" dirty="0"/>
          </a:p>
          <a:p>
            <a:r>
              <a:rPr lang="zh-CN" altLang="en-US" dirty="0"/>
              <a:t>分享者是来自新加坡国立大学癌症研究所的程志博士</a:t>
            </a:r>
          </a:p>
        </p:txBody>
      </p:sp>
    </p:spTree>
    <p:extLst>
      <p:ext uri="{BB962C8B-B14F-4D97-AF65-F5344CB8AC3E}">
        <p14:creationId xmlns:p14="http://schemas.microsoft.com/office/powerpoint/2010/main" val="90819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以下是</a:t>
            </a:r>
            <a:r>
              <a:rPr lang="en-US" altLang="zh-CN" dirty="0"/>
              <a:t>CMS</a:t>
            </a:r>
            <a:r>
              <a:rPr lang="zh-CN" altLang="en-US" dirty="0"/>
              <a:t>分类与临床数据不匹配的一个例子。</a:t>
            </a:r>
            <a:r>
              <a:rPr lang="en-US" altLang="zh-CN" dirty="0"/>
              <a:t>CMS1</a:t>
            </a:r>
            <a:r>
              <a:rPr lang="zh-CN" altLang="en-US" dirty="0"/>
              <a:t>被认为是一种免疫亚型，具有免疫基因的高突变上调，并与微卫星不稳定性高度相关。据称其预后较差</a:t>
            </a:r>
            <a:endParaRPr lang="en-US" altLang="zh-CN" dirty="0"/>
          </a:p>
          <a:p>
            <a:endParaRPr lang="en-US" altLang="zh-CN" dirty="0"/>
          </a:p>
          <a:p>
            <a:r>
              <a:rPr lang="zh-CN" altLang="en-US" dirty="0"/>
              <a:t>然而，根据 </a:t>
            </a:r>
            <a:r>
              <a:rPr lang="en-US" altLang="zh-CN" dirty="0"/>
              <a:t>2003 </a:t>
            </a:r>
            <a:r>
              <a:rPr lang="zh-CN" altLang="en-US" dirty="0"/>
              <a:t>年</a:t>
            </a:r>
            <a:r>
              <a:rPr lang="en-US" altLang="zh-CN" dirty="0"/>
              <a:t>《</a:t>
            </a:r>
            <a:r>
              <a:rPr lang="zh-CN" altLang="en-US" dirty="0"/>
              <a:t>新英格兰医学杂志</a:t>
            </a:r>
            <a:r>
              <a:rPr lang="en-US" altLang="zh-CN" dirty="0"/>
              <a:t>》</a:t>
            </a:r>
            <a:r>
              <a:rPr lang="zh-CN" altLang="en-US" dirty="0"/>
              <a:t>上发表的一项开创性研究的临床数据，</a:t>
            </a:r>
            <a:r>
              <a:rPr lang="en-US" altLang="zh-CN" dirty="0"/>
              <a:t>MSI –H</a:t>
            </a:r>
            <a:r>
              <a:rPr lang="zh-CN" altLang="en-US" dirty="0"/>
              <a:t>的 </a:t>
            </a:r>
            <a:r>
              <a:rPr lang="en-US" altLang="zh-CN" dirty="0"/>
              <a:t>II </a:t>
            </a:r>
            <a:r>
              <a:rPr lang="zh-CN" altLang="en-US" dirty="0"/>
              <a:t>期结肠癌表现出更好的预后，通常不需要术后辅助化疗。</a:t>
            </a:r>
          </a:p>
        </p:txBody>
      </p:sp>
    </p:spTree>
    <p:extLst>
      <p:ext uri="{BB962C8B-B14F-4D97-AF65-F5344CB8AC3E}">
        <p14:creationId xmlns:p14="http://schemas.microsoft.com/office/powerpoint/2010/main" val="82267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在基于 </a:t>
            </a:r>
            <a:r>
              <a:rPr lang="en-US" altLang="zh-CN" dirty="0"/>
              <a:t>KEYNOTE-177 </a:t>
            </a:r>
            <a:r>
              <a:rPr lang="zh-CN" altLang="en-US" dirty="0"/>
              <a:t>的另一个 </a:t>
            </a:r>
            <a:r>
              <a:rPr lang="en-US" altLang="zh-CN" dirty="0"/>
              <a:t>IV </a:t>
            </a:r>
            <a:r>
              <a:rPr lang="zh-CN" altLang="en-US" dirty="0"/>
              <a:t>期肿瘤患者中，接受抗 </a:t>
            </a:r>
            <a:r>
              <a:rPr lang="en-US" altLang="zh-CN" dirty="0"/>
              <a:t>PD-1 </a:t>
            </a:r>
            <a:r>
              <a:rPr lang="zh-CN" altLang="en-US" dirty="0"/>
              <a:t>治疗的 </a:t>
            </a:r>
            <a:r>
              <a:rPr lang="en-US" altLang="zh-CN" dirty="0" err="1"/>
              <a:t>dMMR</a:t>
            </a:r>
            <a:r>
              <a:rPr lang="en-US" altLang="zh-CN" dirty="0"/>
              <a:t> </a:t>
            </a:r>
            <a:r>
              <a:rPr lang="zh-CN" altLang="en-US" dirty="0"/>
              <a:t>结直肠癌患者的</a:t>
            </a:r>
            <a:r>
              <a:rPr lang="en-US" altLang="zh-CN" dirty="0"/>
              <a:t>PFS</a:t>
            </a:r>
            <a:r>
              <a:rPr lang="zh-CN" altLang="en-US" dirty="0"/>
              <a:t>优于化疗，最终分析中位</a:t>
            </a:r>
            <a:r>
              <a:rPr lang="en-US" altLang="zh-CN" dirty="0"/>
              <a:t>OS</a:t>
            </a:r>
            <a:r>
              <a:rPr lang="zh-CN" altLang="en-US" dirty="0"/>
              <a:t>未达到。这与 </a:t>
            </a:r>
            <a:r>
              <a:rPr lang="en-US" altLang="zh-CN" dirty="0"/>
              <a:t>CMS1 </a:t>
            </a:r>
            <a:r>
              <a:rPr lang="zh-CN" altLang="en-US" dirty="0"/>
              <a:t>分类的不良预后指示相悖。目前，</a:t>
            </a:r>
            <a:r>
              <a:rPr lang="en-US" altLang="zh-CN" dirty="0"/>
              <a:t>CMS </a:t>
            </a:r>
            <a:r>
              <a:rPr lang="zh-CN" altLang="en-US" dirty="0"/>
              <a:t>尚未用于临床决策。</a:t>
            </a:r>
          </a:p>
        </p:txBody>
      </p:sp>
    </p:spTree>
    <p:extLst>
      <p:ext uri="{BB962C8B-B14F-4D97-AF65-F5344CB8AC3E}">
        <p14:creationId xmlns:p14="http://schemas.microsoft.com/office/powerpoint/2010/main" val="3810056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当今结直肠癌的管理中，多学科护理至关重要。通过肿瘤委员会，可以实现高质量的癌症护理。例如，我们能够治愈一些有限转移性疾病的患者。这需要肿瘤委员会中外科肿瘤学同事的意见。分子肿瘤委员会也越来越普遍，可以在解读分子测序结果并将患者匹配到当前治疗或临床试验中增加价值。</a:t>
            </a:r>
          </a:p>
        </p:txBody>
      </p:sp>
    </p:spTree>
    <p:extLst>
      <p:ext uri="{BB962C8B-B14F-4D97-AF65-F5344CB8AC3E}">
        <p14:creationId xmlns:p14="http://schemas.microsoft.com/office/powerpoint/2010/main" val="2630142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这是 </a:t>
            </a:r>
            <a:r>
              <a:rPr lang="en-US" altLang="zh-CN" dirty="0"/>
              <a:t>2024 </a:t>
            </a:r>
            <a:r>
              <a:rPr lang="zh-CN" altLang="en-US" dirty="0"/>
              <a:t>年结直肠癌的现行有效药物列表。我们如何选择最适合患者的药物？根据治疗方案，以下因素会影响治疗选择。</a:t>
            </a:r>
          </a:p>
        </p:txBody>
      </p:sp>
    </p:spTree>
    <p:extLst>
      <p:ext uri="{BB962C8B-B14F-4D97-AF65-F5344CB8AC3E}">
        <p14:creationId xmlns:p14="http://schemas.microsoft.com/office/powerpoint/2010/main" val="292565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我们首先考虑患者的特征。这包括患者的年龄、虚弱程度、伴随的合并症、体能状态以及既往辅助治疗的历史。我们还会考虑肿瘤的特征，如就诊时的疾病负担、原发肿瘤部位以及肿瘤或转移是否可切除。</a:t>
            </a:r>
            <a:endParaRPr lang="en-US" altLang="zh-CN" dirty="0"/>
          </a:p>
          <a:p>
            <a:r>
              <a:rPr lang="zh-CN" altLang="en-US" dirty="0"/>
              <a:t>在开始治疗之前，明确治疗目的始终非常重要，这可能是治愈性治疗或姑息性治疗。同样重要的是考虑患者的偏好，因为每个人对生活质量都有自己的理解。分子特征应该被确定，因为这决定了靶向治疗的选择。分子标志物的特征可以看作是肿瘤的亚型分类，毕竟我们之前提到过结直肠癌是一种多样化的疾病。为什么今天的讲座要特别强调分子特征？这是因为有些生物标志物可以为患者选择特定的治疗方法。但也有一些生物标志物可以识别出对某些疗法无反应的癌症。了解这一点很重要，可以避免不必要的副作用。</a:t>
            </a:r>
          </a:p>
        </p:txBody>
      </p:sp>
    </p:spTree>
    <p:extLst>
      <p:ext uri="{BB962C8B-B14F-4D97-AF65-F5344CB8AC3E}">
        <p14:creationId xmlns:p14="http://schemas.microsoft.com/office/powerpoint/2010/main" val="1226422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建议在所有初诊的转移性结直肠癌患者中，前期常规进行暗蓝色箭头所指示的标志物的检测。”</a:t>
            </a:r>
          </a:p>
        </p:txBody>
      </p:sp>
    </p:spTree>
    <p:extLst>
      <p:ext uri="{BB962C8B-B14F-4D97-AF65-F5344CB8AC3E}">
        <p14:creationId xmlns:p14="http://schemas.microsoft.com/office/powerpoint/2010/main" val="281199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另一个影响治疗决策的重要因素，尤其是在选择疗法和转移性疾病一线治疗中，是原发肿瘤的位置。以脾曲为分界点，来源于中肠的右侧肿瘤具有更高的驱动致癌突变，而来源于后肠的左侧原发肿瘤则通过</a:t>
            </a:r>
            <a:r>
              <a:rPr lang="en-US" altLang="zh-CN" dirty="0"/>
              <a:t>EGFR</a:t>
            </a:r>
            <a:r>
              <a:rPr lang="zh-CN" altLang="en-US" dirty="0"/>
              <a:t>通路中配体的转录激活来发挥作用。早期研究表明，原发肿瘤的位置确实与预后相关，左侧结直肠癌的生存率更高。</a:t>
            </a:r>
          </a:p>
        </p:txBody>
      </p:sp>
    </p:spTree>
    <p:extLst>
      <p:ext uri="{BB962C8B-B14F-4D97-AF65-F5344CB8AC3E}">
        <p14:creationId xmlns:p14="http://schemas.microsoft.com/office/powerpoint/2010/main" val="206493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在几项主要临床试验的亚组分析中也研究了原发肿瘤位置的预测价值，但存在一定的局限性，如本幻灯片所列。在综合了早期研究中对</a:t>
            </a:r>
            <a:r>
              <a:rPr lang="en-US" altLang="zh-CN" dirty="0"/>
              <a:t>RAS</a:t>
            </a:r>
            <a:r>
              <a:rPr lang="zh-CN" altLang="en-US" dirty="0"/>
              <a:t>野生型肿瘤位置进行的非计划亚组分析与新的前瞻性研究（如</a:t>
            </a:r>
            <a:r>
              <a:rPr lang="en-US" altLang="zh-CN" dirty="0"/>
              <a:t>PARADIGM</a:t>
            </a:r>
            <a:r>
              <a:rPr lang="zh-CN" altLang="en-US" dirty="0"/>
              <a:t>研究）后，本表得出结论，在</a:t>
            </a:r>
            <a:r>
              <a:rPr lang="en-US" altLang="zh-CN" dirty="0"/>
              <a:t>RAS</a:t>
            </a:r>
            <a:r>
              <a:rPr lang="zh-CN" altLang="en-US" dirty="0"/>
              <a:t>野生型左侧肿瘤中使用抗</a:t>
            </a:r>
            <a:r>
              <a:rPr lang="en-US" altLang="zh-CN" dirty="0"/>
              <a:t>EGFR</a:t>
            </a:r>
            <a:r>
              <a:rPr lang="zh-CN" altLang="en-US" dirty="0"/>
              <a:t>疗法可提高生存率。</a:t>
            </a:r>
          </a:p>
        </p:txBody>
      </p:sp>
    </p:spTree>
    <p:extLst>
      <p:ext uri="{BB962C8B-B14F-4D97-AF65-F5344CB8AC3E}">
        <p14:creationId xmlns:p14="http://schemas.microsoft.com/office/powerpoint/2010/main" val="388986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PARADIGM</a:t>
            </a:r>
            <a:r>
              <a:rPr lang="zh-CN" altLang="en-US" dirty="0"/>
              <a:t>研究是一项针对</a:t>
            </a:r>
            <a:r>
              <a:rPr lang="en-US" altLang="zh-CN" dirty="0"/>
              <a:t>RAS</a:t>
            </a:r>
            <a:r>
              <a:rPr lang="zh-CN" altLang="en-US" dirty="0"/>
              <a:t>野生型转移性结直肠癌患者的</a:t>
            </a:r>
            <a:r>
              <a:rPr lang="en-US" altLang="zh-CN" dirty="0"/>
              <a:t>III</a:t>
            </a:r>
            <a:r>
              <a:rPr lang="zh-CN" altLang="en-US" dirty="0"/>
              <a:t>期前瞻性随机研究。患者被随机分配接受基于奥沙利铂的化疗加帕尼单抗或基于奥沙利铂的化疗加贝伐单抗。</a:t>
            </a:r>
          </a:p>
        </p:txBody>
      </p:sp>
    </p:spTree>
    <p:extLst>
      <p:ext uri="{BB962C8B-B14F-4D97-AF65-F5344CB8AC3E}">
        <p14:creationId xmlns:p14="http://schemas.microsoft.com/office/powerpoint/2010/main" val="252647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“主要终点是左侧人群的总生存期，如果显著，则是整体人群的总生存期。研究达到了其两个主要终点，并得出结论，在</a:t>
            </a:r>
            <a:r>
              <a:rPr lang="en-US" altLang="zh-CN" dirty="0"/>
              <a:t>RAS</a:t>
            </a:r>
            <a:r>
              <a:rPr lang="zh-CN" altLang="en-US" dirty="0"/>
              <a:t>野生型转移性结直肠癌中，以奥沙利铂为基础的化疗加帕尼单抗优于以奥沙利铂为基础的化疗加贝伐单抗。</a:t>
            </a:r>
          </a:p>
        </p:txBody>
      </p:sp>
    </p:spTree>
    <p:extLst>
      <p:ext uri="{BB962C8B-B14F-4D97-AF65-F5344CB8AC3E}">
        <p14:creationId xmlns:p14="http://schemas.microsoft.com/office/powerpoint/2010/main" val="55812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主要包括以下几点：第一，结直肠癌是一种多样化的疾病，存在多种分子亚型。第二，多学科护理至关重要。通过肿瘤委员会，多学科护理是高质量癌症护理的标志。第三，分子标志物指导治疗，它们具有预后和预测价值。第四，精准肿瘤学是关键，特别是在转移性疾病中。它改善了治疗效果，减少了毒性，并提高了生活质量。</a:t>
            </a:r>
          </a:p>
        </p:txBody>
      </p:sp>
    </p:spTree>
    <p:extLst>
      <p:ext uri="{BB962C8B-B14F-4D97-AF65-F5344CB8AC3E}">
        <p14:creationId xmlns:p14="http://schemas.microsoft.com/office/powerpoint/2010/main" val="234737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PARADIGM</a:t>
            </a:r>
            <a:r>
              <a:rPr lang="zh-CN" altLang="en-US" dirty="0"/>
              <a:t>研究是一项针对</a:t>
            </a:r>
            <a:r>
              <a:rPr lang="en-US" altLang="zh-CN" dirty="0"/>
              <a:t>RAS</a:t>
            </a:r>
            <a:r>
              <a:rPr lang="zh-CN" altLang="en-US" dirty="0"/>
              <a:t>野生型转移性结直肠癌患者的</a:t>
            </a:r>
            <a:r>
              <a:rPr lang="en-US" altLang="zh-CN" dirty="0"/>
              <a:t>III</a:t>
            </a:r>
            <a:r>
              <a:rPr lang="zh-CN" altLang="en-US" dirty="0"/>
              <a:t>期前瞻性随机研究。患者被随机分配接受基于奥沙利铂的化疗加帕尼单抗或基于奥沙利铂的化疗加贝伐单抗。</a:t>
            </a:r>
          </a:p>
        </p:txBody>
      </p:sp>
    </p:spTree>
    <p:extLst>
      <p:ext uri="{BB962C8B-B14F-4D97-AF65-F5344CB8AC3E}">
        <p14:creationId xmlns:p14="http://schemas.microsoft.com/office/powerpoint/2010/main" val="1167850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我们如何在当今的实践中应用</a:t>
            </a:r>
            <a:r>
              <a:rPr lang="en-US" altLang="zh-CN" dirty="0"/>
              <a:t>PARADIGM</a:t>
            </a:r>
            <a:r>
              <a:rPr lang="zh-CN" altLang="en-US" dirty="0"/>
              <a:t>研究的结果？</a:t>
            </a:r>
            <a:endParaRPr lang="en-US" altLang="zh-CN" dirty="0"/>
          </a:p>
          <a:p>
            <a:r>
              <a:rPr lang="zh-CN" altLang="en-US" dirty="0"/>
              <a:t>对于 </a:t>
            </a:r>
            <a:r>
              <a:rPr lang="en-US" altLang="zh-CN" dirty="0"/>
              <a:t>RAS </a:t>
            </a:r>
            <a:r>
              <a:rPr lang="zh-CN" altLang="en-US" dirty="0"/>
              <a:t>野生型转移性结直肠癌，以奥沙利铂为基础的化疗联合帕尼单抗的一线治疗优于以奥沙利铂为基础的化疗联合贝伐单抗。对于左侧 </a:t>
            </a:r>
            <a:r>
              <a:rPr lang="en-US" altLang="zh-CN" dirty="0"/>
              <a:t>RAS </a:t>
            </a:r>
            <a:r>
              <a:rPr lang="zh-CN" altLang="en-US" dirty="0"/>
              <a:t>野生型转移性结直肠癌，以奥沙利铂为基础的化疗和帕尼单抗的一线治疗优于以奥沙利铂为基础的化疗联合贝伐单抗。与贝伐单抗和化疗相比，帕尼单抗在左侧和 </a:t>
            </a:r>
            <a:r>
              <a:rPr lang="en-US" altLang="zh-CN" dirty="0"/>
              <a:t>RAS </a:t>
            </a:r>
            <a:r>
              <a:rPr lang="zh-CN" altLang="en-US" dirty="0"/>
              <a:t>野生型肿瘤中的缓解率和 </a:t>
            </a:r>
            <a:r>
              <a:rPr lang="en-US" altLang="zh-CN" dirty="0"/>
              <a:t>R0 </a:t>
            </a:r>
            <a:r>
              <a:rPr lang="zh-CN" altLang="en-US" dirty="0"/>
              <a:t>切除率更高。对于右侧野生型肿瘤，在后续治疗中接触抗 </a:t>
            </a:r>
            <a:r>
              <a:rPr lang="en-US" altLang="zh-CN" dirty="0"/>
              <a:t>EGFR </a:t>
            </a:r>
            <a:r>
              <a:rPr lang="zh-CN" altLang="en-US" dirty="0"/>
              <a:t>药物可能很重要。对于左侧野生型肿瘤，在后续治疗中再次使用抗 </a:t>
            </a:r>
            <a:r>
              <a:rPr lang="en-US" altLang="zh-CN" dirty="0"/>
              <a:t>EGFR </a:t>
            </a:r>
            <a:r>
              <a:rPr lang="zh-CN" altLang="en-US" dirty="0"/>
              <a:t>药物可能也很重要。</a:t>
            </a:r>
          </a:p>
        </p:txBody>
      </p:sp>
    </p:spTree>
    <p:extLst>
      <p:ext uri="{BB962C8B-B14F-4D97-AF65-F5344CB8AC3E}">
        <p14:creationId xmlns:p14="http://schemas.microsoft.com/office/powerpoint/2010/main" val="2401326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分子标记在其他分子亚型和后续治疗中的作用如何？</a:t>
            </a:r>
            <a:r>
              <a:rPr lang="en-US" altLang="zh-CN" dirty="0"/>
              <a:t>】</a:t>
            </a:r>
          </a:p>
          <a:p>
            <a:r>
              <a:rPr lang="zh-CN" altLang="en-US" dirty="0"/>
              <a:t>这正是制定转移性结直肠癌治疗路线图的重要之处。对于新诊断的转移性结直肠癌患者，应在开始全身治疗之前确定分子标记，例如 </a:t>
            </a:r>
            <a:r>
              <a:rPr lang="en-US" altLang="zh-CN" dirty="0"/>
              <a:t>MSI </a:t>
            </a:r>
            <a:r>
              <a:rPr lang="zh-CN" altLang="en-US" dirty="0"/>
              <a:t>或 </a:t>
            </a:r>
            <a:r>
              <a:rPr lang="en-US" altLang="zh-CN" dirty="0"/>
              <a:t>MMR </a:t>
            </a:r>
            <a:r>
              <a:rPr lang="zh-CN" altLang="en-US" dirty="0"/>
              <a:t>状态、</a:t>
            </a:r>
            <a:r>
              <a:rPr lang="en-US" altLang="zh-CN" dirty="0"/>
              <a:t>RAS</a:t>
            </a:r>
            <a:r>
              <a:rPr lang="zh-CN" altLang="en-US" dirty="0"/>
              <a:t>、</a:t>
            </a:r>
            <a:r>
              <a:rPr lang="en-US" altLang="zh-CN" dirty="0"/>
              <a:t>BRAF </a:t>
            </a:r>
            <a:r>
              <a:rPr lang="zh-CN" altLang="en-US" dirty="0"/>
              <a:t>和 </a:t>
            </a:r>
            <a:r>
              <a:rPr lang="en-US" altLang="zh-CN" dirty="0"/>
              <a:t>HER2</a:t>
            </a:r>
            <a:r>
              <a:rPr lang="zh-CN" altLang="en-US" dirty="0"/>
              <a:t>。分子信息还将有助于确定在后续治疗中使用靶向疗法还是生物制剂。提前规划转移性疾病的治疗路线图非常重要。而关键在于分子信息的可用性</a:t>
            </a:r>
            <a:endParaRPr lang="en-US" altLang="zh-CN" dirty="0"/>
          </a:p>
        </p:txBody>
      </p:sp>
    </p:spTree>
    <p:extLst>
      <p:ext uri="{BB962C8B-B14F-4D97-AF65-F5344CB8AC3E}">
        <p14:creationId xmlns:p14="http://schemas.microsoft.com/office/powerpoint/2010/main" val="994437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张幻灯片向您展示了分子标记信息如何帮助制定转移性结直肠癌的治疗路线图。它根据治疗线数和分子亚型提供治疗方案。提前规划很重要，因为毕竟，治疗转移性结直肠癌患者就像跑马拉松。这不是短跑。患者可以从获得所有活性药物中受益。通过制定路线图和计划，他们将有耐力去这样做。此处可以看到获得所有活性药物的好处。我们可以观察到转移性疾病各治疗线的总体生存获益。而且从累积来看，它确实提供了大量额外的时间。</a:t>
            </a:r>
          </a:p>
        </p:txBody>
      </p:sp>
    </p:spTree>
    <p:extLst>
      <p:ext uri="{BB962C8B-B14F-4D97-AF65-F5344CB8AC3E}">
        <p14:creationId xmlns:p14="http://schemas.microsoft.com/office/powerpoint/2010/main" val="1189912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16860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根据转移性结直肠癌所有活性药物的可用性，可以绘制出 </a:t>
            </a:r>
            <a:r>
              <a:rPr lang="en-US" altLang="zh-CN" dirty="0"/>
              <a:t>2024 </a:t>
            </a:r>
            <a:r>
              <a:rPr lang="zh-CN" altLang="en-US" dirty="0"/>
              <a:t>年的典型病例。</a:t>
            </a:r>
          </a:p>
        </p:txBody>
      </p:sp>
    </p:spTree>
    <p:extLst>
      <p:ext uri="{BB962C8B-B14F-4D97-AF65-F5344CB8AC3E}">
        <p14:creationId xmlns:p14="http://schemas.microsoft.com/office/powerpoint/2010/main" val="3838765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我们通常从诱导治疗开始，持续大约五个月，然后进行大约六个月的维持治疗。当肿瘤进展时，我们通常会重新引入诱导治疗药物，这通常会持续大约三个月。之后，我们会切换到下一线治疗，这将再持续三个月。由于累积毒性，治疗中断是必要的。在治疗中断期间，肿瘤会进展，因此需要切换到三线治疗。之后，如果肿瘤再次进展，另一种治疗选择将是重新尝试之前的疗法。随后，患者可能会接受一到两种其他疗法，然后开始姑息治疗阶段。这场马拉松的累计时间可能长达 </a:t>
            </a:r>
            <a:r>
              <a:rPr lang="en-US" altLang="zh-CN" dirty="0"/>
              <a:t>35 </a:t>
            </a:r>
            <a:r>
              <a:rPr lang="zh-CN" altLang="en-US" dirty="0"/>
              <a:t>个月。与</a:t>
            </a:r>
            <a:r>
              <a:rPr lang="en-US" altLang="zh-CN" dirty="0"/>
              <a:t>20</a:t>
            </a:r>
            <a:r>
              <a:rPr lang="zh-CN" altLang="en-US" dirty="0"/>
              <a:t>年前我们只有少数几种活性药物相比，这已经是一个相当大的里程碑。尽管我们追求最佳的治疗结果，但我们不能忘记治疗选择对生活质量的影响。”</a:t>
            </a:r>
          </a:p>
          <a:p>
            <a:endParaRPr lang="en-US" altLang="zh-CN" dirty="0"/>
          </a:p>
          <a:p>
            <a:endParaRPr lang="en-US" altLang="zh-CN" dirty="0"/>
          </a:p>
          <a:p>
            <a:r>
              <a:rPr lang="zh-CN" altLang="en-US" dirty="0"/>
              <a:t>。</a:t>
            </a:r>
          </a:p>
          <a:p>
            <a:endParaRPr lang="zh-CN" altLang="en-US" dirty="0"/>
          </a:p>
        </p:txBody>
      </p:sp>
    </p:spTree>
    <p:extLst>
      <p:ext uri="{BB962C8B-B14F-4D97-AF65-F5344CB8AC3E}">
        <p14:creationId xmlns:p14="http://schemas.microsoft.com/office/powerpoint/2010/main" val="3268799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让我们来看一些包含生活质量评估的结直肠癌分子亚型的关键研究。</a:t>
            </a:r>
          </a:p>
        </p:txBody>
      </p:sp>
    </p:spTree>
    <p:extLst>
      <p:ext uri="{BB962C8B-B14F-4D97-AF65-F5344CB8AC3E}">
        <p14:creationId xmlns:p14="http://schemas.microsoft.com/office/powerpoint/2010/main" val="3367928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68159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在</a:t>
            </a:r>
            <a:r>
              <a:rPr lang="en-US" altLang="zh-CN" dirty="0"/>
              <a:t>KEYNOTE-177</a:t>
            </a:r>
            <a:r>
              <a:rPr lang="zh-CN" altLang="en-US" dirty="0"/>
              <a:t>研究中，对于</a:t>
            </a:r>
            <a:r>
              <a:rPr lang="en-US" altLang="zh-CN" dirty="0" err="1"/>
              <a:t>dMMR</a:t>
            </a:r>
            <a:r>
              <a:rPr lang="zh-CN" altLang="en-US" dirty="0"/>
              <a:t>（错配修复缺陷）转移性结直肠癌患者，使用帕博利珠单抗作为一线治疗对比化疗，帕博利珠单抗在无进展生存期方面优于化疗，同时在生活质量结果上也优于化疗。</a:t>
            </a:r>
          </a:p>
        </p:txBody>
      </p:sp>
    </p:spTree>
    <p:extLst>
      <p:ext uri="{BB962C8B-B14F-4D97-AF65-F5344CB8AC3E}">
        <p14:creationId xmlns:p14="http://schemas.microsoft.com/office/powerpoint/2010/main" val="218039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结直肠癌是全球第三大常见癌症，占所有癌症病例的约</a:t>
            </a:r>
            <a:r>
              <a:rPr lang="en-US" altLang="zh-CN" dirty="0"/>
              <a:t>10%</a:t>
            </a:r>
            <a:r>
              <a:rPr lang="zh-CN" altLang="en-US" dirty="0"/>
              <a:t>，是第二大癌症相关死亡原因。据估计，</a:t>
            </a:r>
            <a:r>
              <a:rPr lang="en-US" altLang="zh-CN" dirty="0"/>
              <a:t>2020</a:t>
            </a:r>
            <a:r>
              <a:rPr lang="zh-CN" altLang="en-US" dirty="0"/>
              <a:t>年有</a:t>
            </a:r>
            <a:r>
              <a:rPr lang="en-US" altLang="zh-CN" dirty="0"/>
              <a:t>190</a:t>
            </a:r>
            <a:r>
              <a:rPr lang="zh-CN" altLang="en-US" dirty="0"/>
              <a:t>万新病例。</a:t>
            </a:r>
          </a:p>
        </p:txBody>
      </p:sp>
    </p:spTree>
    <p:extLst>
      <p:ext uri="{BB962C8B-B14F-4D97-AF65-F5344CB8AC3E}">
        <p14:creationId xmlns:p14="http://schemas.microsoft.com/office/powerpoint/2010/main" val="795503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在</a:t>
            </a:r>
            <a:r>
              <a:rPr lang="en-US" altLang="zh-CN" dirty="0"/>
              <a:t>BEACON CRC</a:t>
            </a:r>
            <a:r>
              <a:rPr lang="zh-CN" altLang="en-US" dirty="0"/>
              <a:t>研究中，也进行了生活质量评估。在这项研究中，先前接受过治疗的</a:t>
            </a:r>
            <a:r>
              <a:rPr lang="en-US" altLang="zh-CN" dirty="0"/>
              <a:t>BRAF V600E</a:t>
            </a:r>
            <a:r>
              <a:rPr lang="zh-CN" altLang="en-US" dirty="0"/>
              <a:t>突变的转移性结直肠癌患者被随机分配到三联疗法（包括</a:t>
            </a:r>
            <a:r>
              <a:rPr lang="en-US" altLang="zh-CN" dirty="0"/>
              <a:t>BRAF</a:t>
            </a:r>
            <a:r>
              <a:rPr lang="zh-CN" altLang="en-US" dirty="0"/>
              <a:t>抑制剂、</a:t>
            </a:r>
            <a:r>
              <a:rPr lang="en-US" altLang="zh-CN" dirty="0"/>
              <a:t>MEK</a:t>
            </a:r>
            <a:r>
              <a:rPr lang="zh-CN" altLang="en-US" dirty="0"/>
              <a:t>抑制剂和抗</a:t>
            </a:r>
            <a:r>
              <a:rPr lang="en-US" altLang="zh-CN" dirty="0"/>
              <a:t>EGFR</a:t>
            </a:r>
            <a:r>
              <a:rPr lang="zh-CN" altLang="en-US" dirty="0"/>
              <a:t>药物）、双联疗法（包括</a:t>
            </a:r>
            <a:r>
              <a:rPr lang="en-US" altLang="zh-CN" dirty="0"/>
              <a:t>BRAF</a:t>
            </a:r>
            <a:r>
              <a:rPr lang="zh-CN" altLang="en-US" dirty="0"/>
              <a:t>抑制剂和抗</a:t>
            </a:r>
            <a:r>
              <a:rPr lang="en-US" altLang="zh-CN" dirty="0"/>
              <a:t>EGFR</a:t>
            </a:r>
            <a:r>
              <a:rPr lang="zh-CN" altLang="en-US" dirty="0"/>
              <a:t>药物）或标准化疗（包括抗</a:t>
            </a:r>
            <a:r>
              <a:rPr lang="en-US" altLang="zh-CN" dirty="0"/>
              <a:t>EGFR</a:t>
            </a:r>
            <a:r>
              <a:rPr lang="zh-CN" altLang="en-US" dirty="0"/>
              <a:t>药物）中。者尽可能长时间保持良好状态的情况下。</a:t>
            </a:r>
          </a:p>
          <a:p>
            <a:endParaRPr lang="zh-CN" altLang="en-US" dirty="0"/>
          </a:p>
        </p:txBody>
      </p:sp>
    </p:spTree>
    <p:extLst>
      <p:ext uri="{BB962C8B-B14F-4D97-AF65-F5344CB8AC3E}">
        <p14:creationId xmlns:p14="http://schemas.microsoft.com/office/powerpoint/2010/main" val="3027931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从疗效来看，三联疗法优于标准治疗，双联疗法也优于标准治疗。在生活质量结果方面，</a:t>
            </a:r>
            <a:r>
              <a:rPr lang="en-US" altLang="zh-CN" dirty="0"/>
              <a:t>BRAF</a:t>
            </a:r>
            <a:r>
              <a:rPr lang="zh-CN" altLang="en-US" dirty="0"/>
              <a:t>抑制剂与抗</a:t>
            </a:r>
            <a:r>
              <a:rPr lang="en-US" altLang="zh-CN" dirty="0"/>
              <a:t>EGFR</a:t>
            </a:r>
            <a:r>
              <a:rPr lang="zh-CN" altLang="en-US" dirty="0"/>
              <a:t>药物，西妥昔单抗（</a:t>
            </a:r>
            <a:r>
              <a:rPr lang="en-US" altLang="zh-CN" dirty="0"/>
              <a:t>Cetuximab</a:t>
            </a:r>
            <a:r>
              <a:rPr lang="zh-CN" altLang="en-US" dirty="0"/>
              <a:t>）无论是否联合</a:t>
            </a:r>
            <a:r>
              <a:rPr lang="en-US" altLang="zh-CN" dirty="0"/>
              <a:t>MEK</a:t>
            </a:r>
            <a:r>
              <a:rPr lang="zh-CN" altLang="en-US" dirty="0"/>
              <a:t>抑制剂比尼替尼（</a:t>
            </a:r>
            <a:r>
              <a:rPr lang="en-US" altLang="zh-CN" dirty="0" err="1"/>
              <a:t>Binimetinib</a:t>
            </a:r>
            <a:r>
              <a:rPr lang="zh-CN" altLang="en-US" dirty="0"/>
              <a:t>），都延缓了生活质量的下降。</a:t>
            </a:r>
          </a:p>
        </p:txBody>
      </p:sp>
    </p:spTree>
    <p:extLst>
      <p:ext uri="{BB962C8B-B14F-4D97-AF65-F5344CB8AC3E}">
        <p14:creationId xmlns:p14="http://schemas.microsoft.com/office/powerpoint/2010/main" val="4097381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因此，在追求最佳治疗效果的同时，尽量减少毒性并维持生活质量同样重要，尤其是在目标是让患者尽可能长时间保持良好状态的情况下。</a:t>
            </a:r>
          </a:p>
        </p:txBody>
      </p:sp>
    </p:spTree>
    <p:extLst>
      <p:ext uri="{BB962C8B-B14F-4D97-AF65-F5344CB8AC3E}">
        <p14:creationId xmlns:p14="http://schemas.microsoft.com/office/powerpoint/2010/main" val="1673753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总之，结直肠癌是一种多样化的疾病</a:t>
            </a:r>
            <a:endParaRPr lang="en-US" altLang="zh-CN" dirty="0"/>
          </a:p>
          <a:p>
            <a:r>
              <a:rPr lang="zh-CN" altLang="en-US" dirty="0"/>
              <a:t>结直肠癌有多种分子亚型。多学科护理至关重要。通过肿瘤委员会，多学科护理是高质量癌症护理的标志。分子标志物指导治疗，它们具有预后和预测价值。精准肿瘤学是关键，特别是在转移性疾病中。它改善了治疗效果，减少了毒性，并提高了生活质量。非常感谢您的关注。</a:t>
            </a:r>
          </a:p>
        </p:txBody>
      </p:sp>
    </p:spTree>
    <p:extLst>
      <p:ext uri="{BB962C8B-B14F-4D97-AF65-F5344CB8AC3E}">
        <p14:creationId xmlns:p14="http://schemas.microsoft.com/office/powerpoint/2010/main" val="2738167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根据美国最新的癌症统计数据，结直肠癌是男性和女性合并起来的第二大癌症死亡原因。由于一些变化趋势，例如吸烟风险因素的改变、筛查率的提高以及治疗的改善，死亡率长期以来有所下降。</a:t>
            </a:r>
          </a:p>
        </p:txBody>
      </p:sp>
    </p:spTree>
    <p:extLst>
      <p:ext uri="{BB962C8B-B14F-4D97-AF65-F5344CB8AC3E}">
        <p14:creationId xmlns:p14="http://schemas.microsoft.com/office/powerpoint/2010/main" val="419189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今天，我们将讨论结直肠癌治疗如何提高了生存率，尤其是在精准肿瘤学时代分子标志物的使用。</a:t>
            </a:r>
            <a:endParaRPr lang="en-US" altLang="zh-CN" dirty="0"/>
          </a:p>
          <a:p>
            <a:r>
              <a:rPr lang="zh-CN" altLang="en-US" dirty="0"/>
              <a:t>就临床特征而言，右侧肿瘤在女性中更为常见。这些肿瘤多为粘液性。病理显示为更高的分期和分级，总体预后较差。左侧肿瘤更常见于男性。病理显示为较低的分期和分级，并且预后较好。</a:t>
            </a:r>
          </a:p>
        </p:txBody>
      </p:sp>
    </p:spTree>
    <p:extLst>
      <p:ext uri="{BB962C8B-B14F-4D97-AF65-F5344CB8AC3E}">
        <p14:creationId xmlns:p14="http://schemas.microsoft.com/office/powerpoint/2010/main" val="7974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从分子角度来看，结直肠癌是一种多样化的疾病。它的特征在于推动肿瘤起始、进展和转移的基因和表观遗传改变。</a:t>
            </a:r>
            <a:endParaRPr lang="en-US" altLang="zh-CN" dirty="0"/>
          </a:p>
        </p:txBody>
      </p:sp>
    </p:spTree>
    <p:extLst>
      <p:ext uri="{BB962C8B-B14F-4D97-AF65-F5344CB8AC3E}">
        <p14:creationId xmlns:p14="http://schemas.microsoft.com/office/powerpoint/2010/main" val="69565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b="0" i="0" u="none" strike="noStrike" dirty="0">
                <a:solidFill>
                  <a:srgbClr val="06529D"/>
                </a:solidFill>
                <a:effectLst/>
                <a:highlight>
                  <a:srgbClr val="FFFFFF"/>
                </a:highlight>
                <a:latin typeface="Helvetica" panose="020B0604020202020204" pitchFamily="34" charset="0"/>
                <a:hlinkClick r:id="rId3"/>
              </a:rPr>
              <a:t>结直肠癌</a:t>
            </a:r>
            <a:r>
              <a:rPr lang="zh-CN" altLang="en-US" b="0" i="0" dirty="0">
                <a:solidFill>
                  <a:srgbClr val="505050"/>
                </a:solidFill>
                <a:effectLst/>
                <a:highlight>
                  <a:srgbClr val="FFFFFF"/>
                </a:highlight>
                <a:latin typeface="Helvetica" panose="020B0604020202020204" pitchFamily="34" charset="0"/>
              </a:rPr>
              <a:t>的共识分子亚型</a:t>
            </a:r>
            <a:r>
              <a:rPr lang="en-US" altLang="zh-CN" b="0" i="0" dirty="0">
                <a:solidFill>
                  <a:srgbClr val="505050"/>
                </a:solidFill>
                <a:effectLst/>
                <a:highlight>
                  <a:srgbClr val="FFFFFF"/>
                </a:highlight>
                <a:latin typeface="Helvetica" panose="020B0604020202020204" pitchFamily="34" charset="0"/>
              </a:rPr>
              <a:t>(CMS)</a:t>
            </a:r>
            <a:r>
              <a:rPr lang="zh-CN" altLang="en-US" b="0" i="0" dirty="0">
                <a:solidFill>
                  <a:srgbClr val="505050"/>
                </a:solidFill>
                <a:effectLst/>
                <a:highlight>
                  <a:srgbClr val="FFFFFF"/>
                </a:highlight>
                <a:latin typeface="Helvetica" panose="020B0604020202020204" pitchFamily="34" charset="0"/>
              </a:rPr>
              <a:t>基于肿瘤属性对患者进行了分类，</a:t>
            </a:r>
            <a:r>
              <a:rPr lang="zh-CN" altLang="en-US" b="0" i="0" dirty="0">
                <a:solidFill>
                  <a:srgbClr val="454556"/>
                </a:solidFill>
                <a:effectLst/>
                <a:latin typeface="微软雅黑" panose="020B0503020204020204" pitchFamily="34" charset="-122"/>
                <a:ea typeface="微软雅黑" panose="020B0503020204020204" pitchFamily="34" charset="-122"/>
              </a:rPr>
              <a:t>共识分子分型（</a:t>
            </a:r>
            <a:r>
              <a:rPr lang="en-US" altLang="zh-CN" b="0" i="0" dirty="0">
                <a:solidFill>
                  <a:srgbClr val="454556"/>
                </a:solidFill>
                <a:effectLst/>
                <a:latin typeface="微软雅黑" panose="020B0503020204020204" pitchFamily="34" charset="-122"/>
                <a:ea typeface="微软雅黑" panose="020B0503020204020204" pitchFamily="34" charset="-122"/>
              </a:rPr>
              <a:t>CMS</a:t>
            </a:r>
            <a:r>
              <a:rPr lang="zh-CN" altLang="en-US" b="0" i="0" dirty="0">
                <a:solidFill>
                  <a:srgbClr val="454556"/>
                </a:solidFill>
                <a:effectLst/>
                <a:latin typeface="微软雅黑" panose="020B0503020204020204" pitchFamily="34" charset="-122"/>
                <a:ea typeface="微软雅黑" panose="020B0503020204020204" pitchFamily="34" charset="-122"/>
              </a:rPr>
              <a:t>，采用</a:t>
            </a:r>
            <a:r>
              <a:rPr lang="en-US" altLang="zh-CN" b="0" i="0" dirty="0">
                <a:solidFill>
                  <a:srgbClr val="454556"/>
                </a:solidFill>
                <a:effectLst/>
                <a:latin typeface="微软雅黑" panose="020B0503020204020204" pitchFamily="34" charset="-122"/>
                <a:ea typeface="微软雅黑" panose="020B0503020204020204" pitchFamily="34" charset="-122"/>
              </a:rPr>
              <a:t>CRC </a:t>
            </a:r>
            <a:r>
              <a:rPr lang="en-US" altLang="zh-CN" b="0" i="0" dirty="0" err="1">
                <a:solidFill>
                  <a:srgbClr val="454556"/>
                </a:solidFill>
                <a:effectLst/>
                <a:latin typeface="微软雅黑" panose="020B0503020204020204" pitchFamily="34" charset="-122"/>
                <a:ea typeface="微软雅黑" panose="020B0503020204020204" pitchFamily="34" charset="-122"/>
              </a:rPr>
              <a:t>Nanostring</a:t>
            </a:r>
            <a:r>
              <a:rPr lang="en-US" altLang="zh-CN" b="0" i="0" dirty="0">
                <a:solidFill>
                  <a:srgbClr val="454556"/>
                </a:solidFill>
                <a:effectLst/>
                <a:latin typeface="微软雅黑" panose="020B0503020204020204" pitchFamily="34" charset="-122"/>
                <a:ea typeface="微软雅黑" panose="020B0503020204020204" pitchFamily="34" charset="-122"/>
              </a:rPr>
              <a:t> panel</a:t>
            </a:r>
            <a:r>
              <a:rPr lang="zh-CN" altLang="en-US" b="0" i="0" dirty="0">
                <a:solidFill>
                  <a:srgbClr val="454556"/>
                </a:solidFill>
                <a:effectLst/>
                <a:latin typeface="微软雅黑" panose="020B0503020204020204" pitchFamily="34" charset="-122"/>
                <a:ea typeface="微软雅黑" panose="020B0503020204020204" pitchFamily="34" charset="-122"/>
              </a:rPr>
              <a:t>进行明确定义）旨在基因表达水平区分患者的内在异质性，将</a:t>
            </a:r>
            <a:r>
              <a:rPr lang="en-US" altLang="zh-CN" b="0" i="0" dirty="0">
                <a:solidFill>
                  <a:srgbClr val="454556"/>
                </a:solidFill>
                <a:effectLst/>
                <a:latin typeface="微软雅黑" panose="020B0503020204020204" pitchFamily="34" charset="-122"/>
                <a:ea typeface="微软雅黑" panose="020B0503020204020204" pitchFamily="34" charset="-122"/>
              </a:rPr>
              <a:t>CRC</a:t>
            </a:r>
            <a:r>
              <a:rPr lang="zh-CN" altLang="en-US" b="0" i="0" dirty="0">
                <a:solidFill>
                  <a:srgbClr val="454556"/>
                </a:solidFill>
                <a:effectLst/>
                <a:latin typeface="微软雅黑" panose="020B0503020204020204" pitchFamily="34" charset="-122"/>
                <a:ea typeface="微软雅黑" panose="020B0503020204020204" pitchFamily="34" charset="-122"/>
              </a:rPr>
              <a:t>患者分为</a:t>
            </a:r>
            <a:r>
              <a:rPr lang="en-US" altLang="zh-CN" b="0" i="0" dirty="0">
                <a:solidFill>
                  <a:srgbClr val="454556"/>
                </a:solidFill>
                <a:effectLst/>
                <a:latin typeface="微软雅黑" panose="020B0503020204020204" pitchFamily="34" charset="-122"/>
                <a:ea typeface="微软雅黑" panose="020B0503020204020204" pitchFamily="34" charset="-122"/>
              </a:rPr>
              <a:t>4</a:t>
            </a:r>
            <a:r>
              <a:rPr lang="zh-CN" altLang="en-US" b="0" i="0" dirty="0">
                <a:solidFill>
                  <a:srgbClr val="454556"/>
                </a:solidFill>
                <a:effectLst/>
                <a:latin typeface="微软雅黑" panose="020B0503020204020204" pitchFamily="34" charset="-122"/>
                <a:ea typeface="微软雅黑" panose="020B0503020204020204" pitchFamily="34" charset="-122"/>
              </a:rPr>
              <a:t>个亚型：</a:t>
            </a:r>
            <a:r>
              <a:rPr lang="en-US" altLang="zh-CN" b="0" i="0" dirty="0">
                <a:solidFill>
                  <a:srgbClr val="454556"/>
                </a:solidFill>
                <a:effectLst/>
                <a:latin typeface="微软雅黑" panose="020B0503020204020204" pitchFamily="34" charset="-122"/>
                <a:ea typeface="微软雅黑" panose="020B0503020204020204" pitchFamily="34" charset="-122"/>
              </a:rPr>
              <a:t>CMS1</a:t>
            </a:r>
            <a:r>
              <a:rPr lang="zh-CN" altLang="en-US" b="0" i="0" dirty="0">
                <a:solidFill>
                  <a:srgbClr val="454556"/>
                </a:solidFill>
                <a:effectLst/>
                <a:latin typeface="微软雅黑" panose="020B0503020204020204" pitchFamily="34" charset="-122"/>
                <a:ea typeface="微软雅黑" panose="020B0503020204020204" pitchFamily="34" charset="-122"/>
              </a:rPr>
              <a:t>（</a:t>
            </a:r>
            <a:r>
              <a:rPr lang="en-US" altLang="zh-CN" b="0" i="0" dirty="0">
                <a:solidFill>
                  <a:srgbClr val="454556"/>
                </a:solidFill>
                <a:effectLst/>
                <a:latin typeface="微软雅黑" panose="020B0503020204020204" pitchFamily="34" charset="-122"/>
                <a:ea typeface="微软雅黑" panose="020B0503020204020204" pitchFamily="34" charset="-122"/>
              </a:rPr>
              <a:t>MSI</a:t>
            </a:r>
            <a:r>
              <a:rPr lang="zh-CN" altLang="en-US" b="0" i="0" dirty="0">
                <a:solidFill>
                  <a:srgbClr val="454556"/>
                </a:solidFill>
                <a:effectLst/>
                <a:latin typeface="微软雅黑" panose="020B0503020204020204" pitchFamily="34" charset="-122"/>
                <a:ea typeface="微软雅黑" panose="020B0503020204020204" pitchFamily="34" charset="-122"/>
              </a:rPr>
              <a:t>免疫型）</a:t>
            </a:r>
            <a:r>
              <a:rPr lang="zh-CN" altLang="en-US" dirty="0"/>
              <a:t>与微卫星不稳定性高度相关</a:t>
            </a:r>
            <a:r>
              <a:rPr lang="zh-CN" altLang="en-US" b="0" i="0" dirty="0">
                <a:solidFill>
                  <a:srgbClr val="454556"/>
                </a:solidFill>
                <a:effectLst/>
                <a:latin typeface="微软雅黑" panose="020B0503020204020204" pitchFamily="34" charset="-122"/>
                <a:ea typeface="微软雅黑" panose="020B0503020204020204" pitchFamily="34" charset="-122"/>
              </a:rPr>
              <a:t>、</a:t>
            </a:r>
            <a:r>
              <a:rPr lang="en-US" altLang="zh-CN" b="0" i="0" dirty="0">
                <a:solidFill>
                  <a:srgbClr val="454556"/>
                </a:solidFill>
                <a:effectLst/>
                <a:latin typeface="微软雅黑" panose="020B0503020204020204" pitchFamily="34" charset="-122"/>
                <a:ea typeface="微软雅黑" panose="020B0503020204020204" pitchFamily="34" charset="-122"/>
              </a:rPr>
              <a:t>CMS2</a:t>
            </a:r>
            <a:r>
              <a:rPr lang="zh-CN" altLang="en-US" b="0" i="0" dirty="0">
                <a:solidFill>
                  <a:srgbClr val="454556"/>
                </a:solidFill>
                <a:effectLst/>
                <a:latin typeface="微软雅黑" panose="020B0503020204020204" pitchFamily="34" charset="-122"/>
                <a:ea typeface="微软雅黑" panose="020B0503020204020204" pitchFamily="34" charset="-122"/>
              </a:rPr>
              <a:t>（经典型）</a:t>
            </a:r>
            <a:r>
              <a:rPr lang="zh-CN" altLang="en-US" dirty="0"/>
              <a:t>表现为显著的 </a:t>
            </a:r>
            <a:r>
              <a:rPr lang="en-US" altLang="zh-CN" dirty="0"/>
              <a:t>WNT </a:t>
            </a:r>
            <a:r>
              <a:rPr lang="zh-CN" altLang="en-US" dirty="0"/>
              <a:t>和 </a:t>
            </a:r>
            <a:r>
              <a:rPr lang="en-US" altLang="zh-CN" dirty="0"/>
              <a:t>MYC </a:t>
            </a:r>
            <a:r>
              <a:rPr lang="zh-CN" altLang="en-US" dirty="0"/>
              <a:t>信号激活</a:t>
            </a:r>
            <a:r>
              <a:rPr lang="zh-CN" altLang="en-US" b="0" i="0" dirty="0">
                <a:solidFill>
                  <a:srgbClr val="454556"/>
                </a:solidFill>
                <a:effectLst/>
                <a:latin typeface="微软雅黑" panose="020B0503020204020204" pitchFamily="34" charset="-122"/>
                <a:ea typeface="微软雅黑" panose="020B0503020204020204" pitchFamily="34" charset="-122"/>
              </a:rPr>
              <a:t>、</a:t>
            </a:r>
            <a:r>
              <a:rPr lang="en-US" altLang="zh-CN" b="0" i="0" dirty="0">
                <a:solidFill>
                  <a:srgbClr val="454556"/>
                </a:solidFill>
                <a:effectLst/>
                <a:latin typeface="微软雅黑" panose="020B0503020204020204" pitchFamily="34" charset="-122"/>
                <a:ea typeface="微软雅黑" panose="020B0503020204020204" pitchFamily="34" charset="-122"/>
              </a:rPr>
              <a:t>CMS3</a:t>
            </a:r>
            <a:r>
              <a:rPr lang="zh-CN" altLang="en-US" b="0" i="0" dirty="0">
                <a:solidFill>
                  <a:srgbClr val="454556"/>
                </a:solidFill>
                <a:effectLst/>
                <a:latin typeface="微软雅黑" panose="020B0503020204020204" pitchFamily="34" charset="-122"/>
                <a:ea typeface="微软雅黑" panose="020B0503020204020204" pitchFamily="34" charset="-122"/>
              </a:rPr>
              <a:t>（代谢型）</a:t>
            </a:r>
            <a:r>
              <a:rPr lang="zh-CN" altLang="en-US" dirty="0"/>
              <a:t>与代谢失调相关</a:t>
            </a:r>
            <a:r>
              <a:rPr lang="zh-CN" altLang="en-US" b="0" i="0" dirty="0">
                <a:solidFill>
                  <a:srgbClr val="454556"/>
                </a:solidFill>
                <a:effectLst/>
                <a:latin typeface="微软雅黑" panose="020B0503020204020204" pitchFamily="34" charset="-122"/>
                <a:ea typeface="微软雅黑" panose="020B0503020204020204" pitchFamily="34" charset="-122"/>
              </a:rPr>
              <a:t>和</a:t>
            </a:r>
            <a:r>
              <a:rPr lang="en-US" altLang="zh-CN" b="0" i="0" dirty="0">
                <a:solidFill>
                  <a:srgbClr val="454556"/>
                </a:solidFill>
                <a:effectLst/>
                <a:latin typeface="微软雅黑" panose="020B0503020204020204" pitchFamily="34" charset="-122"/>
                <a:ea typeface="微软雅黑" panose="020B0503020204020204" pitchFamily="34" charset="-122"/>
              </a:rPr>
              <a:t>CMS4</a:t>
            </a:r>
            <a:r>
              <a:rPr lang="zh-CN" altLang="en-US" b="0" i="0" dirty="0">
                <a:solidFill>
                  <a:srgbClr val="454556"/>
                </a:solidFill>
                <a:effectLst/>
                <a:latin typeface="微软雅黑" panose="020B0503020204020204" pitchFamily="34" charset="-122"/>
                <a:ea typeface="微软雅黑" panose="020B0503020204020204" pitchFamily="34" charset="-122"/>
              </a:rPr>
              <a:t>（间充质型）</a:t>
            </a:r>
            <a:r>
              <a:rPr lang="zh-CN" altLang="en-US" b="0" i="0" dirty="0">
                <a:solidFill>
                  <a:srgbClr val="303A4E"/>
                </a:solidFill>
                <a:effectLst/>
                <a:highlight>
                  <a:srgbClr val="FFFFFF"/>
                </a:highlight>
                <a:latin typeface="PingFangSC"/>
              </a:rPr>
              <a:t>存在间质细胞和间充质</a:t>
            </a:r>
            <a:r>
              <a:rPr lang="en-US" altLang="zh-CN" b="0" i="0" dirty="0">
                <a:solidFill>
                  <a:srgbClr val="303A4E"/>
                </a:solidFill>
                <a:effectLst/>
                <a:highlight>
                  <a:srgbClr val="FFFFFF"/>
                </a:highlight>
                <a:latin typeface="PingFangSC"/>
              </a:rPr>
              <a:t>(</a:t>
            </a:r>
            <a:r>
              <a:rPr lang="zh-CN" altLang="en-US" b="0" i="0" dirty="0">
                <a:solidFill>
                  <a:srgbClr val="303A4E"/>
                </a:solidFill>
                <a:effectLst/>
                <a:highlight>
                  <a:srgbClr val="FFFFFF"/>
                </a:highlight>
                <a:latin typeface="PingFangSC"/>
              </a:rPr>
              <a:t>或</a:t>
            </a:r>
            <a:r>
              <a:rPr lang="en-US" altLang="zh-CN" b="0" i="0" dirty="0">
                <a:solidFill>
                  <a:srgbClr val="303A4E"/>
                </a:solidFill>
                <a:effectLst/>
                <a:highlight>
                  <a:srgbClr val="FFFFFF"/>
                </a:highlight>
                <a:latin typeface="PingFangSC"/>
              </a:rPr>
              <a:t>TGF-β</a:t>
            </a:r>
            <a:r>
              <a:rPr lang="zh-CN" altLang="en-US" b="0" i="0" dirty="0">
                <a:solidFill>
                  <a:srgbClr val="303A4E"/>
                </a:solidFill>
                <a:effectLst/>
                <a:highlight>
                  <a:srgbClr val="FFFFFF"/>
                </a:highlight>
                <a:latin typeface="PingFangSC"/>
              </a:rPr>
              <a:t>激活</a:t>
            </a:r>
            <a:r>
              <a:rPr lang="en-US" altLang="zh-CN" b="0" i="0" dirty="0">
                <a:solidFill>
                  <a:srgbClr val="303A4E"/>
                </a:solidFill>
                <a:effectLst/>
                <a:highlight>
                  <a:srgbClr val="FFFFFF"/>
                </a:highlight>
                <a:latin typeface="PingFangSC"/>
              </a:rPr>
              <a:t>)</a:t>
            </a:r>
            <a:r>
              <a:rPr lang="zh-CN" altLang="en-US" b="0" i="0" dirty="0">
                <a:solidFill>
                  <a:srgbClr val="303A4E"/>
                </a:solidFill>
                <a:effectLst/>
                <a:highlight>
                  <a:srgbClr val="FFFFFF"/>
                </a:highlight>
                <a:latin typeface="PingFangSC"/>
              </a:rPr>
              <a:t>基因表达特征，与肿瘤转移和化疗耐药有关。</a:t>
            </a:r>
            <a:endParaRPr lang="en-US" altLang="zh-CN" b="0" i="0" dirty="0">
              <a:solidFill>
                <a:srgbClr val="303A4E"/>
              </a:solidFill>
              <a:effectLst/>
              <a:highlight>
                <a:srgbClr val="FFFFFF"/>
              </a:highlight>
              <a:latin typeface="PingFangSC"/>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altLang="zh-CN" b="0" i="0" dirty="0">
              <a:solidFill>
                <a:srgbClr val="303A4E"/>
              </a:solidFill>
              <a:effectLst/>
              <a:highlight>
                <a:srgbClr val="FFFFFF"/>
              </a:highlight>
              <a:latin typeface="PingFangSC"/>
            </a:endParaRPr>
          </a:p>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剩余样本中有</a:t>
            </a:r>
            <a:r>
              <a:rPr lang="en-US" altLang="zh-CN" dirty="0"/>
              <a:t>14%</a:t>
            </a:r>
            <a:r>
              <a:rPr lang="zh-CN" altLang="en-US" dirty="0"/>
              <a:t>是混合型或不确定的。根据这种分类方法，</a:t>
            </a:r>
            <a:r>
              <a:rPr lang="en-US" altLang="zh-CN" dirty="0"/>
              <a:t>CMS1</a:t>
            </a:r>
            <a:r>
              <a:rPr lang="zh-CN" altLang="en-US" dirty="0"/>
              <a:t>和</a:t>
            </a:r>
            <a:r>
              <a:rPr lang="en-US" altLang="zh-CN" dirty="0"/>
              <a:t>CMS4</a:t>
            </a:r>
            <a:r>
              <a:rPr lang="zh-CN" altLang="en-US" dirty="0"/>
              <a:t>亚型在右侧肿瘤中的关联预示着较差的预后，而</a:t>
            </a:r>
            <a:r>
              <a:rPr lang="en-US" altLang="zh-CN" dirty="0"/>
              <a:t>CMS2</a:t>
            </a:r>
            <a:r>
              <a:rPr lang="zh-CN" altLang="en-US" dirty="0"/>
              <a:t>亚型与左侧肿瘤相关，预后较好。。</a:t>
            </a:r>
            <a:r>
              <a:rPr lang="zh-CN" altLang="en-US" b="0" i="0" dirty="0">
                <a:solidFill>
                  <a:srgbClr val="454556"/>
                </a:solidFill>
                <a:effectLst/>
                <a:latin typeface="微软雅黑" panose="020B0503020204020204" pitchFamily="34" charset="-122"/>
                <a:ea typeface="微软雅黑" panose="020B0503020204020204" pitchFamily="34" charset="-122"/>
              </a:rPr>
              <a:t>。</a:t>
            </a:r>
            <a:endParaRPr lang="zh-CN" altLang="en-US" dirty="0"/>
          </a:p>
          <a:p>
            <a:endParaRPr lang="zh-CN" altLang="en-US" dirty="0"/>
          </a:p>
        </p:txBody>
      </p:sp>
    </p:spTree>
    <p:extLst>
      <p:ext uri="{BB962C8B-B14F-4D97-AF65-F5344CB8AC3E}">
        <p14:creationId xmlns:p14="http://schemas.microsoft.com/office/powerpoint/2010/main" val="411404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与其使用亚型分类，不如将分子特征作为一个连续体来分析。在这个图中，分子标志物在同一侧结肠的不同部位的肿瘤中有显著差异。</a:t>
            </a:r>
            <a:endParaRPr lang="en-US" altLang="zh-CN" dirty="0"/>
          </a:p>
          <a:p>
            <a:r>
              <a:rPr lang="zh-CN" altLang="en-US" dirty="0"/>
              <a:t>例如，</a:t>
            </a:r>
            <a:r>
              <a:rPr lang="en-US" altLang="zh-CN" dirty="0"/>
              <a:t>BRAF V600E</a:t>
            </a:r>
            <a:r>
              <a:rPr lang="zh-CN" altLang="en-US" dirty="0"/>
              <a:t>突变在结肠右侧更常见，尤其在肝曲区域更为显著。</a:t>
            </a:r>
          </a:p>
        </p:txBody>
      </p:sp>
    </p:spTree>
    <p:extLst>
      <p:ext uri="{BB962C8B-B14F-4D97-AF65-F5344CB8AC3E}">
        <p14:creationId xmlns:p14="http://schemas.microsoft.com/office/powerpoint/2010/main" val="28861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CMS</a:t>
            </a:r>
            <a:r>
              <a:rPr lang="zh-CN" altLang="en-US" dirty="0"/>
              <a:t>分类有其局限性。尽管它为结直肠癌的生物学提供了更深入的见解，但由于观察到的结直肠癌中</a:t>
            </a:r>
            <a:r>
              <a:rPr lang="en-US" altLang="zh-CN" dirty="0"/>
              <a:t>CMS</a:t>
            </a:r>
            <a:r>
              <a:rPr lang="zh-CN" altLang="en-US" dirty="0"/>
              <a:t>状态的异质性以及基因型与表型之间的低相关性，</a:t>
            </a:r>
            <a:r>
              <a:rPr lang="en-US" altLang="zh-CN" dirty="0"/>
              <a:t>CMS</a:t>
            </a:r>
            <a:r>
              <a:rPr lang="zh-CN" altLang="en-US" dirty="0"/>
              <a:t>分类并未用于临床决策。</a:t>
            </a:r>
          </a:p>
        </p:txBody>
      </p:sp>
    </p:spTree>
    <p:extLst>
      <p:ext uri="{BB962C8B-B14F-4D97-AF65-F5344CB8AC3E}">
        <p14:creationId xmlns:p14="http://schemas.microsoft.com/office/powerpoint/2010/main" val="284270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Molecular Characteristics Guiding Treatment of Colorectal Cancer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Example of mismatch between CMS and clinical 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Example of mismatch between CMS and clinical data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Prognostic Effects of Right- vs. Left-sided 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Limitations of the trials looking at the predictive value of tumor sidedness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Clinical Outcome in RAS wild-type mCRC by Tumor Location&lt;br /&gt;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 Takeaway Points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Using the PARADIGM study results in clinical practice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Impact of Treatment Selection on Quality of Life (QoL)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Quality-of-Life Assessment in Key mCRC Studies on the Basis of Molecular Subtype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KEYNOTE-177: 1st line Pembrolizumab vs. Chemotherapy in dMMR metastatic 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BEACON CRC: Phase 3 Study of Encorafenib + Binimetinib + Cetuximab vs. Encorafenib + Cetuximab vs. Chemo + Cetuximab in previously-treated BRAF V600E mCRC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BEACON CRC: Phase 3 Study of Encorafenib + Binimetinib + Cetuximab vs. Encorafenib + Cetuximab vs. Chemo + Cetuximab in previously-treated BRAF V600E mCRC</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Balancing treatment outcomes &lt;br /&gt;&amp; QoL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Key Takeaway Points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Thank you&lt;br /&gt;&lt;br /&gt;cheng_ean_chee@nuhs.edu.sg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6</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Consensus Molecular Subtypes (CMS)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Analyzing Molecular Characteristics as a Continuum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Limitations of CMS classification of CRC subtypes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4521</Words>
  <Application>Microsoft Office PowerPoint</Application>
  <PresentationFormat>Custom</PresentationFormat>
  <Paragraphs>114</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PingFangSC</vt:lpstr>
      <vt:lpstr>StarSymbol</vt:lpstr>
      <vt:lpstr>微软雅黑</vt:lpstr>
      <vt:lpstr>Arial</vt:lpstr>
      <vt:lpstr>Helvetica</vt:lpstr>
      <vt:lpstr>Times New Roman</vt:lpstr>
      <vt:lpstr>Default Design</vt:lpstr>
      <vt:lpstr>Molecular Characteristics Guiding Treatment of Colorectal Cancer </vt:lpstr>
      <vt:lpstr>Key Takeaway Points</vt:lpstr>
      <vt:lpstr>Slide 3</vt:lpstr>
      <vt:lpstr>Slide 4</vt:lpstr>
      <vt:lpstr>Slide 5</vt:lpstr>
      <vt:lpstr>Slide 6</vt:lpstr>
      <vt:lpstr>Consensus Molecular Subtypes (CMS)</vt:lpstr>
      <vt:lpstr>Analyzing Molecular Characteristics as a Continuum</vt:lpstr>
      <vt:lpstr>Limitations of CMS classification of CRC subtypes</vt:lpstr>
      <vt:lpstr>Example of mismatch between CMS and clinical data</vt:lpstr>
      <vt:lpstr>Example of mismatch between CMS and clinical data</vt:lpstr>
      <vt:lpstr>Slide 12</vt:lpstr>
      <vt:lpstr>Slide 13</vt:lpstr>
      <vt:lpstr>Slide 14</vt:lpstr>
      <vt:lpstr>Slide 15</vt:lpstr>
      <vt:lpstr>Slide 16</vt:lpstr>
      <vt:lpstr>Prognostic Effects of Right- vs. Left-sided CRC</vt:lpstr>
      <vt:lpstr>Limitations of the trials looking at the predictive value of tumor sidedness</vt:lpstr>
      <vt:lpstr>Clinical Outcome in RAS wild-type mCRC by Tumor Location&lt;br /&gt;</vt:lpstr>
      <vt:lpstr>Slide 20</vt:lpstr>
      <vt:lpstr>Using the PARADIGM study results in clinical practice</vt:lpstr>
      <vt:lpstr>Slide 22</vt:lpstr>
      <vt:lpstr>Slide 23</vt:lpstr>
      <vt:lpstr>Slide 24</vt:lpstr>
      <vt:lpstr>Slide 25</vt:lpstr>
      <vt:lpstr>Slide 26</vt:lpstr>
      <vt:lpstr>Impact of Treatment Selection on Quality of Life (QoL)</vt:lpstr>
      <vt:lpstr>Quality-of-Life Assessment in Key mCRC Studies on the Basis of Molecular Subtype</vt:lpstr>
      <vt:lpstr>KEYNOTE-177: 1st line Pembrolizumab vs. Chemotherapy in dMMR metastatic CRC</vt:lpstr>
      <vt:lpstr>BEACON CRC: Phase 3 Study of Encorafenib + Binimetinib + Cetuximab vs. Encorafenib + Cetuximab vs. Chemo + Cetuximab in previously-treated BRAF V600E mCRC</vt:lpstr>
      <vt:lpstr>BEACON CRC: Phase 3 Study of Encorafenib + Binimetinib + Cetuximab vs. Encorafenib + Cetuximab vs. Chemo + Cetuximab in previously-treated BRAF V600E mCRC</vt:lpstr>
      <vt:lpstr>Balancing treatment outcomes &lt;br /&gt;&amp; QoL</vt:lpstr>
      <vt:lpstr>Key Takeaway Points</vt:lpstr>
      <vt:lpstr>Thank you&lt;br /&gt;&lt;br /&gt;cheng_ean_chee@nuhs.edu.sg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33</cp:revision>
  <dcterms:modified xsi:type="dcterms:W3CDTF">2024-08-19T15:48:18Z</dcterms:modified>
</cp:coreProperties>
</file>