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2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51435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8" Type="http://schemas.openxmlformats.org/officeDocument/2006/relationships/slide" Target="slides/slide7.xml"/><Relationship Id="rId7" Type="http://schemas.openxmlformats.org/officeDocument/2006/relationships/slide" Target="slides/slide6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33" Type="http://schemas.openxmlformats.org/officeDocument/2006/relationships/viewProps" Target="viewProps.xml"/><Relationship Id="rId32" Type="http://schemas.openxmlformats.org/officeDocument/2006/relationships/tableStyles" Target="tableStyles.xml"/><Relationship Id="rId31" Type="http://schemas.openxmlformats.org/officeDocument/2006/relationships/presProps" Target="presProps.xml"/><Relationship Id="rId30" Type="http://schemas.openxmlformats.org/officeDocument/2006/relationships/slide" Target="slides/slide29.xml"/><Relationship Id="rId3" Type="http://schemas.openxmlformats.org/officeDocument/2006/relationships/slide" Target="slides/slide2.xml"/><Relationship Id="rId29" Type="http://schemas.openxmlformats.org/officeDocument/2006/relationships/slide" Target="slides/slide28.xml"/><Relationship Id="rId28" Type="http://schemas.openxmlformats.org/officeDocument/2006/relationships/slide" Target="slides/slide27.xml"/><Relationship Id="rId27" Type="http://schemas.openxmlformats.org/officeDocument/2006/relationships/slide" Target="slides/slide26.xml"/><Relationship Id="rId26" Type="http://schemas.openxmlformats.org/officeDocument/2006/relationships/slide" Target="slides/slide25.xml"/><Relationship Id="rId25" Type="http://schemas.openxmlformats.org/officeDocument/2006/relationships/slide" Target="slides/slide24.xml"/><Relationship Id="rId24" Type="http://schemas.openxmlformats.org/officeDocument/2006/relationships/slide" Target="slides/slide23.xml"/><Relationship Id="rId23" Type="http://schemas.openxmlformats.org/officeDocument/2006/relationships/slide" Target="slides/slide22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19" Type="http://schemas.openxmlformats.org/officeDocument/2006/relationships/slide" Target="slides/slide18.xml"/><Relationship Id="rId18" Type="http://schemas.openxmlformats.org/officeDocument/2006/relationships/slide" Target="slides/slide17.xml"/><Relationship Id="rId17" Type="http://schemas.openxmlformats.org/officeDocument/2006/relationships/slide" Target="slides/slide16.xml"/><Relationship Id="rId16" Type="http://schemas.openxmlformats.org/officeDocument/2006/relationships/slide" Target="slides/slide15.xml"/><Relationship Id="rId15" Type="http://schemas.openxmlformats.org/officeDocument/2006/relationships/slide" Target="slides/slide14.xml"/><Relationship Id="rId14" Type="http://schemas.openxmlformats.org/officeDocument/2006/relationships/slide" Target="slides/slide13.xml"/><Relationship Id="rId13" Type="http://schemas.openxmlformats.org/officeDocument/2006/relationships/slide" Target="slides/slide12.xml"/><Relationship Id="rId12" Type="http://schemas.openxmlformats.org/officeDocument/2006/relationships/slide" Target="slides/slide11.xml"/><Relationship Id="rId11" Type="http://schemas.openxmlformats.org/officeDocument/2006/relationships/slide" Target="slides/slide10.xml"/><Relationship Id="rId10" Type="http://schemas.openxmlformats.org/officeDocument/2006/relationships/slide" Target="slides/slide9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image" Target="../media/image3.png"/><Relationship Id="rId4" Type="http://schemas.openxmlformats.org/officeDocument/2006/relationships/image" Target="../media/image14.png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16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7" Type="http://schemas.openxmlformats.org/officeDocument/2006/relationships/image" Target="../media/image3.png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png"/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5" Type="http://schemas.openxmlformats.org/officeDocument/2006/relationships/image" Target="../media/image3.png"/><Relationship Id="rId4" Type="http://schemas.openxmlformats.org/officeDocument/2006/relationships/image" Target="../media/image26.png"/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5" Type="http://schemas.openxmlformats.org/officeDocument/2006/relationships/image" Target="../media/image3.png"/><Relationship Id="rId4" Type="http://schemas.openxmlformats.org/officeDocument/2006/relationships/image" Target="../media/image29.png"/><Relationship Id="rId3" Type="http://schemas.openxmlformats.org/officeDocument/2006/relationships/image" Target="../media/image28.jpe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33.jpe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png"/><Relationship Id="rId3" Type="http://schemas.openxmlformats.org/officeDocument/2006/relationships/hyperlink" Target="mailto:elizabeth.smyth2@nhs.ne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image" Target="../media/image3.png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image" Target="../media/image3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5152644" y="0"/>
            <a:ext cx="3991355" cy="5143497"/>
          </a:xfrm>
          <a:prstGeom prst="rect">
            <a:avLst/>
          </a:prstGeom>
        </p:spPr>
      </p:pic>
      <p:sp>
        <p:nvSpPr>
          <p:cNvPr id="4" name="textbox 4"/>
          <p:cNvSpPr/>
          <p:nvPr/>
        </p:nvSpPr>
        <p:spPr>
          <a:xfrm>
            <a:off x="553618" y="1666660"/>
            <a:ext cx="4420234" cy="29063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8052"/>
              </a:lnSpc>
              <a:tabLst/>
            </a:pPr>
            <a:endParaRPr lang="Arial" altLang="Arial" sz="100" dirty="0"/>
          </a:p>
          <a:p>
            <a:pPr marL="15875" algn="l" rtl="0" eaLnBrk="0">
              <a:lnSpc>
                <a:spcPct val="84000"/>
              </a:lnSpc>
              <a:tabLst/>
            </a:pPr>
            <a:r>
              <a:rPr sz="2100" b="1" kern="0" spc="5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Operation notes - imm</a:t>
            </a:r>
            <a:r>
              <a:rPr sz="2100" b="1" kern="0" spc="4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une</a:t>
            </a:r>
            <a:r>
              <a:rPr sz="2100" b="1" kern="0" spc="8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100" b="1" kern="0" spc="4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checkpoint</a:t>
            </a:r>
            <a:endParaRPr lang="Arial Narrow" altLang="Arial Narrow" sz="2100" dirty="0"/>
          </a:p>
          <a:p>
            <a:pPr marL="15240" indent="6985" algn="l" rtl="0" eaLnBrk="0">
              <a:lnSpc>
                <a:spcPct val="84000"/>
              </a:lnSpc>
              <a:spcBef>
                <a:spcPts val="5"/>
              </a:spcBef>
              <a:tabLst/>
            </a:pPr>
            <a:r>
              <a:rPr sz="2100" b="1" kern="0" spc="4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inhibitors</a:t>
            </a:r>
            <a:r>
              <a:rPr sz="2100" b="1" kern="0" spc="3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and perioperative treatment of</a:t>
            </a:r>
            <a:r>
              <a:rPr sz="21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100" b="1" kern="0" spc="4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gastroesophageal aden</a:t>
            </a:r>
            <a:r>
              <a:rPr sz="2100" b="1" kern="0" spc="3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ocarcinoma</a:t>
            </a:r>
            <a:endParaRPr lang="Arial Narrow" altLang="Arial Narrow" sz="2100" dirty="0"/>
          </a:p>
          <a:p>
            <a:pPr algn="l" rtl="0" eaLnBrk="0">
              <a:lnSpc>
                <a:spcPct val="120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21000"/>
              </a:lnSpc>
              <a:tabLst/>
            </a:pPr>
            <a:endParaRPr lang="Arial" altLang="Arial" sz="1000" dirty="0"/>
          </a:p>
          <a:p>
            <a:pPr marL="17779" algn="l" rtl="0" eaLnBrk="0">
              <a:lnSpc>
                <a:spcPct val="86000"/>
              </a:lnSpc>
              <a:spcBef>
                <a:spcPts val="459"/>
              </a:spcBef>
              <a:tabLst/>
            </a:pPr>
            <a:r>
              <a:rPr sz="1500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LBA</a:t>
            </a:r>
            <a:r>
              <a:rPr sz="1500" kern="0" spc="9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73 (</a:t>
            </a:r>
            <a:r>
              <a:rPr sz="1500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MATTERHORN</a:t>
            </a:r>
            <a:r>
              <a:rPr sz="1500" kern="0" spc="9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) &amp;</a:t>
            </a:r>
            <a:r>
              <a:rPr sz="1500" kern="0" spc="1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LBA</a:t>
            </a:r>
            <a:r>
              <a:rPr sz="1500" kern="0" spc="7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9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74</a:t>
            </a:r>
            <a:r>
              <a:rPr sz="1500" kern="0" spc="10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8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(</a:t>
            </a:r>
            <a:r>
              <a:rPr sz="1500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KEYNOTE</a:t>
            </a:r>
            <a:r>
              <a:rPr sz="1500" kern="0" spc="8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585)</a:t>
            </a:r>
            <a:endParaRPr lang="Arial Narrow" altLang="Arial Narrow" sz="1500" dirty="0"/>
          </a:p>
          <a:p>
            <a:pPr algn="l" rtl="0" eaLnBrk="0">
              <a:lnSpc>
                <a:spcPct val="115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15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16000"/>
              </a:lnSpc>
              <a:tabLst/>
            </a:pPr>
            <a:endParaRPr lang="Arial" altLang="Arial" sz="1000" dirty="0"/>
          </a:p>
          <a:p>
            <a:pPr marL="16509" algn="l" rtl="0" eaLnBrk="0">
              <a:lnSpc>
                <a:spcPct val="81000"/>
              </a:lnSpc>
              <a:spcBef>
                <a:spcPts val="425"/>
              </a:spcBef>
              <a:tabLst/>
            </a:pPr>
            <a:r>
              <a:rPr sz="1400" b="1" kern="0" spc="-1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Elizabeth C Smyth</a:t>
            </a:r>
            <a:r>
              <a:rPr sz="1400" b="1" kern="0" spc="8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b="1" kern="0" spc="-1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MD</a:t>
            </a:r>
            <a:r>
              <a:rPr sz="1400" b="1" kern="0" spc="8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b="1" kern="0" spc="-2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FRCP</a:t>
            </a:r>
            <a:endParaRPr lang="Arial Narrow" altLang="Arial Narrow" sz="1400" dirty="0"/>
          </a:p>
          <a:p>
            <a:pPr algn="l" rtl="0" eaLnBrk="0">
              <a:lnSpc>
                <a:spcPct val="105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06000"/>
              </a:lnSpc>
              <a:tabLst/>
            </a:pPr>
            <a:endParaRPr lang="Arial" altLang="Arial" sz="1000" dirty="0"/>
          </a:p>
          <a:p>
            <a:pPr marL="12700" algn="l" rtl="0" eaLnBrk="0">
              <a:lnSpc>
                <a:spcPct val="78000"/>
              </a:lnSpc>
              <a:spcBef>
                <a:spcPts val="367"/>
              </a:spcBef>
              <a:tabLst/>
            </a:pPr>
            <a:r>
              <a:rPr sz="1200" kern="0" spc="-1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Oxford,</a:t>
            </a:r>
            <a:r>
              <a:rPr sz="1200" kern="0" spc="6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200" kern="0" spc="-1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United</a:t>
            </a:r>
            <a:r>
              <a:rPr sz="1200" kern="0" spc="7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200" kern="0" spc="-1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King</a:t>
            </a:r>
            <a:r>
              <a:rPr sz="1200" kern="0" spc="-2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dom</a:t>
            </a:r>
            <a:endParaRPr lang="Arial Narrow" altLang="Arial Narrow" sz="1200" dirty="0"/>
          </a:p>
          <a:p>
            <a:pPr marL="12700" algn="l" rtl="0" eaLnBrk="0">
              <a:lnSpc>
                <a:spcPts val="1475"/>
              </a:lnSpc>
              <a:tabLst/>
            </a:pPr>
            <a:r>
              <a:rPr sz="1200" kern="0" spc="-1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October</a:t>
            </a:r>
            <a:r>
              <a:rPr sz="1200" kern="0" spc="7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200" kern="0" spc="-1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19</a:t>
            </a:r>
            <a:r>
              <a:rPr sz="1200" kern="0" spc="-10" baseline="16642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</a:t>
            </a:r>
            <a:r>
              <a:rPr sz="700" kern="0" spc="13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200" kern="0" spc="-1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2023</a:t>
            </a:r>
            <a:endParaRPr lang="Arial Narrow" altLang="Arial Narrow" sz="1200" dirty="0"/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467868" y="339852"/>
            <a:ext cx="2145791" cy="40843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 rot="21600000">
            <a:off x="359994" y="1449565"/>
            <a:ext cx="8612555" cy="640092"/>
            <a:chOff x="0" y="0"/>
            <a:chExt cx="8612555" cy="640092"/>
          </a:xfrm>
        </p:grpSpPr>
        <p:sp>
          <p:nvSpPr>
            <p:cNvPr id="128" name="path"/>
            <p:cNvSpPr/>
            <p:nvPr/>
          </p:nvSpPr>
          <p:spPr>
            <a:xfrm>
              <a:off x="1972487" y="0"/>
              <a:ext cx="2067940" cy="243852"/>
            </a:xfrm>
            <a:custGeom>
              <a:avLst/>
              <a:gdLst/>
              <a:ahLst/>
              <a:cxnLst/>
              <a:rect l="0" t="0" r="0" b="0"/>
              <a:pathLst>
                <a:path w="3256" h="384">
                  <a:moveTo>
                    <a:pt x="0" y="384"/>
                  </a:moveTo>
                  <a:lnTo>
                    <a:pt x="3256" y="384"/>
                  </a:lnTo>
                  <a:lnTo>
                    <a:pt x="3256" y="0"/>
                  </a:lnTo>
                  <a:lnTo>
                    <a:pt x="0" y="0"/>
                  </a:lnTo>
                  <a:lnTo>
                    <a:pt x="0" y="384"/>
                  </a:lnTo>
                  <a:close/>
                </a:path>
              </a:pathLst>
            </a:custGeom>
            <a:solidFill>
              <a:srgbClr val="6E1E50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30" name="path"/>
            <p:cNvSpPr/>
            <p:nvPr/>
          </p:nvSpPr>
          <p:spPr>
            <a:xfrm>
              <a:off x="4040428" y="0"/>
              <a:ext cx="2107056" cy="243852"/>
            </a:xfrm>
            <a:custGeom>
              <a:avLst/>
              <a:gdLst/>
              <a:ahLst/>
              <a:cxnLst/>
              <a:rect l="0" t="0" r="0" b="0"/>
              <a:pathLst>
                <a:path w="3318" h="384">
                  <a:moveTo>
                    <a:pt x="0" y="384"/>
                  </a:moveTo>
                  <a:lnTo>
                    <a:pt x="3318" y="384"/>
                  </a:lnTo>
                  <a:lnTo>
                    <a:pt x="3318" y="0"/>
                  </a:lnTo>
                  <a:lnTo>
                    <a:pt x="0" y="0"/>
                  </a:lnTo>
                  <a:lnTo>
                    <a:pt x="0" y="384"/>
                  </a:lnTo>
                  <a:close/>
                </a:path>
              </a:pathLst>
            </a:custGeom>
            <a:solidFill>
              <a:srgbClr val="7D8232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32" name="path"/>
            <p:cNvSpPr/>
            <p:nvPr/>
          </p:nvSpPr>
          <p:spPr>
            <a:xfrm>
              <a:off x="6147486" y="0"/>
              <a:ext cx="2465069" cy="243852"/>
            </a:xfrm>
            <a:custGeom>
              <a:avLst/>
              <a:gdLst/>
              <a:ahLst/>
              <a:cxnLst/>
              <a:rect l="0" t="0" r="0" b="0"/>
              <a:pathLst>
                <a:path w="3881" h="384">
                  <a:moveTo>
                    <a:pt x="0" y="384"/>
                  </a:moveTo>
                  <a:lnTo>
                    <a:pt x="1407" y="384"/>
                  </a:lnTo>
                  <a:lnTo>
                    <a:pt x="1407" y="0"/>
                  </a:lnTo>
                  <a:lnTo>
                    <a:pt x="0" y="0"/>
                  </a:lnTo>
                  <a:lnTo>
                    <a:pt x="0" y="384"/>
                  </a:lnTo>
                  <a:close/>
                </a:path>
                <a:path w="3881" h="384">
                  <a:moveTo>
                    <a:pt x="1406" y="384"/>
                  </a:moveTo>
                  <a:lnTo>
                    <a:pt x="3881" y="384"/>
                  </a:lnTo>
                  <a:lnTo>
                    <a:pt x="3881" y="0"/>
                  </a:lnTo>
                  <a:lnTo>
                    <a:pt x="1406" y="0"/>
                  </a:lnTo>
                  <a:lnTo>
                    <a:pt x="1406" y="384"/>
                  </a:lnTo>
                  <a:close/>
                </a:path>
              </a:pathLst>
            </a:custGeom>
            <a:solidFill>
              <a:srgbClr val="1E325F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34" name="path"/>
            <p:cNvSpPr/>
            <p:nvPr/>
          </p:nvSpPr>
          <p:spPr>
            <a:xfrm>
              <a:off x="0" y="243840"/>
              <a:ext cx="8612555" cy="396252"/>
            </a:xfrm>
            <a:custGeom>
              <a:avLst/>
              <a:gdLst/>
              <a:ahLst/>
              <a:cxnLst/>
              <a:rect l="0" t="0" r="0" b="0"/>
              <a:pathLst>
                <a:path w="13563" h="624">
                  <a:moveTo>
                    <a:pt x="0" y="624"/>
                  </a:moveTo>
                  <a:lnTo>
                    <a:pt x="3106" y="624"/>
                  </a:lnTo>
                  <a:lnTo>
                    <a:pt x="3106" y="0"/>
                  </a:lnTo>
                  <a:lnTo>
                    <a:pt x="0" y="0"/>
                  </a:lnTo>
                  <a:lnTo>
                    <a:pt x="0" y="624"/>
                  </a:lnTo>
                  <a:close/>
                </a:path>
                <a:path w="13563" h="624">
                  <a:moveTo>
                    <a:pt x="3106" y="624"/>
                  </a:moveTo>
                  <a:lnTo>
                    <a:pt x="4596" y="624"/>
                  </a:lnTo>
                  <a:lnTo>
                    <a:pt x="4596" y="0"/>
                  </a:lnTo>
                  <a:lnTo>
                    <a:pt x="3106" y="0"/>
                  </a:lnTo>
                  <a:lnTo>
                    <a:pt x="3106" y="624"/>
                  </a:lnTo>
                  <a:close/>
                </a:path>
                <a:path w="13563" h="624">
                  <a:moveTo>
                    <a:pt x="4596" y="624"/>
                  </a:moveTo>
                  <a:lnTo>
                    <a:pt x="6362" y="624"/>
                  </a:lnTo>
                  <a:lnTo>
                    <a:pt x="6362" y="0"/>
                  </a:lnTo>
                  <a:lnTo>
                    <a:pt x="4596" y="0"/>
                  </a:lnTo>
                  <a:lnTo>
                    <a:pt x="4596" y="624"/>
                  </a:lnTo>
                  <a:close/>
                </a:path>
                <a:path w="13563" h="624">
                  <a:moveTo>
                    <a:pt x="6362" y="624"/>
                  </a:moveTo>
                  <a:lnTo>
                    <a:pt x="8083" y="624"/>
                  </a:lnTo>
                  <a:lnTo>
                    <a:pt x="8083" y="0"/>
                  </a:lnTo>
                  <a:lnTo>
                    <a:pt x="6362" y="0"/>
                  </a:lnTo>
                  <a:lnTo>
                    <a:pt x="6362" y="624"/>
                  </a:lnTo>
                  <a:close/>
                </a:path>
                <a:path w="13563" h="624">
                  <a:moveTo>
                    <a:pt x="8083" y="624"/>
                  </a:moveTo>
                  <a:lnTo>
                    <a:pt x="9681" y="624"/>
                  </a:lnTo>
                  <a:lnTo>
                    <a:pt x="9681" y="0"/>
                  </a:lnTo>
                  <a:lnTo>
                    <a:pt x="8083" y="0"/>
                  </a:lnTo>
                  <a:lnTo>
                    <a:pt x="8083" y="624"/>
                  </a:lnTo>
                  <a:close/>
                </a:path>
                <a:path w="13563" h="624">
                  <a:moveTo>
                    <a:pt x="9681" y="624"/>
                  </a:moveTo>
                  <a:lnTo>
                    <a:pt x="11088" y="624"/>
                  </a:lnTo>
                  <a:lnTo>
                    <a:pt x="11088" y="0"/>
                  </a:lnTo>
                  <a:lnTo>
                    <a:pt x="9681" y="0"/>
                  </a:lnTo>
                  <a:lnTo>
                    <a:pt x="9681" y="624"/>
                  </a:lnTo>
                  <a:close/>
                </a:path>
                <a:path w="13563" h="624">
                  <a:moveTo>
                    <a:pt x="11088" y="624"/>
                  </a:moveTo>
                  <a:lnTo>
                    <a:pt x="12318" y="624"/>
                  </a:lnTo>
                  <a:lnTo>
                    <a:pt x="12318" y="0"/>
                  </a:lnTo>
                  <a:lnTo>
                    <a:pt x="11088" y="0"/>
                  </a:lnTo>
                  <a:lnTo>
                    <a:pt x="11088" y="624"/>
                  </a:lnTo>
                  <a:close/>
                </a:path>
                <a:path w="13563" h="624">
                  <a:moveTo>
                    <a:pt x="12318" y="624"/>
                  </a:moveTo>
                  <a:lnTo>
                    <a:pt x="13563" y="624"/>
                  </a:lnTo>
                  <a:lnTo>
                    <a:pt x="13563" y="0"/>
                  </a:lnTo>
                  <a:lnTo>
                    <a:pt x="12318" y="0"/>
                  </a:lnTo>
                  <a:lnTo>
                    <a:pt x="12318" y="624"/>
                  </a:lnTo>
                  <a:close/>
                </a:path>
              </a:pathLst>
            </a:custGeom>
            <a:solidFill>
              <a:srgbClr val="E7E7E7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136" name="table 136"/>
          <p:cNvGraphicFramePr>
            <a:graphicFrameLocks noGrp="1"/>
          </p:cNvGraphicFramePr>
          <p:nvPr/>
        </p:nvGraphicFramePr>
        <p:xfrm>
          <a:off x="359994" y="1436878"/>
          <a:ext cx="8612505" cy="1457960"/>
        </p:xfrm>
        <a:graphic>
          <a:graphicData uri="http://schemas.openxmlformats.org/drawingml/2006/table">
            <a:tbl>
              <a:tblPr/>
              <a:tblGrid>
                <a:gridCol w="1972310"/>
                <a:gridCol w="979169"/>
                <a:gridCol w="1089025"/>
                <a:gridCol w="1066800"/>
                <a:gridCol w="1040130"/>
                <a:gridCol w="893444"/>
                <a:gridCol w="777875"/>
                <a:gridCol w="793750"/>
              </a:tblGrid>
              <a:tr h="25653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19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613409" algn="l" rtl="0" eaLnBrk="0">
                        <a:lnSpc>
                          <a:spcPct val="87000"/>
                        </a:lnSpc>
                        <a:tabLst/>
                      </a:pPr>
                      <a:r>
                        <a:rPr sz="900" b="1" kern="0" spc="5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KEYNOTE 585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18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611505" algn="l" rtl="0" eaLnBrk="0">
                        <a:lnSpc>
                          <a:spcPct val="87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900" b="1" kern="0" spc="6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MATTERHORN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8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254634" algn="l" rtl="0" eaLnBrk="0">
                        <a:lnSpc>
                          <a:spcPct val="87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900" b="1" kern="0" spc="4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FLOT4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579119" algn="l" rtl="0" eaLnBrk="0">
                        <a:lnSpc>
                          <a:spcPct val="86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900" b="1" kern="0" spc="4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DANTE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9982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97155" algn="l" rtl="0" eaLnBrk="0">
                        <a:lnSpc>
                          <a:spcPct val="89000"/>
                        </a:lnSpc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Curative</a:t>
                      </a:r>
                      <a:r>
                        <a:rPr sz="900" kern="0" spc="1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intent sur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gery (%)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93039" algn="l" rtl="0" eaLnBrk="0">
                        <a:lnSpc>
                          <a:spcPts val="1139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All</a:t>
                      </a:r>
                      <a:r>
                        <a:rPr sz="900" kern="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chemo</a:t>
                      </a:r>
                      <a:endParaRPr lang="Arial" altLang="Arial" sz="900" dirty="0"/>
                    </a:p>
                    <a:p>
                      <a:pPr algn="l" rtl="0" eaLnBrk="0">
                        <a:lnSpc>
                          <a:spcPct val="142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351790" algn="l" rtl="0" eaLnBrk="0">
                        <a:lnSpc>
                          <a:spcPct val="87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83%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226695" algn="l" rtl="0" eaLnBrk="0">
                        <a:lnSpc>
                          <a:spcPct val="87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All</a:t>
                      </a:r>
                      <a:r>
                        <a:rPr sz="900" kern="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chemo-</a:t>
                      </a:r>
                      <a:endParaRPr lang="Arial" altLang="Arial" sz="900" dirty="0"/>
                    </a:p>
                    <a:p>
                      <a:pPr marL="320675" algn="l" rtl="0" eaLnBrk="0">
                        <a:lnSpc>
                          <a:spcPts val="1200"/>
                        </a:lnSpc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pembro</a:t>
                      </a:r>
                      <a:endParaRPr lang="Arial" altLang="Arial" sz="900" dirty="0"/>
                    </a:p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809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407669" algn="l" rtl="0" eaLnBrk="0">
                        <a:lnSpc>
                          <a:spcPct val="87000"/>
                        </a:lnSpc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85%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394334" algn="l" rtl="0" eaLnBrk="0">
                        <a:lnSpc>
                          <a:spcPct val="87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FLOT</a:t>
                      </a:r>
                      <a:endParaRPr lang="Arial" altLang="Arial" sz="900" dirty="0"/>
                    </a:p>
                    <a:p>
                      <a:pPr algn="l" rtl="0" eaLnBrk="0">
                        <a:lnSpc>
                          <a:spcPct val="159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425450" algn="l" rtl="0" eaLnBrk="0">
                        <a:lnSpc>
                          <a:spcPct val="87000"/>
                        </a:lnSpc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85%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358775" algn="l" rtl="0" eaLnBrk="0">
                        <a:lnSpc>
                          <a:spcPct val="68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FLOT-</a:t>
                      </a:r>
                      <a:endParaRPr lang="Arial" altLang="Arial" sz="900" dirty="0"/>
                    </a:p>
                    <a:p>
                      <a:pPr marL="380365" algn="l" rtl="0" eaLnBrk="0">
                        <a:lnSpc>
                          <a:spcPts val="1398"/>
                        </a:lnSpc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durva</a:t>
                      </a:r>
                      <a:endParaRPr lang="Arial" altLang="Arial" sz="900" dirty="0"/>
                    </a:p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809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411480" algn="l" rtl="0" eaLnBrk="0">
                        <a:lnSpc>
                          <a:spcPct val="87000"/>
                        </a:lnSpc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87%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295275" algn="l" rtl="0" eaLnBrk="0">
                        <a:lnSpc>
                          <a:spcPct val="87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FLOT</a:t>
                      </a:r>
                      <a:endParaRPr lang="Arial" altLang="Arial" sz="900" dirty="0"/>
                    </a:p>
                    <a:p>
                      <a:pPr algn="l" rtl="0" eaLnBrk="0">
                        <a:lnSpc>
                          <a:spcPct val="159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326390" algn="l" rtl="0" eaLnBrk="0">
                        <a:lnSpc>
                          <a:spcPct val="87000"/>
                        </a:lnSpc>
                        <a:tabLst/>
                      </a:pPr>
                      <a:r>
                        <a:rPr sz="900" kern="0" spc="4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94%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238759" algn="l" rtl="0" eaLnBrk="0">
                        <a:lnSpc>
                          <a:spcPct val="87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FLOT</a:t>
                      </a:r>
                      <a:endParaRPr lang="Arial" altLang="Arial" sz="900" dirty="0"/>
                    </a:p>
                    <a:p>
                      <a:pPr algn="l" rtl="0" eaLnBrk="0">
                        <a:lnSpc>
                          <a:spcPct val="159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270509" algn="l" rtl="0" eaLnBrk="0">
                        <a:lnSpc>
                          <a:spcPct val="87000"/>
                        </a:lnSpc>
                        <a:tabLst/>
                      </a:pPr>
                      <a:r>
                        <a:rPr sz="900" kern="0" spc="4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96%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225425" algn="l" rtl="0" eaLnBrk="0">
                        <a:lnSpc>
                          <a:spcPct val="68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FLOT-</a:t>
                      </a:r>
                      <a:endParaRPr lang="Arial" altLang="Arial" sz="900" dirty="0"/>
                    </a:p>
                    <a:p>
                      <a:pPr marL="250190" algn="l" rtl="0" eaLnBrk="0">
                        <a:lnSpc>
                          <a:spcPts val="1398"/>
                        </a:lnSpc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atezo</a:t>
                      </a:r>
                      <a:endParaRPr lang="Arial" altLang="Arial" sz="900" dirty="0"/>
                    </a:p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809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278129" algn="l" rtl="0" eaLnBrk="0">
                        <a:lnSpc>
                          <a:spcPct val="87000"/>
                        </a:lnSpc>
                        <a:tabLst/>
                      </a:pPr>
                      <a:r>
                        <a:rPr sz="900" kern="0" spc="4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97%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335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00964" algn="l" rtl="0" eaLnBrk="0">
                        <a:lnSpc>
                          <a:spcPct val="94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R0</a:t>
                      </a:r>
                      <a:r>
                        <a:rPr sz="900" kern="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resection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</a:tr>
              <a:tr h="14097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8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02870" algn="l" rtl="0" eaLnBrk="0">
                        <a:lnSpc>
                          <a:spcPct val="85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ITT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353059" algn="l" rtl="0" eaLnBrk="0">
                        <a:lnSpc>
                          <a:spcPct val="86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75%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             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80%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426084" algn="l" rtl="0" eaLnBrk="0">
                        <a:lnSpc>
                          <a:spcPct val="86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76%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  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    </a:t>
                      </a: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77%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326390" algn="l" rtl="0" eaLnBrk="0">
                        <a:lnSpc>
                          <a:spcPct val="86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85%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270509" algn="l" rtl="0" eaLnBrk="0">
                        <a:lnSpc>
                          <a:spcPct val="86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91%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 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93%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</a:tr>
              <a:tr h="20700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87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97155" algn="l" rtl="0" eaLnBrk="0">
                        <a:lnSpc>
                          <a:spcPct val="89000"/>
                        </a:lnSpc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Curatively operated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pat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ients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89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352425" algn="l" rtl="0" eaLnBrk="0">
                        <a:lnSpc>
                          <a:spcPct val="87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40" dirty="0">
                          <a:solidFill>
                            <a:srgbClr val="00B05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91%</a:t>
                      </a:r>
                      <a:r>
                        <a:rPr sz="900" kern="0" spc="10" dirty="0">
                          <a:solidFill>
                            <a:srgbClr val="00B05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              </a:t>
                      </a:r>
                      <a:r>
                        <a:rPr sz="900" kern="0" spc="0" dirty="0">
                          <a:solidFill>
                            <a:srgbClr val="00B05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kern="0" spc="40" dirty="0">
                          <a:solidFill>
                            <a:srgbClr val="00B05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93%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90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424180" algn="l" rtl="0" eaLnBrk="0">
                        <a:lnSpc>
                          <a:spcPct val="87000"/>
                        </a:lnSpc>
                        <a:tabLst/>
                      </a:pPr>
                      <a:r>
                        <a:rPr sz="900" b="1" kern="0" spc="40" dirty="0">
                          <a:solidFill>
                            <a:srgbClr val="00B05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90%</a:t>
                      </a:r>
                      <a:r>
                        <a:rPr sz="900" b="1" kern="0" spc="10" dirty="0">
                          <a:solidFill>
                            <a:srgbClr val="00B05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     </a:t>
                      </a:r>
                      <a:r>
                        <a:rPr sz="900" b="1" kern="0" spc="0" dirty="0">
                          <a:solidFill>
                            <a:srgbClr val="00B05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  </a:t>
                      </a:r>
                      <a:r>
                        <a:rPr sz="900" kern="0" spc="40" dirty="0">
                          <a:solidFill>
                            <a:srgbClr val="00B05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89%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89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326390" algn="l" rtl="0" eaLnBrk="0">
                        <a:lnSpc>
                          <a:spcPct val="87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40" dirty="0">
                          <a:solidFill>
                            <a:srgbClr val="00B05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90%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89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270509" algn="l" rtl="0" eaLnBrk="0">
                        <a:lnSpc>
                          <a:spcPct val="87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96%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 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96%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grpSp>
        <p:nvGrpSpPr>
          <p:cNvPr id="10" name="group 10"/>
          <p:cNvGrpSpPr/>
          <p:nvPr/>
        </p:nvGrpSpPr>
        <p:grpSpPr>
          <a:xfrm rot="21600000">
            <a:off x="428178" y="3002124"/>
            <a:ext cx="8244905" cy="1432715"/>
            <a:chOff x="0" y="0"/>
            <a:chExt cx="8244905" cy="1432715"/>
          </a:xfrm>
        </p:grpSpPr>
        <p:sp>
          <p:nvSpPr>
            <p:cNvPr id="138" name="rect"/>
            <p:cNvSpPr/>
            <p:nvPr/>
          </p:nvSpPr>
          <p:spPr>
            <a:xfrm>
              <a:off x="0" y="0"/>
              <a:ext cx="8228206" cy="1416131"/>
            </a:xfrm>
            <a:prstGeom prst="rect">
              <a:avLst/>
            </a:prstGeom>
            <a:solidFill>
              <a:srgbClr val="000000">
                <a:alpha val="39607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40" name="rect"/>
            <p:cNvSpPr/>
            <p:nvPr/>
          </p:nvSpPr>
          <p:spPr>
            <a:xfrm>
              <a:off x="42737" y="42827"/>
              <a:ext cx="8202167" cy="1389888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42" name="textbox 142"/>
            <p:cNvSpPr/>
            <p:nvPr/>
          </p:nvSpPr>
          <p:spPr>
            <a:xfrm>
              <a:off x="731327" y="172562"/>
              <a:ext cx="6838315" cy="1167764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84330"/>
                </a:lnSpc>
                <a:tabLst/>
              </a:pPr>
              <a:endParaRPr lang="Arial" altLang="Arial" sz="100" dirty="0"/>
            </a:p>
            <a:p>
              <a:pPr marL="620394" algn="l" rtl="0" eaLnBrk="0">
                <a:lnSpc>
                  <a:spcPct val="81000"/>
                </a:lnSpc>
                <a:tabLst/>
              </a:pPr>
              <a:r>
                <a:rPr sz="1100" kern="0" spc="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→Adding</a:t>
              </a:r>
              <a:r>
                <a:rPr sz="1100" kern="0" spc="8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100" kern="0" spc="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PD-(L)1 to neoadjuvant chemotherapy doe</a:t>
              </a:r>
              <a:r>
                <a:rPr sz="1100" kern="0" spc="-1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s not impact on ability</a:t>
              </a:r>
              <a:r>
                <a:rPr sz="1100" kern="0" spc="4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100" kern="0" spc="-1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to</a:t>
              </a:r>
              <a:r>
                <a:rPr sz="1100" kern="0" spc="5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100" kern="0" spc="-1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have</a:t>
              </a:r>
              <a:r>
                <a:rPr sz="1100" kern="0" spc="4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100" kern="0" spc="-1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surgery</a:t>
              </a:r>
              <a:endParaRPr lang="Arial" altLang="Arial" sz="1100" dirty="0"/>
            </a:p>
            <a:p>
              <a:pPr algn="l" rtl="0" eaLnBrk="0">
                <a:lnSpc>
                  <a:spcPct val="103000"/>
                </a:lnSpc>
                <a:tabLst/>
              </a:pPr>
              <a:endParaRPr lang="Arial" altLang="Arial" sz="1000" dirty="0"/>
            </a:p>
            <a:p>
              <a:pPr marL="129539" algn="l" rtl="0" eaLnBrk="0">
                <a:lnSpc>
                  <a:spcPct val="81000"/>
                </a:lnSpc>
                <a:spcBef>
                  <a:spcPts val="338"/>
                </a:spcBef>
                <a:tabLst/>
              </a:pPr>
              <a:r>
                <a:rPr sz="1100" kern="0" spc="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…</a:t>
              </a:r>
              <a:r>
                <a:rPr sz="1100" kern="0" spc="-23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100" kern="0" spc="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bu</a:t>
              </a:r>
              <a:r>
                <a:rPr sz="1100" kern="0" spc="-18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100" kern="0" spc="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….rates of cur</a:t>
              </a:r>
              <a:r>
                <a:rPr sz="1100" kern="0" spc="-1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ative intent surgery lower in</a:t>
              </a:r>
              <a:r>
                <a:rPr sz="1100" kern="0" spc="9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100" u="sng" kern="0" spc="-1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both</a:t>
              </a:r>
              <a:r>
                <a:rPr sz="1100" kern="0" spc="-1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control </a:t>
              </a:r>
              <a:r>
                <a:rPr sz="1100" u="sng" kern="0" spc="-1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and</a:t>
              </a:r>
              <a:r>
                <a:rPr sz="1100" kern="0" spc="5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100" kern="0" spc="-1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experimental</a:t>
              </a:r>
              <a:r>
                <a:rPr sz="1100" kern="0" spc="2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100" kern="0" spc="-1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arms than</a:t>
              </a:r>
              <a:r>
                <a:rPr sz="1100" kern="0" spc="6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100" kern="0" spc="-1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in</a:t>
              </a:r>
              <a:r>
                <a:rPr sz="1100" kern="0" spc="7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100" kern="0" spc="-1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previous</a:t>
              </a:r>
              <a:r>
                <a:rPr sz="1100" kern="0" spc="4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100" kern="0" spc="-1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studies</a:t>
              </a:r>
              <a:endParaRPr lang="Arial" altLang="Arial" sz="1100" dirty="0"/>
            </a:p>
            <a:p>
              <a:pPr algn="l" rtl="0" eaLnBrk="0">
                <a:lnSpc>
                  <a:spcPct val="102000"/>
                </a:lnSpc>
                <a:tabLst/>
              </a:pPr>
              <a:endParaRPr lang="Arial" altLang="Arial" sz="1000" dirty="0"/>
            </a:p>
            <a:p>
              <a:pPr marL="12700" algn="l" rtl="0" eaLnBrk="0">
                <a:lnSpc>
                  <a:spcPct val="82000"/>
                </a:lnSpc>
                <a:spcBef>
                  <a:spcPts val="333"/>
                </a:spcBef>
                <a:tabLst/>
              </a:pPr>
              <a:r>
                <a:rPr sz="1100" kern="0" spc="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…..↓ sampl</a:t>
              </a:r>
              <a:r>
                <a:rPr sz="1100" kern="0" spc="-1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e size</a:t>
              </a:r>
              <a:r>
                <a:rPr sz="1100" kern="0" spc="8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100" kern="0" spc="-1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in which to show a benefit (operated</a:t>
              </a:r>
              <a:r>
                <a:rPr sz="1100" kern="0" spc="4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100" kern="0" spc="-1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patients with</a:t>
              </a:r>
              <a:r>
                <a:rPr sz="1100" kern="0" spc="10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100" kern="0" spc="-1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R0</a:t>
              </a:r>
              <a:r>
                <a:rPr sz="1100" kern="0" spc="8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100" kern="0" spc="-1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resection),</a:t>
              </a:r>
              <a:r>
                <a:rPr sz="1100" kern="0" spc="4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100" kern="0" spc="-1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↓</a:t>
              </a:r>
              <a:r>
                <a:rPr sz="1100" kern="0" spc="7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100" kern="0" spc="-1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power</a:t>
              </a:r>
              <a:r>
                <a:rPr sz="1100" kern="0" spc="8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100" kern="0" spc="-1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↑false</a:t>
              </a:r>
              <a:r>
                <a:rPr sz="1100" kern="0" spc="4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100" kern="0" spc="-1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negative</a:t>
              </a:r>
              <a:r>
                <a:rPr sz="1100" kern="0" spc="6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100" kern="0" spc="-1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rate</a:t>
              </a:r>
              <a:endParaRPr lang="Arial" altLang="Arial" sz="1100" dirty="0"/>
            </a:p>
            <a:p>
              <a:pPr algn="l" rtl="0" eaLnBrk="0">
                <a:lnSpc>
                  <a:spcPct val="103000"/>
                </a:lnSpc>
                <a:tabLst/>
              </a:pPr>
              <a:endParaRPr lang="Arial" altLang="Arial" sz="1000" dirty="0"/>
            </a:p>
            <a:p>
              <a:pPr algn="l" rtl="0" eaLnBrk="0">
                <a:lnSpc>
                  <a:spcPct val="139000"/>
                </a:lnSpc>
                <a:tabLst/>
              </a:pPr>
              <a:endParaRPr lang="Arial" altLang="Arial" sz="200" dirty="0"/>
            </a:p>
            <a:p>
              <a:pPr marL="1251585" algn="l" rtl="0" eaLnBrk="0">
                <a:lnSpc>
                  <a:spcPct val="81000"/>
                </a:lnSpc>
                <a:spcBef>
                  <a:spcPts val="1"/>
                </a:spcBef>
                <a:tabLst/>
              </a:pPr>
              <a:r>
                <a:rPr sz="1100" kern="0" spc="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For operated patients, R0 surgery was compara</a:t>
              </a:r>
              <a:r>
                <a:rPr sz="1100" kern="0" spc="-1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ble to historical</a:t>
              </a:r>
              <a:r>
                <a:rPr sz="1100" kern="0" spc="4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100" kern="0" spc="-1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control</a:t>
              </a:r>
              <a:endParaRPr lang="Arial" altLang="Arial" sz="1100" dirty="0"/>
            </a:p>
          </p:txBody>
        </p:sp>
      </p:grpSp>
      <p:sp>
        <p:nvSpPr>
          <p:cNvPr id="144" name="textbox 144"/>
          <p:cNvSpPr/>
          <p:nvPr/>
        </p:nvSpPr>
        <p:spPr>
          <a:xfrm>
            <a:off x="448125" y="313156"/>
            <a:ext cx="7595869" cy="81406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4580"/>
              </a:lnSpc>
              <a:tabLst/>
            </a:pPr>
            <a:endParaRPr lang="Arial" altLang="Arial" sz="100" dirty="0"/>
          </a:p>
          <a:p>
            <a:pPr marL="21590" algn="l" rtl="0" eaLnBrk="0">
              <a:lnSpc>
                <a:spcPct val="81000"/>
              </a:lnSpc>
              <a:tabLst/>
            </a:pPr>
            <a:r>
              <a:rPr sz="24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Neoadjuvantchemoimmunotherapy</a:t>
            </a:r>
            <a:r>
              <a:rPr sz="2400" b="1" kern="0" spc="12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4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and</a:t>
            </a:r>
            <a:r>
              <a:rPr sz="2400" b="1" kern="0" spc="12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4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surgery</a:t>
            </a:r>
            <a:r>
              <a:rPr sz="2400" b="1" kern="0" spc="12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4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rates</a:t>
            </a:r>
            <a:endParaRPr lang="Arial Narrow" altLang="Arial Narrow" sz="2400" dirty="0"/>
          </a:p>
          <a:p>
            <a:pPr algn="l" rtl="0" eaLnBrk="0">
              <a:lnSpc>
                <a:spcPct val="111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01000"/>
              </a:lnSpc>
              <a:tabLst/>
            </a:pPr>
            <a:endParaRPr lang="Arial" altLang="Arial" sz="500" dirty="0"/>
          </a:p>
          <a:p>
            <a:pPr marL="12700" algn="l" rtl="0" eaLnBrk="0">
              <a:lnSpc>
                <a:spcPct val="81000"/>
              </a:lnSpc>
              <a:spcBef>
                <a:spcPts val="2"/>
              </a:spcBef>
              <a:tabLst/>
            </a:pPr>
            <a:r>
              <a:rPr sz="2000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Surgery is the definitive treatment for operable gastroesoph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ageal adenocarcinoma</a:t>
            </a:r>
            <a:endParaRPr lang="Arial Narrow" altLang="Arial Narrow" sz="2000" dirty="0"/>
          </a:p>
        </p:txBody>
      </p:sp>
      <p:sp>
        <p:nvSpPr>
          <p:cNvPr id="146" name="textbox 146"/>
          <p:cNvSpPr/>
          <p:nvPr/>
        </p:nvSpPr>
        <p:spPr>
          <a:xfrm>
            <a:off x="1993391" y="4826304"/>
            <a:ext cx="6858000" cy="2012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6155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74000"/>
              </a:lnSpc>
              <a:tabLst/>
            </a:pPr>
            <a:r>
              <a:rPr sz="900" b="1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Elizabeth Smyth</a:t>
            </a:r>
            <a:r>
              <a:rPr sz="900" b="1" kern="0" spc="6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b="1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MD</a:t>
            </a:r>
            <a:endParaRPr lang="Arial Narrow" altLang="Arial Narrow" sz="900" dirty="0"/>
          </a:p>
          <a:p>
            <a:pPr marL="5902959" algn="l" rtl="0" eaLnBrk="0">
              <a:lnSpc>
                <a:spcPct val="80000"/>
              </a:lnSpc>
              <a:spcBef>
                <a:spcPts val="4"/>
              </a:spcBef>
              <a:tabLst/>
            </a:pP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Al</a:t>
            </a:r>
            <a:r>
              <a:rPr sz="6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Batran et al,</a:t>
            </a:r>
            <a:r>
              <a:rPr sz="6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i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Lancet 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2019</a:t>
            </a:r>
            <a:endParaRPr lang="Arial" altLang="Arial" sz="600" dirty="0"/>
          </a:p>
        </p:txBody>
      </p:sp>
      <p:pic>
        <p:nvPicPr>
          <p:cNvPr id="148" name="picture 1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2"/>
          <p:cNvGrpSpPr/>
          <p:nvPr/>
        </p:nvGrpSpPr>
        <p:grpSpPr>
          <a:xfrm rot="21600000">
            <a:off x="415416" y="1286382"/>
            <a:ext cx="5147183" cy="750697"/>
            <a:chOff x="0" y="0"/>
            <a:chExt cx="5147183" cy="750697"/>
          </a:xfrm>
        </p:grpSpPr>
        <p:sp>
          <p:nvSpPr>
            <p:cNvPr id="150" name="path"/>
            <p:cNvSpPr/>
            <p:nvPr/>
          </p:nvSpPr>
          <p:spPr>
            <a:xfrm>
              <a:off x="1146683" y="0"/>
              <a:ext cx="1866900" cy="293497"/>
            </a:xfrm>
            <a:custGeom>
              <a:avLst/>
              <a:gdLst/>
              <a:ahLst/>
              <a:cxnLst/>
              <a:rect l="0" t="0" r="0" b="0"/>
              <a:pathLst>
                <a:path w="2940" h="462">
                  <a:moveTo>
                    <a:pt x="0" y="462"/>
                  </a:moveTo>
                  <a:lnTo>
                    <a:pt x="2940" y="462"/>
                  </a:lnTo>
                  <a:lnTo>
                    <a:pt x="2940" y="0"/>
                  </a:lnTo>
                  <a:lnTo>
                    <a:pt x="0" y="0"/>
                  </a:lnTo>
                  <a:lnTo>
                    <a:pt x="0" y="462"/>
                  </a:lnTo>
                  <a:close/>
                </a:path>
              </a:pathLst>
            </a:custGeom>
            <a:solidFill>
              <a:srgbClr val="6E1E50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52" name="path"/>
            <p:cNvSpPr/>
            <p:nvPr/>
          </p:nvSpPr>
          <p:spPr>
            <a:xfrm>
              <a:off x="3013583" y="0"/>
              <a:ext cx="2133600" cy="293497"/>
            </a:xfrm>
            <a:custGeom>
              <a:avLst/>
              <a:gdLst/>
              <a:ahLst/>
              <a:cxnLst/>
              <a:rect l="0" t="0" r="0" b="0"/>
              <a:pathLst>
                <a:path w="3360" h="462">
                  <a:moveTo>
                    <a:pt x="0" y="462"/>
                  </a:moveTo>
                  <a:lnTo>
                    <a:pt x="3360" y="462"/>
                  </a:lnTo>
                  <a:lnTo>
                    <a:pt x="3360" y="0"/>
                  </a:lnTo>
                  <a:lnTo>
                    <a:pt x="0" y="0"/>
                  </a:lnTo>
                  <a:lnTo>
                    <a:pt x="0" y="462"/>
                  </a:lnTo>
                  <a:close/>
                </a:path>
              </a:pathLst>
            </a:custGeom>
            <a:solidFill>
              <a:srgbClr val="7D8232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54" name="path"/>
            <p:cNvSpPr/>
            <p:nvPr/>
          </p:nvSpPr>
          <p:spPr>
            <a:xfrm>
              <a:off x="0" y="293484"/>
              <a:ext cx="5147183" cy="457212"/>
            </a:xfrm>
            <a:custGeom>
              <a:avLst/>
              <a:gdLst/>
              <a:ahLst/>
              <a:cxnLst/>
              <a:rect l="0" t="0" r="0" b="0"/>
              <a:pathLst>
                <a:path w="8105" h="720">
                  <a:moveTo>
                    <a:pt x="0" y="720"/>
                  </a:moveTo>
                  <a:lnTo>
                    <a:pt x="1805" y="720"/>
                  </a:lnTo>
                  <a:lnTo>
                    <a:pt x="1805" y="0"/>
                  </a:lnTo>
                  <a:lnTo>
                    <a:pt x="0" y="0"/>
                  </a:lnTo>
                  <a:lnTo>
                    <a:pt x="0" y="720"/>
                  </a:lnTo>
                  <a:close/>
                </a:path>
                <a:path w="8105" h="720">
                  <a:moveTo>
                    <a:pt x="1805" y="720"/>
                  </a:moveTo>
                  <a:lnTo>
                    <a:pt x="4745" y="720"/>
                  </a:lnTo>
                  <a:lnTo>
                    <a:pt x="4745" y="0"/>
                  </a:lnTo>
                  <a:lnTo>
                    <a:pt x="1805" y="0"/>
                  </a:lnTo>
                  <a:lnTo>
                    <a:pt x="1805" y="720"/>
                  </a:lnTo>
                  <a:close/>
                </a:path>
                <a:path w="8105" h="720">
                  <a:moveTo>
                    <a:pt x="4745" y="720"/>
                  </a:moveTo>
                  <a:lnTo>
                    <a:pt x="8105" y="720"/>
                  </a:lnTo>
                  <a:lnTo>
                    <a:pt x="8105" y="0"/>
                  </a:lnTo>
                  <a:lnTo>
                    <a:pt x="4745" y="0"/>
                  </a:lnTo>
                  <a:lnTo>
                    <a:pt x="4745" y="720"/>
                  </a:lnTo>
                  <a:close/>
                </a:path>
              </a:pathLst>
            </a:custGeom>
            <a:solidFill>
              <a:srgbClr val="E7E7E7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156" name="table 156"/>
          <p:cNvGraphicFramePr>
            <a:graphicFrameLocks noGrp="1"/>
          </p:cNvGraphicFramePr>
          <p:nvPr/>
        </p:nvGraphicFramePr>
        <p:xfrm>
          <a:off x="415416" y="1273682"/>
          <a:ext cx="5146675" cy="1050290"/>
        </p:xfrm>
        <a:graphic>
          <a:graphicData uri="http://schemas.openxmlformats.org/drawingml/2006/table">
            <a:tbl>
              <a:tblPr/>
              <a:tblGrid>
                <a:gridCol w="1143000"/>
                <a:gridCol w="1870075"/>
                <a:gridCol w="2133600"/>
              </a:tblGrid>
              <a:tr h="30607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429894" algn="l" rtl="0" eaLnBrk="0">
                        <a:lnSpc>
                          <a:spcPct val="81000"/>
                        </a:lnSpc>
                        <a:tabLst/>
                      </a:pPr>
                      <a:r>
                        <a:rPr sz="1200" b="1" kern="0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KEYNOTE 585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539750" algn="l" rtl="0" eaLnBrk="0">
                        <a:lnSpc>
                          <a:spcPct val="81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1200" b="1" kern="0" spc="-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MATTERHORN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93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97789" algn="l" rtl="0" eaLnBrk="0">
                        <a:lnSpc>
                          <a:spcPct val="81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Stage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361950" algn="l" rtl="0" eaLnBrk="0">
                        <a:lnSpc>
                          <a:spcPct val="81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Stage</a:t>
                      </a:r>
                      <a:r>
                        <a:rPr sz="1200" kern="0" spc="1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III/Iva 7</a:t>
                      </a: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9%</a:t>
                      </a:r>
                      <a:endParaRPr lang="Arial" altLang="Arial" sz="1200" dirty="0"/>
                    </a:p>
                    <a:p>
                      <a:pPr marL="151764" algn="l" rtl="0" eaLnBrk="0">
                        <a:lnSpc>
                          <a:spcPct val="81000"/>
                        </a:lnSpc>
                        <a:spcBef>
                          <a:spcPts val="274"/>
                        </a:spcBef>
                        <a:tabLst/>
                      </a:pPr>
                      <a:r>
                        <a:rPr sz="12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At least T3N2 or T4a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ny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808990" algn="l" rtl="0" eaLnBrk="0">
                        <a:lnSpc>
                          <a:spcPts val="903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24% T4</a:t>
                      </a:r>
                      <a:endParaRPr lang="Arial" altLang="Arial" sz="1200" dirty="0"/>
                    </a:p>
                    <a:p>
                      <a:pPr marL="721994" algn="l" rtl="0" eaLnBrk="0">
                        <a:lnSpc>
                          <a:spcPts val="1696"/>
                        </a:lnSpc>
                        <a:tabLst/>
                      </a:pPr>
                      <a:r>
                        <a:rPr sz="12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70%</a:t>
                      </a:r>
                      <a:r>
                        <a:rPr sz="1200" kern="0" spc="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2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N+ve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8289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02235" algn="l" rtl="0" eaLnBrk="0">
                        <a:lnSpc>
                          <a:spcPct val="81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2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Laparoscopy       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Not</a:t>
                      </a:r>
                      <a:r>
                        <a:rPr sz="12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mandated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1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600075" algn="l" rtl="0" eaLnBrk="0">
                        <a:lnSpc>
                          <a:spcPct val="97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Not</a:t>
                      </a:r>
                      <a:r>
                        <a:rPr sz="1200" kern="0" spc="1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mandated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8" name="textbox 158"/>
          <p:cNvSpPr/>
          <p:nvPr/>
        </p:nvSpPr>
        <p:spPr>
          <a:xfrm>
            <a:off x="458560" y="313120"/>
            <a:ext cx="4735195" cy="81406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523"/>
              </a:lnSpc>
              <a:tabLst/>
            </a:pPr>
            <a:endParaRPr lang="Arial" altLang="Arial" sz="100" dirty="0"/>
          </a:p>
          <a:p>
            <a:pPr marL="13970" algn="l" rtl="0" eaLnBrk="0">
              <a:lnSpc>
                <a:spcPct val="100000"/>
              </a:lnSpc>
              <a:tabLst/>
            </a:pP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KEYNOTE</a:t>
            </a:r>
            <a:r>
              <a:rPr sz="2700" b="1" kern="0" spc="17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18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585 </a:t>
            </a: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and</a:t>
            </a:r>
            <a:r>
              <a:rPr sz="2700" b="1" kern="0" spc="19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MATTERHORN</a:t>
            </a:r>
            <a:endParaRPr lang="Arial Narrow" altLang="Arial Narrow" sz="2700" dirty="0"/>
          </a:p>
          <a:p>
            <a:pPr algn="l" rtl="0" eaLnBrk="0">
              <a:lnSpc>
                <a:spcPct val="106000"/>
              </a:lnSpc>
              <a:tabLst/>
            </a:pPr>
            <a:endParaRPr lang="Arial" altLang="Arial" sz="800" dirty="0"/>
          </a:p>
          <a:p>
            <a:pPr algn="l" rtl="0" eaLnBrk="0">
              <a:lnSpc>
                <a:spcPct val="7296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2000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Impact of pre-trea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tment stage on outcomes</a:t>
            </a:r>
            <a:endParaRPr lang="Arial Narrow" altLang="Arial Narrow" sz="2000" dirty="0"/>
          </a:p>
        </p:txBody>
      </p:sp>
      <p:pic>
        <p:nvPicPr>
          <p:cNvPr id="160" name="picture 16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box 162"/>
          <p:cNvSpPr/>
          <p:nvPr/>
        </p:nvSpPr>
        <p:spPr>
          <a:xfrm>
            <a:off x="681148" y="2669952"/>
            <a:ext cx="7443469" cy="17653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0" rIns="0" bIns="0"/>
          <a:lstStyle/>
          <a:p>
            <a:pPr algn="l" rtl="0" eaLnBrk="0">
              <a:lnSpc>
                <a:spcPct val="197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6767"/>
              </a:lnSpc>
              <a:tabLst/>
            </a:pPr>
            <a:endParaRPr lang="Arial" altLang="Arial" sz="100" dirty="0"/>
          </a:p>
          <a:p>
            <a:pPr marL="682625" algn="l" rtl="0" eaLnBrk="0">
              <a:lnSpc>
                <a:spcPct val="81000"/>
              </a:lnSpc>
              <a:tabLst/>
            </a:pP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KEYNOTE 585 and MATTERHORN enrolled patients with </a:t>
            </a:r>
            <a:r>
              <a:rPr sz="1200" b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ve</a:t>
            </a:r>
            <a:r>
              <a:rPr sz="1200" b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ry locally</a:t>
            </a:r>
            <a:r>
              <a:rPr sz="1200" b="1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200" b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advanced</a:t>
            </a:r>
            <a:r>
              <a:rPr sz="1200" b="1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200" b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cancers</a:t>
            </a:r>
            <a:endParaRPr lang="Arial" altLang="Arial" sz="1200" dirty="0"/>
          </a:p>
          <a:p>
            <a:pPr algn="l" rtl="0" eaLnBrk="0">
              <a:lnSpc>
                <a:spcPct val="112000"/>
              </a:lnSpc>
              <a:tabLst/>
            </a:pPr>
            <a:endParaRPr lang="Arial" altLang="Arial" sz="1000" dirty="0"/>
          </a:p>
          <a:p>
            <a:pPr marL="1734185" algn="l" rtl="0" eaLnBrk="0">
              <a:lnSpc>
                <a:spcPct val="81000"/>
              </a:lnSpc>
              <a:spcBef>
                <a:spcPts val="370"/>
              </a:spcBef>
              <a:tabLst>
                <a:tab pos="1842770" algn="l"/>
              </a:tabLst>
            </a:pP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	</a:t>
            </a:r>
            <a:r>
              <a:rPr sz="12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More difficult to downstage to attempt s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urgical resection</a:t>
            </a:r>
            <a:endParaRPr lang="Arial" altLang="Arial" sz="1200" dirty="0"/>
          </a:p>
          <a:p>
            <a:pPr algn="l" rtl="0" eaLnBrk="0">
              <a:lnSpc>
                <a:spcPct val="112000"/>
              </a:lnSpc>
              <a:tabLst/>
            </a:pPr>
            <a:endParaRPr lang="Arial" altLang="Arial" sz="1000" dirty="0"/>
          </a:p>
          <a:p>
            <a:pPr marL="1316989" algn="l" rtl="0" eaLnBrk="0">
              <a:lnSpc>
                <a:spcPct val="81000"/>
              </a:lnSpc>
              <a:spcBef>
                <a:spcPts val="371"/>
              </a:spcBef>
              <a:tabLst>
                <a:tab pos="1424939" algn="l"/>
              </a:tabLst>
            </a:pP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	</a:t>
            </a:r>
            <a:r>
              <a:rPr sz="12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More difficult to achieve a</a:t>
            </a:r>
            <a:r>
              <a:rPr sz="12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pCR in a bulky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tumour with chemotherapy</a:t>
            </a:r>
            <a:endParaRPr lang="Arial" altLang="Arial" sz="1200" dirty="0"/>
          </a:p>
          <a:p>
            <a:pPr algn="l" rtl="0" eaLnBrk="0">
              <a:lnSpc>
                <a:spcPct val="112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02000"/>
              </a:lnSpc>
              <a:tabLst/>
            </a:pPr>
            <a:endParaRPr lang="Arial" altLang="Arial" sz="300" dirty="0"/>
          </a:p>
          <a:p>
            <a:pPr marL="1635125" algn="l" rtl="0" eaLnBrk="0">
              <a:lnSpc>
                <a:spcPct val="81000"/>
              </a:lnSpc>
              <a:spcBef>
                <a:spcPts val="3"/>
              </a:spcBef>
              <a:tabLst>
                <a:tab pos="1743710" algn="l"/>
              </a:tabLst>
            </a:pP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	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Larger, more advanced tumours are m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ore immune evasive</a:t>
            </a:r>
            <a:endParaRPr lang="Arial" altLang="Arial" sz="1200" dirty="0"/>
          </a:p>
        </p:txBody>
      </p:sp>
      <p:pic>
        <p:nvPicPr>
          <p:cNvPr id="164" name="picture 16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2316835" y="4068470"/>
            <a:ext cx="108204" cy="111861"/>
          </a:xfrm>
          <a:prstGeom prst="rect">
            <a:avLst/>
          </a:prstGeom>
        </p:spPr>
      </p:pic>
      <p:pic>
        <p:nvPicPr>
          <p:cNvPr id="166" name="picture 1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1998319" y="3702710"/>
            <a:ext cx="108204" cy="111861"/>
          </a:xfrm>
          <a:prstGeom prst="rect">
            <a:avLst/>
          </a:prstGeom>
        </p:spPr>
      </p:pic>
      <p:pic>
        <p:nvPicPr>
          <p:cNvPr id="168" name="picture 16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2415921" y="3336472"/>
            <a:ext cx="108420" cy="112085"/>
          </a:xfrm>
          <a:prstGeom prst="rect">
            <a:avLst/>
          </a:prstGeom>
        </p:spPr>
      </p:pic>
      <p:grpSp>
        <p:nvGrpSpPr>
          <p:cNvPr id="14" name="group 14"/>
          <p:cNvGrpSpPr/>
          <p:nvPr/>
        </p:nvGrpSpPr>
        <p:grpSpPr>
          <a:xfrm rot="21600000">
            <a:off x="415416" y="1286382"/>
            <a:ext cx="7709407" cy="750697"/>
            <a:chOff x="0" y="0"/>
            <a:chExt cx="7709407" cy="750697"/>
          </a:xfrm>
        </p:grpSpPr>
        <p:sp>
          <p:nvSpPr>
            <p:cNvPr id="170" name="path"/>
            <p:cNvSpPr/>
            <p:nvPr/>
          </p:nvSpPr>
          <p:spPr>
            <a:xfrm>
              <a:off x="1146683" y="0"/>
              <a:ext cx="1866900" cy="293497"/>
            </a:xfrm>
            <a:custGeom>
              <a:avLst/>
              <a:gdLst/>
              <a:ahLst/>
              <a:cxnLst/>
              <a:rect l="0" t="0" r="0" b="0"/>
              <a:pathLst>
                <a:path w="2940" h="462">
                  <a:moveTo>
                    <a:pt x="0" y="462"/>
                  </a:moveTo>
                  <a:lnTo>
                    <a:pt x="2940" y="462"/>
                  </a:lnTo>
                  <a:lnTo>
                    <a:pt x="2940" y="0"/>
                  </a:lnTo>
                  <a:lnTo>
                    <a:pt x="0" y="0"/>
                  </a:lnTo>
                  <a:lnTo>
                    <a:pt x="0" y="462"/>
                  </a:lnTo>
                  <a:close/>
                </a:path>
              </a:pathLst>
            </a:custGeom>
            <a:solidFill>
              <a:srgbClr val="6E1E50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72" name="path"/>
            <p:cNvSpPr/>
            <p:nvPr/>
          </p:nvSpPr>
          <p:spPr>
            <a:xfrm>
              <a:off x="3013583" y="0"/>
              <a:ext cx="2133600" cy="293497"/>
            </a:xfrm>
            <a:custGeom>
              <a:avLst/>
              <a:gdLst/>
              <a:ahLst/>
              <a:cxnLst/>
              <a:rect l="0" t="0" r="0" b="0"/>
              <a:pathLst>
                <a:path w="3360" h="462">
                  <a:moveTo>
                    <a:pt x="0" y="462"/>
                  </a:moveTo>
                  <a:lnTo>
                    <a:pt x="3360" y="462"/>
                  </a:lnTo>
                  <a:lnTo>
                    <a:pt x="3360" y="0"/>
                  </a:lnTo>
                  <a:lnTo>
                    <a:pt x="0" y="0"/>
                  </a:lnTo>
                  <a:lnTo>
                    <a:pt x="0" y="462"/>
                  </a:lnTo>
                  <a:close/>
                </a:path>
              </a:pathLst>
            </a:custGeom>
            <a:solidFill>
              <a:srgbClr val="7D8232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74" name="path"/>
            <p:cNvSpPr/>
            <p:nvPr/>
          </p:nvSpPr>
          <p:spPr>
            <a:xfrm>
              <a:off x="5147183" y="0"/>
              <a:ext cx="2562225" cy="293497"/>
            </a:xfrm>
            <a:custGeom>
              <a:avLst/>
              <a:gdLst/>
              <a:ahLst/>
              <a:cxnLst/>
              <a:rect l="0" t="0" r="0" b="0"/>
              <a:pathLst>
                <a:path w="4035" h="462">
                  <a:moveTo>
                    <a:pt x="0" y="462"/>
                  </a:moveTo>
                  <a:lnTo>
                    <a:pt x="2025" y="462"/>
                  </a:lnTo>
                  <a:lnTo>
                    <a:pt x="2025" y="0"/>
                  </a:lnTo>
                  <a:lnTo>
                    <a:pt x="0" y="0"/>
                  </a:lnTo>
                  <a:lnTo>
                    <a:pt x="0" y="462"/>
                  </a:lnTo>
                  <a:close/>
                </a:path>
                <a:path w="4035" h="462">
                  <a:moveTo>
                    <a:pt x="2025" y="462"/>
                  </a:moveTo>
                  <a:lnTo>
                    <a:pt x="4035" y="462"/>
                  </a:lnTo>
                  <a:lnTo>
                    <a:pt x="4035" y="0"/>
                  </a:lnTo>
                  <a:lnTo>
                    <a:pt x="2025" y="0"/>
                  </a:lnTo>
                  <a:lnTo>
                    <a:pt x="2025" y="462"/>
                  </a:lnTo>
                  <a:close/>
                </a:path>
              </a:pathLst>
            </a:custGeom>
            <a:solidFill>
              <a:srgbClr val="1E325F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76" name="path"/>
            <p:cNvSpPr/>
            <p:nvPr/>
          </p:nvSpPr>
          <p:spPr>
            <a:xfrm>
              <a:off x="0" y="293484"/>
              <a:ext cx="7709407" cy="457212"/>
            </a:xfrm>
            <a:custGeom>
              <a:avLst/>
              <a:gdLst/>
              <a:ahLst/>
              <a:cxnLst/>
              <a:rect l="0" t="0" r="0" b="0"/>
              <a:pathLst>
                <a:path w="12140" h="720">
                  <a:moveTo>
                    <a:pt x="0" y="720"/>
                  </a:moveTo>
                  <a:lnTo>
                    <a:pt x="1805" y="720"/>
                  </a:lnTo>
                  <a:lnTo>
                    <a:pt x="1805" y="0"/>
                  </a:lnTo>
                  <a:lnTo>
                    <a:pt x="0" y="0"/>
                  </a:lnTo>
                  <a:lnTo>
                    <a:pt x="0" y="720"/>
                  </a:lnTo>
                  <a:close/>
                </a:path>
                <a:path w="12140" h="720">
                  <a:moveTo>
                    <a:pt x="1805" y="720"/>
                  </a:moveTo>
                  <a:lnTo>
                    <a:pt x="4745" y="720"/>
                  </a:lnTo>
                  <a:lnTo>
                    <a:pt x="4745" y="0"/>
                  </a:lnTo>
                  <a:lnTo>
                    <a:pt x="1805" y="0"/>
                  </a:lnTo>
                  <a:lnTo>
                    <a:pt x="1805" y="720"/>
                  </a:lnTo>
                  <a:close/>
                </a:path>
                <a:path w="12140" h="720">
                  <a:moveTo>
                    <a:pt x="4745" y="720"/>
                  </a:moveTo>
                  <a:lnTo>
                    <a:pt x="8105" y="720"/>
                  </a:lnTo>
                  <a:lnTo>
                    <a:pt x="8105" y="0"/>
                  </a:lnTo>
                  <a:lnTo>
                    <a:pt x="4745" y="0"/>
                  </a:lnTo>
                  <a:lnTo>
                    <a:pt x="4745" y="720"/>
                  </a:lnTo>
                  <a:close/>
                </a:path>
                <a:path w="12140" h="720">
                  <a:moveTo>
                    <a:pt x="8105" y="720"/>
                  </a:moveTo>
                  <a:lnTo>
                    <a:pt x="10130" y="720"/>
                  </a:lnTo>
                  <a:lnTo>
                    <a:pt x="10130" y="0"/>
                  </a:lnTo>
                  <a:lnTo>
                    <a:pt x="8105" y="0"/>
                  </a:lnTo>
                  <a:lnTo>
                    <a:pt x="8105" y="720"/>
                  </a:lnTo>
                  <a:close/>
                </a:path>
                <a:path w="12140" h="720">
                  <a:moveTo>
                    <a:pt x="10130" y="720"/>
                  </a:moveTo>
                  <a:lnTo>
                    <a:pt x="12140" y="720"/>
                  </a:lnTo>
                  <a:lnTo>
                    <a:pt x="12140" y="0"/>
                  </a:lnTo>
                  <a:lnTo>
                    <a:pt x="10130" y="0"/>
                  </a:lnTo>
                  <a:lnTo>
                    <a:pt x="10130" y="720"/>
                  </a:lnTo>
                  <a:close/>
                </a:path>
              </a:pathLst>
            </a:custGeom>
            <a:solidFill>
              <a:srgbClr val="E7E7E7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178" name="table 178"/>
          <p:cNvGraphicFramePr>
            <a:graphicFrameLocks noGrp="1"/>
          </p:cNvGraphicFramePr>
          <p:nvPr/>
        </p:nvGraphicFramePr>
        <p:xfrm>
          <a:off x="415416" y="1273682"/>
          <a:ext cx="7708900" cy="1233170"/>
        </p:xfrm>
        <a:graphic>
          <a:graphicData uri="http://schemas.openxmlformats.org/drawingml/2006/table">
            <a:tbl>
              <a:tblPr/>
              <a:tblGrid>
                <a:gridCol w="1143000"/>
                <a:gridCol w="1870075"/>
                <a:gridCol w="2133600"/>
                <a:gridCol w="1285875"/>
                <a:gridCol w="1276350"/>
              </a:tblGrid>
              <a:tr h="30607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429894" algn="l" rtl="0" eaLnBrk="0">
                        <a:lnSpc>
                          <a:spcPct val="81000"/>
                        </a:lnSpc>
                        <a:tabLst/>
                      </a:pPr>
                      <a:r>
                        <a:rPr sz="1200" b="1" kern="0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KEYNOTE 585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539750" algn="l" rtl="0" eaLnBrk="0">
                        <a:lnSpc>
                          <a:spcPct val="81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1200" b="1" kern="0" spc="-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MATTERHORN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387984" algn="l" rtl="0" eaLnBrk="0">
                        <a:lnSpc>
                          <a:spcPct val="81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1200" b="1" kern="0" spc="-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FLOT-4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390525" algn="l" rtl="0" eaLnBrk="0">
                        <a:lnSpc>
                          <a:spcPct val="80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200" b="1" kern="0" spc="-3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DANTE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45"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97789" algn="l" rtl="0" eaLnBrk="0">
                        <a:lnSpc>
                          <a:spcPct val="81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Stage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361950" algn="l" rtl="0" eaLnBrk="0">
                        <a:lnSpc>
                          <a:spcPct val="81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Stage</a:t>
                      </a:r>
                      <a:r>
                        <a:rPr sz="1200" kern="0" spc="1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III/Iva 7</a:t>
                      </a: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9%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808990" algn="l" rtl="0" eaLnBrk="0">
                        <a:lnSpc>
                          <a:spcPct val="81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24% T4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428625" algn="l" rtl="0" eaLnBrk="0">
                        <a:lnSpc>
                          <a:spcPct val="81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9% T4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424180" algn="l" rtl="0" eaLnBrk="0">
                        <a:lnSpc>
                          <a:spcPct val="81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8% T4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0184"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9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51764" algn="l" rtl="0" eaLnBrk="0">
                        <a:lnSpc>
                          <a:spcPct val="81000"/>
                        </a:lnSpc>
                        <a:tabLst/>
                      </a:pPr>
                      <a:r>
                        <a:rPr sz="12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At least T3N2 or T4a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ny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8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721994" algn="l" rtl="0" eaLnBrk="0">
                        <a:lnSpc>
                          <a:spcPct val="81000"/>
                        </a:lnSpc>
                        <a:tabLst/>
                      </a:pPr>
                      <a:r>
                        <a:rPr sz="12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70%</a:t>
                      </a:r>
                      <a:r>
                        <a:rPr sz="1200" kern="0" spc="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2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N+ve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8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297815" algn="l" rtl="0" eaLnBrk="0">
                        <a:lnSpc>
                          <a:spcPct val="81000"/>
                        </a:lnSpc>
                        <a:tabLst/>
                      </a:pP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80%</a:t>
                      </a:r>
                      <a:r>
                        <a:rPr sz="12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N+ve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8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294004" algn="l" rtl="0" eaLnBrk="0">
                        <a:lnSpc>
                          <a:spcPct val="81000"/>
                        </a:lnSpc>
                        <a:tabLst/>
                      </a:pPr>
                      <a:r>
                        <a:rPr sz="12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78%</a:t>
                      </a:r>
                      <a:r>
                        <a:rPr sz="1200" kern="0" spc="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2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N+ve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169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02235" algn="l" rtl="0" eaLnBrk="0">
                        <a:lnSpc>
                          <a:spcPct val="81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2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Laparoscopy       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Not</a:t>
                      </a:r>
                      <a:r>
                        <a:rPr sz="12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mandated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1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600075" algn="l" rtl="0" eaLnBrk="0">
                        <a:lnSpc>
                          <a:spcPct val="97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Not</a:t>
                      </a:r>
                      <a:r>
                        <a:rPr sz="1200" kern="0" spc="1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mandated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79704" indent="-41275" algn="l" rtl="0" eaLnBrk="0">
                        <a:lnSpc>
                          <a:spcPct val="90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Recommended</a:t>
                      </a:r>
                      <a:r>
                        <a:rPr sz="12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(done in</a:t>
                      </a:r>
                      <a:r>
                        <a:rPr sz="12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39</a:t>
                      </a: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%)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310515" algn="l" rtl="0" eaLnBrk="0">
                        <a:lnSpc>
                          <a:spcPct val="80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Mandated</a:t>
                      </a:r>
                      <a:endParaRPr lang="Arial" altLang="Arial" sz="1200" dirty="0"/>
                    </a:p>
                    <a:p>
                      <a:pPr marL="174625" algn="l" rtl="0" eaLnBrk="0">
                        <a:lnSpc>
                          <a:spcPct val="97000"/>
                        </a:lnSpc>
                        <a:spcBef>
                          <a:spcPts val="283"/>
                        </a:spcBef>
                        <a:tabLst/>
                      </a:pPr>
                      <a:r>
                        <a:rPr sz="12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T3/4 or diff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use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0" name="textbox 180"/>
          <p:cNvSpPr/>
          <p:nvPr/>
        </p:nvSpPr>
        <p:spPr>
          <a:xfrm>
            <a:off x="458560" y="313120"/>
            <a:ext cx="4735195" cy="81406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523"/>
              </a:lnSpc>
              <a:tabLst/>
            </a:pPr>
            <a:endParaRPr lang="Arial" altLang="Arial" sz="100" dirty="0"/>
          </a:p>
          <a:p>
            <a:pPr marL="13970" algn="l" rtl="0" eaLnBrk="0">
              <a:lnSpc>
                <a:spcPct val="100000"/>
              </a:lnSpc>
              <a:tabLst/>
            </a:pP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KEYNOTE</a:t>
            </a:r>
            <a:r>
              <a:rPr sz="2700" b="1" kern="0" spc="17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18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585 </a:t>
            </a: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and</a:t>
            </a:r>
            <a:r>
              <a:rPr sz="2700" b="1" kern="0" spc="19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MATTERHORN</a:t>
            </a:r>
            <a:endParaRPr lang="Arial Narrow" altLang="Arial Narrow" sz="2700" dirty="0"/>
          </a:p>
          <a:p>
            <a:pPr algn="l" rtl="0" eaLnBrk="0">
              <a:lnSpc>
                <a:spcPct val="106000"/>
              </a:lnSpc>
              <a:tabLst/>
            </a:pPr>
            <a:endParaRPr lang="Arial" altLang="Arial" sz="800" dirty="0"/>
          </a:p>
          <a:p>
            <a:pPr algn="l" rtl="0" eaLnBrk="0">
              <a:lnSpc>
                <a:spcPct val="7296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Impact of pre-treatment stage</a:t>
            </a:r>
            <a:endParaRPr lang="Arial Narrow" altLang="Arial Narrow" sz="2000" dirty="0"/>
          </a:p>
        </p:txBody>
      </p:sp>
      <p:pic>
        <p:nvPicPr>
          <p:cNvPr id="182" name="picture 18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  <p:sp>
        <p:nvSpPr>
          <p:cNvPr id="184" name="textbox 184"/>
          <p:cNvSpPr/>
          <p:nvPr/>
        </p:nvSpPr>
        <p:spPr>
          <a:xfrm>
            <a:off x="7686319" y="4747361"/>
            <a:ext cx="1185544" cy="26035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1675"/>
              </a:lnSpc>
              <a:tabLst/>
            </a:pPr>
            <a:endParaRPr lang="Arial" altLang="Arial" sz="100" dirty="0"/>
          </a:p>
          <a:p>
            <a:pPr marL="12700" indent="217804" algn="r" rtl="0" eaLnBrk="0">
              <a:lnSpc>
                <a:spcPct val="85000"/>
              </a:lnSpc>
              <a:tabLst>
                <a:tab pos="384175" algn="l"/>
              </a:tabLst>
            </a:pP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Al</a:t>
            </a:r>
            <a:r>
              <a:rPr sz="6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Batran et al,</a:t>
            </a:r>
            <a:r>
              <a:rPr sz="6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i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Lancet 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2019</a:t>
            </a: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	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Manji</a:t>
            </a:r>
            <a:r>
              <a:rPr sz="600" kern="0" spc="1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et al, AACR 2022</a:t>
            </a: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Pietrantonnio et al, AS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CO GI 2023</a:t>
            </a:r>
            <a:endParaRPr lang="Arial" altLang="Arial" sz="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box 186"/>
          <p:cNvSpPr/>
          <p:nvPr/>
        </p:nvSpPr>
        <p:spPr>
          <a:xfrm>
            <a:off x="445100" y="313120"/>
            <a:ext cx="7397115" cy="81406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4535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3000"/>
              </a:lnSpc>
              <a:tabLst/>
            </a:pPr>
            <a:r>
              <a:rPr sz="2700" b="1" kern="0" spc="3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The</a:t>
            </a:r>
            <a:r>
              <a:rPr sz="2700" b="1" kern="0" spc="16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3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relationship between</a:t>
            </a:r>
            <a:r>
              <a:rPr sz="2700" b="1" kern="0" spc="19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3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pCR and</a:t>
            </a:r>
            <a:r>
              <a:rPr sz="2700" b="1" kern="0" spc="18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3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l</a:t>
            </a:r>
            <a:r>
              <a:rPr sz="2700" b="1" kern="0" spc="2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ong-term survival</a:t>
            </a:r>
            <a:endParaRPr lang="Arial Narrow" altLang="Arial Narrow" sz="2700" dirty="0"/>
          </a:p>
          <a:p>
            <a:pPr algn="l" rtl="0" eaLnBrk="0">
              <a:lnSpc>
                <a:spcPct val="100000"/>
              </a:lnSpc>
              <a:tabLst/>
            </a:pPr>
            <a:endParaRPr lang="Arial" altLang="Arial" sz="1300" dirty="0"/>
          </a:p>
          <a:p>
            <a:pPr marL="22225" algn="l" rtl="0" eaLnBrk="0">
              <a:lnSpc>
                <a:spcPct val="81000"/>
              </a:lnSpc>
              <a:tabLst/>
            </a:pP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Pathological</a:t>
            </a:r>
            <a:r>
              <a:rPr sz="2000" kern="0" spc="1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response</a:t>
            </a:r>
            <a:r>
              <a:rPr sz="2000" kern="0" spc="1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in primary tumour and lymph</a:t>
            </a:r>
            <a:r>
              <a:rPr sz="2000" kern="0" spc="1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no</a:t>
            </a:r>
            <a:r>
              <a:rPr sz="2000" kern="0" spc="-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des</a:t>
            </a:r>
            <a:endParaRPr lang="Arial Narrow" altLang="Arial Narrow" sz="2000" dirty="0"/>
          </a:p>
        </p:txBody>
      </p:sp>
      <p:sp>
        <p:nvSpPr>
          <p:cNvPr id="188" name="textbox 188"/>
          <p:cNvSpPr/>
          <p:nvPr/>
        </p:nvSpPr>
        <p:spPr>
          <a:xfrm>
            <a:off x="2846751" y="1337770"/>
            <a:ext cx="5922645" cy="797559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0" rIns="0" bIns="0"/>
          <a:lstStyle/>
          <a:p>
            <a:pPr algn="l" rtl="0" eaLnBrk="0">
              <a:lnSpc>
                <a:spcPct val="111000"/>
              </a:lnSpc>
              <a:tabLst/>
            </a:pPr>
            <a:endParaRPr lang="Arial" altLang="Arial" sz="700" dirty="0"/>
          </a:p>
          <a:p>
            <a:pPr marL="254000" algn="l" rtl="0" eaLnBrk="0">
              <a:lnSpc>
                <a:spcPct val="81000"/>
              </a:lnSpc>
              <a:spcBef>
                <a:spcPts val="3"/>
              </a:spcBef>
              <a:tabLst/>
            </a:pP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pCR</a:t>
            </a:r>
            <a:r>
              <a:rPr sz="11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in</a:t>
            </a:r>
            <a:r>
              <a:rPr sz="11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primary tumour followin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g</a:t>
            </a:r>
            <a:r>
              <a:rPr sz="11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neoadjuvant chemotherapy is associated with</a:t>
            </a:r>
            <a:r>
              <a:rPr sz="11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better OS</a:t>
            </a:r>
            <a:endParaRPr lang="Arial" altLang="Arial" sz="1100" dirty="0"/>
          </a:p>
          <a:p>
            <a:pPr algn="l" rtl="0" eaLnBrk="0">
              <a:lnSpc>
                <a:spcPct val="102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39000"/>
              </a:lnSpc>
              <a:tabLst/>
            </a:pPr>
            <a:endParaRPr lang="Arial" altLang="Arial" sz="200" dirty="0"/>
          </a:p>
          <a:p>
            <a:pPr marL="2366645" indent="-2172970" algn="l" rtl="0" eaLnBrk="0">
              <a:lnSpc>
                <a:spcPct val="91000"/>
              </a:lnSpc>
              <a:spcBef>
                <a:spcPts val="2"/>
              </a:spcBef>
              <a:tabLst/>
            </a:pP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Even</a:t>
            </a:r>
            <a:r>
              <a:rPr sz="11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in</a:t>
            </a:r>
            <a:r>
              <a:rPr sz="11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primar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y pCR,</a:t>
            </a:r>
            <a:r>
              <a:rPr sz="11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if nodes remain positive, OS</a:t>
            </a:r>
            <a:r>
              <a:rPr sz="1100" kern="0" spc="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is worse</a:t>
            </a:r>
            <a:r>
              <a:rPr sz="11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than</a:t>
            </a:r>
            <a:r>
              <a:rPr sz="11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</a:t>
            </a:r>
            <a:r>
              <a:rPr sz="11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non-responding</a:t>
            </a:r>
            <a:r>
              <a:rPr sz="1100" kern="0" spc="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primary    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with</a:t>
            </a:r>
            <a:r>
              <a:rPr sz="1100" kern="0" spc="1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negative nodes</a:t>
            </a:r>
            <a:endParaRPr lang="Arial" altLang="Arial" sz="1100" dirty="0"/>
          </a:p>
        </p:txBody>
      </p:sp>
      <p:pic>
        <p:nvPicPr>
          <p:cNvPr id="190" name="picture 19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316777" y="1248058"/>
            <a:ext cx="2365462" cy="1929481"/>
          </a:xfrm>
          <a:prstGeom prst="rect">
            <a:avLst/>
          </a:prstGeom>
        </p:spPr>
      </p:pic>
      <p:sp>
        <p:nvSpPr>
          <p:cNvPr id="192" name="textbox 192"/>
          <p:cNvSpPr/>
          <p:nvPr/>
        </p:nvSpPr>
        <p:spPr>
          <a:xfrm>
            <a:off x="1993391" y="4826304"/>
            <a:ext cx="6858000" cy="19621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6155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74000"/>
              </a:lnSpc>
              <a:tabLst/>
            </a:pPr>
            <a:r>
              <a:rPr sz="900" b="1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Elizabeth Smyth</a:t>
            </a:r>
            <a:r>
              <a:rPr sz="900" b="1" kern="0" spc="6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b="1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MD</a:t>
            </a:r>
            <a:endParaRPr lang="Arial Narrow" altLang="Arial Narrow" sz="900" dirty="0"/>
          </a:p>
          <a:p>
            <a:pPr marL="5583554" algn="l" rtl="0" eaLnBrk="0">
              <a:lnSpc>
                <a:spcPct val="74000"/>
              </a:lnSpc>
              <a:spcBef>
                <a:spcPts val="6"/>
              </a:spcBef>
              <a:tabLst/>
            </a:pP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Smyth, Valeri et 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al, </a:t>
            </a:r>
            <a:r>
              <a:rPr sz="600" i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J</a:t>
            </a:r>
            <a:r>
              <a:rPr sz="600" i="1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i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Clin</a:t>
            </a:r>
            <a:r>
              <a:rPr sz="600" i="1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i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Oncol 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2016</a:t>
            </a:r>
            <a:endParaRPr lang="Arial" altLang="Arial" sz="600" dirty="0"/>
          </a:p>
        </p:txBody>
      </p:sp>
      <p:pic>
        <p:nvPicPr>
          <p:cNvPr id="194" name="picture 19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box 196"/>
          <p:cNvSpPr/>
          <p:nvPr/>
        </p:nvSpPr>
        <p:spPr>
          <a:xfrm>
            <a:off x="347400" y="1372608"/>
            <a:ext cx="5366384" cy="91821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0" rIns="0" bIns="0"/>
          <a:lstStyle/>
          <a:p>
            <a:pPr algn="l" rtl="0" eaLnBrk="0">
              <a:lnSpc>
                <a:spcPct val="117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8675"/>
              </a:lnSpc>
              <a:tabLst/>
            </a:pPr>
            <a:endParaRPr lang="Arial" altLang="Arial" sz="100" dirty="0"/>
          </a:p>
          <a:p>
            <a:pPr marL="389254" algn="l" rtl="0" eaLnBrk="0">
              <a:lnSpc>
                <a:spcPct val="81000"/>
              </a:lnSpc>
              <a:tabLst/>
            </a:pP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Also within</a:t>
            </a:r>
            <a:r>
              <a:rPr sz="11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lymph nodes, degree of response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to chemotherapy is</a:t>
            </a:r>
            <a:r>
              <a:rPr sz="11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predictive</a:t>
            </a:r>
            <a:endParaRPr lang="Arial" altLang="Arial" sz="1100" dirty="0"/>
          </a:p>
          <a:p>
            <a:pPr algn="l" rtl="0" eaLnBrk="0">
              <a:lnSpc>
                <a:spcPct val="104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40000"/>
              </a:lnSpc>
              <a:tabLst/>
            </a:pPr>
            <a:endParaRPr lang="Arial" altLang="Arial" sz="200" dirty="0"/>
          </a:p>
          <a:p>
            <a:pPr marL="846455" indent="-247015" algn="l" rtl="0" eaLnBrk="0">
              <a:lnSpc>
                <a:spcPct val="90000"/>
              </a:lnSpc>
              <a:tabLst/>
            </a:pP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Negative nodes post ch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emotherapy = survival to</a:t>
            </a:r>
            <a:r>
              <a:rPr sz="11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non-involved</a:t>
            </a:r>
            <a:r>
              <a:rPr sz="1100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nodes               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Partial response in</a:t>
            </a:r>
            <a:r>
              <a:rPr sz="1100" kern="0" spc="1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lymph</a:t>
            </a:r>
            <a:r>
              <a:rPr sz="11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nodes &gt; survival</a:t>
            </a:r>
            <a:r>
              <a:rPr sz="11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than</a:t>
            </a:r>
            <a:r>
              <a:rPr sz="11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no</a:t>
            </a:r>
            <a:r>
              <a:rPr sz="1100" kern="0" spc="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response</a:t>
            </a:r>
            <a:endParaRPr lang="Arial" altLang="Arial" sz="1100" dirty="0"/>
          </a:p>
        </p:txBody>
      </p:sp>
      <p:graphicFrame>
        <p:nvGraphicFramePr>
          <p:cNvPr id="198" name="table 198"/>
          <p:cNvGraphicFramePr>
            <a:graphicFrameLocks noGrp="1"/>
          </p:cNvGraphicFramePr>
          <p:nvPr/>
        </p:nvGraphicFramePr>
        <p:xfrm>
          <a:off x="5989076" y="1052766"/>
          <a:ext cx="2463165" cy="1991995"/>
        </p:xfrm>
        <a:graphic>
          <a:graphicData uri="http://schemas.openxmlformats.org/drawingml/2006/table">
            <a:tbl>
              <a:tblPr/>
              <a:tblGrid>
                <a:gridCol w="2463165"/>
              </a:tblGrid>
              <a:tr h="198247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</a:tr>
            </a:tbl>
          </a:graphicData>
        </a:graphic>
      </p:graphicFrame>
      <p:pic>
        <p:nvPicPr>
          <p:cNvPr id="200" name="picture 2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6041135" y="1104900"/>
            <a:ext cx="2401823" cy="1930908"/>
          </a:xfrm>
          <a:prstGeom prst="rect">
            <a:avLst/>
          </a:prstGeom>
        </p:spPr>
      </p:pic>
      <p:sp>
        <p:nvSpPr>
          <p:cNvPr id="202" name="textbox 202"/>
          <p:cNvSpPr/>
          <p:nvPr/>
        </p:nvSpPr>
        <p:spPr>
          <a:xfrm>
            <a:off x="454488" y="313120"/>
            <a:ext cx="5899784" cy="81406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4535"/>
              </a:lnSpc>
              <a:tabLst/>
            </a:pPr>
            <a:endParaRPr lang="Arial" altLang="Arial" sz="100" dirty="0"/>
          </a:p>
          <a:p>
            <a:pPr marL="16509" algn="l" rtl="0" eaLnBrk="0">
              <a:lnSpc>
                <a:spcPct val="83000"/>
              </a:lnSpc>
              <a:tabLst/>
            </a:pP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pCR</a:t>
            </a:r>
            <a:r>
              <a:rPr sz="2700" b="1" kern="0" spc="11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–</a:t>
            </a:r>
            <a:r>
              <a:rPr sz="2700" b="1" kern="0" spc="20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it</a:t>
            </a:r>
            <a:r>
              <a:rPr sz="2700" b="1" kern="0" spc="11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’</a:t>
            </a: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</a:t>
            </a:r>
            <a:r>
              <a:rPr sz="2700" b="1" kern="0" spc="18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not</a:t>
            </a:r>
            <a:r>
              <a:rPr sz="2700" b="1" kern="0" spc="11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just</a:t>
            </a:r>
            <a:r>
              <a:rPr sz="2700" b="1" kern="0" spc="11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the</a:t>
            </a:r>
            <a:r>
              <a:rPr sz="2700" b="1" kern="0" spc="18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primary</a:t>
            </a:r>
            <a:r>
              <a:rPr sz="2700" b="1" kern="0" spc="11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that</a:t>
            </a:r>
            <a:r>
              <a:rPr sz="2700" b="1" kern="0" spc="11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matters</a:t>
            </a:r>
            <a:endParaRPr lang="Arial Narrow" altLang="Arial Narrow" sz="2700" dirty="0"/>
          </a:p>
          <a:p>
            <a:pPr algn="l" rtl="0" eaLnBrk="0">
              <a:lnSpc>
                <a:spcPct val="100000"/>
              </a:lnSpc>
              <a:tabLst/>
            </a:pPr>
            <a:endParaRPr lang="Arial" altLang="Arial" sz="13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Degree of response</a:t>
            </a:r>
            <a:r>
              <a:rPr sz="2000" kern="0" spc="20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in lymph</a:t>
            </a:r>
            <a:r>
              <a:rPr sz="2000" kern="0" spc="1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nodes differentiates survival</a:t>
            </a:r>
            <a:endParaRPr lang="Arial Narrow" altLang="Arial Narrow" sz="2000" dirty="0"/>
          </a:p>
        </p:txBody>
      </p:sp>
      <p:sp>
        <p:nvSpPr>
          <p:cNvPr id="204" name="textbox 204"/>
          <p:cNvSpPr/>
          <p:nvPr/>
        </p:nvSpPr>
        <p:spPr>
          <a:xfrm>
            <a:off x="1993391" y="4826304"/>
            <a:ext cx="6858000" cy="2012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6155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74000"/>
              </a:lnSpc>
              <a:tabLst/>
            </a:pPr>
            <a:r>
              <a:rPr sz="900" b="1" kern="0" spc="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Elizabeth Smyth</a:t>
            </a:r>
            <a:r>
              <a:rPr sz="900" b="1" kern="0" spc="6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b="1" kern="0" spc="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MD                                                                                                                                                                                    </a:t>
            </a: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Smyth, Valerietal, </a:t>
            </a:r>
            <a:r>
              <a:rPr sz="600" i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J Clin</a:t>
            </a:r>
            <a:r>
              <a:rPr sz="600" i="1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i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Oncol </a:t>
            </a: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2016</a:t>
            </a:r>
            <a:endParaRPr lang="Arial" altLang="Arial" sz="600" dirty="0"/>
          </a:p>
          <a:p>
            <a:pPr marL="6085204" algn="l" rtl="0" eaLnBrk="0">
              <a:lnSpc>
                <a:spcPct val="80000"/>
              </a:lnSpc>
              <a:spcBef>
                <a:spcPts val="4"/>
              </a:spcBef>
              <a:tabLst/>
            </a:pP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Liu et al,</a:t>
            </a:r>
            <a:r>
              <a:rPr sz="6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i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JCRCO</a:t>
            </a:r>
            <a:r>
              <a:rPr sz="600" i="1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2023</a:t>
            </a:r>
            <a:endParaRPr lang="Arial" altLang="Arial" sz="600" dirty="0"/>
          </a:p>
        </p:txBody>
      </p:sp>
      <p:pic>
        <p:nvPicPr>
          <p:cNvPr id="206" name="picture 20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" name="picture 20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347310" y="2453572"/>
            <a:ext cx="2444657" cy="2107759"/>
          </a:xfrm>
          <a:prstGeom prst="rect">
            <a:avLst/>
          </a:prstGeom>
        </p:spPr>
      </p:pic>
      <p:sp>
        <p:nvSpPr>
          <p:cNvPr id="210" name="textbox 210"/>
          <p:cNvSpPr/>
          <p:nvPr/>
        </p:nvSpPr>
        <p:spPr>
          <a:xfrm>
            <a:off x="347400" y="1372608"/>
            <a:ext cx="5366384" cy="91821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0" rIns="0" bIns="0"/>
          <a:lstStyle/>
          <a:p>
            <a:pPr algn="l" rtl="0" eaLnBrk="0">
              <a:lnSpc>
                <a:spcPct val="117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8675"/>
              </a:lnSpc>
              <a:tabLst/>
            </a:pPr>
            <a:endParaRPr lang="Arial" altLang="Arial" sz="100" dirty="0"/>
          </a:p>
          <a:p>
            <a:pPr marL="389254" algn="l" rtl="0" eaLnBrk="0">
              <a:lnSpc>
                <a:spcPct val="81000"/>
              </a:lnSpc>
              <a:tabLst/>
            </a:pP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Also within</a:t>
            </a:r>
            <a:r>
              <a:rPr sz="11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lymph nodes, degree of response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to chemotherapy is</a:t>
            </a:r>
            <a:r>
              <a:rPr sz="11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predictive</a:t>
            </a:r>
            <a:endParaRPr lang="Arial" altLang="Arial" sz="1100" dirty="0"/>
          </a:p>
          <a:p>
            <a:pPr algn="l" rtl="0" eaLnBrk="0">
              <a:lnSpc>
                <a:spcPct val="104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40000"/>
              </a:lnSpc>
              <a:tabLst/>
            </a:pPr>
            <a:endParaRPr lang="Arial" altLang="Arial" sz="200" dirty="0"/>
          </a:p>
          <a:p>
            <a:pPr marL="846455" indent="-247015" algn="l" rtl="0" eaLnBrk="0">
              <a:lnSpc>
                <a:spcPct val="90000"/>
              </a:lnSpc>
              <a:tabLst/>
            </a:pP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Negative nodes post ch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emotherapy = survival to</a:t>
            </a:r>
            <a:r>
              <a:rPr sz="11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non-involved</a:t>
            </a:r>
            <a:r>
              <a:rPr sz="1100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nodes               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Partial response in</a:t>
            </a:r>
            <a:r>
              <a:rPr sz="1100" kern="0" spc="1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lymph</a:t>
            </a:r>
            <a:r>
              <a:rPr sz="11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nodes &gt; survival</a:t>
            </a:r>
            <a:r>
              <a:rPr sz="11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than</a:t>
            </a:r>
            <a:r>
              <a:rPr sz="11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no</a:t>
            </a:r>
            <a:r>
              <a:rPr sz="1100" kern="0" spc="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response</a:t>
            </a:r>
            <a:endParaRPr lang="Arial" altLang="Arial" sz="1100" dirty="0"/>
          </a:p>
        </p:txBody>
      </p:sp>
      <p:graphicFrame>
        <p:nvGraphicFramePr>
          <p:cNvPr id="212" name="table 212"/>
          <p:cNvGraphicFramePr>
            <a:graphicFrameLocks noGrp="1"/>
          </p:cNvGraphicFramePr>
          <p:nvPr/>
        </p:nvGraphicFramePr>
        <p:xfrm>
          <a:off x="5989076" y="1052766"/>
          <a:ext cx="2463165" cy="1991995"/>
        </p:xfrm>
        <a:graphic>
          <a:graphicData uri="http://schemas.openxmlformats.org/drawingml/2006/table">
            <a:tbl>
              <a:tblPr/>
              <a:tblGrid>
                <a:gridCol w="2463165"/>
              </a:tblGrid>
              <a:tr h="198247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</a:tr>
            </a:tbl>
          </a:graphicData>
        </a:graphic>
      </p:graphicFrame>
      <p:pic>
        <p:nvPicPr>
          <p:cNvPr id="214" name="picture 2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6041135" y="1104900"/>
            <a:ext cx="2401823" cy="1930908"/>
          </a:xfrm>
          <a:prstGeom prst="rect">
            <a:avLst/>
          </a:prstGeom>
        </p:spPr>
      </p:pic>
      <p:sp>
        <p:nvSpPr>
          <p:cNvPr id="216" name="textbox 216"/>
          <p:cNvSpPr/>
          <p:nvPr/>
        </p:nvSpPr>
        <p:spPr>
          <a:xfrm>
            <a:off x="2927395" y="2910471"/>
            <a:ext cx="2707004" cy="1136014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0" rIns="0" bIns="0"/>
          <a:lstStyle/>
          <a:p>
            <a:pPr algn="l" rtl="0" eaLnBrk="0">
              <a:lnSpc>
                <a:spcPct val="189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6119"/>
              </a:lnSpc>
              <a:tabLst/>
            </a:pPr>
            <a:endParaRPr lang="Arial" altLang="Arial" sz="100" dirty="0"/>
          </a:p>
          <a:p>
            <a:pPr marL="253365" algn="l" rtl="0" eaLnBrk="0">
              <a:lnSpc>
                <a:spcPct val="81000"/>
              </a:lnSpc>
              <a:tabLst/>
            </a:pP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Lymph nodes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can</a:t>
            </a:r>
            <a:r>
              <a:rPr sz="11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be discordant with</a:t>
            </a:r>
            <a:endParaRPr lang="Arial" altLang="Arial" sz="1100" dirty="0"/>
          </a:p>
          <a:p>
            <a:pPr marL="541655" algn="l" rtl="0" eaLnBrk="0">
              <a:lnSpc>
                <a:spcPct val="81000"/>
              </a:lnSpc>
              <a:spcBef>
                <a:spcPts val="251"/>
              </a:spcBef>
              <a:tabLst/>
            </a:pPr>
            <a:r>
              <a:rPr sz="11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primary in biomarker</a:t>
            </a: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status</a:t>
            </a:r>
            <a:endParaRPr lang="Arial" altLang="Arial" sz="1100" dirty="0"/>
          </a:p>
          <a:p>
            <a:pPr algn="l" rtl="0" eaLnBrk="0">
              <a:lnSpc>
                <a:spcPct val="103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40000"/>
              </a:lnSpc>
              <a:tabLst/>
            </a:pPr>
            <a:endParaRPr lang="Arial" altLang="Arial" sz="200" dirty="0"/>
          </a:p>
          <a:p>
            <a:pPr marL="140970" algn="l" rtl="0" eaLnBrk="0">
              <a:lnSpc>
                <a:spcPct val="82000"/>
              </a:lnSpc>
              <a:tabLst/>
            </a:pP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~27% discordant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in</a:t>
            </a:r>
            <a:r>
              <a:rPr sz="11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PD-L1 expression</a:t>
            </a:r>
            <a:r>
              <a:rPr sz="1100" kern="0" spc="-1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…</a:t>
            </a:r>
            <a:endParaRPr lang="Arial" altLang="Arial" sz="1100" dirty="0"/>
          </a:p>
        </p:txBody>
      </p:sp>
      <p:sp>
        <p:nvSpPr>
          <p:cNvPr id="218" name="textbox 218"/>
          <p:cNvSpPr/>
          <p:nvPr/>
        </p:nvSpPr>
        <p:spPr>
          <a:xfrm>
            <a:off x="458594" y="313120"/>
            <a:ext cx="5895975" cy="36893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4535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3000"/>
              </a:lnSpc>
              <a:tabLst/>
            </a:pP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pCR</a:t>
            </a:r>
            <a:r>
              <a:rPr sz="2700" b="1" kern="0" spc="11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–</a:t>
            </a:r>
            <a:r>
              <a:rPr sz="2700" b="1" kern="0" spc="20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it</a:t>
            </a:r>
            <a:r>
              <a:rPr sz="2700" b="1" kern="0" spc="11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’</a:t>
            </a: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</a:t>
            </a:r>
            <a:r>
              <a:rPr sz="2700" b="1" kern="0" spc="18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not</a:t>
            </a:r>
            <a:r>
              <a:rPr sz="2700" b="1" kern="0" spc="11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just</a:t>
            </a:r>
            <a:r>
              <a:rPr sz="2700" b="1" kern="0" spc="11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the</a:t>
            </a:r>
            <a:r>
              <a:rPr sz="2700" b="1" kern="0" spc="18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primary</a:t>
            </a:r>
            <a:r>
              <a:rPr sz="2700" b="1" kern="0" spc="11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that</a:t>
            </a:r>
            <a:r>
              <a:rPr sz="2700" b="1" kern="0" spc="11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matters</a:t>
            </a:r>
            <a:endParaRPr lang="Arial Narrow" altLang="Arial Narrow" sz="2700" dirty="0"/>
          </a:p>
        </p:txBody>
      </p:sp>
      <p:sp>
        <p:nvSpPr>
          <p:cNvPr id="220" name="textbox 220"/>
          <p:cNvSpPr/>
          <p:nvPr/>
        </p:nvSpPr>
        <p:spPr>
          <a:xfrm>
            <a:off x="454488" y="855102"/>
            <a:ext cx="5307965" cy="27177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9168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Degree of response</a:t>
            </a:r>
            <a:r>
              <a:rPr sz="2000" kern="0" spc="20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in lymph</a:t>
            </a:r>
            <a:r>
              <a:rPr sz="2000" kern="0" spc="1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nodes differentiates survival</a:t>
            </a:r>
            <a:endParaRPr lang="Arial Narrow" altLang="Arial Narrow" sz="2000" dirty="0"/>
          </a:p>
        </p:txBody>
      </p:sp>
      <p:pic>
        <p:nvPicPr>
          <p:cNvPr id="222" name="picture 2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  <p:sp>
        <p:nvSpPr>
          <p:cNvPr id="224" name="textbox 224"/>
          <p:cNvSpPr/>
          <p:nvPr/>
        </p:nvSpPr>
        <p:spPr>
          <a:xfrm>
            <a:off x="7564373" y="4845202"/>
            <a:ext cx="1287144" cy="18224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9627"/>
              </a:lnSpc>
              <a:tabLst/>
            </a:pPr>
            <a:endParaRPr lang="Arial" altLang="Arial" sz="100" dirty="0"/>
          </a:p>
          <a:p>
            <a:pPr marL="514350" indent="-501650" algn="l" rtl="0" eaLnBrk="0">
              <a:lnSpc>
                <a:spcPct val="86000"/>
              </a:lnSpc>
              <a:tabLst/>
            </a:pP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Smyth, Valeri 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et al, </a:t>
            </a:r>
            <a:r>
              <a:rPr sz="600" i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J</a:t>
            </a:r>
            <a:r>
              <a:rPr sz="600" i="1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i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Clin</a:t>
            </a:r>
            <a:r>
              <a:rPr sz="600" i="1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i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Oncol 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2016  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Liu et al,</a:t>
            </a:r>
            <a:r>
              <a:rPr sz="6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i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JCRCO</a:t>
            </a:r>
            <a:r>
              <a:rPr sz="600" i="1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2023</a:t>
            </a:r>
            <a:endParaRPr lang="Arial" altLang="Arial" sz="600" dirty="0"/>
          </a:p>
        </p:txBody>
      </p:sp>
      <p:sp>
        <p:nvSpPr>
          <p:cNvPr id="226" name="textbox 226"/>
          <p:cNvSpPr/>
          <p:nvPr/>
        </p:nvSpPr>
        <p:spPr>
          <a:xfrm>
            <a:off x="1993391" y="4826304"/>
            <a:ext cx="911860" cy="1365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056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900" b="1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Elizabeth Smyth</a:t>
            </a:r>
            <a:r>
              <a:rPr sz="900" b="1" kern="0" spc="6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b="1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MD</a:t>
            </a:r>
            <a:endParaRPr lang="Arial Narrow" altLang="Arial Narrow" sz="9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6"/>
          <p:cNvGrpSpPr/>
          <p:nvPr/>
        </p:nvGrpSpPr>
        <p:grpSpPr>
          <a:xfrm rot="21600000">
            <a:off x="415416" y="1286370"/>
            <a:ext cx="8513952" cy="558431"/>
            <a:chOff x="0" y="0"/>
            <a:chExt cx="8513952" cy="558431"/>
          </a:xfrm>
        </p:grpSpPr>
        <p:sp>
          <p:nvSpPr>
            <p:cNvPr id="228" name="path"/>
            <p:cNvSpPr/>
            <p:nvPr/>
          </p:nvSpPr>
          <p:spPr>
            <a:xfrm>
              <a:off x="1387855" y="0"/>
              <a:ext cx="3323971" cy="251472"/>
            </a:xfrm>
            <a:custGeom>
              <a:avLst/>
              <a:gdLst/>
              <a:ahLst/>
              <a:cxnLst/>
              <a:rect l="0" t="0" r="0" b="0"/>
              <a:pathLst>
                <a:path w="5234" h="396">
                  <a:moveTo>
                    <a:pt x="0" y="396"/>
                  </a:moveTo>
                  <a:lnTo>
                    <a:pt x="5234" y="396"/>
                  </a:lnTo>
                  <a:lnTo>
                    <a:pt x="5234" y="0"/>
                  </a:lnTo>
                  <a:lnTo>
                    <a:pt x="0" y="0"/>
                  </a:lnTo>
                  <a:lnTo>
                    <a:pt x="0" y="396"/>
                  </a:lnTo>
                  <a:close/>
                </a:path>
              </a:pathLst>
            </a:custGeom>
            <a:solidFill>
              <a:srgbClr val="6E1E50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230" name="path"/>
            <p:cNvSpPr/>
            <p:nvPr/>
          </p:nvSpPr>
          <p:spPr>
            <a:xfrm>
              <a:off x="4711700" y="0"/>
              <a:ext cx="3802125" cy="251472"/>
            </a:xfrm>
            <a:custGeom>
              <a:avLst/>
              <a:gdLst/>
              <a:ahLst/>
              <a:cxnLst/>
              <a:rect l="0" t="0" r="0" b="0"/>
              <a:pathLst>
                <a:path w="5987" h="396">
                  <a:moveTo>
                    <a:pt x="0" y="396"/>
                  </a:moveTo>
                  <a:lnTo>
                    <a:pt x="5987" y="396"/>
                  </a:lnTo>
                  <a:lnTo>
                    <a:pt x="5987" y="0"/>
                  </a:lnTo>
                  <a:lnTo>
                    <a:pt x="0" y="0"/>
                  </a:lnTo>
                  <a:lnTo>
                    <a:pt x="0" y="396"/>
                  </a:lnTo>
                  <a:close/>
                </a:path>
              </a:pathLst>
            </a:custGeom>
            <a:solidFill>
              <a:srgbClr val="7D8232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232" name="path"/>
            <p:cNvSpPr/>
            <p:nvPr/>
          </p:nvSpPr>
          <p:spPr>
            <a:xfrm>
              <a:off x="0" y="251497"/>
              <a:ext cx="8513952" cy="306933"/>
            </a:xfrm>
            <a:custGeom>
              <a:avLst/>
              <a:gdLst/>
              <a:ahLst/>
              <a:cxnLst/>
              <a:rect l="0" t="0" r="0" b="0"/>
              <a:pathLst>
                <a:path w="13407" h="483">
                  <a:moveTo>
                    <a:pt x="0" y="483"/>
                  </a:moveTo>
                  <a:lnTo>
                    <a:pt x="2185" y="483"/>
                  </a:lnTo>
                  <a:lnTo>
                    <a:pt x="2185" y="0"/>
                  </a:lnTo>
                  <a:lnTo>
                    <a:pt x="0" y="0"/>
                  </a:lnTo>
                  <a:lnTo>
                    <a:pt x="0" y="483"/>
                  </a:lnTo>
                  <a:close/>
                </a:path>
                <a:path w="13407" h="483">
                  <a:moveTo>
                    <a:pt x="2185" y="483"/>
                  </a:moveTo>
                  <a:lnTo>
                    <a:pt x="4991" y="483"/>
                  </a:lnTo>
                  <a:lnTo>
                    <a:pt x="4991" y="0"/>
                  </a:lnTo>
                  <a:lnTo>
                    <a:pt x="2185" y="0"/>
                  </a:lnTo>
                  <a:lnTo>
                    <a:pt x="2185" y="483"/>
                  </a:lnTo>
                  <a:close/>
                </a:path>
                <a:path w="13407" h="483">
                  <a:moveTo>
                    <a:pt x="4991" y="483"/>
                  </a:moveTo>
                  <a:lnTo>
                    <a:pt x="7420" y="483"/>
                  </a:lnTo>
                  <a:lnTo>
                    <a:pt x="7420" y="0"/>
                  </a:lnTo>
                  <a:lnTo>
                    <a:pt x="4991" y="0"/>
                  </a:lnTo>
                  <a:lnTo>
                    <a:pt x="4991" y="483"/>
                  </a:lnTo>
                  <a:close/>
                </a:path>
                <a:path w="13407" h="483">
                  <a:moveTo>
                    <a:pt x="7420" y="483"/>
                  </a:moveTo>
                  <a:lnTo>
                    <a:pt x="10602" y="483"/>
                  </a:lnTo>
                  <a:lnTo>
                    <a:pt x="10602" y="0"/>
                  </a:lnTo>
                  <a:lnTo>
                    <a:pt x="7420" y="0"/>
                  </a:lnTo>
                  <a:lnTo>
                    <a:pt x="7420" y="483"/>
                  </a:lnTo>
                  <a:close/>
                </a:path>
                <a:path w="13407" h="483">
                  <a:moveTo>
                    <a:pt x="10602" y="483"/>
                  </a:moveTo>
                  <a:lnTo>
                    <a:pt x="13407" y="483"/>
                  </a:lnTo>
                  <a:lnTo>
                    <a:pt x="13407" y="0"/>
                  </a:lnTo>
                  <a:lnTo>
                    <a:pt x="10602" y="0"/>
                  </a:lnTo>
                  <a:lnTo>
                    <a:pt x="10602" y="483"/>
                  </a:lnTo>
                  <a:close/>
                </a:path>
              </a:pathLst>
            </a:custGeom>
            <a:solidFill>
              <a:srgbClr val="E7E7E7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234" name="table 234"/>
          <p:cNvGraphicFramePr>
            <a:graphicFrameLocks noGrp="1"/>
          </p:cNvGraphicFramePr>
          <p:nvPr/>
        </p:nvGraphicFramePr>
        <p:xfrm>
          <a:off x="415416" y="1273682"/>
          <a:ext cx="8513444" cy="1885950"/>
        </p:xfrm>
        <a:graphic>
          <a:graphicData uri="http://schemas.openxmlformats.org/drawingml/2006/table">
            <a:tbl>
              <a:tblPr/>
              <a:tblGrid>
                <a:gridCol w="1387475"/>
                <a:gridCol w="1776730"/>
                <a:gridCol w="1547495"/>
                <a:gridCol w="757555"/>
                <a:gridCol w="3044189"/>
              </a:tblGrid>
              <a:tr h="26415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19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219835" algn="l" rtl="0" eaLnBrk="0">
                        <a:lnSpc>
                          <a:spcPct val="84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000" b="1" kern="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KEYNOTE</a:t>
                      </a:r>
                      <a:r>
                        <a:rPr sz="1000" b="1" kern="0" spc="6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585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19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434464" algn="l" rtl="0" eaLnBrk="0">
                        <a:lnSpc>
                          <a:spcPct val="84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000" b="1" kern="0" spc="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MATTERHORN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88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6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26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6997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99694" algn="l" rtl="0" eaLnBrk="0">
                        <a:lnSpc>
                          <a:spcPct val="86000"/>
                        </a:lnSpc>
                        <a:tabLst/>
                      </a:pPr>
                      <a:r>
                        <a:rPr sz="10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pCR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330834" algn="l" rtl="0" eaLnBrk="0">
                        <a:lnSpc>
                          <a:spcPts val="1219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0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FP or</a:t>
                      </a:r>
                      <a:r>
                        <a:rPr sz="1000" kern="0" spc="1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FLOT chemo</a:t>
                      </a:r>
                      <a:endParaRPr lang="Arial" altLang="Arial" sz="1000" dirty="0"/>
                    </a:p>
                    <a:p>
                      <a:pPr algn="l" rtl="0" eaLnBrk="0">
                        <a:lnSpc>
                          <a:spcPct val="111000"/>
                        </a:lnSpc>
                        <a:tabLst/>
                      </a:pPr>
                      <a:endParaRPr lang="Arial" altLang="Arial" sz="900" dirty="0"/>
                    </a:p>
                    <a:p>
                      <a:pPr marL="742950" algn="l" rtl="0" eaLnBrk="0">
                        <a:lnSpc>
                          <a:spcPct val="84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0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2.4%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315595" algn="l" rtl="0" eaLnBrk="0">
                        <a:lnSpc>
                          <a:spcPct val="86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0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Chemo-pem</a:t>
                      </a:r>
                      <a:r>
                        <a:rPr sz="10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bro</a:t>
                      </a:r>
                      <a:endParaRPr lang="Arial" altLang="Arial" sz="1000" dirty="0"/>
                    </a:p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lang="Arial" altLang="Arial" sz="1100" dirty="0"/>
                    </a:p>
                    <a:p>
                      <a:pPr marL="601344" algn="l" rtl="0" eaLnBrk="0">
                        <a:lnSpc>
                          <a:spcPct val="84000"/>
                        </a:lnSpc>
                        <a:tabLst/>
                      </a:pP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13.0%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92710" algn="l" rtl="0" eaLnBrk="0">
                        <a:lnSpc>
                          <a:spcPts val="1219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0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FLOT                               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</a:t>
                      </a:r>
                      <a:r>
                        <a:rPr sz="10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FLOT-durva</a:t>
                      </a:r>
                      <a:endParaRPr lang="Arial" altLang="Arial" sz="1000" dirty="0"/>
                    </a:p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44145" algn="l" rtl="0" eaLnBrk="0">
                        <a:lnSpc>
                          <a:spcPct val="100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</a:t>
                      </a:r>
                      <a:r>
                        <a:rPr sz="10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%                                          </a:t>
                      </a:r>
                      <a:r>
                        <a:rPr sz="10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19%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413510" algn="l" rtl="0" eaLnBrk="0">
                        <a:lnSpc>
                          <a:spcPct val="66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0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Δ10.6%</a:t>
                      </a:r>
                      <a:endParaRPr lang="Arial" altLang="Arial" sz="1000" dirty="0"/>
                    </a:p>
                    <a:p>
                      <a:pPr marL="1359535" algn="l" rtl="0" eaLnBrk="0">
                        <a:lnSpc>
                          <a:spcPts val="1455"/>
                        </a:lnSpc>
                        <a:tabLst/>
                      </a:pPr>
                      <a:r>
                        <a:rPr sz="10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(7.4-</a:t>
                      </a:r>
                      <a:r>
                        <a:rPr sz="1000" kern="0" spc="-1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14.0)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961389" algn="l" rtl="0" eaLnBrk="0">
                        <a:lnSpc>
                          <a:spcPct val="85000"/>
                        </a:lnSpc>
                        <a:tabLst/>
                      </a:pPr>
                      <a:r>
                        <a:rPr sz="10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∆12%</a:t>
                      </a:r>
                      <a:endParaRPr lang="Arial" altLang="Arial" sz="1000" dirty="0"/>
                    </a:p>
                    <a:p>
                      <a:pPr marL="86994" algn="l" rtl="0" eaLnBrk="0">
                        <a:lnSpc>
                          <a:spcPct val="85000"/>
                        </a:lnSpc>
                        <a:spcBef>
                          <a:spcPts val="251"/>
                        </a:spcBef>
                        <a:tabLst/>
                      </a:pP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OR</a:t>
                      </a:r>
                      <a:r>
                        <a:rPr sz="1000" kern="0" spc="1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:</a:t>
                      </a:r>
                      <a:r>
                        <a:rPr sz="1000" kern="0" spc="1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3.08  (2.03–4.67)</a:t>
                      </a:r>
                      <a:r>
                        <a:rPr sz="1000" kern="0" spc="1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p&lt;</a:t>
                      </a:r>
                      <a:r>
                        <a:rPr sz="10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0.00001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</a:tr>
              <a:tr h="29654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01600" algn="l" rtl="0" eaLnBrk="0">
                        <a:lnSpc>
                          <a:spcPct val="85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0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Downstaging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276350" algn="l" rtl="0" eaLnBrk="0">
                        <a:lnSpc>
                          <a:spcPct val="86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0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Not</a:t>
                      </a:r>
                      <a:r>
                        <a:rPr sz="1000" kern="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reporte</a:t>
                      </a:r>
                      <a:r>
                        <a:rPr sz="10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278765" algn="l" rtl="0" eaLnBrk="0">
                        <a:lnSpc>
                          <a:spcPct val="85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T0</a:t>
                      </a:r>
                      <a:r>
                        <a:rPr sz="10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(%)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537844" algn="l" rtl="0" eaLnBrk="0">
                        <a:lnSpc>
                          <a:spcPct val="84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0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23%                      </a:t>
                      </a:r>
                      <a:r>
                        <a:rPr sz="10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45%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87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316229" algn="l" rtl="0" eaLnBrk="0">
                        <a:lnSpc>
                          <a:spcPct val="85000"/>
                        </a:lnSpc>
                        <a:tabLst/>
                      </a:pPr>
                      <a:r>
                        <a:rPr sz="10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</a:t>
                      </a:r>
                      <a:r>
                        <a:rPr sz="10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(%)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539750" algn="l" rtl="0" eaLnBrk="0">
                        <a:lnSpc>
                          <a:spcPct val="84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0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36%</a:t>
                      </a:r>
                      <a:r>
                        <a:rPr sz="10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           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   </a:t>
                      </a:r>
                      <a:r>
                        <a:rPr sz="10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52%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236" name="textbox 236"/>
          <p:cNvSpPr/>
          <p:nvPr/>
        </p:nvSpPr>
        <p:spPr>
          <a:xfrm>
            <a:off x="454488" y="313120"/>
            <a:ext cx="7277734" cy="81406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4338"/>
              </a:lnSpc>
              <a:tabLst/>
            </a:pPr>
            <a:endParaRPr lang="Arial" altLang="Arial" sz="100" dirty="0"/>
          </a:p>
          <a:p>
            <a:pPr marL="18415" algn="l" rtl="0" eaLnBrk="0">
              <a:lnSpc>
                <a:spcPct val="99000"/>
              </a:lnSpc>
              <a:tabLst/>
            </a:pP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KEYNOTE</a:t>
            </a:r>
            <a:r>
              <a:rPr sz="2700" b="1" kern="0" spc="17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13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585 &amp;</a:t>
            </a:r>
            <a:r>
              <a:rPr sz="2700" b="1" kern="0" spc="19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MATTERHORN</a:t>
            </a:r>
            <a:endParaRPr lang="Arial Narrow" altLang="Arial Narrow" sz="2700" dirty="0"/>
          </a:p>
          <a:p>
            <a:pPr algn="l" rtl="0" eaLnBrk="0">
              <a:lnSpc>
                <a:spcPct val="108000"/>
              </a:lnSpc>
              <a:tabLst/>
            </a:pPr>
            <a:endParaRPr lang="Arial" altLang="Arial" sz="800" dirty="0"/>
          </a:p>
          <a:p>
            <a:pPr marL="12700" algn="l" rtl="0" eaLnBrk="0">
              <a:lnSpc>
                <a:spcPct val="81000"/>
              </a:lnSpc>
              <a:spcBef>
                <a:spcPts val="5"/>
              </a:spcBef>
              <a:tabLst/>
            </a:pPr>
            <a:r>
              <a:rPr sz="2000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Does addition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of immune checkpoint</a:t>
            </a:r>
            <a:r>
              <a:rPr sz="2000" kern="0" spc="1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inhibitors</a:t>
            </a:r>
            <a:r>
              <a:rPr sz="2000" kern="0" spc="1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improve downstaging and</a:t>
            </a:r>
            <a:r>
              <a:rPr sz="2000" kern="0" spc="1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pCR?</a:t>
            </a:r>
            <a:endParaRPr lang="Arial Narrow" altLang="Arial Narrow" sz="2000" dirty="0"/>
          </a:p>
        </p:txBody>
      </p:sp>
      <p:pic>
        <p:nvPicPr>
          <p:cNvPr id="238" name="picture 2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  <p:sp>
        <p:nvSpPr>
          <p:cNvPr id="240" name="textbox 240"/>
          <p:cNvSpPr/>
          <p:nvPr/>
        </p:nvSpPr>
        <p:spPr>
          <a:xfrm>
            <a:off x="7725461" y="4845202"/>
            <a:ext cx="1125219" cy="17716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200"/>
              </a:lnSpc>
              <a:tabLst/>
            </a:pPr>
            <a:endParaRPr lang="Arial" altLang="Arial" sz="100" dirty="0"/>
          </a:p>
          <a:p>
            <a:pPr marL="12700" indent="136525" algn="l" rtl="0" eaLnBrk="0">
              <a:lnSpc>
                <a:spcPct val="83000"/>
              </a:lnSpc>
              <a:tabLst/>
            </a:pP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Mandard et al,</a:t>
            </a:r>
            <a:r>
              <a:rPr sz="6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Cancer,</a:t>
            </a:r>
            <a:r>
              <a:rPr sz="6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1994</a:t>
            </a: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Ryan et al,</a:t>
            </a:r>
            <a:r>
              <a:rPr sz="6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Histo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pathology 2005</a:t>
            </a:r>
            <a:endParaRPr lang="Arial" altLang="Arial" sz="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8"/>
          <p:cNvGrpSpPr/>
          <p:nvPr/>
        </p:nvGrpSpPr>
        <p:grpSpPr>
          <a:xfrm rot="21600000">
            <a:off x="415416" y="1286370"/>
            <a:ext cx="8513825" cy="558431"/>
            <a:chOff x="0" y="0"/>
            <a:chExt cx="8513825" cy="558431"/>
          </a:xfrm>
        </p:grpSpPr>
        <p:sp>
          <p:nvSpPr>
            <p:cNvPr id="242" name="path"/>
            <p:cNvSpPr/>
            <p:nvPr/>
          </p:nvSpPr>
          <p:spPr>
            <a:xfrm>
              <a:off x="1387855" y="0"/>
              <a:ext cx="3323971" cy="251472"/>
            </a:xfrm>
            <a:custGeom>
              <a:avLst/>
              <a:gdLst/>
              <a:ahLst/>
              <a:cxnLst/>
              <a:rect l="0" t="0" r="0" b="0"/>
              <a:pathLst>
                <a:path w="5234" h="396">
                  <a:moveTo>
                    <a:pt x="0" y="396"/>
                  </a:moveTo>
                  <a:lnTo>
                    <a:pt x="5234" y="396"/>
                  </a:lnTo>
                  <a:lnTo>
                    <a:pt x="5234" y="0"/>
                  </a:lnTo>
                  <a:lnTo>
                    <a:pt x="0" y="0"/>
                  </a:lnTo>
                  <a:lnTo>
                    <a:pt x="0" y="396"/>
                  </a:lnTo>
                  <a:close/>
                </a:path>
              </a:pathLst>
            </a:custGeom>
            <a:solidFill>
              <a:srgbClr val="6E1E50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244" name="path"/>
            <p:cNvSpPr/>
            <p:nvPr/>
          </p:nvSpPr>
          <p:spPr>
            <a:xfrm>
              <a:off x="4711700" y="0"/>
              <a:ext cx="3802125" cy="251472"/>
            </a:xfrm>
            <a:custGeom>
              <a:avLst/>
              <a:gdLst/>
              <a:ahLst/>
              <a:cxnLst/>
              <a:rect l="0" t="0" r="0" b="0"/>
              <a:pathLst>
                <a:path w="5987" h="396">
                  <a:moveTo>
                    <a:pt x="0" y="396"/>
                  </a:moveTo>
                  <a:lnTo>
                    <a:pt x="5987" y="396"/>
                  </a:lnTo>
                  <a:lnTo>
                    <a:pt x="5987" y="0"/>
                  </a:lnTo>
                  <a:lnTo>
                    <a:pt x="0" y="0"/>
                  </a:lnTo>
                  <a:lnTo>
                    <a:pt x="0" y="396"/>
                  </a:lnTo>
                  <a:close/>
                </a:path>
              </a:pathLst>
            </a:custGeom>
            <a:solidFill>
              <a:srgbClr val="7D8232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246" name="path"/>
            <p:cNvSpPr/>
            <p:nvPr/>
          </p:nvSpPr>
          <p:spPr>
            <a:xfrm>
              <a:off x="0" y="251497"/>
              <a:ext cx="8513825" cy="306933"/>
            </a:xfrm>
            <a:custGeom>
              <a:avLst/>
              <a:gdLst/>
              <a:ahLst/>
              <a:cxnLst/>
              <a:rect l="0" t="0" r="0" b="0"/>
              <a:pathLst>
                <a:path w="13407" h="483">
                  <a:moveTo>
                    <a:pt x="0" y="483"/>
                  </a:moveTo>
                  <a:lnTo>
                    <a:pt x="2185" y="483"/>
                  </a:lnTo>
                  <a:lnTo>
                    <a:pt x="2185" y="0"/>
                  </a:lnTo>
                  <a:lnTo>
                    <a:pt x="0" y="0"/>
                  </a:lnTo>
                  <a:lnTo>
                    <a:pt x="0" y="483"/>
                  </a:lnTo>
                  <a:close/>
                </a:path>
                <a:path w="13407" h="483">
                  <a:moveTo>
                    <a:pt x="2185" y="483"/>
                  </a:moveTo>
                  <a:lnTo>
                    <a:pt x="4991" y="483"/>
                  </a:lnTo>
                  <a:lnTo>
                    <a:pt x="4991" y="0"/>
                  </a:lnTo>
                  <a:lnTo>
                    <a:pt x="2185" y="0"/>
                  </a:lnTo>
                  <a:lnTo>
                    <a:pt x="2185" y="483"/>
                  </a:lnTo>
                  <a:close/>
                </a:path>
                <a:path w="13407" h="483">
                  <a:moveTo>
                    <a:pt x="4991" y="483"/>
                  </a:moveTo>
                  <a:lnTo>
                    <a:pt x="7420" y="483"/>
                  </a:lnTo>
                  <a:lnTo>
                    <a:pt x="7420" y="0"/>
                  </a:lnTo>
                  <a:lnTo>
                    <a:pt x="4991" y="0"/>
                  </a:lnTo>
                  <a:lnTo>
                    <a:pt x="4991" y="483"/>
                  </a:lnTo>
                  <a:close/>
                </a:path>
                <a:path w="13407" h="483">
                  <a:moveTo>
                    <a:pt x="7420" y="483"/>
                  </a:moveTo>
                  <a:lnTo>
                    <a:pt x="10602" y="483"/>
                  </a:lnTo>
                  <a:lnTo>
                    <a:pt x="10602" y="0"/>
                  </a:lnTo>
                  <a:lnTo>
                    <a:pt x="7420" y="0"/>
                  </a:lnTo>
                  <a:lnTo>
                    <a:pt x="7420" y="483"/>
                  </a:lnTo>
                  <a:close/>
                </a:path>
                <a:path w="13407" h="483">
                  <a:moveTo>
                    <a:pt x="10601" y="483"/>
                  </a:moveTo>
                  <a:lnTo>
                    <a:pt x="13407" y="483"/>
                  </a:lnTo>
                  <a:lnTo>
                    <a:pt x="13407" y="0"/>
                  </a:lnTo>
                  <a:lnTo>
                    <a:pt x="10601" y="0"/>
                  </a:lnTo>
                  <a:lnTo>
                    <a:pt x="10601" y="483"/>
                  </a:lnTo>
                  <a:close/>
                </a:path>
              </a:pathLst>
            </a:custGeom>
            <a:solidFill>
              <a:srgbClr val="E7E7E7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248" name="table 248"/>
          <p:cNvGraphicFramePr>
            <a:graphicFrameLocks noGrp="1"/>
          </p:cNvGraphicFramePr>
          <p:nvPr/>
        </p:nvGraphicFramePr>
        <p:xfrm>
          <a:off x="415416" y="1273682"/>
          <a:ext cx="8513444" cy="1292225"/>
        </p:xfrm>
        <a:graphic>
          <a:graphicData uri="http://schemas.openxmlformats.org/drawingml/2006/table">
            <a:tbl>
              <a:tblPr/>
              <a:tblGrid>
                <a:gridCol w="1388110"/>
                <a:gridCol w="1781175"/>
                <a:gridCol w="1542415"/>
                <a:gridCol w="1482725"/>
                <a:gridCol w="2319020"/>
              </a:tblGrid>
              <a:tr h="26415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19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219200" algn="l" rtl="0" eaLnBrk="0">
                        <a:lnSpc>
                          <a:spcPct val="84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000" b="1" kern="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KEYNOTE</a:t>
                      </a:r>
                      <a:r>
                        <a:rPr sz="1000" b="1" kern="0" spc="6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585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19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434464" algn="l" rtl="0" eaLnBrk="0">
                        <a:lnSpc>
                          <a:spcPct val="84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000" b="1" kern="0" spc="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MATTERHORN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88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6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26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6997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99694" algn="l" rtl="0" eaLnBrk="0">
                        <a:lnSpc>
                          <a:spcPct val="86000"/>
                        </a:lnSpc>
                        <a:tabLst/>
                      </a:pPr>
                      <a:r>
                        <a:rPr sz="10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pCR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330200" algn="l" rtl="0" eaLnBrk="0">
                        <a:lnSpc>
                          <a:spcPts val="1219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0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FP or</a:t>
                      </a:r>
                      <a:r>
                        <a:rPr sz="1000" kern="0" spc="1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FLOT chemo</a:t>
                      </a:r>
                      <a:endParaRPr lang="Arial" altLang="Arial" sz="1000" dirty="0"/>
                    </a:p>
                    <a:p>
                      <a:pPr algn="l" rtl="0" eaLnBrk="0">
                        <a:lnSpc>
                          <a:spcPct val="111000"/>
                        </a:lnSpc>
                        <a:tabLst/>
                      </a:pPr>
                      <a:endParaRPr lang="Arial" altLang="Arial" sz="900" dirty="0"/>
                    </a:p>
                    <a:p>
                      <a:pPr marL="742315" algn="l" rtl="0" eaLnBrk="0">
                        <a:lnSpc>
                          <a:spcPct val="84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0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2.4%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310515" algn="l" rtl="0" eaLnBrk="0">
                        <a:lnSpc>
                          <a:spcPct val="86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0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Chemo-pem</a:t>
                      </a:r>
                      <a:r>
                        <a:rPr sz="10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bro</a:t>
                      </a:r>
                      <a:endParaRPr lang="Arial" altLang="Arial" sz="1000" dirty="0"/>
                    </a:p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lang="Arial" altLang="Arial" sz="1100" dirty="0"/>
                    </a:p>
                    <a:p>
                      <a:pPr marL="596265" algn="l" rtl="0" eaLnBrk="0">
                        <a:lnSpc>
                          <a:spcPct val="84000"/>
                        </a:lnSpc>
                        <a:tabLst/>
                      </a:pP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13.0%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850264" algn="l" rtl="0" eaLnBrk="0">
                        <a:lnSpc>
                          <a:spcPct val="84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FLOT</a:t>
                      </a:r>
                      <a:endParaRPr lang="Arial" altLang="Arial" sz="1000" dirty="0"/>
                    </a:p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1100" dirty="0"/>
                    </a:p>
                    <a:p>
                      <a:pPr marL="901700" algn="l" rtl="0" eaLnBrk="0">
                        <a:lnSpc>
                          <a:spcPct val="100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0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</a:t>
                      </a:r>
                      <a:r>
                        <a:rPr sz="10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%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079500" algn="l" rtl="0" eaLnBrk="0">
                        <a:lnSpc>
                          <a:spcPts val="1219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0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FLOT-durva</a:t>
                      </a:r>
                      <a:endParaRPr lang="Arial" altLang="Arial" sz="1000" dirty="0"/>
                    </a:p>
                    <a:p>
                      <a:pPr algn="l" rtl="0" eaLnBrk="0">
                        <a:lnSpc>
                          <a:spcPct val="111000"/>
                        </a:lnSpc>
                        <a:tabLst/>
                      </a:pPr>
                      <a:endParaRPr lang="Arial" altLang="Arial" sz="900" dirty="0"/>
                    </a:p>
                    <a:p>
                      <a:pPr marL="1310005" algn="l" rtl="0" eaLnBrk="0">
                        <a:lnSpc>
                          <a:spcPct val="84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0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19%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2418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412875" algn="l" rtl="0" eaLnBrk="0">
                        <a:lnSpc>
                          <a:spcPct val="66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0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Δ10.6%</a:t>
                      </a:r>
                      <a:endParaRPr lang="Arial" altLang="Arial" sz="1000" dirty="0"/>
                    </a:p>
                    <a:p>
                      <a:pPr marL="1358900" algn="l" rtl="0" eaLnBrk="0">
                        <a:lnSpc>
                          <a:spcPts val="1455"/>
                        </a:lnSpc>
                        <a:tabLst/>
                      </a:pPr>
                      <a:r>
                        <a:rPr sz="10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(7.4-</a:t>
                      </a:r>
                      <a:r>
                        <a:rPr sz="1000" kern="0" spc="-1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14.0)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56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844550" algn="l" rtl="0" eaLnBrk="0">
                        <a:lnSpc>
                          <a:spcPts val="1218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OR</a:t>
                      </a:r>
                      <a:r>
                        <a:rPr sz="1000" kern="0" spc="1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:</a:t>
                      </a:r>
                      <a:r>
                        <a:rPr sz="1000" kern="0" spc="1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3.08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236220" algn="l" rtl="0" eaLnBrk="0">
                        <a:lnSpc>
                          <a:spcPct val="85000"/>
                        </a:lnSpc>
                        <a:tabLst/>
                      </a:pPr>
                      <a:r>
                        <a:rPr sz="10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∆12%</a:t>
                      </a:r>
                      <a:endParaRPr lang="Arial" altLang="Arial" sz="1000" dirty="0"/>
                    </a:p>
                    <a:p>
                      <a:pPr marL="48259" algn="l" rtl="0" eaLnBrk="0">
                        <a:lnSpc>
                          <a:spcPct val="85000"/>
                        </a:lnSpc>
                        <a:spcBef>
                          <a:spcPts val="251"/>
                        </a:spcBef>
                        <a:tabLst/>
                      </a:pPr>
                      <a:r>
                        <a:rPr sz="10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(2.03–4.67) p&lt;0.00001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250" name="textbox 250"/>
          <p:cNvSpPr/>
          <p:nvPr/>
        </p:nvSpPr>
        <p:spPr>
          <a:xfrm>
            <a:off x="5432937" y="2907294"/>
            <a:ext cx="3574415" cy="13208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0" rIns="0" bIns="0"/>
          <a:lstStyle/>
          <a:p>
            <a:pPr algn="l" rtl="0" eaLnBrk="0">
              <a:lnSpc>
                <a:spcPct val="101000"/>
              </a:lnSpc>
              <a:tabLst/>
            </a:pPr>
            <a:endParaRPr lang="Arial" altLang="Arial" sz="800" dirty="0"/>
          </a:p>
          <a:p>
            <a:pPr marL="1088389" algn="l" rtl="0" eaLnBrk="0">
              <a:lnSpc>
                <a:spcPct val="81000"/>
              </a:lnSpc>
              <a:spcBef>
                <a:spcPts val="6"/>
              </a:spcBef>
              <a:tabLst/>
            </a:pPr>
            <a:r>
              <a:rPr sz="1100" b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Modified Ryan</a:t>
            </a:r>
            <a:r>
              <a:rPr sz="1100" b="1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b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criteria</a:t>
            </a:r>
            <a:endParaRPr lang="Arial" altLang="Arial" sz="1100" dirty="0"/>
          </a:p>
          <a:p>
            <a:pPr algn="l" rtl="0" eaLnBrk="0">
              <a:lnSpc>
                <a:spcPct val="103000"/>
              </a:lnSpc>
              <a:tabLst/>
            </a:pPr>
            <a:endParaRPr lang="Arial" altLang="Arial" sz="1000" dirty="0"/>
          </a:p>
          <a:p>
            <a:pPr marL="140970" algn="l" rtl="0" eaLnBrk="0">
              <a:lnSpc>
                <a:spcPct val="81000"/>
              </a:lnSpc>
              <a:spcBef>
                <a:spcPts val="335"/>
              </a:spcBef>
              <a:tabLst/>
            </a:pP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0.      No viable cance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 cells</a:t>
            </a:r>
            <a:r>
              <a:rPr sz="11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(complete</a:t>
            </a:r>
            <a:r>
              <a:rPr sz="11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response)</a:t>
            </a:r>
            <a:endParaRPr lang="Arial" altLang="Arial" sz="1100" dirty="0"/>
          </a:p>
          <a:p>
            <a:pPr marL="139064" indent="10795" algn="l" rtl="0" eaLnBrk="0">
              <a:lnSpc>
                <a:spcPct val="94000"/>
              </a:lnSpc>
              <a:spcBef>
                <a:spcPts val="251"/>
              </a:spcBef>
              <a:tabLst/>
            </a:pP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1.     Single cell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 or rare</a:t>
            </a: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small</a:t>
            </a:r>
            <a:r>
              <a:rPr sz="11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groups of cancer</a:t>
            </a:r>
            <a:r>
              <a:rPr sz="11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cells       </a:t>
            </a: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2.      Residual cancer with evident tumour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regression     </a:t>
            </a: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3.     Extensive</a:t>
            </a:r>
            <a:r>
              <a:rPr sz="11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esidual cancer poor or</a:t>
            </a:r>
            <a:r>
              <a:rPr sz="11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no</a:t>
            </a:r>
            <a:r>
              <a:rPr sz="11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response</a:t>
            </a:r>
            <a:endParaRPr lang="Arial" altLang="Arial" sz="1100" dirty="0"/>
          </a:p>
        </p:txBody>
      </p:sp>
      <p:sp>
        <p:nvSpPr>
          <p:cNvPr id="252" name="textbox 252"/>
          <p:cNvSpPr/>
          <p:nvPr/>
        </p:nvSpPr>
        <p:spPr>
          <a:xfrm>
            <a:off x="1691484" y="2907294"/>
            <a:ext cx="3406775" cy="13208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0" rIns="0" bIns="0"/>
          <a:lstStyle/>
          <a:p>
            <a:pPr algn="l" rtl="0" eaLnBrk="0">
              <a:lnSpc>
                <a:spcPct val="101000"/>
              </a:lnSpc>
              <a:tabLst/>
            </a:pPr>
            <a:endParaRPr lang="Arial" altLang="Arial" sz="800" dirty="0"/>
          </a:p>
          <a:p>
            <a:pPr marL="1276350" algn="l" rtl="0" eaLnBrk="0">
              <a:lnSpc>
                <a:spcPct val="81000"/>
              </a:lnSpc>
              <a:spcBef>
                <a:spcPts val="4"/>
              </a:spcBef>
              <a:tabLst/>
            </a:pPr>
            <a:r>
              <a:rPr sz="1100" b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Mandard T</a:t>
            </a:r>
            <a:r>
              <a:rPr sz="1100" b="1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RG</a:t>
            </a:r>
            <a:endParaRPr lang="Arial" altLang="Arial" sz="1100" dirty="0"/>
          </a:p>
          <a:p>
            <a:pPr algn="l" rtl="0" eaLnBrk="0">
              <a:lnSpc>
                <a:spcPct val="103000"/>
              </a:lnSpc>
              <a:tabLst/>
            </a:pPr>
            <a:endParaRPr lang="Arial" altLang="Arial" sz="1000" dirty="0"/>
          </a:p>
          <a:p>
            <a:pPr marL="149225" algn="l" rtl="0" eaLnBrk="0">
              <a:lnSpc>
                <a:spcPct val="81000"/>
              </a:lnSpc>
              <a:spcBef>
                <a:spcPts val="337"/>
              </a:spcBef>
              <a:tabLst/>
            </a:pP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1.      </a:t>
            </a:r>
            <a:r>
              <a:rPr sz="1100" kern="0" spc="-10" dirty="0">
                <a:solidFill>
                  <a:srgbClr val="212121">
                    <a:alpha val="100000"/>
                  </a:srgbClr>
                </a:solidFill>
                <a:latin typeface="Arial"/>
                <a:ea typeface="Arial"/>
                <a:cs typeface="Arial"/>
              </a:rPr>
              <a:t>Complete</a:t>
            </a:r>
            <a:r>
              <a:rPr sz="1100" kern="0" spc="80" dirty="0">
                <a:solidFill>
                  <a:srgbClr val="212121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212121">
                    <a:alpha val="100000"/>
                  </a:srgbClr>
                </a:solidFill>
                <a:latin typeface="Arial"/>
                <a:ea typeface="Arial"/>
                <a:cs typeface="Arial"/>
              </a:rPr>
              <a:t>regression</a:t>
            </a:r>
            <a:endParaRPr lang="Arial" altLang="Arial" sz="1100" dirty="0"/>
          </a:p>
          <a:p>
            <a:pPr marL="138429" algn="l" rtl="0" eaLnBrk="0">
              <a:lnSpc>
                <a:spcPct val="97000"/>
              </a:lnSpc>
              <a:spcBef>
                <a:spcPts val="258"/>
              </a:spcBef>
              <a:tabLst/>
            </a:pP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2.      </a:t>
            </a:r>
            <a:r>
              <a:rPr sz="1100" kern="0" spc="0" dirty="0">
                <a:solidFill>
                  <a:srgbClr val="212121">
                    <a:alpha val="100000"/>
                  </a:srgbClr>
                </a:solidFill>
                <a:latin typeface="Arial"/>
                <a:ea typeface="Arial"/>
                <a:cs typeface="Arial"/>
              </a:rPr>
              <a:t>Fibrosis with scatte</a:t>
            </a:r>
            <a:r>
              <a:rPr sz="1100" kern="0" spc="-10" dirty="0">
                <a:solidFill>
                  <a:srgbClr val="212121">
                    <a:alpha val="100000"/>
                  </a:srgbClr>
                </a:solidFill>
                <a:latin typeface="Arial"/>
                <a:ea typeface="Arial"/>
                <a:cs typeface="Arial"/>
              </a:rPr>
              <a:t>red tumour cells</a:t>
            </a:r>
            <a:endParaRPr lang="Arial" altLang="Arial" sz="1100" dirty="0"/>
          </a:p>
          <a:p>
            <a:pPr marL="135889" indent="3810" algn="l" rtl="0" eaLnBrk="0">
              <a:lnSpc>
                <a:spcPct val="94000"/>
              </a:lnSpc>
              <a:spcBef>
                <a:spcPts val="22"/>
              </a:spcBef>
              <a:tabLst/>
            </a:pP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3.      </a:t>
            </a:r>
            <a:r>
              <a:rPr sz="1100" kern="0" spc="-10" dirty="0">
                <a:solidFill>
                  <a:srgbClr val="212121">
                    <a:alpha val="100000"/>
                  </a:srgbClr>
                </a:solidFill>
                <a:latin typeface="Arial"/>
                <a:ea typeface="Arial"/>
                <a:cs typeface="Arial"/>
              </a:rPr>
              <a:t>Fibrosis and tumour cells,</a:t>
            </a:r>
            <a:r>
              <a:rPr sz="1100" kern="0" spc="150" dirty="0">
                <a:solidFill>
                  <a:srgbClr val="212121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212121">
                    <a:alpha val="100000"/>
                  </a:srgbClr>
                </a:solidFill>
                <a:latin typeface="Arial"/>
                <a:ea typeface="Arial"/>
                <a:cs typeface="Arial"/>
              </a:rPr>
              <a:t>more fibrosis               </a:t>
            </a: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4.      </a:t>
            </a:r>
            <a:r>
              <a:rPr sz="1100" kern="0" spc="0" dirty="0">
                <a:solidFill>
                  <a:srgbClr val="212121">
                    <a:alpha val="100000"/>
                  </a:srgbClr>
                </a:solidFill>
                <a:latin typeface="Arial"/>
                <a:ea typeface="Arial"/>
                <a:cs typeface="Arial"/>
              </a:rPr>
              <a:t>Fibrosis and tumour</a:t>
            </a:r>
            <a:r>
              <a:rPr sz="1100" kern="0" spc="-10" dirty="0">
                <a:solidFill>
                  <a:srgbClr val="212121">
                    <a:alpha val="100000"/>
                  </a:srgbClr>
                </a:solidFill>
                <a:latin typeface="Arial"/>
                <a:ea typeface="Arial"/>
                <a:cs typeface="Arial"/>
              </a:rPr>
              <a:t>, more tumor cells                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5.      </a:t>
            </a:r>
            <a:r>
              <a:rPr sz="1100" kern="0" spc="-10" dirty="0">
                <a:solidFill>
                  <a:srgbClr val="212121">
                    <a:alpha val="100000"/>
                  </a:srgbClr>
                </a:solidFill>
                <a:latin typeface="Arial"/>
                <a:ea typeface="Arial"/>
                <a:cs typeface="Arial"/>
              </a:rPr>
              <a:t>No</a:t>
            </a:r>
            <a:r>
              <a:rPr sz="1100" kern="0" spc="140" dirty="0">
                <a:solidFill>
                  <a:srgbClr val="212121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212121">
                    <a:alpha val="100000"/>
                  </a:srgbClr>
                </a:solidFill>
                <a:latin typeface="Arial"/>
                <a:ea typeface="Arial"/>
                <a:cs typeface="Arial"/>
              </a:rPr>
              <a:t>regression</a:t>
            </a:r>
            <a:endParaRPr lang="Arial" altLang="Arial" sz="1100" dirty="0"/>
          </a:p>
        </p:txBody>
      </p:sp>
      <p:sp>
        <p:nvSpPr>
          <p:cNvPr id="254" name="textbox 254"/>
          <p:cNvSpPr/>
          <p:nvPr/>
        </p:nvSpPr>
        <p:spPr>
          <a:xfrm>
            <a:off x="454488" y="313120"/>
            <a:ext cx="5645150" cy="81661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4338"/>
              </a:lnSpc>
              <a:tabLst/>
            </a:pPr>
            <a:endParaRPr lang="Arial" altLang="Arial" sz="100" dirty="0"/>
          </a:p>
          <a:p>
            <a:pPr marL="18415" algn="l" rtl="0" eaLnBrk="0">
              <a:lnSpc>
                <a:spcPct val="99000"/>
              </a:lnSpc>
              <a:tabLst/>
            </a:pP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KEYNOTE</a:t>
            </a:r>
            <a:r>
              <a:rPr sz="2700" b="1" kern="0" spc="17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13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585 &amp;</a:t>
            </a:r>
            <a:r>
              <a:rPr sz="2700" b="1" kern="0" spc="19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MATTERHORN</a:t>
            </a:r>
            <a:endParaRPr lang="Arial Narrow" altLang="Arial Narrow" sz="2700" dirty="0"/>
          </a:p>
          <a:p>
            <a:pPr algn="l" rtl="0" eaLnBrk="0">
              <a:lnSpc>
                <a:spcPct val="108000"/>
              </a:lnSpc>
              <a:tabLst/>
            </a:pPr>
            <a:endParaRPr lang="Arial" altLang="Arial" sz="800" dirty="0"/>
          </a:p>
          <a:p>
            <a:pPr marL="12700" algn="l" rtl="0" eaLnBrk="0">
              <a:lnSpc>
                <a:spcPct val="82000"/>
              </a:lnSpc>
              <a:spcBef>
                <a:spcPts val="5"/>
              </a:spcBef>
              <a:tabLst/>
            </a:pP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Does addition of immune checkpoint</a:t>
            </a:r>
            <a:r>
              <a:rPr sz="2000" kern="0" spc="1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inhibitors</a:t>
            </a:r>
            <a:r>
              <a:rPr sz="2000" kern="0" spc="10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improve</a:t>
            </a:r>
            <a:r>
              <a:rPr sz="2000" kern="0" spc="1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pCR?</a:t>
            </a:r>
            <a:endParaRPr lang="Arial Narrow" altLang="Arial Narrow" sz="2000" dirty="0"/>
          </a:p>
        </p:txBody>
      </p:sp>
      <p:pic>
        <p:nvPicPr>
          <p:cNvPr id="256" name="picture 25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  <p:sp>
        <p:nvSpPr>
          <p:cNvPr id="258" name="textbox 258"/>
          <p:cNvSpPr/>
          <p:nvPr/>
        </p:nvSpPr>
        <p:spPr>
          <a:xfrm>
            <a:off x="7725461" y="4845202"/>
            <a:ext cx="1125219" cy="17716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200"/>
              </a:lnSpc>
              <a:tabLst/>
            </a:pPr>
            <a:endParaRPr lang="Arial" altLang="Arial" sz="100" dirty="0"/>
          </a:p>
          <a:p>
            <a:pPr marL="12700" indent="136525" algn="l" rtl="0" eaLnBrk="0">
              <a:lnSpc>
                <a:spcPct val="83000"/>
              </a:lnSpc>
              <a:tabLst/>
            </a:pP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Mandard et al,</a:t>
            </a:r>
            <a:r>
              <a:rPr sz="6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Cancer,</a:t>
            </a:r>
            <a:r>
              <a:rPr sz="6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1994</a:t>
            </a: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Ryan et al,</a:t>
            </a:r>
            <a:r>
              <a:rPr sz="6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Histo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pathology 2005</a:t>
            </a:r>
            <a:endParaRPr lang="Arial" altLang="Arial" sz="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20"/>
          <p:cNvGrpSpPr/>
          <p:nvPr/>
        </p:nvGrpSpPr>
        <p:grpSpPr>
          <a:xfrm rot="21600000">
            <a:off x="415416" y="1286370"/>
            <a:ext cx="8513825" cy="558431"/>
            <a:chOff x="0" y="0"/>
            <a:chExt cx="8513825" cy="558431"/>
          </a:xfrm>
        </p:grpSpPr>
        <p:sp>
          <p:nvSpPr>
            <p:cNvPr id="260" name="path"/>
            <p:cNvSpPr/>
            <p:nvPr/>
          </p:nvSpPr>
          <p:spPr>
            <a:xfrm>
              <a:off x="1387855" y="0"/>
              <a:ext cx="3323971" cy="251472"/>
            </a:xfrm>
            <a:custGeom>
              <a:avLst/>
              <a:gdLst/>
              <a:ahLst/>
              <a:cxnLst/>
              <a:rect l="0" t="0" r="0" b="0"/>
              <a:pathLst>
                <a:path w="5234" h="396">
                  <a:moveTo>
                    <a:pt x="0" y="396"/>
                  </a:moveTo>
                  <a:lnTo>
                    <a:pt x="5234" y="396"/>
                  </a:lnTo>
                  <a:lnTo>
                    <a:pt x="5234" y="0"/>
                  </a:lnTo>
                  <a:lnTo>
                    <a:pt x="0" y="0"/>
                  </a:lnTo>
                  <a:lnTo>
                    <a:pt x="0" y="396"/>
                  </a:lnTo>
                  <a:close/>
                </a:path>
              </a:pathLst>
            </a:custGeom>
            <a:solidFill>
              <a:srgbClr val="6E1E50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262" name="path"/>
            <p:cNvSpPr/>
            <p:nvPr/>
          </p:nvSpPr>
          <p:spPr>
            <a:xfrm>
              <a:off x="4711700" y="0"/>
              <a:ext cx="3802125" cy="251472"/>
            </a:xfrm>
            <a:custGeom>
              <a:avLst/>
              <a:gdLst/>
              <a:ahLst/>
              <a:cxnLst/>
              <a:rect l="0" t="0" r="0" b="0"/>
              <a:pathLst>
                <a:path w="5987" h="396">
                  <a:moveTo>
                    <a:pt x="0" y="396"/>
                  </a:moveTo>
                  <a:lnTo>
                    <a:pt x="5987" y="396"/>
                  </a:lnTo>
                  <a:lnTo>
                    <a:pt x="5987" y="0"/>
                  </a:lnTo>
                  <a:lnTo>
                    <a:pt x="0" y="0"/>
                  </a:lnTo>
                  <a:lnTo>
                    <a:pt x="0" y="396"/>
                  </a:lnTo>
                  <a:close/>
                </a:path>
              </a:pathLst>
            </a:custGeom>
            <a:solidFill>
              <a:srgbClr val="7D8232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264" name="path"/>
            <p:cNvSpPr/>
            <p:nvPr/>
          </p:nvSpPr>
          <p:spPr>
            <a:xfrm>
              <a:off x="0" y="251497"/>
              <a:ext cx="8513825" cy="306933"/>
            </a:xfrm>
            <a:custGeom>
              <a:avLst/>
              <a:gdLst/>
              <a:ahLst/>
              <a:cxnLst/>
              <a:rect l="0" t="0" r="0" b="0"/>
              <a:pathLst>
                <a:path w="13407" h="483">
                  <a:moveTo>
                    <a:pt x="0" y="483"/>
                  </a:moveTo>
                  <a:lnTo>
                    <a:pt x="2185" y="483"/>
                  </a:lnTo>
                  <a:lnTo>
                    <a:pt x="2185" y="0"/>
                  </a:lnTo>
                  <a:lnTo>
                    <a:pt x="0" y="0"/>
                  </a:lnTo>
                  <a:lnTo>
                    <a:pt x="0" y="483"/>
                  </a:lnTo>
                  <a:close/>
                </a:path>
                <a:path w="13407" h="483">
                  <a:moveTo>
                    <a:pt x="2185" y="483"/>
                  </a:moveTo>
                  <a:lnTo>
                    <a:pt x="4991" y="483"/>
                  </a:lnTo>
                  <a:lnTo>
                    <a:pt x="4991" y="0"/>
                  </a:lnTo>
                  <a:lnTo>
                    <a:pt x="2185" y="0"/>
                  </a:lnTo>
                  <a:lnTo>
                    <a:pt x="2185" y="483"/>
                  </a:lnTo>
                  <a:close/>
                </a:path>
                <a:path w="13407" h="483">
                  <a:moveTo>
                    <a:pt x="4991" y="483"/>
                  </a:moveTo>
                  <a:lnTo>
                    <a:pt x="7420" y="483"/>
                  </a:lnTo>
                  <a:lnTo>
                    <a:pt x="7420" y="0"/>
                  </a:lnTo>
                  <a:lnTo>
                    <a:pt x="4991" y="0"/>
                  </a:lnTo>
                  <a:lnTo>
                    <a:pt x="4991" y="483"/>
                  </a:lnTo>
                  <a:close/>
                </a:path>
                <a:path w="13407" h="483">
                  <a:moveTo>
                    <a:pt x="7420" y="483"/>
                  </a:moveTo>
                  <a:lnTo>
                    <a:pt x="10602" y="483"/>
                  </a:lnTo>
                  <a:lnTo>
                    <a:pt x="10602" y="0"/>
                  </a:lnTo>
                  <a:lnTo>
                    <a:pt x="7420" y="0"/>
                  </a:lnTo>
                  <a:lnTo>
                    <a:pt x="7420" y="483"/>
                  </a:lnTo>
                  <a:close/>
                </a:path>
                <a:path w="13407" h="483">
                  <a:moveTo>
                    <a:pt x="10601" y="483"/>
                  </a:moveTo>
                  <a:lnTo>
                    <a:pt x="13407" y="483"/>
                  </a:lnTo>
                  <a:lnTo>
                    <a:pt x="13407" y="0"/>
                  </a:lnTo>
                  <a:lnTo>
                    <a:pt x="10601" y="0"/>
                  </a:lnTo>
                  <a:lnTo>
                    <a:pt x="10601" y="483"/>
                  </a:lnTo>
                  <a:close/>
                </a:path>
              </a:pathLst>
            </a:custGeom>
            <a:solidFill>
              <a:srgbClr val="E7E7E7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266" name="table 266"/>
          <p:cNvGraphicFramePr>
            <a:graphicFrameLocks noGrp="1"/>
          </p:cNvGraphicFramePr>
          <p:nvPr/>
        </p:nvGraphicFramePr>
        <p:xfrm>
          <a:off x="415416" y="1273682"/>
          <a:ext cx="8513444" cy="1292225"/>
        </p:xfrm>
        <a:graphic>
          <a:graphicData uri="http://schemas.openxmlformats.org/drawingml/2006/table">
            <a:tbl>
              <a:tblPr/>
              <a:tblGrid>
                <a:gridCol w="1388110"/>
                <a:gridCol w="1781175"/>
                <a:gridCol w="1542415"/>
                <a:gridCol w="1482725"/>
                <a:gridCol w="2319020"/>
              </a:tblGrid>
              <a:tr h="26415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19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219200" algn="l" rtl="0" eaLnBrk="0">
                        <a:lnSpc>
                          <a:spcPct val="84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000" b="1" kern="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KEYNOTE</a:t>
                      </a:r>
                      <a:r>
                        <a:rPr sz="1000" b="1" kern="0" spc="6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585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19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434464" algn="l" rtl="0" eaLnBrk="0">
                        <a:lnSpc>
                          <a:spcPct val="84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000" b="1" kern="0" spc="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MATTERHORN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88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6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26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6997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99694" algn="l" rtl="0" eaLnBrk="0">
                        <a:lnSpc>
                          <a:spcPct val="86000"/>
                        </a:lnSpc>
                        <a:tabLst/>
                      </a:pPr>
                      <a:r>
                        <a:rPr sz="10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pCR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330200" algn="l" rtl="0" eaLnBrk="0">
                        <a:lnSpc>
                          <a:spcPts val="1219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0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FP or</a:t>
                      </a:r>
                      <a:r>
                        <a:rPr sz="1000" kern="0" spc="1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FLOT chemo</a:t>
                      </a:r>
                      <a:endParaRPr lang="Arial" altLang="Arial" sz="1000" dirty="0"/>
                    </a:p>
                    <a:p>
                      <a:pPr algn="l" rtl="0" eaLnBrk="0">
                        <a:lnSpc>
                          <a:spcPct val="111000"/>
                        </a:lnSpc>
                        <a:tabLst/>
                      </a:pPr>
                      <a:endParaRPr lang="Arial" altLang="Arial" sz="900" dirty="0"/>
                    </a:p>
                    <a:p>
                      <a:pPr marL="742315" algn="l" rtl="0" eaLnBrk="0">
                        <a:lnSpc>
                          <a:spcPct val="84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0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2.4%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310515" algn="l" rtl="0" eaLnBrk="0">
                        <a:lnSpc>
                          <a:spcPct val="86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0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Chemo-pem</a:t>
                      </a:r>
                      <a:r>
                        <a:rPr sz="10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bro</a:t>
                      </a:r>
                      <a:endParaRPr lang="Arial" altLang="Arial" sz="1000" dirty="0"/>
                    </a:p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lang="Arial" altLang="Arial" sz="1100" dirty="0"/>
                    </a:p>
                    <a:p>
                      <a:pPr marL="596265" algn="l" rtl="0" eaLnBrk="0">
                        <a:lnSpc>
                          <a:spcPct val="84000"/>
                        </a:lnSpc>
                        <a:tabLst/>
                      </a:pP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13.0%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850264" algn="l" rtl="0" eaLnBrk="0">
                        <a:lnSpc>
                          <a:spcPct val="84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FLOT</a:t>
                      </a:r>
                      <a:endParaRPr lang="Arial" altLang="Arial" sz="1000" dirty="0"/>
                    </a:p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1100" dirty="0"/>
                    </a:p>
                    <a:p>
                      <a:pPr marL="901700" algn="l" rtl="0" eaLnBrk="0">
                        <a:lnSpc>
                          <a:spcPct val="100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0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</a:t>
                      </a:r>
                      <a:r>
                        <a:rPr sz="10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%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079500" algn="l" rtl="0" eaLnBrk="0">
                        <a:lnSpc>
                          <a:spcPts val="1219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0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FLOT-durva</a:t>
                      </a:r>
                      <a:endParaRPr lang="Arial" altLang="Arial" sz="1000" dirty="0"/>
                    </a:p>
                    <a:p>
                      <a:pPr algn="l" rtl="0" eaLnBrk="0">
                        <a:lnSpc>
                          <a:spcPct val="111000"/>
                        </a:lnSpc>
                        <a:tabLst/>
                      </a:pPr>
                      <a:endParaRPr lang="Arial" altLang="Arial" sz="900" dirty="0"/>
                    </a:p>
                    <a:p>
                      <a:pPr marL="1310005" algn="l" rtl="0" eaLnBrk="0">
                        <a:lnSpc>
                          <a:spcPct val="84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0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19%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2418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412875" algn="l" rtl="0" eaLnBrk="0">
                        <a:lnSpc>
                          <a:spcPct val="66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0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Δ10.6%</a:t>
                      </a:r>
                      <a:endParaRPr lang="Arial" altLang="Arial" sz="1000" dirty="0"/>
                    </a:p>
                    <a:p>
                      <a:pPr marL="1358900" algn="l" rtl="0" eaLnBrk="0">
                        <a:lnSpc>
                          <a:spcPts val="1455"/>
                        </a:lnSpc>
                        <a:tabLst/>
                      </a:pPr>
                      <a:r>
                        <a:rPr sz="10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(7.4-</a:t>
                      </a:r>
                      <a:r>
                        <a:rPr sz="1000" kern="0" spc="-1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14.0)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56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844550" algn="l" rtl="0" eaLnBrk="0">
                        <a:lnSpc>
                          <a:spcPts val="1218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OR</a:t>
                      </a:r>
                      <a:r>
                        <a:rPr sz="1000" kern="0" spc="1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:</a:t>
                      </a:r>
                      <a:r>
                        <a:rPr sz="1000" kern="0" spc="1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3.08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236220" algn="l" rtl="0" eaLnBrk="0">
                        <a:lnSpc>
                          <a:spcPct val="85000"/>
                        </a:lnSpc>
                        <a:tabLst/>
                      </a:pPr>
                      <a:r>
                        <a:rPr sz="10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∆12%</a:t>
                      </a:r>
                      <a:endParaRPr lang="Arial" altLang="Arial" sz="1000" dirty="0"/>
                    </a:p>
                    <a:p>
                      <a:pPr marL="48259" algn="l" rtl="0" eaLnBrk="0">
                        <a:lnSpc>
                          <a:spcPct val="85000"/>
                        </a:lnSpc>
                        <a:spcBef>
                          <a:spcPts val="251"/>
                        </a:spcBef>
                        <a:tabLst/>
                      </a:pPr>
                      <a:r>
                        <a:rPr sz="10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(2.03–4.67) p&lt;0.00001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pic>
        <p:nvPicPr>
          <p:cNvPr id="268" name="picture 26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1673108" y="2846481"/>
            <a:ext cx="7242291" cy="1454246"/>
          </a:xfrm>
          <a:prstGeom prst="rect">
            <a:avLst/>
          </a:prstGeom>
        </p:spPr>
      </p:pic>
      <p:sp>
        <p:nvSpPr>
          <p:cNvPr id="270" name="textbox 270"/>
          <p:cNvSpPr/>
          <p:nvPr/>
        </p:nvSpPr>
        <p:spPr>
          <a:xfrm>
            <a:off x="454488" y="313120"/>
            <a:ext cx="5645150" cy="81661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4338"/>
              </a:lnSpc>
              <a:tabLst/>
            </a:pPr>
            <a:endParaRPr lang="Arial" altLang="Arial" sz="100" dirty="0"/>
          </a:p>
          <a:p>
            <a:pPr marL="18415" algn="l" rtl="0" eaLnBrk="0">
              <a:lnSpc>
                <a:spcPct val="99000"/>
              </a:lnSpc>
              <a:tabLst/>
            </a:pP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KEYNOTE</a:t>
            </a:r>
            <a:r>
              <a:rPr sz="2700" b="1" kern="0" spc="17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13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585 &amp;</a:t>
            </a:r>
            <a:r>
              <a:rPr sz="2700" b="1" kern="0" spc="19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MATTERHORN</a:t>
            </a:r>
            <a:endParaRPr lang="Arial Narrow" altLang="Arial Narrow" sz="2700" dirty="0"/>
          </a:p>
          <a:p>
            <a:pPr algn="l" rtl="0" eaLnBrk="0">
              <a:lnSpc>
                <a:spcPct val="108000"/>
              </a:lnSpc>
              <a:tabLst/>
            </a:pPr>
            <a:endParaRPr lang="Arial" altLang="Arial" sz="800" dirty="0"/>
          </a:p>
          <a:p>
            <a:pPr marL="12700" algn="l" rtl="0" eaLnBrk="0">
              <a:lnSpc>
                <a:spcPct val="82000"/>
              </a:lnSpc>
              <a:spcBef>
                <a:spcPts val="5"/>
              </a:spcBef>
              <a:tabLst/>
            </a:pP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Does addition of immune checkpoint</a:t>
            </a:r>
            <a:r>
              <a:rPr sz="2000" kern="0" spc="1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inhibitors</a:t>
            </a:r>
            <a:r>
              <a:rPr sz="2000" kern="0" spc="10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improve</a:t>
            </a:r>
            <a:r>
              <a:rPr sz="2000" kern="0" spc="1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pCR?</a:t>
            </a:r>
            <a:endParaRPr lang="Arial Narrow" altLang="Arial Narrow" sz="2000" dirty="0"/>
          </a:p>
        </p:txBody>
      </p:sp>
      <p:pic>
        <p:nvPicPr>
          <p:cNvPr id="272" name="picture 27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  <p:sp>
        <p:nvSpPr>
          <p:cNvPr id="274" name="textbox 274"/>
          <p:cNvSpPr/>
          <p:nvPr/>
        </p:nvSpPr>
        <p:spPr>
          <a:xfrm>
            <a:off x="7725461" y="4845202"/>
            <a:ext cx="1125219" cy="17716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200"/>
              </a:lnSpc>
              <a:tabLst/>
            </a:pPr>
            <a:endParaRPr lang="Arial" altLang="Arial" sz="100" dirty="0"/>
          </a:p>
          <a:p>
            <a:pPr marL="12700" indent="136525" algn="l" rtl="0" eaLnBrk="0">
              <a:lnSpc>
                <a:spcPct val="83000"/>
              </a:lnSpc>
              <a:tabLst/>
            </a:pP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Mandard et al,</a:t>
            </a:r>
            <a:r>
              <a:rPr sz="6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Cancer,</a:t>
            </a:r>
            <a:r>
              <a:rPr sz="6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1994</a:t>
            </a: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Ryan et al,</a:t>
            </a:r>
            <a:r>
              <a:rPr sz="6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Histo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pathology 2005</a:t>
            </a:r>
            <a:endParaRPr lang="Arial" altLang="Arial" sz="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" name="table 276"/>
          <p:cNvGraphicFramePr>
            <a:graphicFrameLocks noGrp="1"/>
          </p:cNvGraphicFramePr>
          <p:nvPr/>
        </p:nvGraphicFramePr>
        <p:xfrm>
          <a:off x="359994" y="2426335"/>
          <a:ext cx="5292090" cy="1609089"/>
        </p:xfrm>
        <a:graphic>
          <a:graphicData uri="http://schemas.openxmlformats.org/drawingml/2006/table">
            <a:tbl>
              <a:tblPr/>
              <a:tblGrid>
                <a:gridCol w="628015"/>
                <a:gridCol w="894715"/>
                <a:gridCol w="1039494"/>
                <a:gridCol w="1061085"/>
                <a:gridCol w="860425"/>
                <a:gridCol w="808355"/>
              </a:tblGrid>
              <a:tr h="278764">
                <a:tc gridSpan="6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19">
                <a:tc gridSpan="4"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609725" algn="l" rtl="0" eaLnBrk="0">
                        <a:lnSpc>
                          <a:spcPct val="80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1100" b="1" kern="0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Platinum-5FU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325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325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325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325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318134" algn="l" rtl="0" eaLnBrk="0">
                        <a:lnSpc>
                          <a:spcPts val="802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100" b="1" kern="0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Platinum-5FU</a:t>
                      </a:r>
                      <a:endParaRPr lang="Arial" altLang="Arial" sz="1100" dirty="0"/>
                    </a:p>
                    <a:p>
                      <a:pPr marL="346075" algn="l" rtl="0" eaLnBrk="0">
                        <a:lnSpc>
                          <a:spcPts val="1539"/>
                        </a:lnSpc>
                        <a:tabLst/>
                      </a:pPr>
                      <a:r>
                        <a:rPr sz="1100" b="1" kern="0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(+epirubicin)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325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325F"/>
                    </a:solidFill>
                  </a:tcPr>
                </a:tc>
              </a:tr>
              <a:tr h="22923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243840" algn="l" rtl="0" eaLnBrk="0">
                        <a:lnSpc>
                          <a:spcPct val="80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1100" kern="0" spc="-3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KN585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200660" algn="l" rtl="0" eaLnBrk="0">
                        <a:lnSpc>
                          <a:spcPct val="81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1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RESOLVE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42875" algn="l" rtl="0" eaLnBrk="0">
                        <a:lnSpc>
                          <a:spcPct val="85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1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Yuan</a:t>
                      </a:r>
                      <a:r>
                        <a:rPr sz="11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1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et al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95579" algn="l" rtl="0" eaLnBrk="0">
                        <a:lnSpc>
                          <a:spcPct val="81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1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ST03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73989" algn="l" rtl="0" eaLnBrk="0">
                        <a:lnSpc>
                          <a:spcPct val="81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1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FLOT-4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</a:tr>
              <a:tr h="36449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9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237490" algn="l" rtl="0" eaLnBrk="0">
                        <a:lnSpc>
                          <a:spcPct val="81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100" kern="0" spc="-2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Cis-FU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9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327025" algn="l" rtl="0" eaLnBrk="0">
                        <a:lnSpc>
                          <a:spcPct val="81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1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S1-Ox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9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353059" algn="l" rtl="0" eaLnBrk="0">
                        <a:lnSpc>
                          <a:spcPct val="81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1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S1-</a:t>
                      </a:r>
                      <a:endParaRPr lang="Arial" altLang="Arial" sz="1100" dirty="0"/>
                    </a:p>
                    <a:p>
                      <a:pPr marL="99060" algn="l" rtl="0" eaLnBrk="0">
                        <a:lnSpc>
                          <a:spcPct val="82000"/>
                        </a:lnSpc>
                        <a:spcBef>
                          <a:spcPts val="253"/>
                        </a:spcBef>
                        <a:tabLst/>
                      </a:pPr>
                      <a:r>
                        <a:rPr sz="11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Ox/CapeOx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9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222884" algn="l" rtl="0" eaLnBrk="0">
                        <a:lnSpc>
                          <a:spcPct val="81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100" kern="0" spc="-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ECX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9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271145" algn="l" rtl="0" eaLnBrk="0">
                        <a:lnSpc>
                          <a:spcPct val="81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100" kern="0" spc="-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ECX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</a:tr>
              <a:tr h="30987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00330" algn="l" rtl="0" eaLnBrk="0">
                        <a:lnSpc>
                          <a:spcPct val="82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100" kern="0" spc="-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pCR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350520" algn="l" rtl="0" eaLnBrk="0">
                        <a:lnSpc>
                          <a:spcPct val="81000"/>
                        </a:lnSpc>
                        <a:tabLst/>
                      </a:pPr>
                      <a:r>
                        <a:rPr sz="1100" kern="0" spc="-2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2%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365125" algn="l" rtl="0" eaLnBrk="0">
                        <a:lnSpc>
                          <a:spcPct val="81000"/>
                        </a:lnSpc>
                        <a:tabLst/>
                      </a:pPr>
                      <a:r>
                        <a:rPr sz="11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5.5%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360679" algn="l" rtl="0" eaLnBrk="0">
                        <a:lnSpc>
                          <a:spcPct val="81000"/>
                        </a:lnSpc>
                        <a:tabLst/>
                      </a:pPr>
                      <a:r>
                        <a:rPr sz="11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7%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260350" algn="l" rtl="0" eaLnBrk="0">
                        <a:lnSpc>
                          <a:spcPct val="81000"/>
                        </a:lnSpc>
                        <a:tabLst/>
                      </a:pPr>
                      <a:r>
                        <a:rPr sz="11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8%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309245" algn="l" rtl="0" eaLnBrk="0">
                        <a:lnSpc>
                          <a:spcPct val="81000"/>
                        </a:lnSpc>
                        <a:tabLst/>
                      </a:pPr>
                      <a:r>
                        <a:rPr sz="11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7%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8" name="textbox 278"/>
          <p:cNvSpPr/>
          <p:nvPr/>
        </p:nvSpPr>
        <p:spPr>
          <a:xfrm>
            <a:off x="448634" y="313120"/>
            <a:ext cx="4944109" cy="81661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4338"/>
              </a:lnSpc>
              <a:tabLst/>
            </a:pPr>
            <a:endParaRPr lang="Arial" altLang="Arial" sz="100" dirty="0"/>
          </a:p>
          <a:p>
            <a:pPr marL="24129" algn="l" rtl="0" eaLnBrk="0">
              <a:lnSpc>
                <a:spcPct val="99000"/>
              </a:lnSpc>
              <a:tabLst/>
            </a:pP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KEYNOTE</a:t>
            </a:r>
            <a:r>
              <a:rPr sz="2700" b="1" kern="0" spc="17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13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585 &amp;</a:t>
            </a:r>
            <a:r>
              <a:rPr sz="2700" b="1" kern="0" spc="19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MATTERHORN</a:t>
            </a:r>
            <a:endParaRPr lang="Arial Narrow" altLang="Arial Narrow" sz="2700" dirty="0"/>
          </a:p>
          <a:p>
            <a:pPr algn="l" rtl="0" eaLnBrk="0">
              <a:lnSpc>
                <a:spcPct val="108000"/>
              </a:lnSpc>
              <a:tabLst/>
            </a:pPr>
            <a:endParaRPr lang="Arial" altLang="Arial" sz="800" dirty="0"/>
          </a:p>
          <a:p>
            <a:pPr marL="12700" algn="l" rtl="0" eaLnBrk="0">
              <a:lnSpc>
                <a:spcPct val="82000"/>
              </a:lnSpc>
              <a:spcBef>
                <a:spcPts val="5"/>
              </a:spcBef>
              <a:tabLst/>
            </a:pP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Control arm pCR</a:t>
            </a:r>
            <a:r>
              <a:rPr sz="2000" kern="0" spc="14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rate less than</a:t>
            </a:r>
            <a:r>
              <a:rPr sz="2000" kern="0" spc="9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historical</a:t>
            </a:r>
            <a:r>
              <a:rPr sz="2000" kern="0" spc="7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clinical</a:t>
            </a:r>
            <a:r>
              <a:rPr sz="2000" kern="0" spc="5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trials</a:t>
            </a:r>
            <a:endParaRPr lang="Arial Narrow" altLang="Arial Narrow" sz="2000" dirty="0"/>
          </a:p>
        </p:txBody>
      </p:sp>
      <p:grpSp>
        <p:nvGrpSpPr>
          <p:cNvPr id="22" name="group 22"/>
          <p:cNvGrpSpPr/>
          <p:nvPr/>
        </p:nvGrpSpPr>
        <p:grpSpPr>
          <a:xfrm rot="21600000">
            <a:off x="359994" y="1273809"/>
            <a:ext cx="3623995" cy="456565"/>
            <a:chOff x="0" y="0"/>
            <a:chExt cx="3623995" cy="456565"/>
          </a:xfrm>
        </p:grpSpPr>
        <p:sp>
          <p:nvSpPr>
            <p:cNvPr id="280" name="rect"/>
            <p:cNvSpPr/>
            <p:nvPr/>
          </p:nvSpPr>
          <p:spPr>
            <a:xfrm>
              <a:off x="0" y="12700"/>
              <a:ext cx="3623995" cy="443865"/>
            </a:xfrm>
            <a:prstGeom prst="rect">
              <a:avLst/>
            </a:prstGeom>
            <a:solidFill>
              <a:srgbClr val="1E325F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282" name="textbox 282"/>
            <p:cNvSpPr/>
            <p:nvPr/>
          </p:nvSpPr>
          <p:spPr>
            <a:xfrm>
              <a:off x="1552128" y="78007"/>
              <a:ext cx="1811020" cy="340995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90452"/>
                </a:lnSpc>
                <a:tabLst/>
              </a:pPr>
              <a:endParaRPr lang="Arial" altLang="Arial" sz="100" dirty="0"/>
            </a:p>
            <a:p>
              <a:pPr marL="622300" indent="-610234" algn="l" rtl="0" eaLnBrk="0">
                <a:lnSpc>
                  <a:spcPct val="103000"/>
                </a:lnSpc>
                <a:tabLst/>
              </a:pPr>
              <a:r>
                <a:rPr sz="1000" b="1" kern="0" spc="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Platinum</a:t>
              </a:r>
              <a:r>
                <a:rPr sz="1000" b="1" kern="0" spc="9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-5</a:t>
              </a:r>
              <a:r>
                <a:rPr sz="1000" b="1" kern="0" spc="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FU</a:t>
              </a:r>
              <a:r>
                <a:rPr sz="1000" b="1" kern="0" spc="9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000" b="1" kern="0" spc="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taxane</a:t>
              </a:r>
              <a:r>
                <a:rPr sz="1000" b="1" kern="0" spc="9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(</a:t>
              </a:r>
              <a:r>
                <a:rPr sz="1000" b="1" kern="0" spc="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FLOT</a:t>
              </a:r>
              <a:r>
                <a:rPr sz="1000" b="1" kern="0" spc="9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)</a:t>
              </a:r>
              <a:r>
                <a:rPr sz="1000" b="1" kern="0" spc="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 </a:t>
              </a:r>
              <a:r>
                <a:rPr sz="1000" b="1" kern="0" spc="1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AIO trials</a:t>
              </a:r>
              <a:endParaRPr lang="Arial" altLang="Arial" sz="1000" dirty="0"/>
            </a:p>
          </p:txBody>
        </p:sp>
        <p:sp>
          <p:nvSpPr>
            <p:cNvPr id="284" name="path"/>
            <p:cNvSpPr/>
            <p:nvPr/>
          </p:nvSpPr>
          <p:spPr>
            <a:xfrm>
              <a:off x="0" y="0"/>
              <a:ext cx="3623868" cy="25400"/>
            </a:xfrm>
            <a:custGeom>
              <a:avLst/>
              <a:gdLst/>
              <a:ahLst/>
              <a:cxnLst/>
              <a:rect l="0" t="0" r="0" b="0"/>
              <a:pathLst>
                <a:path w="5706" h="40">
                  <a:moveTo>
                    <a:pt x="0" y="20"/>
                  </a:moveTo>
                  <a:lnTo>
                    <a:pt x="5706" y="20"/>
                  </a:lnTo>
                </a:path>
              </a:pathLst>
            </a:custGeom>
            <a:noFill/>
            <a:ln w="2540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grpSp>
        <p:nvGrpSpPr>
          <p:cNvPr id="24" name="group 24"/>
          <p:cNvGrpSpPr/>
          <p:nvPr/>
        </p:nvGrpSpPr>
        <p:grpSpPr>
          <a:xfrm rot="21600000">
            <a:off x="359994" y="1717675"/>
            <a:ext cx="3623932" cy="424179"/>
            <a:chOff x="0" y="0"/>
            <a:chExt cx="3623932" cy="424179"/>
          </a:xfrm>
        </p:grpSpPr>
        <p:sp>
          <p:nvSpPr>
            <p:cNvPr id="286" name="rect"/>
            <p:cNvSpPr/>
            <p:nvPr/>
          </p:nvSpPr>
          <p:spPr>
            <a:xfrm>
              <a:off x="0" y="12687"/>
              <a:ext cx="3623932" cy="411492"/>
            </a:xfrm>
            <a:prstGeom prst="rect">
              <a:avLst/>
            </a:prstGeom>
            <a:solidFill>
              <a:srgbClr val="E7E7E7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288" name="textbox 288"/>
            <p:cNvSpPr/>
            <p:nvPr/>
          </p:nvSpPr>
          <p:spPr>
            <a:xfrm>
              <a:off x="2947139" y="78261"/>
              <a:ext cx="582294" cy="313690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73649"/>
                </a:lnSpc>
                <a:tabLst/>
              </a:pPr>
              <a:endParaRPr lang="Arial" altLang="Arial" sz="100" dirty="0"/>
            </a:p>
            <a:p>
              <a:pPr marL="125095" indent="-113029" algn="l" rtl="0" eaLnBrk="0">
                <a:lnSpc>
                  <a:spcPct val="95000"/>
                </a:lnSpc>
                <a:tabLst/>
              </a:pPr>
              <a:r>
                <a:rPr sz="1000" kern="0" spc="2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RAMSES </a:t>
              </a:r>
              <a:r>
                <a:rPr sz="1000" kern="0" spc="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FLOT</a:t>
              </a:r>
              <a:endParaRPr lang="Arial" altLang="Arial" sz="1000" dirty="0"/>
            </a:p>
          </p:txBody>
        </p:sp>
        <p:sp>
          <p:nvSpPr>
            <p:cNvPr id="290" name="path"/>
            <p:cNvSpPr/>
            <p:nvPr/>
          </p:nvSpPr>
          <p:spPr>
            <a:xfrm>
              <a:off x="0" y="0"/>
              <a:ext cx="3623868" cy="25400"/>
            </a:xfrm>
            <a:custGeom>
              <a:avLst/>
              <a:gdLst/>
              <a:ahLst/>
              <a:cxnLst/>
              <a:rect l="0" t="0" r="0" b="0"/>
              <a:pathLst>
                <a:path w="5706" h="40">
                  <a:moveTo>
                    <a:pt x="0" y="20"/>
                  </a:moveTo>
                  <a:lnTo>
                    <a:pt x="5706" y="20"/>
                  </a:lnTo>
                </a:path>
              </a:pathLst>
            </a:custGeom>
            <a:noFill/>
            <a:ln w="2540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sp>
        <p:nvSpPr>
          <p:cNvPr id="292" name="textbox 292"/>
          <p:cNvSpPr/>
          <p:nvPr/>
        </p:nvSpPr>
        <p:spPr>
          <a:xfrm>
            <a:off x="7575804" y="4378553"/>
            <a:ext cx="1306194" cy="57150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90"/>
              </a:lnSpc>
              <a:tabLst/>
            </a:pPr>
            <a:endParaRPr lang="Arial" altLang="Arial" sz="100" dirty="0"/>
          </a:p>
          <a:p>
            <a:pPr marL="330200" algn="l" rtl="0" eaLnBrk="0">
              <a:lnSpc>
                <a:spcPct val="85000"/>
              </a:lnSpc>
              <a:tabLst/>
            </a:pP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Al</a:t>
            </a:r>
            <a:r>
              <a:rPr sz="6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Batran et al,</a:t>
            </a:r>
            <a:r>
              <a:rPr sz="6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i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</a:t>
            </a:r>
            <a:r>
              <a:rPr sz="600" i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ancet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, 2019</a:t>
            </a:r>
            <a:endParaRPr lang="Arial" altLang="Arial" sz="600" dirty="0"/>
          </a:p>
          <a:p>
            <a:pPr marL="48894" indent="172085" algn="r" rtl="0" eaLnBrk="0">
              <a:lnSpc>
                <a:spcPct val="85000"/>
              </a:lnSpc>
              <a:spcBef>
                <a:spcPts val="3"/>
              </a:spcBef>
              <a:tabLst>
                <a:tab pos="208279" algn="l"/>
              </a:tabLst>
            </a:pP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Goetze et al, </a:t>
            </a:r>
            <a:r>
              <a:rPr sz="600" i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IntJ</a:t>
            </a:r>
            <a:r>
              <a:rPr sz="600" i="1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i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Cancer,</a:t>
            </a:r>
            <a:r>
              <a:rPr sz="600" i="1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2023  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Lorenzen et al, </a:t>
            </a:r>
            <a:r>
              <a:rPr sz="600" i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J</a:t>
            </a:r>
            <a:r>
              <a:rPr sz="600" i="1" kern="0" spc="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i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Clin</a:t>
            </a:r>
            <a:r>
              <a:rPr sz="600" i="1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i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Oncol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,</a:t>
            </a:r>
            <a:r>
              <a:rPr sz="6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in</a:t>
            </a:r>
            <a:r>
              <a:rPr sz="6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press  </a:t>
            </a: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	</a:t>
            </a: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Zhang et al, </a:t>
            </a:r>
            <a:r>
              <a:rPr sz="600" i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Lanc</a:t>
            </a:r>
            <a:r>
              <a:rPr sz="600" i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et</a:t>
            </a:r>
            <a:r>
              <a:rPr sz="600" i="1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i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Oncol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, 2021  </a:t>
            </a: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Yuan et al, A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SCO</a:t>
            </a:r>
            <a:r>
              <a:rPr sz="6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2023</a:t>
            </a:r>
            <a:endParaRPr lang="Arial" altLang="Arial" sz="600" dirty="0"/>
          </a:p>
          <a:p>
            <a:pPr marL="12700" algn="r" rtl="0" eaLnBrk="0">
              <a:lnSpc>
                <a:spcPct val="85000"/>
              </a:lnSpc>
              <a:spcBef>
                <a:spcPts val="10"/>
              </a:spcBef>
              <a:tabLst/>
            </a:pP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Cunningham et al, </a:t>
            </a:r>
            <a:r>
              <a:rPr sz="600" i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Lan</a:t>
            </a:r>
            <a:r>
              <a:rPr sz="600" i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cet</a:t>
            </a:r>
            <a:r>
              <a:rPr sz="600" i="1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i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Oncol 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2017  </a:t>
            </a: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Al</a:t>
            </a:r>
            <a:r>
              <a:rPr sz="6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Batran et al,</a:t>
            </a:r>
            <a:r>
              <a:rPr sz="6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i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</a:t>
            </a:r>
            <a:r>
              <a:rPr sz="600" i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ancet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, 2019</a:t>
            </a:r>
            <a:endParaRPr lang="Arial" altLang="Arial" sz="600" dirty="0"/>
          </a:p>
        </p:txBody>
      </p:sp>
      <p:sp>
        <p:nvSpPr>
          <p:cNvPr id="294" name="textbox 294"/>
          <p:cNvSpPr/>
          <p:nvPr/>
        </p:nvSpPr>
        <p:spPr>
          <a:xfrm>
            <a:off x="447560" y="2230276"/>
            <a:ext cx="3294379" cy="15684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236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6000"/>
              </a:lnSpc>
              <a:tabLst/>
            </a:pPr>
            <a:r>
              <a:rPr sz="10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pCR</a:t>
            </a:r>
            <a:r>
              <a:rPr sz="10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  </a:t>
            </a:r>
            <a:r>
              <a:rPr sz="1000" kern="0" spc="0" dirty="0">
                <a:solidFill>
                  <a:srgbClr val="FF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7%</a:t>
            </a:r>
            <a:r>
              <a:rPr sz="1000" kern="0" spc="10" dirty="0">
                <a:solidFill>
                  <a:srgbClr val="FF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               </a:t>
            </a:r>
            <a:r>
              <a:rPr sz="10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15%</a:t>
            </a:r>
            <a:r>
              <a:rPr sz="10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    </a:t>
            </a:r>
            <a:r>
              <a:rPr sz="10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</a:t>
            </a:r>
            <a:r>
              <a:rPr sz="10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15%</a:t>
            </a:r>
            <a:r>
              <a:rPr sz="10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    </a:t>
            </a:r>
            <a:r>
              <a:rPr sz="10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</a:t>
            </a:r>
            <a:r>
              <a:rPr sz="10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15%</a:t>
            </a:r>
            <a:endParaRPr lang="Arial" altLang="Arial" sz="1000" dirty="0"/>
          </a:p>
        </p:txBody>
      </p:sp>
      <p:pic>
        <p:nvPicPr>
          <p:cNvPr id="296" name="picture 29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  <p:sp>
        <p:nvSpPr>
          <p:cNvPr id="298" name="textbox 298"/>
          <p:cNvSpPr/>
          <p:nvPr/>
        </p:nvSpPr>
        <p:spPr>
          <a:xfrm>
            <a:off x="1799411" y="1795802"/>
            <a:ext cx="476250" cy="31369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4529"/>
              </a:lnSpc>
              <a:tabLst/>
            </a:pPr>
            <a:endParaRPr lang="Arial" altLang="Arial" sz="100" dirty="0"/>
          </a:p>
          <a:p>
            <a:pPr marL="89535" indent="-77469" algn="l" rtl="0" eaLnBrk="0">
              <a:lnSpc>
                <a:spcPct val="95000"/>
              </a:lnSpc>
              <a:tabLst/>
            </a:pPr>
            <a:r>
              <a:rPr sz="10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FLOT</a:t>
            </a:r>
            <a:r>
              <a:rPr sz="10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-4</a:t>
            </a:r>
            <a:r>
              <a:rPr sz="10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0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FLOT</a:t>
            </a:r>
            <a:endParaRPr lang="Arial" altLang="Arial" sz="1000" dirty="0"/>
          </a:p>
        </p:txBody>
      </p:sp>
      <p:sp>
        <p:nvSpPr>
          <p:cNvPr id="300" name="textbox 300"/>
          <p:cNvSpPr/>
          <p:nvPr/>
        </p:nvSpPr>
        <p:spPr>
          <a:xfrm>
            <a:off x="2582330" y="1797545"/>
            <a:ext cx="471169" cy="31242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89"/>
              </a:lnSpc>
              <a:tabLst/>
            </a:pPr>
            <a:endParaRPr lang="Arial" altLang="Arial" sz="100" dirty="0"/>
          </a:p>
          <a:p>
            <a:pPr marL="69850" indent="-57150" algn="l" rtl="0" eaLnBrk="0">
              <a:lnSpc>
                <a:spcPct val="94000"/>
              </a:lnSpc>
              <a:tabLst/>
            </a:pPr>
            <a:r>
              <a:rPr sz="10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DANTE</a:t>
            </a:r>
            <a:r>
              <a:rPr sz="10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0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FLOT</a:t>
            </a:r>
            <a:endParaRPr lang="Arial" altLang="Arial" sz="1000" dirty="0"/>
          </a:p>
        </p:txBody>
      </p:sp>
      <p:sp>
        <p:nvSpPr>
          <p:cNvPr id="302" name="textbox 302"/>
          <p:cNvSpPr/>
          <p:nvPr/>
        </p:nvSpPr>
        <p:spPr>
          <a:xfrm>
            <a:off x="601033" y="1795802"/>
            <a:ext cx="960755" cy="1536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4430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4000"/>
              </a:lnSpc>
              <a:tabLst/>
            </a:pPr>
            <a:r>
              <a:rPr sz="1000" kern="0" spc="20" dirty="0">
                <a:solidFill>
                  <a:srgbClr val="FF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MATTERHORN</a:t>
            </a:r>
            <a:endParaRPr lang="Arial" altLang="Arial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8"/>
          <p:cNvSpPr/>
          <p:nvPr/>
        </p:nvSpPr>
        <p:spPr>
          <a:xfrm>
            <a:off x="446023" y="1245503"/>
            <a:ext cx="8049894" cy="31832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7911"/>
              </a:lnSpc>
              <a:tabLst/>
            </a:pPr>
            <a:endParaRPr lang="Arial" altLang="Arial" sz="100" dirty="0"/>
          </a:p>
          <a:p>
            <a:pPr marL="25400" algn="l" rtl="0" eaLnBrk="0">
              <a:lnSpc>
                <a:spcPct val="86000"/>
              </a:lnSpc>
              <a:tabLst/>
            </a:pPr>
            <a:r>
              <a:rPr sz="1500" kern="0" spc="3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Elizabeth S</a:t>
            </a:r>
            <a:r>
              <a:rPr sz="1500" kern="0" spc="2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myth</a:t>
            </a:r>
            <a:r>
              <a:rPr sz="1500" kern="0" spc="11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2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MD</a:t>
            </a:r>
            <a:endParaRPr lang="Arial Narrow" altLang="Arial Narrow" sz="1500" dirty="0"/>
          </a:p>
          <a:p>
            <a:pPr algn="l" rtl="0" eaLnBrk="0">
              <a:lnSpc>
                <a:spcPct val="186000"/>
              </a:lnSpc>
              <a:tabLst/>
            </a:pPr>
            <a:endParaRPr lang="Arial" altLang="Arial" sz="1000" dirty="0"/>
          </a:p>
          <a:p>
            <a:pPr marL="24765" algn="l" rtl="0" eaLnBrk="0">
              <a:lnSpc>
                <a:spcPct val="86000"/>
              </a:lnSpc>
              <a:spcBef>
                <a:spcPts val="458"/>
              </a:spcBef>
              <a:tabLst/>
            </a:pPr>
            <a:r>
              <a:rPr sz="1500" b="1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Personal financial interests since 2017 (lecture honoraria, advisory boards, travel support)</a:t>
            </a:r>
            <a:endParaRPr lang="Arial Narrow" altLang="Arial Narrow" sz="1500" dirty="0"/>
          </a:p>
          <a:p>
            <a:pPr marL="28575" indent="-15875" algn="l" rtl="0" eaLnBrk="0">
              <a:lnSpc>
                <a:spcPct val="93000"/>
              </a:lnSpc>
              <a:spcBef>
                <a:spcPts val="1012"/>
              </a:spcBef>
              <a:tabLst/>
            </a:pPr>
            <a:r>
              <a:rPr sz="1500" kern="0" spc="4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Amal Therapeutics,</a:t>
            </a:r>
            <a:r>
              <a:rPr sz="1500" kern="0" spc="-1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Aptitude Health,</a:t>
            </a:r>
            <a:r>
              <a:rPr sz="1500" kern="0" spc="-10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Amgen,</a:t>
            </a:r>
            <a:r>
              <a:rPr sz="1500" kern="0" spc="-1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Astellas,</a:t>
            </a:r>
            <a:r>
              <a:rPr sz="1500" kern="0" spc="-8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Astra Zeneca, Beigene, BMS, Celgene, Daiichi Sankyo,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Elsevier,  Everest Clinical</a:t>
            </a:r>
            <a:r>
              <a:rPr sz="1500" kern="0" spc="10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Research, First Wor</a:t>
            </a:r>
            <a:r>
              <a:rPr sz="1500" kern="0" spc="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 Group,</a:t>
            </a:r>
            <a:r>
              <a:rPr sz="1500" kern="0" spc="7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Five</a:t>
            </a:r>
            <a:r>
              <a:rPr sz="1500" kern="0" spc="1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Prime Therapeutics, Gritstone</a:t>
            </a:r>
            <a:r>
              <a:rPr sz="1500" kern="0" spc="9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Oncology,</a:t>
            </a:r>
            <a:r>
              <a:rPr sz="1500" kern="0" spc="10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Imedex,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Merck</a:t>
            </a:r>
            <a:r>
              <a:rPr sz="1500" kern="0" spc="10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,</a:t>
            </a:r>
            <a:r>
              <a:rPr sz="1500" kern="0" spc="9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My</a:t>
            </a:r>
            <a:r>
              <a:rPr sz="1500" kern="0" spc="1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Personal</a:t>
            </a:r>
            <a:r>
              <a:rPr sz="1500" kern="0" spc="10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Therapeutics</a:t>
            </a:r>
            <a:r>
              <a:rPr sz="1500" kern="0" spc="10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,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Novartis</a:t>
            </a:r>
            <a:r>
              <a:rPr sz="1500" kern="0" spc="10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,</a:t>
            </a:r>
            <a:r>
              <a:rPr sz="1500" kern="0" spc="1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Pfizer</a:t>
            </a:r>
            <a:r>
              <a:rPr sz="1500" kern="0" spc="10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, 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Roche</a:t>
            </a:r>
            <a:r>
              <a:rPr sz="1500" kern="0" spc="10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,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Sai</a:t>
            </a:r>
            <a:r>
              <a:rPr sz="1500" kern="0" spc="10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-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Med</a:t>
            </a:r>
            <a:r>
              <a:rPr sz="1500" kern="0" spc="10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,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Servier</a:t>
            </a:r>
            <a:r>
              <a:rPr sz="1500" kern="0" spc="10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,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Touch</a:t>
            </a:r>
            <a:r>
              <a:rPr sz="1500" kern="0" spc="10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Oncology</a:t>
            </a:r>
            <a:r>
              <a:rPr sz="1500" kern="0" spc="10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,</a:t>
            </a:r>
            <a:r>
              <a:rPr sz="1500" kern="0" spc="9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Turning</a:t>
            </a:r>
            <a:r>
              <a:rPr sz="1500" kern="0" spc="10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Point</a:t>
            </a:r>
            <a:r>
              <a:rPr sz="1500" kern="0" spc="9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 </a:t>
            </a:r>
            <a:r>
              <a:rPr sz="1500" kern="0" spc="4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Therapeutics, Vi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racta, Zymeworks</a:t>
            </a:r>
            <a:endParaRPr lang="Arial Narrow" altLang="Arial Narrow" sz="1500" dirty="0"/>
          </a:p>
          <a:p>
            <a:pPr algn="l" rtl="0" eaLnBrk="0">
              <a:lnSpc>
                <a:spcPct val="125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26000"/>
              </a:lnSpc>
              <a:tabLst/>
            </a:pPr>
            <a:endParaRPr lang="Arial" altLang="Arial" sz="1000" dirty="0"/>
          </a:p>
          <a:p>
            <a:pPr marL="25400" algn="l" rtl="0" eaLnBrk="0">
              <a:lnSpc>
                <a:spcPct val="87000"/>
              </a:lnSpc>
              <a:spcBef>
                <a:spcPts val="458"/>
              </a:spcBef>
              <a:tabLst/>
            </a:pPr>
            <a:r>
              <a:rPr sz="1500" b="1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Leadership Roles</a:t>
            </a:r>
            <a:endParaRPr lang="Arial Narrow" altLang="Arial Narrow" sz="1500" dirty="0"/>
          </a:p>
          <a:p>
            <a:pPr marL="25400" algn="l" rtl="0" eaLnBrk="0">
              <a:lnSpc>
                <a:spcPct val="83000"/>
              </a:lnSpc>
              <a:spcBef>
                <a:spcPts val="962"/>
              </a:spcBef>
              <a:tabLst/>
            </a:pP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EORTC GI Cl</a:t>
            </a:r>
            <a:r>
              <a:rPr sz="1500" kern="0" spc="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inical Trials Group Gastric Task</a:t>
            </a:r>
            <a:r>
              <a:rPr sz="1500" kern="0" spc="1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Force co-Lead</a:t>
            </a:r>
            <a:endParaRPr lang="Arial Narrow" altLang="Arial Narrow" sz="1500" dirty="0"/>
          </a:p>
          <a:p>
            <a:pPr marL="37465" algn="l" rtl="0" eaLnBrk="0">
              <a:lnSpc>
                <a:spcPts val="1921"/>
              </a:lnSpc>
              <a:tabLst/>
            </a:pP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ESMO</a:t>
            </a:r>
            <a:r>
              <a:rPr sz="1500" kern="0" spc="7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GI</a:t>
            </a:r>
            <a:r>
              <a:rPr sz="1500" kern="0" spc="19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Faculty</a:t>
            </a:r>
            <a:r>
              <a:rPr sz="1500" kern="0" spc="7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(2017 –</a:t>
            </a:r>
            <a:r>
              <a:rPr sz="1500" kern="0" spc="5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current</a:t>
            </a:r>
            <a:r>
              <a:rPr sz="1500" kern="0" spc="7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)</a:t>
            </a:r>
            <a:endParaRPr lang="Arial Narrow" altLang="Arial Narrow" sz="1500" dirty="0"/>
          </a:p>
          <a:p>
            <a:pPr marL="37465" algn="l" rtl="0" eaLnBrk="0">
              <a:lnSpc>
                <a:spcPct val="86000"/>
              </a:lnSpc>
              <a:spcBef>
                <a:spcPts val="416"/>
              </a:spcBef>
              <a:tabLst/>
            </a:pP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UK &amp;</a:t>
            </a:r>
            <a:r>
              <a:rPr sz="1500" kern="0" spc="1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Ireland Oesophagogastric Cancer</a:t>
            </a:r>
            <a:r>
              <a:rPr sz="1500" kern="0" spc="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Group Trustee</a:t>
            </a:r>
            <a:endParaRPr lang="Arial Narrow" altLang="Arial Narrow" sz="1500" dirty="0"/>
          </a:p>
        </p:txBody>
      </p:sp>
      <p:sp>
        <p:nvSpPr>
          <p:cNvPr id="10" name="textbox 10"/>
          <p:cNvSpPr/>
          <p:nvPr/>
        </p:nvSpPr>
        <p:spPr>
          <a:xfrm>
            <a:off x="459659" y="313120"/>
            <a:ext cx="4330700" cy="3663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8138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3000"/>
              </a:lnSpc>
              <a:tabLst/>
            </a:pPr>
            <a:r>
              <a:rPr sz="2700" b="1" kern="0" spc="3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DECLARATION</a:t>
            </a:r>
            <a:r>
              <a:rPr sz="2700" b="1" kern="0" spc="18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3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OF</a:t>
            </a:r>
            <a:r>
              <a:rPr sz="2700" b="1" kern="0" spc="18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3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INTERESTS</a:t>
            </a:r>
            <a:endParaRPr lang="Arial Narrow" altLang="Arial Narrow" sz="2700" dirty="0"/>
          </a:p>
        </p:txBody>
      </p:sp>
      <p:sp>
        <p:nvSpPr>
          <p:cNvPr id="12" name="textbox 12"/>
          <p:cNvSpPr/>
          <p:nvPr/>
        </p:nvSpPr>
        <p:spPr>
          <a:xfrm>
            <a:off x="4408056" y="4818684"/>
            <a:ext cx="4403725" cy="1365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056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900" kern="0" spc="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Content of this presentation</a:t>
            </a:r>
            <a:r>
              <a:rPr sz="900" kern="0" spc="7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is copyrig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ht</a:t>
            </a:r>
            <a:r>
              <a:rPr sz="900" kern="0" spc="6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and</a:t>
            </a:r>
            <a:r>
              <a:rPr sz="900" kern="0" spc="5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responsibility of the author.</a:t>
            </a:r>
            <a:r>
              <a:rPr sz="900" kern="0" spc="8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Permission</a:t>
            </a:r>
            <a:r>
              <a:rPr sz="900" kern="0" spc="6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is required</a:t>
            </a:r>
            <a:r>
              <a:rPr sz="900" kern="0" spc="3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for</a:t>
            </a:r>
            <a:r>
              <a:rPr sz="900" kern="0" spc="4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re-use.</a:t>
            </a:r>
            <a:endParaRPr lang="Arial Narrow" altLang="Arial Narrow" sz="900" dirty="0"/>
          </a:p>
        </p:txBody>
      </p:sp>
      <p:pic>
        <p:nvPicPr>
          <p:cNvPr id="14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  <p:sp>
        <p:nvSpPr>
          <p:cNvPr id="16" name="textbox 16"/>
          <p:cNvSpPr/>
          <p:nvPr/>
        </p:nvSpPr>
        <p:spPr>
          <a:xfrm>
            <a:off x="1993391" y="4826304"/>
            <a:ext cx="911860" cy="1365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056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900" b="1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Elizabeth Smyth</a:t>
            </a:r>
            <a:r>
              <a:rPr sz="900" b="1" kern="0" spc="6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b="1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MD</a:t>
            </a:r>
            <a:endParaRPr lang="Arial Narrow" altLang="Arial Narrow" sz="9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4" name="table 304"/>
          <p:cNvGraphicFramePr>
            <a:graphicFrameLocks noGrp="1"/>
          </p:cNvGraphicFramePr>
          <p:nvPr/>
        </p:nvGraphicFramePr>
        <p:xfrm>
          <a:off x="359994" y="1273809"/>
          <a:ext cx="8049895" cy="1351279"/>
        </p:xfrm>
        <a:graphic>
          <a:graphicData uri="http://schemas.openxmlformats.org/drawingml/2006/table">
            <a:tbl>
              <a:tblPr/>
              <a:tblGrid>
                <a:gridCol w="1281430"/>
                <a:gridCol w="780415"/>
                <a:gridCol w="781050"/>
                <a:gridCol w="781050"/>
                <a:gridCol w="669925"/>
                <a:gridCol w="1236980"/>
                <a:gridCol w="1164590"/>
                <a:gridCol w="1354455"/>
              </a:tblGrid>
              <a:tr h="46990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325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rtl="0" eaLnBrk="0">
                        <a:lnSpc>
                          <a:spcPct val="118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283209" algn="l" rtl="0" eaLnBrk="0">
                        <a:lnSpc>
                          <a:spcPct val="83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000" b="1" kern="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Platinum</a:t>
                      </a:r>
                      <a:r>
                        <a:rPr sz="1000" b="1" kern="0" spc="9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-5</a:t>
                      </a:r>
                      <a:r>
                        <a:rPr sz="1000" b="1" kern="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FU</a:t>
                      </a:r>
                      <a:r>
                        <a:rPr sz="1000" b="1" kern="0" spc="9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b="1" kern="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taxane</a:t>
                      </a:r>
                      <a:r>
                        <a:rPr sz="1000" b="1" kern="0" spc="9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(</a:t>
                      </a:r>
                      <a:r>
                        <a:rPr sz="1000" b="1" kern="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FLOT</a:t>
                      </a:r>
                      <a:r>
                        <a:rPr sz="1000" b="1" kern="0" spc="9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)</a:t>
                      </a:r>
                      <a:endParaRPr lang="Arial" altLang="Arial" sz="1000" dirty="0"/>
                    </a:p>
                    <a:p>
                      <a:pPr marL="893444" algn="l" rtl="0" eaLnBrk="0">
                        <a:lnSpc>
                          <a:spcPts val="1261"/>
                        </a:lnSpc>
                        <a:tabLst/>
                      </a:pPr>
                      <a:r>
                        <a:rPr sz="1000" b="1" kern="0" spc="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AIO trials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935989" indent="-136525" algn="l" rtl="0" eaLnBrk="0">
                        <a:lnSpc>
                          <a:spcPct val="90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200" b="1" kern="0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Platinum-5FU taxane   </a:t>
                      </a:r>
                      <a:r>
                        <a:rPr sz="1200" b="1" kern="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Outside G</a:t>
                      </a:r>
                      <a:r>
                        <a:rPr sz="1200" b="1" kern="0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ermany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483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483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483E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253365" algn="l" rtl="0" eaLnBrk="0">
                        <a:lnSpc>
                          <a:spcPct val="84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000" kern="0" spc="2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MATTERHORN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70179" algn="l" rtl="0" eaLnBrk="0">
                        <a:lnSpc>
                          <a:spcPts val="781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FLOT</a:t>
                      </a:r>
                      <a:r>
                        <a:rPr sz="10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-4</a:t>
                      </a:r>
                      <a:endParaRPr lang="Arial" altLang="Arial" sz="1000" dirty="0"/>
                    </a:p>
                    <a:p>
                      <a:pPr marL="248284" algn="l" rtl="0" eaLnBrk="0">
                        <a:lnSpc>
                          <a:spcPts val="1260"/>
                        </a:lnSpc>
                        <a:tabLst/>
                      </a:pP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FLOT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72720" algn="l" rtl="0" eaLnBrk="0">
                        <a:lnSpc>
                          <a:spcPts val="756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0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DANTE</a:t>
                      </a:r>
                      <a:endParaRPr lang="Arial" altLang="Arial" sz="1000" dirty="0"/>
                    </a:p>
                    <a:p>
                      <a:pPr marL="229870" algn="l" rtl="0" eaLnBrk="0">
                        <a:lnSpc>
                          <a:spcPts val="1271"/>
                        </a:lnSpc>
                        <a:tabLst/>
                      </a:pP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FLOT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229870" indent="-113029" algn="l" rtl="0" eaLnBrk="0">
                        <a:lnSpc>
                          <a:spcPct val="95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0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RAMSES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FLOT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252095" algn="l" rtl="0" eaLnBrk="0">
                        <a:lnSpc>
                          <a:spcPct val="83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0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UK</a:t>
                      </a:r>
                      <a:endParaRPr lang="Arial" altLang="Arial" sz="1000" dirty="0"/>
                    </a:p>
                    <a:p>
                      <a:pPr marL="154304" algn="l" rtl="0" eaLnBrk="0">
                        <a:lnSpc>
                          <a:spcPct val="83000"/>
                        </a:lnSpc>
                        <a:spcBef>
                          <a:spcPts val="246"/>
                        </a:spcBef>
                        <a:tabLst/>
                      </a:pPr>
                      <a:r>
                        <a:rPr sz="10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cohort</a:t>
                      </a:r>
                      <a:endParaRPr lang="Arial" altLang="Arial" sz="1000" dirty="0"/>
                    </a:p>
                    <a:p>
                      <a:pPr marL="175260" algn="l" rtl="0" eaLnBrk="0">
                        <a:lnSpc>
                          <a:spcPts val="1277"/>
                        </a:lnSpc>
                        <a:tabLst/>
                      </a:pP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FLOT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234315" indent="27305" algn="l" rtl="0" eaLnBrk="0">
                        <a:lnSpc>
                          <a:spcPct val="98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0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International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</a:t>
                      </a:r>
                      <a:r>
                        <a:rPr sz="10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Anastomos</a:t>
                      </a:r>
                      <a:r>
                        <a:rPr sz="10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is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</a:t>
                      </a:r>
                      <a:r>
                        <a:rPr sz="10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Audit</a:t>
                      </a:r>
                      <a:r>
                        <a:rPr sz="1000" kern="0" spc="1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FLOT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415925" algn="l" rtl="0" eaLnBrk="0">
                        <a:lnSpc>
                          <a:spcPct val="83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Italian</a:t>
                      </a:r>
                      <a:endParaRPr lang="Arial" altLang="Arial" sz="1000" dirty="0"/>
                    </a:p>
                    <a:p>
                      <a:pPr marL="212090" algn="l" rtl="0" eaLnBrk="0">
                        <a:lnSpc>
                          <a:spcPts val="1218"/>
                        </a:lnSpc>
                        <a:spcBef>
                          <a:spcPts val="251"/>
                        </a:spcBef>
                        <a:tabLst/>
                      </a:pPr>
                      <a:r>
                        <a:rPr sz="10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collaborativ</a:t>
                      </a:r>
                      <a:r>
                        <a:rPr sz="10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</a:t>
                      </a:r>
                      <a:endParaRPr lang="Arial" altLang="Arial" sz="1000" dirty="0"/>
                    </a:p>
                    <a:p>
                      <a:pPr marL="421640" algn="l" rtl="0" eaLnBrk="0">
                        <a:lnSpc>
                          <a:spcPct val="84000"/>
                        </a:lnSpc>
                        <a:spcBef>
                          <a:spcPts val="41"/>
                        </a:spcBef>
                        <a:tabLst/>
                      </a:pP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FLOT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379095" algn="l" rtl="0" eaLnBrk="0">
                        <a:lnSpc>
                          <a:spcPts val="781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0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PRODIGY</a:t>
                      </a:r>
                      <a:endParaRPr lang="Arial" altLang="Arial" sz="1000" dirty="0"/>
                    </a:p>
                    <a:p>
                      <a:pPr marL="427990" algn="l" rtl="0" eaLnBrk="0">
                        <a:lnSpc>
                          <a:spcPts val="1260"/>
                        </a:lnSpc>
                        <a:tabLst/>
                      </a:pPr>
                      <a:r>
                        <a:rPr sz="10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D-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Ox</a:t>
                      </a:r>
                      <a:r>
                        <a:rPr sz="10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-S1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</a:tr>
              <a:tr h="30987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99694" algn="l" rtl="0" eaLnBrk="0">
                        <a:lnSpc>
                          <a:spcPct val="86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pCR</a:t>
                      </a:r>
                      <a:r>
                        <a:rPr sz="10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</a:t>
                      </a:r>
                      <a:r>
                        <a:rPr sz="1000" kern="0" spc="3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7%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71779" algn="l" rtl="0" eaLnBrk="0">
                        <a:lnSpc>
                          <a:spcPct val="84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0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15%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71779" algn="l" rtl="0" eaLnBrk="0">
                        <a:lnSpc>
                          <a:spcPct val="84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0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15%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71779" algn="l" rtl="0" eaLnBrk="0">
                        <a:lnSpc>
                          <a:spcPct val="84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0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15%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187960" algn="l" rtl="0" eaLnBrk="0">
                        <a:lnSpc>
                          <a:spcPct val="84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000" kern="0" spc="1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9.5%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499109" algn="l" rtl="0" eaLnBrk="0">
                        <a:lnSpc>
                          <a:spcPct val="84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000" kern="0" spc="-1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10%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436880" algn="l" rtl="0" eaLnBrk="0">
                        <a:lnSpc>
                          <a:spcPct val="84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000" kern="0" spc="1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7.3%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502284" algn="l" rtl="0" eaLnBrk="0">
                        <a:lnSpc>
                          <a:spcPct val="84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000" kern="0" spc="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10.4%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6" name="textbox 306"/>
          <p:cNvSpPr/>
          <p:nvPr/>
        </p:nvSpPr>
        <p:spPr>
          <a:xfrm>
            <a:off x="454742" y="313120"/>
            <a:ext cx="6247129" cy="81406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6907"/>
              </a:lnSpc>
              <a:tabLst/>
            </a:pPr>
            <a:endParaRPr lang="Arial" altLang="Arial" sz="100" dirty="0"/>
          </a:p>
          <a:p>
            <a:pPr marL="17145" algn="l" rtl="0" eaLnBrk="0">
              <a:lnSpc>
                <a:spcPct val="83000"/>
              </a:lnSpc>
              <a:tabLst/>
            </a:pPr>
            <a:r>
              <a:rPr sz="2700" b="1" kern="0" spc="3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MATTERHORN</a:t>
            </a:r>
            <a:endParaRPr lang="Arial Narrow" altLang="Arial Narrow" sz="2700" dirty="0"/>
          </a:p>
          <a:p>
            <a:pPr algn="l" rtl="0" eaLnBrk="0">
              <a:lnSpc>
                <a:spcPct val="101000"/>
              </a:lnSpc>
              <a:tabLst/>
            </a:pPr>
            <a:endParaRPr lang="Arial" altLang="Arial" sz="1300" dirty="0"/>
          </a:p>
          <a:p>
            <a:pPr marL="12700" algn="l" rtl="0" eaLnBrk="0">
              <a:lnSpc>
                <a:spcPct val="81000"/>
              </a:lnSpc>
              <a:spcBef>
                <a:spcPts val="6"/>
              </a:spcBef>
              <a:tabLst/>
            </a:pPr>
            <a:r>
              <a:rPr sz="2000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How do these chem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otherapy pCR rates</a:t>
            </a:r>
            <a:r>
              <a:rPr sz="2000" kern="0" spc="4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compare</a:t>
            </a:r>
            <a:r>
              <a:rPr sz="2000" kern="0" spc="4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to</a:t>
            </a:r>
            <a:r>
              <a:rPr sz="2000" kern="0" spc="9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historical</a:t>
            </a:r>
            <a:r>
              <a:rPr sz="2000" kern="0" spc="4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trials?</a:t>
            </a:r>
            <a:endParaRPr lang="Arial Narrow" altLang="Arial Narrow" sz="2000" dirty="0"/>
          </a:p>
        </p:txBody>
      </p:sp>
      <p:sp>
        <p:nvSpPr>
          <p:cNvPr id="308" name="textbox 308"/>
          <p:cNvSpPr/>
          <p:nvPr/>
        </p:nvSpPr>
        <p:spPr>
          <a:xfrm>
            <a:off x="7581747" y="4300829"/>
            <a:ext cx="1269364" cy="56578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90"/>
              </a:lnSpc>
              <a:tabLst/>
            </a:pPr>
            <a:endParaRPr lang="Arial" altLang="Arial" sz="100" dirty="0"/>
          </a:p>
          <a:p>
            <a:pPr marL="293370" algn="l" rtl="0" eaLnBrk="0">
              <a:lnSpc>
                <a:spcPct val="85000"/>
              </a:lnSpc>
              <a:tabLst/>
            </a:pP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Al</a:t>
            </a:r>
            <a:r>
              <a:rPr sz="6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Batran et al,</a:t>
            </a:r>
            <a:r>
              <a:rPr sz="6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i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</a:t>
            </a:r>
            <a:r>
              <a:rPr sz="600" i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ancet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, 2019</a:t>
            </a:r>
            <a:endParaRPr lang="Arial" altLang="Arial" sz="600" dirty="0"/>
          </a:p>
          <a:p>
            <a:pPr marL="12700" indent="172085" algn="r" rtl="0" eaLnBrk="0">
              <a:lnSpc>
                <a:spcPct val="85000"/>
              </a:lnSpc>
              <a:tabLst/>
            </a:pP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Goetze et al, </a:t>
            </a:r>
            <a:r>
              <a:rPr sz="600" i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IntJ</a:t>
            </a:r>
            <a:r>
              <a:rPr sz="600" i="1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i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Cancer,</a:t>
            </a:r>
            <a:r>
              <a:rPr sz="600" i="1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2023  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Lorenzen et al, </a:t>
            </a:r>
            <a:r>
              <a:rPr sz="600" i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J</a:t>
            </a:r>
            <a:r>
              <a:rPr sz="600" i="1" kern="0" spc="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i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Clin</a:t>
            </a:r>
            <a:r>
              <a:rPr sz="600" i="1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i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Oncol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,</a:t>
            </a:r>
            <a:r>
              <a:rPr sz="6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in</a:t>
            </a:r>
            <a:r>
              <a:rPr sz="6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press  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Moore et al,</a:t>
            </a:r>
            <a:r>
              <a:rPr sz="6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i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EJC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,</a:t>
            </a:r>
            <a:r>
              <a:rPr sz="6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2022</a:t>
            </a:r>
            <a:endParaRPr lang="Arial" altLang="Arial" sz="600" dirty="0"/>
          </a:p>
          <a:p>
            <a:pPr marL="74930" indent="17779" algn="r" rtl="0" eaLnBrk="0">
              <a:lnSpc>
                <a:spcPct val="83000"/>
              </a:lnSpc>
              <a:spcBef>
                <a:spcPts val="14"/>
              </a:spcBef>
              <a:tabLst/>
            </a:pP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Kamarajah</a:t>
            </a:r>
            <a:r>
              <a:rPr sz="6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et 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al, </a:t>
            </a:r>
            <a:r>
              <a:rPr sz="600" i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Annal Surg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, 2022  </a:t>
            </a: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Giomonni et 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al, </a:t>
            </a:r>
            <a:r>
              <a:rPr sz="600" i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BMC</a:t>
            </a:r>
            <a:r>
              <a:rPr sz="600" i="1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i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Cancer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,</a:t>
            </a:r>
            <a:r>
              <a:rPr sz="6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2021  </a:t>
            </a: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Zhang et al, </a:t>
            </a:r>
            <a:r>
              <a:rPr sz="600" i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Lancet</a:t>
            </a:r>
            <a:r>
              <a:rPr sz="600" i="1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i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O</a:t>
            </a:r>
            <a:r>
              <a:rPr sz="600" i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ncol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, 2021</a:t>
            </a:r>
            <a:endParaRPr lang="Arial" altLang="Arial" sz="600" dirty="0"/>
          </a:p>
        </p:txBody>
      </p:sp>
      <p:pic>
        <p:nvPicPr>
          <p:cNvPr id="310" name="picture 3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2" name="table 312"/>
          <p:cNvGraphicFramePr>
            <a:graphicFrameLocks noGrp="1"/>
          </p:cNvGraphicFramePr>
          <p:nvPr/>
        </p:nvGraphicFramePr>
        <p:xfrm>
          <a:off x="359994" y="1273809"/>
          <a:ext cx="8049260" cy="1351279"/>
        </p:xfrm>
        <a:graphic>
          <a:graphicData uri="http://schemas.openxmlformats.org/drawingml/2006/table">
            <a:tbl>
              <a:tblPr/>
              <a:tblGrid>
                <a:gridCol w="1281430"/>
                <a:gridCol w="780415"/>
                <a:gridCol w="780415"/>
                <a:gridCol w="781050"/>
                <a:gridCol w="669925"/>
                <a:gridCol w="1236980"/>
                <a:gridCol w="1109980"/>
                <a:gridCol w="1409064"/>
              </a:tblGrid>
              <a:tr h="46990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325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rtl="0" eaLnBrk="0">
                        <a:lnSpc>
                          <a:spcPct val="118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283209" algn="l" rtl="0" eaLnBrk="0">
                        <a:lnSpc>
                          <a:spcPct val="83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000" b="1" kern="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Platinum</a:t>
                      </a:r>
                      <a:r>
                        <a:rPr sz="1000" b="1" kern="0" spc="9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-5</a:t>
                      </a:r>
                      <a:r>
                        <a:rPr sz="1000" b="1" kern="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FU</a:t>
                      </a:r>
                      <a:r>
                        <a:rPr sz="1000" b="1" kern="0" spc="9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b="1" kern="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taxane</a:t>
                      </a:r>
                      <a:r>
                        <a:rPr sz="1000" b="1" kern="0" spc="9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(</a:t>
                      </a:r>
                      <a:r>
                        <a:rPr sz="1000" b="1" kern="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FLOT</a:t>
                      </a:r>
                      <a:r>
                        <a:rPr sz="1000" b="1" kern="0" spc="9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)</a:t>
                      </a:r>
                      <a:endParaRPr lang="Arial" altLang="Arial" sz="1000" dirty="0"/>
                    </a:p>
                    <a:p>
                      <a:pPr marL="893444" algn="l" rtl="0" eaLnBrk="0">
                        <a:lnSpc>
                          <a:spcPts val="1261"/>
                        </a:lnSpc>
                        <a:tabLst/>
                      </a:pPr>
                      <a:r>
                        <a:rPr sz="1000" b="1" kern="0" spc="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AIO trials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936625" indent="-136525" algn="l" rtl="0" eaLnBrk="0">
                        <a:lnSpc>
                          <a:spcPct val="90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200" b="1" kern="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Platinum-</a:t>
                      </a:r>
                      <a:r>
                        <a:rPr sz="1200" b="1" kern="0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5FU taxane</a:t>
                      </a:r>
                      <a:r>
                        <a:rPr sz="1200" b="1" kern="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1200" b="1" kern="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Outside G</a:t>
                      </a:r>
                      <a:r>
                        <a:rPr sz="1200" b="1" kern="0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ermany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483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483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483E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253365" algn="l" rtl="0" eaLnBrk="0">
                        <a:lnSpc>
                          <a:spcPct val="84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000" kern="0" spc="2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MATTERHORN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70179" algn="l" rtl="0" eaLnBrk="0">
                        <a:lnSpc>
                          <a:spcPts val="781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FLOT</a:t>
                      </a:r>
                      <a:r>
                        <a:rPr sz="10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-4</a:t>
                      </a:r>
                      <a:endParaRPr lang="Arial" altLang="Arial" sz="1000" dirty="0"/>
                    </a:p>
                    <a:p>
                      <a:pPr marL="248284" algn="l" rtl="0" eaLnBrk="0">
                        <a:lnSpc>
                          <a:spcPts val="1260"/>
                        </a:lnSpc>
                        <a:tabLst/>
                      </a:pP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FLOT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72720" algn="l" rtl="0" eaLnBrk="0">
                        <a:lnSpc>
                          <a:spcPts val="756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0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DANTE</a:t>
                      </a:r>
                      <a:endParaRPr lang="Arial" altLang="Arial" sz="1000" dirty="0"/>
                    </a:p>
                    <a:p>
                      <a:pPr marL="229870" algn="l" rtl="0" eaLnBrk="0">
                        <a:lnSpc>
                          <a:spcPts val="1271"/>
                        </a:lnSpc>
                        <a:tabLst/>
                      </a:pP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FLOT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230504" indent="-113029" algn="l" rtl="0" eaLnBrk="0">
                        <a:lnSpc>
                          <a:spcPct val="95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0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RAMSES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FLOT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252729" algn="l" rtl="0" eaLnBrk="0">
                        <a:lnSpc>
                          <a:spcPct val="83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0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UK</a:t>
                      </a:r>
                      <a:endParaRPr lang="Arial" altLang="Arial" sz="1000" dirty="0"/>
                    </a:p>
                    <a:p>
                      <a:pPr marL="154939" algn="l" rtl="0" eaLnBrk="0">
                        <a:lnSpc>
                          <a:spcPct val="83000"/>
                        </a:lnSpc>
                        <a:spcBef>
                          <a:spcPts val="246"/>
                        </a:spcBef>
                        <a:tabLst/>
                      </a:pPr>
                      <a:r>
                        <a:rPr sz="10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cohort</a:t>
                      </a:r>
                      <a:endParaRPr lang="Arial" altLang="Arial" sz="1000" dirty="0"/>
                    </a:p>
                    <a:p>
                      <a:pPr marL="175895" algn="l" rtl="0" eaLnBrk="0">
                        <a:lnSpc>
                          <a:spcPts val="1277"/>
                        </a:lnSpc>
                        <a:tabLst/>
                      </a:pP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FLOT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234950" indent="27305" algn="l" rtl="0" eaLnBrk="0">
                        <a:lnSpc>
                          <a:spcPct val="98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0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International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</a:t>
                      </a:r>
                      <a:r>
                        <a:rPr sz="10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Anastomos</a:t>
                      </a:r>
                      <a:r>
                        <a:rPr sz="10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is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</a:t>
                      </a:r>
                      <a:r>
                        <a:rPr sz="10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Audit</a:t>
                      </a:r>
                      <a:r>
                        <a:rPr sz="1000" kern="0" spc="1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FLOT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67004" algn="l" rtl="0" eaLnBrk="0">
                        <a:lnSpc>
                          <a:spcPts val="781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0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PRODIGY</a:t>
                      </a:r>
                      <a:endParaRPr lang="Arial" altLang="Arial" sz="1000" dirty="0"/>
                    </a:p>
                    <a:p>
                      <a:pPr marL="215900" algn="l" rtl="0" eaLnBrk="0">
                        <a:lnSpc>
                          <a:spcPts val="1260"/>
                        </a:lnSpc>
                        <a:tabLst/>
                      </a:pPr>
                      <a:r>
                        <a:rPr sz="10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D-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Ox</a:t>
                      </a:r>
                      <a:r>
                        <a:rPr sz="10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-S1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455294" indent="-400684" algn="l" rtl="0" eaLnBrk="0">
                        <a:lnSpc>
                          <a:spcPct val="95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Italian</a:t>
                      </a:r>
                      <a:r>
                        <a:rPr sz="10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collaborative</a:t>
                      </a:r>
                      <a:r>
                        <a:rPr sz="10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FLOT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</a:tr>
              <a:tr h="30987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99694" algn="l" rtl="0" eaLnBrk="0">
                        <a:lnSpc>
                          <a:spcPct val="86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pCR</a:t>
                      </a:r>
                      <a:r>
                        <a:rPr sz="10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</a:t>
                      </a:r>
                      <a:r>
                        <a:rPr sz="1000" kern="0" spc="3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7%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71779" algn="l" rtl="0" eaLnBrk="0">
                        <a:lnSpc>
                          <a:spcPct val="84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0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15%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71779" algn="l" rtl="0" eaLnBrk="0">
                        <a:lnSpc>
                          <a:spcPct val="84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0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15%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72415" algn="l" rtl="0" eaLnBrk="0">
                        <a:lnSpc>
                          <a:spcPct val="84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0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15%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188595" algn="l" rtl="0" eaLnBrk="0">
                        <a:lnSpc>
                          <a:spcPct val="84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000" kern="0" spc="1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9.5%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499744" algn="l" rtl="0" eaLnBrk="0">
                        <a:lnSpc>
                          <a:spcPct val="84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000" kern="0" spc="-1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10%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90195" algn="l" rtl="0" eaLnBrk="0">
                        <a:lnSpc>
                          <a:spcPct val="84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000" kern="0" spc="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10.4%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468630" algn="l" rtl="0" eaLnBrk="0">
                        <a:lnSpc>
                          <a:spcPct val="84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000" kern="0" spc="1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7.3%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14" name="picture 3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819853" y="2707994"/>
            <a:ext cx="7219246" cy="1028854"/>
          </a:xfrm>
          <a:prstGeom prst="rect">
            <a:avLst/>
          </a:prstGeom>
        </p:spPr>
      </p:pic>
      <p:pic>
        <p:nvPicPr>
          <p:cNvPr id="316" name="picture 3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2548127" y="3776471"/>
            <a:ext cx="3358895" cy="1202436"/>
          </a:xfrm>
          <a:prstGeom prst="rect">
            <a:avLst/>
          </a:prstGeom>
        </p:spPr>
      </p:pic>
      <p:sp>
        <p:nvSpPr>
          <p:cNvPr id="318" name="textbox 318"/>
          <p:cNvSpPr/>
          <p:nvPr/>
        </p:nvSpPr>
        <p:spPr>
          <a:xfrm>
            <a:off x="454488" y="313120"/>
            <a:ext cx="2774950" cy="86423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6907"/>
              </a:lnSpc>
              <a:tabLst/>
            </a:pPr>
            <a:endParaRPr lang="Arial" altLang="Arial" sz="100" dirty="0"/>
          </a:p>
          <a:p>
            <a:pPr marL="17145" algn="l" rtl="0" eaLnBrk="0">
              <a:lnSpc>
                <a:spcPct val="83000"/>
              </a:lnSpc>
              <a:tabLst/>
            </a:pPr>
            <a:r>
              <a:rPr sz="2700" b="1" kern="0" spc="3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MATTERHORN</a:t>
            </a:r>
            <a:endParaRPr lang="Arial Narrow" altLang="Arial Narrow" sz="2700" dirty="0"/>
          </a:p>
          <a:p>
            <a:pPr algn="l" rtl="0" eaLnBrk="0">
              <a:lnSpc>
                <a:spcPct val="102000"/>
              </a:lnSpc>
              <a:tabLst/>
            </a:pPr>
            <a:endParaRPr lang="Arial" altLang="Arial" sz="1300" dirty="0"/>
          </a:p>
          <a:p>
            <a:pPr marL="12700" algn="l" rtl="0" eaLnBrk="0">
              <a:lnSpc>
                <a:spcPct val="97000"/>
              </a:lnSpc>
              <a:spcBef>
                <a:spcPts val="3"/>
              </a:spcBef>
              <a:tabLst/>
            </a:pP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Do German</a:t>
            </a:r>
            <a:r>
              <a:rPr sz="2000" kern="0" spc="-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 do</a:t>
            </a:r>
            <a:r>
              <a:rPr sz="2000" kern="0" spc="14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FLOT</a:t>
            </a:r>
            <a:r>
              <a:rPr sz="2000" kern="0" spc="9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better?</a:t>
            </a:r>
            <a:endParaRPr lang="Arial Narrow" altLang="Arial Narrow" sz="2000" dirty="0"/>
          </a:p>
        </p:txBody>
      </p:sp>
      <p:grpSp>
        <p:nvGrpSpPr>
          <p:cNvPr id="26" name="group 26"/>
          <p:cNvGrpSpPr/>
          <p:nvPr/>
        </p:nvGrpSpPr>
        <p:grpSpPr>
          <a:xfrm rot="21600000">
            <a:off x="6649021" y="3978679"/>
            <a:ext cx="1760410" cy="768580"/>
            <a:chOff x="0" y="0"/>
            <a:chExt cx="1760410" cy="768580"/>
          </a:xfrm>
        </p:grpSpPr>
        <p:sp>
          <p:nvSpPr>
            <p:cNvPr id="320" name="rect"/>
            <p:cNvSpPr/>
            <p:nvPr/>
          </p:nvSpPr>
          <p:spPr>
            <a:xfrm>
              <a:off x="0" y="0"/>
              <a:ext cx="1743836" cy="752301"/>
            </a:xfrm>
            <a:prstGeom prst="rect">
              <a:avLst/>
            </a:prstGeom>
            <a:solidFill>
              <a:srgbClr val="000000">
                <a:alpha val="21568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322" name="rect"/>
            <p:cNvSpPr/>
            <p:nvPr/>
          </p:nvSpPr>
          <p:spPr>
            <a:xfrm>
              <a:off x="42863" y="43156"/>
              <a:ext cx="1717547" cy="725423"/>
            </a:xfrm>
            <a:prstGeom prst="rect">
              <a:avLst/>
            </a:prstGeom>
            <a:solidFill>
              <a:srgbClr val="1E325F">
                <a:alpha val="69803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pic>
          <p:nvPicPr>
            <p:cNvPr id="324" name="picture 32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21600000">
              <a:off x="198582" y="60931"/>
              <a:ext cx="1343695" cy="644789"/>
            </a:xfrm>
            <a:prstGeom prst="rect">
              <a:avLst/>
            </a:prstGeom>
          </p:spPr>
        </p:pic>
        <p:sp>
          <p:nvSpPr>
            <p:cNvPr id="326" name="textbox 326"/>
            <p:cNvSpPr/>
            <p:nvPr/>
          </p:nvSpPr>
          <p:spPr>
            <a:xfrm>
              <a:off x="234760" y="92672"/>
              <a:ext cx="1343660" cy="664844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88192"/>
                </a:lnSpc>
                <a:tabLst/>
              </a:pPr>
              <a:endParaRPr lang="Arial" altLang="Arial" sz="100" dirty="0"/>
            </a:p>
            <a:p>
              <a:pPr marL="255904" algn="l" rtl="0" eaLnBrk="0">
                <a:lnSpc>
                  <a:spcPct val="97000"/>
                </a:lnSpc>
                <a:tabLst/>
              </a:pPr>
              <a:r>
                <a:rPr sz="1100" b="1" kern="0" spc="-2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AIO vs</a:t>
              </a:r>
              <a:r>
                <a:rPr sz="1100" b="1" kern="0" spc="14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100" b="1" kern="0" spc="-2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ROW</a:t>
              </a:r>
              <a:endParaRPr lang="Arial" altLang="Arial" sz="1100" dirty="0"/>
            </a:p>
            <a:p>
              <a:pPr marL="176529" indent="-164464" algn="l" rtl="0" eaLnBrk="0">
                <a:lnSpc>
                  <a:spcPct val="90000"/>
                </a:lnSpc>
                <a:spcBef>
                  <a:spcPts val="47"/>
                </a:spcBef>
                <a:tabLst/>
              </a:pPr>
              <a:r>
                <a:rPr sz="1100" kern="0" spc="-1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Pre-operative staging </a:t>
              </a:r>
              <a:r>
                <a:rPr sz="1100" kern="0" spc="-1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Stages included</a:t>
              </a:r>
              <a:endParaRPr lang="Arial" altLang="Arial" sz="1100" dirty="0"/>
            </a:p>
            <a:p>
              <a:pPr marL="239395" algn="l" rtl="0" eaLnBrk="0">
                <a:lnSpc>
                  <a:spcPct val="81000"/>
                </a:lnSpc>
                <a:spcBef>
                  <a:spcPts val="253"/>
                </a:spcBef>
                <a:tabLst/>
              </a:pPr>
              <a:r>
                <a:rPr sz="1100" kern="0" spc="-2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Dose</a:t>
              </a:r>
              <a:r>
                <a:rPr sz="1100" kern="0" spc="15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100" kern="0" spc="-2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intensity</a:t>
              </a:r>
              <a:endParaRPr lang="Arial" altLang="Arial" sz="1100" dirty="0"/>
            </a:p>
          </p:txBody>
        </p:sp>
        <p:sp>
          <p:nvSpPr>
            <p:cNvPr id="328" name="rect"/>
            <p:cNvSpPr/>
            <p:nvPr/>
          </p:nvSpPr>
          <p:spPr>
            <a:xfrm>
              <a:off x="490156" y="221528"/>
              <a:ext cx="822960" cy="15239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pic>
        <p:nvPicPr>
          <p:cNvPr id="330" name="picture 3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443484" y="3776471"/>
            <a:ext cx="1322832" cy="729995"/>
          </a:xfrm>
          <a:prstGeom prst="rect">
            <a:avLst/>
          </a:prstGeom>
        </p:spPr>
      </p:pic>
      <p:pic>
        <p:nvPicPr>
          <p:cNvPr id="332" name="picture 33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5724144" y="4242816"/>
            <a:ext cx="580644" cy="726947"/>
          </a:xfrm>
          <a:prstGeom prst="rect">
            <a:avLst/>
          </a:prstGeom>
        </p:spPr>
      </p:pic>
      <p:pic>
        <p:nvPicPr>
          <p:cNvPr id="334" name="picture 33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8"/>
          <p:cNvGrpSpPr/>
          <p:nvPr/>
        </p:nvGrpSpPr>
        <p:grpSpPr>
          <a:xfrm rot="21600000">
            <a:off x="353322" y="1251395"/>
            <a:ext cx="4122665" cy="2128836"/>
            <a:chOff x="0" y="0"/>
            <a:chExt cx="4122665" cy="2128836"/>
          </a:xfrm>
        </p:grpSpPr>
        <p:sp>
          <p:nvSpPr>
            <p:cNvPr id="336" name="rect"/>
            <p:cNvSpPr/>
            <p:nvPr/>
          </p:nvSpPr>
          <p:spPr>
            <a:xfrm>
              <a:off x="0" y="1156"/>
              <a:ext cx="3444731" cy="2111092"/>
            </a:xfrm>
            <a:prstGeom prst="rect">
              <a:avLst/>
            </a:prstGeom>
            <a:solidFill>
              <a:srgbClr val="000000">
                <a:alpha val="4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338" name="rect"/>
            <p:cNvSpPr/>
            <p:nvPr/>
          </p:nvSpPr>
          <p:spPr>
            <a:xfrm>
              <a:off x="42917" y="44004"/>
              <a:ext cx="3418332" cy="2084832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pic>
          <p:nvPicPr>
            <p:cNvPr id="340" name="picture 34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21600000">
              <a:off x="93559" y="0"/>
              <a:ext cx="4012714" cy="2065660"/>
            </a:xfrm>
            <a:prstGeom prst="rect">
              <a:avLst/>
            </a:prstGeom>
          </p:spPr>
        </p:pic>
        <p:sp>
          <p:nvSpPr>
            <p:cNvPr id="342" name="rect"/>
            <p:cNvSpPr/>
            <p:nvPr/>
          </p:nvSpPr>
          <p:spPr>
            <a:xfrm>
              <a:off x="2527037" y="44004"/>
              <a:ext cx="1595627" cy="449579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344" name="textbox 344"/>
            <p:cNvSpPr/>
            <p:nvPr/>
          </p:nvSpPr>
          <p:spPr>
            <a:xfrm>
              <a:off x="2757907" y="120162"/>
              <a:ext cx="624840" cy="323215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85183"/>
                </a:lnSpc>
                <a:tabLst/>
              </a:pPr>
              <a:endParaRPr lang="Arial" altLang="Arial" sz="100" dirty="0"/>
            </a:p>
            <a:p>
              <a:pPr marL="330200" algn="l" rtl="0" eaLnBrk="0">
                <a:lnSpc>
                  <a:spcPct val="89000"/>
                </a:lnSpc>
                <a:tabLst/>
              </a:pPr>
              <a:r>
                <a:rPr sz="600" kern="0" spc="3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Median</a:t>
              </a:r>
              <a:endParaRPr lang="Arial" altLang="Arial" sz="600" dirty="0"/>
            </a:p>
            <a:p>
              <a:pPr algn="l" rtl="0" eaLnBrk="0">
                <a:lnSpc>
                  <a:spcPct val="156000"/>
                </a:lnSpc>
                <a:tabLst/>
              </a:pPr>
              <a:endParaRPr lang="Arial" altLang="Arial" sz="100" dirty="0"/>
            </a:p>
            <a:p>
              <a:pPr marL="12700" indent="239395" algn="l" rtl="0" eaLnBrk="0">
                <a:lnSpc>
                  <a:spcPct val="105000"/>
                </a:lnSpc>
                <a:spcBef>
                  <a:spcPts val="1"/>
                </a:spcBef>
                <a:tabLst/>
              </a:pPr>
              <a:r>
                <a:rPr sz="600" kern="0" spc="7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45.8</a:t>
              </a:r>
              <a:r>
                <a:rPr sz="600" kern="0" spc="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m</a:t>
              </a:r>
              <a:r>
                <a:rPr sz="600" kern="0" spc="9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600" kern="0" spc="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vs  </a:t>
              </a:r>
              <a:r>
                <a:rPr sz="600" kern="0" spc="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HR</a:t>
              </a:r>
              <a:r>
                <a:rPr sz="600" kern="0" spc="10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600" kern="0" spc="4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0.81</a:t>
              </a:r>
              <a:r>
                <a:rPr sz="600" kern="0" spc="9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600" kern="0" spc="4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(95%</a:t>
              </a:r>
              <a:endParaRPr lang="Arial" altLang="Arial" sz="600" dirty="0"/>
            </a:p>
          </p:txBody>
        </p:sp>
      </p:grpSp>
      <p:grpSp>
        <p:nvGrpSpPr>
          <p:cNvPr id="30" name="group 30"/>
          <p:cNvGrpSpPr/>
          <p:nvPr/>
        </p:nvGrpSpPr>
        <p:grpSpPr>
          <a:xfrm rot="21600000">
            <a:off x="5579191" y="2865424"/>
            <a:ext cx="3503847" cy="1781251"/>
            <a:chOff x="0" y="0"/>
            <a:chExt cx="3503847" cy="1781251"/>
          </a:xfrm>
        </p:grpSpPr>
        <p:pic>
          <p:nvPicPr>
            <p:cNvPr id="346" name="picture 34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1600000">
              <a:off x="80748" y="0"/>
              <a:ext cx="3423099" cy="1756028"/>
            </a:xfrm>
            <a:prstGeom prst="rect">
              <a:avLst/>
            </a:prstGeom>
          </p:spPr>
        </p:pic>
        <p:sp>
          <p:nvSpPr>
            <p:cNvPr id="348" name="rect"/>
            <p:cNvSpPr/>
            <p:nvPr/>
          </p:nvSpPr>
          <p:spPr>
            <a:xfrm>
              <a:off x="0" y="363696"/>
              <a:ext cx="3173312" cy="1401024"/>
            </a:xfrm>
            <a:prstGeom prst="rect">
              <a:avLst/>
            </a:prstGeom>
            <a:solidFill>
              <a:srgbClr val="000000">
                <a:alpha val="39215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350" name="rect"/>
            <p:cNvSpPr/>
            <p:nvPr/>
          </p:nvSpPr>
          <p:spPr>
            <a:xfrm>
              <a:off x="42844" y="406603"/>
              <a:ext cx="3147059" cy="1374648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352" name="textbox 352"/>
            <p:cNvSpPr/>
            <p:nvPr/>
          </p:nvSpPr>
          <p:spPr>
            <a:xfrm>
              <a:off x="1192361" y="121789"/>
              <a:ext cx="2228214" cy="332740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84368"/>
                </a:lnSpc>
                <a:tabLst/>
              </a:pPr>
              <a:endParaRPr lang="Arial" altLang="Arial" sz="100" dirty="0"/>
            </a:p>
            <a:p>
              <a:pPr marL="12700" algn="l" rtl="0" eaLnBrk="0">
                <a:lnSpc>
                  <a:spcPct val="82000"/>
                </a:lnSpc>
                <a:tabLst/>
              </a:pPr>
              <a:r>
                <a:rPr sz="1100" kern="0" spc="-1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Chemo+PD-</a:t>
              </a:r>
              <a:r>
                <a:rPr sz="1100" kern="0" spc="-19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100" kern="0" spc="-1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1 ↑↑E</a:t>
              </a:r>
              <a:r>
                <a:rPr sz="1100" kern="0" spc="-2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FS</a:t>
              </a:r>
              <a:r>
                <a:rPr sz="1100" kern="0" spc="8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100" kern="0" spc="-2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in</a:t>
              </a:r>
              <a:r>
                <a:rPr sz="1100" kern="0" spc="8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100" kern="0" spc="-2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PD-L1 CPS</a:t>
              </a:r>
              <a:endParaRPr lang="Arial" altLang="Arial" sz="1100" dirty="0"/>
            </a:p>
            <a:p>
              <a:pPr marL="715009" algn="l" rtl="0" eaLnBrk="0">
                <a:lnSpc>
                  <a:spcPct val="82000"/>
                </a:lnSpc>
                <a:spcBef>
                  <a:spcPts val="252"/>
                </a:spcBef>
                <a:tabLst/>
              </a:pPr>
              <a:r>
                <a:rPr sz="1100" kern="0" spc="-2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≥</a:t>
              </a:r>
              <a:r>
                <a:rPr sz="1100" kern="0" spc="10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100" kern="0" spc="-2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10</a:t>
              </a:r>
              <a:r>
                <a:rPr sz="1100" kern="0" spc="6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100" kern="0" spc="-2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patien</a:t>
              </a:r>
              <a:r>
                <a:rPr sz="1100" kern="0" spc="-3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ts</a:t>
              </a:r>
              <a:endParaRPr lang="Arial" altLang="Arial" sz="1100" dirty="0"/>
            </a:p>
          </p:txBody>
        </p:sp>
        <p:sp>
          <p:nvSpPr>
            <p:cNvPr id="354" name="path"/>
            <p:cNvSpPr/>
            <p:nvPr/>
          </p:nvSpPr>
          <p:spPr>
            <a:xfrm>
              <a:off x="80182" y="1373200"/>
              <a:ext cx="3074289" cy="19050"/>
            </a:xfrm>
            <a:custGeom>
              <a:avLst/>
              <a:gdLst/>
              <a:ahLst/>
              <a:cxnLst/>
              <a:rect l="0" t="0" r="0" b="0"/>
              <a:pathLst>
                <a:path w="4841" h="30">
                  <a:moveTo>
                    <a:pt x="0" y="15"/>
                  </a:moveTo>
                  <a:lnTo>
                    <a:pt x="4841" y="15"/>
                  </a:lnTo>
                </a:path>
              </a:pathLst>
            </a:custGeom>
            <a:noFill/>
            <a:ln w="19050" cap="flat">
              <a:solidFill>
                <a:srgbClr val="ED1C24">
                  <a:alpha val="100000"/>
                </a:srgbClr>
              </a:solidFill>
              <a:prstDash val="solid"/>
              <a:round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sp>
        <p:nvSpPr>
          <p:cNvPr id="356" name="textbox 356"/>
          <p:cNvSpPr/>
          <p:nvPr/>
        </p:nvSpPr>
        <p:spPr>
          <a:xfrm>
            <a:off x="316840" y="3533861"/>
            <a:ext cx="5165090" cy="1113155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0" rIns="0" bIns="0"/>
          <a:lstStyle/>
          <a:p>
            <a:pPr algn="l" rtl="0" eaLnBrk="0">
              <a:lnSpc>
                <a:spcPct val="106000"/>
              </a:lnSpc>
              <a:tabLst/>
            </a:pPr>
            <a:endParaRPr lang="Arial" altLang="Arial" sz="800" dirty="0"/>
          </a:p>
          <a:p>
            <a:pPr marL="1170939" algn="l" rtl="0" eaLnBrk="0">
              <a:lnSpc>
                <a:spcPct val="86000"/>
              </a:lnSpc>
              <a:spcBef>
                <a:spcPts val="2"/>
              </a:spcBef>
              <a:tabLst/>
            </a:pPr>
            <a:r>
              <a:rPr sz="10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20 month ↑</a:t>
            </a:r>
            <a:r>
              <a:rPr sz="1000" kern="0" spc="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0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in</a:t>
            </a:r>
            <a:r>
              <a:rPr sz="10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0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EFS could</a:t>
            </a:r>
            <a:r>
              <a:rPr sz="1000" kern="0" spc="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0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be</a:t>
            </a:r>
            <a:r>
              <a:rPr sz="1000" kern="0" spc="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0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clinical</a:t>
            </a:r>
            <a:r>
              <a:rPr sz="10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ly</a:t>
            </a:r>
            <a:r>
              <a:rPr sz="10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0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meaningful</a:t>
            </a:r>
            <a:endParaRPr lang="Arial" altLang="Arial" sz="1000" dirty="0"/>
          </a:p>
          <a:p>
            <a:pPr marL="2428239" algn="l" rtl="0" eaLnBrk="0">
              <a:lnSpc>
                <a:spcPct val="84000"/>
              </a:lnSpc>
              <a:spcBef>
                <a:spcPts val="240"/>
              </a:spcBef>
              <a:tabLst/>
            </a:pPr>
            <a:r>
              <a:rPr sz="10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But</a:t>
            </a:r>
            <a:r>
              <a:rPr sz="1000" kern="0" spc="-1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0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…</a:t>
            </a:r>
            <a:r>
              <a:rPr sz="1000" kern="0" spc="-1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0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.</a:t>
            </a:r>
            <a:endParaRPr lang="Arial" altLang="Arial" sz="1000" dirty="0"/>
          </a:p>
          <a:p>
            <a:pPr algn="l" rtl="0" eaLnBrk="0">
              <a:lnSpc>
                <a:spcPct val="100000"/>
              </a:lnSpc>
              <a:tabLst/>
            </a:pPr>
            <a:endParaRPr lang="Arial" altLang="Arial" sz="1000" dirty="0"/>
          </a:p>
          <a:p>
            <a:pPr marL="1313814" indent="-351790" algn="l" rtl="0" eaLnBrk="0">
              <a:lnSpc>
                <a:spcPct val="95000"/>
              </a:lnSpc>
              <a:spcBef>
                <a:spcPts val="312"/>
              </a:spcBef>
              <a:tabLst/>
            </a:pPr>
            <a:r>
              <a:rPr sz="10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1)   </a:t>
            </a:r>
            <a:r>
              <a:rPr sz="10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Comparing</a:t>
            </a:r>
            <a:r>
              <a:rPr sz="10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0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to</a:t>
            </a:r>
            <a:r>
              <a:rPr sz="10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0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inferior</a:t>
            </a:r>
            <a:r>
              <a:rPr sz="10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0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baseline</a:t>
            </a:r>
            <a:r>
              <a:rPr sz="10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0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than</a:t>
            </a:r>
            <a:r>
              <a:rPr sz="10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0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standard</a:t>
            </a:r>
            <a:r>
              <a:rPr sz="10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0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of</a:t>
            </a:r>
            <a:r>
              <a:rPr sz="10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0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care</a:t>
            </a:r>
            <a:r>
              <a:rPr sz="10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                     </a:t>
            </a:r>
            <a:r>
              <a:rPr sz="10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0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2)   </a:t>
            </a:r>
            <a:r>
              <a:rPr sz="10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Driven</a:t>
            </a:r>
            <a:r>
              <a:rPr sz="10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0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by</a:t>
            </a:r>
            <a:r>
              <a:rPr sz="1000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0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PD</a:t>
            </a:r>
            <a:r>
              <a:rPr sz="10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-L1</a:t>
            </a:r>
            <a:r>
              <a:rPr sz="1000" kern="0" spc="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0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positive</a:t>
            </a:r>
            <a:r>
              <a:rPr sz="10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/</a:t>
            </a:r>
            <a:r>
              <a:rPr sz="10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high</a:t>
            </a:r>
            <a:r>
              <a:rPr sz="10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0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subgroup</a:t>
            </a:r>
            <a:endParaRPr lang="Arial" altLang="Arial" sz="1000" dirty="0"/>
          </a:p>
          <a:p>
            <a:pPr marL="579755" algn="l" rtl="0" eaLnBrk="0">
              <a:lnSpc>
                <a:spcPct val="85000"/>
              </a:lnSpc>
              <a:spcBef>
                <a:spcPts val="240"/>
              </a:spcBef>
              <a:tabLst/>
            </a:pPr>
            <a:r>
              <a:rPr sz="10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3)   </a:t>
            </a:r>
            <a:r>
              <a:rPr sz="10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Has</a:t>
            </a:r>
            <a:r>
              <a:rPr sz="10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0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</a:t>
            </a:r>
            <a:r>
              <a:rPr sz="10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“</a:t>
            </a:r>
            <a:r>
              <a:rPr sz="10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head</a:t>
            </a:r>
            <a:r>
              <a:rPr sz="10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-</a:t>
            </a:r>
            <a:r>
              <a:rPr sz="10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start</a:t>
            </a:r>
            <a:r>
              <a:rPr sz="10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”</a:t>
            </a:r>
            <a:r>
              <a:rPr sz="10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0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because</a:t>
            </a:r>
            <a:r>
              <a:rPr sz="10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0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of</a:t>
            </a:r>
            <a:r>
              <a:rPr sz="10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9</a:t>
            </a:r>
            <a:r>
              <a:rPr sz="10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0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months</a:t>
            </a:r>
            <a:r>
              <a:rPr sz="10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0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extra</a:t>
            </a:r>
            <a:r>
              <a:rPr sz="10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0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adjuvant</a:t>
            </a:r>
            <a:r>
              <a:rPr sz="10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0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treatment</a:t>
            </a:r>
            <a:endParaRPr lang="Arial" altLang="Arial" sz="1000" dirty="0"/>
          </a:p>
        </p:txBody>
      </p:sp>
      <p:sp>
        <p:nvSpPr>
          <p:cNvPr id="358" name="textbox 358"/>
          <p:cNvSpPr/>
          <p:nvPr/>
        </p:nvSpPr>
        <p:spPr>
          <a:xfrm>
            <a:off x="458560" y="313120"/>
            <a:ext cx="5902325" cy="81661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523"/>
              </a:lnSpc>
              <a:tabLst/>
            </a:pPr>
            <a:endParaRPr lang="Arial" altLang="Arial" sz="100" dirty="0"/>
          </a:p>
          <a:p>
            <a:pPr marL="13970" algn="l" rtl="0" eaLnBrk="0">
              <a:lnSpc>
                <a:spcPct val="100000"/>
              </a:lnSpc>
              <a:tabLst/>
            </a:pP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KEYNOTE</a:t>
            </a:r>
            <a:r>
              <a:rPr sz="2700" b="1" kern="0" spc="21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13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585 </a:t>
            </a: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event</a:t>
            </a:r>
            <a:r>
              <a:rPr sz="2700" b="1" kern="0" spc="13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free</a:t>
            </a:r>
            <a:r>
              <a:rPr sz="2700" b="1" kern="0" spc="13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survival</a:t>
            </a:r>
            <a:endParaRPr lang="Arial Narrow" altLang="Arial Narrow" sz="2700" dirty="0"/>
          </a:p>
          <a:p>
            <a:pPr algn="l" rtl="0" eaLnBrk="0">
              <a:lnSpc>
                <a:spcPct val="106000"/>
              </a:lnSpc>
              <a:tabLst/>
            </a:pPr>
            <a:endParaRPr lang="Arial" altLang="Arial" sz="800" dirty="0"/>
          </a:p>
          <a:p>
            <a:pPr algn="l" rtl="0" eaLnBrk="0">
              <a:lnSpc>
                <a:spcPct val="6829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2000"/>
              </a:lnSpc>
              <a:tabLst/>
            </a:pP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Improved pCR fails to translate into</a:t>
            </a:r>
            <a:r>
              <a:rPr sz="2000" kern="0" spc="1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better EFS</a:t>
            </a:r>
            <a:r>
              <a:rPr sz="2000" kern="0" spc="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for</a:t>
            </a:r>
            <a:r>
              <a:rPr sz="2000" kern="0" spc="7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most</a:t>
            </a:r>
            <a:r>
              <a:rPr sz="2000" kern="0" spc="1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patients</a:t>
            </a:r>
            <a:endParaRPr lang="Arial Narrow" altLang="Arial Narrow" sz="2000" dirty="0"/>
          </a:p>
        </p:txBody>
      </p:sp>
      <p:pic>
        <p:nvPicPr>
          <p:cNvPr id="360" name="picture 36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4690739" y="1252451"/>
            <a:ext cx="1396116" cy="1882416"/>
          </a:xfrm>
          <a:prstGeom prst="rect">
            <a:avLst/>
          </a:prstGeom>
        </p:spPr>
      </p:pic>
      <p:sp>
        <p:nvSpPr>
          <p:cNvPr id="362" name="textbox 362"/>
          <p:cNvSpPr/>
          <p:nvPr/>
        </p:nvSpPr>
        <p:spPr>
          <a:xfrm>
            <a:off x="6214756" y="1251395"/>
            <a:ext cx="2447925" cy="49403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0" rIns="0" bIns="0"/>
          <a:lstStyle/>
          <a:p>
            <a:pPr algn="l" rtl="0" eaLnBrk="0">
              <a:lnSpc>
                <a:spcPct val="111000"/>
              </a:lnSpc>
              <a:tabLst/>
            </a:pPr>
            <a:endParaRPr lang="Arial" altLang="Arial" sz="800" dirty="0"/>
          </a:p>
          <a:p>
            <a:pPr marL="761365" algn="l" rtl="0" eaLnBrk="0">
              <a:lnSpc>
                <a:spcPct val="78000"/>
              </a:lnSpc>
              <a:spcBef>
                <a:spcPts val="5"/>
              </a:spcBef>
              <a:tabLst/>
            </a:pP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Statistical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failure</a:t>
            </a:r>
            <a:endParaRPr lang="Arial" altLang="Arial" sz="1100" dirty="0"/>
          </a:p>
          <a:p>
            <a:pPr marL="678815" algn="l" rtl="0" eaLnBrk="0">
              <a:lnSpc>
                <a:spcPts val="1352"/>
              </a:lnSpc>
              <a:tabLst/>
            </a:pP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α loss</a:t>
            </a:r>
            <a:r>
              <a:rPr sz="11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&amp;</a:t>
            </a:r>
            <a:r>
              <a:rPr sz="11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multiplici</a:t>
            </a:r>
            <a:r>
              <a:rPr sz="11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ty</a:t>
            </a:r>
            <a:endParaRPr lang="Arial" altLang="Arial" sz="1100" dirty="0"/>
          </a:p>
        </p:txBody>
      </p:sp>
      <p:sp>
        <p:nvSpPr>
          <p:cNvPr id="364" name="textbox 364"/>
          <p:cNvSpPr/>
          <p:nvPr/>
        </p:nvSpPr>
        <p:spPr>
          <a:xfrm>
            <a:off x="4408056" y="4818684"/>
            <a:ext cx="4403725" cy="1365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056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900" kern="0" spc="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Content of this presentation</a:t>
            </a:r>
            <a:r>
              <a:rPr sz="900" kern="0" spc="7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is copyrig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ht</a:t>
            </a:r>
            <a:r>
              <a:rPr sz="900" kern="0" spc="6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and</a:t>
            </a:r>
            <a:r>
              <a:rPr sz="900" kern="0" spc="5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responsibility of the author.</a:t>
            </a:r>
            <a:r>
              <a:rPr sz="900" kern="0" spc="8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Permission</a:t>
            </a:r>
            <a:r>
              <a:rPr sz="900" kern="0" spc="6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is required</a:t>
            </a:r>
            <a:r>
              <a:rPr sz="900" kern="0" spc="3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for</a:t>
            </a:r>
            <a:r>
              <a:rPr sz="900" kern="0" spc="4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re-use.</a:t>
            </a:r>
            <a:endParaRPr lang="Arial Narrow" altLang="Arial Narrow" sz="900" dirty="0"/>
          </a:p>
        </p:txBody>
      </p:sp>
      <p:pic>
        <p:nvPicPr>
          <p:cNvPr id="366" name="picture 36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  <p:sp>
        <p:nvSpPr>
          <p:cNvPr id="368" name="textbox 368"/>
          <p:cNvSpPr/>
          <p:nvPr/>
        </p:nvSpPr>
        <p:spPr>
          <a:xfrm>
            <a:off x="3745103" y="1370496"/>
            <a:ext cx="508634" cy="32448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900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90000"/>
              </a:lnSpc>
              <a:tabLst/>
            </a:pPr>
            <a:r>
              <a:rPr sz="6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EFS</a:t>
            </a:r>
            <a:endParaRPr lang="Arial" altLang="Arial" sz="600" dirty="0"/>
          </a:p>
          <a:p>
            <a:pPr marL="109220" algn="l" rtl="0" eaLnBrk="0">
              <a:lnSpc>
                <a:spcPct val="88000"/>
              </a:lnSpc>
              <a:spcBef>
                <a:spcPts val="206"/>
              </a:spcBef>
              <a:tabLst/>
            </a:pPr>
            <a:r>
              <a:rPr sz="6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.7m</a:t>
            </a:r>
            <a:endParaRPr lang="Arial" altLang="Arial" sz="600" dirty="0"/>
          </a:p>
          <a:p>
            <a:pPr algn="l" rtl="0" eaLnBrk="0">
              <a:lnSpc>
                <a:spcPct val="159000"/>
              </a:lnSpc>
              <a:tabLst/>
            </a:pPr>
            <a:endParaRPr lang="Arial" altLang="Arial" sz="100" dirty="0"/>
          </a:p>
          <a:p>
            <a:pPr algn="r" rtl="0" eaLnBrk="0">
              <a:lnSpc>
                <a:spcPct val="93000"/>
              </a:lnSpc>
              <a:tabLst/>
            </a:pPr>
            <a:r>
              <a:rPr sz="6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0.68-0.97)</a:t>
            </a:r>
            <a:endParaRPr lang="Arial" altLang="Arial" sz="600" dirty="0"/>
          </a:p>
        </p:txBody>
      </p:sp>
      <p:sp>
        <p:nvSpPr>
          <p:cNvPr id="370" name="textbox 370"/>
          <p:cNvSpPr/>
          <p:nvPr/>
        </p:nvSpPr>
        <p:spPr>
          <a:xfrm>
            <a:off x="1993391" y="4826304"/>
            <a:ext cx="911860" cy="1365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056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900" b="1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Elizabeth Smyth</a:t>
            </a:r>
            <a:r>
              <a:rPr sz="900" b="1" kern="0" spc="6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b="1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MD</a:t>
            </a:r>
            <a:endParaRPr lang="Arial Narrow" altLang="Arial Narrow" sz="900" dirty="0"/>
          </a:p>
        </p:txBody>
      </p:sp>
      <p:sp>
        <p:nvSpPr>
          <p:cNvPr id="372" name="textbox 372"/>
          <p:cNvSpPr/>
          <p:nvPr/>
        </p:nvSpPr>
        <p:spPr>
          <a:xfrm>
            <a:off x="3691927" y="1477972"/>
            <a:ext cx="168275" cy="21590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729"/>
              </a:lnSpc>
              <a:tabLst/>
            </a:pPr>
            <a:endParaRPr lang="Arial" altLang="Arial" sz="100" dirty="0"/>
          </a:p>
          <a:p>
            <a:pPr marL="12700" indent="46990" algn="l" rtl="0" eaLnBrk="0">
              <a:lnSpc>
                <a:spcPct val="104000"/>
              </a:lnSpc>
              <a:tabLst/>
            </a:pPr>
            <a:r>
              <a:rPr sz="6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25</a:t>
            </a: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6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CI,</a:t>
            </a:r>
            <a:endParaRPr lang="Arial" altLang="Arial" sz="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4" name="picture 37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4299084" y="1193032"/>
            <a:ext cx="4143874" cy="2539243"/>
          </a:xfrm>
          <a:prstGeom prst="rect">
            <a:avLst/>
          </a:prstGeom>
        </p:spPr>
      </p:pic>
      <p:grpSp>
        <p:nvGrpSpPr>
          <p:cNvPr id="32" name="group 32"/>
          <p:cNvGrpSpPr/>
          <p:nvPr/>
        </p:nvGrpSpPr>
        <p:grpSpPr>
          <a:xfrm rot="21600000">
            <a:off x="409766" y="1232689"/>
            <a:ext cx="3573969" cy="1809214"/>
            <a:chOff x="0" y="0"/>
            <a:chExt cx="3573969" cy="1809214"/>
          </a:xfrm>
        </p:grpSpPr>
        <p:sp>
          <p:nvSpPr>
            <p:cNvPr id="376" name="rect"/>
            <p:cNvSpPr/>
            <p:nvPr/>
          </p:nvSpPr>
          <p:spPr>
            <a:xfrm>
              <a:off x="0" y="0"/>
              <a:ext cx="1958718" cy="1792677"/>
            </a:xfrm>
            <a:prstGeom prst="rect">
              <a:avLst/>
            </a:prstGeom>
            <a:solidFill>
              <a:srgbClr val="000000">
                <a:alpha val="36078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pic>
          <p:nvPicPr>
            <p:cNvPr id="378" name="picture 37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1600000">
              <a:off x="42861" y="42898"/>
              <a:ext cx="1932432" cy="1766316"/>
            </a:xfrm>
            <a:prstGeom prst="rect">
              <a:avLst/>
            </a:prstGeom>
          </p:spPr>
        </p:pic>
        <p:sp>
          <p:nvSpPr>
            <p:cNvPr id="380" name="rect"/>
            <p:cNvSpPr/>
            <p:nvPr/>
          </p:nvSpPr>
          <p:spPr>
            <a:xfrm>
              <a:off x="1505567" y="403667"/>
              <a:ext cx="2068401" cy="1021499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382" name="textbox 382"/>
            <p:cNvSpPr/>
            <p:nvPr/>
          </p:nvSpPr>
          <p:spPr>
            <a:xfrm>
              <a:off x="1701508" y="538616"/>
              <a:ext cx="1728470" cy="859789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82453"/>
                </a:lnSpc>
                <a:tabLst/>
              </a:pPr>
              <a:endParaRPr lang="Arial" altLang="Arial" sz="100" dirty="0"/>
            </a:p>
            <a:p>
              <a:pPr marL="149860" algn="l" rtl="0" eaLnBrk="0">
                <a:lnSpc>
                  <a:spcPct val="81000"/>
                </a:lnSpc>
                <a:tabLst/>
              </a:pPr>
              <a:r>
                <a:rPr sz="1100" kern="0" spc="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Usually, fai</a:t>
              </a:r>
              <a:r>
                <a:rPr sz="1100" kern="0" spc="-1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r agreement</a:t>
              </a:r>
              <a:endParaRPr lang="Arial" altLang="Arial" sz="1100" dirty="0"/>
            </a:p>
            <a:p>
              <a:pPr marL="12700" algn="l" rtl="0" eaLnBrk="0">
                <a:lnSpc>
                  <a:spcPct val="96000"/>
                </a:lnSpc>
                <a:spcBef>
                  <a:spcPts val="246"/>
                </a:spcBef>
                <a:tabLst/>
              </a:pPr>
              <a:r>
                <a:rPr sz="1100" kern="0" spc="-2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EFS vs OS</a:t>
              </a:r>
              <a:r>
                <a:rPr sz="1100" kern="0" spc="4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100" kern="0" spc="-2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in</a:t>
              </a:r>
              <a:r>
                <a:rPr sz="1100" kern="0" spc="13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100" kern="0" spc="-2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1</a:t>
              </a:r>
              <a:r>
                <a:rPr sz="1100" kern="0" spc="-3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6</a:t>
              </a:r>
              <a:r>
                <a:rPr sz="1100" kern="0" spc="8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100" kern="0" spc="-3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UGI</a:t>
              </a:r>
              <a:r>
                <a:rPr sz="1100" kern="0" spc="7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100" kern="0" spc="-3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RCTs</a:t>
              </a:r>
              <a:endParaRPr lang="Arial" altLang="Arial" sz="1100" dirty="0"/>
            </a:p>
            <a:p>
              <a:pPr marL="641350" algn="l" rtl="0" eaLnBrk="0">
                <a:lnSpc>
                  <a:spcPts val="1345"/>
                </a:lnSpc>
                <a:tabLst/>
              </a:pPr>
              <a:r>
                <a:rPr sz="1100" kern="0" spc="-7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r</a:t>
              </a:r>
              <a:r>
                <a:rPr sz="1100" kern="0" spc="0" baseline="29828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2</a:t>
              </a:r>
              <a:r>
                <a:rPr sz="1100" kern="0" spc="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=0.76</a:t>
              </a:r>
              <a:endParaRPr lang="Arial" altLang="Arial" sz="1100" dirty="0"/>
            </a:p>
            <a:p>
              <a:pPr algn="l" rtl="0" eaLnBrk="0">
                <a:lnSpc>
                  <a:spcPct val="103000"/>
                </a:lnSpc>
                <a:tabLst/>
              </a:pPr>
              <a:endParaRPr lang="Arial" altLang="Arial" sz="1100" dirty="0"/>
            </a:p>
            <a:p>
              <a:pPr marL="85089" algn="l" rtl="0" eaLnBrk="0">
                <a:lnSpc>
                  <a:spcPct val="97000"/>
                </a:lnSpc>
                <a:spcBef>
                  <a:spcPts val="3"/>
                </a:spcBef>
                <a:tabLst/>
              </a:pPr>
              <a:r>
                <a:rPr sz="1100" kern="0" spc="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These were </a:t>
              </a:r>
              <a:r>
                <a:rPr sz="1100" b="1" kern="0" spc="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chemo </a:t>
              </a:r>
              <a:r>
                <a:rPr sz="1100" kern="0" spc="-1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trials</a:t>
              </a:r>
              <a:endParaRPr lang="Arial" altLang="Arial" sz="1100" dirty="0"/>
            </a:p>
          </p:txBody>
        </p:sp>
      </p:grpSp>
      <p:sp>
        <p:nvSpPr>
          <p:cNvPr id="384" name="textbox 384"/>
          <p:cNvSpPr/>
          <p:nvPr/>
        </p:nvSpPr>
        <p:spPr>
          <a:xfrm>
            <a:off x="454233" y="313120"/>
            <a:ext cx="7728584" cy="81406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523"/>
              </a:lnSpc>
              <a:tabLst/>
            </a:pPr>
            <a:endParaRPr lang="Arial" altLang="Arial" sz="100" dirty="0"/>
          </a:p>
          <a:p>
            <a:pPr marL="18415" algn="l" rtl="0" eaLnBrk="0">
              <a:lnSpc>
                <a:spcPct val="100000"/>
              </a:lnSpc>
              <a:tabLst/>
            </a:pP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KEYNOTE</a:t>
            </a:r>
            <a:r>
              <a:rPr sz="2700" b="1" kern="0" spc="20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14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585 </a:t>
            </a: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overall</a:t>
            </a:r>
            <a:r>
              <a:rPr sz="2700" b="1" kern="0" spc="14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survival</a:t>
            </a:r>
            <a:endParaRPr lang="Arial Narrow" altLang="Arial Narrow" sz="2700" dirty="0"/>
          </a:p>
          <a:p>
            <a:pPr algn="l" rtl="0" eaLnBrk="0">
              <a:lnSpc>
                <a:spcPct val="106000"/>
              </a:lnSpc>
              <a:tabLst/>
            </a:pPr>
            <a:endParaRPr lang="Arial" altLang="Arial" sz="800" dirty="0"/>
          </a:p>
          <a:p>
            <a:pPr algn="l" rtl="0" eaLnBrk="0">
              <a:lnSpc>
                <a:spcPct val="7296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2000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No overall survival</a:t>
            </a:r>
            <a:r>
              <a:rPr sz="2000" kern="0" spc="1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benefit for adding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pembrolizumab to perioperative</a:t>
            </a:r>
            <a:r>
              <a:rPr sz="2000" kern="0" spc="7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chemotherapy</a:t>
            </a:r>
            <a:endParaRPr lang="Arial Narrow" altLang="Arial Narrow" sz="2000" dirty="0"/>
          </a:p>
        </p:txBody>
      </p:sp>
      <p:pic>
        <p:nvPicPr>
          <p:cNvPr id="386" name="picture 38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409809" y="3151396"/>
            <a:ext cx="3761378" cy="1493755"/>
          </a:xfrm>
          <a:prstGeom prst="rect">
            <a:avLst/>
          </a:prstGeom>
        </p:spPr>
      </p:pic>
      <p:sp>
        <p:nvSpPr>
          <p:cNvPr id="388" name="textbox 388"/>
          <p:cNvSpPr/>
          <p:nvPr/>
        </p:nvSpPr>
        <p:spPr>
          <a:xfrm>
            <a:off x="4326457" y="3990795"/>
            <a:ext cx="4364990" cy="654684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0" rIns="0" bIns="0"/>
          <a:lstStyle/>
          <a:p>
            <a:pPr algn="l" rtl="0" eaLnBrk="0">
              <a:lnSpc>
                <a:spcPct val="107000"/>
              </a:lnSpc>
              <a:tabLst/>
            </a:pPr>
            <a:endParaRPr lang="Arial" altLang="Arial" sz="800" dirty="0"/>
          </a:p>
          <a:p>
            <a:pPr marL="1044575" algn="l" rtl="0" eaLnBrk="0">
              <a:lnSpc>
                <a:spcPct val="79000"/>
              </a:lnSpc>
              <a:spcBef>
                <a:spcPts val="5"/>
              </a:spcBef>
              <a:tabLst/>
            </a:pP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Unlikely any benefit</a:t>
            </a:r>
            <a:r>
              <a:rPr sz="11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in</a:t>
            </a:r>
            <a:r>
              <a:rPr sz="11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MSS</a:t>
            </a:r>
            <a:r>
              <a:rPr sz="11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,</a:t>
            </a:r>
            <a:r>
              <a:rPr sz="1100" kern="0" spc="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CPS</a:t>
            </a:r>
            <a:r>
              <a:rPr sz="1100" kern="0" spc="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&lt;10</a:t>
            </a:r>
            <a:endParaRPr lang="Arial" altLang="Arial" sz="1100" dirty="0"/>
          </a:p>
          <a:p>
            <a:pPr marL="1079500" algn="l" rtl="0" eaLnBrk="0">
              <a:lnSpc>
                <a:spcPts val="2641"/>
              </a:lnSpc>
              <a:tabLst/>
            </a:pP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No</a:t>
            </a:r>
            <a:r>
              <a:rPr sz="1100" kern="0" spc="1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increase in cure for most</a:t>
            </a:r>
            <a:r>
              <a:rPr sz="11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patients</a:t>
            </a:r>
            <a:endParaRPr lang="Arial" altLang="Arial" sz="1100" dirty="0"/>
          </a:p>
        </p:txBody>
      </p:sp>
      <p:sp>
        <p:nvSpPr>
          <p:cNvPr id="390" name="textbox 390"/>
          <p:cNvSpPr/>
          <p:nvPr/>
        </p:nvSpPr>
        <p:spPr>
          <a:xfrm>
            <a:off x="1993391" y="4826304"/>
            <a:ext cx="6857365" cy="1365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056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900" b="1" kern="0" spc="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Elizabeth</a:t>
            </a:r>
            <a:r>
              <a:rPr sz="900" b="1" kern="0" spc="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b="1" kern="0" spc="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Smyth</a:t>
            </a:r>
            <a:r>
              <a:rPr sz="900" b="1" kern="0" spc="6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b="1" kern="0" spc="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MD</a:t>
            </a:r>
            <a:r>
              <a:rPr sz="900" b="1" kern="0" spc="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                               </a:t>
            </a:r>
            <a:r>
              <a:rPr sz="900" b="1" kern="0" spc="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                                                                                                                                                           </a:t>
            </a: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Wainbergetal,</a:t>
            </a:r>
            <a:r>
              <a:rPr sz="6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i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CCR</a:t>
            </a: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, 2023</a:t>
            </a:r>
            <a:endParaRPr lang="Arial" altLang="Arial" sz="600" dirty="0"/>
          </a:p>
        </p:txBody>
      </p:sp>
      <p:pic>
        <p:nvPicPr>
          <p:cNvPr id="392" name="picture 39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textbox 394"/>
          <p:cNvSpPr/>
          <p:nvPr/>
        </p:nvSpPr>
        <p:spPr>
          <a:xfrm>
            <a:off x="445100" y="313120"/>
            <a:ext cx="7379334" cy="81406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4535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3000"/>
              </a:lnSpc>
              <a:tabLst/>
            </a:pPr>
            <a:r>
              <a:rPr sz="2700" b="1" kern="0" spc="3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The</a:t>
            </a:r>
            <a:r>
              <a:rPr sz="2700" b="1" kern="0" spc="17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3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relationship between</a:t>
            </a:r>
            <a:r>
              <a:rPr sz="2700" b="1" kern="0" spc="18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3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pCR an</a:t>
            </a:r>
            <a:r>
              <a:rPr sz="2700" b="1" kern="0" spc="2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</a:t>
            </a:r>
            <a:r>
              <a:rPr sz="2700" b="1" kern="0" spc="18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2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long term survival</a:t>
            </a:r>
            <a:endParaRPr lang="Arial Narrow" altLang="Arial Narrow" sz="2700" dirty="0"/>
          </a:p>
          <a:p>
            <a:pPr algn="l" rtl="0" eaLnBrk="0">
              <a:lnSpc>
                <a:spcPct val="100000"/>
              </a:lnSpc>
              <a:tabLst/>
            </a:pPr>
            <a:endParaRPr lang="Arial" altLang="Arial" sz="1300" dirty="0"/>
          </a:p>
          <a:p>
            <a:pPr marL="15875" algn="l" rtl="0" eaLnBrk="0">
              <a:lnSpc>
                <a:spcPct val="81000"/>
              </a:lnSpc>
              <a:tabLst/>
            </a:pPr>
            <a:r>
              <a:rPr sz="2000" kern="0" spc="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Chemotherapy vschemo-immunotherapy</a:t>
            </a:r>
            <a:endParaRPr lang="Arial Narrow" altLang="Arial Narrow" sz="2000" dirty="0"/>
          </a:p>
        </p:txBody>
      </p:sp>
      <p:grpSp>
        <p:nvGrpSpPr>
          <p:cNvPr id="34" name="group 34"/>
          <p:cNvGrpSpPr/>
          <p:nvPr/>
        </p:nvGrpSpPr>
        <p:grpSpPr>
          <a:xfrm rot="21600000">
            <a:off x="4529246" y="1234265"/>
            <a:ext cx="4439493" cy="1129458"/>
            <a:chOff x="0" y="0"/>
            <a:chExt cx="4439493" cy="1129458"/>
          </a:xfrm>
        </p:grpSpPr>
        <p:sp>
          <p:nvSpPr>
            <p:cNvPr id="396" name="rect"/>
            <p:cNvSpPr/>
            <p:nvPr/>
          </p:nvSpPr>
          <p:spPr>
            <a:xfrm>
              <a:off x="0" y="0"/>
              <a:ext cx="4422810" cy="1112856"/>
            </a:xfrm>
            <a:prstGeom prst="rect">
              <a:avLst/>
            </a:prstGeom>
            <a:solidFill>
              <a:srgbClr val="000000">
                <a:alpha val="4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398" name="rect"/>
            <p:cNvSpPr/>
            <p:nvPr/>
          </p:nvSpPr>
          <p:spPr>
            <a:xfrm>
              <a:off x="42753" y="42846"/>
              <a:ext cx="4396740" cy="1086611"/>
            </a:xfrm>
            <a:prstGeom prst="rect">
              <a:avLst/>
            </a:prstGeom>
            <a:solidFill>
              <a:srgbClr val="6E1E50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400" name="textbox 400"/>
            <p:cNvSpPr/>
            <p:nvPr/>
          </p:nvSpPr>
          <p:spPr>
            <a:xfrm>
              <a:off x="610100" y="187047"/>
              <a:ext cx="3279140" cy="840105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80228"/>
                </a:lnSpc>
                <a:tabLst/>
              </a:pPr>
              <a:endParaRPr lang="Arial" altLang="Arial" sz="100" dirty="0"/>
            </a:p>
            <a:p>
              <a:pPr marL="12700" algn="l" rtl="0" eaLnBrk="0">
                <a:lnSpc>
                  <a:spcPct val="82000"/>
                </a:lnSpc>
                <a:tabLst/>
              </a:pPr>
              <a:r>
                <a:rPr sz="1400" b="1" kern="0" spc="-1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KEYNOTE 585 al- come</a:t>
              </a:r>
              <a:r>
                <a:rPr sz="1400" b="1" kern="0" spc="-2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rs</a:t>
              </a:r>
              <a:r>
                <a:rPr sz="1400" b="1" kern="0" spc="7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400" b="1" i="1" kern="0" spc="-2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(vs</a:t>
              </a:r>
              <a:r>
                <a:rPr sz="1400" b="1" i="1" kern="0" spc="11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400" b="1" i="1" kern="0" spc="-2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CPS</a:t>
              </a:r>
              <a:r>
                <a:rPr sz="1400" b="1" i="1" kern="0" spc="7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400" b="1" i="1" kern="0" spc="-2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≥10)</a:t>
              </a:r>
              <a:endParaRPr lang="Arial" altLang="Arial" sz="1400" dirty="0"/>
            </a:p>
            <a:p>
              <a:pPr marL="265429" algn="l" rtl="0" eaLnBrk="0">
                <a:lnSpc>
                  <a:spcPct val="82000"/>
                </a:lnSpc>
                <a:spcBef>
                  <a:spcPts val="303"/>
                </a:spcBef>
                <a:tabLst/>
              </a:pPr>
              <a:r>
                <a:rPr sz="1400" kern="0" spc="-1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↑  pCR </a:t>
              </a:r>
              <a:r>
                <a:rPr sz="1400" b="1" kern="0" spc="-1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5x</a:t>
              </a:r>
              <a:r>
                <a:rPr sz="1400" b="1" kern="0" spc="10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400" b="1" kern="0" spc="-1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(</a:t>
              </a:r>
              <a:r>
                <a:rPr sz="1400" b="1" i="1" kern="0" spc="-1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CPS</a:t>
              </a:r>
              <a:r>
                <a:rPr sz="1400" b="1" i="1" kern="0" spc="7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400" b="1" i="1" kern="0" spc="-1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≥10</a:t>
              </a:r>
              <a:r>
                <a:rPr sz="1400" b="1" i="1" kern="0" spc="1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400" b="1" i="1" kern="0" spc="-1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not reported)</a:t>
              </a:r>
              <a:endParaRPr lang="Arial" altLang="Arial" sz="1400" dirty="0"/>
            </a:p>
            <a:p>
              <a:pPr marL="533400" algn="l" rtl="0" eaLnBrk="0">
                <a:lnSpc>
                  <a:spcPct val="82000"/>
                </a:lnSpc>
                <a:spcBef>
                  <a:spcPts val="303"/>
                </a:spcBef>
                <a:tabLst/>
              </a:pPr>
              <a:r>
                <a:rPr sz="1400" kern="0" spc="-2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↑</a:t>
              </a:r>
              <a:r>
                <a:rPr sz="1400" kern="0" spc="10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400" kern="0" spc="-2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EFS</a:t>
              </a:r>
              <a:r>
                <a:rPr sz="1400" kern="0" spc="8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 </a:t>
              </a:r>
              <a:r>
                <a:rPr sz="1400" kern="0" spc="-2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19% </a:t>
              </a:r>
              <a:r>
                <a:rPr sz="1400" b="1" i="1" kern="0" spc="-2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(CPS</a:t>
              </a:r>
              <a:r>
                <a:rPr sz="1400" b="1" i="1" kern="0" spc="6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400" b="1" i="1" kern="0" spc="-3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≥10 31%)</a:t>
              </a:r>
              <a:endParaRPr lang="Arial" altLang="Arial" sz="1400" dirty="0"/>
            </a:p>
            <a:p>
              <a:pPr marL="652144" algn="l" rtl="0" eaLnBrk="0">
                <a:lnSpc>
                  <a:spcPct val="82000"/>
                </a:lnSpc>
                <a:spcBef>
                  <a:spcPts val="303"/>
                </a:spcBef>
                <a:tabLst/>
              </a:pPr>
              <a:r>
                <a:rPr sz="1400" kern="0" spc="-2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↑ OS</a:t>
              </a:r>
              <a:r>
                <a:rPr sz="1400" kern="0" spc="6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400" kern="0" spc="-2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7%</a:t>
              </a:r>
              <a:r>
                <a:rPr sz="1400" kern="0" spc="8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400" kern="0" spc="-2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(</a:t>
              </a:r>
              <a:r>
                <a:rPr sz="1400" b="1" i="1" kern="0" spc="-2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CPS</a:t>
              </a:r>
              <a:r>
                <a:rPr sz="1400" b="1" i="1" kern="0" spc="7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400" b="1" i="1" kern="0" spc="-2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≥1</a:t>
              </a:r>
              <a:r>
                <a:rPr sz="1400" b="1" i="1" kern="0" spc="-3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0</a:t>
              </a:r>
              <a:r>
                <a:rPr sz="1400" b="1" i="1" kern="0" spc="4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400" b="1" i="1" kern="0" spc="-3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22%)</a:t>
              </a:r>
              <a:endParaRPr lang="Arial" altLang="Arial" sz="1400" dirty="0"/>
            </a:p>
          </p:txBody>
        </p:sp>
      </p:grpSp>
      <p:sp>
        <p:nvSpPr>
          <p:cNvPr id="402" name="textbox 402"/>
          <p:cNvSpPr/>
          <p:nvPr/>
        </p:nvSpPr>
        <p:spPr>
          <a:xfrm>
            <a:off x="132427" y="1234058"/>
            <a:ext cx="4139565" cy="1109980"/>
          </a:xfrm>
          <a:prstGeom prst="rect">
            <a:avLst/>
          </a:prstGeom>
          <a:solidFill>
            <a:srgbClr val="1C305B">
              <a:alpha val="95294"/>
            </a:srgbClr>
          </a:solidFill>
        </p:spPr>
        <p:txBody>
          <a:bodyPr vert="horz" wrap="square" lIns="0" tIns="0" rIns="0" bIns="0"/>
          <a:lstStyle/>
          <a:p>
            <a:pPr algn="l" rtl="0" eaLnBrk="0">
              <a:lnSpc>
                <a:spcPct val="110000"/>
              </a:lnSpc>
              <a:tabLst/>
            </a:pPr>
            <a:endParaRPr lang="Arial" altLang="Arial" sz="500" dirty="0"/>
          </a:p>
          <a:p>
            <a:pPr marL="1128394" indent="-758190" algn="l" rtl="0" eaLnBrk="0">
              <a:lnSpc>
                <a:spcPct val="99000"/>
              </a:lnSpc>
              <a:spcBef>
                <a:spcPts val="1"/>
              </a:spcBef>
              <a:tabLst/>
            </a:pPr>
            <a:r>
              <a:rPr sz="1400" b="1" kern="0" spc="-1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Last practice changing perioperative tri</a:t>
            </a:r>
            <a:r>
              <a:rPr sz="1400" b="1" kern="0" spc="-2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al        </a:t>
            </a:r>
            <a:r>
              <a:rPr sz="1400" b="1" kern="0" spc="-3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FLOT-4</a:t>
            </a:r>
            <a:r>
              <a:rPr sz="1400" b="1" kern="0" spc="17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b="1" kern="0" spc="-3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:</a:t>
            </a:r>
            <a:r>
              <a:rPr sz="1400" b="1" kern="0" spc="9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b="1" kern="0" spc="-3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FLOT  vs</a:t>
            </a:r>
            <a:r>
              <a:rPr sz="1400" b="1" kern="0" spc="9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b="1" kern="0" spc="-3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ECX</a:t>
            </a:r>
            <a:endParaRPr lang="Arial" altLang="Arial" sz="1400" dirty="0"/>
          </a:p>
          <a:p>
            <a:pPr marL="1141730" algn="l" rtl="0" eaLnBrk="0">
              <a:lnSpc>
                <a:spcPct val="78000"/>
              </a:lnSpc>
              <a:spcBef>
                <a:spcPts val="51"/>
              </a:spcBef>
              <a:tabLst/>
            </a:pPr>
            <a:r>
              <a:rPr sz="1400" kern="0" spc="-2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↑</a:t>
            </a:r>
            <a:r>
              <a:rPr sz="1400" kern="0" spc="5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1400" kern="0" spc="-2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pCR  2.5x</a:t>
            </a:r>
            <a:r>
              <a:rPr sz="1400" kern="0" spc="2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1400" kern="0" spc="-2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(</a:t>
            </a:r>
            <a:r>
              <a:rPr sz="1400" kern="0" spc="-3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6 vs</a:t>
            </a:r>
            <a:r>
              <a:rPr sz="1400" kern="0" spc="17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3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15%)</a:t>
            </a:r>
            <a:endParaRPr lang="Arial" altLang="Arial" sz="1400" dirty="0"/>
          </a:p>
          <a:p>
            <a:pPr marL="1629410" algn="l" rtl="0" eaLnBrk="0">
              <a:lnSpc>
                <a:spcPts val="1724"/>
              </a:lnSpc>
              <a:tabLst/>
            </a:pPr>
            <a:r>
              <a:rPr sz="1400" kern="0" spc="-4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↑</a:t>
            </a:r>
            <a:r>
              <a:rPr sz="1400" kern="0" spc="12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4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DFS</a:t>
            </a:r>
            <a:r>
              <a:rPr sz="1400" kern="0" spc="2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1400" kern="0" spc="-4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25%</a:t>
            </a:r>
            <a:endParaRPr lang="Arial" altLang="Arial" sz="1400" dirty="0"/>
          </a:p>
          <a:p>
            <a:pPr marL="1702435" algn="l" rtl="0" eaLnBrk="0">
              <a:lnSpc>
                <a:spcPct val="82000"/>
              </a:lnSpc>
              <a:spcBef>
                <a:spcPts val="303"/>
              </a:spcBef>
              <a:tabLst/>
            </a:pPr>
            <a:r>
              <a:rPr sz="1400" kern="0" spc="-3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↑</a:t>
            </a:r>
            <a:r>
              <a:rPr sz="1400" kern="0" spc="9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3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OS 23%</a:t>
            </a:r>
            <a:endParaRPr lang="Arial" altLang="Arial" sz="1400" dirty="0"/>
          </a:p>
        </p:txBody>
      </p:sp>
      <p:sp>
        <p:nvSpPr>
          <p:cNvPr id="404" name="textbox 404"/>
          <p:cNvSpPr/>
          <p:nvPr/>
        </p:nvSpPr>
        <p:spPr>
          <a:xfrm>
            <a:off x="6237249" y="2680512"/>
            <a:ext cx="2682875" cy="104965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147"/>
              </a:lnSpc>
              <a:tabLst/>
            </a:pPr>
            <a:endParaRPr lang="Arial" altLang="Arial" sz="100" dirty="0"/>
          </a:p>
          <a:p>
            <a:pPr marL="17145" algn="l" rtl="0" eaLnBrk="0">
              <a:lnSpc>
                <a:spcPct val="82000"/>
              </a:lnSpc>
              <a:tabLst/>
            </a:pPr>
            <a:r>
              <a:rPr sz="1200" b="1" kern="0" spc="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Immune checkpo</a:t>
            </a:r>
            <a:r>
              <a:rPr sz="1200" b="1" kern="0" spc="-1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int inhibitors</a:t>
            </a:r>
            <a:endParaRPr lang="Arial" altLang="Arial" sz="1200" dirty="0"/>
          </a:p>
          <a:p>
            <a:pPr marL="18415" algn="l" rtl="0" eaLnBrk="0">
              <a:lnSpc>
                <a:spcPct val="81000"/>
              </a:lnSpc>
              <a:spcBef>
                <a:spcPts val="559"/>
              </a:spcBef>
              <a:tabLst/>
            </a:pPr>
            <a:r>
              <a:rPr sz="1200" kern="0" spc="-1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↑ %</a:t>
            </a:r>
            <a:r>
              <a:rPr sz="1200" kern="0" spc="4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200" kern="0" spc="-1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of cancer cells</a:t>
            </a:r>
            <a:r>
              <a:rPr sz="1200" kern="0" spc="6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200" kern="0" spc="-1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killed</a:t>
            </a:r>
            <a:endParaRPr lang="Arial" altLang="Arial" sz="1200" dirty="0"/>
          </a:p>
          <a:p>
            <a:pPr marL="12700" algn="l" rtl="0" eaLnBrk="0">
              <a:lnSpc>
                <a:spcPct val="81000"/>
              </a:lnSpc>
              <a:spcBef>
                <a:spcPts val="573"/>
              </a:spcBef>
              <a:tabLst/>
            </a:pPr>
            <a:r>
              <a:rPr sz="1200" b="1" kern="0" spc="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and </a:t>
            </a:r>
            <a:r>
              <a:rPr sz="1200" kern="0" spc="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vaccinates against the </a:t>
            </a:r>
            <a:r>
              <a:rPr sz="1200" kern="0" spc="-1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tumour</a:t>
            </a:r>
            <a:endParaRPr lang="Arial" altLang="Arial" sz="1200" dirty="0"/>
          </a:p>
          <a:p>
            <a:pPr algn="l" rtl="0" eaLnBrk="0">
              <a:lnSpc>
                <a:spcPct val="118000"/>
              </a:lnSpc>
              <a:tabLst/>
            </a:pPr>
            <a:endParaRPr lang="Arial" altLang="Arial" sz="400" dirty="0"/>
          </a:p>
          <a:p>
            <a:pPr marL="245745" indent="-233045" algn="l" rtl="0" eaLnBrk="0">
              <a:lnSpc>
                <a:spcPct val="99000"/>
              </a:lnSpc>
              <a:spcBef>
                <a:spcPts val="3"/>
              </a:spcBef>
              <a:tabLst/>
            </a:pPr>
            <a:r>
              <a:rPr sz="1200" b="1" i="1" kern="0" spc="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mostly </a:t>
            </a:r>
            <a:r>
              <a:rPr sz="1200" kern="0" spc="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in patie</a:t>
            </a:r>
            <a:r>
              <a:rPr sz="1200" kern="0" spc="-1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nts with</a:t>
            </a:r>
            <a:r>
              <a:rPr sz="1200" kern="0" spc="9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200" kern="0" spc="-1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immunologically </a:t>
            </a:r>
            <a:r>
              <a:rPr sz="1200" kern="0" spc="-1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hot tumours</a:t>
            </a:r>
            <a:endParaRPr lang="Arial" altLang="Arial" sz="1200" dirty="0"/>
          </a:p>
        </p:txBody>
      </p:sp>
      <p:sp>
        <p:nvSpPr>
          <p:cNvPr id="406" name="textbox 406"/>
          <p:cNvSpPr/>
          <p:nvPr/>
        </p:nvSpPr>
        <p:spPr>
          <a:xfrm>
            <a:off x="4778451" y="3999229"/>
            <a:ext cx="3906520" cy="53911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0190"/>
              </a:lnSpc>
              <a:tabLst/>
            </a:pPr>
            <a:endParaRPr lang="Arial" altLang="Arial" sz="100" dirty="0"/>
          </a:p>
          <a:p>
            <a:pPr marL="12700" indent="8889" algn="l" rtl="0" eaLnBrk="0">
              <a:lnSpc>
                <a:spcPct val="94000"/>
              </a:lnSpc>
              <a:tabLst/>
            </a:pP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Disparity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in pCR vs</a:t>
            </a:r>
            <a:r>
              <a:rPr sz="1200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EFS/OS</a:t>
            </a:r>
            <a:r>
              <a:rPr sz="12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may be due to</a:t>
            </a:r>
            <a:r>
              <a:rPr sz="12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organ</a:t>
            </a:r>
            <a:r>
              <a:rPr sz="12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specific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immune responses and increa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sing immune evasion with   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tumour progress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ion</a:t>
            </a:r>
            <a:endParaRPr lang="Arial" altLang="Arial" sz="1200" dirty="0"/>
          </a:p>
        </p:txBody>
      </p:sp>
      <p:pic>
        <p:nvPicPr>
          <p:cNvPr id="408" name="picture 40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4652326" y="2529538"/>
            <a:ext cx="1271461" cy="1213405"/>
          </a:xfrm>
          <a:prstGeom prst="rect">
            <a:avLst/>
          </a:prstGeom>
        </p:spPr>
      </p:pic>
      <p:pic>
        <p:nvPicPr>
          <p:cNvPr id="410" name="picture 4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156672" y="2486536"/>
            <a:ext cx="1352087" cy="1140583"/>
          </a:xfrm>
          <a:prstGeom prst="rect">
            <a:avLst/>
          </a:prstGeom>
        </p:spPr>
      </p:pic>
      <p:sp>
        <p:nvSpPr>
          <p:cNvPr id="412" name="textbox 412"/>
          <p:cNvSpPr/>
          <p:nvPr/>
        </p:nvSpPr>
        <p:spPr>
          <a:xfrm>
            <a:off x="1648002" y="2680512"/>
            <a:ext cx="2272029" cy="61531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8962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1200" b="1" kern="0" spc="-2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Cytoxics</a:t>
            </a:r>
            <a:endParaRPr lang="Arial" altLang="Arial" sz="1200" dirty="0"/>
          </a:p>
          <a:p>
            <a:pPr algn="l" rtl="0" eaLnBrk="0">
              <a:lnSpc>
                <a:spcPct val="119000"/>
              </a:lnSpc>
              <a:tabLst/>
            </a:pPr>
            <a:endParaRPr lang="Arial" altLang="Arial" sz="400" dirty="0"/>
          </a:p>
          <a:p>
            <a:pPr marL="16509" indent="42544" algn="l" rtl="0" eaLnBrk="0">
              <a:lnSpc>
                <a:spcPct val="101000"/>
              </a:lnSpc>
              <a:spcBef>
                <a:spcPts val="2"/>
              </a:spcBef>
              <a:tabLst/>
            </a:pPr>
            <a:r>
              <a:rPr sz="1200" kern="0" spc="-1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↑pCR =</a:t>
            </a:r>
            <a:r>
              <a:rPr sz="1200" kern="0" spc="9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200" kern="0" spc="-1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↑ %</a:t>
            </a:r>
            <a:r>
              <a:rPr sz="1200" kern="0" spc="3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200" kern="0" spc="-1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of</a:t>
            </a:r>
            <a:r>
              <a:rPr sz="1200" kern="0" spc="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200" kern="0" spc="-1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cancer</a:t>
            </a:r>
            <a:r>
              <a:rPr sz="1200" kern="0" spc="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200" kern="0" spc="-1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cells</a:t>
            </a:r>
            <a:r>
              <a:rPr sz="1200" kern="0" spc="7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200" kern="0" spc="-1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k</a:t>
            </a:r>
            <a:r>
              <a:rPr sz="1200" kern="0" spc="-2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illed</a:t>
            </a:r>
            <a:r>
              <a:rPr sz="1200" kern="0" spc="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200" kern="0" spc="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↓micrometastatic dis</a:t>
            </a:r>
            <a:r>
              <a:rPr sz="1200" kern="0" spc="-1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ease ↑ cure</a:t>
            </a:r>
            <a:endParaRPr lang="Arial" altLang="Arial" sz="1200" dirty="0"/>
          </a:p>
        </p:txBody>
      </p:sp>
      <p:sp>
        <p:nvSpPr>
          <p:cNvPr id="414" name="textbox 414"/>
          <p:cNvSpPr/>
          <p:nvPr/>
        </p:nvSpPr>
        <p:spPr>
          <a:xfrm>
            <a:off x="4408056" y="4818684"/>
            <a:ext cx="4403725" cy="1365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056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900" kern="0" spc="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Content of this presentation</a:t>
            </a:r>
            <a:r>
              <a:rPr sz="900" kern="0" spc="7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is copyrig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ht</a:t>
            </a:r>
            <a:r>
              <a:rPr sz="900" kern="0" spc="6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and</a:t>
            </a:r>
            <a:r>
              <a:rPr sz="900" kern="0" spc="5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responsibility of the author.</a:t>
            </a:r>
            <a:r>
              <a:rPr sz="900" kern="0" spc="8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Permission</a:t>
            </a:r>
            <a:r>
              <a:rPr sz="900" kern="0" spc="6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is required</a:t>
            </a:r>
            <a:r>
              <a:rPr sz="900" kern="0" spc="3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for</a:t>
            </a:r>
            <a:r>
              <a:rPr sz="900" kern="0" spc="4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re-use.</a:t>
            </a:r>
            <a:endParaRPr lang="Arial Narrow" altLang="Arial Narrow" sz="900" dirty="0"/>
          </a:p>
        </p:txBody>
      </p:sp>
      <p:pic>
        <p:nvPicPr>
          <p:cNvPr id="416" name="picture 4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  <p:sp>
        <p:nvSpPr>
          <p:cNvPr id="418" name="textbox 418"/>
          <p:cNvSpPr/>
          <p:nvPr/>
        </p:nvSpPr>
        <p:spPr>
          <a:xfrm>
            <a:off x="1993391" y="4826304"/>
            <a:ext cx="911860" cy="1365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056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900" b="1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Elizabeth Smyth</a:t>
            </a:r>
            <a:r>
              <a:rPr sz="900" b="1" kern="0" spc="6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b="1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MD</a:t>
            </a:r>
            <a:endParaRPr lang="Arial Narrow" altLang="Arial Narrow" sz="9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0" name="table 420"/>
          <p:cNvGraphicFramePr>
            <a:graphicFrameLocks noGrp="1"/>
          </p:cNvGraphicFramePr>
          <p:nvPr/>
        </p:nvGraphicFramePr>
        <p:xfrm>
          <a:off x="415416" y="1273682"/>
          <a:ext cx="7322184" cy="867410"/>
        </p:xfrm>
        <a:graphic>
          <a:graphicData uri="http://schemas.openxmlformats.org/drawingml/2006/table">
            <a:tbl>
              <a:tblPr/>
              <a:tblGrid>
                <a:gridCol w="2057400"/>
                <a:gridCol w="2521585"/>
                <a:gridCol w="2743200"/>
              </a:tblGrid>
              <a:tr h="30607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763905" algn="l" rtl="0" eaLnBrk="0">
                        <a:lnSpc>
                          <a:spcPct val="81000"/>
                        </a:lnSpc>
                        <a:tabLst/>
                      </a:pPr>
                      <a:r>
                        <a:rPr sz="1200" b="1" kern="0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KEYNOTE 585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1E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844550" algn="l" rtl="0" eaLnBrk="0">
                        <a:lnSpc>
                          <a:spcPct val="81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1200" b="1" kern="0" spc="-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MATTERHORN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8232"/>
                    </a:solidFill>
                  </a:tcPr>
                </a:tc>
              </a:tr>
              <a:tr h="30352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97789" algn="l" rtl="0" eaLnBrk="0">
                        <a:lnSpc>
                          <a:spcPct val="81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2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Started adjuva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nt chemo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123950" algn="l" rtl="0" eaLnBrk="0">
                        <a:lnSpc>
                          <a:spcPct val="81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75%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226819" algn="l" rtl="0" eaLnBrk="0">
                        <a:lnSpc>
                          <a:spcPct val="81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73%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</a:tr>
              <a:tr h="257809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99060" algn="l" rtl="0" eaLnBrk="0">
                        <a:lnSpc>
                          <a:spcPct val="81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2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Completed adjuvant chemo                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    </a:t>
                      </a:r>
                      <a:r>
                        <a:rPr sz="1200" kern="0" spc="-1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48%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1225550" algn="l" rtl="0" eaLnBrk="0">
                        <a:lnSpc>
                          <a:spcPct val="81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63%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22" name="textbox 422"/>
          <p:cNvSpPr/>
          <p:nvPr/>
        </p:nvSpPr>
        <p:spPr>
          <a:xfrm>
            <a:off x="438708" y="313120"/>
            <a:ext cx="6076950" cy="81406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4535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3000"/>
              </a:lnSpc>
              <a:tabLst/>
            </a:pPr>
            <a:r>
              <a:rPr sz="2700" b="1" kern="0" spc="4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 final comment on adju</a:t>
            </a:r>
            <a:r>
              <a:rPr sz="2700" b="1" kern="0" spc="3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vant</a:t>
            </a:r>
            <a:r>
              <a:rPr sz="2700" b="1" kern="0" spc="11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3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chemotherapy</a:t>
            </a:r>
            <a:endParaRPr lang="Arial Narrow" altLang="Arial Narrow" sz="2700" dirty="0"/>
          </a:p>
          <a:p>
            <a:pPr algn="l" rtl="0" eaLnBrk="0">
              <a:lnSpc>
                <a:spcPct val="100000"/>
              </a:lnSpc>
              <a:tabLst/>
            </a:pPr>
            <a:endParaRPr lang="Arial" altLang="Arial" sz="13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2000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All chemothera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py is</a:t>
            </a:r>
            <a:r>
              <a:rPr sz="2000" kern="0" spc="9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important</a:t>
            </a:r>
            <a:endParaRPr lang="Arial Narrow" altLang="Arial Narrow" sz="2000" dirty="0"/>
          </a:p>
        </p:txBody>
      </p:sp>
      <p:sp>
        <p:nvSpPr>
          <p:cNvPr id="424" name="textbox 424"/>
          <p:cNvSpPr/>
          <p:nvPr/>
        </p:nvSpPr>
        <p:spPr>
          <a:xfrm>
            <a:off x="4408056" y="4818684"/>
            <a:ext cx="4403725" cy="1365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056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900" kern="0" spc="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Content of this presentation</a:t>
            </a:r>
            <a:r>
              <a:rPr sz="900" kern="0" spc="7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is copyrig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ht</a:t>
            </a:r>
            <a:r>
              <a:rPr sz="900" kern="0" spc="6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and</a:t>
            </a:r>
            <a:r>
              <a:rPr sz="900" kern="0" spc="5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responsibility of the author.</a:t>
            </a:r>
            <a:r>
              <a:rPr sz="900" kern="0" spc="8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Permission</a:t>
            </a:r>
            <a:r>
              <a:rPr sz="900" kern="0" spc="6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is required</a:t>
            </a:r>
            <a:r>
              <a:rPr sz="900" kern="0" spc="3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for</a:t>
            </a:r>
            <a:r>
              <a:rPr sz="900" kern="0" spc="4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re-use.</a:t>
            </a:r>
            <a:endParaRPr lang="Arial Narrow" altLang="Arial Narrow" sz="900" dirty="0"/>
          </a:p>
        </p:txBody>
      </p:sp>
      <p:pic>
        <p:nvPicPr>
          <p:cNvPr id="426" name="picture 4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  <p:sp>
        <p:nvSpPr>
          <p:cNvPr id="428" name="textbox 428"/>
          <p:cNvSpPr/>
          <p:nvPr/>
        </p:nvSpPr>
        <p:spPr>
          <a:xfrm>
            <a:off x="1993391" y="4826304"/>
            <a:ext cx="911860" cy="1365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056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900" b="1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Elizabeth Smyth</a:t>
            </a:r>
            <a:r>
              <a:rPr sz="900" b="1" kern="0" spc="6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b="1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MD</a:t>
            </a:r>
            <a:endParaRPr lang="Arial Narrow" altLang="Arial Narrow" sz="9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" name="table 430"/>
          <p:cNvGraphicFramePr>
            <a:graphicFrameLocks noGrp="1"/>
          </p:cNvGraphicFramePr>
          <p:nvPr/>
        </p:nvGraphicFramePr>
        <p:xfrm>
          <a:off x="415416" y="1273682"/>
          <a:ext cx="7322184" cy="867410"/>
        </p:xfrm>
        <a:graphic>
          <a:graphicData uri="http://schemas.openxmlformats.org/drawingml/2006/table">
            <a:tbl>
              <a:tblPr/>
              <a:tblGrid>
                <a:gridCol w="2057400"/>
                <a:gridCol w="2521585"/>
                <a:gridCol w="2743200"/>
              </a:tblGrid>
              <a:tr h="30607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763905" algn="l" rtl="0" eaLnBrk="0">
                        <a:lnSpc>
                          <a:spcPct val="81000"/>
                        </a:lnSpc>
                        <a:tabLst/>
                      </a:pPr>
                      <a:r>
                        <a:rPr sz="1200" b="1" kern="0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KEYNOTE 585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1E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844550" algn="l" rtl="0" eaLnBrk="0">
                        <a:lnSpc>
                          <a:spcPct val="81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1200" b="1" kern="0" spc="-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MATTERHORN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8232"/>
                    </a:solidFill>
                  </a:tcPr>
                </a:tc>
              </a:tr>
              <a:tr h="30352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97789" algn="l" rtl="0" eaLnBrk="0">
                        <a:lnSpc>
                          <a:spcPct val="81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2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Started adjuva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nt chemo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123950" algn="l" rtl="0" eaLnBrk="0">
                        <a:lnSpc>
                          <a:spcPct val="81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75%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226819" algn="l" rtl="0" eaLnBrk="0">
                        <a:lnSpc>
                          <a:spcPct val="81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73%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</a:tr>
              <a:tr h="257809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99060" algn="l" rtl="0" eaLnBrk="0">
                        <a:lnSpc>
                          <a:spcPct val="81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2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Completed adjuvant chemo                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    </a:t>
                      </a:r>
                      <a:r>
                        <a:rPr sz="1200" kern="0" spc="-1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48%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1225550" algn="l" rtl="0" eaLnBrk="0">
                        <a:lnSpc>
                          <a:spcPct val="81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63%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32" name="picture 4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251459" y="2340864"/>
            <a:ext cx="3517505" cy="1792562"/>
          </a:xfrm>
          <a:prstGeom prst="rect">
            <a:avLst/>
          </a:prstGeom>
        </p:spPr>
      </p:pic>
      <p:sp>
        <p:nvSpPr>
          <p:cNvPr id="434" name="textbox 434"/>
          <p:cNvSpPr/>
          <p:nvPr/>
        </p:nvSpPr>
        <p:spPr>
          <a:xfrm>
            <a:off x="438708" y="313120"/>
            <a:ext cx="6076950" cy="81406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4535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3000"/>
              </a:lnSpc>
              <a:tabLst/>
            </a:pPr>
            <a:r>
              <a:rPr sz="2700" b="1" kern="0" spc="4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 final comment on adju</a:t>
            </a:r>
            <a:r>
              <a:rPr sz="2700" b="1" kern="0" spc="3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vant</a:t>
            </a:r>
            <a:r>
              <a:rPr sz="2700" b="1" kern="0" spc="11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3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chemotherapy</a:t>
            </a:r>
            <a:endParaRPr lang="Arial Narrow" altLang="Arial Narrow" sz="2700" dirty="0"/>
          </a:p>
          <a:p>
            <a:pPr algn="l" rtl="0" eaLnBrk="0">
              <a:lnSpc>
                <a:spcPct val="100000"/>
              </a:lnSpc>
              <a:tabLst/>
            </a:pPr>
            <a:endParaRPr lang="Arial" altLang="Arial" sz="1300" dirty="0"/>
          </a:p>
          <a:p>
            <a:pPr marL="17779" algn="l" rtl="0" eaLnBrk="0">
              <a:lnSpc>
                <a:spcPct val="81000"/>
              </a:lnSpc>
              <a:tabLst/>
            </a:pP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Total dose intensity</a:t>
            </a:r>
            <a:r>
              <a:rPr sz="2000" kern="0" spc="18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matters</a:t>
            </a:r>
            <a:endParaRPr lang="Arial Narrow" altLang="Arial Narrow" sz="2000" dirty="0"/>
          </a:p>
        </p:txBody>
      </p:sp>
      <p:sp>
        <p:nvSpPr>
          <p:cNvPr id="436" name="rect"/>
          <p:cNvSpPr/>
          <p:nvPr/>
        </p:nvSpPr>
        <p:spPr>
          <a:xfrm>
            <a:off x="4276133" y="2511132"/>
            <a:ext cx="2387005" cy="1796110"/>
          </a:xfrm>
          <a:prstGeom prst="rect">
            <a:avLst/>
          </a:prstGeom>
          <a:solidFill>
            <a:srgbClr val="000000">
              <a:alpha val="37647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438" name="picture 4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4319015" y="2554223"/>
            <a:ext cx="2360675" cy="1769364"/>
          </a:xfrm>
          <a:prstGeom prst="rect">
            <a:avLst/>
          </a:prstGeom>
        </p:spPr>
      </p:pic>
      <p:sp>
        <p:nvSpPr>
          <p:cNvPr id="440" name="textbox 440"/>
          <p:cNvSpPr/>
          <p:nvPr/>
        </p:nvSpPr>
        <p:spPr>
          <a:xfrm>
            <a:off x="6476827" y="3831821"/>
            <a:ext cx="2292350" cy="757555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0" rIns="0" bIns="0"/>
          <a:lstStyle/>
          <a:p>
            <a:pPr algn="l" rtl="0" eaLnBrk="0">
              <a:lnSpc>
                <a:spcPct val="120000"/>
              </a:lnSpc>
              <a:tabLst/>
            </a:pPr>
            <a:endParaRPr lang="Arial" altLang="Arial" sz="1000" dirty="0"/>
          </a:p>
          <a:p>
            <a:pPr marL="271145" algn="l" rtl="0" eaLnBrk="0">
              <a:lnSpc>
                <a:spcPct val="81000"/>
              </a:lnSpc>
              <a:spcBef>
                <a:spcPts val="5"/>
              </a:spcBef>
              <a:tabLst/>
            </a:pP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Post operative c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hemotherapy</a:t>
            </a:r>
            <a:endParaRPr lang="Arial" altLang="Arial" sz="1100" dirty="0"/>
          </a:p>
          <a:p>
            <a:pPr marL="255904" algn="l" rtl="0" eaLnBrk="0">
              <a:lnSpc>
                <a:spcPct val="81000"/>
              </a:lnSpc>
              <a:spcBef>
                <a:spcPts val="251"/>
              </a:spcBef>
              <a:tabLst/>
            </a:pP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made a meaningful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difference</a:t>
            </a:r>
            <a:endParaRPr lang="Arial" altLang="Arial" sz="1100" dirty="0"/>
          </a:p>
          <a:p>
            <a:pPr marL="160020" algn="l" rtl="0" eaLnBrk="0">
              <a:lnSpc>
                <a:spcPct val="81000"/>
              </a:lnSpc>
              <a:spcBef>
                <a:spcPts val="251"/>
              </a:spcBef>
              <a:tabLst/>
            </a:pP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even</a:t>
            </a:r>
            <a:r>
              <a:rPr sz="1100" kern="0" spc="1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in</a:t>
            </a:r>
            <a:r>
              <a:rPr sz="11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poor responding patients</a:t>
            </a:r>
            <a:endParaRPr lang="Arial" altLang="Arial" sz="1100" dirty="0"/>
          </a:p>
        </p:txBody>
      </p:sp>
      <p:sp>
        <p:nvSpPr>
          <p:cNvPr id="442" name="rect"/>
          <p:cNvSpPr/>
          <p:nvPr/>
        </p:nvSpPr>
        <p:spPr>
          <a:xfrm>
            <a:off x="5839733" y="2454109"/>
            <a:ext cx="2385528" cy="395288"/>
          </a:xfrm>
          <a:prstGeom prst="rect">
            <a:avLst/>
          </a:prstGeom>
          <a:solidFill>
            <a:srgbClr val="000000">
              <a:alpha val="33333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pSp>
        <p:nvGrpSpPr>
          <p:cNvPr id="36" name="group 36"/>
          <p:cNvGrpSpPr/>
          <p:nvPr/>
        </p:nvGrpSpPr>
        <p:grpSpPr>
          <a:xfrm rot="21600000">
            <a:off x="6660007" y="2498064"/>
            <a:ext cx="1581556" cy="366674"/>
            <a:chOff x="0" y="0"/>
            <a:chExt cx="1581556" cy="366674"/>
          </a:xfrm>
        </p:grpSpPr>
        <p:grpSp>
          <p:nvGrpSpPr>
            <p:cNvPr id="38" name="group 38"/>
            <p:cNvGrpSpPr/>
            <p:nvPr/>
          </p:nvGrpSpPr>
          <p:grpSpPr>
            <a:xfrm rot="21600000">
              <a:off x="0" y="0"/>
              <a:ext cx="1581556" cy="366674"/>
              <a:chOff x="0" y="0"/>
              <a:chExt cx="1581556" cy="366674"/>
            </a:xfrm>
          </p:grpSpPr>
          <p:sp>
            <p:nvSpPr>
              <p:cNvPr id="444" name="path"/>
              <p:cNvSpPr/>
              <p:nvPr/>
            </p:nvSpPr>
            <p:spPr>
              <a:xfrm>
                <a:off x="0" y="0"/>
                <a:ext cx="1581556" cy="148107"/>
              </a:xfrm>
              <a:custGeom>
                <a:avLst/>
                <a:gdLst/>
                <a:ahLst/>
                <a:cxnLst/>
                <a:rect l="0" t="0" r="0" b="0"/>
                <a:pathLst>
                  <a:path w="2490" h="233">
                    <a:moveTo>
                      <a:pt x="0" y="233"/>
                    </a:moveTo>
                    <a:lnTo>
                      <a:pt x="1186" y="233"/>
                    </a:lnTo>
                    <a:lnTo>
                      <a:pt x="1186" y="0"/>
                    </a:lnTo>
                    <a:lnTo>
                      <a:pt x="0" y="0"/>
                    </a:lnTo>
                    <a:lnTo>
                      <a:pt x="0" y="233"/>
                    </a:lnTo>
                    <a:close/>
                  </a:path>
                  <a:path w="2490" h="233">
                    <a:moveTo>
                      <a:pt x="1186" y="233"/>
                    </a:moveTo>
                    <a:lnTo>
                      <a:pt x="2490" y="233"/>
                    </a:lnTo>
                    <a:lnTo>
                      <a:pt x="2490" y="0"/>
                    </a:lnTo>
                    <a:lnTo>
                      <a:pt x="1186" y="0"/>
                    </a:lnTo>
                    <a:lnTo>
                      <a:pt x="1186" y="233"/>
                    </a:lnTo>
                    <a:close/>
                  </a:path>
                </a:pathLst>
              </a:custGeom>
              <a:solidFill>
                <a:srgbClr val="ED1C24">
                  <a:alpha val="100000"/>
                </a:srgbClr>
              </a:solidFill>
              <a:ln cap="flat">
                <a:noFill/>
                <a:prstDash val="solid"/>
                <a:miter lim="0"/>
              </a:ln>
            </p:spPr>
            <p:txBody>
              <a:bodyPr rtlCol="0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46" name="path"/>
              <p:cNvSpPr/>
              <p:nvPr/>
            </p:nvSpPr>
            <p:spPr>
              <a:xfrm>
                <a:off x="0" y="148056"/>
                <a:ext cx="1581556" cy="218617"/>
              </a:xfrm>
              <a:custGeom>
                <a:avLst/>
                <a:gdLst/>
                <a:ahLst/>
                <a:cxnLst/>
                <a:rect l="0" t="0" r="0" b="0"/>
                <a:pathLst>
                  <a:path w="2490" h="344">
                    <a:moveTo>
                      <a:pt x="0" y="344"/>
                    </a:moveTo>
                    <a:lnTo>
                      <a:pt x="1186" y="344"/>
                    </a:lnTo>
                    <a:lnTo>
                      <a:pt x="1186" y="0"/>
                    </a:lnTo>
                    <a:lnTo>
                      <a:pt x="0" y="0"/>
                    </a:lnTo>
                    <a:lnTo>
                      <a:pt x="0" y="344"/>
                    </a:lnTo>
                    <a:close/>
                  </a:path>
                  <a:path w="2490" h="344">
                    <a:moveTo>
                      <a:pt x="1186" y="344"/>
                    </a:moveTo>
                    <a:lnTo>
                      <a:pt x="2490" y="344"/>
                    </a:lnTo>
                    <a:lnTo>
                      <a:pt x="2490" y="0"/>
                    </a:lnTo>
                    <a:lnTo>
                      <a:pt x="1186" y="0"/>
                    </a:lnTo>
                    <a:lnTo>
                      <a:pt x="1186" y="344"/>
                    </a:lnTo>
                    <a:close/>
                  </a:path>
                </a:pathLst>
              </a:custGeom>
              <a:solidFill>
                <a:srgbClr val="E7E8EA">
                  <a:alpha val="100000"/>
                </a:srgbClr>
              </a:solidFill>
              <a:ln cap="flat">
                <a:noFill/>
                <a:prstDash val="solid"/>
                <a:miter lim="0"/>
              </a:ln>
            </p:spPr>
            <p:txBody>
              <a:bodyPr rtlCol="0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448" name="textbox 448"/>
            <p:cNvSpPr/>
            <p:nvPr/>
          </p:nvSpPr>
          <p:spPr>
            <a:xfrm>
              <a:off x="62321" y="31180"/>
              <a:ext cx="637540" cy="347979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84198"/>
                </a:lnSpc>
                <a:tabLst/>
              </a:pPr>
              <a:endParaRPr lang="Arial" altLang="Arial" sz="100" dirty="0"/>
            </a:p>
            <a:p>
              <a:pPr marL="12700" algn="l" rtl="0" eaLnBrk="0">
                <a:lnSpc>
                  <a:spcPct val="93000"/>
                </a:lnSpc>
                <a:tabLst/>
              </a:pPr>
              <a:r>
                <a:rPr sz="600" b="1" kern="0" spc="5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Chemothera</a:t>
              </a:r>
              <a:r>
                <a:rPr sz="600" b="1" kern="0" spc="4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py</a:t>
              </a:r>
              <a:endParaRPr lang="Arial" altLang="Arial" sz="600" dirty="0"/>
            </a:p>
            <a:p>
              <a:pPr marL="207645" algn="l" rtl="0" eaLnBrk="0">
                <a:lnSpc>
                  <a:spcPct val="90000"/>
                </a:lnSpc>
                <a:spcBef>
                  <a:spcPts val="358"/>
                </a:spcBef>
                <a:tabLst/>
              </a:pPr>
              <a:r>
                <a:rPr sz="600" kern="0" spc="3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23.26</a:t>
              </a:r>
              <a:endParaRPr lang="Arial" altLang="Arial" sz="600" dirty="0"/>
            </a:p>
            <a:p>
              <a:pPr algn="l" rtl="0" eaLnBrk="0">
                <a:lnSpc>
                  <a:spcPct val="158000"/>
                </a:lnSpc>
                <a:tabLst/>
              </a:pPr>
              <a:endParaRPr lang="Arial" altLang="Arial" sz="100" dirty="0"/>
            </a:p>
            <a:p>
              <a:pPr marL="68580" algn="l" rtl="0" eaLnBrk="0">
                <a:lnSpc>
                  <a:spcPct val="93000"/>
                </a:lnSpc>
                <a:tabLst/>
              </a:pPr>
              <a:r>
                <a:rPr sz="600" kern="0" spc="6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(11.79 -</a:t>
              </a:r>
              <a:r>
                <a:rPr sz="600" kern="0" spc="9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600" kern="0" spc="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NE</a:t>
              </a:r>
              <a:r>
                <a:rPr sz="600" kern="0" spc="6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)</a:t>
              </a:r>
              <a:endParaRPr lang="Arial" altLang="Arial" sz="600" dirty="0"/>
            </a:p>
          </p:txBody>
        </p:sp>
      </p:grpSp>
      <p:pic>
        <p:nvPicPr>
          <p:cNvPr id="450" name="picture 45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  <p:grpSp>
        <p:nvGrpSpPr>
          <p:cNvPr id="40" name="group 40"/>
          <p:cNvGrpSpPr/>
          <p:nvPr/>
        </p:nvGrpSpPr>
        <p:grpSpPr>
          <a:xfrm rot="21600000">
            <a:off x="5881623" y="2498064"/>
            <a:ext cx="778382" cy="366674"/>
            <a:chOff x="0" y="0"/>
            <a:chExt cx="778382" cy="366674"/>
          </a:xfrm>
        </p:grpSpPr>
        <p:sp>
          <p:nvSpPr>
            <p:cNvPr id="452" name="path"/>
            <p:cNvSpPr/>
            <p:nvPr/>
          </p:nvSpPr>
          <p:spPr>
            <a:xfrm>
              <a:off x="0" y="0"/>
              <a:ext cx="778382" cy="148107"/>
            </a:xfrm>
            <a:custGeom>
              <a:avLst/>
              <a:gdLst/>
              <a:ahLst/>
              <a:cxnLst/>
              <a:rect l="0" t="0" r="0" b="0"/>
              <a:pathLst>
                <a:path w="1225" h="233">
                  <a:moveTo>
                    <a:pt x="0" y="233"/>
                  </a:moveTo>
                  <a:lnTo>
                    <a:pt x="1225" y="233"/>
                  </a:lnTo>
                  <a:lnTo>
                    <a:pt x="1225" y="0"/>
                  </a:lnTo>
                  <a:lnTo>
                    <a:pt x="0" y="0"/>
                  </a:lnTo>
                  <a:lnTo>
                    <a:pt x="0" y="233"/>
                  </a:lnTo>
                  <a:close/>
                </a:path>
              </a:pathLst>
            </a:custGeom>
            <a:solidFill>
              <a:srgbClr val="ED1C24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454" name="path"/>
            <p:cNvSpPr/>
            <p:nvPr/>
          </p:nvSpPr>
          <p:spPr>
            <a:xfrm>
              <a:off x="0" y="148056"/>
              <a:ext cx="778382" cy="218617"/>
            </a:xfrm>
            <a:custGeom>
              <a:avLst/>
              <a:gdLst/>
              <a:ahLst/>
              <a:cxnLst/>
              <a:rect l="0" t="0" r="0" b="0"/>
              <a:pathLst>
                <a:path w="1225" h="344">
                  <a:moveTo>
                    <a:pt x="0" y="344"/>
                  </a:moveTo>
                  <a:lnTo>
                    <a:pt x="1225" y="344"/>
                  </a:lnTo>
                  <a:lnTo>
                    <a:pt x="1225" y="0"/>
                  </a:lnTo>
                  <a:lnTo>
                    <a:pt x="0" y="0"/>
                  </a:lnTo>
                  <a:lnTo>
                    <a:pt x="0" y="344"/>
                  </a:lnTo>
                  <a:close/>
                </a:path>
              </a:pathLst>
            </a:custGeom>
            <a:solidFill>
              <a:srgbClr val="E7E8EA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sp>
        <p:nvSpPr>
          <p:cNvPr id="456" name="textbox 456"/>
          <p:cNvSpPr/>
          <p:nvPr/>
        </p:nvSpPr>
        <p:spPr>
          <a:xfrm>
            <a:off x="2073910" y="4154866"/>
            <a:ext cx="1365885" cy="19812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41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1400" b="1" kern="0" spc="0" dirty="0">
                <a:solidFill>
                  <a:srgbClr val="ED1C24">
                    <a:alpha val="100000"/>
                  </a:srgbClr>
                </a:solidFill>
                <a:latin typeface="Arial"/>
                <a:ea typeface="Arial"/>
                <a:cs typeface="Arial"/>
              </a:rPr>
              <a:t>VESTIGE TRI</a:t>
            </a:r>
            <a:r>
              <a:rPr sz="1400" b="1" kern="0" spc="-10" dirty="0">
                <a:solidFill>
                  <a:srgbClr val="ED1C24">
                    <a:alpha val="100000"/>
                  </a:srgbClr>
                </a:solidFill>
                <a:latin typeface="Arial"/>
                <a:ea typeface="Arial"/>
                <a:cs typeface="Arial"/>
              </a:rPr>
              <a:t>AL</a:t>
            </a:r>
            <a:endParaRPr lang="Arial" altLang="Arial" sz="1400" dirty="0"/>
          </a:p>
        </p:txBody>
      </p:sp>
      <p:sp>
        <p:nvSpPr>
          <p:cNvPr id="458" name="textbox 458"/>
          <p:cNvSpPr/>
          <p:nvPr/>
        </p:nvSpPr>
        <p:spPr>
          <a:xfrm>
            <a:off x="7567226" y="2529244"/>
            <a:ext cx="528319" cy="34797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4790"/>
              </a:lnSpc>
              <a:tabLst/>
            </a:pPr>
            <a:endParaRPr lang="Arial" altLang="Arial" sz="100" dirty="0"/>
          </a:p>
          <a:p>
            <a:pPr marL="109854" algn="l" rtl="0" eaLnBrk="0">
              <a:lnSpc>
                <a:spcPct val="94000"/>
              </a:lnSpc>
              <a:tabLst/>
            </a:pPr>
            <a:r>
              <a:rPr sz="600" b="1" kern="0" spc="3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Nivo/Ipi</a:t>
            </a:r>
            <a:endParaRPr lang="Arial" altLang="Arial" sz="600" dirty="0"/>
          </a:p>
          <a:p>
            <a:pPr marL="161289" algn="l" rtl="0" eaLnBrk="0">
              <a:lnSpc>
                <a:spcPct val="90000"/>
              </a:lnSpc>
              <a:spcBef>
                <a:spcPts val="350"/>
              </a:spcBef>
              <a:tabLst/>
            </a:pPr>
            <a:r>
              <a:rPr sz="6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11.93</a:t>
            </a:r>
            <a:endParaRPr lang="Arial" altLang="Arial" sz="600" dirty="0"/>
          </a:p>
          <a:p>
            <a:pPr algn="l" rtl="0" eaLnBrk="0">
              <a:lnSpc>
                <a:spcPct val="158000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93000"/>
              </a:lnSpc>
              <a:tabLst/>
            </a:pPr>
            <a:r>
              <a:rPr sz="6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(8.36-</a:t>
            </a:r>
            <a:r>
              <a:rPr sz="600" kern="0" spc="1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16.8</a:t>
            </a:r>
            <a:r>
              <a:rPr sz="6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2)</a:t>
            </a:r>
            <a:endParaRPr lang="Arial" altLang="Arial" sz="600" dirty="0"/>
          </a:p>
        </p:txBody>
      </p:sp>
      <p:sp>
        <p:nvSpPr>
          <p:cNvPr id="460" name="textbox 460"/>
          <p:cNvSpPr/>
          <p:nvPr/>
        </p:nvSpPr>
        <p:spPr>
          <a:xfrm>
            <a:off x="5918341" y="2660480"/>
            <a:ext cx="711834" cy="21653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180"/>
              </a:lnSpc>
              <a:tabLst/>
            </a:pPr>
            <a:endParaRPr lang="Arial" altLang="Arial" sz="100" dirty="0"/>
          </a:p>
          <a:p>
            <a:pPr marL="251459" algn="l" rtl="0" eaLnBrk="0">
              <a:lnSpc>
                <a:spcPct val="89000"/>
              </a:lnSpc>
              <a:tabLst/>
            </a:pPr>
            <a:r>
              <a:rPr sz="600" b="1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Median</a:t>
            </a:r>
            <a:endParaRPr lang="Arial" altLang="Arial" sz="600" dirty="0"/>
          </a:p>
          <a:p>
            <a:pPr algn="l" rtl="0" eaLnBrk="0">
              <a:lnSpc>
                <a:spcPct val="158000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93000"/>
              </a:lnSpc>
              <a:tabLst/>
            </a:pPr>
            <a:r>
              <a:rPr sz="600" b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DFS</a:t>
            </a:r>
            <a:r>
              <a:rPr sz="600" b="1" kern="0" spc="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(m)</a:t>
            </a:r>
            <a:r>
              <a:rPr sz="600" b="1" kern="0" spc="1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b="1" kern="0" spc="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(95%</a:t>
            </a:r>
            <a:r>
              <a:rPr sz="600" b="1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b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CI</a:t>
            </a:r>
            <a:r>
              <a:rPr sz="600" b="1" kern="0" spc="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)</a:t>
            </a:r>
            <a:endParaRPr lang="Arial" altLang="Arial" sz="600" dirty="0"/>
          </a:p>
        </p:txBody>
      </p:sp>
      <p:sp>
        <p:nvSpPr>
          <p:cNvPr id="462" name="textbox 462"/>
          <p:cNvSpPr/>
          <p:nvPr/>
        </p:nvSpPr>
        <p:spPr>
          <a:xfrm>
            <a:off x="1993391" y="4826304"/>
            <a:ext cx="911860" cy="1365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056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900" b="1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Elizabeth Smyth</a:t>
            </a:r>
            <a:r>
              <a:rPr sz="900" b="1" kern="0" spc="6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b="1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MD</a:t>
            </a:r>
            <a:endParaRPr lang="Arial Narrow" altLang="Arial Narrow" sz="900" dirty="0"/>
          </a:p>
        </p:txBody>
      </p:sp>
      <p:sp>
        <p:nvSpPr>
          <p:cNvPr id="464" name="textbox 464"/>
          <p:cNvSpPr/>
          <p:nvPr/>
        </p:nvSpPr>
        <p:spPr>
          <a:xfrm>
            <a:off x="7916418" y="4845202"/>
            <a:ext cx="934085" cy="9969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15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Smyth</a:t>
            </a:r>
            <a:r>
              <a:rPr sz="6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et al, 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World GI 2023</a:t>
            </a:r>
            <a:endParaRPr lang="Arial" altLang="Arial" sz="6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textbox 466"/>
          <p:cNvSpPr/>
          <p:nvPr/>
        </p:nvSpPr>
        <p:spPr>
          <a:xfrm>
            <a:off x="454488" y="313120"/>
            <a:ext cx="8376919" cy="417322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4535"/>
              </a:lnSpc>
              <a:tabLst/>
            </a:pPr>
            <a:endParaRPr lang="Arial" altLang="Arial" sz="100" dirty="0"/>
          </a:p>
          <a:p>
            <a:pPr marL="17779" algn="l" rtl="0" eaLnBrk="0">
              <a:lnSpc>
                <a:spcPct val="83000"/>
              </a:lnSpc>
              <a:tabLst/>
            </a:pPr>
            <a:r>
              <a:rPr sz="2700" b="1" kern="0" spc="5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Perioperative chemo-immunotherapy inoper</a:t>
            </a:r>
            <a:r>
              <a:rPr sz="2700" b="1" kern="0" spc="4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able GEA</a:t>
            </a:r>
            <a:endParaRPr lang="Arial Narrow" altLang="Arial Narrow" sz="2700" dirty="0"/>
          </a:p>
          <a:p>
            <a:pPr marL="12700" algn="l" rtl="0" eaLnBrk="0">
              <a:lnSpc>
                <a:spcPct val="81000"/>
              </a:lnSpc>
              <a:spcBef>
                <a:spcPts val="1560"/>
              </a:spcBef>
              <a:tabLst/>
            </a:pPr>
            <a:r>
              <a:rPr sz="2000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Do</a:t>
            </a:r>
            <a:r>
              <a:rPr sz="2000" kern="0" spc="1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KEYNOTE 585 and MA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TTERHORN meet the goal for</a:t>
            </a:r>
            <a:r>
              <a:rPr sz="2000" kern="0" spc="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successful</a:t>
            </a:r>
            <a:r>
              <a:rPr sz="2000" kern="0" spc="13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neoadjuvant</a:t>
            </a:r>
            <a:r>
              <a:rPr sz="2000" kern="0" spc="4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therapy?</a:t>
            </a:r>
            <a:endParaRPr lang="Arial Narrow" altLang="Arial Narrow" sz="2000" dirty="0"/>
          </a:p>
          <a:p>
            <a:pPr algn="l" rtl="0" eaLnBrk="0">
              <a:lnSpc>
                <a:spcPct val="167000"/>
              </a:lnSpc>
              <a:tabLst/>
            </a:pPr>
            <a:endParaRPr lang="Arial" altLang="Arial" sz="1000" dirty="0"/>
          </a:p>
          <a:p>
            <a:pPr marL="258445" algn="l" rtl="0" eaLnBrk="0">
              <a:lnSpc>
                <a:spcPct val="81000"/>
              </a:lnSpc>
              <a:spcBef>
                <a:spcPts val="540"/>
              </a:spcBef>
              <a:tabLst/>
            </a:pPr>
            <a:r>
              <a:rPr sz="1500" kern="0" spc="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1.</a:t>
            </a:r>
            <a:r>
              <a:rPr sz="1500" kern="0" spc="7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 </a:t>
            </a:r>
            <a:r>
              <a:rPr sz="18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Shrink the tumour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(</a:t>
            </a:r>
            <a:r>
              <a:rPr sz="1800" i="1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downstaging</a:t>
            </a:r>
            <a:r>
              <a:rPr sz="1800" i="1" kern="0" spc="1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i="1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for R0 resection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)</a:t>
            </a:r>
            <a:endParaRPr lang="Arial Narrow" altLang="Arial Narrow" sz="1800" dirty="0"/>
          </a:p>
          <a:p>
            <a:pPr marL="698500" algn="l" rtl="0" eaLnBrk="0">
              <a:lnSpc>
                <a:spcPct val="82000"/>
              </a:lnSpc>
              <a:spcBef>
                <a:spcPts val="722"/>
              </a:spcBef>
              <a:tabLst/>
            </a:pPr>
            <a:r>
              <a:rPr sz="18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YES,</a:t>
            </a:r>
            <a:r>
              <a:rPr sz="1800" kern="0" spc="10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unequivocal</a:t>
            </a:r>
            <a:r>
              <a:rPr sz="1800" kern="0" spc="13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improvements</a:t>
            </a:r>
            <a:r>
              <a:rPr sz="1800" kern="0" spc="14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in</a:t>
            </a:r>
            <a:r>
              <a:rPr sz="1800" kern="0" spc="1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pCR</a:t>
            </a:r>
            <a:r>
              <a:rPr sz="1800" kern="0" spc="9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rate f</a:t>
            </a:r>
            <a:r>
              <a:rPr sz="1800" kern="0" spc="-2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or both trials</a:t>
            </a:r>
            <a:endParaRPr lang="Arial Narrow" altLang="Arial Narrow" sz="1800" dirty="0"/>
          </a:p>
          <a:p>
            <a:pPr marL="1163955" algn="l" rtl="0" eaLnBrk="0">
              <a:lnSpc>
                <a:spcPct val="81000"/>
              </a:lnSpc>
              <a:spcBef>
                <a:spcPts val="689"/>
              </a:spcBef>
              <a:tabLst/>
            </a:pPr>
            <a:r>
              <a:rPr sz="18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Control arm</a:t>
            </a:r>
            <a:r>
              <a:rPr sz="1800" kern="0" spc="10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pCR underperformed</a:t>
            </a:r>
            <a:r>
              <a:rPr sz="1800" kern="0" spc="16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in both studies</a:t>
            </a:r>
            <a:r>
              <a:rPr sz="1800" kern="0" spc="10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(advanced</a:t>
            </a:r>
            <a:r>
              <a:rPr sz="1800" kern="0" spc="5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tumours)</a:t>
            </a:r>
            <a:endParaRPr lang="Arial Narrow" altLang="Arial Narrow" sz="1800" dirty="0"/>
          </a:p>
          <a:p>
            <a:pPr algn="l" rtl="0" eaLnBrk="0">
              <a:lnSpc>
                <a:spcPct val="109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10000"/>
              </a:lnSpc>
              <a:tabLst/>
            </a:pPr>
            <a:endParaRPr lang="Arial" altLang="Arial" sz="1000" dirty="0"/>
          </a:p>
          <a:p>
            <a:pPr marL="245109" algn="l" rtl="0" eaLnBrk="0">
              <a:lnSpc>
                <a:spcPct val="81000"/>
              </a:lnSpc>
              <a:spcBef>
                <a:spcPts val="545"/>
              </a:spcBef>
              <a:tabLst/>
            </a:pPr>
            <a:r>
              <a:rPr sz="1500" kern="0" spc="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2.     </a:t>
            </a:r>
            <a:r>
              <a:rPr sz="18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Ensure surge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ry</a:t>
            </a:r>
            <a:r>
              <a:rPr sz="1800" kern="0" spc="10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is not compromised</a:t>
            </a:r>
            <a:r>
              <a:rPr sz="1800" kern="0" spc="5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to treatment</a:t>
            </a:r>
            <a:r>
              <a:rPr sz="1800" kern="0" spc="8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toxicity</a:t>
            </a:r>
            <a:endParaRPr lang="Arial Narrow" altLang="Arial Narrow" sz="1800" dirty="0"/>
          </a:p>
          <a:p>
            <a:pPr marL="698500" algn="l" rtl="0" eaLnBrk="0">
              <a:lnSpc>
                <a:spcPct val="82000"/>
              </a:lnSpc>
              <a:spcBef>
                <a:spcPts val="710"/>
              </a:spcBef>
              <a:tabLst/>
            </a:pPr>
            <a:r>
              <a:rPr sz="1800" kern="0" spc="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YES, equa</a:t>
            </a:r>
            <a:r>
              <a:rPr sz="18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l</a:t>
            </a:r>
            <a:r>
              <a:rPr sz="1800" kern="0" spc="12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rates of resection</a:t>
            </a:r>
            <a:r>
              <a:rPr sz="1800" kern="0" spc="10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in control and</a:t>
            </a:r>
            <a:r>
              <a:rPr sz="1800" kern="0" spc="7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experimental</a:t>
            </a:r>
            <a:r>
              <a:rPr sz="1800" kern="0" spc="10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arms</a:t>
            </a:r>
            <a:endParaRPr lang="Arial Narrow" altLang="Arial Narrow" sz="1800" dirty="0"/>
          </a:p>
          <a:p>
            <a:pPr marL="938530" algn="l" rtl="0" eaLnBrk="0">
              <a:lnSpc>
                <a:spcPct val="82000"/>
              </a:lnSpc>
              <a:spcBef>
                <a:spcPts val="668"/>
              </a:spcBef>
              <a:tabLst/>
            </a:pPr>
            <a:r>
              <a:rPr sz="18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but…toxicity</a:t>
            </a:r>
            <a:r>
              <a:rPr sz="1800" kern="0" spc="12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is</a:t>
            </a:r>
            <a:r>
              <a:rPr sz="1800" kern="0" spc="9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not trivial (KN 585</a:t>
            </a:r>
            <a:r>
              <a:rPr sz="1800" kern="0" spc="18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11% Grade 3-4</a:t>
            </a:r>
            <a:r>
              <a:rPr sz="1800" kern="0" spc="2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AEs</a:t>
            </a:r>
            <a:r>
              <a:rPr sz="1800" kern="0" spc="4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experim</a:t>
            </a:r>
            <a:r>
              <a:rPr sz="1800" kern="0" spc="-2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ental</a:t>
            </a:r>
            <a:r>
              <a:rPr sz="1800" kern="0" spc="10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2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arm)</a:t>
            </a:r>
            <a:endParaRPr lang="Arial Narrow" altLang="Arial Narrow" sz="1800" dirty="0"/>
          </a:p>
          <a:p>
            <a:pPr algn="l" rtl="0" eaLnBrk="0">
              <a:lnSpc>
                <a:spcPct val="110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11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12000"/>
              </a:lnSpc>
              <a:tabLst/>
            </a:pPr>
            <a:endParaRPr lang="Arial" altLang="Arial" sz="400" dirty="0"/>
          </a:p>
          <a:p>
            <a:pPr marL="920750" indent="-673100" algn="l" rtl="0" eaLnBrk="0">
              <a:lnSpc>
                <a:spcPct val="97000"/>
              </a:lnSpc>
              <a:spcBef>
                <a:spcPts val="3"/>
              </a:spcBef>
              <a:tabLst/>
            </a:pPr>
            <a:r>
              <a:rPr sz="1500" kern="0" spc="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3.     </a:t>
            </a:r>
            <a:r>
              <a:rPr sz="18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Elimin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ate</a:t>
            </a:r>
            <a:r>
              <a:rPr sz="1800" kern="0" spc="1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micrometastases &amp; </a:t>
            </a:r>
            <a:r>
              <a:rPr sz="1800" kern="0" spc="-10" dirty="0">
                <a:solidFill>
                  <a:srgbClr val="FF000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develop/re-invigorate T-cell</a:t>
            </a:r>
            <a:r>
              <a:rPr sz="1800" kern="0" spc="100" dirty="0">
                <a:solidFill>
                  <a:srgbClr val="FF000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FF000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response against</a:t>
            </a:r>
            <a:r>
              <a:rPr sz="1800" kern="0" spc="70" dirty="0">
                <a:solidFill>
                  <a:srgbClr val="FF000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FF000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tumour                    </a:t>
            </a:r>
            <a:r>
              <a:rPr sz="18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MAYBE,</a:t>
            </a:r>
            <a:r>
              <a:rPr sz="1800" kern="0" spc="10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but</a:t>
            </a:r>
            <a:r>
              <a:rPr sz="1800" kern="0" spc="13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probably only for immunologically</a:t>
            </a:r>
            <a:r>
              <a:rPr sz="1800" kern="0" spc="14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hot </a:t>
            </a:r>
            <a:r>
              <a:rPr sz="1800" kern="0" spc="-2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tumours</a:t>
            </a:r>
            <a:endParaRPr lang="Arial Narrow" altLang="Arial Narrow" sz="1800" dirty="0"/>
          </a:p>
        </p:txBody>
      </p:sp>
      <p:pic>
        <p:nvPicPr>
          <p:cNvPr id="468" name="picture 46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textbox 470"/>
          <p:cNvSpPr/>
          <p:nvPr/>
        </p:nvSpPr>
        <p:spPr>
          <a:xfrm>
            <a:off x="354584" y="313120"/>
            <a:ext cx="8457565" cy="46494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4535"/>
              </a:lnSpc>
              <a:tabLst/>
            </a:pPr>
            <a:endParaRPr lang="Arial" altLang="Arial" sz="100" dirty="0"/>
          </a:p>
          <a:p>
            <a:pPr marL="118110" algn="l" rtl="0" eaLnBrk="0">
              <a:lnSpc>
                <a:spcPct val="83000"/>
              </a:lnSpc>
              <a:tabLst/>
            </a:pPr>
            <a:r>
              <a:rPr sz="2700" b="1" kern="0" spc="6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Neoadjuvantchem</a:t>
            </a:r>
            <a:r>
              <a:rPr sz="2700" b="1" kern="0" spc="5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oimmunotherapy in GEA</a:t>
            </a:r>
            <a:endParaRPr lang="Arial Narrow" altLang="Arial Narrow" sz="2700" dirty="0"/>
          </a:p>
          <a:p>
            <a:pPr marL="99060" algn="l" rtl="0" eaLnBrk="0">
              <a:lnSpc>
                <a:spcPct val="97000"/>
              </a:lnSpc>
              <a:spcBef>
                <a:spcPts val="1573"/>
              </a:spcBef>
              <a:tabLst/>
            </a:pPr>
            <a:r>
              <a:rPr sz="2000" kern="0" spc="3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What’snext?</a:t>
            </a:r>
            <a:endParaRPr lang="Arial Narrow" altLang="Arial Narrow" sz="2000" dirty="0"/>
          </a:p>
          <a:p>
            <a:pPr marL="335915" algn="l" rtl="0" eaLnBrk="0">
              <a:lnSpc>
                <a:spcPct val="86000"/>
              </a:lnSpc>
              <a:spcBef>
                <a:spcPts val="1280"/>
              </a:spcBef>
              <a:tabLst/>
            </a:pPr>
            <a:r>
              <a:rPr sz="1500" kern="0" spc="4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.    </a:t>
            </a:r>
            <a:r>
              <a:rPr sz="1500" kern="0" spc="4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No changes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 to</a:t>
            </a:r>
            <a:r>
              <a:rPr sz="1500" kern="0" spc="10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current</a:t>
            </a:r>
            <a:r>
              <a:rPr sz="1500" kern="0" spc="11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clinical</a:t>
            </a:r>
            <a:r>
              <a:rPr sz="1500" kern="0" spc="9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practice.</a:t>
            </a:r>
            <a:endParaRPr lang="Arial" altLang="Arial" sz="1500" dirty="0"/>
          </a:p>
          <a:p>
            <a:pPr algn="l" rtl="0" eaLnBrk="0">
              <a:lnSpc>
                <a:spcPct val="102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02000"/>
              </a:lnSpc>
              <a:tabLst/>
            </a:pPr>
            <a:endParaRPr lang="Arial" altLang="Arial" sz="1000" dirty="0"/>
          </a:p>
          <a:p>
            <a:pPr marL="335915" algn="l" rtl="0" eaLnBrk="0">
              <a:lnSpc>
                <a:spcPct val="83000"/>
              </a:lnSpc>
              <a:spcBef>
                <a:spcPts val="456"/>
              </a:spcBef>
              <a:tabLst/>
            </a:pPr>
            <a:r>
              <a:rPr sz="1500" kern="0" spc="4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.    </a:t>
            </a:r>
            <a:r>
              <a:rPr sz="1500" kern="0" spc="4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Is there</a:t>
            </a:r>
            <a:r>
              <a:rPr sz="1500" kern="0" spc="14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4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hope for a</a:t>
            </a:r>
            <a:r>
              <a:rPr sz="1500" kern="0" spc="15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4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positiv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e</a:t>
            </a:r>
            <a:r>
              <a:rPr sz="1500" kern="0" spc="11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result for</a:t>
            </a:r>
            <a:r>
              <a:rPr sz="1500" kern="0" spc="14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MATTERHORN?</a:t>
            </a:r>
            <a:endParaRPr lang="Arial" altLang="Arial" sz="1500" dirty="0"/>
          </a:p>
          <a:p>
            <a:pPr marL="793115" algn="l" rtl="0" eaLnBrk="0">
              <a:lnSpc>
                <a:spcPts val="2219"/>
              </a:lnSpc>
              <a:tabLst/>
            </a:pPr>
            <a:r>
              <a:rPr sz="1500" kern="0" spc="4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.    Statistically sounde</a:t>
            </a:r>
            <a:r>
              <a:rPr sz="1500" kern="0" spc="3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r,</a:t>
            </a:r>
            <a:r>
              <a:rPr sz="1500" kern="0" spc="13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3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less wasted α</a:t>
            </a:r>
            <a:endParaRPr lang="Arial" altLang="Arial" sz="1500" dirty="0"/>
          </a:p>
          <a:p>
            <a:pPr marL="793115" algn="l" rtl="0" eaLnBrk="0">
              <a:lnSpc>
                <a:spcPct val="83000"/>
              </a:lnSpc>
              <a:spcBef>
                <a:spcPts val="727"/>
              </a:spcBef>
              <a:tabLst/>
            </a:pPr>
            <a:r>
              <a:rPr sz="1500" kern="0" spc="4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.    Better chemotherapy</a:t>
            </a:r>
            <a:r>
              <a:rPr sz="1500" kern="0" spc="14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4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partner (oxali</a:t>
            </a:r>
            <a:r>
              <a:rPr sz="1500" kern="0" spc="3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 vs</a:t>
            </a:r>
            <a:r>
              <a:rPr sz="1500" kern="0" spc="9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3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cisplatin)</a:t>
            </a:r>
            <a:endParaRPr lang="Arial" altLang="Arial" sz="1500" dirty="0"/>
          </a:p>
          <a:p>
            <a:pPr marL="793115" algn="l" rtl="0" eaLnBrk="0">
              <a:lnSpc>
                <a:spcPts val="2222"/>
              </a:lnSpc>
              <a:tabLst/>
            </a:pPr>
            <a:r>
              <a:rPr sz="1500" kern="0" spc="4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.    More adjuvant</a:t>
            </a:r>
            <a:r>
              <a:rPr sz="1500" kern="0" spc="10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4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chemotherapy</a:t>
            </a:r>
            <a:endParaRPr lang="Arial" altLang="Arial" sz="1500" dirty="0"/>
          </a:p>
          <a:p>
            <a:pPr algn="l" rtl="0" eaLnBrk="0">
              <a:lnSpc>
                <a:spcPct val="104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04000"/>
              </a:lnSpc>
              <a:tabLst/>
            </a:pPr>
            <a:endParaRPr lang="Arial" altLang="Arial" sz="1000" dirty="0"/>
          </a:p>
          <a:p>
            <a:pPr marL="624840" indent="-288925" algn="l" rtl="0" eaLnBrk="0">
              <a:lnSpc>
                <a:spcPct val="96000"/>
              </a:lnSpc>
              <a:spcBef>
                <a:spcPts val="455"/>
              </a:spcBef>
              <a:tabLst/>
            </a:pPr>
            <a:r>
              <a:rPr sz="1500" kern="0" spc="10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.   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If</a:t>
            </a:r>
            <a:r>
              <a:rPr sz="1500" kern="0" spc="10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MATTERHORN</a:t>
            </a:r>
            <a:r>
              <a:rPr sz="1500" kern="0" spc="14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is</a:t>
            </a:r>
            <a:r>
              <a:rPr sz="1500" kern="0" spc="10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negative</a:t>
            </a:r>
            <a:r>
              <a:rPr sz="1500" kern="0" spc="10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,</a:t>
            </a:r>
            <a:r>
              <a:rPr sz="1500" kern="0" spc="14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next</a:t>
            </a:r>
            <a:r>
              <a:rPr sz="1500" kern="0" spc="10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steps</a:t>
            </a:r>
            <a:r>
              <a:rPr sz="1500" kern="0" spc="9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are</a:t>
            </a:r>
            <a:r>
              <a:rPr sz="1500" kern="0" spc="14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biomarker</a:t>
            </a:r>
            <a:r>
              <a:rPr sz="1500" kern="0" spc="10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selected</a:t>
            </a:r>
            <a:r>
              <a:rPr sz="1500" kern="0" spc="6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trials</a:t>
            </a:r>
            <a:r>
              <a:rPr sz="1500" kern="0" spc="9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10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&amp;</a:t>
            </a:r>
            <a:r>
              <a:rPr sz="1500" kern="0" spc="6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total</a:t>
            </a:r>
            <a:r>
              <a:rPr sz="1500" kern="0" spc="10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         </a:t>
            </a:r>
            <a:r>
              <a:rPr sz="1500" kern="0" spc="9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</a:t>
            </a:r>
            <a:r>
              <a:rPr sz="1500" kern="0" spc="4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neoadjuvant th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erapy</a:t>
            </a:r>
            <a:endParaRPr lang="Arial" altLang="Arial" sz="1500" dirty="0"/>
          </a:p>
          <a:p>
            <a:pPr algn="l" rtl="0" eaLnBrk="0">
              <a:lnSpc>
                <a:spcPct val="101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02000"/>
              </a:lnSpc>
              <a:tabLst/>
            </a:pPr>
            <a:endParaRPr lang="Arial" altLang="Arial" sz="1000" dirty="0"/>
          </a:p>
          <a:p>
            <a:pPr marL="335915" algn="l" rtl="0" eaLnBrk="0">
              <a:lnSpc>
                <a:spcPct val="86000"/>
              </a:lnSpc>
              <a:spcBef>
                <a:spcPts val="457"/>
              </a:spcBef>
              <a:tabLst/>
            </a:pPr>
            <a:r>
              <a:rPr sz="1500" kern="0" spc="4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.    </a:t>
            </a:r>
            <a:r>
              <a:rPr sz="1500" kern="0" spc="4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Keep</a:t>
            </a:r>
            <a:r>
              <a:rPr sz="1500" kern="0" spc="14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4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bringing promising dru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gs </a:t>
            </a:r>
            <a:r>
              <a:rPr sz="1500" b="1" kern="0" spc="3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early</a:t>
            </a:r>
            <a:r>
              <a:rPr sz="1500" b="1" kern="0" spc="15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into</a:t>
            </a:r>
            <a:r>
              <a:rPr sz="1500" kern="0" spc="13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perioperative therapy</a:t>
            </a:r>
            <a:r>
              <a:rPr sz="1500" kern="0" spc="8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to</a:t>
            </a:r>
            <a:r>
              <a:rPr sz="1500" kern="0" spc="10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cure</a:t>
            </a:r>
            <a:r>
              <a:rPr sz="1500" kern="0" spc="14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more</a:t>
            </a:r>
            <a:r>
              <a:rPr sz="1500" kern="0" spc="16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patients</a:t>
            </a:r>
            <a:endParaRPr lang="Arial" altLang="Arial" sz="1500" dirty="0"/>
          </a:p>
          <a:p>
            <a:pPr algn="l" rtl="0" eaLnBrk="0">
              <a:lnSpc>
                <a:spcPct val="107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07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08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15000"/>
              </a:lnSpc>
              <a:tabLst/>
            </a:pPr>
            <a:endParaRPr lang="Arial" altLang="Arial" sz="200" dirty="0"/>
          </a:p>
          <a:p>
            <a:pPr marL="1256030" algn="l" rtl="0" eaLnBrk="0">
              <a:lnSpc>
                <a:spcPct val="86000"/>
              </a:lnSpc>
              <a:spcBef>
                <a:spcPts val="2"/>
              </a:spcBef>
              <a:tabLst>
                <a:tab pos="1651000" algn="l"/>
              </a:tabLst>
            </a:pPr>
            <a:r>
              <a:rPr sz="900" kern="0" spc="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	</a:t>
            </a:r>
            <a:r>
              <a:rPr sz="900" b="1" kern="0" spc="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Elizabeth Smyth</a:t>
            </a:r>
            <a:r>
              <a:rPr sz="900" b="1" kern="0" spc="6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b="1" kern="0" spc="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MD                                                    </a:t>
            </a:r>
            <a:r>
              <a:rPr sz="900" b="1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    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Content of this presentation</a:t>
            </a:r>
            <a:r>
              <a:rPr sz="900" kern="0" spc="7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is copyright</a:t>
            </a:r>
            <a:r>
              <a:rPr sz="900" kern="0" spc="6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and</a:t>
            </a:r>
            <a:r>
              <a:rPr sz="900" kern="0" spc="6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responsibility of the author.</a:t>
            </a:r>
            <a:r>
              <a:rPr sz="900" kern="0" spc="7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Permission</a:t>
            </a:r>
            <a:r>
              <a:rPr sz="900" kern="0" spc="6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is</a:t>
            </a:r>
            <a:r>
              <a:rPr sz="900" kern="0" spc="3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required</a:t>
            </a:r>
            <a:r>
              <a:rPr sz="900" kern="0" spc="4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for</a:t>
            </a:r>
            <a:r>
              <a:rPr sz="900" kern="0" spc="3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re-use.</a:t>
            </a:r>
            <a:endParaRPr lang="Arial Narrow" altLang="Arial Narrow" sz="900" dirty="0"/>
          </a:p>
        </p:txBody>
      </p:sp>
      <p:pic>
        <p:nvPicPr>
          <p:cNvPr id="472" name="picture 4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4" name="picture 47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5152644" y="0"/>
            <a:ext cx="3991355" cy="5143497"/>
          </a:xfrm>
          <a:prstGeom prst="rect">
            <a:avLst/>
          </a:prstGeom>
        </p:spPr>
      </p:pic>
      <p:sp>
        <p:nvSpPr>
          <p:cNvPr id="476" name="textbox 476"/>
          <p:cNvSpPr/>
          <p:nvPr/>
        </p:nvSpPr>
        <p:spPr>
          <a:xfrm>
            <a:off x="508597" y="1801763"/>
            <a:ext cx="4441190" cy="143510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7913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6000"/>
              </a:lnSpc>
              <a:tabLst/>
            </a:pP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Thank you all for your</a:t>
            </a:r>
            <a:r>
              <a:rPr sz="1500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at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tention.</a:t>
            </a:r>
            <a:endParaRPr lang="Arial" altLang="Arial" sz="1500" dirty="0"/>
          </a:p>
          <a:p>
            <a:pPr algn="l" rtl="0" eaLnBrk="0">
              <a:lnSpc>
                <a:spcPct val="153000"/>
              </a:lnSpc>
              <a:tabLst/>
            </a:pPr>
            <a:endParaRPr lang="Arial" altLang="Arial" sz="1000" dirty="0"/>
          </a:p>
          <a:p>
            <a:pPr marL="13334" algn="l" rtl="0" eaLnBrk="0">
              <a:lnSpc>
                <a:spcPts val="1842"/>
              </a:lnSpc>
              <a:spcBef>
                <a:spcPts val="459"/>
              </a:spcBef>
              <a:tabLst/>
            </a:pP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Join</a:t>
            </a:r>
            <a:r>
              <a:rPr sz="1500" kern="0" spc="1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us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at</a:t>
            </a:r>
            <a:r>
              <a:rPr sz="1500" kern="0" spc="1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ESMO</a:t>
            </a:r>
            <a:r>
              <a:rPr sz="1500" kern="0" spc="1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GI</a:t>
            </a:r>
            <a:r>
              <a:rPr sz="1500" kern="0" spc="1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in</a:t>
            </a:r>
            <a:r>
              <a:rPr sz="1500" kern="0" spc="1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Munich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June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26 -29</a:t>
            </a:r>
            <a:r>
              <a:rPr sz="1500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2024!</a:t>
            </a:r>
            <a:endParaRPr lang="Arial" altLang="Arial" sz="1500" dirty="0"/>
          </a:p>
          <a:p>
            <a:pPr algn="l" rtl="0" eaLnBrk="0">
              <a:lnSpc>
                <a:spcPct val="129000"/>
              </a:lnSpc>
              <a:tabLst/>
            </a:pPr>
            <a:endParaRPr lang="Arial" altLang="Arial" sz="1000" dirty="0"/>
          </a:p>
          <a:p>
            <a:pPr marL="15240" algn="l" rtl="0" eaLnBrk="0">
              <a:lnSpc>
                <a:spcPct val="83000"/>
              </a:lnSpc>
              <a:spcBef>
                <a:spcPts val="458"/>
              </a:spcBef>
              <a:tabLst/>
            </a:pPr>
            <a:r>
              <a:rPr sz="1500" u="sng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  <a:hlinkClick xmlns:r="http://schemas.openxmlformats.org/officeDocument/2006/relationships" r:id="rId3" tooltip="">
                  <a:extLst>
                    <a:ext uri="{DAF060AB-1E55-43B9-8AAB-6FB025537F2F}">
                      <wpsdc:hlinkClr xmlns:wpsdc="http://www.wps.cn/officeDocument/2017/drawingmlCustomData" val="000000"/>
                      <wpsdc:folHlinkClr xmlns:wpsdc="http://www.wps.cn/officeDocument/2017/drawingmlCustomData" val="000000"/>
                      <wpsdc:hlinkUnderline xmlns:wpsdc="http://www.wps.cn/officeDocument/2017/drawingmlCustomData" val="0"/>
                    </a:ext>
                  </a:extLst>
                </a:hlinkClick>
              </a:rPr>
              <a:t>elizabeth.smyth2@nhs.net</a:t>
            </a:r>
            <a:endParaRPr lang="Arial" altLang="Arial" sz="1500" dirty="0"/>
          </a:p>
          <a:p>
            <a:pPr marL="18415" algn="l" rtl="0" eaLnBrk="0">
              <a:lnSpc>
                <a:spcPts val="1920"/>
              </a:lnSpc>
              <a:tabLst/>
            </a:pPr>
            <a:r>
              <a:rPr sz="1500" kern="0" spc="2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@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lizzysmyth</a:t>
            </a:r>
            <a:r>
              <a:rPr sz="1500" kern="0" spc="2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1</a:t>
            </a:r>
            <a:endParaRPr lang="Arial" altLang="Arial" sz="1500" dirty="0"/>
          </a:p>
        </p:txBody>
      </p:sp>
      <p:sp>
        <p:nvSpPr>
          <p:cNvPr id="478" name="textbox 478"/>
          <p:cNvSpPr/>
          <p:nvPr/>
        </p:nvSpPr>
        <p:spPr>
          <a:xfrm>
            <a:off x="459131" y="3783888"/>
            <a:ext cx="2875914" cy="108775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8961"/>
              </a:lnSpc>
              <a:tabLst/>
            </a:pPr>
            <a:endParaRPr lang="Arial" altLang="Arial" sz="100" dirty="0"/>
          </a:p>
          <a:p>
            <a:pPr marL="20954" algn="l" rtl="0" eaLnBrk="0">
              <a:lnSpc>
                <a:spcPct val="81000"/>
              </a:lnSpc>
              <a:tabLst/>
            </a:pPr>
            <a:r>
              <a:rPr sz="1200" b="1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European Society for Medi</a:t>
            </a:r>
            <a:r>
              <a:rPr sz="1200" b="1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cal Oncology</a:t>
            </a:r>
            <a:r>
              <a:rPr sz="1200" b="1" kern="0" spc="4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200" b="1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(ESMO)</a:t>
            </a:r>
            <a:endParaRPr lang="Arial Narrow" altLang="Arial Narrow" sz="1200" dirty="0"/>
          </a:p>
          <a:p>
            <a:pPr marL="12700" algn="l" rtl="0" eaLnBrk="0">
              <a:lnSpc>
                <a:spcPct val="78000"/>
              </a:lnSpc>
              <a:spcBef>
                <a:spcPts val="282"/>
              </a:spcBef>
              <a:tabLst/>
            </a:pPr>
            <a:r>
              <a:rPr sz="1200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Via Ginevra 4, C</a:t>
            </a:r>
            <a:r>
              <a:rPr sz="12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H-6900</a:t>
            </a:r>
            <a:r>
              <a:rPr sz="1200" kern="0" spc="7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2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Lugano</a:t>
            </a:r>
            <a:endParaRPr lang="Arial Narrow" altLang="Arial Narrow" sz="1200" dirty="0"/>
          </a:p>
          <a:p>
            <a:pPr marL="15240" algn="l" rtl="0" eaLnBrk="0">
              <a:lnSpc>
                <a:spcPts val="1477"/>
              </a:lnSpc>
              <a:tabLst/>
            </a:pPr>
            <a:r>
              <a:rPr sz="1200" kern="0" spc="-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T. +41</a:t>
            </a:r>
            <a:r>
              <a:rPr sz="1200" kern="0" spc="1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200" kern="0" spc="-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(0)91</a:t>
            </a:r>
            <a:r>
              <a:rPr sz="1200" kern="0" spc="4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200" kern="0" spc="-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973</a:t>
            </a:r>
            <a:r>
              <a:rPr sz="1200" kern="0" spc="10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200" kern="0" spc="-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19</a:t>
            </a:r>
            <a:r>
              <a:rPr sz="1200" kern="0" spc="4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200" kern="0" spc="-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00</a:t>
            </a:r>
            <a:endParaRPr lang="Arial Narrow" altLang="Arial Narrow" sz="1200" dirty="0"/>
          </a:p>
          <a:p>
            <a:pPr marL="15875" algn="l" rtl="0" eaLnBrk="0">
              <a:lnSpc>
                <a:spcPct val="81000"/>
              </a:lnSpc>
              <a:spcBef>
                <a:spcPts val="274"/>
              </a:spcBef>
              <a:tabLst/>
            </a:pPr>
            <a:r>
              <a:rPr sz="12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esmo@esmo.org</a:t>
            </a:r>
            <a:endParaRPr lang="Arial Narrow" altLang="Arial Narrow" sz="1200" dirty="0"/>
          </a:p>
          <a:p>
            <a:pPr algn="l" rtl="0" eaLnBrk="0">
              <a:lnSpc>
                <a:spcPct val="112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02000"/>
              </a:lnSpc>
              <a:tabLst/>
            </a:pPr>
            <a:endParaRPr lang="Arial" altLang="Arial" sz="300" dirty="0"/>
          </a:p>
          <a:p>
            <a:pPr marL="15875" algn="l" rtl="0" eaLnBrk="0">
              <a:lnSpc>
                <a:spcPct val="81000"/>
              </a:lnSpc>
              <a:spcBef>
                <a:spcPts val="3"/>
              </a:spcBef>
              <a:tabLst/>
            </a:pPr>
            <a:r>
              <a:rPr sz="1200" b="1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esmo.org</a:t>
            </a:r>
            <a:endParaRPr lang="Arial Narrow" altLang="Arial Narrow" sz="1200" dirty="0"/>
          </a:p>
        </p:txBody>
      </p:sp>
      <p:pic>
        <p:nvPicPr>
          <p:cNvPr id="480" name="picture 48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467868" y="339852"/>
            <a:ext cx="2145791" cy="40843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2830067" y="1239011"/>
            <a:ext cx="3538473" cy="2284222"/>
          </a:xfrm>
          <a:prstGeom prst="rect">
            <a:avLst/>
          </a:prstGeom>
        </p:spPr>
      </p:pic>
      <p:pic>
        <p:nvPicPr>
          <p:cNvPr id="20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202692" y="1324355"/>
            <a:ext cx="2413761" cy="2198877"/>
          </a:xfrm>
          <a:prstGeom prst="rect">
            <a:avLst/>
          </a:prstGeom>
        </p:spPr>
      </p:pic>
      <p:sp>
        <p:nvSpPr>
          <p:cNvPr id="22" name="textbox 22"/>
          <p:cNvSpPr/>
          <p:nvPr/>
        </p:nvSpPr>
        <p:spPr>
          <a:xfrm>
            <a:off x="451492" y="313120"/>
            <a:ext cx="7925434" cy="36893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4535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3000"/>
              </a:lnSpc>
              <a:tabLst/>
            </a:pPr>
            <a:r>
              <a:rPr sz="2700" b="1" kern="0" spc="5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Operable gas</a:t>
            </a:r>
            <a:r>
              <a:rPr sz="2700" b="1" kern="0" spc="4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troesophageal cancer -</a:t>
            </a:r>
            <a:r>
              <a:rPr sz="2700" b="1" kern="0" spc="18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4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European approach</a:t>
            </a:r>
            <a:endParaRPr lang="Arial Narrow" altLang="Arial Narrow" sz="2700" dirty="0"/>
          </a:p>
        </p:txBody>
      </p:sp>
      <p:pic>
        <p:nvPicPr>
          <p:cNvPr id="24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6693321" y="2204836"/>
            <a:ext cx="1955378" cy="1311031"/>
          </a:xfrm>
          <a:prstGeom prst="rect">
            <a:avLst/>
          </a:prstGeom>
        </p:spPr>
      </p:pic>
      <p:sp>
        <p:nvSpPr>
          <p:cNvPr id="26" name="textbox 26"/>
          <p:cNvSpPr/>
          <p:nvPr/>
        </p:nvSpPr>
        <p:spPr>
          <a:xfrm>
            <a:off x="159835" y="3619400"/>
            <a:ext cx="2443479" cy="916305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0" rIns="0" bIns="0"/>
          <a:lstStyle/>
          <a:p>
            <a:pPr algn="l" rtl="0" eaLnBrk="0">
              <a:lnSpc>
                <a:spcPct val="117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7855"/>
              </a:lnSpc>
              <a:tabLst/>
            </a:pPr>
            <a:endParaRPr lang="Arial" altLang="Arial" sz="100" dirty="0"/>
          </a:p>
          <a:p>
            <a:pPr marL="535940" algn="l" rtl="0" eaLnBrk="0">
              <a:lnSpc>
                <a:spcPct val="97000"/>
              </a:lnSpc>
              <a:tabLst/>
            </a:pPr>
            <a:r>
              <a:rPr sz="1100" b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Gastric cancer &gt;T2N0</a:t>
            </a:r>
            <a:endParaRPr lang="Arial" altLang="Arial" sz="1100" dirty="0"/>
          </a:p>
          <a:p>
            <a:pPr marL="378459" algn="l" rtl="0" eaLnBrk="0">
              <a:lnSpc>
                <a:spcPct val="81000"/>
              </a:lnSpc>
              <a:spcBef>
                <a:spcPts val="33"/>
              </a:spcBef>
              <a:tabLst/>
            </a:pP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Perioperative che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motherapy</a:t>
            </a:r>
            <a:endParaRPr lang="Arial" altLang="Arial" sz="1100" dirty="0"/>
          </a:p>
          <a:p>
            <a:pPr marL="461644" algn="l" rtl="0" eaLnBrk="0">
              <a:lnSpc>
                <a:spcPct val="81000"/>
              </a:lnSpc>
              <a:spcBef>
                <a:spcPts val="253"/>
              </a:spcBef>
              <a:tabLst/>
            </a:pP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recommended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&gt; adjuvant</a:t>
            </a:r>
            <a:endParaRPr lang="Arial" altLang="Arial" sz="1100" dirty="0"/>
          </a:p>
          <a:p>
            <a:pPr marL="803909" algn="l" rtl="0" eaLnBrk="0">
              <a:lnSpc>
                <a:spcPct val="81000"/>
              </a:lnSpc>
              <a:spcBef>
                <a:spcPts val="251"/>
              </a:spcBef>
              <a:tabLst/>
            </a:pP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chemother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apy</a:t>
            </a:r>
            <a:endParaRPr lang="Arial" altLang="Arial" sz="1100" dirty="0"/>
          </a:p>
        </p:txBody>
      </p:sp>
      <p:sp>
        <p:nvSpPr>
          <p:cNvPr id="28" name="textbox 28"/>
          <p:cNvSpPr/>
          <p:nvPr/>
        </p:nvSpPr>
        <p:spPr>
          <a:xfrm>
            <a:off x="3988123" y="3636002"/>
            <a:ext cx="2443479" cy="899794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0" rIns="0" bIns="0"/>
          <a:lstStyle/>
          <a:p>
            <a:pPr algn="l" rtl="0" eaLnBrk="0">
              <a:lnSpc>
                <a:spcPct val="113000"/>
              </a:lnSpc>
              <a:tabLst/>
            </a:pPr>
            <a:endParaRPr lang="Arial" altLang="Arial" sz="1000" dirty="0"/>
          </a:p>
          <a:p>
            <a:pPr marL="396240" indent="-48259" algn="l" rtl="0" eaLnBrk="0">
              <a:lnSpc>
                <a:spcPct val="90000"/>
              </a:lnSpc>
              <a:tabLst/>
            </a:pPr>
            <a:r>
              <a:rPr sz="1100" b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Gastroesophageal</a:t>
            </a:r>
            <a:r>
              <a:rPr sz="1100" b="1" kern="0" spc="-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b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j</a:t>
            </a:r>
            <a:r>
              <a:rPr sz="1100" b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unction         </a:t>
            </a:r>
            <a:r>
              <a:rPr sz="1100" b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adenocarcinoma </a:t>
            </a:r>
            <a:r>
              <a:rPr sz="1100" b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(≥T2/N1)</a:t>
            </a:r>
            <a:endParaRPr lang="Arial" altLang="Arial" sz="1100" dirty="0"/>
          </a:p>
          <a:p>
            <a:pPr marL="253365" indent="45719" algn="l" rtl="0" eaLnBrk="0">
              <a:lnSpc>
                <a:spcPct val="90000"/>
              </a:lnSpc>
              <a:spcBef>
                <a:spcPts val="264"/>
              </a:spcBef>
              <a:tabLst/>
            </a:pP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Perioperative chem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otherapy or       </a:t>
            </a: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neoadjuvant chemoradi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otherapy</a:t>
            </a:r>
            <a:endParaRPr lang="Arial" altLang="Arial" sz="1100" dirty="0"/>
          </a:p>
        </p:txBody>
      </p:sp>
      <p:sp>
        <p:nvSpPr>
          <p:cNvPr id="30" name="textbox 30"/>
          <p:cNvSpPr/>
          <p:nvPr/>
        </p:nvSpPr>
        <p:spPr>
          <a:xfrm>
            <a:off x="6693209" y="3636002"/>
            <a:ext cx="2076450" cy="899794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/>
          <a:lstStyle/>
          <a:p>
            <a:pPr algn="l" rtl="0" eaLnBrk="0">
              <a:lnSpc>
                <a:spcPct val="120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9317"/>
              </a:lnSpc>
              <a:tabLst/>
            </a:pPr>
            <a:endParaRPr lang="Arial" altLang="Arial" sz="100" dirty="0"/>
          </a:p>
          <a:p>
            <a:pPr marL="166370" algn="l" rtl="0" eaLnBrk="0">
              <a:lnSpc>
                <a:spcPct val="85000"/>
              </a:lnSpc>
              <a:tabLst/>
            </a:pPr>
            <a:r>
              <a:rPr sz="10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Introducing targeted therap</a:t>
            </a:r>
            <a:r>
              <a:rPr sz="10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y in</a:t>
            </a:r>
            <a:endParaRPr lang="Arial" altLang="Arial" sz="1000" dirty="0"/>
          </a:p>
          <a:p>
            <a:pPr marL="241934" algn="l" rtl="0" eaLnBrk="0">
              <a:lnSpc>
                <a:spcPct val="86000"/>
              </a:lnSpc>
              <a:spcBef>
                <a:spcPts val="240"/>
              </a:spcBef>
              <a:tabLst/>
            </a:pPr>
            <a:r>
              <a:rPr sz="10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the perioperative space</a:t>
            </a:r>
            <a:r>
              <a:rPr sz="10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0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has</a:t>
            </a:r>
            <a:endParaRPr lang="Arial" altLang="Arial" sz="1000" dirty="0"/>
          </a:p>
          <a:p>
            <a:pPr marL="557530" algn="l" rtl="0" eaLnBrk="0">
              <a:lnSpc>
                <a:spcPct val="85000"/>
              </a:lnSpc>
              <a:spcBef>
                <a:spcPts val="228"/>
              </a:spcBef>
              <a:tabLst/>
            </a:pPr>
            <a:r>
              <a:rPr sz="10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been a</a:t>
            </a:r>
            <a:r>
              <a:rPr sz="10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0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challenge</a:t>
            </a:r>
            <a:endParaRPr lang="Arial" altLang="Arial" sz="1000" dirty="0"/>
          </a:p>
          <a:p>
            <a:pPr marL="446405" algn="l" rtl="0" eaLnBrk="0">
              <a:lnSpc>
                <a:spcPts val="1218"/>
              </a:lnSpc>
              <a:spcBef>
                <a:spcPts val="240"/>
              </a:spcBef>
              <a:tabLst/>
            </a:pPr>
            <a:r>
              <a:rPr sz="10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- no</a:t>
            </a:r>
            <a:r>
              <a:rPr sz="10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0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HER2/VEGFR2</a:t>
            </a:r>
            <a:endParaRPr lang="Arial" altLang="Arial" sz="1000" dirty="0"/>
          </a:p>
        </p:txBody>
      </p:sp>
      <p:sp>
        <p:nvSpPr>
          <p:cNvPr id="32" name="textbox 32"/>
          <p:cNvSpPr/>
          <p:nvPr/>
        </p:nvSpPr>
        <p:spPr>
          <a:xfrm>
            <a:off x="6831761" y="1186622"/>
            <a:ext cx="1678304" cy="916939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0" rIns="0" bIns="0"/>
          <a:lstStyle/>
          <a:p>
            <a:pPr algn="l" rtl="0" eaLnBrk="0">
              <a:lnSpc>
                <a:spcPct val="117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7301"/>
              </a:lnSpc>
              <a:tabLst/>
            </a:pPr>
            <a:endParaRPr lang="Arial" altLang="Arial" sz="100" dirty="0"/>
          </a:p>
          <a:p>
            <a:pPr marL="478790" algn="l" rtl="0" eaLnBrk="0">
              <a:lnSpc>
                <a:spcPct val="97000"/>
              </a:lnSpc>
              <a:tabLst/>
            </a:pPr>
            <a:r>
              <a:rPr sz="1100" b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FLOT-4 trial</a:t>
            </a:r>
            <a:endParaRPr lang="Arial" altLang="Arial" sz="1100" dirty="0"/>
          </a:p>
          <a:p>
            <a:pPr marL="365759" indent="-39369" algn="l" rtl="0" eaLnBrk="0">
              <a:lnSpc>
                <a:spcPct val="99000"/>
              </a:lnSpc>
              <a:spcBef>
                <a:spcPts val="27"/>
              </a:spcBef>
              <a:tabLst/>
            </a:pP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mDFS 30</a:t>
            </a:r>
            <a:r>
              <a:rPr sz="1100" kern="0" spc="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months  </a:t>
            </a:r>
            <a:r>
              <a:rPr sz="11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 </a:t>
            </a:r>
            <a:r>
              <a:rPr sz="11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mOS 50</a:t>
            </a:r>
            <a:r>
              <a:rPr sz="1100" kern="0" spc="1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months</a:t>
            </a:r>
            <a:endParaRPr lang="Arial" altLang="Arial" sz="1100" dirty="0"/>
          </a:p>
          <a:p>
            <a:pPr marL="393700" algn="l" rtl="0" eaLnBrk="0">
              <a:lnSpc>
                <a:spcPct val="96000"/>
              </a:lnSpc>
              <a:spcBef>
                <a:spcPts val="37"/>
              </a:spcBef>
              <a:tabLst/>
            </a:pPr>
            <a:r>
              <a:rPr sz="1100" kern="0" spc="-10" dirty="0">
                <a:solidFill>
                  <a:srgbClr val="FF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&lt;50% cure</a:t>
            </a:r>
            <a:r>
              <a:rPr sz="1100" kern="0" spc="60" dirty="0">
                <a:solidFill>
                  <a:srgbClr val="FF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FF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rat</a:t>
            </a:r>
            <a:r>
              <a:rPr sz="1100" kern="0" spc="-20" dirty="0">
                <a:solidFill>
                  <a:srgbClr val="FF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</a:t>
            </a:r>
            <a:endParaRPr lang="Arial" altLang="Arial" sz="1100" dirty="0"/>
          </a:p>
        </p:txBody>
      </p:sp>
      <p:sp>
        <p:nvSpPr>
          <p:cNvPr id="34" name="textbox 34"/>
          <p:cNvSpPr/>
          <p:nvPr/>
        </p:nvSpPr>
        <p:spPr>
          <a:xfrm>
            <a:off x="455251" y="854847"/>
            <a:ext cx="2185670" cy="27177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9768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ESMO Guidelines 2022</a:t>
            </a:r>
            <a:endParaRPr lang="Arial Narrow" altLang="Arial Narrow" sz="2000" dirty="0"/>
          </a:p>
        </p:txBody>
      </p:sp>
      <p:sp>
        <p:nvSpPr>
          <p:cNvPr id="36" name="textbox 36"/>
          <p:cNvSpPr/>
          <p:nvPr/>
        </p:nvSpPr>
        <p:spPr>
          <a:xfrm>
            <a:off x="7489927" y="4767478"/>
            <a:ext cx="1361439" cy="26035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1675"/>
              </a:lnSpc>
              <a:tabLst/>
            </a:pPr>
            <a:endParaRPr lang="Arial" altLang="Arial" sz="100" dirty="0"/>
          </a:p>
          <a:p>
            <a:pPr marL="12700" indent="240665" algn="r" rtl="0" eaLnBrk="0">
              <a:lnSpc>
                <a:spcPct val="85000"/>
              </a:lnSpc>
              <a:tabLst/>
            </a:pP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Lordick et al, </a:t>
            </a:r>
            <a:r>
              <a:rPr sz="600" i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Annals</a:t>
            </a:r>
            <a:r>
              <a:rPr sz="600" i="1" kern="0" spc="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i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Oncol 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2022</a:t>
            </a: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Obermannova</a:t>
            </a:r>
            <a:r>
              <a:rPr sz="6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et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al, </a:t>
            </a:r>
            <a:r>
              <a:rPr sz="600" i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Annals</a:t>
            </a:r>
            <a:r>
              <a:rPr sz="600" i="1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i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Oncol 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2022  </a:t>
            </a: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Al</a:t>
            </a:r>
            <a:r>
              <a:rPr sz="6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Batran et al,</a:t>
            </a:r>
            <a:r>
              <a:rPr sz="6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i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Lancet 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2019</a:t>
            </a:r>
            <a:endParaRPr lang="Arial" altLang="Arial" sz="600" dirty="0"/>
          </a:p>
        </p:txBody>
      </p:sp>
      <p:pic>
        <p:nvPicPr>
          <p:cNvPr id="38" name="picture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  <p:sp>
        <p:nvSpPr>
          <p:cNvPr id="40" name="textbox 40"/>
          <p:cNvSpPr/>
          <p:nvPr/>
        </p:nvSpPr>
        <p:spPr>
          <a:xfrm>
            <a:off x="1993391" y="4826304"/>
            <a:ext cx="911860" cy="1365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056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900" b="1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Elizabeth Smyth</a:t>
            </a:r>
            <a:r>
              <a:rPr sz="900" b="1" kern="0" spc="6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b="1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MD</a:t>
            </a:r>
            <a:endParaRPr lang="Arial Narrow" altLang="Arial Narrow" sz="9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428119" y="1334806"/>
            <a:ext cx="8340976" cy="2430997"/>
          </a:xfrm>
          <a:prstGeom prst="rect">
            <a:avLst/>
          </a:prstGeom>
        </p:spPr>
      </p:pic>
      <p:sp>
        <p:nvSpPr>
          <p:cNvPr id="44" name="textbox 44"/>
          <p:cNvSpPr/>
          <p:nvPr/>
        </p:nvSpPr>
        <p:spPr>
          <a:xfrm>
            <a:off x="444308" y="313120"/>
            <a:ext cx="8079740" cy="81406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4535"/>
              </a:lnSpc>
              <a:tabLst/>
            </a:pPr>
            <a:endParaRPr lang="Arial" altLang="Arial" sz="100" dirty="0"/>
          </a:p>
          <a:p>
            <a:pPr marL="19684" algn="l" rtl="0" eaLnBrk="0">
              <a:lnSpc>
                <a:spcPct val="83000"/>
              </a:lnSpc>
              <a:tabLst/>
            </a:pPr>
            <a:r>
              <a:rPr sz="2700" b="1" kern="0" spc="4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Operable gastroesophageal cancer -</a:t>
            </a:r>
            <a:r>
              <a:rPr sz="2700" b="1" kern="0" spc="27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4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East Asian approach</a:t>
            </a:r>
            <a:endParaRPr lang="Arial Narrow" altLang="Arial Narrow" sz="2700" dirty="0"/>
          </a:p>
          <a:p>
            <a:pPr algn="l" rtl="0" eaLnBrk="0">
              <a:lnSpc>
                <a:spcPct val="100000"/>
              </a:lnSpc>
              <a:tabLst/>
            </a:pPr>
            <a:endParaRPr lang="Arial" altLang="Arial" sz="13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2000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Japanese GC guidelines 2021     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               Korean</a:t>
            </a:r>
            <a:r>
              <a:rPr sz="2000" kern="0" spc="9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GC</a:t>
            </a:r>
            <a:r>
              <a:rPr sz="2000" kern="0" spc="8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Guidelines 2021</a:t>
            </a:r>
            <a:endParaRPr lang="Arial Narrow" altLang="Arial Narrow" sz="2000" dirty="0"/>
          </a:p>
        </p:txBody>
      </p:sp>
      <p:sp>
        <p:nvSpPr>
          <p:cNvPr id="46" name="textbox 46"/>
          <p:cNvSpPr/>
          <p:nvPr/>
        </p:nvSpPr>
        <p:spPr>
          <a:xfrm>
            <a:off x="4587159" y="4010779"/>
            <a:ext cx="4275454" cy="365125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0" rIns="0" bIns="0"/>
          <a:lstStyle/>
          <a:p>
            <a:pPr algn="l" rtl="0" eaLnBrk="0">
              <a:lnSpc>
                <a:spcPct val="102000"/>
              </a:lnSpc>
              <a:tabLst/>
            </a:pPr>
            <a:endParaRPr lang="Arial" altLang="Arial" sz="1000" dirty="0"/>
          </a:p>
          <a:p>
            <a:pPr marL="655955" algn="l" rtl="0" eaLnBrk="0">
              <a:lnSpc>
                <a:spcPct val="81000"/>
              </a:lnSpc>
              <a:spcBef>
                <a:spcPts val="2"/>
              </a:spcBef>
              <a:tabLst/>
            </a:pP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Neoadjuvant chemo conditional, c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onsider for cT4</a:t>
            </a:r>
            <a:endParaRPr lang="Arial" altLang="Arial" sz="1100" dirty="0"/>
          </a:p>
        </p:txBody>
      </p:sp>
      <p:sp>
        <p:nvSpPr>
          <p:cNvPr id="48" name="textbox 48"/>
          <p:cNvSpPr/>
          <p:nvPr/>
        </p:nvSpPr>
        <p:spPr>
          <a:xfrm>
            <a:off x="428119" y="4010779"/>
            <a:ext cx="3953509" cy="365125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0" rIns="0" bIns="0"/>
          <a:lstStyle/>
          <a:p>
            <a:pPr algn="l" rtl="0" eaLnBrk="0">
              <a:lnSpc>
                <a:spcPct val="102000"/>
              </a:lnSpc>
              <a:tabLst/>
            </a:pPr>
            <a:endParaRPr lang="Arial" altLang="Arial" sz="1000" dirty="0"/>
          </a:p>
          <a:p>
            <a:pPr marL="541019" algn="l" rtl="0" eaLnBrk="0">
              <a:lnSpc>
                <a:spcPct val="81000"/>
              </a:lnSpc>
              <a:spcBef>
                <a:spcPts val="2"/>
              </a:spcBef>
              <a:tabLst/>
            </a:pP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Neoadjuvant chemo on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ly for bulky lymph</a:t>
            </a:r>
            <a:r>
              <a:rPr sz="11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nodes</a:t>
            </a:r>
            <a:endParaRPr lang="Arial" altLang="Arial" sz="1100" dirty="0"/>
          </a:p>
        </p:txBody>
      </p:sp>
      <p:sp>
        <p:nvSpPr>
          <p:cNvPr id="50" name="textbox 50"/>
          <p:cNvSpPr/>
          <p:nvPr/>
        </p:nvSpPr>
        <p:spPr>
          <a:xfrm>
            <a:off x="1993391" y="4826304"/>
            <a:ext cx="6858000" cy="2012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6155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74000"/>
              </a:lnSpc>
              <a:tabLst/>
            </a:pPr>
            <a:r>
              <a:rPr sz="900" b="1" kern="0" spc="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Elizabeth </a:t>
            </a:r>
            <a:r>
              <a:rPr sz="900" b="1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Smyth</a:t>
            </a:r>
            <a:r>
              <a:rPr sz="900" b="1" kern="0" spc="5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b="1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MD</a:t>
            </a:r>
            <a:r>
              <a:rPr sz="900" b="1" kern="0" spc="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                                                                                                                                                                                            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JGCA,</a:t>
            </a:r>
            <a:r>
              <a:rPr sz="600" kern="0" spc="1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i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Gastric</a:t>
            </a:r>
            <a:r>
              <a:rPr sz="600" i="1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i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Cancer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, 2022</a:t>
            </a:r>
            <a:endParaRPr lang="Arial" altLang="Arial" sz="600" dirty="0"/>
          </a:p>
          <a:p>
            <a:pPr marL="5753100" algn="l" rtl="0" eaLnBrk="0">
              <a:lnSpc>
                <a:spcPct val="80000"/>
              </a:lnSpc>
              <a:spcBef>
                <a:spcPts val="4"/>
              </a:spcBef>
              <a:tabLst/>
            </a:pP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Kim et al,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J</a:t>
            </a:r>
            <a:r>
              <a:rPr sz="6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i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Gastric</a:t>
            </a:r>
            <a:r>
              <a:rPr sz="600" i="1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i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Cancer 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2022</a:t>
            </a:r>
            <a:endParaRPr lang="Arial" altLang="Arial" sz="600" dirty="0"/>
          </a:p>
        </p:txBody>
      </p:sp>
      <p:pic>
        <p:nvPicPr>
          <p:cNvPr id="52" name="picture 5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4617555" y="1334806"/>
            <a:ext cx="4151540" cy="2238973"/>
          </a:xfrm>
          <a:prstGeom prst="rect">
            <a:avLst/>
          </a:prstGeom>
        </p:spPr>
      </p:pic>
      <p:pic>
        <p:nvPicPr>
          <p:cNvPr id="56" name="picture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428119" y="1334846"/>
            <a:ext cx="3953381" cy="2430957"/>
          </a:xfrm>
          <a:prstGeom prst="rect">
            <a:avLst/>
          </a:prstGeom>
        </p:spPr>
      </p:pic>
      <p:sp>
        <p:nvSpPr>
          <p:cNvPr id="58" name="textbox 58"/>
          <p:cNvSpPr/>
          <p:nvPr/>
        </p:nvSpPr>
        <p:spPr>
          <a:xfrm>
            <a:off x="4587159" y="4010779"/>
            <a:ext cx="4275454" cy="365125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0" rIns="0" bIns="0"/>
          <a:lstStyle/>
          <a:p>
            <a:pPr algn="l" rtl="0" eaLnBrk="0">
              <a:lnSpc>
                <a:spcPct val="102000"/>
              </a:lnSpc>
              <a:tabLst/>
            </a:pPr>
            <a:endParaRPr lang="Arial" altLang="Arial" sz="1000" dirty="0"/>
          </a:p>
          <a:p>
            <a:pPr marL="655955" algn="l" rtl="0" eaLnBrk="0">
              <a:lnSpc>
                <a:spcPct val="81000"/>
              </a:lnSpc>
              <a:spcBef>
                <a:spcPts val="2"/>
              </a:spcBef>
              <a:tabLst/>
            </a:pP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Neoadjuvant chemo conditional, c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onsider for cT4</a:t>
            </a:r>
            <a:endParaRPr lang="Arial" altLang="Arial" sz="1100" dirty="0"/>
          </a:p>
        </p:txBody>
      </p:sp>
      <p:sp>
        <p:nvSpPr>
          <p:cNvPr id="60" name="textbox 60"/>
          <p:cNvSpPr/>
          <p:nvPr/>
        </p:nvSpPr>
        <p:spPr>
          <a:xfrm>
            <a:off x="428119" y="4010779"/>
            <a:ext cx="3953509" cy="365125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0" rIns="0" bIns="0"/>
          <a:lstStyle/>
          <a:p>
            <a:pPr algn="l" rtl="0" eaLnBrk="0">
              <a:lnSpc>
                <a:spcPct val="102000"/>
              </a:lnSpc>
              <a:tabLst/>
            </a:pPr>
            <a:endParaRPr lang="Arial" altLang="Arial" sz="1000" dirty="0"/>
          </a:p>
          <a:p>
            <a:pPr marL="541019" algn="l" rtl="0" eaLnBrk="0">
              <a:lnSpc>
                <a:spcPct val="81000"/>
              </a:lnSpc>
              <a:spcBef>
                <a:spcPts val="2"/>
              </a:spcBef>
              <a:tabLst/>
            </a:pP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Neoadjuvant chemo on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ly for bulky lymph</a:t>
            </a:r>
            <a:r>
              <a:rPr sz="11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nodes</a:t>
            </a:r>
            <a:endParaRPr lang="Arial" altLang="Arial" sz="1100" dirty="0"/>
          </a:p>
        </p:txBody>
      </p:sp>
      <p:grpSp>
        <p:nvGrpSpPr>
          <p:cNvPr id="2" name="group 2"/>
          <p:cNvGrpSpPr/>
          <p:nvPr/>
        </p:nvGrpSpPr>
        <p:grpSpPr>
          <a:xfrm rot="21600000">
            <a:off x="1105408" y="1268476"/>
            <a:ext cx="6414704" cy="3132582"/>
            <a:chOff x="0" y="0"/>
            <a:chExt cx="6414704" cy="3132582"/>
          </a:xfrm>
        </p:grpSpPr>
        <p:pic>
          <p:nvPicPr>
            <p:cNvPr id="62" name="picture 6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21600000">
              <a:off x="43752" y="334781"/>
              <a:ext cx="6370952" cy="2797800"/>
            </a:xfrm>
            <a:prstGeom prst="rect">
              <a:avLst/>
            </a:prstGeom>
          </p:spPr>
        </p:pic>
        <p:sp>
          <p:nvSpPr>
            <p:cNvPr id="64" name="rect"/>
            <p:cNvSpPr/>
            <p:nvPr/>
          </p:nvSpPr>
          <p:spPr>
            <a:xfrm>
              <a:off x="0" y="0"/>
              <a:ext cx="6204711" cy="2909823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pic>
          <p:nvPicPr>
            <p:cNvPr id="66" name="picture 6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21600000">
              <a:off x="444500" y="444500"/>
              <a:ext cx="5315711" cy="2020823"/>
            </a:xfrm>
            <a:prstGeom prst="rect">
              <a:avLst/>
            </a:prstGeom>
          </p:spPr>
        </p:pic>
        <p:sp>
          <p:nvSpPr>
            <p:cNvPr id="68" name="rect"/>
            <p:cNvSpPr/>
            <p:nvPr/>
          </p:nvSpPr>
          <p:spPr>
            <a:xfrm>
              <a:off x="3481699" y="730492"/>
              <a:ext cx="1978283" cy="730515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70" name="textbox 70"/>
            <p:cNvSpPr/>
            <p:nvPr/>
          </p:nvSpPr>
          <p:spPr>
            <a:xfrm>
              <a:off x="3653728" y="885658"/>
              <a:ext cx="1684654" cy="490855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79722"/>
                </a:lnSpc>
                <a:tabLst/>
              </a:pPr>
              <a:endParaRPr lang="Arial" altLang="Arial" sz="100" dirty="0"/>
            </a:p>
            <a:p>
              <a:pPr marL="502284" algn="l" rtl="0" eaLnBrk="0">
                <a:lnSpc>
                  <a:spcPct val="98000"/>
                </a:lnSpc>
                <a:tabLst/>
              </a:pPr>
              <a:r>
                <a:rPr sz="800" b="1" kern="0" spc="-1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PRODIGY trial</a:t>
              </a:r>
              <a:endParaRPr lang="Arial" altLang="Arial" sz="800" dirty="0"/>
            </a:p>
            <a:p>
              <a:pPr marL="373379" algn="l" rtl="0" eaLnBrk="0">
                <a:lnSpc>
                  <a:spcPct val="81000"/>
                </a:lnSpc>
                <a:spcBef>
                  <a:spcPts val="22"/>
                </a:spcBef>
                <a:tabLst/>
              </a:pPr>
              <a:r>
                <a:rPr sz="800" kern="0" spc="-1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Neoaduvant</a:t>
              </a:r>
              <a:r>
                <a:rPr sz="800" kern="0" spc="10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800" kern="0" spc="-1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D-O</a:t>
              </a:r>
              <a:r>
                <a:rPr sz="800" kern="0" spc="-2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x-S1</a:t>
              </a:r>
              <a:endParaRPr lang="Arial" altLang="Arial" sz="800" dirty="0"/>
            </a:p>
            <a:p>
              <a:pPr marL="12700" algn="l" rtl="0" eaLnBrk="0">
                <a:lnSpc>
                  <a:spcPct val="81000"/>
                </a:lnSpc>
                <a:spcBef>
                  <a:spcPts val="187"/>
                </a:spcBef>
                <a:tabLst/>
              </a:pPr>
              <a:r>
                <a:rPr sz="800" kern="0" spc="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Excellent</a:t>
              </a:r>
              <a:r>
                <a:rPr sz="800" kern="0" spc="6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800" kern="0" spc="-1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OS high</a:t>
              </a:r>
              <a:r>
                <a:rPr sz="800" kern="0" spc="6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800" kern="0" spc="-1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risk Asian patients</a:t>
              </a:r>
              <a:endParaRPr lang="Arial" altLang="Arial" sz="800" dirty="0"/>
            </a:p>
            <a:p>
              <a:pPr marL="583565" algn="l" rtl="0" eaLnBrk="0">
                <a:lnSpc>
                  <a:spcPct val="81000"/>
                </a:lnSpc>
                <a:spcBef>
                  <a:spcPts val="182"/>
                </a:spcBef>
                <a:tabLst/>
              </a:pPr>
              <a:r>
                <a:rPr sz="800" kern="0" spc="-1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(T3N2+/T4)</a:t>
              </a:r>
              <a:endParaRPr lang="Arial" altLang="Arial" sz="800" dirty="0"/>
            </a:p>
          </p:txBody>
        </p:sp>
        <p:sp>
          <p:nvSpPr>
            <p:cNvPr id="72" name="rect"/>
            <p:cNvSpPr/>
            <p:nvPr/>
          </p:nvSpPr>
          <p:spPr>
            <a:xfrm>
              <a:off x="3276853" y="2085847"/>
              <a:ext cx="808736" cy="38100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sp>
        <p:nvSpPr>
          <p:cNvPr id="74" name="textbox 74"/>
          <p:cNvSpPr/>
          <p:nvPr/>
        </p:nvSpPr>
        <p:spPr>
          <a:xfrm>
            <a:off x="444308" y="313120"/>
            <a:ext cx="8079740" cy="81406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4535"/>
              </a:lnSpc>
              <a:tabLst/>
            </a:pPr>
            <a:endParaRPr lang="Arial" altLang="Arial" sz="100" dirty="0"/>
          </a:p>
          <a:p>
            <a:pPr marL="19684" algn="l" rtl="0" eaLnBrk="0">
              <a:lnSpc>
                <a:spcPct val="83000"/>
              </a:lnSpc>
              <a:tabLst/>
            </a:pPr>
            <a:r>
              <a:rPr sz="2700" b="1" kern="0" spc="4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Operable gastroesophageal cancer -</a:t>
            </a:r>
            <a:r>
              <a:rPr sz="2700" b="1" kern="0" spc="27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4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East Asian approach</a:t>
            </a:r>
            <a:endParaRPr lang="Arial Narrow" altLang="Arial Narrow" sz="2700" dirty="0"/>
          </a:p>
          <a:p>
            <a:pPr algn="l" rtl="0" eaLnBrk="0">
              <a:lnSpc>
                <a:spcPct val="100000"/>
              </a:lnSpc>
              <a:tabLst/>
            </a:pPr>
            <a:endParaRPr lang="Arial" altLang="Arial" sz="13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2000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Japanese GC guidelines 2021     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               Korean</a:t>
            </a:r>
            <a:r>
              <a:rPr sz="2000" kern="0" spc="9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GC</a:t>
            </a:r>
            <a:r>
              <a:rPr sz="2000" kern="0" spc="8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Guidelines 2021</a:t>
            </a:r>
            <a:endParaRPr lang="Arial Narrow" altLang="Arial Narrow" sz="2000" dirty="0"/>
          </a:p>
        </p:txBody>
      </p:sp>
      <p:sp>
        <p:nvSpPr>
          <p:cNvPr id="76" name="textbox 76"/>
          <p:cNvSpPr/>
          <p:nvPr/>
        </p:nvSpPr>
        <p:spPr>
          <a:xfrm>
            <a:off x="1993391" y="4826304"/>
            <a:ext cx="6857365" cy="19621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905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74000"/>
              </a:lnSpc>
              <a:tabLst/>
            </a:pPr>
            <a:r>
              <a:rPr sz="900" b="1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Elizabeth Smyth</a:t>
            </a:r>
            <a:r>
              <a:rPr sz="900" b="1" kern="0" spc="6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b="1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MD</a:t>
            </a:r>
            <a:endParaRPr lang="Arial Narrow" altLang="Arial Narrow" sz="900" dirty="0"/>
          </a:p>
          <a:p>
            <a:pPr marL="6057900" algn="l" rtl="0" eaLnBrk="0">
              <a:lnSpc>
                <a:spcPct val="74000"/>
              </a:lnSpc>
              <a:spcBef>
                <a:spcPts val="6"/>
              </a:spcBef>
              <a:tabLst/>
            </a:pPr>
            <a:r>
              <a:rPr sz="600" kern="0" spc="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Kang et a</a:t>
            </a:r>
            <a:r>
              <a:rPr sz="600" kern="0" spc="-1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l, ASCO</a:t>
            </a:r>
            <a:r>
              <a:rPr sz="600" kern="0" spc="1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kern="0" spc="-10" dirty="0">
                <a:solidFill>
                  <a:srgbClr val="404040">
                    <a:alpha val="100000"/>
                  </a:srgbClr>
                </a:solidFill>
                <a:latin typeface="Arial"/>
                <a:ea typeface="Arial"/>
                <a:cs typeface="Arial"/>
              </a:rPr>
              <a:t>2023</a:t>
            </a:r>
            <a:endParaRPr lang="Arial" altLang="Arial" sz="600" dirty="0"/>
          </a:p>
        </p:txBody>
      </p:sp>
      <p:pic>
        <p:nvPicPr>
          <p:cNvPr id="78" name="picture 7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" name="table 80"/>
          <p:cNvGraphicFramePr>
            <a:graphicFrameLocks noGrp="1"/>
          </p:cNvGraphicFramePr>
          <p:nvPr/>
        </p:nvGraphicFramePr>
        <p:xfrm>
          <a:off x="267398" y="1469136"/>
          <a:ext cx="8272780" cy="2347594"/>
        </p:xfrm>
        <a:graphic>
          <a:graphicData uri="http://schemas.openxmlformats.org/drawingml/2006/table">
            <a:tbl>
              <a:tblPr/>
              <a:tblGrid>
                <a:gridCol w="1657350"/>
                <a:gridCol w="2327275"/>
                <a:gridCol w="2140585"/>
                <a:gridCol w="2147570"/>
              </a:tblGrid>
              <a:tr h="21970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483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426719" algn="l" rtl="0" eaLnBrk="0">
                        <a:lnSpc>
                          <a:spcPct val="77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400" b="1" kern="0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CHECKMATE-649</a:t>
                      </a:r>
                      <a:endParaRPr lang="Arial" altLang="Arial" sz="1400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483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390525" algn="l" rtl="0" eaLnBrk="0">
                        <a:lnSpc>
                          <a:spcPct val="77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400" b="1" kern="0" spc="-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RATIONALE-305</a:t>
                      </a:r>
                      <a:endParaRPr lang="Arial" altLang="Arial" sz="1400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483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481330" algn="l" rtl="0" eaLnBrk="0">
                        <a:lnSpc>
                          <a:spcPct val="77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400" b="1" kern="0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KEYNOTE 859</a:t>
                      </a:r>
                      <a:endParaRPr lang="Arial" altLang="Arial" sz="1400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483E"/>
                    </a:solidFill>
                  </a:tcPr>
                </a:tc>
              </a:tr>
              <a:tr h="16763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514350" algn="l" rtl="0" eaLnBrk="0">
                        <a:lnSpc>
                          <a:spcPct val="75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100" b="1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Anti</a:t>
                      </a:r>
                      <a:r>
                        <a:rPr sz="1100" b="1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sz="1100" b="1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PD</a:t>
                      </a:r>
                      <a:r>
                        <a:rPr sz="1100" b="1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-1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845185" algn="l" rtl="0" eaLnBrk="0">
                        <a:lnSpc>
                          <a:spcPct val="75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1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Nivolumab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685165" algn="l" rtl="0" eaLnBrk="0">
                        <a:lnSpc>
                          <a:spcPct val="75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1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Tislelizumab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596265" algn="l" rtl="0" eaLnBrk="0">
                        <a:lnSpc>
                          <a:spcPct val="75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1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Pembrolizumab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349884" algn="l" rtl="0" eaLnBrk="0">
                        <a:lnSpc>
                          <a:spcPct val="81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100" b="1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Chemotherapy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652144" algn="l" rtl="0" eaLnBrk="0">
                        <a:lnSpc>
                          <a:spcPct val="82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1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Oxaliplatin</a:t>
                      </a:r>
                      <a:r>
                        <a:rPr sz="11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1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+ 5</a:t>
                      </a:r>
                      <a:r>
                        <a:rPr sz="11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FU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539750" algn="l" rtl="0" eaLnBrk="0">
                        <a:lnSpc>
                          <a:spcPct val="82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1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Oxaliplatin</a:t>
                      </a:r>
                      <a:r>
                        <a:rPr sz="11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1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+ 5</a:t>
                      </a:r>
                      <a:r>
                        <a:rPr sz="11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FU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521969" algn="l" rtl="0" eaLnBrk="0">
                        <a:lnSpc>
                          <a:spcPct val="98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1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Oxali or</a:t>
                      </a:r>
                      <a:r>
                        <a:rPr sz="1100" kern="0" spc="1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1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cis</a:t>
                      </a:r>
                      <a:r>
                        <a:rPr sz="11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1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+</a:t>
                      </a:r>
                      <a:r>
                        <a:rPr sz="11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1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5FU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434340" algn="l" rtl="0" eaLnBrk="0">
                        <a:lnSpc>
                          <a:spcPct val="81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100" b="1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Gastric:GEJ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7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995044" algn="l" rtl="0" eaLnBrk="0">
                        <a:lnSpc>
                          <a:spcPct val="80000"/>
                        </a:lnSpc>
                        <a:tabLst/>
                      </a:pPr>
                      <a:r>
                        <a:rPr sz="11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70:30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901064" algn="l" rtl="0" eaLnBrk="0">
                        <a:lnSpc>
                          <a:spcPct val="80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11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81:19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902969" algn="l" rtl="0" eaLnBrk="0">
                        <a:lnSpc>
                          <a:spcPct val="80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11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78:22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700" dirty="0"/>
                    </a:p>
                    <a:p>
                      <a:pPr algn="l" rtl="0" eaLnBrk="0">
                        <a:lnSpc>
                          <a:spcPct val="6342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285115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1100" b="1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PD-L1 endpoints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928369" algn="l" rtl="0" eaLnBrk="0">
                        <a:lnSpc>
                          <a:spcPts val="827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1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CPS</a:t>
                      </a:r>
                      <a:r>
                        <a:rPr sz="11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1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≥5</a:t>
                      </a:r>
                      <a:endParaRPr lang="Arial" altLang="Arial" sz="1100" dirty="0"/>
                    </a:p>
                    <a:p>
                      <a:pPr marL="1030605" algn="l" rtl="0" eaLnBrk="0">
                        <a:lnSpc>
                          <a:spcPts val="1502"/>
                        </a:lnSpc>
                        <a:tabLst/>
                      </a:pPr>
                      <a:r>
                        <a:rPr sz="11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28.8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840739" algn="l" rtl="0" eaLnBrk="0">
                        <a:lnSpc>
                          <a:spcPts val="814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1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TAP</a:t>
                      </a:r>
                      <a:r>
                        <a:rPr sz="11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1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≥5</a:t>
                      </a:r>
                      <a:endParaRPr lang="Arial" altLang="Arial" sz="1100" dirty="0"/>
                    </a:p>
                    <a:p>
                      <a:pPr marL="866775" algn="l" rtl="0" eaLnBrk="0">
                        <a:lnSpc>
                          <a:spcPts val="1502"/>
                        </a:lnSpc>
                        <a:tabLst/>
                      </a:pPr>
                      <a:r>
                        <a:rPr sz="11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SP263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598805" algn="l" rtl="0" eaLnBrk="0">
                        <a:lnSpc>
                          <a:spcPct val="79000"/>
                        </a:lnSpc>
                        <a:tabLst/>
                      </a:pPr>
                      <a:r>
                        <a:rPr sz="11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CPS</a:t>
                      </a:r>
                      <a:r>
                        <a:rPr sz="11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11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≥</a:t>
                      </a:r>
                      <a:r>
                        <a:rPr sz="1100" kern="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1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 &amp;</a:t>
                      </a:r>
                      <a:r>
                        <a:rPr sz="11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1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≥10</a:t>
                      </a:r>
                      <a:endParaRPr lang="Arial" altLang="Arial" sz="1100" dirty="0"/>
                    </a:p>
                    <a:p>
                      <a:pPr marL="908050" algn="l" rtl="0" eaLnBrk="0">
                        <a:lnSpc>
                          <a:spcPct val="97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1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223C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555625" algn="l" rtl="0" eaLnBrk="0">
                        <a:lnSpc>
                          <a:spcPct val="96000"/>
                        </a:lnSpc>
                        <a:tabLst/>
                      </a:pPr>
                      <a:r>
                        <a:rPr sz="1100" b="1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%</a:t>
                      </a:r>
                      <a:r>
                        <a:rPr sz="1100" b="1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100" b="1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PD-L1</a:t>
                      </a:r>
                      <a:endParaRPr lang="Arial" altLang="Arial" sz="1100" dirty="0"/>
                    </a:p>
                    <a:p>
                      <a:pPr marL="431165" algn="l" rtl="0" eaLnBrk="0">
                        <a:lnSpc>
                          <a:spcPct val="76000"/>
                        </a:lnSpc>
                        <a:spcBef>
                          <a:spcPts val="46"/>
                        </a:spcBef>
                        <a:tabLst/>
                      </a:pPr>
                      <a:r>
                        <a:rPr sz="1100" b="1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CPS</a:t>
                      </a:r>
                      <a:r>
                        <a:rPr sz="1100" b="1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1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≥</a:t>
                      </a:r>
                      <a:r>
                        <a:rPr sz="1100" b="1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 or</a:t>
                      </a:r>
                      <a:r>
                        <a:rPr sz="1100" b="1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100" b="1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1028700" algn="l" rtl="0" eaLnBrk="0">
                        <a:lnSpc>
                          <a:spcPct val="81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11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60%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895350" algn="l" rtl="0" eaLnBrk="0">
                        <a:lnSpc>
                          <a:spcPct val="81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11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~55%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700" dirty="0"/>
                    </a:p>
                    <a:p>
                      <a:pPr algn="l" rtl="0" eaLnBrk="0">
                        <a:lnSpc>
                          <a:spcPct val="6924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636905" algn="l" rtl="0" eaLnBrk="0">
                        <a:lnSpc>
                          <a:spcPct val="81000"/>
                        </a:lnSpc>
                        <a:tabLst/>
                      </a:pPr>
                      <a:r>
                        <a:rPr sz="11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35% (*gastric)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914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736600" algn="l" rtl="0" eaLnBrk="0">
                        <a:lnSpc>
                          <a:spcPct val="81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100" b="1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OS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824864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All</a:t>
                      </a:r>
                      <a:r>
                        <a:rPr sz="10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HR</a:t>
                      </a:r>
                      <a:r>
                        <a:rPr sz="10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0.80</a:t>
                      </a:r>
                      <a:endParaRPr lang="Arial" altLang="Arial" sz="1000" dirty="0"/>
                    </a:p>
                    <a:p>
                      <a:pPr marL="657859" algn="l" rtl="0" eaLnBrk="0">
                        <a:lnSpc>
                          <a:spcPts val="1232"/>
                        </a:lnSpc>
                        <a:spcBef>
                          <a:spcPts val="238"/>
                        </a:spcBef>
                        <a:tabLst/>
                      </a:pP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CPS ≥</a:t>
                      </a:r>
                      <a:r>
                        <a:rPr sz="1000" kern="0" spc="1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r>
                        <a:rPr sz="10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HR</a:t>
                      </a:r>
                      <a:r>
                        <a:rPr sz="10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0.77</a:t>
                      </a:r>
                      <a:endParaRPr lang="Arial" altLang="Arial" sz="1000" dirty="0"/>
                    </a:p>
                    <a:p>
                      <a:pPr marL="639444" algn="l" rtl="0" eaLnBrk="0">
                        <a:lnSpc>
                          <a:spcPct val="84000"/>
                        </a:lnSpc>
                        <a:spcBef>
                          <a:spcPts val="27"/>
                        </a:spcBef>
                        <a:tabLst/>
                      </a:pPr>
                      <a:r>
                        <a:rPr sz="1000" b="1" kern="0" spc="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CPS</a:t>
                      </a:r>
                      <a:r>
                        <a:rPr sz="1000" b="1" kern="0" spc="2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≥ 5</a:t>
                      </a:r>
                      <a:r>
                        <a:rPr sz="1000" b="1" kern="0" spc="8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b="1" kern="0" spc="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HR</a:t>
                      </a:r>
                      <a:r>
                        <a:rPr sz="1000" b="1" kern="0" spc="5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b="1" kern="0" spc="2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0.71</a:t>
                      </a:r>
                      <a:endParaRPr lang="Arial" altLang="Arial" sz="1000" dirty="0"/>
                    </a:p>
                    <a:p>
                      <a:pPr marL="602615" algn="l" rtl="0" eaLnBrk="0">
                        <a:lnSpc>
                          <a:spcPts val="1259"/>
                        </a:lnSpc>
                        <a:tabLst/>
                      </a:pPr>
                      <a:r>
                        <a:rPr sz="1000" b="1" kern="0" spc="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CPS</a:t>
                      </a:r>
                      <a:r>
                        <a:rPr sz="1000" b="1" kern="0" spc="1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≥</a:t>
                      </a:r>
                      <a:r>
                        <a:rPr sz="1000" b="1" kern="0" spc="15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b="1" kern="0" spc="1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</a:t>
                      </a:r>
                      <a:r>
                        <a:rPr sz="1000" b="1" kern="0" spc="9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b="1" kern="0" spc="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HR</a:t>
                      </a:r>
                      <a:r>
                        <a:rPr sz="1000" b="1" kern="0" spc="1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0.66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565784" algn="l" rtl="0" eaLnBrk="0">
                        <a:lnSpc>
                          <a:spcPts val="122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1000" b="1" kern="0" spc="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TAP</a:t>
                      </a:r>
                      <a:r>
                        <a:rPr sz="1000" b="1" kern="0" spc="2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≥</a:t>
                      </a:r>
                      <a:r>
                        <a:rPr sz="1000" b="1" kern="0" spc="5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b="1" kern="0" spc="2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</a:t>
                      </a:r>
                      <a:r>
                        <a:rPr sz="1000" b="1" kern="0" spc="9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b="1" kern="0" spc="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HR</a:t>
                      </a:r>
                      <a:r>
                        <a:rPr sz="1000" b="1" kern="0" spc="4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b="1" kern="0" spc="2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0.74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7167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733425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All</a:t>
                      </a:r>
                      <a:r>
                        <a:rPr sz="10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HR</a:t>
                      </a:r>
                      <a:r>
                        <a:rPr sz="10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0.78</a:t>
                      </a:r>
                      <a:endParaRPr lang="Arial" altLang="Arial" sz="1000" dirty="0"/>
                    </a:p>
                    <a:p>
                      <a:pPr marL="566419" algn="l" rtl="0" eaLnBrk="0">
                        <a:lnSpc>
                          <a:spcPts val="1229"/>
                        </a:lnSpc>
                        <a:spcBef>
                          <a:spcPts val="240"/>
                        </a:spcBef>
                        <a:tabLst/>
                      </a:pP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CPS ≥</a:t>
                      </a:r>
                      <a:r>
                        <a:rPr sz="1000" kern="0" spc="1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r>
                        <a:rPr sz="10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HR</a:t>
                      </a:r>
                      <a:r>
                        <a:rPr sz="10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0.73</a:t>
                      </a:r>
                      <a:endParaRPr lang="Arial" altLang="Arial" sz="1000" dirty="0"/>
                    </a:p>
                    <a:p>
                      <a:pPr marL="511175" algn="l" rtl="0" eaLnBrk="0">
                        <a:lnSpc>
                          <a:spcPts val="1229"/>
                        </a:lnSpc>
                        <a:spcBef>
                          <a:spcPts val="31"/>
                        </a:spcBef>
                        <a:tabLst/>
                      </a:pPr>
                      <a:r>
                        <a:rPr sz="1000" b="1" kern="0" spc="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CPS</a:t>
                      </a:r>
                      <a:r>
                        <a:rPr sz="1000" b="1" kern="0" spc="1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≥</a:t>
                      </a:r>
                      <a:r>
                        <a:rPr sz="1000" b="1" kern="0" spc="15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b="1" kern="0" spc="1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</a:t>
                      </a:r>
                      <a:r>
                        <a:rPr sz="1000" b="1" kern="0" spc="9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b="1" kern="0" spc="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HR</a:t>
                      </a:r>
                      <a:r>
                        <a:rPr sz="1000" b="1" kern="0" spc="1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0.64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DD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2" name="textbox 82"/>
          <p:cNvSpPr/>
          <p:nvPr/>
        </p:nvSpPr>
        <p:spPr>
          <a:xfrm>
            <a:off x="450161" y="313120"/>
            <a:ext cx="7244715" cy="81406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4535"/>
              </a:lnSpc>
              <a:tabLst/>
            </a:pPr>
            <a:endParaRPr lang="Arial" altLang="Arial" sz="100" dirty="0"/>
          </a:p>
          <a:p>
            <a:pPr marL="20954" algn="l" rtl="0" eaLnBrk="0">
              <a:lnSpc>
                <a:spcPct val="83000"/>
              </a:lnSpc>
              <a:tabLst/>
            </a:pPr>
            <a:r>
              <a:rPr sz="2700" b="1" kern="0" spc="4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ICI for advanced </a:t>
            </a:r>
            <a:r>
              <a:rPr sz="2700" b="1" kern="0" spc="3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gastroesophageal adenocarcinoma</a:t>
            </a:r>
            <a:endParaRPr lang="Arial Narrow" altLang="Arial Narrow" sz="2700" dirty="0"/>
          </a:p>
          <a:p>
            <a:pPr algn="l" rtl="0" eaLnBrk="0">
              <a:lnSpc>
                <a:spcPct val="100000"/>
              </a:lnSpc>
              <a:tabLst/>
            </a:pPr>
            <a:endParaRPr lang="Arial" altLang="Arial" sz="13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Global practice defining clinical trials</a:t>
            </a:r>
            <a:r>
              <a:rPr sz="2000" kern="0" spc="10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in</a:t>
            </a:r>
            <a:r>
              <a:rPr sz="2000" kern="0" spc="16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1L</a:t>
            </a:r>
            <a:r>
              <a:rPr sz="2000" kern="0" spc="5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advance</a:t>
            </a:r>
            <a:r>
              <a:rPr sz="2000" kern="0" spc="-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</a:t>
            </a:r>
            <a:r>
              <a:rPr sz="2000" kern="0" spc="10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GEA</a:t>
            </a:r>
            <a:endParaRPr lang="Arial Narrow" altLang="Arial Narrow" sz="2000" dirty="0"/>
          </a:p>
        </p:txBody>
      </p:sp>
      <p:sp>
        <p:nvSpPr>
          <p:cNvPr id="84" name="textbox 84"/>
          <p:cNvSpPr/>
          <p:nvPr/>
        </p:nvSpPr>
        <p:spPr>
          <a:xfrm>
            <a:off x="257019" y="3945635"/>
            <a:ext cx="8524875" cy="401954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0" rIns="0" bIns="0"/>
          <a:lstStyle/>
          <a:p>
            <a:pPr algn="l" rtl="0" eaLnBrk="0">
              <a:lnSpc>
                <a:spcPct val="111000"/>
              </a:lnSpc>
              <a:tabLst/>
            </a:pPr>
            <a:endParaRPr lang="Arial" altLang="Arial" sz="700" dirty="0"/>
          </a:p>
          <a:p>
            <a:pPr marL="940435" algn="l" rtl="0" eaLnBrk="0">
              <a:lnSpc>
                <a:spcPct val="81000"/>
              </a:lnSpc>
              <a:spcBef>
                <a:spcPts val="6"/>
              </a:spcBef>
              <a:tabLst/>
            </a:pP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Consistent benefit anti-PD-1 plus chemother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apy at higher levels</a:t>
            </a:r>
            <a:r>
              <a:rPr sz="14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of PD-L1</a:t>
            </a:r>
            <a:r>
              <a:rPr sz="14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expression</a:t>
            </a:r>
            <a:endParaRPr lang="Arial" altLang="Arial" sz="1400" dirty="0"/>
          </a:p>
        </p:txBody>
      </p:sp>
      <p:sp>
        <p:nvSpPr>
          <p:cNvPr id="86" name="textbox 86"/>
          <p:cNvSpPr/>
          <p:nvPr/>
        </p:nvSpPr>
        <p:spPr>
          <a:xfrm>
            <a:off x="7839379" y="4651127"/>
            <a:ext cx="1012189" cy="3765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204"/>
              </a:lnSpc>
              <a:tabLst/>
            </a:pPr>
            <a:endParaRPr lang="Arial" altLang="Arial" sz="100" dirty="0"/>
          </a:p>
          <a:p>
            <a:pPr marL="12700" indent="34290" algn="r" rtl="0" eaLnBrk="0">
              <a:lnSpc>
                <a:spcPct val="96000"/>
              </a:lnSpc>
              <a:tabLst>
                <a:tab pos="217170" algn="l"/>
              </a:tabLst>
            </a:pP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Janjigian</a:t>
            </a:r>
            <a:r>
              <a:rPr sz="6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et al, </a:t>
            </a:r>
            <a:r>
              <a:rPr sz="600" i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Lan</a:t>
            </a:r>
            <a:r>
              <a:rPr sz="600" i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cet. 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2021</a:t>
            </a: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	</a:t>
            </a: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Sun et al,</a:t>
            </a:r>
            <a:r>
              <a:rPr sz="6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i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</a:t>
            </a:r>
            <a:r>
              <a:rPr sz="600" i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ancet.</a:t>
            </a:r>
            <a:r>
              <a:rPr sz="600" i="1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2021</a:t>
            </a: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6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Moehler e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 al, ASCO</a:t>
            </a:r>
            <a:r>
              <a:rPr sz="6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GI 2023  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Rha et al, ASCO</a:t>
            </a:r>
            <a:r>
              <a:rPr sz="6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2023</a:t>
            </a:r>
            <a:endParaRPr lang="Arial" altLang="Arial" sz="600" dirty="0"/>
          </a:p>
        </p:txBody>
      </p:sp>
      <p:pic>
        <p:nvPicPr>
          <p:cNvPr id="88" name="picture 8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  <p:sp>
        <p:nvSpPr>
          <p:cNvPr id="90" name="textbox 90"/>
          <p:cNvSpPr/>
          <p:nvPr/>
        </p:nvSpPr>
        <p:spPr>
          <a:xfrm>
            <a:off x="1993391" y="4826304"/>
            <a:ext cx="911860" cy="1365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056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900" b="1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Elizabeth Smyth</a:t>
            </a:r>
            <a:r>
              <a:rPr sz="900" b="1" kern="0" spc="6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b="1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MD</a:t>
            </a:r>
            <a:endParaRPr lang="Arial Narrow" altLang="Arial Narrow" sz="9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box 92"/>
          <p:cNvSpPr/>
          <p:nvPr/>
        </p:nvSpPr>
        <p:spPr>
          <a:xfrm>
            <a:off x="450161" y="313120"/>
            <a:ext cx="8216265" cy="262191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0201"/>
              </a:lnSpc>
              <a:tabLst/>
            </a:pPr>
            <a:endParaRPr lang="Arial" altLang="Arial" sz="100" dirty="0"/>
          </a:p>
          <a:p>
            <a:pPr marL="22225" algn="l" rtl="0" eaLnBrk="0">
              <a:lnSpc>
                <a:spcPct val="85000"/>
              </a:lnSpc>
              <a:tabLst/>
            </a:pPr>
            <a:r>
              <a:rPr sz="2700" b="1" kern="0" spc="5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Perioperative treatment inoperab</a:t>
            </a:r>
            <a:r>
              <a:rPr sz="2700" b="1" kern="0" spc="4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le GEA</a:t>
            </a:r>
            <a:endParaRPr lang="Arial Narrow" altLang="Arial Narrow" sz="2700" dirty="0"/>
          </a:p>
          <a:p>
            <a:pPr marL="12700" algn="l" rtl="0" eaLnBrk="0">
              <a:lnSpc>
                <a:spcPct val="81000"/>
              </a:lnSpc>
              <a:spcBef>
                <a:spcPts val="1525"/>
              </a:spcBef>
              <a:tabLst/>
            </a:pP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Goals of therapy</a:t>
            </a:r>
            <a:endParaRPr lang="Arial Narrow" altLang="Arial Narrow" sz="2000" dirty="0"/>
          </a:p>
          <a:p>
            <a:pPr algn="l" rtl="0" eaLnBrk="0">
              <a:lnSpc>
                <a:spcPct val="167000"/>
              </a:lnSpc>
              <a:tabLst/>
            </a:pPr>
            <a:endParaRPr lang="Arial" altLang="Arial" sz="1000" dirty="0"/>
          </a:p>
          <a:p>
            <a:pPr marL="262890" algn="l" rtl="0" eaLnBrk="0">
              <a:lnSpc>
                <a:spcPct val="81000"/>
              </a:lnSpc>
              <a:spcBef>
                <a:spcPts val="540"/>
              </a:spcBef>
              <a:tabLst/>
            </a:pPr>
            <a:r>
              <a:rPr sz="1500" kern="0" spc="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1.    </a:t>
            </a:r>
            <a:r>
              <a:rPr sz="18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Shrink the</a:t>
            </a:r>
            <a:r>
              <a:rPr sz="1800" kern="0" spc="5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tumour –</a:t>
            </a:r>
            <a:r>
              <a:rPr sz="1800" kern="0" spc="4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</a:t>
            </a:r>
            <a:r>
              <a:rPr sz="18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(</a:t>
            </a:r>
            <a:r>
              <a:rPr sz="1800" i="1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downstaging</a:t>
            </a:r>
            <a:r>
              <a:rPr sz="1800" i="1" kern="0" spc="1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i="1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for R0 resection,</a:t>
            </a:r>
            <a:r>
              <a:rPr sz="1800" i="1" kern="0" spc="7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i="1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measured </a:t>
            </a:r>
            <a:r>
              <a:rPr sz="1800" i="1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by</a:t>
            </a:r>
            <a:r>
              <a:rPr sz="1800" i="1" kern="0" spc="-8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i="1" u="sng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pathological</a:t>
            </a:r>
            <a:r>
              <a:rPr sz="1800" i="1" u="sng" kern="0" spc="5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i="1" u="sng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response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)</a:t>
            </a:r>
            <a:endParaRPr lang="Arial Narrow" altLang="Arial Narrow" sz="1800" dirty="0"/>
          </a:p>
          <a:p>
            <a:pPr algn="l" rtl="0" eaLnBrk="0">
              <a:lnSpc>
                <a:spcPct val="110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10000"/>
              </a:lnSpc>
              <a:tabLst/>
            </a:pPr>
            <a:endParaRPr lang="Arial" altLang="Arial" sz="1000" dirty="0"/>
          </a:p>
          <a:p>
            <a:pPr algn="r" rtl="0" eaLnBrk="0">
              <a:lnSpc>
                <a:spcPct val="78000"/>
              </a:lnSpc>
              <a:spcBef>
                <a:spcPts val="542"/>
              </a:spcBef>
              <a:tabLst/>
            </a:pPr>
            <a:r>
              <a:rPr sz="1500" kern="0" spc="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2.    </a:t>
            </a:r>
            <a:r>
              <a:rPr sz="1800" u="sng" kern="0" spc="-30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u="sng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Ens</a:t>
            </a:r>
            <a:r>
              <a:rPr sz="1800" u="sng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ure surgery</a:t>
            </a:r>
            <a:r>
              <a:rPr sz="1800" u="sng" kern="0" spc="10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u="sng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is</a:t>
            </a:r>
            <a:r>
              <a:rPr sz="1800" u="sng" kern="0" spc="9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u="sng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not</a:t>
            </a:r>
            <a:r>
              <a:rPr sz="1800" u="sng" kern="0" spc="8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u="sng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compromised</a:t>
            </a:r>
            <a:r>
              <a:rPr sz="1800" kern="0" spc="1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by treatment</a:t>
            </a:r>
            <a:r>
              <a:rPr sz="1800" kern="0" spc="8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toxicity</a:t>
            </a:r>
            <a:r>
              <a:rPr sz="1800" kern="0" spc="9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(</a:t>
            </a:r>
            <a:r>
              <a:rPr sz="1800" i="1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surgery is</a:t>
            </a:r>
            <a:r>
              <a:rPr sz="1800" i="1" kern="0" spc="7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i="1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the</a:t>
            </a:r>
            <a:r>
              <a:rPr sz="1800" i="1" kern="0" spc="10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i="1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definitive</a:t>
            </a:r>
            <a:r>
              <a:rPr sz="1800" i="1" kern="0" spc="1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i="1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treatment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)</a:t>
            </a:r>
            <a:endParaRPr lang="Arial Narrow" altLang="Arial Narrow" sz="1800" dirty="0"/>
          </a:p>
          <a:p>
            <a:pPr marL="251459" algn="l" rtl="0" eaLnBrk="0">
              <a:lnSpc>
                <a:spcPct val="230000"/>
              </a:lnSpc>
              <a:spcBef>
                <a:spcPts val="8"/>
              </a:spcBef>
              <a:tabLst/>
            </a:pPr>
            <a:r>
              <a:rPr sz="1500" kern="0" spc="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3.    </a:t>
            </a:r>
            <a:r>
              <a:rPr sz="1800" u="sng" kern="0" spc="-30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u="sng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Eliminate</a:t>
            </a:r>
            <a:r>
              <a:rPr sz="1800" u="sng" kern="0" spc="14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u="sng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micrometastases</a:t>
            </a:r>
            <a:r>
              <a:rPr sz="1800" u="sng" kern="0" spc="1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(</a:t>
            </a:r>
            <a:r>
              <a:rPr sz="1800" i="1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long</a:t>
            </a:r>
            <a:r>
              <a:rPr sz="1800" i="1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term</a:t>
            </a:r>
            <a:r>
              <a:rPr sz="1800" i="1" kern="0" spc="5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i="1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survival dependent</a:t>
            </a:r>
            <a:r>
              <a:rPr sz="1800" i="1" kern="0" spc="7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i="1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on</a:t>
            </a:r>
            <a:r>
              <a:rPr sz="1800" i="1" kern="0" spc="8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i="1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this,</a:t>
            </a:r>
            <a:r>
              <a:rPr sz="1800" i="1" kern="0" spc="6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i="1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measured by EFS/OS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)</a:t>
            </a:r>
            <a:endParaRPr lang="Arial Narrow" altLang="Arial Narrow" sz="1800" dirty="0"/>
          </a:p>
        </p:txBody>
      </p:sp>
      <p:pic>
        <p:nvPicPr>
          <p:cNvPr id="94" name="picture 9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 rot="21600000">
            <a:off x="415416" y="1286369"/>
            <a:ext cx="8354314" cy="701053"/>
            <a:chOff x="0" y="0"/>
            <a:chExt cx="8354314" cy="701053"/>
          </a:xfrm>
        </p:grpSpPr>
        <p:sp>
          <p:nvSpPr>
            <p:cNvPr id="96" name="path"/>
            <p:cNvSpPr/>
            <p:nvPr/>
          </p:nvSpPr>
          <p:spPr>
            <a:xfrm>
              <a:off x="2073020" y="0"/>
              <a:ext cx="2873882" cy="304812"/>
            </a:xfrm>
            <a:custGeom>
              <a:avLst/>
              <a:gdLst/>
              <a:ahLst/>
              <a:cxnLst/>
              <a:rect l="0" t="0" r="0" b="0"/>
              <a:pathLst>
                <a:path w="4525" h="480">
                  <a:moveTo>
                    <a:pt x="0" y="480"/>
                  </a:moveTo>
                  <a:lnTo>
                    <a:pt x="4525" y="480"/>
                  </a:lnTo>
                  <a:lnTo>
                    <a:pt x="4525" y="0"/>
                  </a:lnTo>
                  <a:lnTo>
                    <a:pt x="0" y="0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rgbClr val="6E1E50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98" name="path"/>
            <p:cNvSpPr/>
            <p:nvPr/>
          </p:nvSpPr>
          <p:spPr>
            <a:xfrm>
              <a:off x="4946904" y="0"/>
              <a:ext cx="3407410" cy="304812"/>
            </a:xfrm>
            <a:custGeom>
              <a:avLst/>
              <a:gdLst/>
              <a:ahLst/>
              <a:cxnLst/>
              <a:rect l="0" t="0" r="0" b="0"/>
              <a:pathLst>
                <a:path w="5366" h="480">
                  <a:moveTo>
                    <a:pt x="0" y="480"/>
                  </a:moveTo>
                  <a:lnTo>
                    <a:pt x="5366" y="480"/>
                  </a:lnTo>
                  <a:lnTo>
                    <a:pt x="5366" y="0"/>
                  </a:lnTo>
                  <a:lnTo>
                    <a:pt x="0" y="0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rgbClr val="7D8232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00" name="path"/>
            <p:cNvSpPr/>
            <p:nvPr/>
          </p:nvSpPr>
          <p:spPr>
            <a:xfrm>
              <a:off x="0" y="304800"/>
              <a:ext cx="8354314" cy="396252"/>
            </a:xfrm>
            <a:custGeom>
              <a:avLst/>
              <a:gdLst/>
              <a:ahLst/>
              <a:cxnLst/>
              <a:rect l="0" t="0" r="0" b="0"/>
              <a:pathLst>
                <a:path w="13156" h="624">
                  <a:moveTo>
                    <a:pt x="0" y="624"/>
                  </a:moveTo>
                  <a:lnTo>
                    <a:pt x="3264" y="624"/>
                  </a:lnTo>
                  <a:lnTo>
                    <a:pt x="3264" y="0"/>
                  </a:lnTo>
                  <a:lnTo>
                    <a:pt x="0" y="0"/>
                  </a:lnTo>
                  <a:lnTo>
                    <a:pt x="0" y="624"/>
                  </a:lnTo>
                  <a:close/>
                </a:path>
                <a:path w="13156" h="624">
                  <a:moveTo>
                    <a:pt x="3264" y="624"/>
                  </a:moveTo>
                  <a:lnTo>
                    <a:pt x="7790" y="624"/>
                  </a:lnTo>
                  <a:lnTo>
                    <a:pt x="7790" y="0"/>
                  </a:lnTo>
                  <a:lnTo>
                    <a:pt x="3264" y="0"/>
                  </a:lnTo>
                  <a:lnTo>
                    <a:pt x="3264" y="624"/>
                  </a:lnTo>
                  <a:close/>
                </a:path>
                <a:path w="13156" h="624">
                  <a:moveTo>
                    <a:pt x="7790" y="624"/>
                  </a:moveTo>
                  <a:lnTo>
                    <a:pt x="13156" y="624"/>
                  </a:lnTo>
                  <a:lnTo>
                    <a:pt x="13156" y="0"/>
                  </a:lnTo>
                  <a:lnTo>
                    <a:pt x="7790" y="0"/>
                  </a:lnTo>
                  <a:lnTo>
                    <a:pt x="7790" y="624"/>
                  </a:lnTo>
                  <a:close/>
                </a:path>
              </a:pathLst>
            </a:custGeom>
            <a:solidFill>
              <a:srgbClr val="E7E7E7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102" name="table 102"/>
          <p:cNvGraphicFramePr>
            <a:graphicFrameLocks noGrp="1"/>
          </p:cNvGraphicFramePr>
          <p:nvPr/>
        </p:nvGraphicFramePr>
        <p:xfrm>
          <a:off x="415416" y="1273682"/>
          <a:ext cx="8354059" cy="2753360"/>
        </p:xfrm>
        <a:graphic>
          <a:graphicData uri="http://schemas.openxmlformats.org/drawingml/2006/table">
            <a:tbl>
              <a:tblPr/>
              <a:tblGrid>
                <a:gridCol w="2072639"/>
                <a:gridCol w="2874010"/>
                <a:gridCol w="3407409"/>
              </a:tblGrid>
              <a:tr h="31750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847725" algn="l" rtl="0" eaLnBrk="0">
                        <a:lnSpc>
                          <a:spcPct val="81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400" b="1" kern="0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KEYNOTE 585</a:t>
                      </a:r>
                      <a:endParaRPr lang="Arial" altLang="Arial" sz="14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1086485" algn="l" rtl="0" eaLnBrk="0">
                        <a:lnSpc>
                          <a:spcPct val="81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400" b="1" kern="0" spc="-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MATTERHORN</a:t>
                      </a:r>
                      <a:endParaRPr lang="Arial" altLang="Arial" sz="14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93980" algn="l" rtl="0" eaLnBrk="0">
                        <a:lnSpc>
                          <a:spcPct val="89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Trial desi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gn</a:t>
                      </a:r>
                      <a:endParaRPr lang="Arial" altLang="Arial" sz="900" dirty="0"/>
                    </a:p>
                    <a:p>
                      <a:pPr algn="l" rtl="0" eaLnBrk="0">
                        <a:lnSpc>
                          <a:spcPct val="155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26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97155" algn="l" rtl="0" eaLnBrk="0">
                        <a:lnSpc>
                          <a:spcPct val="86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0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Sample size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847089" algn="l" rtl="0" eaLnBrk="0">
                        <a:lnSpc>
                          <a:spcPct val="68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Global</a:t>
                      </a: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Phase</a:t>
                      </a:r>
                      <a:r>
                        <a:rPr sz="900" kern="0" spc="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III</a:t>
                      </a: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RC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</a:t>
                      </a:r>
                      <a:endParaRPr lang="Arial" altLang="Arial" sz="900" dirty="0"/>
                    </a:p>
                    <a:p>
                      <a:pPr marL="927735" algn="l" rtl="0" eaLnBrk="0">
                        <a:lnSpc>
                          <a:spcPts val="1398"/>
                        </a:lnSpc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Placebo contro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lled</a:t>
                      </a:r>
                      <a:endParaRPr lang="Arial" altLang="Arial" sz="900" dirty="0"/>
                    </a:p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681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202689" algn="l" rtl="0" eaLnBrk="0">
                        <a:lnSpc>
                          <a:spcPts val="1220"/>
                        </a:lnSpc>
                        <a:tabLst/>
                      </a:pP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n=</a:t>
                      </a:r>
                      <a:r>
                        <a:rPr sz="1000" kern="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1007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114425" algn="l" rtl="0" eaLnBrk="0">
                        <a:lnSpc>
                          <a:spcPct val="68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Global</a:t>
                      </a: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Phase</a:t>
                      </a:r>
                      <a:r>
                        <a:rPr sz="900" kern="0" spc="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III</a:t>
                      </a: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RC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</a:t>
                      </a:r>
                      <a:endParaRPr lang="Arial" altLang="Arial" sz="900" dirty="0"/>
                    </a:p>
                    <a:p>
                      <a:pPr marL="1195069" algn="l" rtl="0" eaLnBrk="0">
                        <a:lnSpc>
                          <a:spcPts val="1398"/>
                        </a:lnSpc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Placebo contro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lled</a:t>
                      </a:r>
                      <a:endParaRPr lang="Arial" altLang="Arial" sz="900" dirty="0"/>
                    </a:p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515744" algn="l" rtl="0" eaLnBrk="0">
                        <a:lnSpc>
                          <a:spcPct val="83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0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N=948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97789" algn="l" rtl="0" eaLnBrk="0">
                        <a:lnSpc>
                          <a:spcPct val="89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Chemothera</a:t>
                      </a: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py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648334" algn="l" rtl="0" eaLnBrk="0">
                        <a:lnSpc>
                          <a:spcPct val="89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Cisplatin</a:t>
                      </a:r>
                      <a:r>
                        <a:rPr sz="900" kern="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/5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FU</a:t>
                      </a:r>
                      <a:r>
                        <a:rPr sz="900" kern="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or</a:t>
                      </a:r>
                      <a:r>
                        <a:rPr sz="900" kern="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cape</a:t>
                      </a:r>
                      <a:r>
                        <a:rPr sz="900" kern="0" spc="1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kern="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(80%)</a:t>
                      </a:r>
                      <a:endParaRPr lang="Arial" altLang="Arial" sz="900" dirty="0"/>
                    </a:p>
                    <a:p>
                      <a:pPr marL="1099185" algn="l" rtl="0" eaLnBrk="0">
                        <a:lnSpc>
                          <a:spcPct val="89000"/>
                        </a:lnSpc>
                        <a:spcBef>
                          <a:spcPts val="239"/>
                        </a:spcBef>
                        <a:tabLst/>
                      </a:pPr>
                      <a:r>
                        <a:rPr sz="900" kern="0" spc="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FLOT</a:t>
                      </a:r>
                      <a:r>
                        <a:rPr sz="900" kern="0" spc="7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(20%)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374139" algn="l" rtl="0" eaLnBrk="0">
                        <a:lnSpc>
                          <a:spcPct val="87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FLOT</a:t>
                      </a:r>
                      <a:r>
                        <a:rPr sz="900" kern="0" spc="1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100%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</a:tr>
              <a:tr h="41147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03504" algn="l" rtl="0" eaLnBrk="0">
                        <a:lnSpc>
                          <a:spcPct val="86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0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Immune checkpoint inhibitor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852169" indent="-572769" algn="l" rtl="0" eaLnBrk="0">
                        <a:lnSpc>
                          <a:spcPct val="95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1000" kern="0" spc="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Pembrolizumab</a:t>
                      </a:r>
                      <a:r>
                        <a:rPr sz="1000" kern="0" spc="3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(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anti</a:t>
                      </a:r>
                      <a:r>
                        <a:rPr sz="10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PD</a:t>
                      </a:r>
                      <a:r>
                        <a:rPr sz="10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sz="1000" kern="0" spc="-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1) 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with</a:t>
                      </a:r>
                      <a:r>
                        <a:rPr sz="10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chemo</a:t>
                      </a:r>
                      <a:r>
                        <a:rPr sz="10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</a:t>
                      </a:r>
                      <a:r>
                        <a:rPr sz="10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+33 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weeks</a:t>
                      </a:r>
                      <a:r>
                        <a:rPr sz="10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adjuvant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072514" indent="-459105" algn="l" rtl="0" eaLnBrk="0">
                        <a:lnSpc>
                          <a:spcPct val="95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1000" kern="0" spc="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Durvalumab</a:t>
                      </a:r>
                      <a:r>
                        <a:rPr sz="1000" kern="0" spc="3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(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anti</a:t>
                      </a:r>
                      <a:r>
                        <a:rPr sz="10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PD</a:t>
                      </a:r>
                      <a:r>
                        <a:rPr sz="10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-L1) 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with</a:t>
                      </a:r>
                      <a:r>
                        <a:rPr sz="10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chemo</a:t>
                      </a:r>
                      <a:r>
                        <a:rPr sz="10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      </a:t>
                      </a:r>
                      <a:r>
                        <a:rPr sz="10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sz="10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+</a:t>
                      </a:r>
                      <a:r>
                        <a:rPr sz="1000" kern="0" spc="1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 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months</a:t>
                      </a:r>
                      <a:r>
                        <a:rPr sz="10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adjuvant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00964" algn="l" rtl="0" eaLnBrk="0">
                        <a:lnSpc>
                          <a:spcPct val="89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Region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261744" algn="l" rtl="0" eaLnBrk="0">
                        <a:lnSpc>
                          <a:spcPct val="87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Global</a:t>
                      </a:r>
                      <a:endParaRPr lang="Arial" altLang="Arial" sz="900" dirty="0"/>
                    </a:p>
                    <a:p>
                      <a:pPr marL="772159" algn="l" rtl="0" eaLnBrk="0">
                        <a:lnSpc>
                          <a:spcPts val="1126"/>
                        </a:lnSpc>
                        <a:spcBef>
                          <a:spcPts val="259"/>
                        </a:spcBef>
                        <a:tabLst/>
                      </a:pPr>
                      <a:r>
                        <a:rPr sz="900" kern="0" spc="4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38% Asian entire cohort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529080" algn="l" rtl="0" eaLnBrk="0">
                        <a:lnSpc>
                          <a:spcPct val="87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Global</a:t>
                      </a:r>
                      <a:endParaRPr lang="Arial" altLang="Arial" sz="900" dirty="0"/>
                    </a:p>
                    <a:p>
                      <a:pPr marL="1417319" algn="l" rtl="0" eaLnBrk="0">
                        <a:lnSpc>
                          <a:spcPct val="87000"/>
                        </a:lnSpc>
                        <a:spcBef>
                          <a:spcPts val="262"/>
                        </a:spcBef>
                        <a:tabLst/>
                      </a:pPr>
                      <a:r>
                        <a:rPr sz="900" kern="0" spc="8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19% </a:t>
                      </a:r>
                      <a:r>
                        <a:rPr sz="900" kern="0" spc="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Asian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7E7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00964" algn="l" rtl="0" eaLnBrk="0">
                        <a:lnSpc>
                          <a:spcPct val="89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Primary endpoin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84785" algn="l" rtl="0" eaLnBrk="0">
                        <a:lnSpc>
                          <a:spcPct val="85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0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pathCR rate per</a:t>
                      </a:r>
                      <a:r>
                        <a:rPr sz="10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BICR</a:t>
                      </a:r>
                      <a:r>
                        <a:rPr sz="10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2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(Man</a:t>
                      </a:r>
                      <a:r>
                        <a:rPr sz="1000" kern="0" spc="1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dard)</a:t>
                      </a:r>
                      <a:r>
                        <a:rPr sz="10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,</a:t>
                      </a:r>
                      <a:r>
                        <a:rPr sz="10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EFS</a:t>
                      </a:r>
                      <a:r>
                        <a:rPr sz="10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per</a:t>
                      </a:r>
                      <a:endParaRPr lang="Arial" altLang="Arial" sz="1000" dirty="0"/>
                    </a:p>
                    <a:p>
                      <a:pPr marL="111760" algn="l" rtl="0" eaLnBrk="0">
                        <a:lnSpc>
                          <a:spcPct val="85000"/>
                        </a:lnSpc>
                        <a:spcBef>
                          <a:spcPts val="240"/>
                        </a:spcBef>
                        <a:tabLst/>
                      </a:pP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investigator</a:t>
                      </a:r>
                      <a:r>
                        <a:rPr sz="10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, 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OS</a:t>
                      </a:r>
                      <a:r>
                        <a:rPr sz="10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(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main</a:t>
                      </a:r>
                      <a:r>
                        <a:rPr sz="10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cohort</a:t>
                      </a:r>
                      <a:r>
                        <a:rPr sz="10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), 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safety</a:t>
                      </a:r>
                      <a:r>
                        <a:rPr sz="10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(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FLOT</a:t>
                      </a:r>
                      <a:r>
                        <a:rPr sz="10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)</a:t>
                      </a:r>
                      <a:endParaRPr lang="Arial" altLang="Arial" sz="1000" dirty="0"/>
                    </a:p>
                    <a:p>
                      <a:pPr marL="589280" algn="l" rtl="0" eaLnBrk="0">
                        <a:lnSpc>
                          <a:spcPct val="86000"/>
                        </a:lnSpc>
                        <a:spcBef>
                          <a:spcPts val="239"/>
                        </a:spcBef>
                        <a:tabLst/>
                      </a:pPr>
                      <a:r>
                        <a:rPr sz="1000" kern="0" spc="2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Complex </a:t>
                      </a:r>
                      <a:r>
                        <a:rPr sz="10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statistical approach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591310" algn="l" rtl="0" eaLnBrk="0">
                        <a:lnSpc>
                          <a:spcPct val="87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EFS</a:t>
                      </a:r>
                      <a:endParaRPr lang="Arial" altLang="Arial" sz="900" dirty="0"/>
                    </a:p>
                    <a:p>
                      <a:pPr marL="430530" algn="l" rtl="0" eaLnBrk="0">
                        <a:lnSpc>
                          <a:spcPct val="89000"/>
                        </a:lnSpc>
                        <a:spcBef>
                          <a:spcPts val="259"/>
                        </a:spcBef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Key secondary endpoint pCR</a:t>
                      </a:r>
                      <a:r>
                        <a:rPr sz="900" kern="0" spc="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kern="0" spc="4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(modified</a:t>
                      </a:r>
                      <a:r>
                        <a:rPr sz="900" kern="0" spc="9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kern="0" spc="4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Ryan)</a:t>
                      </a:r>
                      <a:endParaRPr lang="Arial" altLang="Arial" sz="900" dirty="0"/>
                    </a:p>
                    <a:p>
                      <a:pPr marL="957580" algn="l" rtl="0" eaLnBrk="0">
                        <a:lnSpc>
                          <a:spcPct val="90000"/>
                        </a:lnSpc>
                        <a:spcBef>
                          <a:spcPts val="238"/>
                        </a:spcBef>
                        <a:tabLst/>
                      </a:pPr>
                      <a:r>
                        <a:rPr sz="900" kern="0" spc="4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Simple </a:t>
                      </a: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statistical approach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4" name="textbox 104"/>
          <p:cNvSpPr/>
          <p:nvPr/>
        </p:nvSpPr>
        <p:spPr>
          <a:xfrm>
            <a:off x="2459630" y="4228562"/>
            <a:ext cx="5412104" cy="755015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0" rIns="0" bIns="0"/>
          <a:lstStyle/>
          <a:p>
            <a:pPr algn="l" rtl="0" eaLnBrk="0">
              <a:lnSpc>
                <a:spcPct val="173000"/>
              </a:lnSpc>
              <a:tabLst/>
            </a:pPr>
            <a:endParaRPr lang="Arial" altLang="Arial" sz="1000" dirty="0"/>
          </a:p>
          <a:p>
            <a:pPr marL="983614" indent="-80644" algn="l" rtl="0" eaLnBrk="0">
              <a:lnSpc>
                <a:spcPct val="91000"/>
              </a:lnSpc>
              <a:spcBef>
                <a:spcPts val="3"/>
              </a:spcBef>
              <a:tabLst/>
            </a:pP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Majority of patients in</a:t>
            </a:r>
            <a:r>
              <a:rPr sz="11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KEYNOTE 585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not</a:t>
            </a: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treated with triplet                        </a:t>
            </a: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Different methodologies for pCR &amp; statis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tical approaches</a:t>
            </a:r>
            <a:endParaRPr lang="Arial" altLang="Arial" sz="1100" dirty="0"/>
          </a:p>
        </p:txBody>
      </p:sp>
      <p:sp>
        <p:nvSpPr>
          <p:cNvPr id="106" name="textbox 106"/>
          <p:cNvSpPr/>
          <p:nvPr/>
        </p:nvSpPr>
        <p:spPr>
          <a:xfrm>
            <a:off x="448125" y="313120"/>
            <a:ext cx="4438650" cy="81406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4338"/>
              </a:lnSpc>
              <a:tabLst/>
            </a:pPr>
            <a:endParaRPr lang="Arial" altLang="Arial" sz="100" dirty="0"/>
          </a:p>
          <a:p>
            <a:pPr marL="24765" algn="l" rtl="0" eaLnBrk="0">
              <a:lnSpc>
                <a:spcPct val="99000"/>
              </a:lnSpc>
              <a:tabLst/>
            </a:pP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KEYNOTE</a:t>
            </a:r>
            <a:r>
              <a:rPr sz="2700" b="1" kern="0" spc="17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13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585 &amp;</a:t>
            </a:r>
            <a:r>
              <a:rPr sz="2700" b="1" kern="0" spc="19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MATTERHORN</a:t>
            </a:r>
            <a:endParaRPr lang="Arial Narrow" altLang="Arial Narrow" sz="2700" dirty="0"/>
          </a:p>
          <a:p>
            <a:pPr algn="l" rtl="0" eaLnBrk="0">
              <a:lnSpc>
                <a:spcPct val="108000"/>
              </a:lnSpc>
              <a:tabLst/>
            </a:pPr>
            <a:endParaRPr lang="Arial" altLang="Arial" sz="800" dirty="0"/>
          </a:p>
          <a:p>
            <a:pPr marL="12700" algn="l" rtl="0" eaLnBrk="0">
              <a:lnSpc>
                <a:spcPct val="81000"/>
              </a:lnSpc>
              <a:spcBef>
                <a:spcPts val="5"/>
              </a:spcBef>
              <a:tabLst/>
            </a:pP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Study design</a:t>
            </a:r>
            <a:endParaRPr lang="Arial Narrow" altLang="Arial Narrow" sz="2000" dirty="0"/>
          </a:p>
        </p:txBody>
      </p:sp>
      <p:pic>
        <p:nvPicPr>
          <p:cNvPr id="108" name="picture 10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box 110"/>
          <p:cNvSpPr/>
          <p:nvPr/>
        </p:nvSpPr>
        <p:spPr>
          <a:xfrm>
            <a:off x="356592" y="2632956"/>
            <a:ext cx="6477634" cy="91821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0" rIns="0" bIns="0"/>
          <a:lstStyle/>
          <a:p>
            <a:pPr algn="l" rtl="0" eaLnBrk="0">
              <a:lnSpc>
                <a:spcPct val="118000"/>
              </a:lnSpc>
              <a:tabLst/>
            </a:pPr>
            <a:endParaRPr lang="Arial" altLang="Arial" sz="1000" dirty="0"/>
          </a:p>
          <a:p>
            <a:pPr marL="1592580" algn="l" rtl="0" eaLnBrk="0">
              <a:lnSpc>
                <a:spcPct val="81000"/>
              </a:lnSpc>
              <a:spcBef>
                <a:spcPts val="1"/>
              </a:spcBef>
              <a:tabLst/>
            </a:pPr>
            <a:r>
              <a:rPr sz="1100" b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Reasons for not attempting curat</a:t>
            </a:r>
            <a:r>
              <a:rPr sz="1100" b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ive intent surgery</a:t>
            </a:r>
            <a:endParaRPr lang="Arial" altLang="Arial" sz="1100" dirty="0"/>
          </a:p>
          <a:p>
            <a:pPr algn="l" rtl="0" eaLnBrk="0">
              <a:lnSpc>
                <a:spcPct val="102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39000"/>
              </a:lnSpc>
              <a:tabLst/>
            </a:pPr>
            <a:endParaRPr lang="Arial" altLang="Arial" sz="200" dirty="0"/>
          </a:p>
          <a:p>
            <a:pPr marL="557530" indent="-370204" algn="l" rtl="0" eaLnBrk="0">
              <a:lnSpc>
                <a:spcPct val="91000"/>
              </a:lnSpc>
              <a:tabLst/>
            </a:pP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KEYNOTE 585 – progression 4 % (↓ with</a:t>
            </a:r>
            <a:r>
              <a:rPr sz="1100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FLOT), unresect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able at surgery</a:t>
            </a:r>
            <a:r>
              <a:rPr sz="11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3.3%,</a:t>
            </a:r>
            <a:r>
              <a:rPr sz="11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remainder AE/other     </a:t>
            </a: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MATTERHORN – progression 3-5%  unresectable at surgery 4-5%,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remainder AE/other</a:t>
            </a:r>
            <a:endParaRPr lang="Arial" altLang="Arial" sz="1100" dirty="0"/>
          </a:p>
        </p:txBody>
      </p:sp>
      <p:sp>
        <p:nvSpPr>
          <p:cNvPr id="112" name="textbox 112"/>
          <p:cNvSpPr/>
          <p:nvPr/>
        </p:nvSpPr>
        <p:spPr>
          <a:xfrm>
            <a:off x="448125" y="313156"/>
            <a:ext cx="7595869" cy="81406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4580"/>
              </a:lnSpc>
              <a:tabLst/>
            </a:pPr>
            <a:endParaRPr lang="Arial" altLang="Arial" sz="100" dirty="0"/>
          </a:p>
          <a:p>
            <a:pPr marL="21590" algn="l" rtl="0" eaLnBrk="0">
              <a:lnSpc>
                <a:spcPct val="81000"/>
              </a:lnSpc>
              <a:tabLst/>
            </a:pPr>
            <a:r>
              <a:rPr sz="24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Neoadjuvantchemoimmunotherapy</a:t>
            </a:r>
            <a:r>
              <a:rPr sz="2400" b="1" kern="0" spc="12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4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and</a:t>
            </a:r>
            <a:r>
              <a:rPr sz="2400" b="1" kern="0" spc="12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4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surgery</a:t>
            </a:r>
            <a:r>
              <a:rPr sz="2400" b="1" kern="0" spc="12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4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rates</a:t>
            </a:r>
            <a:endParaRPr lang="Arial Narrow" altLang="Arial Narrow" sz="2400" dirty="0"/>
          </a:p>
          <a:p>
            <a:pPr algn="l" rtl="0" eaLnBrk="0">
              <a:lnSpc>
                <a:spcPct val="111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01000"/>
              </a:lnSpc>
              <a:tabLst/>
            </a:pPr>
            <a:endParaRPr lang="Arial" altLang="Arial" sz="500" dirty="0"/>
          </a:p>
          <a:p>
            <a:pPr marL="12700" algn="l" rtl="0" eaLnBrk="0">
              <a:lnSpc>
                <a:spcPct val="81000"/>
              </a:lnSpc>
              <a:spcBef>
                <a:spcPts val="2"/>
              </a:spcBef>
              <a:tabLst/>
            </a:pPr>
            <a:r>
              <a:rPr sz="2000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Surgery is the definitive treatment for operable gastroesoph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ageal adenocarcinoma</a:t>
            </a:r>
            <a:endParaRPr lang="Arial Narrow" altLang="Arial Narrow" sz="2000" dirty="0"/>
          </a:p>
        </p:txBody>
      </p:sp>
      <p:grpSp>
        <p:nvGrpSpPr>
          <p:cNvPr id="6" name="group 6"/>
          <p:cNvGrpSpPr/>
          <p:nvPr/>
        </p:nvGrpSpPr>
        <p:grpSpPr>
          <a:xfrm rot="21600000">
            <a:off x="359994" y="1449565"/>
            <a:ext cx="6068707" cy="640092"/>
            <a:chOff x="0" y="0"/>
            <a:chExt cx="6068707" cy="640092"/>
          </a:xfrm>
        </p:grpSpPr>
        <p:sp>
          <p:nvSpPr>
            <p:cNvPr id="114" name="path"/>
            <p:cNvSpPr/>
            <p:nvPr/>
          </p:nvSpPr>
          <p:spPr>
            <a:xfrm>
              <a:off x="1947214" y="0"/>
              <a:ext cx="2041525" cy="243852"/>
            </a:xfrm>
            <a:custGeom>
              <a:avLst/>
              <a:gdLst/>
              <a:ahLst/>
              <a:cxnLst/>
              <a:rect l="0" t="0" r="0" b="0"/>
              <a:pathLst>
                <a:path w="3215" h="384">
                  <a:moveTo>
                    <a:pt x="0" y="384"/>
                  </a:moveTo>
                  <a:lnTo>
                    <a:pt x="3215" y="384"/>
                  </a:lnTo>
                  <a:lnTo>
                    <a:pt x="3215" y="0"/>
                  </a:lnTo>
                  <a:lnTo>
                    <a:pt x="0" y="0"/>
                  </a:lnTo>
                  <a:lnTo>
                    <a:pt x="0" y="384"/>
                  </a:lnTo>
                  <a:close/>
                </a:path>
              </a:pathLst>
            </a:custGeom>
            <a:solidFill>
              <a:srgbClr val="6E1E50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16" name="path"/>
            <p:cNvSpPr/>
            <p:nvPr/>
          </p:nvSpPr>
          <p:spPr>
            <a:xfrm>
              <a:off x="3988612" y="0"/>
              <a:ext cx="2080005" cy="243852"/>
            </a:xfrm>
            <a:custGeom>
              <a:avLst/>
              <a:gdLst/>
              <a:ahLst/>
              <a:cxnLst/>
              <a:rect l="0" t="0" r="0" b="0"/>
              <a:pathLst>
                <a:path w="3275" h="384">
                  <a:moveTo>
                    <a:pt x="0" y="384"/>
                  </a:moveTo>
                  <a:lnTo>
                    <a:pt x="3275" y="384"/>
                  </a:lnTo>
                  <a:lnTo>
                    <a:pt x="3275" y="0"/>
                  </a:lnTo>
                  <a:lnTo>
                    <a:pt x="0" y="0"/>
                  </a:lnTo>
                  <a:lnTo>
                    <a:pt x="0" y="384"/>
                  </a:lnTo>
                  <a:close/>
                </a:path>
              </a:pathLst>
            </a:custGeom>
            <a:solidFill>
              <a:srgbClr val="7D8232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18" name="path"/>
            <p:cNvSpPr/>
            <p:nvPr/>
          </p:nvSpPr>
          <p:spPr>
            <a:xfrm>
              <a:off x="0" y="243840"/>
              <a:ext cx="6068707" cy="396252"/>
            </a:xfrm>
            <a:custGeom>
              <a:avLst/>
              <a:gdLst/>
              <a:ahLst/>
              <a:cxnLst/>
              <a:rect l="0" t="0" r="0" b="0"/>
              <a:pathLst>
                <a:path w="9557" h="624">
                  <a:moveTo>
                    <a:pt x="0" y="624"/>
                  </a:moveTo>
                  <a:lnTo>
                    <a:pt x="3066" y="624"/>
                  </a:lnTo>
                  <a:lnTo>
                    <a:pt x="3066" y="0"/>
                  </a:lnTo>
                  <a:lnTo>
                    <a:pt x="0" y="0"/>
                  </a:lnTo>
                  <a:lnTo>
                    <a:pt x="0" y="624"/>
                  </a:lnTo>
                  <a:close/>
                </a:path>
                <a:path w="9557" h="624">
                  <a:moveTo>
                    <a:pt x="3066" y="624"/>
                  </a:moveTo>
                  <a:lnTo>
                    <a:pt x="4537" y="624"/>
                  </a:lnTo>
                  <a:lnTo>
                    <a:pt x="4537" y="0"/>
                  </a:lnTo>
                  <a:lnTo>
                    <a:pt x="3066" y="0"/>
                  </a:lnTo>
                  <a:lnTo>
                    <a:pt x="3066" y="624"/>
                  </a:lnTo>
                  <a:close/>
                </a:path>
                <a:path w="9557" h="624">
                  <a:moveTo>
                    <a:pt x="4537" y="624"/>
                  </a:moveTo>
                  <a:lnTo>
                    <a:pt x="6281" y="624"/>
                  </a:lnTo>
                  <a:lnTo>
                    <a:pt x="6281" y="0"/>
                  </a:lnTo>
                  <a:lnTo>
                    <a:pt x="4537" y="0"/>
                  </a:lnTo>
                  <a:lnTo>
                    <a:pt x="4537" y="624"/>
                  </a:lnTo>
                  <a:close/>
                </a:path>
                <a:path w="9557" h="624">
                  <a:moveTo>
                    <a:pt x="6281" y="624"/>
                  </a:moveTo>
                  <a:lnTo>
                    <a:pt x="7979" y="624"/>
                  </a:lnTo>
                  <a:lnTo>
                    <a:pt x="7979" y="0"/>
                  </a:lnTo>
                  <a:lnTo>
                    <a:pt x="6281" y="0"/>
                  </a:lnTo>
                  <a:lnTo>
                    <a:pt x="6281" y="624"/>
                  </a:lnTo>
                  <a:close/>
                </a:path>
                <a:path w="9557" h="624">
                  <a:moveTo>
                    <a:pt x="7979" y="624"/>
                  </a:moveTo>
                  <a:lnTo>
                    <a:pt x="9557" y="624"/>
                  </a:lnTo>
                  <a:lnTo>
                    <a:pt x="9557" y="0"/>
                  </a:lnTo>
                  <a:lnTo>
                    <a:pt x="7979" y="0"/>
                  </a:lnTo>
                  <a:lnTo>
                    <a:pt x="7979" y="624"/>
                  </a:lnTo>
                  <a:close/>
                </a:path>
              </a:pathLst>
            </a:custGeom>
            <a:solidFill>
              <a:srgbClr val="E7E7E7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120" name="table 120"/>
          <p:cNvGraphicFramePr>
            <a:graphicFrameLocks noGrp="1"/>
          </p:cNvGraphicFramePr>
          <p:nvPr/>
        </p:nvGraphicFramePr>
        <p:xfrm>
          <a:off x="359994" y="1436878"/>
          <a:ext cx="6068695" cy="909320"/>
        </p:xfrm>
        <a:graphic>
          <a:graphicData uri="http://schemas.openxmlformats.org/drawingml/2006/table">
            <a:tbl>
              <a:tblPr/>
              <a:tblGrid>
                <a:gridCol w="1935480"/>
                <a:gridCol w="25400"/>
                <a:gridCol w="920750"/>
                <a:gridCol w="1107440"/>
                <a:gridCol w="1078230"/>
                <a:gridCol w="1001394"/>
              </a:tblGrid>
              <a:tr h="25653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19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588009" algn="l" rtl="0" eaLnBrk="0">
                        <a:lnSpc>
                          <a:spcPct val="87000"/>
                        </a:lnSpc>
                        <a:tabLst/>
                      </a:pPr>
                      <a:r>
                        <a:rPr sz="900" b="1" kern="0" spc="5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KEYNOTE 585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18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597534" algn="l" rtl="0" eaLnBrk="0">
                        <a:lnSpc>
                          <a:spcPct val="87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900" b="1" kern="0" spc="6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MATTERHORN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73989" algn="l" rtl="0" eaLnBrk="0">
                        <a:lnSpc>
                          <a:spcPts val="1139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All</a:t>
                      </a:r>
                      <a:r>
                        <a:rPr sz="900" kern="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chemo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251459" algn="l" rtl="0" eaLnBrk="0">
                        <a:lnSpc>
                          <a:spcPct val="87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All</a:t>
                      </a:r>
                      <a:r>
                        <a:rPr sz="900" kern="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chemo-</a:t>
                      </a:r>
                      <a:endParaRPr lang="Arial" altLang="Arial" sz="900" dirty="0"/>
                    </a:p>
                    <a:p>
                      <a:pPr marL="345440" algn="l" rtl="0" eaLnBrk="0">
                        <a:lnSpc>
                          <a:spcPts val="1200"/>
                        </a:lnSpc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pembro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386715" algn="l" rtl="0" eaLnBrk="0">
                        <a:lnSpc>
                          <a:spcPct val="87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FLOT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68275" algn="l" rtl="0" eaLnBrk="0">
                        <a:lnSpc>
                          <a:spcPts val="114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FLOT-durva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685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97155" algn="l" rtl="0" eaLnBrk="0">
                        <a:lnSpc>
                          <a:spcPct val="89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Curative</a:t>
                      </a:r>
                      <a:r>
                        <a:rPr sz="900" kern="0" spc="1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intent sur</a:t>
                      </a:r>
                      <a:r>
                        <a:rPr sz="9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gery (%)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356870" algn="l" rtl="0" eaLnBrk="0">
                        <a:lnSpc>
                          <a:spcPct val="87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83%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432434" algn="l" rtl="0" eaLnBrk="0">
                        <a:lnSpc>
                          <a:spcPct val="87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85%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418465" algn="l" rtl="0" eaLnBrk="0">
                        <a:lnSpc>
                          <a:spcPct val="87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85%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379729" algn="l" rtl="0" eaLnBrk="0">
                        <a:lnSpc>
                          <a:spcPct val="87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87%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2" name="textbox 122"/>
          <p:cNvSpPr/>
          <p:nvPr/>
        </p:nvSpPr>
        <p:spPr>
          <a:xfrm>
            <a:off x="4408056" y="4818684"/>
            <a:ext cx="4403725" cy="1365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056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900" kern="0" spc="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Content of this presentation</a:t>
            </a:r>
            <a:r>
              <a:rPr sz="900" kern="0" spc="7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is copyrig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ht</a:t>
            </a:r>
            <a:r>
              <a:rPr sz="900" kern="0" spc="6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and</a:t>
            </a:r>
            <a:r>
              <a:rPr sz="900" kern="0" spc="5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responsibility of the author.</a:t>
            </a:r>
            <a:r>
              <a:rPr sz="900" kern="0" spc="8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Permission</a:t>
            </a:r>
            <a:r>
              <a:rPr sz="900" kern="0" spc="6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is required</a:t>
            </a:r>
            <a:r>
              <a:rPr sz="900" kern="0" spc="3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for</a:t>
            </a:r>
            <a:r>
              <a:rPr sz="900" kern="0" spc="4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re-use.</a:t>
            </a:r>
            <a:endParaRPr lang="Arial Narrow" altLang="Arial Narrow" sz="900" dirty="0"/>
          </a:p>
        </p:txBody>
      </p:sp>
      <p:pic>
        <p:nvPicPr>
          <p:cNvPr id="124" name="picture 1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  <p:sp>
        <p:nvSpPr>
          <p:cNvPr id="126" name="textbox 126"/>
          <p:cNvSpPr/>
          <p:nvPr/>
        </p:nvSpPr>
        <p:spPr>
          <a:xfrm>
            <a:off x="1993391" y="4826304"/>
            <a:ext cx="911860" cy="1365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056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900" b="1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Elizabeth Smyth</a:t>
            </a:r>
            <a:r>
              <a:rPr sz="900" b="1" kern="0" spc="6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b="1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MD</a:t>
            </a:r>
            <a:endParaRPr lang="Arial Narrow" altLang="Arial Narrow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Application>Microsoft® PowerPoint® 2016</ap:Applicat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ESMO Congress 2023 PPTX Template</dc:title>
  <dc:creator>Daura MELLA - ESMO</dc:creator>
  <cp:keywords>European Society for Medical Oncology, ESMO, ESMO, Congress, 2023, PPTX, Template</cp:keywords>
  <dcterms:created xsi:type="dcterms:W3CDTF">2023-12-05T00:25:18Z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wqlLaW5nc29mdCBQREYgdG8gV1BTIDkw</vt:lpwstr>
  </property>
  <property fmtid="{D5CDD505-2E9C-101B-9397-08002B2CF9AE}" pid="3" name="Created">
    <vt:filetime>2023-12-20T20:01:11</vt:filetime>
  </property>
</Properties>
</file>