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38962" autoAdjust="0"/>
  </p:normalViewPr>
  <p:slideViewPr>
    <p:cSldViewPr>
      <p:cViewPr varScale="1">
        <p:scale>
          <a:sx n="18" d="100"/>
          <a:sy n="18" d="100"/>
        </p:scale>
        <p:origin x="2467" y="43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大家晚上好，今天我跟大家分享的是免疫治疗的心脏毒性</a:t>
            </a:r>
            <a:endParaRPr lang="en-US" altLang="zh-CN" dirty="0"/>
          </a:p>
          <a:p>
            <a:r>
              <a:rPr lang="zh-CN" altLang="en-US" dirty="0"/>
              <a:t>分享者是来自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加利福尼亚大学旧金山分校心脏肿瘤学主任贾维德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莫斯莱希博士。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3865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最后一点。 当</a:t>
            </a:r>
            <a:r>
              <a:rPr lang="en-US" altLang="zh-CN" dirty="0"/>
              <a:t>《</a:t>
            </a:r>
            <a:r>
              <a:rPr lang="zh-CN" altLang="en-US" dirty="0"/>
              <a:t>新英格兰医学杂志</a:t>
            </a:r>
            <a:r>
              <a:rPr lang="en-US" altLang="zh-CN" dirty="0"/>
              <a:t>》</a:t>
            </a:r>
            <a:r>
              <a:rPr lang="zh-CN" altLang="en-US" dirty="0"/>
              <a:t>的编辑要求我总结一下这个领域是什么。 这就是我能想到的图表。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这是我们知道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抑制剂引起的心肌炎之前，这是一个新的需要考虑的事情。但我们在其他癌症中认识到的一件事情，就是生存。患者现在实际上可以存活下来，即使患有癌症。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"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24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Doug Johnson </a:t>
            </a:r>
            <a:r>
              <a:rPr lang="zh-CN" altLang="en-US" dirty="0"/>
              <a:t>告诉我，大约 </a:t>
            </a:r>
            <a:r>
              <a:rPr lang="en-US" altLang="zh-CN" dirty="0"/>
              <a:t>50% </a:t>
            </a:r>
            <a:r>
              <a:rPr lang="zh-CN" altLang="en-US" dirty="0"/>
              <a:t>的患者接受了 </a:t>
            </a:r>
            <a:r>
              <a:rPr lang="en-US" altLang="zh-CN" dirty="0"/>
              <a:t>CTLA-4 </a:t>
            </a:r>
            <a:r>
              <a:rPr lang="zh-CN" altLang="en-US" dirty="0"/>
              <a:t>和 </a:t>
            </a:r>
            <a:r>
              <a:rPr lang="en-US" altLang="zh-CN" dirty="0"/>
              <a:t>PD-1 </a:t>
            </a:r>
            <a:r>
              <a:rPr lang="zh-CN" altLang="en-US" dirty="0"/>
              <a:t>联合治疗。 我们必须看看 </a:t>
            </a:r>
            <a:r>
              <a:rPr lang="en-US" altLang="zh-CN" dirty="0"/>
              <a:t>LAG-3/PD-1 </a:t>
            </a:r>
            <a:r>
              <a:rPr lang="zh-CN" altLang="en-US" dirty="0"/>
              <a:t>组合是什么。 对于一个从癌症中幸存下来的患者来说，有很多事情需要考虑，无论是乳腺癌、前列腺癌还是黑色素瘤。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诚然，乳房和前列腺组</a:t>
            </a:r>
            <a:r>
              <a:rPr lang="en-US" altLang="zh-CN" dirty="0"/>
              <a:t>——</a:t>
            </a:r>
            <a:r>
              <a:rPr lang="zh-CN" altLang="en-US" dirty="0"/>
              <a:t>我已经思考这个问题有一段时间了</a:t>
            </a:r>
            <a:r>
              <a:rPr lang="en-US" altLang="zh-CN" dirty="0"/>
              <a:t>——</a:t>
            </a:r>
            <a:r>
              <a:rPr lang="zh-CN" altLang="en-US" dirty="0"/>
              <a:t>但我认为黑色素瘤界真正思考这个问题也很重要。 我认为这些药物如何产生长期后遗症是一个需要探讨的问题。 所以我准时了。 他们是许多非常密切的合作者，尤其是范德比尔特大学的人。 巴尔科、贾斯汀</a:t>
            </a:r>
            <a:r>
              <a:rPr lang="en-US" altLang="zh-CN" dirty="0"/>
              <a:t>·</a:t>
            </a:r>
            <a:r>
              <a:rPr lang="zh-CN" altLang="en-US" dirty="0"/>
              <a:t>巴尔科、道格</a:t>
            </a:r>
            <a:r>
              <a:rPr lang="en-US" altLang="zh-CN" dirty="0"/>
              <a:t>·</a:t>
            </a:r>
            <a:r>
              <a:rPr lang="zh-CN" altLang="en-US" dirty="0"/>
              <a:t>约翰逊、杰夫</a:t>
            </a:r>
            <a:r>
              <a:rPr lang="en-US" altLang="zh-CN" dirty="0"/>
              <a:t>·</a:t>
            </a:r>
            <a:r>
              <a:rPr lang="zh-CN" altLang="en-US" dirty="0"/>
              <a:t>索斯曼。 我很乐意在会议结束后回答任何问题。 所以我要在这里停下来。 谢谢。</a:t>
            </a:r>
          </a:p>
        </p:txBody>
      </p:sp>
    </p:spTree>
    <p:extLst>
      <p:ext uri="{BB962C8B-B14F-4D97-AF65-F5344CB8AC3E}">
        <p14:creationId xmlns:p14="http://schemas.microsoft.com/office/powerpoint/2010/main" val="364840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接下来我将讲解与心脏相关的内容，包括心肌炎方面等等的心脏后遗症，并为您提供我们更高层次的视角。</a:t>
            </a:r>
            <a:endParaRPr lang="zh-CN" altLang="en-US" dirty="0"/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我将要谈论的治疗方法是非常规使用的，我们在这方面已经获得了一些专利，还有一些专利正在申请中。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这涉及到心肌炎，特别是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ICI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或免疫检查点抑制剂引起的心肌炎。这是我在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UCSF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的团队。我再次强调，心脏领域在肿瘤学中正在呈指数级增长。这是因为很多肿瘤学家在治疗方面做得非常出色，让肿瘤患者活得更久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52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目前肿瘤有很多新的治疗方法，其中许多会产生不良的心血管后遗症。 但我要强调的是，最重要的事情之一是人们能够生存下来。现在心脏问题，血压升高或其他问题变得更加重要。在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UCSF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，过去一年来，我们有五名临床医生在看这类门诊。这主要是因为需求增加。我们还设有一项培训下一代医学科学家的研究生课程，涵盖了这一领域。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“</a:t>
            </a: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当谈到抗肿瘤药物以及它们如何影响心脏时，这涵盖了许多不同的形式和情况。我们知道传统治疗药物及传统治疗手段，如蒽环类药物，或者放射治疗会导致心脏损伤，大约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年前，随着曲妥珠单抗或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VEGF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抑制剂的出现，我们仍然会看到心脏损伤的问题，而这些是非常特定的治疗方法。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dirty="0"/>
              <a:t>事实上，问题的实质是这座冰山下面的东西。 我们现在有一些关于抗体药物偶联物的有趣项目，以及它们如何导致炎症性心肺疾病，甚至一些具有明显心律失常风险的选择性雌激素降解，这是我们正在进行研究的领域。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我们不仅有临床项目，还有一个基础研究项目，我们试图剖析这些毒性背后的机制。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一些关键问题涉及到一些选择性靶标，它们是否是在靶标上起作用的？这些毒性是由于曲妥珠单抗或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引起的吗？还是由于一些其他激酶（比如你用激酶抑制剂来靶向的）引起的离靶效应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64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接下来的演讲中，我将谈论免疫检查点抑制剂。莱斯利会为我们提供一些相关的背景知识。我想，我不需要详细解释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或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CTLA-4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抑制剂是什么。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大约在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2015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年，我们偶然发现了接受免疫检查点抑制剂后发生心肌炎的病例。在接下来的几年里，我们学到了很多，这实际上是一种新的临床综合症。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这是一个正常的心脏看起来的样子。而这是在这个病人身上看到的，他患有心肌炎。可以看到很多死亡的心肌细胞。可以看到很多小的蓝点，那些是浸润的免疫细胞。因此，从病理学上讲，这些患者患有心肌炎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"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789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我们在临床上也了解了很多这种综合征的知识。 当心脏受损时，心脏的泵部分可能无法工作，或者会影响传导系统。 由于某种原因，检查点抑制剂或 </a:t>
            </a:r>
            <a:r>
              <a:rPr lang="en-US" altLang="zh-CN" dirty="0"/>
              <a:t>ICI </a:t>
            </a:r>
            <a:r>
              <a:rPr lang="zh-CN" altLang="en-US" dirty="0"/>
              <a:t>导致的心肌炎的大部分目标是传导系统。 他们会出现心律失常或猝死。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另一件有趣的事情是，我们已经寻找了很多危险因素，我们只确定了两个，都与肿瘤相关。一个是联合治疗。另一个很好的故事是我们关于甲状腺癌的报道。因此，我们只是想更多地了解这种新的临床综合征的含义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发病率约为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，但约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50%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的患者会死亡。因此，当患有免疫检查点抑制剂引起的心肌炎时，这是一个相当严重的并发症。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“</a:t>
            </a: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再次回到实验室。我们一直对这个问题非常感兴趣，希望通过模拟来了解关于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CTLA-4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信号在心脏中的作用。我们使用抗体治疗小鼠进行了研究。但令人幸运的是，在与吉姆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艾利森合作的过程中，我们开发了一种小鼠模型，制备了缺乏足够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CTLA-4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小鼠。大约有一半的小鼠在刚刚与父母分离后就死亡。出于某种原因，这主要影响了雌性小鼠。现在，如果我告诉你这些小鼠有系统性自身免疫性疾病，可能不会那么有趣。但事实是，这些小鼠只有一个原因会死亡，那就是心肌炎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现在，我们有这些小鼠群。我们还有来自世界各地的患者群。稍后我会向你展示一张幻灯片。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932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在与长期合作的贾斯汀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巴尔科和道格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约翰逊两位合作伙伴的协助下，我们一直对这种情况下引发病理生理的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细胞等免疫细胞以及可能驱动心肌炎的抗原感兴趣。我们至少报告了一种抗原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心肌炎的诊断是一个挑战。如果有患者出现胸痛并且肌钙蛋白升高，这也可能是其他疾病。因此，在与许多同事以及我们刚刚获得的资助的合作下，我们正在研究免疫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示踪剂，使用既有的临床前模型和患者，以更好地检测心肌炎。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在一群出色合作者的帮助下，包括转录生物学家林春如和杨刘庆，我们已经能够解释为什么雌性小鼠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这也发生在患者身上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会受到心肌炎的影响。正如许多人所知，心肌炎中的性别差异是非常真实的。我们看到了一种非常特殊的迹象，至少在小鼠中，我们认为在患者中也是如此，因此我们一直非常感兴趣地解释这一现象，并在分子水平上理解它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“</a:t>
            </a: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通过与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Kory Lavine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Wash U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的合作，我们已经能够定义有助于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细胞的巨噬细胞群，这项工作将很快发表。最后，在与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Dana-Farber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的两位长期合作伙伴的合作下，我们正在研究心肌细胞的死亡机制。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我想要总结的一点是，这些模型很好，了解生物学很重要。但它能为我们的患者做些什么呢？事实上，其中一件事是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50%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的患者死亡。这是基于我们拥有的将近千名患者的登记资料。那么我们能为患者做些什么呢？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dirty="0"/>
              <a:t>在我不打算向您展示的数据中，我们能够证明，如果您给予阿巴西普或 </a:t>
            </a:r>
            <a:r>
              <a:rPr lang="en-US" altLang="zh-CN" dirty="0"/>
              <a:t>CTLA-4-Ig</a:t>
            </a:r>
            <a:r>
              <a:rPr lang="zh-CN" altLang="en-US" dirty="0"/>
              <a:t>，认识到 </a:t>
            </a:r>
            <a:r>
              <a:rPr lang="en-US" altLang="zh-CN" dirty="0"/>
              <a:t>CTLA-4 </a:t>
            </a:r>
            <a:r>
              <a:rPr lang="zh-CN" altLang="en-US" dirty="0"/>
              <a:t>信号传导对于心肌炎的发展至关重要，您可以 减轻小鼠心肌炎。 法国的乔</a:t>
            </a:r>
            <a:r>
              <a:rPr lang="en-US" altLang="zh-CN" dirty="0"/>
              <a:t>·</a:t>
            </a:r>
            <a:r>
              <a:rPr lang="zh-CN" altLang="en-US" dirty="0"/>
              <a:t>埃利</a:t>
            </a:r>
            <a:r>
              <a:rPr lang="en-US" altLang="zh-CN" dirty="0"/>
              <a:t>·</a:t>
            </a:r>
            <a:r>
              <a:rPr lang="zh-CN" altLang="en-US" dirty="0"/>
              <a:t>塞勒姆（</a:t>
            </a:r>
            <a:r>
              <a:rPr lang="en-US" altLang="zh-CN" dirty="0"/>
              <a:t>Joe-Elie Salem</a:t>
            </a:r>
            <a:r>
              <a:rPr lang="zh-CN" altLang="en-US" dirty="0"/>
              <a:t>）是我在范德比尔特大学的前同事，他实际上治疗了第一位患者。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这是一位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44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岁的女性，接受了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抑制剂治疗后患有严重心肌炎和肌炎。患者对任何治疗都没有反应，包括激素和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IVIG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。但在接受了五次</a:t>
            </a:r>
            <a:r>
              <a:rPr lang="zh-CN" altLang="en-US" dirty="0"/>
              <a:t>阿巴西普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后，她出院了。因此，这是一个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N-of-1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案例，这在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2019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年被发表在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《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新英格兰医学杂志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》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上。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068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基于这一情况，我们一直想要更好地理解阿</a:t>
            </a:r>
            <a:r>
              <a:rPr lang="zh-CN" altLang="en-US" dirty="0"/>
              <a:t>巴西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普。有一些研究组正在进行相关研究，但我认为这太过于仓促，因为我们已经了解了</a:t>
            </a:r>
            <a:r>
              <a:rPr lang="zh-CN" altLang="en-US" dirty="0"/>
              <a:t>阿巴西普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在心脏中的生物学。在这种情况下，这非常重要。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首先，我们不知道阿巴西普的剂量是多少。这种药物获得了类风湿性关节炎的批准，剂量是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毫克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/kg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，这个数值来自对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CD80/CD86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的比率的评估，这也是阿巴西普的靶点。因此，我们认为这个剂量对于这种适应症是完全错误的，因此我们正在做更多的工作，试图了解最佳剂量是多少。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“</a:t>
            </a: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我们面临的另一个挑战是，随着我们治疗更多的患者，我们认识到阿巴特塞普有一个较长的起效时间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我不会深入探讨这一生物学问题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这对于救治患者来说太晚了，特别是如果你认为患者可能会出现室速而死亡。因此，我们认为绝对关键的一点是添加另一种作用更速效的免疫抑制剂，我们尝试了很多方法。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谁应该接受治疗   是任何接受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IPI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NIVO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后出现肌钙蛋白升高的患者吗？或者在治疗患者方面，需要满足哪些临床需求？这还有待定义。我认为其中一个挑战是，对于患有心肌炎的人来说，很难确定谁是高风险的，需要接受这些非常先进的治疗。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还有一个明显的未知因素是，阿巴特塞普对肿瘤有什么作用？我们正在尝试使用小鼠模型来解释这个问题。小鼠模型是有帮助的，我只想强调我们面临的一个主要挑战，因为现在我们已经治疗了近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80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名患者，就是阿巴特塞普需要一段时间才能发挥作用，所以你需要另一种药物来配合使用。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“</a:t>
            </a: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回到小鼠实验，我不会向您展示大量数据，但我们已经能够表明，一个潜在的短效药物候选者是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JAK1/2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抑制剂，因为我们能够获得鲁西利汀，这是我们尝试过的药物。正如您在小鼠中可以看到，当您联合使用这两种药物时，您可以完全挽救这种表型。我们尝试了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种不同的药物，但似乎没有一种药物起作用。因此，至少在小鼠中，这似乎是一种特殊的药物组合。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83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，乔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艾利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萨勒姆在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Cancer Discovery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上发表了我们与患者合作的早期结果。在最初的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名接受治疗的患者中，死亡率为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60%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。但需要认识到很多情况下这基本上是肌肉毒性，患者可能会患有膈肌炎。我们认识到必须添加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鲁索利替尼</a:t>
            </a:r>
            <a:r>
              <a:rPr lang="en-US" altLang="zh-CN" sz="1800" kern="0" spc="35" dirty="0">
                <a:solidFill>
                  <a:srgbClr val="4D4D4D"/>
                </a:solidFill>
                <a:effectLst/>
                <a:latin typeface="Roboto" panose="02000000000000000000" pitchFamily="2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实际上，要测量每个患者的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CD80/CD86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并确定剂量。在这份报告中，他们的死亡率降至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3%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。、他在患者方面真的是推动这一领域的发展。现在我们已经有近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80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名接受了这种药物组合治疗的患者，看起来非常有效。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最后，我想快速提几个事项。我们现在已经能够收集近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1000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名接受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抑制剂治疗的心肌炎患者的资料。最初，我们在范德堡大学与道格合作，使用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REDCap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数据库进行了这项工作。但随着我的一些研究生毕业并前往世界各地的不同地方，我们已经能够获得这些样本。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我想要感谢所有那些没有出席这个会议的人，他们在这方面提供了帮助。这涉及到了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120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个机构，来自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17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个国家。现在我们终于开始了解这一特定综合症的具体情况。有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1000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名患者，数量相当可观。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第二个问题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我没有机会谈论这个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就是，对于那些出现胸痛症状的患者，我们应该采取什么措施？了解到，一些在场的临床医生可能会对他们应该做什么非常感兴趣。在讨论中，我愿意详细讨论这个问题。但我还要提到劳伦斯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莱曼、乔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·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艾利和整个团队的一篇论文，我们在其中至少提出了一些想法。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"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260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"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我认为还有一个需要考虑的问题，那就是是否需要进行监测？如果你是一名黑色素瘤医生，正在给患者使用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LAG-3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，是否应该进行任何检查？是否应该检测肌钙蛋白以及你所要求的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ALT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ASD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？再次强调，我认为这是一个值得讨论的问题，我们可以进行讨论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89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Cardiovascular Sequelae of &lt;br /&gt;Immune Checkpoint Inhibitors (ICI): &lt;br /&gt;Focus on Myocarditis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Disclosures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2814</Words>
  <Application>Microsoft Office PowerPoint</Application>
  <PresentationFormat>自定义</PresentationFormat>
  <Paragraphs>94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-apple-system</vt:lpstr>
      <vt:lpstr>PingFangSC-Regular</vt:lpstr>
      <vt:lpstr>StarSymbol</vt:lpstr>
      <vt:lpstr>Arial</vt:lpstr>
      <vt:lpstr>Roboto</vt:lpstr>
      <vt:lpstr>Times New Roman</vt:lpstr>
      <vt:lpstr>Default Design</vt:lpstr>
      <vt:lpstr>Cardiovascular Sequelae of &lt;br /&gt;Immune Checkpoint Inhibitors (ICI): &lt;br /&gt;Focus on Myocarditis</vt:lpstr>
      <vt:lpstr>Disclosures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liyu su</cp:lastModifiedBy>
  <cp:revision>39</cp:revision>
  <dcterms:modified xsi:type="dcterms:W3CDTF">2023-11-08T12:54:51Z</dcterms:modified>
</cp:coreProperties>
</file>