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bin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a.xml" ContentType="application/vnd.openxmlformats-officedocument.presentationml.slide+xml"/>
  <Override PartName="/ppt/slides/slideb.xml" ContentType="application/vnd.openxmlformats-officedocument.presentationml.slide+xml"/>
  <Override PartName="/ppt/slides/slidec.xml" ContentType="application/vnd.openxmlformats-officedocument.presentationml.slide+xml"/>
  <Override PartName="/ppt/slides/slided.xml" ContentType="application/vnd.openxmlformats-officedocument.presentationml.slide+xml"/>
  <Override PartName="/ppt/slides/slidee.xml" ContentType="application/vnd.openxmlformats-officedocument.presentationml.slide+xml"/>
  <Override PartName="/ppt/slides/slidef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7" r:id="newSlide1"/>
    <p:sldId id="258" r:id="newSlide2"/>
    <p:sldId id="259" r:id="newSlide3"/>
    <p:sldId id="260" r:id="newSlide4"/>
    <p:sldId id="261" r:id="newSlide5"/>
    <p:sldId id="262" r:id="newSlide6"/>
    <p:sldId id="263" r:id="newSlide7"/>
    <p:sldId id="264" r:id="newSlide8"/>
    <p:sldId id="265" r:id="newSlide9"/>
    <p:sldId id="266" r:id="newSlide10"/>
    <p:sldId id="267" r:id="newSlide11"/>
    <p:sldId id="268" r:id="newSlide12"/>
    <p:sldId id="269" r:id="newSlide13"/>
    <p:sldId id="270" r:id="newSlide14"/>
    <p:sldId id="271" r:id="newSlide15"/>
    <p:sldId id="272" r:id="newSlide16"/>
    <p:sldId id="273" r:id="newSlide17"/>
    <p:sldId id="274" r:id="newSlide18"/>
    <p:sldId id="275" r:id="newSlide19"/>
    <p:sldId id="276" r:id="newSlide20"/>
    <p:sldId id="277" r:id="newSlide21"/>
    <p:sldId id="278" r:id="newSlide22"/>
    <p:sldId id="279" r:id="newSlide23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914446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828891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2743337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3657783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5486674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6401120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7315566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>
      <p:cViewPr varScale="1">
        <p:scale>
          <a:sx n="44" d="100"/>
          <a:sy n="44" d="100"/>
        </p:scale>
        <p:origin x="1416" y="108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notesMasters/notesMaster1.xml" Id="rId3" /><Relationship Type="http://schemas.openxmlformats.org/officeDocument/2006/relationships/tableStyles" Target="tableStyles.xml" Id="rId7" /><Relationship Type="http://schemas.openxmlformats.org/officeDocument/2006/relationships/slideMaster" Target="slideMasters/slideMaster1.xml" Id="rId1" /><Relationship Type="http://schemas.openxmlformats.org/officeDocument/2006/relationships/theme" Target="theme/theme1.xml" Id="rId6" /><Relationship Type="http://schemas.openxmlformats.org/officeDocument/2006/relationships/viewProps" Target="viewProps.xml" Id="rId5" /><Relationship Type="http://schemas.openxmlformats.org/officeDocument/2006/relationships/presProps" Target="presProps.xml" Id="rId4" /><Relationship Type="http://schemas.openxmlformats.org/officeDocument/2006/relationships/slide" Target="/ppt/slides/slide2.xml" Id="newSlide1" /><Relationship Type="http://schemas.openxmlformats.org/officeDocument/2006/relationships/slide" Target="/ppt/slides/slide3.xml" Id="newSlide2" /><Relationship Type="http://schemas.openxmlformats.org/officeDocument/2006/relationships/slide" Target="/ppt/slides/slide4.xml" Id="newSlide3" /><Relationship Type="http://schemas.openxmlformats.org/officeDocument/2006/relationships/slide" Target="/ppt/slides/slide5.xml" Id="newSlide4" /><Relationship Type="http://schemas.openxmlformats.org/officeDocument/2006/relationships/slide" Target="/ppt/slides/slide6.xml" Id="newSlide5" /><Relationship Type="http://schemas.openxmlformats.org/officeDocument/2006/relationships/slide" Target="/ppt/slides/slide7.xml" Id="newSlide6" /><Relationship Type="http://schemas.openxmlformats.org/officeDocument/2006/relationships/slide" Target="/ppt/slides/slide8.xml" Id="newSlide7" /><Relationship Type="http://schemas.openxmlformats.org/officeDocument/2006/relationships/slide" Target="/ppt/slides/slide9.xml" Id="newSlide8" /><Relationship Type="http://schemas.openxmlformats.org/officeDocument/2006/relationships/slide" Target="/ppt/slides/slidea.xml" Id="newSlide9" /><Relationship Type="http://schemas.openxmlformats.org/officeDocument/2006/relationships/slide" Target="/ppt/slides/slideb.xml" Id="newSlide10" /><Relationship Type="http://schemas.openxmlformats.org/officeDocument/2006/relationships/slide" Target="/ppt/slides/slidec.xml" Id="newSlide11" /><Relationship Type="http://schemas.openxmlformats.org/officeDocument/2006/relationships/slide" Target="/ppt/slides/slided.xml" Id="newSlide12" /><Relationship Type="http://schemas.openxmlformats.org/officeDocument/2006/relationships/slide" Target="/ppt/slides/slidee.xml" Id="newSlide13" /><Relationship Type="http://schemas.openxmlformats.org/officeDocument/2006/relationships/slide" Target="/ppt/slides/slidef.xml" Id="newSlide14" /><Relationship Type="http://schemas.openxmlformats.org/officeDocument/2006/relationships/slide" Target="/ppt/slides/slide10.xml" Id="newSlide15" /><Relationship Type="http://schemas.openxmlformats.org/officeDocument/2006/relationships/slide" Target="/ppt/slides/slide11.xml" Id="newSlide16" /><Relationship Type="http://schemas.openxmlformats.org/officeDocument/2006/relationships/slide" Target="/ppt/slides/slide12.xml" Id="newSlide17" /><Relationship Type="http://schemas.openxmlformats.org/officeDocument/2006/relationships/slide" Target="/ppt/slides/slide13.xml" Id="newSlide18" /><Relationship Type="http://schemas.openxmlformats.org/officeDocument/2006/relationships/slide" Target="/ppt/slides/slide14.xml" Id="newSlide19" /><Relationship Type="http://schemas.openxmlformats.org/officeDocument/2006/relationships/slide" Target="/ppt/slides/slide15.xml" Id="newSlide20" /><Relationship Type="http://schemas.openxmlformats.org/officeDocument/2006/relationships/slide" Target="/ppt/slides/slide16.xml" Id="newSlide21" /><Relationship Type="http://schemas.openxmlformats.org/officeDocument/2006/relationships/slide" Target="/ppt/slides/slide17.xml" Id="newSlide22" /><Relationship Type="http://schemas.openxmlformats.org/officeDocument/2006/relationships/slide" Target="/ppt/slides/slide18.xml" Id="newSlide23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485974" indent="-571529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286114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200560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115006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331" indent="0" algn="ctr">
              <a:buNone/>
              <a:defRPr/>
            </a:lvl2pPr>
            <a:lvl3pPr marL="1828662" indent="0" algn="ctr">
              <a:buNone/>
              <a:defRPr/>
            </a:lvl3pPr>
            <a:lvl4pPr marL="2742993" indent="0" algn="ctr">
              <a:buNone/>
              <a:defRPr/>
            </a:lvl4pPr>
            <a:lvl5pPr marL="3657323" indent="0" algn="ctr">
              <a:buNone/>
              <a:defRPr/>
            </a:lvl5pPr>
            <a:lvl6pPr marL="4571655" indent="0" algn="ctr">
              <a:buNone/>
              <a:defRPr/>
            </a:lvl6pPr>
            <a:lvl7pPr marL="5485985" indent="0" algn="ctr">
              <a:buNone/>
              <a:defRPr/>
            </a:lvl7pPr>
            <a:lvl8pPr marL="6400317" indent="0" algn="ctr">
              <a:buNone/>
              <a:defRPr/>
            </a:lvl8pPr>
            <a:lvl9pPr marL="73146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7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331" indent="0">
              <a:buNone/>
              <a:defRPr sz="3600"/>
            </a:lvl2pPr>
            <a:lvl3pPr marL="1828662" indent="0">
              <a:buNone/>
              <a:defRPr sz="3200"/>
            </a:lvl3pPr>
            <a:lvl4pPr marL="2742993" indent="0">
              <a:buNone/>
              <a:defRPr sz="2800"/>
            </a:lvl4pPr>
            <a:lvl5pPr marL="3657323" indent="0">
              <a:buNone/>
              <a:defRPr sz="2800"/>
            </a:lvl5pPr>
            <a:lvl6pPr marL="4571655" indent="0">
              <a:buNone/>
              <a:defRPr sz="2800"/>
            </a:lvl6pPr>
            <a:lvl7pPr marL="5485985" indent="0">
              <a:buNone/>
              <a:defRPr sz="2800"/>
            </a:lvl7pPr>
            <a:lvl8pPr marL="6400317" indent="0">
              <a:buNone/>
              <a:defRPr sz="2800"/>
            </a:lvl8pPr>
            <a:lvl9pPr marL="7314647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399"/>
            </a:lvl1pPr>
            <a:lvl2pPr marL="914331" indent="0">
              <a:buNone/>
              <a:defRPr sz="5599"/>
            </a:lvl2pPr>
            <a:lvl3pPr marL="1828662" indent="0">
              <a:buNone/>
              <a:defRPr sz="4800"/>
            </a:lvl3pPr>
            <a:lvl4pPr marL="2742993" indent="0">
              <a:buNone/>
              <a:defRPr sz="4000"/>
            </a:lvl4pPr>
            <a:lvl5pPr marL="3657323" indent="0">
              <a:buNone/>
              <a:defRPr sz="4000"/>
            </a:lvl5pPr>
            <a:lvl6pPr marL="4571655" indent="0">
              <a:buNone/>
              <a:defRPr sz="4000"/>
            </a:lvl6pPr>
            <a:lvl7pPr marL="5485985" indent="0">
              <a:buNone/>
              <a:defRPr sz="4000"/>
            </a:lvl7pPr>
            <a:lvl8pPr marL="6400317" indent="0">
              <a:buNone/>
              <a:defRPr sz="4000"/>
            </a:lvl8pPr>
            <a:lvl9pPr marL="7314647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1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+mj-lt"/>
          <a:ea typeface="+mj-ea"/>
          <a:cs typeface="+mj-cs"/>
        </a:defRPr>
      </a:lvl1pPr>
      <a:lvl2pPr marL="863535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302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070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883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16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49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182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161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361" indent="-647651" algn="l" defTabSz="914331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399">
          <a:solidFill>
            <a:srgbClr val="000000"/>
          </a:solidFill>
          <a:latin typeface="+mn-lt"/>
          <a:ea typeface="+mn-ea"/>
          <a:cs typeface="+mn-cs"/>
        </a:defRPr>
      </a:lvl1pPr>
      <a:lvl2pPr marL="1723896" indent="-571457" algn="l" defTabSz="914331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599">
          <a:solidFill>
            <a:srgbClr val="000000"/>
          </a:solidFill>
          <a:latin typeface="+mn-lt"/>
          <a:ea typeface="+mn-ea"/>
          <a:cs typeface="+mn-cs"/>
        </a:defRPr>
      </a:lvl2pPr>
      <a:lvl3pPr marL="2587430" indent="-431767" algn="l" defTabSz="914331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0965" indent="-428593" algn="l" defTabSz="914331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500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831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16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49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824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31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62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9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32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5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8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31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64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0.bin" Id="rId3" /><Relationship Type="http://schemas.openxmlformats.org/officeDocument/2006/relationships/image" Target="/ppt/media/imagef.jpg" Id="imgId14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1.bin" Id="rId3" /><Relationship Type="http://schemas.openxmlformats.org/officeDocument/2006/relationships/image" Target="/ppt/media/image10.jpg" Id="imgId15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2.bin" Id="rId3" /><Relationship Type="http://schemas.openxmlformats.org/officeDocument/2006/relationships/image" Target="/ppt/media/image11.jpg" Id="imgId16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3.bin" Id="rId3" /><Relationship Type="http://schemas.openxmlformats.org/officeDocument/2006/relationships/image" Target="/ppt/media/image12.jpg" Id="imgId17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4.bin" Id="rId3" /><Relationship Type="http://schemas.openxmlformats.org/officeDocument/2006/relationships/image" Target="/ppt/media/image13.jpg" Id="imgId18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5.bin" Id="rId3" /><Relationship Type="http://schemas.openxmlformats.org/officeDocument/2006/relationships/image" Target="/ppt/media/image14.jpg" Id="imgId19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6.bin" Id="rId3" /><Relationship Type="http://schemas.openxmlformats.org/officeDocument/2006/relationships/image" Target="/ppt/media/image15.jpg" Id="imgId20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7.bin" Id="rId3" /><Relationship Type="http://schemas.openxmlformats.org/officeDocument/2006/relationships/image" Target="/ppt/media/image16.jpg" Id="imgId21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8.bin" Id="rId3" /><Relationship Type="http://schemas.openxmlformats.org/officeDocument/2006/relationships/image" Target="/ppt/media/image17.jpg" Id="imgId22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bin" Id="rId3" /><Relationship Type="http://schemas.openxmlformats.org/officeDocument/2006/relationships/image" Target="/ppt/media/image.jpg" Id="imgId0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3.bin" Id="rId3" /><Relationship Type="http://schemas.openxmlformats.org/officeDocument/2006/relationships/image" Target="/ppt/media/image2.jpg" Id="img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4.bin" Id="rId3" /><Relationship Type="http://schemas.openxmlformats.org/officeDocument/2006/relationships/image" Target="/ppt/media/image3.jpg" Id="img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5.bin" Id="rId3" /><Relationship Type="http://schemas.openxmlformats.org/officeDocument/2006/relationships/image" Target="/ppt/media/image4.jpg" Id="imgId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6.bin" Id="rId3" /><Relationship Type="http://schemas.openxmlformats.org/officeDocument/2006/relationships/image" Target="/ppt/media/image5.jpg" Id="imgId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7.bin" Id="rId3" /><Relationship Type="http://schemas.openxmlformats.org/officeDocument/2006/relationships/image" Target="/ppt/media/image6.jpg" Id="imgId5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8.bin" Id="rId3" /><Relationship Type="http://schemas.openxmlformats.org/officeDocument/2006/relationships/image" Target="/ppt/media/image7.jpg" Id="imgId6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9.bin" Id="rId3" /><Relationship Type="http://schemas.openxmlformats.org/officeDocument/2006/relationships/image" Target="/ppt/media/image8.jpg" Id="imgId7" /></Relationships>
</file>

<file path=ppt/slides/_rels/slidea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a.bin" Id="rId3" /><Relationship Type="http://schemas.openxmlformats.org/officeDocument/2006/relationships/image" Target="/ppt/media/image9.jpg" Id="imgId8" /></Relationships>
</file>

<file path=ppt/slides/_rels/slideb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b.bin" Id="rId3" /><Relationship Type="http://schemas.openxmlformats.org/officeDocument/2006/relationships/image" Target="/ppt/media/imagea.jpg" Id="imgId9" /></Relationships>
</file>

<file path=ppt/slides/_rels/slidec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c.bin" Id="rId3" /><Relationship Type="http://schemas.openxmlformats.org/officeDocument/2006/relationships/image" Target="/ppt/media/imageb.jpg" Id="imgId10" /></Relationships>
</file>

<file path=ppt/slides/_rels/slided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d.bin" Id="rId3" /><Relationship Type="http://schemas.openxmlformats.org/officeDocument/2006/relationships/image" Target="/ppt/media/imagec.jpg" Id="imgId11" /></Relationships>
</file>

<file path=ppt/slides/_rels/slidee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e.bin" Id="rId3" /><Relationship Type="http://schemas.openxmlformats.org/officeDocument/2006/relationships/image" Target="/ppt/media/imaged.jpg" Id="imgId12" /></Relationships>
</file>

<file path=ppt/slides/_rels/slidef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f.bin" Id="rId3" /><Relationship Type="http://schemas.openxmlformats.org/officeDocument/2006/relationships/image" Target="/ppt/media/imagee.jpg" Id="imgId13" /></Relationships>
</file>

<file path=ppt/slides/slide10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Response and duration of response: 36-month follow-up 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MSI-H EG tumors are chemotherapy resistant&lt;br /&gt;Peroperative therapy might be harmful  &lt;br /&gt;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OS by microsatellite instability status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PD-L1 Diagnostics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First-Line Regorafenib Nivolumab and FOLFOX&lt;br /&gt;25% pts CPS&gt;5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Domvanalimab (DOM), an Fc-silent anti-TIGIT mAb, and zimberelimab (ZIM), an anti-PD-1 mAb+ Chemo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Prioritization biomarker based therapy  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Evolution of first-line therapy  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Conclusion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Disclosures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Biomarker selection in gastric and GE adenocarcinoma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4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HER2 PET captures heterogeneity of HER2 expression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KEYNOTE-811 Study Design (NCT03615326)&lt;br /&gt;Phase 3 Randomized, Placebo-Controlled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Progression-Free Survival at IA2: 28.4 months follow-upa &lt;br /&gt;RECIST V1.1, BICR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Progression-Free Survival at IA3: 38.5 months of follow-upa &lt;br /&gt;RECIST V1.1, BICR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a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Progression-Free Survival in Key Subgroups at IA3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b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Overall Survival at IA3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c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Immunotherapy in esophageal &amp; gastric adenocarcinoma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d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CheckMate 649 study design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e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36-month Overall survival: FOLFOX/Nivolumab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f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Efficacy subgroup analysis by PD-L1 CPS: 36-month follow-up 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StarSymbol</vt:lpstr>
      <vt:lpstr>Times New Roman</vt:lpstr>
      <vt:lpstr>Default Design</vt:lpstr>
      <vt:lpstr>[TITLE]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Torsten Koehler</cp:lastModifiedBy>
  <cp:revision>31</cp:revision>
  <dcterms:modified xsi:type="dcterms:W3CDTF">2021-05-14T01:27:25Z</dcterms:modified>
</cp:coreProperties>
</file>