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gs" Target="tags/tag1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 kern="0" spc="30" dirty="0">
              <a:solidFill>
                <a:srgbClr val="3D4D59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kern="0" spc="-30" dirty="0">
              <a:solidFill>
                <a:srgbClr val="3D4D59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 b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b="1" kern="0" spc="-20" dirty="0">
              <a:solidFill>
                <a:srgbClr val="3D4D59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1.xml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53.jpe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62.png"/><Relationship Id="rId5" Type="http://schemas.openxmlformats.org/officeDocument/2006/relationships/image" Target="../media/image35.png"/><Relationship Id="rId4" Type="http://schemas.openxmlformats.org/officeDocument/2006/relationships/image" Target="../media/image61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62.png"/><Relationship Id="rId5" Type="http://schemas.openxmlformats.org/officeDocument/2006/relationships/image" Target="../media/image35.png"/><Relationship Id="rId4" Type="http://schemas.openxmlformats.org/officeDocument/2006/relationships/image" Target="../media/image61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34.png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4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27.xml"/><Relationship Id="rId1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2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4" Type="http://schemas.openxmlformats.org/officeDocument/2006/relationships/notesSlide" Target="../notesSlides/notesSlide3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32.xml"/><Relationship Id="rId1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89.png"/><Relationship Id="rId11" Type="http://schemas.openxmlformats.org/officeDocument/2006/relationships/notesSlide" Target="../notesSlides/notesSlide3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34.png"/><Relationship Id="rId11" Type="http://schemas.openxmlformats.org/officeDocument/2006/relationships/notesSlide" Target="../notesSlides/notesSlide3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93.jpeg"/><Relationship Id="rId11" Type="http://schemas.openxmlformats.org/officeDocument/2006/relationships/notesSlide" Target="../notesSlides/notesSlide3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3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98.png"/><Relationship Id="rId5" Type="http://schemas.openxmlformats.org/officeDocument/2006/relationships/image" Target="../media/image35.png"/><Relationship Id="rId4" Type="http://schemas.openxmlformats.org/officeDocument/2006/relationships/image" Target="../media/image97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3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0.xml"/><Relationship Id="rId1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1.xml"/><Relationship Id="rId1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2.xml"/><Relationship Id="rId1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3.xml"/><Relationship Id="rId1" Type="http://schemas.openxmlformats.org/officeDocument/2006/relationships/image" Target="../media/image102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34.png"/><Relationship Id="rId11" Type="http://schemas.openxmlformats.org/officeDocument/2006/relationships/notesSlide" Target="../notesSlides/notesSlide4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110.png"/><Relationship Id="rId6" Type="http://schemas.openxmlformats.org/officeDocument/2006/relationships/image" Target="../media/image33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2" Type="http://schemas.openxmlformats.org/officeDocument/2006/relationships/notesSlide" Target="../notesSlides/notesSlide4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1.png"/><Relationship Id="rId1" Type="http://schemas.openxmlformats.org/officeDocument/2006/relationships/image" Target="../media/image105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110.png"/><Relationship Id="rId5" Type="http://schemas.openxmlformats.org/officeDocument/2006/relationships/image" Target="../media/image33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1" Type="http://schemas.openxmlformats.org/officeDocument/2006/relationships/notesSlide" Target="../notesSlides/notesSlide4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1" Type="http://schemas.openxmlformats.org/officeDocument/2006/relationships/notesSlide" Target="../notesSlides/notesSlide4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2" Type="http://schemas.openxmlformats.org/officeDocument/2006/relationships/notesSlide" Target="../notesSlides/notesSlide5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117.png"/><Relationship Id="rId11" Type="http://schemas.openxmlformats.org/officeDocument/2006/relationships/notesSlide" Target="../notesSlides/notesSlide5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23.png"/><Relationship Id="rId6" Type="http://schemas.openxmlformats.org/officeDocument/2006/relationships/image" Target="../media/image122.png"/><Relationship Id="rId50" Type="http://schemas.openxmlformats.org/officeDocument/2006/relationships/notesSlide" Target="../notesSlides/notesSlide54.xml"/><Relationship Id="rId5" Type="http://schemas.openxmlformats.org/officeDocument/2006/relationships/image" Target="../media/image121.png"/><Relationship Id="rId49" Type="http://schemas.openxmlformats.org/officeDocument/2006/relationships/slideLayout" Target="../slideLayouts/slideLayout1.xml"/><Relationship Id="rId48" Type="http://schemas.openxmlformats.org/officeDocument/2006/relationships/image" Target="../media/image32.png"/><Relationship Id="rId47" Type="http://schemas.openxmlformats.org/officeDocument/2006/relationships/image" Target="../media/image31.png"/><Relationship Id="rId46" Type="http://schemas.openxmlformats.org/officeDocument/2006/relationships/image" Target="../media/image133.png"/><Relationship Id="rId45" Type="http://schemas.openxmlformats.org/officeDocument/2006/relationships/image" Target="../media/image132.png"/><Relationship Id="rId44" Type="http://schemas.openxmlformats.org/officeDocument/2006/relationships/image" Target="../media/image131.png"/><Relationship Id="rId43" Type="http://schemas.openxmlformats.org/officeDocument/2006/relationships/image" Target="../media/image130.png"/><Relationship Id="rId42" Type="http://schemas.openxmlformats.org/officeDocument/2006/relationships/image" Target="../media/image129.png"/><Relationship Id="rId41" Type="http://schemas.openxmlformats.org/officeDocument/2006/relationships/image" Target="../media/image128.png"/><Relationship Id="rId40" Type="http://schemas.openxmlformats.org/officeDocument/2006/relationships/image" Target="../media/image127.png"/><Relationship Id="rId4" Type="http://schemas.openxmlformats.org/officeDocument/2006/relationships/image" Target="../media/image120.jpeg"/><Relationship Id="rId39" Type="http://schemas.openxmlformats.org/officeDocument/2006/relationships/image" Target="../media/image126.png"/><Relationship Id="rId38" Type="http://schemas.openxmlformats.org/officeDocument/2006/relationships/image" Target="../media/image125.png"/><Relationship Id="rId37" Type="http://schemas.openxmlformats.org/officeDocument/2006/relationships/image" Target="../media/image124.png"/><Relationship Id="rId36" Type="http://schemas.openxmlformats.org/officeDocument/2006/relationships/image" Target="../media/image30.png"/><Relationship Id="rId35" Type="http://schemas.openxmlformats.org/officeDocument/2006/relationships/image" Target="../media/image29.png"/><Relationship Id="rId34" Type="http://schemas.openxmlformats.org/officeDocument/2006/relationships/image" Target="../media/image28.png"/><Relationship Id="rId33" Type="http://schemas.openxmlformats.org/officeDocument/2006/relationships/image" Target="../media/image27.png"/><Relationship Id="rId32" Type="http://schemas.openxmlformats.org/officeDocument/2006/relationships/image" Target="../media/image26.png"/><Relationship Id="rId31" Type="http://schemas.openxmlformats.org/officeDocument/2006/relationships/image" Target="../media/image25.png"/><Relationship Id="rId30" Type="http://schemas.openxmlformats.org/officeDocument/2006/relationships/image" Target="../media/image24.png"/><Relationship Id="rId3" Type="http://schemas.openxmlformats.org/officeDocument/2006/relationships/image" Target="../media/image119.jpeg"/><Relationship Id="rId29" Type="http://schemas.openxmlformats.org/officeDocument/2006/relationships/image" Target="../media/image23.png"/><Relationship Id="rId28" Type="http://schemas.openxmlformats.org/officeDocument/2006/relationships/image" Target="../media/image22.png"/><Relationship Id="rId27" Type="http://schemas.openxmlformats.org/officeDocument/2006/relationships/image" Target="../media/image21.png"/><Relationship Id="rId26" Type="http://schemas.openxmlformats.org/officeDocument/2006/relationships/image" Target="../media/image20.png"/><Relationship Id="rId25" Type="http://schemas.openxmlformats.org/officeDocument/2006/relationships/image" Target="../media/image19.png"/><Relationship Id="rId24" Type="http://schemas.openxmlformats.org/officeDocument/2006/relationships/image" Target="../media/image18.png"/><Relationship Id="rId23" Type="http://schemas.openxmlformats.org/officeDocument/2006/relationships/image" Target="../media/image17.png"/><Relationship Id="rId22" Type="http://schemas.openxmlformats.org/officeDocument/2006/relationships/image" Target="../media/image16.png"/><Relationship Id="rId21" Type="http://schemas.openxmlformats.org/officeDocument/2006/relationships/image" Target="../media/image15.png"/><Relationship Id="rId20" Type="http://schemas.openxmlformats.org/officeDocument/2006/relationships/image" Target="../media/image14.png"/><Relationship Id="rId2" Type="http://schemas.openxmlformats.org/officeDocument/2006/relationships/image" Target="../media/image118.jpeg"/><Relationship Id="rId19" Type="http://schemas.openxmlformats.org/officeDocument/2006/relationships/image" Target="../media/image13.png"/><Relationship Id="rId18" Type="http://schemas.openxmlformats.org/officeDocument/2006/relationships/image" Target="../media/image12.png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43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/>
          <p:nvPr/>
        </p:nvSpPr>
        <p:spPr>
          <a:xfrm>
            <a:off x="647167" y="694080"/>
            <a:ext cx="7059294" cy="1319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1000"/>
              </a:lnSpc>
            </a:pPr>
            <a:r>
              <a:rPr sz="3600" b="1" kern="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Colorectal Cancer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350" algn="l" rtl="0" eaLnBrk="0">
              <a:lnSpc>
                <a:spcPct val="94000"/>
              </a:lnSpc>
              <a:spcBef>
                <a:spcPts val="615"/>
              </a:spcBef>
            </a:pPr>
            <a:r>
              <a:rPr sz="27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Optimal sequencing of</a:t>
            </a:r>
            <a:r>
              <a:rPr sz="27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therapeutic strategies</a:t>
            </a:r>
            <a:r>
              <a:rPr sz="27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molecul</a:t>
            </a:r>
            <a:r>
              <a:rPr sz="27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arly-driven CRC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604291" y="2866466"/>
            <a:ext cx="2745739" cy="2414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i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ESMO</a:t>
            </a:r>
            <a:r>
              <a:rPr sz="1800" i="1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i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Congress</a:t>
            </a:r>
            <a:r>
              <a:rPr sz="1800" i="1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i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25"/>
              </a:spcBef>
            </a:pPr>
            <a:r>
              <a:rPr sz="1800" i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Barcelona,</a:t>
            </a:r>
            <a:r>
              <a:rPr sz="1800" i="1" kern="0" spc="2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i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13th</a:t>
            </a:r>
            <a:r>
              <a:rPr sz="1800" i="1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i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</a:t>
            </a:r>
            <a:r>
              <a:rPr sz="1800" i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 2024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algn="l" rtl="0" eaLnBrk="0">
              <a:lnSpc>
                <a:spcPct val="80000"/>
              </a:lnSpc>
              <a:spcBef>
                <a:spcPts val="550"/>
              </a:spcBef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Lukas Weis</a:t>
            </a: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MD</a:t>
            </a:r>
            <a:r>
              <a:rPr sz="18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PhD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" algn="l" rtl="0" eaLnBrk="0">
              <a:lnSpc>
                <a:spcPct val="87000"/>
              </a:lnSpc>
              <a:spcBef>
                <a:spcPts val="370"/>
              </a:spcBef>
            </a:pP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IIIrd</a:t>
            </a:r>
            <a:r>
              <a:rPr sz="15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5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epartment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indent="6350" algn="l" rtl="0" eaLnBrk="0">
              <a:lnSpc>
                <a:spcPct val="96000"/>
              </a:lnSpc>
              <a:spcBef>
                <a:spcPts val="365"/>
              </a:spcBef>
            </a:pP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Paracelsus</a:t>
            </a:r>
            <a:r>
              <a:rPr sz="15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University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Salzburg,</a:t>
            </a:r>
            <a:r>
              <a:rPr sz="1500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Aust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ria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47759" y="260604"/>
            <a:ext cx="3093720" cy="9357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0504" y="5934871"/>
            <a:ext cx="681322" cy="555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75706" y="6059285"/>
            <a:ext cx="2531907" cy="1140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62327" y="6397972"/>
            <a:ext cx="1978709" cy="1226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76808" y="6397972"/>
            <a:ext cx="2382997" cy="94168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1336907" y="6230613"/>
            <a:ext cx="89916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9000"/>
              </a:lnSpc>
            </a:pP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900" kern="0" spc="8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9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900" kern="0" spc="8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900" kern="0" spc="-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2880" algn="l" rtl="0" eaLnBrk="0">
              <a:lnSpc>
                <a:spcPct val="77000"/>
              </a:lnSpc>
              <a:spcBef>
                <a:spcPts val="5"/>
              </a:spcBef>
              <a:tabLst>
                <a:tab pos="212090" algn="l"/>
              </a:tabLst>
            </a:pPr>
            <a:r>
              <a:rPr sz="800" kern="0" spc="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44298" y="6423887"/>
            <a:ext cx="74889" cy="6825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912680" y="6425615"/>
            <a:ext cx="67357" cy="665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51780" y="6399700"/>
            <a:ext cx="168465" cy="907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870782" y="6270092"/>
            <a:ext cx="66198" cy="656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669953" y="6270092"/>
            <a:ext cx="73875" cy="6740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456609" y="6270092"/>
            <a:ext cx="75020" cy="6740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884486" y="6243313"/>
            <a:ext cx="1620194" cy="12268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787583" y="6360816"/>
            <a:ext cx="2905777" cy="6307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787583" y="6284788"/>
            <a:ext cx="2680819" cy="6307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775706" y="5924494"/>
            <a:ext cx="1905992" cy="8381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888831" y="6088655"/>
            <a:ext cx="1323533" cy="12009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107348" y="5862287"/>
            <a:ext cx="454262" cy="341278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2557981" y="6243313"/>
            <a:ext cx="1436520" cy="9417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340916" y="5935735"/>
            <a:ext cx="786703" cy="121821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2557981" y="6088655"/>
            <a:ext cx="935613" cy="9504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774883" y="6437977"/>
            <a:ext cx="1737360" cy="65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945" algn="l" rtl="0" eaLnBrk="0">
              <a:lnSpc>
                <a:spcPct val="87000"/>
              </a:lnSpc>
              <a:tabLst>
                <a:tab pos="87630" algn="l"/>
              </a:tabLst>
            </a:pP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300" kern="0" spc="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sz="3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0430296" y="6450677"/>
            <a:ext cx="64025" cy="39735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0280373" y="6450677"/>
            <a:ext cx="129209" cy="39735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0145191" y="6450677"/>
            <a:ext cx="57651" cy="39735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9823375" y="6450677"/>
            <a:ext cx="122835" cy="39735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261631" y="6450677"/>
            <a:ext cx="541028" cy="39735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9045136" y="6450677"/>
            <a:ext cx="139203" cy="39735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8943013" y="6450677"/>
            <a:ext cx="59825" cy="39735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8863778" y="6450677"/>
            <a:ext cx="58665" cy="3973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8787583" y="6450677"/>
            <a:ext cx="55480" cy="39735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1343088" y="6089519"/>
            <a:ext cx="583473" cy="94179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2542021" y="5919579"/>
            <a:ext cx="520065" cy="125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6000"/>
              </a:lnSpc>
            </a:pPr>
            <a:r>
              <a:rPr sz="1000" kern="0" spc="160" dirty="0">
                <a:solidFill>
                  <a:srgbClr val="EC14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CCCIT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4872871" y="5919579"/>
            <a:ext cx="503555" cy="125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900" kern="0" spc="160" dirty="0">
                <a:solidFill>
                  <a:srgbClr val="EC14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L工</a:t>
            </a:r>
            <a:r>
              <a:rPr sz="900" kern="0" spc="0" dirty="0">
                <a:solidFill>
                  <a:srgbClr val="EC14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MCR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4736660" y="5934871"/>
            <a:ext cx="10866" cy="555541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2417833" y="5934871"/>
            <a:ext cx="10866" cy="555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9723" y="2628900"/>
            <a:ext cx="10303764" cy="2386583"/>
          </a:xfrm>
          <a:prstGeom prst="rect">
            <a:avLst/>
          </a:prstGeom>
        </p:spPr>
      </p:pic>
      <p:sp>
        <p:nvSpPr>
          <p:cNvPr id="308" name="rect 30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0" name="table 310"/>
          <p:cNvGraphicFramePr>
            <a:graphicFrameLocks noGrp="1"/>
          </p:cNvGraphicFramePr>
          <p:nvPr/>
        </p:nvGraphicFramePr>
        <p:xfrm>
          <a:off x="381456" y="1762479"/>
          <a:ext cx="6958965" cy="488950"/>
        </p:xfrm>
        <a:graphic>
          <a:graphicData uri="http://schemas.openxmlformats.org/drawingml/2006/table">
            <a:tbl>
              <a:tblPr/>
              <a:tblGrid>
                <a:gridCol w="1570355"/>
                <a:gridCol w="1334770"/>
                <a:gridCol w="4053840"/>
              </a:tblGrid>
              <a:tr h="24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1000"/>
                        </a:lnSpc>
                      </a:pP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Experimental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1000"/>
                        </a:lnSpc>
                      </a:pP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Triplet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2895" algn="l" rtl="0" eaLnBrk="0">
                        <a:lnSpc>
                          <a:spcPct val="86000"/>
                        </a:lnSpc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FOLFOXIRI &amp;</a:t>
                      </a:r>
                      <a:r>
                        <a:rPr sz="18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Bev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acizumab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4795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8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Doublet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FOLFOX or</a:t>
                      </a:r>
                      <a:r>
                        <a:rPr sz="18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FOLF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IRI &amp;</a:t>
                      </a:r>
                      <a:r>
                        <a:rPr sz="18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Bevacizumab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2" name="textbox 312"/>
          <p:cNvSpPr/>
          <p:nvPr/>
        </p:nvSpPr>
        <p:spPr>
          <a:xfrm>
            <a:off x="458372" y="377759"/>
            <a:ext cx="524764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mCRC - Trip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let vs</a:t>
            </a:r>
            <a:r>
              <a:rPr sz="32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372872" y="1200988"/>
            <a:ext cx="4054475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Individual</a:t>
            </a:r>
            <a:r>
              <a:rPr sz="1800" b="1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Patient</a:t>
            </a:r>
            <a:r>
              <a:rPr sz="1800" b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r>
              <a:rPr sz="1800" b="1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Meta-Analysis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133604" y="6007861"/>
            <a:ext cx="392366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Cremolini C et al. J Clin Oncol.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1200" kern="0" spc="-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0;JCO2001225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20" name="textbox 32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96255" y="1661159"/>
            <a:ext cx="5556503" cy="2586228"/>
          </a:xfrm>
          <a:prstGeom prst="rect">
            <a:avLst/>
          </a:prstGeom>
        </p:spPr>
      </p:pic>
      <p:sp>
        <p:nvSpPr>
          <p:cNvPr id="336" name="rect 33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6067" y="4247388"/>
            <a:ext cx="5556503" cy="1312163"/>
          </a:xfrm>
          <a:prstGeom prst="rect">
            <a:avLst/>
          </a:prstGeom>
        </p:spPr>
      </p:pic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5126735" y="4233671"/>
          <a:ext cx="5452744" cy="1122680"/>
        </p:xfrm>
        <a:graphic>
          <a:graphicData uri="http://schemas.openxmlformats.org/drawingml/2006/table">
            <a:tbl>
              <a:tblPr/>
              <a:tblGrid>
                <a:gridCol w="5452744"/>
              </a:tblGrid>
              <a:tr h="1084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2" name="textbox 342"/>
          <p:cNvSpPr/>
          <p:nvPr/>
        </p:nvSpPr>
        <p:spPr>
          <a:xfrm>
            <a:off x="362585" y="1200759"/>
            <a:ext cx="5161915" cy="566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Triplet            FOLFOXIRI &amp;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97000"/>
              </a:lnSpc>
              <a:spcBef>
                <a:spcPts val="39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</a:t>
            </a:r>
            <a:r>
              <a:rPr sz="18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FOLFO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 or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 &amp;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44" name="textbox 344"/>
          <p:cNvSpPr/>
          <p:nvPr/>
        </p:nvSpPr>
        <p:spPr>
          <a:xfrm>
            <a:off x="458372" y="377759"/>
            <a:ext cx="524764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mCRC - Trip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let vs</a:t>
            </a:r>
            <a:r>
              <a:rPr sz="32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46" name="picture 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348" name="textbox 348"/>
          <p:cNvSpPr/>
          <p:nvPr/>
        </p:nvSpPr>
        <p:spPr>
          <a:xfrm>
            <a:off x="133604" y="6007861"/>
            <a:ext cx="392366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Cremolini C et al. J Clin Oncol.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1200" kern="0" spc="-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0;JCO2001225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50" name="textbox 35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52" name="picture 3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219084" y="1107947"/>
            <a:ext cx="5300843" cy="3326892"/>
            <a:chOff x="0" y="0"/>
            <a:chExt cx="5300843" cy="3326892"/>
          </a:xfrm>
        </p:grpSpPr>
        <p:pic>
          <p:nvPicPr>
            <p:cNvPr id="364" name="picture 3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94859" y="0"/>
              <a:ext cx="5205983" cy="3326892"/>
            </a:xfrm>
            <a:prstGeom prst="rect">
              <a:avLst/>
            </a:prstGeom>
          </p:spPr>
        </p:pic>
        <p:sp>
          <p:nvSpPr>
            <p:cNvPr id="366" name="textbox 366"/>
            <p:cNvSpPr/>
            <p:nvPr/>
          </p:nvSpPr>
          <p:spPr>
            <a:xfrm>
              <a:off x="-12700" y="-12700"/>
              <a:ext cx="5326379" cy="33921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2000" b="1" kern="0" spc="-5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ITT</a:t>
              </a:r>
              <a:endParaRPr sz="2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21080" algn="l" rtl="0" eaLnBrk="0">
                <a:lnSpc>
                  <a:spcPct val="97000"/>
                </a:lnSpc>
                <a:spcBef>
                  <a:spcPts val="420"/>
                </a:spcBef>
              </a:pPr>
              <a:r>
                <a:rPr sz="1400" b="1" kern="0" spc="-10" dirty="0">
                  <a:solidFill>
                    <a:srgbClr val="CC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FOLFOXIRI &amp;</a:t>
              </a:r>
              <a:r>
                <a:rPr sz="1400" b="1" kern="0" spc="100" dirty="0">
                  <a:solidFill>
                    <a:srgbClr val="CC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400" b="1" kern="0" spc="-10" dirty="0">
                  <a:solidFill>
                    <a:srgbClr val="CC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Bevaciz</a:t>
              </a:r>
              <a:r>
                <a:rPr sz="1400" b="1" kern="0" spc="-20" dirty="0">
                  <a:solidFill>
                    <a:srgbClr val="CC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umab</a:t>
              </a:r>
              <a:endParaRPr sz="1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22350" algn="l" rtl="0" eaLnBrk="0">
                <a:lnSpc>
                  <a:spcPct val="97000"/>
                </a:lnSpc>
                <a:spcBef>
                  <a:spcPts val="55"/>
                </a:spcBef>
              </a:pPr>
              <a:r>
                <a:rPr sz="1400" kern="0" spc="-10" dirty="0">
                  <a:solidFill>
                    <a:srgbClr val="1C529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FOLFOX or FOLFIRI &amp;</a:t>
              </a:r>
              <a:r>
                <a:rPr sz="1400" kern="0" spc="100" dirty="0">
                  <a:solidFill>
                    <a:srgbClr val="1C529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400" kern="0" spc="-10" dirty="0">
                  <a:solidFill>
                    <a:srgbClr val="1C5296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Bevacizumab</a:t>
              </a:r>
              <a:endParaRPr sz="1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368" name="rect 36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84320" y="4209288"/>
            <a:ext cx="7844028" cy="669035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84320" y="4943855"/>
            <a:ext cx="7844028" cy="591312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458372" y="377759"/>
            <a:ext cx="524764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mCRC - Trip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let vs</a:t>
            </a:r>
            <a:r>
              <a:rPr sz="32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76" name="picture 3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88323" y="5516879"/>
            <a:ext cx="2854452" cy="440436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6417665" y="3711650"/>
            <a:ext cx="4681854" cy="249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 added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benefit for Triplet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BRAFmt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80" name="picture 3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382" name="textbox 382"/>
          <p:cNvSpPr/>
          <p:nvPr/>
        </p:nvSpPr>
        <p:spPr>
          <a:xfrm>
            <a:off x="133604" y="6007861"/>
            <a:ext cx="392366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Cremolini C et al. J Clin Oncol.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1200" kern="0" spc="-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0;JCO2001225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84" name="textbox 38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3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36191" y="1988820"/>
            <a:ext cx="9144000" cy="3738371"/>
          </a:xfrm>
          <a:prstGeom prst="rect">
            <a:avLst/>
          </a:prstGeom>
        </p:spPr>
      </p:pic>
      <p:sp>
        <p:nvSpPr>
          <p:cNvPr id="400" name="rect 40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textbox 402"/>
          <p:cNvSpPr/>
          <p:nvPr/>
        </p:nvSpPr>
        <p:spPr>
          <a:xfrm>
            <a:off x="420105" y="1154826"/>
            <a:ext cx="3216275" cy="624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Randomized Phase 2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Trial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ts val="2435"/>
              </a:lnSpc>
              <a:spcBef>
                <a:spcPts val="365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mCRC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2000" kern="0" spc="-20" baseline="27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V600E</a:t>
            </a:r>
            <a:r>
              <a:rPr sz="13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tant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04" name="textbox 404"/>
          <p:cNvSpPr/>
          <p:nvPr/>
        </p:nvSpPr>
        <p:spPr>
          <a:xfrm>
            <a:off x="443137" y="366713"/>
            <a:ext cx="390969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FIRE</a:t>
            </a:r>
            <a:r>
              <a:rPr sz="27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4.5 –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2700" kern="0" spc="3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06" name="picture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85597" y="5988354"/>
            <a:ext cx="3548379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Stintzing S et al.,</a:t>
            </a:r>
            <a:r>
              <a:rPr sz="1200" kern="0" spc="-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 2021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and J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Oncol 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414" name="picture 4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418" name="picture 4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316723" y="1002791"/>
            <a:ext cx="4338828" cy="5222748"/>
          </a:xfrm>
          <a:prstGeom prst="rect">
            <a:avLst/>
          </a:prstGeom>
        </p:spPr>
      </p:pic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329006" y="2073147"/>
          <a:ext cx="6370954" cy="2938145"/>
        </p:xfrm>
        <a:graphic>
          <a:graphicData uri="http://schemas.openxmlformats.org/drawingml/2006/table">
            <a:tbl>
              <a:tblPr/>
              <a:tblGrid>
                <a:gridCol w="2117089"/>
                <a:gridCol w="1977389"/>
                <a:gridCol w="2276475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Cetuximab Ar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8825" algn="l" rtl="0" eaLnBrk="0">
                        <a:lnSpc>
                          <a:spcPct val="84000"/>
                        </a:lnSpc>
                        <a:spcBef>
                          <a:spcPts val="410"/>
                        </a:spcBef>
                      </a:pPr>
                      <a:r>
                        <a:rPr sz="15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N=72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860" algn="l" rtl="0" eaLnBrk="0">
                        <a:lnSpc>
                          <a:spcPct val="83000"/>
                        </a:lnSpc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Bevacizumab Ar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5510" algn="l" rtl="0" eaLnBrk="0">
                        <a:lnSpc>
                          <a:spcPct val="84000"/>
                        </a:lnSpc>
                        <a:spcBef>
                          <a:spcPts val="410"/>
                        </a:spcBef>
                      </a:pPr>
                      <a:r>
                        <a:rPr sz="15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N=35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ORR</a:t>
                      </a:r>
                      <a:r>
                        <a:rPr sz="1500" b="1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(per</a:t>
                      </a:r>
                      <a:r>
                        <a:rPr sz="15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BICR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739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5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41.7%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915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5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57.1%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57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073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4.2%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37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5.7%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05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37.5%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51.4%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802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26.4%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4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20.0%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DCR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8660" algn="l" rtl="0" eaLnBrk="0">
                        <a:lnSpc>
                          <a:spcPct val="81000"/>
                        </a:lnSpc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68.1%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885" algn="l" rtl="0" eaLnBrk="0">
                        <a:lnSpc>
                          <a:spcPct val="81000"/>
                        </a:lnSpc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77.1%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ts val="182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2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PFS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03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6.7</a:t>
                      </a:r>
                      <a:r>
                        <a:rPr sz="15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17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10.7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algn="l" rtl="0" eaLnBrk="0">
                        <a:lnSpc>
                          <a:spcPts val="184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148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12.9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170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17.1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</a:tbl>
          </a:graphicData>
        </a:graphic>
      </p:graphicFrame>
      <p:sp>
        <p:nvSpPr>
          <p:cNvPr id="428" name="rect 42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textbox 430"/>
          <p:cNvSpPr/>
          <p:nvPr/>
        </p:nvSpPr>
        <p:spPr>
          <a:xfrm>
            <a:off x="443137" y="366358"/>
            <a:ext cx="3157854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FIRE</a:t>
            </a:r>
            <a:r>
              <a:rPr sz="27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4.5 -</a:t>
            </a:r>
            <a:r>
              <a:rPr sz="27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Outcome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127660" y="6020358"/>
            <a:ext cx="413829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Stintzing S et al. J Clin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Onco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l. 2023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Sep</a:t>
            </a:r>
            <a:r>
              <a:rPr sz="12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1;41(25):4143-4153.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36" name="textbox 43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38" name="picture 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box 450"/>
          <p:cNvSpPr/>
          <p:nvPr/>
        </p:nvSpPr>
        <p:spPr>
          <a:xfrm>
            <a:off x="5986779" y="1627964"/>
            <a:ext cx="5255895" cy="3467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025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 &amp;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(per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ts val="133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" algn="l" rtl="0" eaLnBrk="0">
              <a:lnSpc>
                <a:spcPct val="100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Binimetinib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ts val="257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ts val="133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57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78000"/>
              </a:lnSpc>
              <a:spcBef>
                <a:spcPts val="55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i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800" b="1" i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Iri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notecan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ts val="2215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52" name="rect 45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" name="textbox 454"/>
          <p:cNvSpPr/>
          <p:nvPr/>
        </p:nvSpPr>
        <p:spPr>
          <a:xfrm>
            <a:off x="423691" y="1127644"/>
            <a:ext cx="3449954" cy="1186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r>
              <a:rPr sz="20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985" algn="l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 V600E</a:t>
            </a:r>
            <a:r>
              <a:rPr sz="2000" b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utated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≥1L prior lines</a:t>
            </a:r>
            <a:r>
              <a:rPr sz="20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therap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56" name="textbox 456"/>
          <p:cNvSpPr/>
          <p:nvPr/>
        </p:nvSpPr>
        <p:spPr>
          <a:xfrm>
            <a:off x="443724" y="377353"/>
            <a:ext cx="4468495" cy="419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BEACON– Study</a:t>
            </a:r>
            <a:r>
              <a:rPr sz="3200" kern="0" spc="2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58" name="textbox 458"/>
          <p:cNvSpPr/>
          <p:nvPr/>
        </p:nvSpPr>
        <p:spPr>
          <a:xfrm>
            <a:off x="114006" y="6025855"/>
            <a:ext cx="4953634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Kopetz S et al.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Engl J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Med. 2019 Oct 24;381(17):1632-1643.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60" name="picture 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51629" y="4245102"/>
            <a:ext cx="1226311" cy="629411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464" name="textbox 46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4362069" y="3630548"/>
            <a:ext cx="621029" cy="642366"/>
            <a:chOff x="0" y="0"/>
            <a:chExt cx="621029" cy="642366"/>
          </a:xfrm>
        </p:grpSpPr>
        <p:sp>
          <p:nvSpPr>
            <p:cNvPr id="468" name="path 468"/>
            <p:cNvSpPr/>
            <p:nvPr/>
          </p:nvSpPr>
          <p:spPr>
            <a:xfrm>
              <a:off x="0" y="0"/>
              <a:ext cx="621029" cy="642366"/>
            </a:xfrm>
            <a:custGeom>
              <a:avLst/>
              <a:gdLst/>
              <a:ahLst/>
              <a:cxnLst/>
              <a:rect l="0" t="0" r="0" b="0"/>
              <a:pathLst>
                <a:path w="977" h="1011">
                  <a:moveTo>
                    <a:pt x="45" y="505"/>
                  </a:moveTo>
                  <a:cubicBezTo>
                    <a:pt x="45" y="251"/>
                    <a:pt x="243" y="45"/>
                    <a:pt x="488" y="45"/>
                  </a:cubicBezTo>
                  <a:cubicBezTo>
                    <a:pt x="734" y="45"/>
                    <a:pt x="932" y="251"/>
                    <a:pt x="932" y="505"/>
                  </a:cubicBezTo>
                  <a:cubicBezTo>
                    <a:pt x="932" y="760"/>
                    <a:pt x="734" y="966"/>
                    <a:pt x="488" y="966"/>
                  </a:cubicBezTo>
                  <a:cubicBezTo>
                    <a:pt x="243" y="966"/>
                    <a:pt x="45" y="760"/>
                    <a:pt x="45" y="505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0" name="textbox 470"/>
            <p:cNvSpPr/>
            <p:nvPr/>
          </p:nvSpPr>
          <p:spPr>
            <a:xfrm>
              <a:off x="-12700" y="-12700"/>
              <a:ext cx="646430" cy="7410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558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472" name="picture 4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56582" y="3041141"/>
            <a:ext cx="1217929" cy="176784"/>
          </a:xfrm>
          <a:prstGeom prst="rect">
            <a:avLst/>
          </a:prstGeom>
        </p:spPr>
      </p:pic>
      <p:pic>
        <p:nvPicPr>
          <p:cNvPr id="474" name="picture 4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96433" y="3864102"/>
            <a:ext cx="898017" cy="176783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480" name="textbox 480"/>
          <p:cNvSpPr/>
          <p:nvPr/>
        </p:nvSpPr>
        <p:spPr>
          <a:xfrm>
            <a:off x="3755164" y="3637629"/>
            <a:ext cx="454659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482" name="picture 4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484" name="picture 4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486" name="picture 4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488" name="path 488"/>
          <p:cNvSpPr/>
          <p:nvPr/>
        </p:nvSpPr>
        <p:spPr>
          <a:xfrm>
            <a:off x="3495294" y="3933444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0" name="path 490"/>
          <p:cNvSpPr/>
          <p:nvPr/>
        </p:nvSpPr>
        <p:spPr>
          <a:xfrm>
            <a:off x="4654295" y="3129534"/>
            <a:ext cx="38100" cy="517524"/>
          </a:xfrm>
          <a:custGeom>
            <a:avLst/>
            <a:gdLst/>
            <a:ahLst/>
            <a:cxnLst/>
            <a:rect l="0" t="0" r="0" b="0"/>
            <a:pathLst>
              <a:path w="60" h="814">
                <a:moveTo>
                  <a:pt x="30" y="814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1190244"/>
            <a:ext cx="7639811" cy="2310383"/>
          </a:xfrm>
          <a:prstGeom prst="rect">
            <a:avLst/>
          </a:prstGeom>
        </p:spPr>
      </p:pic>
      <p:graphicFrame>
        <p:nvGraphicFramePr>
          <p:cNvPr id="494" name="table 494"/>
          <p:cNvGraphicFramePr>
            <a:graphicFrameLocks noGrp="1"/>
          </p:cNvGraphicFramePr>
          <p:nvPr/>
        </p:nvGraphicFramePr>
        <p:xfrm>
          <a:off x="5894832" y="3670300"/>
          <a:ext cx="5969635" cy="2267584"/>
        </p:xfrm>
        <a:graphic>
          <a:graphicData uri="http://schemas.openxmlformats.org/drawingml/2006/table">
            <a:tbl>
              <a:tblPr/>
              <a:tblGrid>
                <a:gridCol w="1585594"/>
                <a:gridCol w="1737360"/>
                <a:gridCol w="1390015"/>
                <a:gridCol w="1256664"/>
              </a:tblGrid>
              <a:tr h="524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002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Enco/Bini/Cetux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7855" algn="l" rtl="0" eaLnBrk="0">
                        <a:lnSpc>
                          <a:spcPct val="80000"/>
                        </a:lnSpc>
                        <a:spcBef>
                          <a:spcPts val="340"/>
                        </a:spcBef>
                      </a:pPr>
                      <a:r>
                        <a:rPr sz="14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N=224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710" algn="l" rtl="0" eaLnBrk="0">
                        <a:lnSpc>
                          <a:spcPct val="97000"/>
                        </a:lnSpc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Enco/Cetux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80000"/>
                        </a:lnSpc>
                        <a:spcBef>
                          <a:spcPts val="55"/>
                        </a:spcBef>
                      </a:pPr>
                      <a:r>
                        <a:rPr sz="14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N=220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27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Chemo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4650" algn="l" rtl="0" eaLnBrk="0">
                        <a:lnSpc>
                          <a:spcPct val="80000"/>
                        </a:lnSpc>
                        <a:spcBef>
                          <a:spcPts val="340"/>
                        </a:spcBef>
                      </a:pPr>
                      <a:r>
                        <a:rPr sz="14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N=221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ORR</a:t>
                      </a:r>
                      <a:r>
                        <a:rPr sz="1400" b="1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(per BICR)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8500" algn="l" rtl="0" eaLnBrk="0">
                        <a:lnSpc>
                          <a:spcPct val="81000"/>
                        </a:lnSpc>
                      </a:pPr>
                      <a:r>
                        <a:rPr sz="1400" b="1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27%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5145" algn="l" rtl="0" eaLnBrk="0">
                        <a:lnSpc>
                          <a:spcPct val="81000"/>
                        </a:lnSpc>
                      </a:pPr>
                      <a:r>
                        <a:rPr sz="1400" b="1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20%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5460" algn="l" rtl="0" eaLnBrk="0">
                        <a:lnSpc>
                          <a:spcPct val="81000"/>
                        </a:lnSpc>
                      </a:pPr>
                      <a:r>
                        <a:rPr sz="1400" b="1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2%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13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009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11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133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009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816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943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755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48%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80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56%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68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29%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855" algn="l" rtl="0" eaLnBrk="0">
                        <a:lnSpc>
                          <a:spcPct val="97000"/>
                        </a:lnSpc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4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PFS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053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4.5</a:t>
                      </a:r>
                      <a:r>
                        <a:rPr sz="14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4.3</a:t>
                      </a:r>
                      <a:r>
                        <a:rPr sz="14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835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1.5</a:t>
                      </a:r>
                      <a:r>
                        <a:rPr sz="1400" kern="0" spc="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8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 OS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5610" algn="l" rtl="0" eaLnBrk="0">
                        <a:lnSpc>
                          <a:spcPct val="78000"/>
                        </a:lnSpc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9.3</a:t>
                      </a:r>
                      <a:r>
                        <a:rPr sz="1400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1620" algn="l" rtl="0" eaLnBrk="0">
                        <a:lnSpc>
                          <a:spcPct val="78000"/>
                        </a:lnSpc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9.3</a:t>
                      </a:r>
                      <a:r>
                        <a:rPr sz="1400" kern="0" spc="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770" algn="l" rtl="0" eaLnBrk="0">
                        <a:lnSpc>
                          <a:spcPct val="78000"/>
                        </a:lnSpc>
                      </a:pP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5.9</a:t>
                      </a:r>
                      <a:r>
                        <a:rPr sz="1400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</a:tbl>
          </a:graphicData>
        </a:graphic>
      </p:graphicFrame>
      <p:sp>
        <p:nvSpPr>
          <p:cNvPr id="496" name="rect 49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8" name="textbox 498"/>
          <p:cNvSpPr/>
          <p:nvPr/>
        </p:nvSpPr>
        <p:spPr>
          <a:xfrm>
            <a:off x="443724" y="377353"/>
            <a:ext cx="370268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BEACON– Outcome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00" name="picture 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502" name="textbox 502"/>
          <p:cNvSpPr/>
          <p:nvPr/>
        </p:nvSpPr>
        <p:spPr>
          <a:xfrm>
            <a:off x="105091" y="6025855"/>
            <a:ext cx="3738879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Tabernero J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et al.,J Clin Oncol 2021;</a:t>
            </a:r>
            <a:r>
              <a:rPr sz="14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39:273-84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04" name="textbox 50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06" name="picture 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512" name="textbox 512"/>
          <p:cNvSpPr/>
          <p:nvPr/>
        </p:nvSpPr>
        <p:spPr>
          <a:xfrm>
            <a:off x="424963" y="1127644"/>
            <a:ext cx="382904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14" name="picture 5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516" name="picture 5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box 520"/>
          <p:cNvSpPr/>
          <p:nvPr/>
        </p:nvSpPr>
        <p:spPr>
          <a:xfrm>
            <a:off x="6003035" y="2743657"/>
            <a:ext cx="4193540" cy="2486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ts val="133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57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ts val="1330"/>
              </a:lnSpc>
              <a:spcBef>
                <a:spcPts val="54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ts val="257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905" algn="l" rtl="0" eaLnBrk="0">
              <a:lnSpc>
                <a:spcPct val="108000"/>
              </a:lnSpc>
              <a:spcBef>
                <a:spcPts val="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i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800" b="1" i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FOLFOXIRI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i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CAPO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X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+/-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22" name="rect 52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4" name="textbox 524"/>
          <p:cNvSpPr/>
          <p:nvPr/>
        </p:nvSpPr>
        <p:spPr>
          <a:xfrm>
            <a:off x="419873" y="1127644"/>
            <a:ext cx="3453765" cy="1186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1000"/>
              </a:lnSpc>
            </a:pP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r>
              <a:rPr sz="20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795" algn="l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 V600E</a:t>
            </a:r>
            <a:r>
              <a:rPr sz="2000" b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utated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Treatment Naïve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26" name="textbox 526"/>
          <p:cNvSpPr/>
          <p:nvPr/>
        </p:nvSpPr>
        <p:spPr>
          <a:xfrm>
            <a:off x="443724" y="377759"/>
            <a:ext cx="566674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BREAKWATER – Study</a:t>
            </a:r>
            <a:r>
              <a:rPr sz="3200" kern="0" spc="3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28" name="textbox 528"/>
          <p:cNvSpPr/>
          <p:nvPr/>
        </p:nvSpPr>
        <p:spPr>
          <a:xfrm>
            <a:off x="8666174" y="1627964"/>
            <a:ext cx="1905635" cy="525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(per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30" name="picture 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51629" y="4245102"/>
            <a:ext cx="1226311" cy="629411"/>
          </a:xfrm>
          <a:prstGeom prst="rect">
            <a:avLst/>
          </a:prstGeom>
        </p:spPr>
      </p:pic>
      <p:pic>
        <p:nvPicPr>
          <p:cNvPr id="532" name="picture 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534" name="textbox 53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4362069" y="3630548"/>
            <a:ext cx="621029" cy="642366"/>
            <a:chOff x="0" y="0"/>
            <a:chExt cx="621029" cy="642366"/>
          </a:xfrm>
        </p:grpSpPr>
        <p:sp>
          <p:nvSpPr>
            <p:cNvPr id="538" name="path 538"/>
            <p:cNvSpPr/>
            <p:nvPr/>
          </p:nvSpPr>
          <p:spPr>
            <a:xfrm>
              <a:off x="0" y="0"/>
              <a:ext cx="621029" cy="642366"/>
            </a:xfrm>
            <a:custGeom>
              <a:avLst/>
              <a:gdLst/>
              <a:ahLst/>
              <a:cxnLst/>
              <a:rect l="0" t="0" r="0" b="0"/>
              <a:pathLst>
                <a:path w="977" h="1011">
                  <a:moveTo>
                    <a:pt x="45" y="505"/>
                  </a:moveTo>
                  <a:cubicBezTo>
                    <a:pt x="45" y="251"/>
                    <a:pt x="243" y="45"/>
                    <a:pt x="488" y="45"/>
                  </a:cubicBezTo>
                  <a:cubicBezTo>
                    <a:pt x="734" y="45"/>
                    <a:pt x="932" y="251"/>
                    <a:pt x="932" y="505"/>
                  </a:cubicBezTo>
                  <a:cubicBezTo>
                    <a:pt x="932" y="760"/>
                    <a:pt x="734" y="966"/>
                    <a:pt x="488" y="966"/>
                  </a:cubicBezTo>
                  <a:cubicBezTo>
                    <a:pt x="243" y="966"/>
                    <a:pt x="45" y="760"/>
                    <a:pt x="45" y="505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0" name="textbox 540"/>
            <p:cNvSpPr/>
            <p:nvPr/>
          </p:nvSpPr>
          <p:spPr>
            <a:xfrm>
              <a:off x="-12700" y="-12700"/>
              <a:ext cx="646430" cy="7410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558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542" name="textbox 542"/>
          <p:cNvSpPr/>
          <p:nvPr/>
        </p:nvSpPr>
        <p:spPr>
          <a:xfrm>
            <a:off x="105091" y="6025855"/>
            <a:ext cx="2407920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Tabernero J et al.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ESMO 2022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44" name="picture 5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56582" y="3041141"/>
            <a:ext cx="1217929" cy="176784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96433" y="3864102"/>
            <a:ext cx="898017" cy="176783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552" name="textbox 552"/>
          <p:cNvSpPr/>
          <p:nvPr/>
        </p:nvSpPr>
        <p:spPr>
          <a:xfrm>
            <a:off x="3755164" y="3637629"/>
            <a:ext cx="454659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54" name="picture 5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558" name="picture 5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560" name="path 560"/>
          <p:cNvSpPr/>
          <p:nvPr/>
        </p:nvSpPr>
        <p:spPr>
          <a:xfrm>
            <a:off x="3495294" y="3933444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2" name="path 562"/>
          <p:cNvSpPr/>
          <p:nvPr/>
        </p:nvSpPr>
        <p:spPr>
          <a:xfrm>
            <a:off x="4654295" y="3129534"/>
            <a:ext cx="38100" cy="517524"/>
          </a:xfrm>
          <a:custGeom>
            <a:avLst/>
            <a:gdLst/>
            <a:ahLst/>
            <a:cxnLst/>
            <a:rect l="0" t="0" r="0" b="0"/>
            <a:pathLst>
              <a:path w="60" h="814">
                <a:moveTo>
                  <a:pt x="30" y="814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box 564"/>
          <p:cNvSpPr/>
          <p:nvPr/>
        </p:nvSpPr>
        <p:spPr>
          <a:xfrm>
            <a:off x="6784263" y="4097890"/>
            <a:ext cx="4935854" cy="1664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Safety: generally tolerable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PK:</a:t>
            </a:r>
            <a:r>
              <a:rPr sz="18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decreased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irinotecan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8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25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%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6390" indent="-313690" algn="l" rtl="0" eaLnBrk="0">
              <a:lnSpc>
                <a:spcPct val="99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Encorafenib/Cetuximab/mFOLFOX6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chosen for</a:t>
            </a:r>
            <a:r>
              <a:rPr sz="18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66" name="rect 56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8" name="picture 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8431" y="3842004"/>
            <a:ext cx="5576315" cy="1107947"/>
          </a:xfrm>
          <a:prstGeom prst="rect">
            <a:avLst/>
          </a:prstGeom>
        </p:spPr>
      </p:pic>
      <p:sp>
        <p:nvSpPr>
          <p:cNvPr id="570" name="textbox 570"/>
          <p:cNvSpPr/>
          <p:nvPr/>
        </p:nvSpPr>
        <p:spPr>
          <a:xfrm>
            <a:off x="9055354" y="1269796"/>
            <a:ext cx="2071370" cy="134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  <a:spcBef>
                <a:spcPts val="395"/>
              </a:spcBef>
            </a:pPr>
            <a:r>
              <a:rPr sz="1800" b="1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800" b="1" kern="0" spc="-4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0000"/>
              </a:lnSpc>
              <a:spcBef>
                <a:spcPts val="410"/>
              </a:spcBef>
            </a:pPr>
            <a:r>
              <a:rPr sz="18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PK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Antitumor A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ctivity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72" name="textbox 572"/>
          <p:cNvSpPr/>
          <p:nvPr/>
        </p:nvSpPr>
        <p:spPr>
          <a:xfrm>
            <a:off x="443724" y="377759"/>
            <a:ext cx="586867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BREAKWATE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– Safety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Lead</a:t>
            </a:r>
            <a:r>
              <a:rPr sz="3200" kern="0" spc="2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574" name="table 574"/>
          <p:cNvGraphicFramePr>
            <a:graphicFrameLocks noGrp="1"/>
          </p:cNvGraphicFramePr>
          <p:nvPr/>
        </p:nvGraphicFramePr>
        <p:xfrm>
          <a:off x="744473" y="2379486"/>
          <a:ext cx="2600325" cy="856615"/>
        </p:xfrm>
        <a:graphic>
          <a:graphicData uri="http://schemas.openxmlformats.org/drawingml/2006/table">
            <a:tbl>
              <a:tblPr/>
              <a:tblGrid>
                <a:gridCol w="1306194"/>
                <a:gridCol w="1294130"/>
              </a:tblGrid>
              <a:tr h="856614">
                <a:tc>
                  <a:txBody>
                    <a:bodyPr/>
                    <a:lstStyle/>
                    <a:p>
                      <a:pPr marL="182880" algn="l" rtl="0" eaLnBrk="0">
                        <a:lnSpc>
                          <a:spcPts val="1180"/>
                        </a:lnSpc>
                      </a:pP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Cohort</a:t>
                      </a:r>
                      <a:r>
                        <a:rPr sz="1500" kern="0" spc="2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960" algn="l" rtl="0" eaLnBrk="0">
                        <a:lnSpc>
                          <a:spcPts val="1920"/>
                        </a:lnSpc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N=30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indent="635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Encorafenib</a:t>
                      </a:r>
                      <a:r>
                        <a:rPr sz="18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Cetuximab</a:t>
                      </a:r>
                      <a:r>
                        <a:rPr sz="18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FOLFIRI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76" name="textbox 576"/>
          <p:cNvSpPr/>
          <p:nvPr/>
        </p:nvSpPr>
        <p:spPr>
          <a:xfrm>
            <a:off x="430817" y="1127644"/>
            <a:ext cx="3442970" cy="576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-10795" algn="l" rtl="0" eaLnBrk="0">
              <a:lnSpc>
                <a:spcPct val="90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 V600E</a:t>
            </a:r>
            <a:r>
              <a:rPr sz="2000" b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utated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or 2L setting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78" name="textbox 578"/>
          <p:cNvSpPr/>
          <p:nvPr/>
        </p:nvSpPr>
        <p:spPr>
          <a:xfrm>
            <a:off x="6075552" y="2515311"/>
            <a:ext cx="1246505" cy="795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ts val="133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indent="-3175" algn="l" rtl="0" eaLnBrk="0">
              <a:lnSpc>
                <a:spcPct val="109000"/>
              </a:lnSpc>
              <a:spcBef>
                <a:spcPts val="2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</a:t>
            </a:r>
            <a:r>
              <a:rPr sz="18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80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582" name="textbox 58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84" name="picture 5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586" name="textbox 586"/>
          <p:cNvSpPr/>
          <p:nvPr/>
        </p:nvSpPr>
        <p:spPr>
          <a:xfrm>
            <a:off x="105091" y="6025855"/>
            <a:ext cx="2407920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Tabernero J et al.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ESMO 2022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588" name="textbox 588"/>
          <p:cNvSpPr/>
          <p:nvPr/>
        </p:nvSpPr>
        <p:spPr>
          <a:xfrm>
            <a:off x="4864201" y="2365897"/>
            <a:ext cx="794384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5080" algn="l" rtl="0" eaLnBrk="0">
              <a:lnSpc>
                <a:spcPct val="98000"/>
              </a:lnSpc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N=27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90" name="picture 5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4473" y="2800350"/>
            <a:ext cx="1217930" cy="176784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93158" y="2800350"/>
            <a:ext cx="1217929" cy="176784"/>
          </a:xfrm>
          <a:prstGeom prst="rect">
            <a:avLst/>
          </a:prstGeom>
        </p:spPr>
      </p:pic>
      <p:pic>
        <p:nvPicPr>
          <p:cNvPr id="594" name="picture 5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596" name="picture 5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598" name="picture 5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box 604"/>
          <p:cNvSpPr/>
          <p:nvPr/>
        </p:nvSpPr>
        <p:spPr>
          <a:xfrm>
            <a:off x="859715" y="1697874"/>
            <a:ext cx="9120505" cy="3015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3370" indent="-280670" algn="l" rtl="0" eaLnBrk="0">
              <a:lnSpc>
                <a:spcPct val="90000"/>
              </a:lnSpc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aggressive subtype, frequent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peritoneal metastases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(nevertheless: assess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resectability)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600"/>
              </a:spcBef>
            </a:pPr>
            <a:r>
              <a:rPr sz="20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SoC: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265" algn="l" rtl="0" eaLnBrk="0">
              <a:lnSpc>
                <a:spcPct val="81000"/>
              </a:lnSpc>
              <a:spcBef>
                <a:spcPts val="6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 Chemotherapy &amp;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vacizumab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265" algn="l" rtl="0" eaLnBrk="0">
              <a:lnSpc>
                <a:spcPct val="85000"/>
              </a:lnSpc>
              <a:spcBef>
                <a:spcPts val="360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(Triplet Chem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otherapy &amp;</a:t>
            </a:r>
            <a:r>
              <a:rPr sz="20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 with goal of 2</a:t>
            </a:r>
            <a:r>
              <a:rPr sz="2000" kern="0" spc="-1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</a:t>
            </a:r>
            <a:r>
              <a:rPr sz="1300" kern="0" spc="-2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 resectability)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2L SoC: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Encorafenib &amp; Cetuximab (EMA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approval)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MSI &amp;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2000" kern="0" spc="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V600E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t: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Immunotherapy </a:t>
            </a:r>
            <a:r>
              <a:rPr sz="20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BRAFinhibition or Chemotherapy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06" name="rect 60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" name="textbox 608"/>
          <p:cNvSpPr/>
          <p:nvPr/>
        </p:nvSpPr>
        <p:spPr>
          <a:xfrm>
            <a:off x="423378" y="357024"/>
            <a:ext cx="8164194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Messages –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3200" kern="0" spc="-30" baseline="28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V600E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mt m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CRC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14" name="picture 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622" name="picture 6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84267" y="1192801"/>
            <a:ext cx="11222990" cy="5033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9250" algn="l" rtl="0" eaLnBrk="0">
              <a:lnSpc>
                <a:spcPct val="80000"/>
              </a:lnSpc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Lukas Weiss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6000"/>
              </a:lnSpc>
              <a:spcBef>
                <a:spcPts val="460"/>
              </a:spcBef>
            </a:pP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Employment: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7335" algn="l" rtl="0" eaLnBrk="0">
              <a:lnSpc>
                <a:spcPct val="86000"/>
              </a:lnSpc>
              <a:spcBef>
                <a:spcPts val="370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University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Hospit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 Salzburg,</a:t>
            </a:r>
            <a:r>
              <a:rPr sz="15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Austria.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885" algn="l" rtl="0" eaLnBrk="0">
              <a:lnSpc>
                <a:spcPct val="87000"/>
              </a:lnSpc>
              <a:spcBef>
                <a:spcPts val="375"/>
              </a:spcBef>
            </a:pP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Leadership: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7335" algn="l" rtl="0" eaLnBrk="0">
              <a:lnSpc>
                <a:spcPct val="86000"/>
              </a:lnSpc>
              <a:spcBef>
                <a:spcPts val="35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Head of Colorectal Cancer Branch,</a:t>
            </a:r>
            <a:r>
              <a:rPr sz="15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Austrian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Breast and</a:t>
            </a:r>
            <a:r>
              <a:rPr sz="15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Colorectal</a:t>
            </a:r>
            <a:r>
              <a:rPr sz="15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Cancer</a:t>
            </a:r>
            <a:r>
              <a:rPr sz="15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15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(ABCSG)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1840"/>
              </a:lnSpc>
              <a:spcBef>
                <a:spcPts val="380"/>
              </a:spcBef>
            </a:pP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Honoraria: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  <a:spcBef>
                <a:spcPts val="7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Amgen, Astellas,</a:t>
            </a:r>
            <a:r>
              <a:rPr sz="1500" kern="0" spc="-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AstraZenec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BMS,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Daiichi-Sankyo,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Merck,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MSD,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Novocure,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Pierre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Fabre,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Servier, Takeda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0170" algn="l" rtl="0" eaLnBrk="0">
              <a:lnSpc>
                <a:spcPct val="86000"/>
              </a:lnSpc>
              <a:spcBef>
                <a:spcPts val="370"/>
              </a:spcBef>
            </a:pP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Consulting or Adviso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ry</a:t>
            </a:r>
            <a:r>
              <a:rPr sz="1500" b="1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Role: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0665" algn="l" rtl="0" eaLnBrk="0">
              <a:lnSpc>
                <a:spcPct val="86000"/>
              </a:lnSpc>
              <a:spcBef>
                <a:spcPts val="370"/>
              </a:spcBef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Amgen, Astellas, BMS,</a:t>
            </a:r>
            <a:r>
              <a:rPr sz="15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GSK,</a:t>
            </a:r>
            <a:r>
              <a:rPr sz="15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Incyte,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Lilly,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Merck,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MSD,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Novocure,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Pharmamar,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Pierre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abre,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Roche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7630" algn="l" rtl="0" eaLnBrk="0">
              <a:lnSpc>
                <a:spcPct val="87000"/>
              </a:lnSpc>
              <a:spcBef>
                <a:spcPts val="375"/>
              </a:spcBef>
            </a:pP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Speakers'</a:t>
            </a:r>
            <a:r>
              <a:rPr sz="1500" b="1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reau: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4160" algn="l" rtl="0" eaLnBrk="0">
              <a:lnSpc>
                <a:spcPts val="1840"/>
              </a:lnSpc>
              <a:spcBef>
                <a:spcPts val="355"/>
              </a:spcBef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none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6000"/>
              </a:lnSpc>
              <a:spcBef>
                <a:spcPts val="75"/>
              </a:spcBef>
            </a:pP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</a:t>
            </a:r>
            <a:r>
              <a:rPr sz="1500" b="1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Funding: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6700" algn="l" rtl="0" eaLnBrk="0">
              <a:lnSpc>
                <a:spcPct val="91000"/>
              </a:lnSpc>
              <a:spcBef>
                <a:spcPts val="38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Novocure,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Roche,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Servier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6000"/>
              </a:lnSpc>
              <a:spcBef>
                <a:spcPts val="270"/>
              </a:spcBef>
            </a:pP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Patents,</a:t>
            </a:r>
            <a:r>
              <a:rPr sz="1500" b="1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Royalties,</a:t>
            </a:r>
            <a:r>
              <a:rPr sz="1500" b="1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</a:t>
            </a:r>
            <a:r>
              <a:rPr sz="1500" b="1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Intellectual</a:t>
            </a:r>
            <a:r>
              <a:rPr sz="1500" b="1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Property: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34160" algn="l" rtl="0" eaLnBrk="0">
              <a:lnSpc>
                <a:spcPts val="1840"/>
              </a:lnSpc>
              <a:spcBef>
                <a:spcPts val="380"/>
              </a:spcBef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none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4455" algn="l" rtl="0" eaLnBrk="0">
              <a:lnSpc>
                <a:spcPct val="87000"/>
              </a:lnSpc>
              <a:spcBef>
                <a:spcPts val="75"/>
              </a:spcBef>
            </a:pP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Travel, Accommodations,</a:t>
            </a:r>
            <a:r>
              <a:rPr sz="1500" b="1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Expenses: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0665" algn="l" rtl="0" eaLnBrk="0">
              <a:lnSpc>
                <a:spcPct val="86000"/>
              </a:lnSpc>
              <a:spcBef>
                <a:spcPts val="350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AstraZeneca,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Daiichi-Sankyo, Janssen,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Merck,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erre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Fabre,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Roche, Servier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*time period: Sep 2021</a:t>
            </a:r>
            <a:r>
              <a:rPr sz="14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bis</a:t>
            </a:r>
            <a:r>
              <a:rPr sz="14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Sep 2024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2" name="rect 8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textbox 84"/>
          <p:cNvSpPr/>
          <p:nvPr/>
        </p:nvSpPr>
        <p:spPr>
          <a:xfrm>
            <a:off x="445351" y="377759"/>
            <a:ext cx="4170045" cy="50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Declaration of Int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erests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ect 626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8" name="textbox 628"/>
          <p:cNvSpPr/>
          <p:nvPr/>
        </p:nvSpPr>
        <p:spPr>
          <a:xfrm>
            <a:off x="546912" y="478053"/>
            <a:ext cx="2973704" cy="467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600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</a:t>
            </a:r>
            <a:r>
              <a:rPr sz="3600" kern="0" spc="2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600" kern="0" spc="-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30" name="textbox 63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32" name="picture 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642" name="picture 6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ath 644"/>
          <p:cNvSpPr/>
          <p:nvPr/>
        </p:nvSpPr>
        <p:spPr>
          <a:xfrm>
            <a:off x="5725667" y="5202173"/>
            <a:ext cx="38100" cy="553275"/>
          </a:xfrm>
          <a:custGeom>
            <a:avLst/>
            <a:gdLst/>
            <a:ahLst/>
            <a:cxnLst/>
            <a:rect l="0" t="0" r="0" b="0"/>
            <a:pathLst>
              <a:path w="60" h="871">
                <a:moveTo>
                  <a:pt x="30" y="871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6" name="path 646"/>
          <p:cNvSpPr/>
          <p:nvPr/>
        </p:nvSpPr>
        <p:spPr>
          <a:xfrm>
            <a:off x="5433440" y="4587620"/>
            <a:ext cx="621029" cy="642366"/>
          </a:xfrm>
          <a:custGeom>
            <a:avLst/>
            <a:gdLst/>
            <a:ahLst/>
            <a:cxnLst/>
            <a:rect l="0" t="0" r="0" b="0"/>
            <a:pathLst>
              <a:path w="977" h="1011">
                <a:moveTo>
                  <a:pt x="45" y="505"/>
                </a:moveTo>
                <a:cubicBezTo>
                  <a:pt x="45" y="251"/>
                  <a:pt x="243" y="45"/>
                  <a:pt x="489" y="45"/>
                </a:cubicBezTo>
                <a:cubicBezTo>
                  <a:pt x="734" y="45"/>
                  <a:pt x="932" y="251"/>
                  <a:pt x="932" y="505"/>
                </a:cubicBezTo>
                <a:cubicBezTo>
                  <a:pt x="932" y="760"/>
                  <a:pt x="734" y="966"/>
                  <a:pt x="489" y="966"/>
                </a:cubicBezTo>
                <a:cubicBezTo>
                  <a:pt x="243" y="966"/>
                  <a:pt x="45" y="760"/>
                  <a:pt x="45" y="505"/>
                </a:cubicBezTo>
              </a:path>
            </a:pathLst>
          </a:custGeom>
          <a:noFill/>
          <a:ln w="57150" cap="flat">
            <a:solidFill>
              <a:srgbClr val="789B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" name="textbox 648"/>
          <p:cNvSpPr/>
          <p:nvPr/>
        </p:nvSpPr>
        <p:spPr>
          <a:xfrm>
            <a:off x="1814931" y="3272423"/>
            <a:ext cx="4912995" cy="2436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8000"/>
              </a:lnSpc>
              <a:spcBef>
                <a:spcPts val="410"/>
              </a:spcBef>
            </a:pPr>
            <a:r>
              <a:rPr sz="2400" kern="0" spc="0" baseline="11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N=45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</a:t>
            </a: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</a:t>
            </a:r>
            <a:r>
              <a:rPr sz="14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300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BID               </a:t>
            </a:r>
            <a:r>
              <a:rPr sz="15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96340" algn="l" rtl="0" eaLnBrk="0">
              <a:lnSpc>
                <a:spcPct val="98000"/>
              </a:lnSpc>
              <a:spcBef>
                <a:spcPts val="34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Trastuzum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Q3W</a:t>
            </a:r>
            <a:r>
              <a:rPr sz="14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2400" kern="0" spc="-20" baseline="7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N=41</a:t>
            </a:r>
            <a:endParaRPr sz="2400" baseline="7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76000"/>
              </a:lnSpc>
              <a:spcBef>
                <a:spcPts val="460"/>
              </a:spcBef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Expansion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41750" algn="l" rtl="0" eaLnBrk="0">
              <a:lnSpc>
                <a:spcPct val="74000"/>
              </a:lnSpc>
              <a:spcBef>
                <a:spcPts val="30"/>
              </a:spcBef>
            </a:pPr>
            <a:r>
              <a:rPr sz="2400" b="1" kern="0" spc="-20" dirty="0">
                <a:solidFill>
                  <a:srgbClr val="4367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endParaRPr sz="2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02735" indent="-5080" algn="l" rtl="0" eaLnBrk="0">
              <a:lnSpc>
                <a:spcPct val="106000"/>
              </a:lnSpc>
              <a:spcBef>
                <a:spcPts val="5"/>
              </a:spcBef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N=31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50" name="rect 65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" name="textbox 652"/>
          <p:cNvSpPr/>
          <p:nvPr/>
        </p:nvSpPr>
        <p:spPr>
          <a:xfrm>
            <a:off x="389636" y="1149172"/>
            <a:ext cx="2782570" cy="1618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Open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Label,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CRC stage</a:t>
            </a:r>
            <a:r>
              <a:rPr sz="18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90000"/>
              </a:lnSpc>
              <a:spcBef>
                <a:spcPts val="43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 AND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wildt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ype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Chemotherapy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refract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anti-HER2 thera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54" name="textbox 654"/>
          <p:cNvSpPr/>
          <p:nvPr/>
        </p:nvSpPr>
        <p:spPr>
          <a:xfrm>
            <a:off x="7029754" y="3949725"/>
            <a:ext cx="2244725" cy="1934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4445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</a:t>
            </a:r>
            <a:r>
              <a:rPr sz="14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300mg</a:t>
            </a:r>
            <a:r>
              <a:rPr sz="14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BID</a:t>
            </a: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Trastuzumab</a:t>
            </a:r>
            <a:r>
              <a:rPr sz="1800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Q3W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80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</a:t>
            </a:r>
            <a:r>
              <a:rPr sz="14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300mg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56" name="textbox 656"/>
          <p:cNvSpPr/>
          <p:nvPr/>
        </p:nvSpPr>
        <p:spPr>
          <a:xfrm>
            <a:off x="5506136" y="1607642"/>
            <a:ext cx="3578225" cy="521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Trastuzumab – anti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-HER2 antibody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–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inhibit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(TKI)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58" name="textbox 658"/>
          <p:cNvSpPr/>
          <p:nvPr/>
        </p:nvSpPr>
        <p:spPr>
          <a:xfrm>
            <a:off x="440296" y="366358"/>
            <a:ext cx="5030470" cy="369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MOUNTAINEER - Study</a:t>
            </a:r>
            <a:r>
              <a:rPr sz="27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60" name="textbox 660"/>
          <p:cNvSpPr/>
          <p:nvPr/>
        </p:nvSpPr>
        <p:spPr>
          <a:xfrm>
            <a:off x="9756469" y="2723693"/>
            <a:ext cx="1576069" cy="524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62" name="textbox 662"/>
          <p:cNvSpPr/>
          <p:nvPr/>
        </p:nvSpPr>
        <p:spPr>
          <a:xfrm>
            <a:off x="127660" y="6020358"/>
            <a:ext cx="5086984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Strickler JH et al. Lancet Oncol. 2023 May;24(5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):496-508.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PMID: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37142372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64" name="picture 6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666" name="textbox 66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68" name="picture 6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23001" y="5653252"/>
            <a:ext cx="1226311" cy="176822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27953" y="3996690"/>
            <a:ext cx="1217930" cy="176783"/>
          </a:xfrm>
          <a:prstGeom prst="rect">
            <a:avLst/>
          </a:prstGeom>
        </p:spPr>
      </p:pic>
      <p:pic>
        <p:nvPicPr>
          <p:cNvPr id="674" name="picture 6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43633" y="3705605"/>
            <a:ext cx="1217930" cy="176783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678" name="path 678"/>
          <p:cNvSpPr/>
          <p:nvPr/>
        </p:nvSpPr>
        <p:spPr>
          <a:xfrm>
            <a:off x="1616201" y="4890516"/>
            <a:ext cx="3824223" cy="38100"/>
          </a:xfrm>
          <a:custGeom>
            <a:avLst/>
            <a:gdLst/>
            <a:ahLst/>
            <a:cxnLst/>
            <a:rect l="0" t="0" r="0" b="0"/>
            <a:pathLst>
              <a:path w="6022" h="60">
                <a:moveTo>
                  <a:pt x="0" y="30"/>
                </a:moveTo>
                <a:lnTo>
                  <a:pt x="6022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0" name="picture 6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682" name="picture 6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684" name="picture 6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686" name="picture 6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688" name="path 688"/>
          <p:cNvSpPr/>
          <p:nvPr/>
        </p:nvSpPr>
        <p:spPr>
          <a:xfrm>
            <a:off x="5725667" y="4085082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rect 69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" name="textbox 692"/>
          <p:cNvSpPr/>
          <p:nvPr/>
        </p:nvSpPr>
        <p:spPr>
          <a:xfrm>
            <a:off x="5506136" y="1607642"/>
            <a:ext cx="5624195" cy="1369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Trastuzumab – anti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-HER2 antibody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15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–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inhibit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 (TKI)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  <a:spcBef>
                <a:spcPts val="5"/>
              </a:spcBef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94" name="picture 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27953" y="3996690"/>
            <a:ext cx="1217930" cy="176783"/>
          </a:xfrm>
          <a:prstGeom prst="rect">
            <a:avLst/>
          </a:prstGeom>
        </p:spPr>
      </p:pic>
      <p:graphicFrame>
        <p:nvGraphicFramePr>
          <p:cNvPr id="696" name="table 696"/>
          <p:cNvGraphicFramePr>
            <a:graphicFrameLocks noGrp="1"/>
          </p:cNvGraphicFramePr>
          <p:nvPr/>
        </p:nvGraphicFramePr>
        <p:xfrm>
          <a:off x="5704332" y="3461003"/>
          <a:ext cx="3844925" cy="1141095"/>
        </p:xfrm>
        <a:graphic>
          <a:graphicData uri="http://schemas.openxmlformats.org/drawingml/2006/table">
            <a:tbl>
              <a:tblPr/>
              <a:tblGrid>
                <a:gridCol w="1241425"/>
                <a:gridCol w="2603500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ct val="84000"/>
                        </a:lnSpc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Cohort</a:t>
                      </a:r>
                      <a:r>
                        <a:rPr sz="1500" kern="0" spc="1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98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N=41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indent="-44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Tucatinib </a:t>
                      </a:r>
                      <a:r>
                        <a:rPr sz="14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</a:t>
                      </a:r>
                      <a:r>
                        <a:rPr sz="1400" kern="0" spc="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300mg</a:t>
                      </a:r>
                      <a:r>
                        <a:rPr sz="1400" kern="0" spc="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BID</a:t>
                      </a:r>
                      <a:r>
                        <a:rPr sz="14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&amp; Trastuzumab</a:t>
                      </a:r>
                      <a:r>
                        <a:rPr sz="1800" kern="0" spc="1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 Q3W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8" name="textbox 698"/>
          <p:cNvSpPr/>
          <p:nvPr/>
        </p:nvSpPr>
        <p:spPr>
          <a:xfrm>
            <a:off x="389636" y="1149172"/>
            <a:ext cx="2782570" cy="1618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Open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Label,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CRC stage</a:t>
            </a:r>
            <a:r>
              <a:rPr sz="18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90000"/>
              </a:lnSpc>
              <a:spcBef>
                <a:spcPts val="43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 AND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wildt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ype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Chemotherapy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refract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anti-HER2 thera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700" name="table 700"/>
          <p:cNvGraphicFramePr>
            <a:graphicFrameLocks noGrp="1"/>
          </p:cNvGraphicFramePr>
          <p:nvPr/>
        </p:nvGraphicFramePr>
        <p:xfrm>
          <a:off x="1597151" y="3160776"/>
          <a:ext cx="3843020" cy="1034414"/>
        </p:xfrm>
        <a:graphic>
          <a:graphicData uri="http://schemas.openxmlformats.org/drawingml/2006/table">
            <a:tbl>
              <a:tblPr/>
              <a:tblGrid>
                <a:gridCol w="1336675"/>
                <a:gridCol w="2506345"/>
              </a:tblGrid>
              <a:tr h="1034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9870" algn="l" rtl="0" eaLnBrk="0">
                        <a:lnSpc>
                          <a:spcPct val="6600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Cohort</a:t>
                      </a:r>
                      <a:r>
                        <a:rPr sz="15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5585" algn="l" rtl="0" eaLnBrk="0">
                        <a:lnSpc>
                          <a:spcPts val="1920"/>
                        </a:lnSpc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N=45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470" indent="-4445" algn="l" rtl="0" eaLnBrk="0">
                        <a:lnSpc>
                          <a:spcPct val="97000"/>
                        </a:lnSpc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Tucatinib </a:t>
                      </a:r>
                      <a:r>
                        <a:rPr sz="14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</a:t>
                      </a:r>
                      <a:r>
                        <a:rPr sz="14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300mg</a:t>
                      </a:r>
                      <a:r>
                        <a:rPr sz="1400" kern="0" spc="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BID</a:t>
                      </a:r>
                      <a:r>
                        <a:rPr sz="14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8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&amp; Trastuzumab</a:t>
                      </a:r>
                      <a:r>
                        <a:rPr sz="18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 Q3W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2" name="textbox 702"/>
          <p:cNvSpPr/>
          <p:nvPr/>
        </p:nvSpPr>
        <p:spPr>
          <a:xfrm>
            <a:off x="440296" y="366358"/>
            <a:ext cx="5030470" cy="369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MOUNTAINEER - Study</a:t>
            </a:r>
            <a:r>
              <a:rPr sz="27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04" name="textbox 704"/>
          <p:cNvSpPr/>
          <p:nvPr/>
        </p:nvSpPr>
        <p:spPr>
          <a:xfrm>
            <a:off x="127660" y="6020358"/>
            <a:ext cx="5086984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Strickler JH et al. Lancet Oncol. 2023 May;24(5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):496-508.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PMID: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37142372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06" name="picture 7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712" name="textbox 712"/>
          <p:cNvSpPr/>
          <p:nvPr/>
        </p:nvSpPr>
        <p:spPr>
          <a:xfrm>
            <a:off x="7050202" y="5640425"/>
            <a:ext cx="2197735" cy="244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</a:t>
            </a:r>
            <a:r>
              <a:rPr sz="14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300mg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14" name="path 714"/>
          <p:cNvSpPr/>
          <p:nvPr/>
        </p:nvSpPr>
        <p:spPr>
          <a:xfrm>
            <a:off x="5725667" y="5202173"/>
            <a:ext cx="38100" cy="553275"/>
          </a:xfrm>
          <a:custGeom>
            <a:avLst/>
            <a:gdLst/>
            <a:ahLst/>
            <a:cxnLst/>
            <a:rect l="0" t="0" r="0" b="0"/>
            <a:pathLst>
              <a:path w="60" h="871">
                <a:moveTo>
                  <a:pt x="30" y="871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6" name="path 716"/>
          <p:cNvSpPr/>
          <p:nvPr/>
        </p:nvSpPr>
        <p:spPr>
          <a:xfrm>
            <a:off x="5433440" y="4587620"/>
            <a:ext cx="621029" cy="642366"/>
          </a:xfrm>
          <a:custGeom>
            <a:avLst/>
            <a:gdLst/>
            <a:ahLst/>
            <a:cxnLst/>
            <a:rect l="0" t="0" r="0" b="0"/>
            <a:pathLst>
              <a:path w="977" h="1011">
                <a:moveTo>
                  <a:pt x="45" y="505"/>
                </a:moveTo>
                <a:cubicBezTo>
                  <a:pt x="45" y="251"/>
                  <a:pt x="243" y="45"/>
                  <a:pt x="489" y="45"/>
                </a:cubicBezTo>
                <a:cubicBezTo>
                  <a:pt x="734" y="45"/>
                  <a:pt x="932" y="251"/>
                  <a:pt x="932" y="505"/>
                </a:cubicBezTo>
                <a:cubicBezTo>
                  <a:pt x="932" y="760"/>
                  <a:pt x="734" y="966"/>
                  <a:pt x="489" y="966"/>
                </a:cubicBezTo>
                <a:cubicBezTo>
                  <a:pt x="243" y="966"/>
                  <a:pt x="45" y="760"/>
                  <a:pt x="45" y="505"/>
                </a:cubicBezTo>
              </a:path>
            </a:pathLst>
          </a:custGeom>
          <a:noFill/>
          <a:ln w="57150" cap="flat">
            <a:solidFill>
              <a:srgbClr val="789B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8" name="textbox 718"/>
          <p:cNvSpPr/>
          <p:nvPr/>
        </p:nvSpPr>
        <p:spPr>
          <a:xfrm>
            <a:off x="9756469" y="3000984"/>
            <a:ext cx="1576069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20" name="textbox 720"/>
          <p:cNvSpPr/>
          <p:nvPr/>
        </p:nvSpPr>
        <p:spPr>
          <a:xfrm>
            <a:off x="5900140" y="5246257"/>
            <a:ext cx="828039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5080" algn="l" rtl="0" eaLnBrk="0">
              <a:lnSpc>
                <a:spcPct val="98000"/>
              </a:lnSpc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N=31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22" name="picture 7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23001" y="5653252"/>
            <a:ext cx="1226311" cy="176822"/>
          </a:xfrm>
          <a:prstGeom prst="rect">
            <a:avLst/>
          </a:prstGeom>
        </p:spPr>
      </p:pic>
      <p:pic>
        <p:nvPicPr>
          <p:cNvPr id="724" name="picture 7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43633" y="3705605"/>
            <a:ext cx="1217930" cy="176783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728" name="textbox 728"/>
          <p:cNvSpPr/>
          <p:nvPr/>
        </p:nvSpPr>
        <p:spPr>
          <a:xfrm>
            <a:off x="1820809" y="4636657"/>
            <a:ext cx="956944" cy="223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Expansion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30" name="path 730"/>
          <p:cNvSpPr/>
          <p:nvPr/>
        </p:nvSpPr>
        <p:spPr>
          <a:xfrm>
            <a:off x="1616201" y="4890516"/>
            <a:ext cx="3824223" cy="38100"/>
          </a:xfrm>
          <a:custGeom>
            <a:avLst/>
            <a:gdLst/>
            <a:ahLst/>
            <a:cxnLst/>
            <a:rect l="0" t="0" r="0" b="0"/>
            <a:pathLst>
              <a:path w="6022" h="60">
                <a:moveTo>
                  <a:pt x="0" y="30"/>
                </a:moveTo>
                <a:lnTo>
                  <a:pt x="6022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32" name="picture 7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736" name="picture 7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sp>
        <p:nvSpPr>
          <p:cNvPr id="738" name="textbox 738"/>
          <p:cNvSpPr/>
          <p:nvPr/>
        </p:nvSpPr>
        <p:spPr>
          <a:xfrm>
            <a:off x="5644032" y="4792421"/>
            <a:ext cx="223520" cy="314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2000"/>
              </a:lnSpc>
            </a:pPr>
            <a:r>
              <a:rPr sz="2300" b="1" kern="0" spc="-120" dirty="0">
                <a:solidFill>
                  <a:srgbClr val="4367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40" name="picture 7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4944" y="1872995"/>
            <a:ext cx="4495800" cy="3352800"/>
          </a:xfrm>
          <a:prstGeom prst="rect">
            <a:avLst/>
          </a:prstGeom>
        </p:spPr>
      </p:pic>
      <p:pic>
        <p:nvPicPr>
          <p:cNvPr id="744" name="picture 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52744" y="2805683"/>
            <a:ext cx="4451603" cy="3352800"/>
          </a:xfrm>
          <a:prstGeom prst="rect">
            <a:avLst/>
          </a:prstGeom>
        </p:spPr>
      </p:pic>
      <p:sp>
        <p:nvSpPr>
          <p:cNvPr id="746" name="rect 74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48" name="picture 7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96000" y="1072896"/>
            <a:ext cx="3713988" cy="1386839"/>
          </a:xfrm>
          <a:prstGeom prst="rect">
            <a:avLst/>
          </a:prstGeom>
        </p:spPr>
      </p:pic>
      <p:sp>
        <p:nvSpPr>
          <p:cNvPr id="750" name="textbox 750"/>
          <p:cNvSpPr/>
          <p:nvPr/>
        </p:nvSpPr>
        <p:spPr>
          <a:xfrm>
            <a:off x="458889" y="457544"/>
            <a:ext cx="4155440" cy="369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MOUNTAINEER</a:t>
            </a:r>
            <a:r>
              <a:rPr sz="27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-</a:t>
            </a:r>
            <a:r>
              <a:rPr sz="2700" kern="0" spc="2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Efficacy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52" name="textbox 752"/>
          <p:cNvSpPr/>
          <p:nvPr/>
        </p:nvSpPr>
        <p:spPr>
          <a:xfrm>
            <a:off x="422949" y="1295254"/>
            <a:ext cx="447738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Cohorts A &amp;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 (Tra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stuzumab &amp; Tucatinib)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54" name="textbox 754"/>
          <p:cNvSpPr/>
          <p:nvPr/>
        </p:nvSpPr>
        <p:spPr>
          <a:xfrm>
            <a:off x="6504685" y="2609621"/>
            <a:ext cx="5086984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Strickler JH et al. Lancet Oncol. 2023 May;24(5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):496-508.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PMID: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37142372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56" name="picture 7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758" name="textbox 75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60" name="picture 7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762" name="textbox 762"/>
          <p:cNvSpPr/>
          <p:nvPr/>
        </p:nvSpPr>
        <p:spPr>
          <a:xfrm>
            <a:off x="127660" y="6020358"/>
            <a:ext cx="2018029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Strickler JH et al.</a:t>
            </a:r>
            <a:r>
              <a:rPr sz="1200" kern="0" spc="-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 2024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64" name="picture 7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766" name="picture 7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768" name="picture 7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770" name="picture 7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772" name="picture 7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box 774"/>
          <p:cNvSpPr/>
          <p:nvPr/>
        </p:nvSpPr>
        <p:spPr>
          <a:xfrm>
            <a:off x="6282106" y="3338296"/>
            <a:ext cx="4012565" cy="2257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1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  <a:spcBef>
                <a:spcPts val="39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Trastuzumab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8mg/kg LD, then 6mg/kg Q3W</a:t>
            </a: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Tucatinib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300</a:t>
            </a:r>
            <a:r>
              <a:rPr sz="14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</a:t>
            </a:r>
            <a:r>
              <a:rPr sz="14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545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005" algn="l" rtl="0" eaLnBrk="0">
              <a:lnSpc>
                <a:spcPct val="97000"/>
              </a:lnSpc>
              <a:spcBef>
                <a:spcPts val="42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+/-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 or 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76" name="rect 77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8" name="textbox 778"/>
          <p:cNvSpPr/>
          <p:nvPr/>
        </p:nvSpPr>
        <p:spPr>
          <a:xfrm>
            <a:off x="421335" y="1122121"/>
            <a:ext cx="4626609" cy="1344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1000"/>
              </a:lnSpc>
            </a:pP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</a:t>
            </a:r>
            <a:r>
              <a:rPr sz="1800" kern="0" spc="2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(or end of adj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CTx &gt;6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ago)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(IHC3+ or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IHC2+/ISH+)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wildtyp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80" name="textbox 780"/>
          <p:cNvSpPr/>
          <p:nvPr/>
        </p:nvSpPr>
        <p:spPr>
          <a:xfrm>
            <a:off x="444131" y="377353"/>
            <a:ext cx="6422390" cy="419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MOUNTAINEER-03 – Study</a:t>
            </a:r>
            <a:r>
              <a:rPr sz="3200" kern="0" spc="3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421106" y="3316935"/>
            <a:ext cx="2244725" cy="795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stratified</a:t>
            </a:r>
            <a:r>
              <a:rPr sz="18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by: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42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sidedness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Liver mets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(yes/no)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84" name="textbox 784"/>
          <p:cNvSpPr/>
          <p:nvPr/>
        </p:nvSpPr>
        <p:spPr>
          <a:xfrm>
            <a:off x="8666174" y="1627964"/>
            <a:ext cx="1905635" cy="525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(per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86" name="picture 7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76240" y="4594097"/>
            <a:ext cx="1226311" cy="627887"/>
          </a:xfrm>
          <a:prstGeom prst="rect">
            <a:avLst/>
          </a:prstGeom>
        </p:spPr>
      </p:pic>
      <p:pic>
        <p:nvPicPr>
          <p:cNvPr id="788" name="picture 7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790" name="textbox 79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92" name="picture 7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4686680" y="3979545"/>
            <a:ext cx="619505" cy="642365"/>
            <a:chOff x="0" y="0"/>
            <a:chExt cx="619505" cy="642365"/>
          </a:xfrm>
        </p:grpSpPr>
        <p:sp>
          <p:nvSpPr>
            <p:cNvPr id="794" name="path 794"/>
            <p:cNvSpPr/>
            <p:nvPr/>
          </p:nvSpPr>
          <p:spPr>
            <a:xfrm>
              <a:off x="0" y="0"/>
              <a:ext cx="619505" cy="642365"/>
            </a:xfrm>
            <a:custGeom>
              <a:avLst/>
              <a:gdLst/>
              <a:ahLst/>
              <a:cxnLst/>
              <a:rect l="0" t="0" r="0" b="0"/>
              <a:pathLst>
                <a:path w="975" h="1011">
                  <a:moveTo>
                    <a:pt x="45" y="505"/>
                  </a:moveTo>
                  <a:cubicBezTo>
                    <a:pt x="45" y="251"/>
                    <a:pt x="243" y="45"/>
                    <a:pt x="487" y="45"/>
                  </a:cubicBezTo>
                  <a:cubicBezTo>
                    <a:pt x="732" y="45"/>
                    <a:pt x="930" y="251"/>
                    <a:pt x="930" y="505"/>
                  </a:cubicBezTo>
                  <a:cubicBezTo>
                    <a:pt x="930" y="760"/>
                    <a:pt x="732" y="966"/>
                    <a:pt x="487" y="966"/>
                  </a:cubicBezTo>
                  <a:cubicBezTo>
                    <a:pt x="243" y="966"/>
                    <a:pt x="45" y="760"/>
                    <a:pt x="45" y="505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96" name="textbox 796"/>
            <p:cNvSpPr/>
            <p:nvPr/>
          </p:nvSpPr>
          <p:spPr>
            <a:xfrm>
              <a:off x="-12700" y="-12700"/>
              <a:ext cx="645159" cy="7410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431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98" name="textbox 798"/>
          <p:cNvSpPr/>
          <p:nvPr/>
        </p:nvSpPr>
        <p:spPr>
          <a:xfrm>
            <a:off x="431393" y="2768295"/>
            <a:ext cx="1561464" cy="249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N=400</a:t>
            </a:r>
            <a:r>
              <a:rPr sz="1800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planned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00" name="picture 8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79670" y="3388614"/>
            <a:ext cx="1217929" cy="176783"/>
          </a:xfrm>
          <a:prstGeom prst="rect">
            <a:avLst/>
          </a:prstGeom>
        </p:spPr>
      </p:pic>
      <p:pic>
        <p:nvPicPr>
          <p:cNvPr id="802" name="picture 8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804" name="textbox 804"/>
          <p:cNvSpPr/>
          <p:nvPr/>
        </p:nvSpPr>
        <p:spPr>
          <a:xfrm>
            <a:off x="134823" y="5994298"/>
            <a:ext cx="10052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NCT05253651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06" name="picture 8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808" name="picture 8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814" name="textbox 814"/>
          <p:cNvSpPr/>
          <p:nvPr/>
        </p:nvSpPr>
        <p:spPr>
          <a:xfrm>
            <a:off x="5478140" y="4216968"/>
            <a:ext cx="28575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16" name="path 816"/>
          <p:cNvSpPr/>
          <p:nvPr/>
        </p:nvSpPr>
        <p:spPr>
          <a:xfrm>
            <a:off x="3818382" y="4282440"/>
            <a:ext cx="874013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8" name="path 818"/>
          <p:cNvSpPr/>
          <p:nvPr/>
        </p:nvSpPr>
        <p:spPr>
          <a:xfrm>
            <a:off x="4977383" y="3477005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box 820"/>
          <p:cNvSpPr/>
          <p:nvPr/>
        </p:nvSpPr>
        <p:spPr>
          <a:xfrm>
            <a:off x="421335" y="1124178"/>
            <a:ext cx="4237354" cy="4402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0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2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(≥IH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C1+)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wildtype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9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 wildtype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≥2 prior</a:t>
            </a:r>
            <a:r>
              <a:rPr sz="18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therapies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  <a:spcBef>
                <a:spcPts val="55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IHC3+ or</a:t>
            </a:r>
            <a:r>
              <a:rPr sz="18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IHC2+/ISH+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7065" algn="l" rtl="0" eaLnBrk="0">
              <a:lnSpc>
                <a:spcPct val="97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IHC2+/ISH-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7065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IHC1+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22" name="textbox 822"/>
          <p:cNvSpPr/>
          <p:nvPr/>
        </p:nvSpPr>
        <p:spPr>
          <a:xfrm>
            <a:off x="7187107" y="1247024"/>
            <a:ext cx="4200525" cy="3245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T-DXd = Trastuzumab Deruxtecan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78305" algn="l" rtl="0" eaLnBrk="0">
              <a:lnSpc>
                <a:spcPct val="83000"/>
              </a:lnSpc>
              <a:spcBef>
                <a:spcPts val="550"/>
              </a:spcBef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67510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kern="0" spc="-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8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(Cohort A)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T-DXd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6.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4mg/kg Q3W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24" name="rect 82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6" name="textbox 826"/>
          <p:cNvSpPr/>
          <p:nvPr/>
        </p:nvSpPr>
        <p:spPr>
          <a:xfrm>
            <a:off x="445351" y="377759"/>
            <a:ext cx="605345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DESTINY-CRC01 – Study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28" name="picture 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72633" y="4261866"/>
            <a:ext cx="1979803" cy="176783"/>
          </a:xfrm>
          <a:prstGeom prst="rect">
            <a:avLst/>
          </a:prstGeom>
        </p:spPr>
      </p:pic>
      <p:graphicFrame>
        <p:nvGraphicFramePr>
          <p:cNvPr id="830" name="table 830"/>
          <p:cNvGraphicFramePr>
            <a:graphicFrameLocks noGrp="1"/>
          </p:cNvGraphicFramePr>
          <p:nvPr/>
        </p:nvGraphicFramePr>
        <p:xfrm>
          <a:off x="5072633" y="3339084"/>
          <a:ext cx="1042034" cy="2009775"/>
        </p:xfrm>
        <a:graphic>
          <a:graphicData uri="http://schemas.openxmlformats.org/drawingml/2006/table">
            <a:tbl>
              <a:tblPr/>
              <a:tblGrid>
                <a:gridCol w="1042034"/>
              </a:tblGrid>
              <a:tr h="1971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N=15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N=18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53975" cap="flat" cmpd="sng" algn="ctr">
                      <a:solidFill>
                        <a:srgbClr val="3D4D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4D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4D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2" name="picture 8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834" name="textbox 83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36" name="picture 8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838" name="textbox 838"/>
          <p:cNvSpPr/>
          <p:nvPr/>
        </p:nvSpPr>
        <p:spPr>
          <a:xfrm>
            <a:off x="123697" y="5994146"/>
            <a:ext cx="186880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Yoshino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40" name="picture 8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844" name="textbox 844"/>
          <p:cNvSpPr/>
          <p:nvPr/>
        </p:nvSpPr>
        <p:spPr>
          <a:xfrm>
            <a:off x="5326290" y="3067872"/>
            <a:ext cx="50038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N=53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46" name="picture 8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850" name="picture 8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picture 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388363"/>
            <a:ext cx="12192000" cy="4053840"/>
          </a:xfrm>
          <a:prstGeom prst="rect">
            <a:avLst/>
          </a:prstGeom>
        </p:spPr>
      </p:pic>
      <p:sp>
        <p:nvSpPr>
          <p:cNvPr id="854" name="rect 85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6" name="textbox 856"/>
          <p:cNvSpPr/>
          <p:nvPr/>
        </p:nvSpPr>
        <p:spPr>
          <a:xfrm>
            <a:off x="445351" y="377759"/>
            <a:ext cx="546735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C01 –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58" name="picture 8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860" name="textbox 86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62" name="picture 8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864" name="textbox 864"/>
          <p:cNvSpPr/>
          <p:nvPr/>
        </p:nvSpPr>
        <p:spPr>
          <a:xfrm>
            <a:off x="123697" y="5994146"/>
            <a:ext cx="186880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Yoshino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66" name="picture 8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868" name="picture 8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870" name="picture 8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874" name="picture 8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picture 8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601723"/>
            <a:ext cx="12192000" cy="4104132"/>
          </a:xfrm>
          <a:prstGeom prst="rect">
            <a:avLst/>
          </a:prstGeom>
        </p:spPr>
      </p:pic>
      <p:sp>
        <p:nvSpPr>
          <p:cNvPr id="878" name="rect 87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0" name="textbox 880"/>
          <p:cNvSpPr/>
          <p:nvPr/>
        </p:nvSpPr>
        <p:spPr>
          <a:xfrm>
            <a:off x="445351" y="377759"/>
            <a:ext cx="5084445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DESTINY-CRC01 –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Survival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82" name="textbox 882"/>
          <p:cNvSpPr/>
          <p:nvPr/>
        </p:nvSpPr>
        <p:spPr>
          <a:xfrm>
            <a:off x="286864" y="1270235"/>
            <a:ext cx="636460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                                                                     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OS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84" name="picture 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886" name="textbox 88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88" name="picture 8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890" name="textbox 890"/>
          <p:cNvSpPr/>
          <p:nvPr/>
        </p:nvSpPr>
        <p:spPr>
          <a:xfrm>
            <a:off x="9882733" y="2447137"/>
            <a:ext cx="1852295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mOS</a:t>
            </a:r>
            <a:r>
              <a:rPr sz="1800" kern="0" spc="2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15.5</a:t>
            </a:r>
            <a:r>
              <a:rPr sz="1800" kern="0" spc="13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92" name="textbox 892"/>
          <p:cNvSpPr/>
          <p:nvPr/>
        </p:nvSpPr>
        <p:spPr>
          <a:xfrm>
            <a:off x="3813911" y="2440888"/>
            <a:ext cx="1838325" cy="292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mPFS 6.9</a:t>
            </a:r>
            <a:r>
              <a:rPr sz="1800" kern="0" spc="1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94" name="textbox 894"/>
          <p:cNvSpPr/>
          <p:nvPr/>
        </p:nvSpPr>
        <p:spPr>
          <a:xfrm>
            <a:off x="123697" y="5994146"/>
            <a:ext cx="186880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Yoshino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96" name="picture 8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898" name="picture 8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900" name="picture 9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sp>
        <p:nvSpPr>
          <p:cNvPr id="902" name="path 902"/>
          <p:cNvSpPr/>
          <p:nvPr/>
        </p:nvSpPr>
        <p:spPr>
          <a:xfrm>
            <a:off x="3428943" y="2566972"/>
            <a:ext cx="294244" cy="172496"/>
          </a:xfrm>
          <a:custGeom>
            <a:avLst/>
            <a:gdLst/>
            <a:ahLst/>
            <a:cxnLst/>
            <a:rect l="0" t="0" r="0" b="0"/>
            <a:pathLst>
              <a:path w="463" h="271">
                <a:moveTo>
                  <a:pt x="4" y="262"/>
                </a:moveTo>
                <a:lnTo>
                  <a:pt x="458" y="8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4" name="path 904"/>
          <p:cNvSpPr/>
          <p:nvPr/>
        </p:nvSpPr>
        <p:spPr>
          <a:xfrm>
            <a:off x="9495987" y="2566972"/>
            <a:ext cx="294244" cy="172496"/>
          </a:xfrm>
          <a:custGeom>
            <a:avLst/>
            <a:gdLst/>
            <a:ahLst/>
            <a:cxnLst/>
            <a:rect l="0" t="0" r="0" b="0"/>
            <a:pathLst>
              <a:path w="463" h="271">
                <a:moveTo>
                  <a:pt x="4" y="262"/>
                </a:moveTo>
                <a:lnTo>
                  <a:pt x="458" y="8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06" name="picture 9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908" name="picture 9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picture 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6280" y="1616964"/>
            <a:ext cx="10468356" cy="4035552"/>
          </a:xfrm>
          <a:prstGeom prst="rect">
            <a:avLst/>
          </a:prstGeom>
        </p:spPr>
      </p:pic>
      <p:sp>
        <p:nvSpPr>
          <p:cNvPr id="912" name="rect 91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4" name="textbox 914"/>
          <p:cNvSpPr/>
          <p:nvPr/>
        </p:nvSpPr>
        <p:spPr>
          <a:xfrm>
            <a:off x="423378" y="377759"/>
            <a:ext cx="5409565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T-DXd –</a:t>
            </a:r>
            <a:r>
              <a:rPr sz="3200" kern="0" spc="-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AE of special inter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est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16" name="textbox 916"/>
          <p:cNvSpPr/>
          <p:nvPr/>
        </p:nvSpPr>
        <p:spPr>
          <a:xfrm>
            <a:off x="437689" y="1127644"/>
            <a:ext cx="3347084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Interstiti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 Lung</a:t>
            </a:r>
            <a:r>
              <a:rPr sz="20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Disease</a:t>
            </a:r>
            <a:r>
              <a:rPr sz="20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(ILD)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18" name="picture 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920" name="textbox 92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22" name="picture 9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924" name="textbox 924"/>
          <p:cNvSpPr/>
          <p:nvPr/>
        </p:nvSpPr>
        <p:spPr>
          <a:xfrm>
            <a:off x="123697" y="5994146"/>
            <a:ext cx="1868804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Yoshino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26" name="picture 9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928" name="picture 9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930" name="picture 9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932" name="picture 9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934" name="picture 9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6" name="table 936"/>
          <p:cNvGraphicFramePr>
            <a:graphicFrameLocks noGrp="1"/>
          </p:cNvGraphicFramePr>
          <p:nvPr/>
        </p:nvGraphicFramePr>
        <p:xfrm>
          <a:off x="4825034" y="3557584"/>
          <a:ext cx="6353809" cy="2175510"/>
        </p:xfrm>
        <a:graphic>
          <a:graphicData uri="http://schemas.openxmlformats.org/drawingml/2006/table">
            <a:tbl>
              <a:tblPr/>
              <a:tblGrid>
                <a:gridCol w="2237105"/>
                <a:gridCol w="4116704"/>
              </a:tblGrid>
              <a:tr h="21755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T-DXd</a:t>
                      </a:r>
                      <a:r>
                        <a:rPr sz="18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 5.4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mg/kg Q3W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T-DXd</a:t>
                      </a:r>
                      <a:r>
                        <a:rPr sz="18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 6.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4mg/kg Q3W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66725" algn="l" rtl="0" eaLnBrk="0">
                        <a:lnSpc>
                          <a:spcPct val="72000"/>
                        </a:lnSpc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N=42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56385" algn="l" rtl="0" eaLnBrk="0">
                        <a:lnSpc>
                          <a:spcPct val="79000"/>
                        </a:lnSpc>
                        <a:spcBef>
                          <a:spcPts val="15"/>
                        </a:spcBef>
                      </a:pPr>
                      <a:r>
                        <a:rPr sz="18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T-DXd</a:t>
                      </a:r>
                      <a:r>
                        <a:rPr sz="18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 5.</a:t>
                      </a:r>
                      <a:r>
                        <a:rPr sz="1400" kern="0" spc="-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4mg/kg Q3W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22500" algn="l" rtl="0" eaLnBrk="0">
                        <a:lnSpc>
                          <a:spcPct val="83000"/>
                        </a:lnSpc>
                        <a:spcBef>
                          <a:spcPts val="540"/>
                        </a:spcBef>
                      </a:pPr>
                      <a:r>
                        <a:rPr sz="1800" b="1" kern="0" spc="-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800" b="1" kern="0" spc="-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Microsoft JhengHei" panose="020B0604030504040204" charset="-120"/>
                          <a:ea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r>
                        <a:rPr sz="1800" b="1" kern="0" spc="-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end</a:t>
                      </a:r>
                      <a:r>
                        <a:rPr sz="1800" b="1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kern="0" spc="-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point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76000"/>
                        </a:lnSpc>
                        <a:spcBef>
                          <a:spcPts val="390"/>
                        </a:spcBef>
                      </a:pPr>
                      <a:r>
                        <a:rPr sz="1800" kern="0" spc="-4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sz="1800" kern="0" spc="7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800" kern="0" spc="-3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cORR</a:t>
                      </a:r>
                      <a:r>
                        <a:rPr sz="1800" kern="0" spc="13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</a:t>
                      </a:r>
                      <a:r>
                        <a:rPr sz="1800" kern="0" spc="11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595454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BICR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38" name="textbox 938"/>
          <p:cNvSpPr/>
          <p:nvPr/>
        </p:nvSpPr>
        <p:spPr>
          <a:xfrm>
            <a:off x="5577128" y="1241500"/>
            <a:ext cx="5420995" cy="2094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T-DXd = Trastuzum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Deruxtecan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0"/>
              </a:spcBef>
            </a:pP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stage</a:t>
            </a:r>
            <a:r>
              <a:rPr sz="1800" b="1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</a:t>
            </a:r>
            <a:r>
              <a:rPr sz="18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stage 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40" name="textbox 940"/>
          <p:cNvSpPr/>
          <p:nvPr/>
        </p:nvSpPr>
        <p:spPr>
          <a:xfrm>
            <a:off x="421106" y="1124178"/>
            <a:ext cx="4009390" cy="264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0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stage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blinded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stage 2: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non-randomized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</a:t>
            </a:r>
            <a:r>
              <a:rPr sz="18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(IHC3+ or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IHC2+/ISH+)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wildtype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800" b="1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 wildtype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anti-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 therapy allowed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33750" algn="l" rtl="0" eaLnBrk="0">
              <a:lnSpc>
                <a:spcPct val="84000"/>
              </a:lnSpc>
              <a:spcBef>
                <a:spcPts val="0"/>
              </a:spcBef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N=40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42" name="rect 94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4" name="textbox 944"/>
          <p:cNvSpPr/>
          <p:nvPr/>
        </p:nvSpPr>
        <p:spPr>
          <a:xfrm>
            <a:off x="445351" y="377759"/>
            <a:ext cx="605345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DESTINY-CRC02 – Study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46" name="picture 9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08248" y="4953761"/>
            <a:ext cx="1228216" cy="620267"/>
          </a:xfrm>
          <a:prstGeom prst="rect">
            <a:avLst/>
          </a:prstGeom>
        </p:spPr>
      </p:pic>
      <p:pic>
        <p:nvPicPr>
          <p:cNvPr id="948" name="picture 9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950" name="textbox 95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52" name="picture 9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3216020" y="4339208"/>
            <a:ext cx="621029" cy="642366"/>
            <a:chOff x="0" y="0"/>
            <a:chExt cx="621029" cy="642366"/>
          </a:xfrm>
        </p:grpSpPr>
        <p:sp>
          <p:nvSpPr>
            <p:cNvPr id="954" name="path 954"/>
            <p:cNvSpPr/>
            <p:nvPr/>
          </p:nvSpPr>
          <p:spPr>
            <a:xfrm>
              <a:off x="0" y="0"/>
              <a:ext cx="621029" cy="642366"/>
            </a:xfrm>
            <a:custGeom>
              <a:avLst/>
              <a:gdLst/>
              <a:ahLst/>
              <a:cxnLst/>
              <a:rect l="0" t="0" r="0" b="0"/>
              <a:pathLst>
                <a:path w="977" h="1011">
                  <a:moveTo>
                    <a:pt x="45" y="505"/>
                  </a:moveTo>
                  <a:cubicBezTo>
                    <a:pt x="45" y="251"/>
                    <a:pt x="243" y="45"/>
                    <a:pt x="488" y="45"/>
                  </a:cubicBezTo>
                  <a:cubicBezTo>
                    <a:pt x="734" y="45"/>
                    <a:pt x="932" y="251"/>
                    <a:pt x="932" y="505"/>
                  </a:cubicBezTo>
                  <a:cubicBezTo>
                    <a:pt x="932" y="760"/>
                    <a:pt x="734" y="966"/>
                    <a:pt x="488" y="966"/>
                  </a:cubicBezTo>
                  <a:cubicBezTo>
                    <a:pt x="243" y="966"/>
                    <a:pt x="45" y="760"/>
                    <a:pt x="45" y="505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56" name="textbox 956"/>
            <p:cNvSpPr/>
            <p:nvPr/>
          </p:nvSpPr>
          <p:spPr>
            <a:xfrm>
              <a:off x="-12700" y="-12700"/>
              <a:ext cx="646430" cy="7410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5585" algn="l" rtl="0" eaLnBrk="0">
                <a:lnSpc>
                  <a:spcPct val="80000"/>
                </a:lnSpc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958" name="textbox 958"/>
          <p:cNvSpPr/>
          <p:nvPr/>
        </p:nvSpPr>
        <p:spPr>
          <a:xfrm>
            <a:off x="135280" y="5994146"/>
            <a:ext cx="236537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Raghav K et alASCO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 #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3501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60" name="picture 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183373" y="3749802"/>
            <a:ext cx="1217930" cy="176783"/>
          </a:xfrm>
          <a:prstGeom prst="rect">
            <a:avLst/>
          </a:prstGeom>
        </p:spPr>
      </p:pic>
      <p:pic>
        <p:nvPicPr>
          <p:cNvPr id="962" name="picture 9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10533" y="3749802"/>
            <a:ext cx="1217929" cy="176783"/>
          </a:xfrm>
          <a:prstGeom prst="rect">
            <a:avLst/>
          </a:prstGeom>
        </p:spPr>
      </p:pic>
      <p:pic>
        <p:nvPicPr>
          <p:cNvPr id="964" name="picture 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966" name="picture 9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968" name="textbox 968"/>
          <p:cNvSpPr/>
          <p:nvPr/>
        </p:nvSpPr>
        <p:spPr>
          <a:xfrm>
            <a:off x="3742346" y="5627887"/>
            <a:ext cx="50038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N=40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70" name="picture 9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972" name="picture 9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974" name="picture 9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976" name="textbox 976"/>
          <p:cNvSpPr/>
          <p:nvPr/>
        </p:nvSpPr>
        <p:spPr>
          <a:xfrm>
            <a:off x="4008623" y="4577521"/>
            <a:ext cx="28575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78" name="path 978"/>
          <p:cNvSpPr/>
          <p:nvPr/>
        </p:nvSpPr>
        <p:spPr>
          <a:xfrm>
            <a:off x="2349245" y="4642104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0" name="path 980"/>
          <p:cNvSpPr/>
          <p:nvPr/>
        </p:nvSpPr>
        <p:spPr>
          <a:xfrm>
            <a:off x="3508248" y="3838194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6335" y="1554352"/>
            <a:ext cx="6220968" cy="3826891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781674" y="1363864"/>
            <a:ext cx="9982200" cy="3150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2000" b="1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20%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algn="l" rtl="0" eaLnBrk="0">
              <a:lnSpc>
                <a:spcPct val="100000"/>
              </a:lnSpc>
              <a:spcBef>
                <a:spcPts val="144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10%      BRAF V600E mutation</a:t>
            </a:r>
            <a:r>
              <a:rPr sz="2000" kern="0" spc="-1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2000" baseline="29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6000"/>
              </a:lnSpc>
              <a:spcBef>
                <a:spcPts val="605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3-5%</a:t>
            </a:r>
            <a:r>
              <a:rPr sz="20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 2 overexp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ression/amplification</a:t>
            </a:r>
            <a:r>
              <a:rPr sz="2000" kern="0" spc="-1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2000" baseline="29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61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2-3%</a:t>
            </a:r>
            <a:r>
              <a:rPr sz="20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 G12C</a:t>
            </a:r>
            <a:r>
              <a:rPr sz="20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mutation</a:t>
            </a:r>
            <a:r>
              <a:rPr sz="2000" kern="0" spc="-2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2000" baseline="29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5000"/>
              </a:lnSpc>
              <a:spcBef>
                <a:spcPts val="600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0.9%     NTRK</a:t>
            </a:r>
            <a:r>
              <a:rPr sz="20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Fusion</a:t>
            </a:r>
            <a:r>
              <a:rPr sz="2000" kern="0" spc="-2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2000" baseline="29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4000"/>
              </a:lnSpc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0.2%     RET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Fusion</a:t>
            </a:r>
            <a:r>
              <a:rPr sz="2000" kern="0" spc="-2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sz="2000" baseline="29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6" name="rect 10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textbox 108"/>
          <p:cNvSpPr/>
          <p:nvPr/>
        </p:nvSpPr>
        <p:spPr>
          <a:xfrm>
            <a:off x="85293" y="5670448"/>
            <a:ext cx="4030979" cy="539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12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Roock W et al.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Lancet Oncol. 2010</a:t>
            </a:r>
            <a:r>
              <a:rPr sz="1200" kern="0" spc="-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Aug;11(8):753-62.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275"/>
              </a:spcBef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 BertottiA, et al.</a:t>
            </a:r>
            <a:r>
              <a:rPr sz="12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Cancer</a:t>
            </a:r>
            <a:r>
              <a:rPr sz="1200" i="1" kern="0" spc="-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Discov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 2011 Nov;1(6):508-23.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1000"/>
              </a:lnSpc>
              <a:spcBef>
                <a:spcPts val="275"/>
              </a:spcBef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 Chida K et al.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Oncologist. 20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21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Oct;26(10):845-853.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6142304" y="5670448"/>
            <a:ext cx="4382770" cy="356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4. Okamura R et al. JCO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 Oncol.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18:2018:PO.18.00183.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1000"/>
              </a:lnSpc>
              <a:spcBef>
                <a:spcPts val="35"/>
              </a:spcBef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5. Le</a:t>
            </a:r>
            <a:r>
              <a:rPr sz="12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RolleAF et al. Oncotarget. 2015 Oct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6;6(30):28929-37.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14" name="textbox 114"/>
          <p:cNvSpPr/>
          <p:nvPr/>
        </p:nvSpPr>
        <p:spPr>
          <a:xfrm>
            <a:off x="433551" y="377353"/>
            <a:ext cx="170307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Overview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extbox 982"/>
          <p:cNvSpPr/>
          <p:nvPr/>
        </p:nvSpPr>
        <p:spPr>
          <a:xfrm>
            <a:off x="4181602" y="1124762"/>
            <a:ext cx="7400925" cy="501015"/>
          </a:xfrm>
          <a:prstGeom prst="rect">
            <a:avLst/>
          </a:prstGeom>
          <a:solidFill>
            <a:srgbClr val="00298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1905" algn="l" rtl="0" eaLnBrk="0">
              <a:lnSpc>
                <a:spcPct val="84000"/>
              </a:lnSpc>
              <a:spcBef>
                <a:spcPts val="5"/>
              </a:spcBef>
            </a:pPr>
            <a:r>
              <a:rPr sz="1200" b="1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T-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DXd</a:t>
            </a:r>
            <a:r>
              <a:rPr sz="12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        T</a:t>
            </a:r>
            <a:r>
              <a:rPr sz="1200" b="1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DXd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0115" algn="l" rtl="0" eaLnBrk="0">
              <a:lnSpc>
                <a:spcPct val="87000"/>
              </a:lnSpc>
              <a:spcBef>
                <a:spcPts val="325"/>
              </a:spcBef>
            </a:pP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5.4</a:t>
            </a:r>
            <a:r>
              <a:rPr sz="1200" b="1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kg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3W                                                       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6.4</a:t>
            </a:r>
            <a:r>
              <a:rPr sz="1200" b="1" kern="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kg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3W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984" name="table 984"/>
          <p:cNvGraphicFramePr>
            <a:graphicFrameLocks noGrp="1"/>
          </p:cNvGraphicFramePr>
          <p:nvPr/>
        </p:nvGraphicFramePr>
        <p:xfrm>
          <a:off x="609600" y="1124839"/>
          <a:ext cx="10972800" cy="4614545"/>
        </p:xfrm>
        <a:graphic>
          <a:graphicData uri="http://schemas.openxmlformats.org/drawingml/2006/table">
            <a:tbl>
              <a:tblPr/>
              <a:tblGrid>
                <a:gridCol w="3571875"/>
                <a:gridCol w="1849754"/>
                <a:gridCol w="1850389"/>
                <a:gridCol w="1850389"/>
                <a:gridCol w="1850389"/>
              </a:tblGrid>
              <a:tr h="50101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 v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754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Stage</a:t>
                      </a:r>
                      <a:r>
                        <a:rPr sz="1200" b="1" kern="0" spc="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9770" algn="l" rtl="0" eaLnBrk="0">
                        <a:lnSpc>
                          <a:spcPts val="1560"/>
                        </a:lnSpc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</a:t>
                      </a:r>
                      <a:r>
                        <a:rPr sz="12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81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Stage</a:t>
                      </a:r>
                      <a:r>
                        <a:rPr sz="1200" b="1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00405" algn="l" rtl="0" eaLnBrk="0">
                        <a:lnSpc>
                          <a:spcPts val="1560"/>
                        </a:lnSpc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</a:t>
                      </a:r>
                      <a:r>
                        <a:rPr sz="12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9775" algn="l" rtl="0" eaLnBrk="0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Total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3420" algn="l" rtl="0" eaLnBrk="0">
                        <a:lnSpc>
                          <a:spcPts val="1815"/>
                        </a:lnSpc>
                      </a:pPr>
                      <a:r>
                        <a:rPr sz="1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</a:t>
                      </a:r>
                      <a:r>
                        <a:rPr sz="12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817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Stage</a:t>
                      </a:r>
                      <a:r>
                        <a:rPr sz="1200" b="1" kern="0" spc="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3420" algn="l" rtl="0" eaLnBrk="0">
                        <a:lnSpc>
                          <a:spcPts val="1560"/>
                        </a:lnSpc>
                      </a:pP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</a:t>
                      </a:r>
                      <a:r>
                        <a:rPr sz="12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985"/>
                    </a:solidFill>
                  </a:tcPr>
                </a:tc>
              </a:tr>
              <a:tr h="280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87000"/>
                        </a:lnSpc>
                      </a:pP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cORR</a:t>
                      </a:r>
                      <a:r>
                        <a:rPr sz="1200" b="1" kern="0" spc="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1200" b="1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 (%)</a:t>
                      </a:r>
                      <a:r>
                        <a:rPr sz="1200" b="1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[95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%</a:t>
                      </a:r>
                      <a:r>
                        <a:rPr sz="1200" b="1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CI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1610" algn="l" rtl="0" eaLnBrk="0">
                        <a:lnSpc>
                          <a:spcPct val="87000"/>
                        </a:lnSpc>
                      </a:pP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 (45.0)</a:t>
                      </a:r>
                      <a:r>
                        <a:rPr sz="1200" b="1" kern="0" spc="2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[29.3-61.5]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245" algn="l" rtl="0" eaLnBrk="0">
                        <a:lnSpc>
                          <a:spcPct val="87000"/>
                        </a:lnSpc>
                      </a:pP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 (31.0)</a:t>
                      </a:r>
                      <a:r>
                        <a:rPr sz="1200" b="1" kern="0" spc="2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[17.6-47.1]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5260" algn="l" rtl="0" eaLnBrk="0">
                        <a:lnSpc>
                          <a:spcPct val="87000"/>
                        </a:lnSpc>
                      </a:pP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31 (37.8)</a:t>
                      </a:r>
                      <a:r>
                        <a:rPr sz="1200" b="1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[2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7.3-49.2]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690" algn="l" rtl="0" eaLnBrk="0">
                        <a:lnSpc>
                          <a:spcPct val="87000"/>
                        </a:lnSpc>
                      </a:pP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 (27.5)</a:t>
                      </a:r>
                      <a:r>
                        <a:rPr sz="1200" b="1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[14.6-43.9</a:t>
                      </a:r>
                      <a:r>
                        <a:rPr sz="1200" b="1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DF3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4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7095" algn="l" rtl="0" eaLnBrk="0">
                        <a:lnSpc>
                          <a:spcPct val="83000"/>
                        </a:lnSpc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7730" algn="l" rtl="0" eaLnBrk="0">
                        <a:lnSpc>
                          <a:spcPct val="83000"/>
                        </a:lnSpc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7730" algn="l" rtl="0" eaLnBrk="0">
                        <a:lnSpc>
                          <a:spcPct val="83000"/>
                        </a:lnSpc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7730" algn="l" rtl="0" eaLnBrk="0">
                        <a:lnSpc>
                          <a:spcPct val="83000"/>
                        </a:lnSpc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F3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277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(45.0)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341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(31.0)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26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31</a:t>
                      </a:r>
                      <a:r>
                        <a:rPr sz="12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(37.8)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976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</a:t>
                      </a:r>
                      <a:r>
                        <a:rPr sz="12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(27.5)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F3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30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007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r>
                        <a:rPr sz="12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(50.0)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0710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</a:t>
                      </a:r>
                      <a:r>
                        <a:rPr sz="12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(47.6)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817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(48.8)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0710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</a:t>
                      </a:r>
                      <a:r>
                        <a:rPr sz="12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(57.5)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F3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PD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151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7700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12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(14.3)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4055" algn="l" rtl="0" eaLnBrk="0">
                        <a:lnSpc>
                          <a:spcPct val="87000"/>
                        </a:lnSpc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(9.8)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3890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2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(10.0)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F3"/>
                    </a:solidFill>
                  </a:tcPr>
                </a:tc>
              </a:tr>
              <a:tr h="241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638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NE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709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4055" algn="l" rtl="0" eaLnBrk="0">
                        <a:lnSpc>
                          <a:spcPct val="87000"/>
                        </a:lnSpc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(7.1)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4055" algn="l" rtl="0" eaLnBrk="0">
                        <a:lnSpc>
                          <a:spcPct val="87000"/>
                        </a:lnSpc>
                      </a:pP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(3.7)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0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200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Confirmed</a:t>
                      </a:r>
                      <a:r>
                        <a:rPr sz="1200" b="1" kern="0" spc="2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DCR</a:t>
                      </a:r>
                      <a:r>
                        <a:rPr sz="1200" b="1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1200" b="1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 (%)</a:t>
                      </a:r>
                      <a:r>
                        <a:rPr sz="1200" b="1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[95%</a:t>
                      </a:r>
                      <a:r>
                        <a:rPr sz="1200" b="1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CI</a:t>
                      </a:r>
                      <a:r>
                        <a:rPr sz="1200" b="1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15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 (95.0)</a:t>
                      </a:r>
                      <a:r>
                        <a:rPr sz="12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[83.1-99.4]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78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33 (78.6)</a:t>
                      </a:r>
                      <a:r>
                        <a:rPr sz="12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[63.2-89.7]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05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71 (86.6)</a:t>
                      </a:r>
                      <a:r>
                        <a:rPr sz="12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[77.3-93.1]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54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34 (85.0)</a:t>
                      </a:r>
                      <a:r>
                        <a:rPr sz="12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[70.2-94.3]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</a:pP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200" b="1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DoR</a:t>
                      </a:r>
                      <a:r>
                        <a:rPr sz="1200" b="1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1200" b="1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</a:t>
                      </a:r>
                      <a:r>
                        <a:rPr sz="1200" b="1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(95% </a:t>
                      </a:r>
                      <a:r>
                        <a:rPr sz="1200" b="1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CI</a:t>
                      </a:r>
                      <a:r>
                        <a:rPr sz="1200" b="1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3235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8.1</a:t>
                      </a:r>
                      <a:r>
                        <a:rPr sz="1200" kern="0" spc="1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(4.2-</a:t>
                      </a:r>
                      <a:r>
                        <a:rPr sz="12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NE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7879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4.6</a:t>
                      </a:r>
                      <a:r>
                        <a:rPr sz="12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(4.1-7.0)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387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5.5</a:t>
                      </a:r>
                      <a:r>
                        <a:rPr sz="1200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(4.2-8.1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387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5.5</a:t>
                      </a:r>
                      <a:r>
                        <a:rPr sz="1200" kern="0" spc="1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(3.7-</a:t>
                      </a:r>
                      <a:r>
                        <a:rPr sz="12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NE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</a:pP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 follow-up,</a:t>
                      </a:r>
                      <a:r>
                        <a:rPr sz="1200" b="1" kern="0" spc="1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 (range)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259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10.6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(2.9-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17.1)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8785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7.7</a:t>
                      </a:r>
                      <a:r>
                        <a:rPr sz="1200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(0.5-10.3)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815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8.9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(0.5-17.1)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3225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10.3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(0.7-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16.4)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</a:pP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 treatment duration,</a:t>
                      </a:r>
                      <a:r>
                        <a:rPr sz="1200" b="1" kern="0" spc="2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</a:t>
                      </a:r>
                      <a:r>
                        <a:rPr sz="1200" b="1" kern="0" spc="1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(range)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7515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5.5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(1.4-13.2)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307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4.8</a:t>
                      </a:r>
                      <a:r>
                        <a:rPr sz="12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(0.7-10.8)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815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5.5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(0.7-13.2)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307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4.9</a:t>
                      </a:r>
                      <a:r>
                        <a:rPr sz="12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(0.7-13.8)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</a:pP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 total dose,</a:t>
                      </a:r>
                      <a:r>
                        <a:rPr sz="1200" b="1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mg/kg</a:t>
                      </a:r>
                      <a:r>
                        <a:rPr sz="1200" b="1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(range)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075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39.6</a:t>
                      </a:r>
                      <a:r>
                        <a:rPr sz="12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(10.5-96.8)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243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37.4</a:t>
                      </a:r>
                      <a:r>
                        <a:rPr sz="12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(5.4-81.3)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2430" algn="l" rtl="0" eaLnBrk="0">
                        <a:lnSpc>
                          <a:spcPct val="87000"/>
                        </a:lnSpc>
                      </a:pP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37.8</a:t>
                      </a:r>
                      <a:r>
                        <a:rPr sz="12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(5.4-96.8)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1630" algn="l" rtl="0" eaLnBrk="0">
                        <a:lnSpc>
                          <a:spcPct val="87000"/>
                        </a:lnSpc>
                      </a:pP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40.8</a:t>
                      </a:r>
                      <a:r>
                        <a:rPr sz="12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(6.4-1</a:t>
                      </a:r>
                      <a:r>
                        <a:rPr sz="12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28.4)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</a:pP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200" b="1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number of cycles</a:t>
                      </a:r>
                      <a:r>
                        <a:rPr sz="1200" b="1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initiate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r>
                        <a:rPr sz="1200" b="1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(range)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467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8.0</a:t>
                      </a:r>
                      <a:r>
                        <a:rPr sz="1200" kern="0" spc="1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(2-19)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94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7.0</a:t>
                      </a:r>
                      <a:r>
                        <a:rPr sz="12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(1-15)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94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7.0</a:t>
                      </a:r>
                      <a:r>
                        <a:rPr sz="12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(1-19)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945" algn="l" rtl="0" eaLnBrk="0">
                        <a:lnSpc>
                          <a:spcPct val="87000"/>
                        </a:lnSpc>
                      </a:pP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7.0</a:t>
                      </a:r>
                      <a:r>
                        <a:rPr sz="12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(1-20)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6" name="table 986"/>
          <p:cNvGraphicFramePr>
            <a:graphicFrameLocks noGrp="1"/>
          </p:cNvGraphicFramePr>
          <p:nvPr/>
        </p:nvGraphicFramePr>
        <p:xfrm>
          <a:off x="7805927" y="1586484"/>
          <a:ext cx="1982469" cy="4166234"/>
        </p:xfrm>
        <a:graphic>
          <a:graphicData uri="http://schemas.openxmlformats.org/drawingml/2006/table">
            <a:tbl>
              <a:tblPr/>
              <a:tblGrid>
                <a:gridCol w="1982469"/>
              </a:tblGrid>
              <a:tr h="4128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8" name="rect 98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90" name="textbox 990"/>
          <p:cNvSpPr/>
          <p:nvPr/>
        </p:nvSpPr>
        <p:spPr>
          <a:xfrm>
            <a:off x="445351" y="377759"/>
            <a:ext cx="546735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C02 –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92" name="picture 9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994" name="textbox 99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96" name="picture 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998" name="textbox 998"/>
          <p:cNvSpPr/>
          <p:nvPr/>
        </p:nvSpPr>
        <p:spPr>
          <a:xfrm>
            <a:off x="135280" y="5994146"/>
            <a:ext cx="236537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Raghav K et alASCO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 #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3501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00" name="picture 1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002" name="picture 1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004" name="picture 10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ath 1010"/>
          <p:cNvSpPr/>
          <p:nvPr/>
        </p:nvSpPr>
        <p:spPr>
          <a:xfrm>
            <a:off x="6564630" y="4779306"/>
            <a:ext cx="1144523" cy="10583"/>
          </a:xfrm>
          <a:custGeom>
            <a:avLst/>
            <a:gdLst/>
            <a:ahLst/>
            <a:cxnLst/>
            <a:rect l="0" t="0" r="0" b="0"/>
            <a:pathLst>
              <a:path w="1802" h="16">
                <a:moveTo>
                  <a:pt x="0" y="8"/>
                </a:moveTo>
                <a:lnTo>
                  <a:pt x="1802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2" name="path 1012"/>
          <p:cNvSpPr/>
          <p:nvPr/>
        </p:nvSpPr>
        <p:spPr>
          <a:xfrm>
            <a:off x="494538" y="2561844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17894" y="30"/>
                </a:moveTo>
                <a:lnTo>
                  <a:pt x="0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4" name="path 1014"/>
          <p:cNvSpPr/>
          <p:nvPr/>
        </p:nvSpPr>
        <p:spPr>
          <a:xfrm>
            <a:off x="494538" y="3224784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0" y="30"/>
                </a:moveTo>
                <a:lnTo>
                  <a:pt x="17894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6" name="path 1016"/>
          <p:cNvSpPr/>
          <p:nvPr/>
        </p:nvSpPr>
        <p:spPr>
          <a:xfrm>
            <a:off x="6552438" y="3429042"/>
            <a:ext cx="1377696" cy="10583"/>
          </a:xfrm>
          <a:custGeom>
            <a:avLst/>
            <a:gdLst/>
            <a:ahLst/>
            <a:cxnLst/>
            <a:rect l="0" t="0" r="0" b="0"/>
            <a:pathLst>
              <a:path w="2169" h="16">
                <a:moveTo>
                  <a:pt x="0" y="8"/>
                </a:moveTo>
                <a:lnTo>
                  <a:pt x="2169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18" name="path 1018"/>
          <p:cNvSpPr/>
          <p:nvPr/>
        </p:nvSpPr>
        <p:spPr>
          <a:xfrm>
            <a:off x="6663690" y="1738926"/>
            <a:ext cx="1010411" cy="10583"/>
          </a:xfrm>
          <a:custGeom>
            <a:avLst/>
            <a:gdLst/>
            <a:ahLst/>
            <a:cxnLst/>
            <a:rect l="0" t="0" r="0" b="0"/>
            <a:pathLst>
              <a:path w="1591" h="16">
                <a:moveTo>
                  <a:pt x="0" y="8"/>
                </a:moveTo>
                <a:lnTo>
                  <a:pt x="1591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0" name="path 1020"/>
          <p:cNvSpPr/>
          <p:nvPr/>
        </p:nvSpPr>
        <p:spPr>
          <a:xfrm>
            <a:off x="6343650" y="3773466"/>
            <a:ext cx="1551431" cy="10583"/>
          </a:xfrm>
          <a:custGeom>
            <a:avLst/>
            <a:gdLst/>
            <a:ahLst/>
            <a:cxnLst/>
            <a:rect l="0" t="0" r="0" b="0"/>
            <a:pathLst>
              <a:path w="2443" h="16">
                <a:moveTo>
                  <a:pt x="0" y="8"/>
                </a:moveTo>
                <a:lnTo>
                  <a:pt x="2443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2" name="path 1022"/>
          <p:cNvSpPr/>
          <p:nvPr/>
        </p:nvSpPr>
        <p:spPr>
          <a:xfrm>
            <a:off x="6680454" y="2756958"/>
            <a:ext cx="1143000" cy="10583"/>
          </a:xfrm>
          <a:custGeom>
            <a:avLst/>
            <a:gdLst/>
            <a:ahLst/>
            <a:cxnLst/>
            <a:rect l="0" t="0" r="0" b="0"/>
            <a:pathLst>
              <a:path w="1800" h="16">
                <a:moveTo>
                  <a:pt x="0" y="8"/>
                </a:moveTo>
                <a:lnTo>
                  <a:pt x="1800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24" name="path 1024"/>
          <p:cNvSpPr/>
          <p:nvPr/>
        </p:nvSpPr>
        <p:spPr>
          <a:xfrm>
            <a:off x="6649973" y="4110270"/>
            <a:ext cx="1187195" cy="10583"/>
          </a:xfrm>
          <a:custGeom>
            <a:avLst/>
            <a:gdLst/>
            <a:ahLst/>
            <a:cxnLst/>
            <a:rect l="0" t="0" r="0" b="0"/>
            <a:pathLst>
              <a:path w="1869" h="16">
                <a:moveTo>
                  <a:pt x="0" y="8"/>
                </a:moveTo>
                <a:lnTo>
                  <a:pt x="1869" y="8"/>
                </a:lnTo>
              </a:path>
            </a:pathLst>
          </a:custGeom>
          <a:noFill/>
          <a:ln w="10583" cap="flat">
            <a:solidFill>
              <a:srgbClr val="023F88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26" name="table 1026"/>
          <p:cNvGraphicFramePr>
            <a:graphicFrameLocks noGrp="1"/>
          </p:cNvGraphicFramePr>
          <p:nvPr/>
        </p:nvGraphicFramePr>
        <p:xfrm>
          <a:off x="475488" y="1569762"/>
          <a:ext cx="11400788" cy="3740784"/>
        </p:xfrm>
        <a:graphic>
          <a:graphicData uri="http://schemas.openxmlformats.org/drawingml/2006/table">
            <a:tbl>
              <a:tblPr/>
              <a:tblGrid>
                <a:gridCol w="2891789"/>
                <a:gridCol w="1786889"/>
                <a:gridCol w="2002155"/>
                <a:gridCol w="888364"/>
                <a:gridCol w="2462529"/>
                <a:gridCol w="1369060"/>
              </a:tblGrid>
              <a:tr h="330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6210" algn="l" rtl="0" eaLnBrk="0">
                        <a:lnSpc>
                          <a:spcPct val="81000"/>
                        </a:lnSpc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All</a:t>
                      </a:r>
                      <a:r>
                        <a:rPr sz="1400" b="1" kern="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patients (5.4 mg/kg)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31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</a:t>
                      </a:r>
                      <a:r>
                        <a:rPr sz="1400" b="1" kern="0" spc="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=</a:t>
                      </a:r>
                      <a:r>
                        <a:rPr sz="1400" b="1" kern="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6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82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8095" algn="l" rtl="0" eaLnBrk="0">
                        <a:lnSpc>
                          <a:spcPct val="81000"/>
                        </a:lnSpc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37.8 (31/82)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27.3-49.2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HER2 status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1975" indent="445770" algn="l" rtl="0" eaLnBrk="0">
                        <a:lnSpc>
                          <a:spcPct val="146000"/>
                        </a:lnSpc>
                      </a:pPr>
                      <a:r>
                        <a:rPr sz="1400" kern="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IHC</a:t>
                      </a:r>
                      <a:r>
                        <a:rPr sz="1400" kern="0" spc="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3+</a:t>
                      </a:r>
                      <a:r>
                        <a:rPr sz="14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IHC 2+/ISH+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4285" algn="l" rtl="0" eaLnBrk="0">
                        <a:lnSpc>
                          <a:spcPct val="81000"/>
                        </a:lnSpc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46.9 (30/64)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6842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5.6</a:t>
                      </a:r>
                      <a:r>
                        <a:rPr sz="1400" b="1" kern="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(1/18)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ts val="103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34.3-59.8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3530" algn="l" rtl="0" eaLnBrk="0">
                        <a:lnSpc>
                          <a:spcPts val="2345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0.1-27.3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50">
                <a:tc vMerge="1"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8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830" algn="l" rtl="0" eaLnBrk="0">
                        <a:lnSpc>
                          <a:spcPct val="97000"/>
                        </a:lnSpc>
                      </a:pPr>
                      <a:r>
                        <a:rPr sz="1400" b="1" i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RAS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status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1230" indent="-137795" algn="l" rtl="0" eaLnBrk="0">
                        <a:lnSpc>
                          <a:spcPct val="12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Wild-type</a:t>
                      </a:r>
                      <a:r>
                        <a:rPr sz="1400" kern="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Mutant</a:t>
                      </a:r>
                      <a:r>
                        <a:rPr sz="1400" kern="0" spc="-20" baseline="260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</a:t>
                      </a:r>
                      <a:endParaRPr sz="1400" baseline="26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16355" indent="-48260" algn="l" rtl="0" eaLnBrk="0">
                        <a:lnSpc>
                          <a:spcPct val="138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39.7 (27/68)</a:t>
                      </a:r>
                      <a:r>
                        <a:rPr sz="1400" b="1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28.6 (4/14)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ts val="1030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28.0-52.3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3530" algn="l" rtl="0" eaLnBrk="0">
                        <a:lnSpc>
                          <a:spcPts val="2520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8.4-58.1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70">
                <a:tc vMerge="1"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81000"/>
                        </a:lnSpc>
                      </a:pPr>
                      <a:r>
                        <a:rPr sz="1400" b="1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ECOG</a:t>
                      </a:r>
                      <a:r>
                        <a:rPr sz="1400" b="1" kern="0" spc="1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1135" algn="l" rtl="0" eaLnBrk="0">
                        <a:lnSpc>
                          <a:spcPct val="80000"/>
                        </a:lnSpc>
                      </a:pP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732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8095" algn="l" rtl="0" eaLnBrk="0">
                        <a:lnSpc>
                          <a:spcPct val="131000"/>
                        </a:lnSpc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39.1 (18/46)</a:t>
                      </a:r>
                      <a:r>
                        <a:rPr sz="1400" b="1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36.1 (13/36)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ts val="1025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25.1-54.6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ts val="2405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20.8-53.8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6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Primary tumor site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5155" indent="132080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Left colon</a:t>
                      </a:r>
                      <a:r>
                        <a:rPr sz="1400" kern="0" spc="-20" baseline="260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</a:t>
                      </a:r>
                      <a:r>
                        <a:rPr sz="9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</a:t>
                      </a: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Right colon</a:t>
                      </a:r>
                      <a:r>
                        <a:rPr sz="1400" kern="0" spc="-10" baseline="3000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</a:t>
                      </a:r>
                      <a:endParaRPr sz="1400" baseline="30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18895" indent="-50800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39.3 (24/61)</a:t>
                      </a:r>
                      <a:r>
                        <a:rPr sz="1400" b="1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33.3 (7/21)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ts val="1025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27.1-52.7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ts val="2400"/>
                        </a:lnSpc>
                      </a:pP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14.6-57.0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9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Prior anti-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HER2 treatment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0" indent="88265" algn="l" rtl="0" eaLnBrk="0">
                        <a:lnSpc>
                          <a:spcPct val="142000"/>
                        </a:lnSpc>
                      </a:pPr>
                      <a:r>
                        <a:rPr sz="1400" kern="0" spc="-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No</a:t>
                      </a:r>
                      <a:r>
                        <a:rPr sz="14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kern="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Yes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15085" indent="-46990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36.9 (24/65)</a:t>
                      </a:r>
                      <a:r>
                        <a:rPr sz="1400" b="1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</a:t>
                      </a:r>
                      <a:r>
                        <a:rPr sz="140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41.2 (7/17)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ts val="1025"/>
                        </a:lnSpc>
                      </a:pPr>
                      <a:r>
                        <a:rPr sz="140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25.3-49.8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ts val="2400"/>
                        </a:lnSpc>
                      </a:pPr>
                      <a:r>
                        <a:rPr sz="140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18.4-67.1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 vMerge="1">
                  <a:tcPr marL="0" marR="0" marT="0" marB="0" vert="horz">
                    <a:lnL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23F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38100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rect 102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30" name="textbox 1030"/>
          <p:cNvSpPr/>
          <p:nvPr/>
        </p:nvSpPr>
        <p:spPr>
          <a:xfrm>
            <a:off x="135280" y="5395815"/>
            <a:ext cx="9069069" cy="771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0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0          10         20         30</a:t>
            </a:r>
            <a:r>
              <a:rPr sz="10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0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    </a:t>
            </a:r>
            <a:r>
              <a:rPr sz="10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50         60         70         80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95670" algn="l" rtl="0" eaLnBrk="0">
              <a:lnSpc>
                <a:spcPct val="81000"/>
              </a:lnSpc>
              <a:spcBef>
                <a:spcPts val="1045"/>
              </a:spcBef>
            </a:pPr>
            <a:r>
              <a:rPr sz="1200" b="1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Objective</a:t>
            </a:r>
            <a:r>
              <a:rPr sz="1200" b="1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200" b="1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esponse Rate, %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Raghav K et alASCO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 #</a:t>
            </a:r>
            <a:r>
              <a:rPr sz="12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3501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32" name="textbox 1032"/>
          <p:cNvSpPr/>
          <p:nvPr/>
        </p:nvSpPr>
        <p:spPr>
          <a:xfrm>
            <a:off x="445351" y="377759"/>
            <a:ext cx="546735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DESTINY-CR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C02 –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34" name="picture 1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036" name="textbox 103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38" name="picture 10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040" name="path 1040"/>
          <p:cNvSpPr/>
          <p:nvPr/>
        </p:nvSpPr>
        <p:spPr>
          <a:xfrm>
            <a:off x="494538" y="2569464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0" y="30"/>
                </a:moveTo>
                <a:lnTo>
                  <a:pt x="17894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2" name="path 1042"/>
          <p:cNvSpPr/>
          <p:nvPr/>
        </p:nvSpPr>
        <p:spPr>
          <a:xfrm>
            <a:off x="494538" y="4608576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17894" y="30"/>
                </a:moveTo>
                <a:lnTo>
                  <a:pt x="0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4" name="path 1044"/>
          <p:cNvSpPr/>
          <p:nvPr/>
        </p:nvSpPr>
        <p:spPr>
          <a:xfrm>
            <a:off x="5367570" y="5296661"/>
            <a:ext cx="10583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6" name="path 1046"/>
          <p:cNvSpPr/>
          <p:nvPr/>
        </p:nvSpPr>
        <p:spPr>
          <a:xfrm>
            <a:off x="8177826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8" name="path 1048"/>
          <p:cNvSpPr/>
          <p:nvPr/>
        </p:nvSpPr>
        <p:spPr>
          <a:xfrm>
            <a:off x="6306354" y="5296661"/>
            <a:ext cx="10583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0" name="path 1050"/>
          <p:cNvSpPr/>
          <p:nvPr/>
        </p:nvSpPr>
        <p:spPr>
          <a:xfrm>
            <a:off x="6778794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2" name="path 1052"/>
          <p:cNvSpPr/>
          <p:nvPr/>
        </p:nvSpPr>
        <p:spPr>
          <a:xfrm>
            <a:off x="5841534" y="5296661"/>
            <a:ext cx="10583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4" name="path 1054"/>
          <p:cNvSpPr/>
          <p:nvPr/>
        </p:nvSpPr>
        <p:spPr>
          <a:xfrm>
            <a:off x="7240566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6" name="path 1056"/>
          <p:cNvSpPr/>
          <p:nvPr/>
        </p:nvSpPr>
        <p:spPr>
          <a:xfrm>
            <a:off x="7703863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8" name="path 1058"/>
          <p:cNvSpPr/>
          <p:nvPr/>
        </p:nvSpPr>
        <p:spPr>
          <a:xfrm>
            <a:off x="8641122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0" name="path 1060"/>
          <p:cNvSpPr/>
          <p:nvPr/>
        </p:nvSpPr>
        <p:spPr>
          <a:xfrm>
            <a:off x="9115086" y="5296661"/>
            <a:ext cx="10582" cy="73152"/>
          </a:xfrm>
          <a:custGeom>
            <a:avLst/>
            <a:gdLst/>
            <a:ahLst/>
            <a:cxnLst/>
            <a:rect l="0" t="0" r="0" b="0"/>
            <a:pathLst>
              <a:path w="16" h="115">
                <a:moveTo>
                  <a:pt x="8" y="115"/>
                </a:moveTo>
                <a:lnTo>
                  <a:pt x="8" y="0"/>
                </a:lnTo>
              </a:path>
            </a:pathLst>
          </a:custGeom>
          <a:noFill/>
          <a:ln w="10583" cap="flat">
            <a:solidFill>
              <a:srgbClr val="231F2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2" name="path 1062"/>
          <p:cNvSpPr/>
          <p:nvPr/>
        </p:nvSpPr>
        <p:spPr>
          <a:xfrm>
            <a:off x="494538" y="5273040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0" y="30"/>
                </a:moveTo>
                <a:lnTo>
                  <a:pt x="17894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4" name="path 1064"/>
          <p:cNvSpPr/>
          <p:nvPr/>
        </p:nvSpPr>
        <p:spPr>
          <a:xfrm>
            <a:off x="494538" y="1905000"/>
            <a:ext cx="11362944" cy="38100"/>
          </a:xfrm>
          <a:custGeom>
            <a:avLst/>
            <a:gdLst/>
            <a:ahLst/>
            <a:cxnLst/>
            <a:rect l="0" t="0" r="0" b="0"/>
            <a:pathLst>
              <a:path w="17894" h="60">
                <a:moveTo>
                  <a:pt x="17894" y="30"/>
                </a:moveTo>
                <a:lnTo>
                  <a:pt x="0" y="3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6" name="textbox 1066"/>
          <p:cNvSpPr/>
          <p:nvPr/>
        </p:nvSpPr>
        <p:spPr>
          <a:xfrm>
            <a:off x="9227994" y="1365325"/>
            <a:ext cx="2241550" cy="208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400" b="1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ORR, %</a:t>
            </a:r>
            <a:r>
              <a:rPr sz="1400" b="1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(n/</a:t>
            </a:r>
            <a:r>
              <a:rPr sz="1400" b="1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N)</a:t>
            </a:r>
            <a:r>
              <a:rPr sz="1400" b="1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400" b="1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400" b="1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b="1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CI</a:t>
            </a:r>
            <a:r>
              <a:rPr sz="1400" b="1" kern="0" spc="-20" baseline="300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endParaRPr sz="1400" baseline="30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068" name="picture 10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070" name="picture 10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5386578" y="2398776"/>
            <a:ext cx="1269491" cy="73152"/>
            <a:chOff x="0" y="0"/>
            <a:chExt cx="1269491" cy="73152"/>
          </a:xfrm>
        </p:grpSpPr>
        <p:sp>
          <p:nvSpPr>
            <p:cNvPr id="1072" name="path 1072"/>
            <p:cNvSpPr/>
            <p:nvPr/>
          </p:nvSpPr>
          <p:spPr>
            <a:xfrm>
              <a:off x="0" y="22902"/>
              <a:ext cx="1269491" cy="10583"/>
            </a:xfrm>
            <a:custGeom>
              <a:avLst/>
              <a:gdLst/>
              <a:ahLst/>
              <a:cxnLst/>
              <a:rect l="0" t="0" r="0" b="0"/>
              <a:pathLst>
                <a:path w="1999" h="16">
                  <a:moveTo>
                    <a:pt x="0" y="8"/>
                  </a:moveTo>
                  <a:lnTo>
                    <a:pt x="1999" y="8"/>
                  </a:lnTo>
                </a:path>
              </a:pathLst>
            </a:custGeom>
            <a:noFill/>
            <a:ln w="10583" cap="flat">
              <a:solidFill>
                <a:srgbClr val="023F88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4" name="path 1074"/>
            <p:cNvSpPr/>
            <p:nvPr/>
          </p:nvSpPr>
          <p:spPr>
            <a:xfrm>
              <a:off x="217170" y="0"/>
              <a:ext cx="73151" cy="73152"/>
            </a:xfrm>
            <a:custGeom>
              <a:avLst/>
              <a:gdLst/>
              <a:ahLst/>
              <a:cxnLst/>
              <a:rect l="0" t="0" r="0" b="0"/>
              <a:pathLst>
                <a:path w="115" h="115">
                  <a:moveTo>
                    <a:pt x="115" y="57"/>
                  </a:moveTo>
                  <a:cubicBezTo>
                    <a:pt x="115" y="89"/>
                    <a:pt x="89" y="115"/>
                    <a:pt x="57" y="115"/>
                  </a:cubicBezTo>
                  <a:cubicBezTo>
                    <a:pt x="25" y="115"/>
                    <a:pt x="0" y="89"/>
                    <a:pt x="0" y="57"/>
                  </a:cubicBezTo>
                  <a:cubicBezTo>
                    <a:pt x="0" y="25"/>
                    <a:pt x="25" y="0"/>
                    <a:pt x="57" y="0"/>
                  </a:cubicBezTo>
                  <a:cubicBezTo>
                    <a:pt x="89" y="0"/>
                    <a:pt x="115" y="25"/>
                    <a:pt x="115" y="57"/>
                  </a:cubicBezTo>
                </a:path>
              </a:pathLst>
            </a:custGeom>
            <a:solidFill>
              <a:srgbClr val="023F88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076" name="picture 10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078" name="picture 10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080" name="picture 10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1082" name="path 1082"/>
          <p:cNvSpPr/>
          <p:nvPr/>
        </p:nvSpPr>
        <p:spPr>
          <a:xfrm>
            <a:off x="7120127" y="1716024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4" name="path 1084"/>
          <p:cNvSpPr/>
          <p:nvPr/>
        </p:nvSpPr>
        <p:spPr>
          <a:xfrm>
            <a:off x="7188707" y="4087367"/>
            <a:ext cx="73152" cy="73152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6" name="path 1086"/>
          <p:cNvSpPr/>
          <p:nvPr/>
        </p:nvSpPr>
        <p:spPr>
          <a:xfrm>
            <a:off x="7033259" y="3752088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8" name="path 1088"/>
          <p:cNvSpPr/>
          <p:nvPr/>
        </p:nvSpPr>
        <p:spPr>
          <a:xfrm>
            <a:off x="7074407" y="4756404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0" name="path 1090"/>
          <p:cNvSpPr/>
          <p:nvPr/>
        </p:nvSpPr>
        <p:spPr>
          <a:xfrm>
            <a:off x="6905244" y="4424171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2" name="path 1092"/>
          <p:cNvSpPr/>
          <p:nvPr/>
        </p:nvSpPr>
        <p:spPr>
          <a:xfrm>
            <a:off x="7548371" y="2063496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4" name="path 1094"/>
          <p:cNvSpPr/>
          <p:nvPr/>
        </p:nvSpPr>
        <p:spPr>
          <a:xfrm>
            <a:off x="6688835" y="3069336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6" name="path 1096"/>
          <p:cNvSpPr/>
          <p:nvPr/>
        </p:nvSpPr>
        <p:spPr>
          <a:xfrm>
            <a:off x="7178040" y="3406140"/>
            <a:ext cx="73152" cy="73151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8" name="path 1098"/>
          <p:cNvSpPr/>
          <p:nvPr/>
        </p:nvSpPr>
        <p:spPr>
          <a:xfrm>
            <a:off x="7206996" y="2735579"/>
            <a:ext cx="73151" cy="73152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0" name="path 1100"/>
          <p:cNvSpPr/>
          <p:nvPr/>
        </p:nvSpPr>
        <p:spPr>
          <a:xfrm>
            <a:off x="7275576" y="5105400"/>
            <a:ext cx="73151" cy="73152"/>
          </a:xfrm>
          <a:custGeom>
            <a:avLst/>
            <a:gdLst/>
            <a:ahLst/>
            <a:cxnLst/>
            <a:rect l="0" t="0" r="0" b="0"/>
            <a:pathLst>
              <a:path w="115" h="115">
                <a:moveTo>
                  <a:pt x="115" y="57"/>
                </a:moveTo>
                <a:cubicBezTo>
                  <a:pt x="115" y="89"/>
                  <a:pt x="89" y="115"/>
                  <a:pt x="57" y="115"/>
                </a:cubicBezTo>
                <a:cubicBezTo>
                  <a:pt x="25" y="115"/>
                  <a:pt x="0" y="89"/>
                  <a:pt x="0" y="57"/>
                </a:cubicBezTo>
                <a:cubicBezTo>
                  <a:pt x="0" y="25"/>
                  <a:pt x="25" y="0"/>
                  <a:pt x="57" y="0"/>
                </a:cubicBez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rgbClr val="023F8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1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0059" y="1569720"/>
            <a:ext cx="11711940" cy="1143000"/>
          </a:xfrm>
          <a:prstGeom prst="rect">
            <a:avLst/>
          </a:prstGeom>
        </p:spPr>
      </p:pic>
      <p:sp>
        <p:nvSpPr>
          <p:cNvPr id="1104" name="textbox 1104"/>
          <p:cNvSpPr/>
          <p:nvPr/>
        </p:nvSpPr>
        <p:spPr>
          <a:xfrm>
            <a:off x="127669" y="4982847"/>
            <a:ext cx="11011534" cy="1229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4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DAISY</a:t>
            </a:r>
            <a:r>
              <a:rPr sz="1400" b="1" kern="0" spc="0" baseline="30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9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</a:t>
            </a:r>
            <a:r>
              <a:rPr sz="14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DESTINY-Brea</a:t>
            </a:r>
            <a:r>
              <a:rPr sz="14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 06</a:t>
            </a:r>
            <a:r>
              <a:rPr sz="1400" b="1" kern="0" spc="-10" baseline="26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</a:t>
            </a:r>
            <a:r>
              <a:rPr sz="14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DESTINY-Breast 04</a:t>
            </a:r>
            <a:r>
              <a:rPr sz="1400" b="1" kern="0" spc="-10" baseline="30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</a:t>
            </a:r>
            <a:r>
              <a:rPr sz="14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DESTINY-Breast 03</a:t>
            </a:r>
            <a:r>
              <a:rPr sz="1400" b="1" kern="0" spc="-10" baseline="30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1400" baseline="30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90000"/>
              </a:lnSpc>
              <a:spcBef>
                <a:spcPts val="370"/>
              </a:spcBef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Dièras V et al.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PD8-02, SABCS 2021; Mosele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et al.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Nature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Medicine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2023                                     3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Modi S</a:t>
            </a:r>
            <a:r>
              <a:rPr sz="12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 al.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EJM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150"/>
              </a:spcBef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 Curigliano G et al.</a:t>
            </a:r>
            <a:r>
              <a:rPr sz="1200" kern="0" spc="-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 2024                                    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                 4 Cortés J et al.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NEJM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06" name="rect 110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8" name="textbox 1108"/>
          <p:cNvSpPr/>
          <p:nvPr/>
        </p:nvSpPr>
        <p:spPr>
          <a:xfrm>
            <a:off x="419277" y="1124864"/>
            <a:ext cx="2649220" cy="1827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1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Trastuzumab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uxtecan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ts val="252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Progression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Free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Survival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1530" algn="l" rtl="0" eaLnBrk="0">
              <a:lnSpc>
                <a:spcPct val="81000"/>
              </a:lnSpc>
              <a:spcBef>
                <a:spcPts val="550"/>
              </a:spcBef>
            </a:pPr>
            <a:r>
              <a:rPr sz="1800" b="1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</a:t>
            </a:r>
            <a:r>
              <a:rPr sz="1800" b="1" kern="0" spc="1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neg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38250" algn="l" rtl="0" eaLnBrk="0">
              <a:lnSpc>
                <a:spcPct val="81000"/>
              </a:lnSpc>
              <a:spcBef>
                <a:spcPts val="260"/>
              </a:spcBef>
            </a:pPr>
            <a:r>
              <a:rPr sz="12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3675" algn="l" rtl="0" eaLnBrk="0">
              <a:lnSpc>
                <a:spcPct val="81000"/>
              </a:lnSpc>
              <a:spcBef>
                <a:spcPts val="5"/>
              </a:spcBef>
            </a:pPr>
            <a:r>
              <a:rPr sz="1200" kern="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 3:</a:t>
            </a:r>
            <a:r>
              <a:rPr sz="1200" kern="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200" kern="0" spc="-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ER2 Non-Expressing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10" name="picture 1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8015" y="2964180"/>
            <a:ext cx="2731007" cy="1706879"/>
          </a:xfrm>
          <a:prstGeom prst="rect">
            <a:avLst/>
          </a:prstGeom>
        </p:spPr>
      </p:pic>
      <p:pic>
        <p:nvPicPr>
          <p:cNvPr id="1112" name="picture 1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60363" y="2886455"/>
            <a:ext cx="2522220" cy="1586483"/>
          </a:xfrm>
          <a:prstGeom prst="rect">
            <a:avLst/>
          </a:prstGeom>
        </p:spPr>
      </p:pic>
      <p:pic>
        <p:nvPicPr>
          <p:cNvPr id="1114" name="picture 1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81871" y="2996183"/>
            <a:ext cx="2842259" cy="1368552"/>
          </a:xfrm>
          <a:prstGeom prst="rect">
            <a:avLst/>
          </a:prstGeom>
        </p:spPr>
      </p:pic>
      <p:pic>
        <p:nvPicPr>
          <p:cNvPr id="1116" name="picture 1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105911" y="2983991"/>
            <a:ext cx="2351532" cy="1441704"/>
          </a:xfrm>
          <a:prstGeom prst="rect">
            <a:avLst/>
          </a:prstGeom>
        </p:spPr>
      </p:pic>
      <p:sp>
        <p:nvSpPr>
          <p:cNvPr id="1118" name="textbox 1118"/>
          <p:cNvSpPr/>
          <p:nvPr/>
        </p:nvSpPr>
        <p:spPr>
          <a:xfrm>
            <a:off x="444131" y="377759"/>
            <a:ext cx="456120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Metastatic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Breast Cancer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20" name="picture 1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122" name="textbox 1122"/>
          <p:cNvSpPr/>
          <p:nvPr/>
        </p:nvSpPr>
        <p:spPr>
          <a:xfrm>
            <a:off x="6157036" y="1918570"/>
            <a:ext cx="1684654" cy="428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00" algn="l" rtl="0" eaLnBrk="0">
              <a:lnSpc>
                <a:spcPct val="93000"/>
              </a:lnSpc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HER2-low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10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IHC1+,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 SISH</a:t>
            </a:r>
            <a:r>
              <a:rPr sz="1200" b="1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neg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24" name="textbox 1124"/>
          <p:cNvSpPr/>
          <p:nvPr/>
        </p:nvSpPr>
        <p:spPr>
          <a:xfrm>
            <a:off x="9066732" y="1908023"/>
            <a:ext cx="1684020" cy="427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1965" algn="l" rtl="0" eaLnBrk="0">
              <a:lnSpc>
                <a:spcPct val="80000"/>
              </a:lnSpc>
            </a:pPr>
            <a:r>
              <a:rPr sz="1800" b="1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HER2+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265"/>
              </a:spcBef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IHC3+,</a:t>
            </a:r>
            <a:r>
              <a:rPr sz="1200" b="1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IHC2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 SISH</a:t>
            </a:r>
            <a:r>
              <a:rPr sz="1200" b="1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26" name="textbox 1126"/>
          <p:cNvSpPr/>
          <p:nvPr/>
        </p:nvSpPr>
        <p:spPr>
          <a:xfrm>
            <a:off x="3444697" y="1912061"/>
            <a:ext cx="1576069" cy="436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92000"/>
              </a:lnSpc>
            </a:pP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HER2-ultra</a:t>
            </a: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10"/>
              </a:spcBef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 &gt;0</a:t>
            </a:r>
            <a:r>
              <a:rPr sz="1200" b="1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&lt;1+,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≤</a:t>
            </a:r>
            <a:r>
              <a:rPr sz="1200" b="1" kern="0" spc="1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10%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28" name="rect 1128"/>
          <p:cNvSpPr/>
          <p:nvPr/>
        </p:nvSpPr>
        <p:spPr>
          <a:xfrm>
            <a:off x="11711940" y="1569719"/>
            <a:ext cx="480059" cy="126187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0" name="rect 1130"/>
          <p:cNvSpPr/>
          <p:nvPr/>
        </p:nvSpPr>
        <p:spPr>
          <a:xfrm>
            <a:off x="4360163" y="2714244"/>
            <a:ext cx="1242060" cy="48005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2" name="textbox 113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34" name="picture 1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aphicFrame>
        <p:nvGraphicFramePr>
          <p:cNvPr id="1136" name="table 1136"/>
          <p:cNvGraphicFramePr>
            <a:graphicFrameLocks noGrp="1"/>
          </p:cNvGraphicFramePr>
          <p:nvPr/>
        </p:nvGraphicFramePr>
        <p:xfrm>
          <a:off x="7007732" y="2921889"/>
          <a:ext cx="796290" cy="295909"/>
        </p:xfrm>
        <a:graphic>
          <a:graphicData uri="http://schemas.openxmlformats.org/drawingml/2006/table">
            <a:tbl>
              <a:tblPr/>
              <a:tblGrid>
                <a:gridCol w="796290"/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HR</a:t>
                      </a:r>
                      <a:r>
                        <a:rPr sz="12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0.50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8" name="table 1138"/>
          <p:cNvGraphicFramePr>
            <a:graphicFrameLocks noGrp="1"/>
          </p:cNvGraphicFramePr>
          <p:nvPr/>
        </p:nvGraphicFramePr>
        <p:xfrm>
          <a:off x="4419980" y="2874645"/>
          <a:ext cx="796290" cy="294640"/>
        </p:xfrm>
        <a:graphic>
          <a:graphicData uri="http://schemas.openxmlformats.org/drawingml/2006/table">
            <a:tbl>
              <a:tblPr/>
              <a:tblGrid>
                <a:gridCol w="796290"/>
              </a:tblGrid>
              <a:tr h="275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39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HR</a:t>
                      </a:r>
                      <a:r>
                        <a:rPr sz="12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0.78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40" name="table 1140"/>
          <p:cNvGraphicFramePr>
            <a:graphicFrameLocks noGrp="1"/>
          </p:cNvGraphicFramePr>
          <p:nvPr/>
        </p:nvGraphicFramePr>
        <p:xfrm>
          <a:off x="10191369" y="2909697"/>
          <a:ext cx="774700" cy="295909"/>
        </p:xfrm>
        <a:graphic>
          <a:graphicData uri="http://schemas.openxmlformats.org/drawingml/2006/table">
            <a:tbl>
              <a:tblPr/>
              <a:tblGrid>
                <a:gridCol w="774700"/>
              </a:tblGrid>
              <a:tr h="27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6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HR</a:t>
                      </a:r>
                      <a:r>
                        <a:rPr sz="12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0.28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1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42" name="picture 11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144" name="picture 11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146" name="picture 11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148" name="picture 1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150" name="picture 11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picture 1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7863" y="969264"/>
            <a:ext cx="11528856" cy="5030723"/>
          </a:xfrm>
          <a:prstGeom prst="rect">
            <a:avLst/>
          </a:prstGeom>
        </p:spPr>
      </p:pic>
      <p:sp>
        <p:nvSpPr>
          <p:cNvPr id="1154" name="rect 115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156" name="table 1156"/>
          <p:cNvGraphicFramePr>
            <a:graphicFrameLocks noGrp="1"/>
          </p:cNvGraphicFramePr>
          <p:nvPr/>
        </p:nvGraphicFramePr>
        <p:xfrm>
          <a:off x="321513" y="4338573"/>
          <a:ext cx="5701029" cy="1261744"/>
        </p:xfrm>
        <a:graphic>
          <a:graphicData uri="http://schemas.openxmlformats.org/drawingml/2006/table">
            <a:tbl>
              <a:tblPr/>
              <a:tblGrid>
                <a:gridCol w="2254250"/>
                <a:gridCol w="942975"/>
                <a:gridCol w="797559"/>
                <a:gridCol w="870585"/>
                <a:gridCol w="835660"/>
              </a:tblGrid>
              <a:tr h="524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462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RAS</a:t>
                      </a:r>
                      <a:r>
                        <a:rPr sz="14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WT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84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RASmt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245" indent="-1397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IHC 2+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SISH+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859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IHC</a:t>
                      </a:r>
                      <a:r>
                        <a:rPr sz="14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3+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Tucatinib/Trastuzumab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465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665" algn="l" rtl="0" eaLnBrk="0">
                        <a:lnSpc>
                          <a:spcPts val="975"/>
                        </a:lnSpc>
                        <a:spcBef>
                          <a:spcPts val="0"/>
                        </a:spcBef>
                      </a:pPr>
                      <a:r>
                        <a:rPr sz="1800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1000" algn="l" rtl="0" eaLnBrk="0">
                        <a:lnSpc>
                          <a:spcPct val="69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69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0" algn="l" rtl="0" eaLnBrk="0">
                        <a:lnSpc>
                          <a:spcPct val="80000"/>
                        </a:lnSpc>
                      </a:pPr>
                      <a:r>
                        <a:rPr sz="1400" kern="0" spc="0" dirty="0">
                          <a:solidFill>
                            <a:srgbClr val="FF93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Trastuzuma</a:t>
                      </a:r>
                      <a:r>
                        <a:rPr sz="1400" kern="0" spc="-10" dirty="0">
                          <a:solidFill>
                            <a:srgbClr val="FF93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b-Deruxtecan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46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099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9575" algn="l" rtl="0" eaLnBrk="0">
                        <a:lnSpc>
                          <a:spcPts val="1020"/>
                        </a:lnSpc>
                        <a:spcBef>
                          <a:spcPts val="5"/>
                        </a:spcBef>
                      </a:pPr>
                      <a:r>
                        <a:rPr sz="1800" b="1" kern="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81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</a:tbl>
          </a:graphicData>
        </a:graphic>
      </p:graphicFrame>
      <p:sp>
        <p:nvSpPr>
          <p:cNvPr id="1158" name="textbox 1158"/>
          <p:cNvSpPr/>
          <p:nvPr/>
        </p:nvSpPr>
        <p:spPr>
          <a:xfrm>
            <a:off x="444131" y="377759"/>
            <a:ext cx="2682875" cy="50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Mode of</a:t>
            </a:r>
            <a:r>
              <a:rPr sz="3200" kern="0" spc="-3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Acti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60" name="picture 1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162" name="textbox 1162"/>
          <p:cNvSpPr/>
          <p:nvPr/>
        </p:nvSpPr>
        <p:spPr>
          <a:xfrm>
            <a:off x="8277530" y="6020358"/>
            <a:ext cx="383667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Ferrario C et al Curr Oncol 2022</a:t>
            </a:r>
            <a:r>
              <a:rPr sz="1200" kern="0" spc="-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Apr</a:t>
            </a:r>
            <a:r>
              <a:rPr sz="12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13;29(4):2720-2734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64" name="textbox 116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66" name="picture 1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168" name="textbox 1168"/>
          <p:cNvSpPr/>
          <p:nvPr/>
        </p:nvSpPr>
        <p:spPr>
          <a:xfrm>
            <a:off x="425450" y="4065473"/>
            <a:ext cx="161099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Clinical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Efficacy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70" name="picture 1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172" name="picture 1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174" name="picture 11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178" name="picture 1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textbox 1180"/>
          <p:cNvSpPr/>
          <p:nvPr/>
        </p:nvSpPr>
        <p:spPr>
          <a:xfrm>
            <a:off x="1508024" y="1784996"/>
            <a:ext cx="8008619" cy="3564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High Clinical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Efficacy of anti-H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ER2</a:t>
            </a:r>
            <a:r>
              <a:rPr sz="20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regimens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HER2 testing recommended</a:t>
            </a:r>
            <a:r>
              <a:rPr sz="20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all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tients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610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Different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Options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  <a:spcBef>
                <a:spcPts val="34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(Trastuzumab/Pertuzumab, Trastuzumab/Lapatinib, Trastuzumab /Tucatinib, T-DXd)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605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Choice o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 Regimen dependent on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2975" algn="l" rtl="0" eaLnBrk="0">
              <a:lnSpc>
                <a:spcPts val="2485"/>
              </a:lnSpc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…</a:t>
            </a:r>
            <a:r>
              <a:rPr sz="2000" kern="0" spc="-4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previous therapies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2975" algn="l" rtl="0" eaLnBrk="0">
              <a:lnSpc>
                <a:spcPct val="98000"/>
              </a:lnSpc>
              <a:spcBef>
                <a:spcPts val="42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…RAS mutatio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nal</a:t>
            </a:r>
            <a:r>
              <a:rPr sz="20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status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2975" algn="l" rtl="0" eaLnBrk="0">
              <a:lnSpc>
                <a:spcPct val="78000"/>
              </a:lnSpc>
              <a:spcBef>
                <a:spcPts val="7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…HER2 expression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levels (IHC2+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i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vs</a:t>
            </a:r>
            <a:r>
              <a:rPr sz="2000" i="1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IHC3+)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2975" algn="l" rtl="0" eaLnBrk="0">
              <a:lnSpc>
                <a:spcPts val="246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…availability / approval status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82" name="rect 118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84" name="textbox 1184"/>
          <p:cNvSpPr/>
          <p:nvPr/>
        </p:nvSpPr>
        <p:spPr>
          <a:xfrm>
            <a:off x="423378" y="377759"/>
            <a:ext cx="704723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Messages -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</a:t>
            </a:r>
            <a:r>
              <a:rPr sz="32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R2+</a:t>
            </a:r>
            <a:r>
              <a:rPr sz="32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86" name="picture 1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188" name="textbox 118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90" name="picture 1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192" name="picture 1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194" name="picture 1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196" name="picture 11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198" name="picture 1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200" name="picture 12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rect 1202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4" name="textbox 1204"/>
          <p:cNvSpPr/>
          <p:nvPr/>
        </p:nvSpPr>
        <p:spPr>
          <a:xfrm>
            <a:off x="543712" y="451840"/>
            <a:ext cx="4041140" cy="584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405"/>
              </a:lnSpc>
            </a:pPr>
            <a:r>
              <a:rPr sz="36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3600" kern="0" spc="-8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600" kern="0" spc="-40" baseline="2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36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mt</a:t>
            </a:r>
            <a:r>
              <a:rPr sz="3600" kern="0" spc="2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6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06" name="textbox 120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08" name="picture 1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212" name="picture 1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214" name="picture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216" name="picture 1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218" name="picture 12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picture 1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46548" y="2036064"/>
            <a:ext cx="6853428" cy="3659123"/>
          </a:xfrm>
          <a:prstGeom prst="rect">
            <a:avLst/>
          </a:prstGeom>
        </p:spPr>
      </p:pic>
      <p:pic>
        <p:nvPicPr>
          <p:cNvPr id="1222" name="picture 1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2024" y="1606296"/>
            <a:ext cx="4648200" cy="4139183"/>
          </a:xfrm>
          <a:prstGeom prst="rect">
            <a:avLst/>
          </a:prstGeom>
        </p:spPr>
      </p:pic>
      <p:sp>
        <p:nvSpPr>
          <p:cNvPr id="1224" name="rect 122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6" name="textbox 1226"/>
          <p:cNvSpPr/>
          <p:nvPr/>
        </p:nvSpPr>
        <p:spPr>
          <a:xfrm>
            <a:off x="424764" y="1202511"/>
            <a:ext cx="796353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CRC: 2-3%   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 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 G12C: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poor prognosis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28" name="textbox 1228"/>
          <p:cNvSpPr/>
          <p:nvPr/>
        </p:nvSpPr>
        <p:spPr>
          <a:xfrm>
            <a:off x="450304" y="382589"/>
            <a:ext cx="4700904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27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27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27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mutation</a:t>
            </a:r>
            <a:r>
              <a:rPr sz="27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27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CRC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30" name="picture 1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232" name="textbox 1232"/>
          <p:cNvSpPr/>
          <p:nvPr/>
        </p:nvSpPr>
        <p:spPr>
          <a:xfrm>
            <a:off x="128422" y="6020511"/>
            <a:ext cx="3521709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Chida K et al. Oncologist. 2021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Oct;26(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10):845-853.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34" name="textbox 123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36" name="picture 1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238" name="textbox 1238"/>
          <p:cNvSpPr/>
          <p:nvPr/>
        </p:nvSpPr>
        <p:spPr>
          <a:xfrm>
            <a:off x="427964" y="1476831"/>
            <a:ext cx="1524000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(NSCLC:</a:t>
            </a:r>
            <a:r>
              <a:rPr sz="18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13%)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40" name="picture 1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1242" name="path 1242"/>
          <p:cNvSpPr/>
          <p:nvPr/>
        </p:nvSpPr>
        <p:spPr>
          <a:xfrm>
            <a:off x="1973579" y="1754123"/>
            <a:ext cx="397764" cy="470916"/>
          </a:xfrm>
          <a:custGeom>
            <a:avLst/>
            <a:gdLst/>
            <a:ahLst/>
            <a:cxnLst/>
            <a:rect l="0" t="0" r="0" b="0"/>
            <a:pathLst>
              <a:path w="626" h="741">
                <a:moveTo>
                  <a:pt x="30" y="711"/>
                </a:moveTo>
                <a:lnTo>
                  <a:pt x="596" y="711"/>
                </a:lnTo>
                <a:lnTo>
                  <a:pt x="596" y="30"/>
                </a:lnTo>
                <a:lnTo>
                  <a:pt x="30" y="30"/>
                </a:lnTo>
                <a:lnTo>
                  <a:pt x="30" y="711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44" name="picture 12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246" name="picture 12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248" name="picture 12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250" name="picture 12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rect 125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54" name="textbox 1254"/>
          <p:cNvSpPr/>
          <p:nvPr/>
        </p:nvSpPr>
        <p:spPr>
          <a:xfrm>
            <a:off x="3798823" y="3215461"/>
            <a:ext cx="2611120" cy="1859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Adagrasib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600mg BID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Adagrasib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600mg BID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5000"/>
              </a:lnSpc>
              <a:spcBef>
                <a:spcPts val="41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Cetuximab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50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0mg</a:t>
            </a:r>
            <a:r>
              <a:rPr sz="14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56" name="textbox 1256"/>
          <p:cNvSpPr/>
          <p:nvPr/>
        </p:nvSpPr>
        <p:spPr>
          <a:xfrm>
            <a:off x="424992" y="1202511"/>
            <a:ext cx="3455670" cy="1115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Open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Label,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1b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9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 with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G12C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mutation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 available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SoC treatment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58" name="textbox 1258"/>
          <p:cNvSpPr/>
          <p:nvPr/>
        </p:nvSpPr>
        <p:spPr>
          <a:xfrm>
            <a:off x="8113598" y="3088818"/>
            <a:ext cx="1374139" cy="1896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ORR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  <a:spcBef>
                <a:spcPts val="550"/>
              </a:spcBef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7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60" name="textbox 1260"/>
          <p:cNvSpPr/>
          <p:nvPr/>
        </p:nvSpPr>
        <p:spPr>
          <a:xfrm>
            <a:off x="430707" y="2850870"/>
            <a:ext cx="1011555" cy="1616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0"/>
              </a:spcBef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b="1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62" name="textbox 1262"/>
          <p:cNvSpPr/>
          <p:nvPr/>
        </p:nvSpPr>
        <p:spPr>
          <a:xfrm>
            <a:off x="439941" y="366713"/>
            <a:ext cx="433387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KRYSTAL</a:t>
            </a:r>
            <a:r>
              <a:rPr sz="27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-1 -</a:t>
            </a:r>
            <a:r>
              <a:rPr sz="2700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27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64" name="picture 1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266" name="textbox 1266"/>
          <p:cNvSpPr/>
          <p:nvPr/>
        </p:nvSpPr>
        <p:spPr>
          <a:xfrm>
            <a:off x="121259" y="6020511"/>
            <a:ext cx="496252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Yaeger R et al.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2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Engl J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Med. 2023 Jan 5;388(1):44-54. PMID: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36546659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68" name="textbox 126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70" name="picture 1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272" name="picture 1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5529" y="3249929"/>
            <a:ext cx="1217929" cy="176784"/>
          </a:xfrm>
          <a:prstGeom prst="rect">
            <a:avLst/>
          </a:prstGeom>
        </p:spPr>
      </p:pic>
      <p:pic>
        <p:nvPicPr>
          <p:cNvPr id="1274" name="picture 12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35529" y="4699254"/>
            <a:ext cx="1217929" cy="176783"/>
          </a:xfrm>
          <a:prstGeom prst="rect">
            <a:avLst/>
          </a:prstGeom>
        </p:spPr>
      </p:pic>
      <p:pic>
        <p:nvPicPr>
          <p:cNvPr id="1276" name="picture 12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278" name="picture 12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1280" name="textbox 1280"/>
          <p:cNvSpPr/>
          <p:nvPr/>
        </p:nvSpPr>
        <p:spPr>
          <a:xfrm>
            <a:off x="2640748" y="4506782"/>
            <a:ext cx="50038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N=32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82" name="textbox 1282"/>
          <p:cNvSpPr/>
          <p:nvPr/>
        </p:nvSpPr>
        <p:spPr>
          <a:xfrm>
            <a:off x="2640748" y="3058447"/>
            <a:ext cx="500380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N=44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84" name="picture 12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286" name="picture 1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288" name="picture 12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" name="table 1290"/>
          <p:cNvGraphicFramePr>
            <a:graphicFrameLocks noGrp="1"/>
          </p:cNvGraphicFramePr>
          <p:nvPr/>
        </p:nvGraphicFramePr>
        <p:xfrm>
          <a:off x="332917" y="1508125"/>
          <a:ext cx="6370955" cy="3273425"/>
        </p:xfrm>
        <a:graphic>
          <a:graphicData uri="http://schemas.openxmlformats.org/drawingml/2006/table">
            <a:tbl>
              <a:tblPr/>
              <a:tblGrid>
                <a:gridCol w="2117725"/>
                <a:gridCol w="1583055"/>
                <a:gridCol w="2670175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845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Adagrasib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1340" algn="l" rtl="0" eaLnBrk="0">
                        <a:lnSpc>
                          <a:spcPct val="84000"/>
                        </a:lnSpc>
                        <a:spcBef>
                          <a:spcPts val="390"/>
                        </a:spcBef>
                      </a:pPr>
                      <a:r>
                        <a:rPr sz="15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N=43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96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Adagrasib</a:t>
                      </a:r>
                      <a:r>
                        <a:rPr sz="1500" b="1" kern="0" spc="2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&amp; Cetuximab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2360" algn="l" rtl="0" eaLnBrk="0">
                        <a:lnSpc>
                          <a:spcPct val="84000"/>
                        </a:lnSpc>
                        <a:spcBef>
                          <a:spcPts val="390"/>
                        </a:spcBef>
                      </a:pPr>
                      <a:r>
                        <a:rPr sz="15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N=28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4D59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ORR</a:t>
                      </a:r>
                      <a:r>
                        <a:rPr sz="1500" b="1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(per</a:t>
                      </a:r>
                      <a:r>
                        <a:rPr sz="15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BICR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538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46%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510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CR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5341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9507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087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284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46%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SD</a:t>
                      </a:r>
                      <a:endParaRPr sz="1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087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855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54%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2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DoR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146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4.3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7.6</a:t>
                      </a:r>
                      <a:r>
                        <a:rPr sz="15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2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PFS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7180" algn="l" rtl="0" eaLnBrk="0">
                        <a:lnSpc>
                          <a:spcPct val="81000"/>
                        </a:lnSpc>
                      </a:pPr>
                      <a:r>
                        <a:rPr sz="1500" kern="0" spc="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5.6</a:t>
                      </a:r>
                      <a:r>
                        <a:rPr sz="1500" kern="0" spc="16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6295" algn="l" rtl="0" eaLnBrk="0">
                        <a:lnSpc>
                          <a:spcPct val="81000"/>
                        </a:lnSpc>
                      </a:pPr>
                      <a:r>
                        <a:rPr sz="1500" kern="0" spc="8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6.9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1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19.8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43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13.4</a:t>
                      </a:r>
                      <a:r>
                        <a:rPr sz="1500" kern="0" spc="1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1"/>
                    </a:solidFill>
                  </a:tcPr>
                </a:tc>
              </a:tr>
              <a:tr h="341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No</a:t>
                      </a:r>
                      <a:r>
                        <a:rPr sz="1500" kern="0" spc="20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previous Tx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101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(1-9)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330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(1-8)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A"/>
                    </a:solidFill>
                  </a:tcPr>
                </a:tc>
              </a:tr>
            </a:tbl>
          </a:graphicData>
        </a:graphic>
      </p:graphicFrame>
      <p:pic>
        <p:nvPicPr>
          <p:cNvPr id="1292" name="picture 12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700771" y="1491995"/>
            <a:ext cx="4131563" cy="2080260"/>
          </a:xfrm>
          <a:prstGeom prst="rect">
            <a:avLst/>
          </a:prstGeom>
        </p:spPr>
      </p:pic>
      <p:pic>
        <p:nvPicPr>
          <p:cNvPr id="1294" name="picture 1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25156" y="4053840"/>
            <a:ext cx="3826763" cy="1990344"/>
          </a:xfrm>
          <a:prstGeom prst="rect">
            <a:avLst/>
          </a:prstGeom>
        </p:spPr>
      </p:pic>
      <p:sp>
        <p:nvSpPr>
          <p:cNvPr id="1296" name="rect 129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8" name="textbox 1298"/>
          <p:cNvSpPr/>
          <p:nvPr/>
        </p:nvSpPr>
        <p:spPr>
          <a:xfrm>
            <a:off x="439941" y="366713"/>
            <a:ext cx="3822065" cy="372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KRYSTAL</a:t>
            </a:r>
            <a:r>
              <a:rPr sz="27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-1 -</a:t>
            </a:r>
            <a:r>
              <a:rPr sz="2700" kern="0" spc="2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00" name="picture 1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302" name="textbox 1302"/>
          <p:cNvSpPr/>
          <p:nvPr/>
        </p:nvSpPr>
        <p:spPr>
          <a:xfrm>
            <a:off x="121259" y="6020511"/>
            <a:ext cx="496252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Yaeger R et al.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2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Engl J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Med. 2023 Jan 5;388(1):44-54. PMID: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36546659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04" name="textbox 1304"/>
          <p:cNvSpPr/>
          <p:nvPr/>
        </p:nvSpPr>
        <p:spPr>
          <a:xfrm>
            <a:off x="6967854" y="3718382"/>
            <a:ext cx="2602229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Adagrasib</a:t>
            </a:r>
            <a:r>
              <a:rPr sz="1800" b="1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Cetuximab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06" name="textbox 130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08" name="picture 1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310" name="textbox 1310"/>
          <p:cNvSpPr/>
          <p:nvPr/>
        </p:nvSpPr>
        <p:spPr>
          <a:xfrm>
            <a:off x="6967854" y="1155268"/>
            <a:ext cx="1136014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Adagrasib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12" name="picture 13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314" name="picture 13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316" name="picture 13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318" name="picture 13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320" name="picture 13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textbox 1322"/>
          <p:cNvSpPr/>
          <p:nvPr/>
        </p:nvSpPr>
        <p:spPr>
          <a:xfrm>
            <a:off x="7009892" y="1424864"/>
            <a:ext cx="3949065" cy="3783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87625" algn="l" rtl="0" eaLnBrk="0">
              <a:lnSpc>
                <a:spcPct val="86000"/>
              </a:lnSpc>
              <a:spcBef>
                <a:spcPts val="405"/>
              </a:spcBef>
            </a:pP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0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PFS,</a:t>
            </a:r>
            <a:r>
              <a:rPr sz="1800" kern="0" spc="10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Adagrasib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600 mg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ts val="221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Cetuximab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algn="l" rtl="0" eaLnBrk="0">
              <a:lnSpc>
                <a:spcPct val="78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 or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ts val="221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mFOLFOX6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1000"/>
              </a:lnSpc>
              <a:spcBef>
                <a:spcPts val="41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(+/-</a:t>
            </a:r>
            <a:r>
              <a:rPr sz="18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24" name="textbox 1324"/>
          <p:cNvSpPr/>
          <p:nvPr/>
        </p:nvSpPr>
        <p:spPr>
          <a:xfrm>
            <a:off x="421400" y="1127644"/>
            <a:ext cx="5797550" cy="1490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81000"/>
              </a:lnSpc>
            </a:pP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r>
              <a:rPr sz="20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2000" b="1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20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mutated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-11430" algn="l" rtl="0" eaLnBrk="0">
              <a:lnSpc>
                <a:spcPct val="90000"/>
              </a:lnSpc>
              <a:spcBef>
                <a:spcPts val="34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2L setting (progression on</a:t>
            </a:r>
            <a:r>
              <a:rPr sz="20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F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OLFOX or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FOLFIRI)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N=461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26" name="rect 132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8" name="textbox 1328"/>
          <p:cNvSpPr/>
          <p:nvPr/>
        </p:nvSpPr>
        <p:spPr>
          <a:xfrm>
            <a:off x="443724" y="377759"/>
            <a:ext cx="5264150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KRYSTAL-10 –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Study</a:t>
            </a:r>
            <a:r>
              <a:rPr sz="3200" kern="0" spc="2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30" name="picture 13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71184" y="4248150"/>
            <a:ext cx="1226311" cy="627888"/>
          </a:xfrm>
          <a:prstGeom prst="rect">
            <a:avLst/>
          </a:prstGeom>
        </p:spPr>
      </p:pic>
      <p:pic>
        <p:nvPicPr>
          <p:cNvPr id="1332" name="picture 13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334" name="textbox 133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36" name="picture 1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5380100" y="3632072"/>
            <a:ext cx="621030" cy="643889"/>
            <a:chOff x="0" y="0"/>
            <a:chExt cx="621030" cy="643889"/>
          </a:xfrm>
        </p:grpSpPr>
        <p:sp>
          <p:nvSpPr>
            <p:cNvPr id="1338" name="path 1338"/>
            <p:cNvSpPr/>
            <p:nvPr/>
          </p:nvSpPr>
          <p:spPr>
            <a:xfrm>
              <a:off x="0" y="0"/>
              <a:ext cx="621030" cy="643889"/>
            </a:xfrm>
            <a:custGeom>
              <a:avLst/>
              <a:gdLst/>
              <a:ahLst/>
              <a:cxnLst/>
              <a:rect l="0" t="0" r="0" b="0"/>
              <a:pathLst>
                <a:path w="978" h="1013">
                  <a:moveTo>
                    <a:pt x="45" y="506"/>
                  </a:moveTo>
                  <a:cubicBezTo>
                    <a:pt x="45" y="251"/>
                    <a:pt x="243" y="45"/>
                    <a:pt x="489" y="45"/>
                  </a:cubicBezTo>
                  <a:cubicBezTo>
                    <a:pt x="734" y="45"/>
                    <a:pt x="933" y="251"/>
                    <a:pt x="933" y="506"/>
                  </a:cubicBezTo>
                  <a:cubicBezTo>
                    <a:pt x="933" y="762"/>
                    <a:pt x="734" y="968"/>
                    <a:pt x="489" y="968"/>
                  </a:cubicBezTo>
                  <a:cubicBezTo>
                    <a:pt x="243" y="968"/>
                    <a:pt x="45" y="762"/>
                    <a:pt x="45" y="506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0" name="textbox 1340"/>
            <p:cNvSpPr/>
            <p:nvPr/>
          </p:nvSpPr>
          <p:spPr>
            <a:xfrm>
              <a:off x="-12700" y="-12700"/>
              <a:ext cx="647065" cy="7429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622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1342" name="picture 1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74613" y="3042666"/>
            <a:ext cx="1217930" cy="176783"/>
          </a:xfrm>
          <a:prstGeom prst="rect">
            <a:avLst/>
          </a:prstGeom>
        </p:spPr>
      </p:pic>
      <p:pic>
        <p:nvPicPr>
          <p:cNvPr id="1344" name="picture 13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1346" name="textbox 1346"/>
          <p:cNvSpPr/>
          <p:nvPr/>
        </p:nvSpPr>
        <p:spPr>
          <a:xfrm>
            <a:off x="134823" y="5994298"/>
            <a:ext cx="10052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NCT04793958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48" name="picture 13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350" name="picture 13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352" name="picture 13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354" name="picture 13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1356" name="textbox 1356"/>
          <p:cNvSpPr/>
          <p:nvPr/>
        </p:nvSpPr>
        <p:spPr>
          <a:xfrm>
            <a:off x="6083803" y="3874068"/>
            <a:ext cx="28575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58" name="path 1358"/>
          <p:cNvSpPr/>
          <p:nvPr/>
        </p:nvSpPr>
        <p:spPr>
          <a:xfrm>
            <a:off x="4513325" y="3934967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0" name="path 1360"/>
          <p:cNvSpPr/>
          <p:nvPr/>
        </p:nvSpPr>
        <p:spPr>
          <a:xfrm>
            <a:off x="5672328" y="3131058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 130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textbox 132"/>
          <p:cNvSpPr/>
          <p:nvPr/>
        </p:nvSpPr>
        <p:spPr>
          <a:xfrm>
            <a:off x="543712" y="454583"/>
            <a:ext cx="4135120" cy="582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380"/>
              </a:lnSpc>
            </a:pPr>
            <a:r>
              <a:rPr sz="3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3600" kern="0" spc="-20" baseline="2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V600E</a:t>
            </a:r>
            <a:r>
              <a:rPr sz="3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36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3600" kern="0" spc="2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6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textbox 1362"/>
          <p:cNvSpPr/>
          <p:nvPr/>
        </p:nvSpPr>
        <p:spPr>
          <a:xfrm>
            <a:off x="7207631" y="1627964"/>
            <a:ext cx="3363595" cy="3216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81455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(per</a:t>
            </a:r>
            <a:r>
              <a:rPr sz="1800" kern="0" spc="12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BICR)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81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Sotorasib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960</a:t>
            </a:r>
            <a:r>
              <a:rPr sz="14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 QD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100" algn="l" rtl="0" eaLnBrk="0">
              <a:lnSpc>
                <a:spcPct val="80000"/>
              </a:lnSpc>
              <a:spcBef>
                <a:spcPts val="43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Panitumumab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6mg/kg Q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Sotorasib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240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mg</a:t>
            </a:r>
            <a:r>
              <a:rPr sz="14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0000"/>
              </a:lnSpc>
              <a:spcBef>
                <a:spcPts val="43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Panitumumab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6mg/kg Q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10" algn="l" rtl="0" eaLnBrk="0">
              <a:lnSpc>
                <a:spcPct val="79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Investigator‘s Choice: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100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Trifluridine/Tipiraci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18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i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735" algn="l" rtl="0" eaLnBrk="0">
              <a:lnSpc>
                <a:spcPts val="2215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Regorafenib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64" name="textbox 1364"/>
          <p:cNvSpPr/>
          <p:nvPr/>
        </p:nvSpPr>
        <p:spPr>
          <a:xfrm>
            <a:off x="422718" y="1122121"/>
            <a:ext cx="5959475" cy="1344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1000"/>
              </a:lnSpc>
            </a:pP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6000"/>
              </a:lnSpc>
              <a:spcBef>
                <a:spcPts val="54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</a:t>
            </a:r>
            <a:r>
              <a:rPr sz="1800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1800" b="1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mutated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indent="-8890" algn="l" rtl="0" eaLnBrk="0">
              <a:lnSpc>
                <a:spcPct val="91000"/>
              </a:lnSpc>
              <a:spcBef>
                <a:spcPts val="265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≥1L  (progress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on or after 5-FU,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Irinotecan &amp;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Oxaliplatin)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ECOG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≤2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66" name="rect 136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68" name="textbox 1368"/>
          <p:cNvSpPr/>
          <p:nvPr/>
        </p:nvSpPr>
        <p:spPr>
          <a:xfrm>
            <a:off x="421106" y="4140149"/>
            <a:ext cx="5036184" cy="1069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stratified</a:t>
            </a:r>
            <a:r>
              <a:rPr sz="18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by: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 an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tiangiogenic therapy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  <a:spcBef>
                <a:spcPts val="390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   Time from dia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gnosis</a:t>
            </a:r>
            <a:r>
              <a:rPr sz="18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8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(≥18mo/&lt;18mo)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ECOG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(0-</a:t>
            </a:r>
            <a:r>
              <a:rPr sz="18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1/2)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70" name="textbox 1370"/>
          <p:cNvSpPr/>
          <p:nvPr/>
        </p:nvSpPr>
        <p:spPr>
          <a:xfrm>
            <a:off x="434365" y="377759"/>
            <a:ext cx="576135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300 – Study</a:t>
            </a:r>
            <a:r>
              <a:rPr sz="3200" kern="0" spc="3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72" name="picture 1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75401" y="3883914"/>
            <a:ext cx="1226311" cy="627888"/>
          </a:xfrm>
          <a:prstGeom prst="rect">
            <a:avLst/>
          </a:prstGeom>
        </p:spPr>
      </p:pic>
      <p:pic>
        <p:nvPicPr>
          <p:cNvPr id="1374" name="picture 1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376" name="textbox 137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78" name="picture 1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5585840" y="3269361"/>
            <a:ext cx="621029" cy="642365"/>
            <a:chOff x="0" y="0"/>
            <a:chExt cx="621029" cy="642365"/>
          </a:xfrm>
        </p:grpSpPr>
        <p:sp>
          <p:nvSpPr>
            <p:cNvPr id="1380" name="path 1380"/>
            <p:cNvSpPr/>
            <p:nvPr/>
          </p:nvSpPr>
          <p:spPr>
            <a:xfrm>
              <a:off x="0" y="0"/>
              <a:ext cx="621029" cy="642365"/>
            </a:xfrm>
            <a:custGeom>
              <a:avLst/>
              <a:gdLst/>
              <a:ahLst/>
              <a:cxnLst/>
              <a:rect l="0" t="0" r="0" b="0"/>
              <a:pathLst>
                <a:path w="977" h="1011">
                  <a:moveTo>
                    <a:pt x="45" y="505"/>
                  </a:moveTo>
                  <a:cubicBezTo>
                    <a:pt x="45" y="251"/>
                    <a:pt x="243" y="45"/>
                    <a:pt x="489" y="45"/>
                  </a:cubicBezTo>
                  <a:cubicBezTo>
                    <a:pt x="734" y="45"/>
                    <a:pt x="932" y="251"/>
                    <a:pt x="932" y="505"/>
                  </a:cubicBezTo>
                  <a:cubicBezTo>
                    <a:pt x="932" y="760"/>
                    <a:pt x="734" y="966"/>
                    <a:pt x="489" y="966"/>
                  </a:cubicBezTo>
                  <a:cubicBezTo>
                    <a:pt x="243" y="966"/>
                    <a:pt x="45" y="760"/>
                    <a:pt x="45" y="505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82" name="textbox 1382"/>
            <p:cNvSpPr/>
            <p:nvPr/>
          </p:nvSpPr>
          <p:spPr>
            <a:xfrm>
              <a:off x="-12700" y="-12700"/>
              <a:ext cx="646430" cy="7410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558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84" name="textbox 1384"/>
          <p:cNvSpPr/>
          <p:nvPr/>
        </p:nvSpPr>
        <p:spPr>
          <a:xfrm>
            <a:off x="134975" y="5994146"/>
            <a:ext cx="216535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Pietrantonio F et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ESMO</a:t>
            </a:r>
            <a:r>
              <a:rPr sz="12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86" name="picture 1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880353" y="2678429"/>
            <a:ext cx="1217930" cy="176784"/>
          </a:xfrm>
          <a:prstGeom prst="rect">
            <a:avLst/>
          </a:prstGeom>
        </p:spPr>
      </p:pic>
      <p:pic>
        <p:nvPicPr>
          <p:cNvPr id="1388" name="picture 1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390" name="picture 13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220205" y="3502914"/>
            <a:ext cx="898017" cy="176783"/>
          </a:xfrm>
          <a:prstGeom prst="rect">
            <a:avLst/>
          </a:prstGeom>
        </p:spPr>
      </p:pic>
      <p:pic>
        <p:nvPicPr>
          <p:cNvPr id="1392" name="picture 13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sp>
        <p:nvSpPr>
          <p:cNvPr id="1394" name="textbox 1394"/>
          <p:cNvSpPr/>
          <p:nvPr/>
        </p:nvSpPr>
        <p:spPr>
          <a:xfrm>
            <a:off x="4979157" y="3275771"/>
            <a:ext cx="454659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396" name="picture 13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398" name="picture 13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400" name="picture 14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1402" name="path 1402"/>
          <p:cNvSpPr/>
          <p:nvPr/>
        </p:nvSpPr>
        <p:spPr>
          <a:xfrm>
            <a:off x="4719065" y="3572255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04" name="path 1404"/>
          <p:cNvSpPr/>
          <p:nvPr/>
        </p:nvSpPr>
        <p:spPr>
          <a:xfrm>
            <a:off x="5878067" y="2766821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picture 14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8958" y="1187939"/>
            <a:ext cx="11639928" cy="4324697"/>
          </a:xfrm>
          <a:prstGeom prst="rect">
            <a:avLst/>
          </a:prstGeom>
        </p:spPr>
      </p:pic>
      <p:sp>
        <p:nvSpPr>
          <p:cNvPr id="1408" name="rect 140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0" name="textbox 1410"/>
          <p:cNvSpPr/>
          <p:nvPr/>
        </p:nvSpPr>
        <p:spPr>
          <a:xfrm>
            <a:off x="434365" y="357838"/>
            <a:ext cx="4542790" cy="439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300 –</a:t>
            </a:r>
            <a:r>
              <a:rPr sz="3200" kern="0" spc="2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r>
              <a:rPr sz="3200" kern="0" spc="-6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baseline="28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ITT</a:t>
            </a:r>
            <a:endParaRPr sz="3200" baseline="28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12" name="picture 1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414" name="textbox 141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16" name="picture 1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418" name="textbox 1418"/>
          <p:cNvSpPr/>
          <p:nvPr/>
        </p:nvSpPr>
        <p:spPr>
          <a:xfrm>
            <a:off x="134975" y="5994146"/>
            <a:ext cx="216535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Pietrantonio F et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ESMO</a:t>
            </a:r>
            <a:r>
              <a:rPr sz="12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20" name="picture 1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422" name="picture 14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424" name="picture 14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426" name="picture 14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428" name="picture 14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picture 1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1309116"/>
            <a:ext cx="11149584" cy="3948683"/>
          </a:xfrm>
          <a:prstGeom prst="rect">
            <a:avLst/>
          </a:prstGeom>
        </p:spPr>
      </p:pic>
      <p:sp>
        <p:nvSpPr>
          <p:cNvPr id="1432" name="rect 143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4" name="textbox 1434"/>
          <p:cNvSpPr/>
          <p:nvPr/>
        </p:nvSpPr>
        <p:spPr>
          <a:xfrm>
            <a:off x="434365" y="377353"/>
            <a:ext cx="5535929" cy="498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300 – O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RR</a:t>
            </a:r>
            <a:r>
              <a:rPr sz="32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36" name="picture 1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438" name="textbox 143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40" name="picture 1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442" name="textbox 1442"/>
          <p:cNvSpPr/>
          <p:nvPr/>
        </p:nvSpPr>
        <p:spPr>
          <a:xfrm>
            <a:off x="135737" y="5994146"/>
            <a:ext cx="185229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Fakih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44" name="picture 14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446" name="picture 14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448" name="picture 14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450" name="picture 14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452" name="picture 14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picture 1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1217676"/>
            <a:ext cx="11343131" cy="4428744"/>
          </a:xfrm>
          <a:prstGeom prst="rect">
            <a:avLst/>
          </a:prstGeom>
        </p:spPr>
      </p:pic>
      <p:sp>
        <p:nvSpPr>
          <p:cNvPr id="1456" name="rect 145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8" name="textbox 1458"/>
          <p:cNvSpPr/>
          <p:nvPr/>
        </p:nvSpPr>
        <p:spPr>
          <a:xfrm>
            <a:off x="434365" y="377353"/>
            <a:ext cx="3933190" cy="419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300 – OS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60" name="picture 1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462" name="textbox 146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64" name="picture 14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466" name="textbox 1466"/>
          <p:cNvSpPr/>
          <p:nvPr/>
        </p:nvSpPr>
        <p:spPr>
          <a:xfrm>
            <a:off x="135737" y="5994146"/>
            <a:ext cx="185229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Fakih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68" name="picture 14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470" name="picture 14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472" name="picture 14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474" name="picture 14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476" name="picture 14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8" name="picture 1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82980" y="1136904"/>
            <a:ext cx="9793223" cy="4696967"/>
          </a:xfrm>
          <a:prstGeom prst="rect">
            <a:avLst/>
          </a:prstGeom>
        </p:spPr>
      </p:pic>
      <p:sp>
        <p:nvSpPr>
          <p:cNvPr id="1480" name="rect 148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2" name="textbox 1482"/>
          <p:cNvSpPr/>
          <p:nvPr/>
        </p:nvSpPr>
        <p:spPr>
          <a:xfrm>
            <a:off x="434365" y="377759"/>
            <a:ext cx="7422515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300 – Subsequent Therapies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84" name="picture 14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486" name="textbox 148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88" name="picture 1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490" name="textbox 1490"/>
          <p:cNvSpPr/>
          <p:nvPr/>
        </p:nvSpPr>
        <p:spPr>
          <a:xfrm>
            <a:off x="135737" y="5994146"/>
            <a:ext cx="1852295" cy="203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Fakih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2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alASCO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2024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92" name="picture 14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494" name="picture 14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496" name="picture 14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498" name="picture 14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500" name="picture 15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rect 150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4" name="textbox 1504"/>
          <p:cNvSpPr/>
          <p:nvPr/>
        </p:nvSpPr>
        <p:spPr>
          <a:xfrm>
            <a:off x="423691" y="1208035"/>
            <a:ext cx="3364865" cy="8845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985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2000" b="1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20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mutated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≥1L prior treatment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2000"/>
              </a:lnSpc>
              <a:spcBef>
                <a:spcPts val="435"/>
              </a:spcBef>
            </a:pP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2000" kern="0" spc="2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1b, open</a:t>
            </a:r>
            <a:r>
              <a:rPr sz="20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label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06" name="textbox 1506"/>
          <p:cNvSpPr/>
          <p:nvPr/>
        </p:nvSpPr>
        <p:spPr>
          <a:xfrm>
            <a:off x="431774" y="366713"/>
            <a:ext cx="746950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</a:t>
            </a:r>
            <a:r>
              <a:rPr sz="27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 –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Subprotocol</a:t>
            </a:r>
            <a:r>
              <a:rPr sz="2700" kern="0" spc="2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27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-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27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08" name="textbox 1508"/>
          <p:cNvSpPr/>
          <p:nvPr/>
        </p:nvSpPr>
        <p:spPr>
          <a:xfrm>
            <a:off x="2368930" y="3781526"/>
            <a:ext cx="2742564" cy="795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1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Sotorasib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9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 mg</a:t>
            </a:r>
            <a:r>
              <a:rPr sz="14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0000"/>
              </a:lnSpc>
              <a:spcBef>
                <a:spcPts val="43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Panitumumab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6mg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/kg Q2W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10" name="textbox 1510"/>
          <p:cNvSpPr/>
          <p:nvPr/>
        </p:nvSpPr>
        <p:spPr>
          <a:xfrm>
            <a:off x="7554214" y="3781526"/>
            <a:ext cx="2742564" cy="795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1000"/>
              </a:lnSpc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Sotorasib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9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 mg</a:t>
            </a:r>
            <a:r>
              <a:rPr sz="14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0000"/>
              </a:lnSpc>
              <a:spcBef>
                <a:spcPts val="43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Panitumumab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6mg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/kg Q2W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12" name="textbox 1512"/>
          <p:cNvSpPr/>
          <p:nvPr/>
        </p:nvSpPr>
        <p:spPr>
          <a:xfrm>
            <a:off x="8990152" y="1353870"/>
            <a:ext cx="2219325" cy="524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algn="l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</a:t>
            </a:r>
            <a:r>
              <a:rPr sz="1800" b="1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38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safety &amp; tolerability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14" name="textbox 1514"/>
          <p:cNvSpPr/>
          <p:nvPr/>
        </p:nvSpPr>
        <p:spPr>
          <a:xfrm>
            <a:off x="2367372" y="2681778"/>
            <a:ext cx="1506219" cy="706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01000"/>
              </a:lnSpc>
            </a:pP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1500" i="1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</a:t>
            </a:r>
            <a:r>
              <a:rPr sz="1500" i="1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i="1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  </a:t>
            </a:r>
            <a:r>
              <a:rPr sz="1500" i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dose explor</a:t>
            </a:r>
            <a:r>
              <a:rPr sz="1500" i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ation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N=6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16" name="textbox 1516"/>
          <p:cNvSpPr/>
          <p:nvPr/>
        </p:nvSpPr>
        <p:spPr>
          <a:xfrm>
            <a:off x="7552656" y="2681778"/>
            <a:ext cx="1498600" cy="706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-635" algn="l" rtl="0" eaLnBrk="0">
              <a:lnSpc>
                <a:spcPct val="101000"/>
              </a:lnSpc>
            </a:pP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1500" i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2:</a:t>
            </a:r>
            <a:r>
              <a:rPr sz="1500" i="1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Cohort</a:t>
            </a:r>
            <a:r>
              <a:rPr sz="1500" i="1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 </a:t>
            </a:r>
            <a:r>
              <a:rPr sz="1500" i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dose expansion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i="1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N=40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18" name="picture 15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520" name="textbox 152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22" name="picture 15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524" name="textbox 1524"/>
          <p:cNvSpPr/>
          <p:nvPr/>
        </p:nvSpPr>
        <p:spPr>
          <a:xfrm>
            <a:off x="5581458" y="3612989"/>
            <a:ext cx="1259839" cy="444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2260" algn="l" rtl="0" eaLnBrk="0">
              <a:lnSpc>
                <a:spcPct val="80000"/>
              </a:lnSpc>
            </a:pPr>
            <a:r>
              <a:rPr sz="14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14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DLTs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330"/>
              </a:spcBef>
            </a:pPr>
            <a:r>
              <a:rPr sz="14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Level</a:t>
            </a:r>
            <a:r>
              <a:rPr sz="14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4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RP2D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26" name="picture 15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77433" y="4065778"/>
            <a:ext cx="1656207" cy="176784"/>
          </a:xfrm>
          <a:prstGeom prst="rect">
            <a:avLst/>
          </a:prstGeom>
        </p:spPr>
      </p:pic>
      <p:sp>
        <p:nvSpPr>
          <p:cNvPr id="1528" name="textbox 1528"/>
          <p:cNvSpPr/>
          <p:nvPr/>
        </p:nvSpPr>
        <p:spPr>
          <a:xfrm>
            <a:off x="120802" y="6020358"/>
            <a:ext cx="185166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Hong DS et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al.</a:t>
            </a:r>
            <a:r>
              <a:rPr sz="1200" kern="0" spc="-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30" name="picture 1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50797" y="4103370"/>
            <a:ext cx="1217930" cy="176783"/>
          </a:xfrm>
          <a:prstGeom prst="rect">
            <a:avLst/>
          </a:prstGeom>
        </p:spPr>
      </p:pic>
      <p:pic>
        <p:nvPicPr>
          <p:cNvPr id="1532" name="picture 15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534" name="picture 15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536" name="picture 15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538" name="picture 15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540" name="picture 15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" name="picture 1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56732" y="1347216"/>
            <a:ext cx="6248400" cy="4113275"/>
          </a:xfrm>
          <a:prstGeom prst="rect">
            <a:avLst/>
          </a:prstGeom>
        </p:spPr>
      </p:pic>
      <p:pic>
        <p:nvPicPr>
          <p:cNvPr id="1544" name="picture 1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1688" y="1351788"/>
            <a:ext cx="5088635" cy="4111752"/>
          </a:xfrm>
          <a:prstGeom prst="rect">
            <a:avLst/>
          </a:prstGeom>
        </p:spPr>
      </p:pic>
      <p:sp>
        <p:nvSpPr>
          <p:cNvPr id="1546" name="rect 1546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8" name="textbox 1548"/>
          <p:cNvSpPr/>
          <p:nvPr/>
        </p:nvSpPr>
        <p:spPr>
          <a:xfrm>
            <a:off x="434365" y="377759"/>
            <a:ext cx="5580379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</a:t>
            </a:r>
            <a:r>
              <a:rPr sz="3200" kern="0" spc="3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 SP-H – Saf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ety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50" name="picture 15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sp>
        <p:nvSpPr>
          <p:cNvPr id="1552" name="textbox 1552"/>
          <p:cNvSpPr/>
          <p:nvPr/>
        </p:nvSpPr>
        <p:spPr>
          <a:xfrm>
            <a:off x="1692234" y="6443160"/>
            <a:ext cx="7755255" cy="223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6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CCCIT</a:t>
            </a:r>
            <a:r>
              <a:rPr sz="1800" kern="0" spc="3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800" kern="0" spc="34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800" kern="0" spc="-17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r>
              <a:rPr sz="1800" kern="0" spc="3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</a:t>
            </a:r>
            <a:r>
              <a:rPr sz="1800" kern="0" spc="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54" name="picture 15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65224" y="6455860"/>
            <a:ext cx="296662" cy="93304"/>
          </a:xfrm>
          <a:prstGeom prst="rect">
            <a:avLst/>
          </a:prstGeom>
        </p:spPr>
      </p:pic>
      <p:pic>
        <p:nvPicPr>
          <p:cNvPr id="1556" name="picture 15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71302" y="6522386"/>
            <a:ext cx="228145" cy="143417"/>
          </a:xfrm>
          <a:prstGeom prst="rect">
            <a:avLst/>
          </a:prstGeom>
        </p:spPr>
      </p:pic>
      <p:sp>
        <p:nvSpPr>
          <p:cNvPr id="1558" name="textbox 1558"/>
          <p:cNvSpPr/>
          <p:nvPr/>
        </p:nvSpPr>
        <p:spPr>
          <a:xfrm>
            <a:off x="2701340" y="6584504"/>
            <a:ext cx="6779259" cy="164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1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presentation</a:t>
            </a:r>
            <a:r>
              <a:rPr sz="11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property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author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licensed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Permission</a:t>
            </a:r>
            <a:r>
              <a:rPr sz="11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required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1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reuse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60" name="picture 15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562" name="textbox 1562"/>
          <p:cNvSpPr/>
          <p:nvPr/>
        </p:nvSpPr>
        <p:spPr>
          <a:xfrm>
            <a:off x="120802" y="6020358"/>
            <a:ext cx="185166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Hong DS et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al.</a:t>
            </a:r>
            <a:r>
              <a:rPr sz="1200" kern="0" spc="-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64" name="picture 15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977940" cy="218593"/>
          </a:xfrm>
          <a:prstGeom prst="rect">
            <a:avLst/>
          </a:prstGeom>
        </p:spPr>
      </p:pic>
      <p:pic>
        <p:nvPicPr>
          <p:cNvPr id="1566" name="picture 15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568" name="picture 15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570" name="picture 15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99480" y="6472273"/>
            <a:ext cx="19555" cy="18143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" name="picture 15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5279" y="1187195"/>
            <a:ext cx="11807951" cy="2961132"/>
          </a:xfrm>
          <a:prstGeom prst="rect">
            <a:avLst/>
          </a:prstGeom>
        </p:spPr>
      </p:pic>
      <p:sp>
        <p:nvSpPr>
          <p:cNvPr id="1574" name="rect 157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76" name="textbox 1576"/>
          <p:cNvSpPr/>
          <p:nvPr/>
        </p:nvSpPr>
        <p:spPr>
          <a:xfrm>
            <a:off x="434365" y="377759"/>
            <a:ext cx="6259195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</a:t>
            </a:r>
            <a:r>
              <a:rPr sz="3200" kern="0" spc="3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 SP-H –</a:t>
            </a:r>
            <a:r>
              <a:rPr sz="3200" kern="0" spc="2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78" name="picture 15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sp>
        <p:nvSpPr>
          <p:cNvPr id="1580" name="textbox 1580"/>
          <p:cNvSpPr/>
          <p:nvPr/>
        </p:nvSpPr>
        <p:spPr>
          <a:xfrm>
            <a:off x="1692234" y="6443160"/>
            <a:ext cx="7755255" cy="223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6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CCCIT</a:t>
            </a:r>
            <a:r>
              <a:rPr sz="1800" kern="0" spc="3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800" kern="0" spc="34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800" kern="0" spc="-17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r>
              <a:rPr sz="1800" kern="0" spc="3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</a:t>
            </a:r>
            <a:r>
              <a:rPr sz="1800" kern="0" spc="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82" name="picture 15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65224" y="6455860"/>
            <a:ext cx="296662" cy="93304"/>
          </a:xfrm>
          <a:prstGeom prst="rect">
            <a:avLst/>
          </a:prstGeom>
        </p:spPr>
      </p:pic>
      <p:pic>
        <p:nvPicPr>
          <p:cNvPr id="1584" name="picture 15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71302" y="6522386"/>
            <a:ext cx="228145" cy="143417"/>
          </a:xfrm>
          <a:prstGeom prst="rect">
            <a:avLst/>
          </a:prstGeom>
        </p:spPr>
      </p:pic>
      <p:sp>
        <p:nvSpPr>
          <p:cNvPr id="1586" name="textbox 1586"/>
          <p:cNvSpPr/>
          <p:nvPr/>
        </p:nvSpPr>
        <p:spPr>
          <a:xfrm>
            <a:off x="2701340" y="6584504"/>
            <a:ext cx="6779259" cy="164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this</a:t>
            </a:r>
            <a:r>
              <a:rPr sz="11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presentation</a:t>
            </a:r>
            <a:r>
              <a:rPr sz="11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property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author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1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licensed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Permission</a:t>
            </a:r>
            <a:r>
              <a:rPr sz="11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required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1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reuse</a:t>
            </a:r>
            <a:r>
              <a:rPr sz="11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88" name="picture 15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590" name="textbox 1590"/>
          <p:cNvSpPr/>
          <p:nvPr/>
        </p:nvSpPr>
        <p:spPr>
          <a:xfrm>
            <a:off x="120802" y="6020358"/>
            <a:ext cx="185166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Hong DS et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al.</a:t>
            </a:r>
            <a:r>
              <a:rPr sz="1200" kern="0" spc="-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ASCO</a:t>
            </a:r>
            <a:r>
              <a:rPr sz="12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92" name="picture 15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977940" cy="218593"/>
          </a:xfrm>
          <a:prstGeom prst="rect">
            <a:avLst/>
          </a:prstGeom>
        </p:spPr>
      </p:pic>
      <p:pic>
        <p:nvPicPr>
          <p:cNvPr id="1594" name="picture 15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596" name="picture 15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598" name="picture 15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99480" y="6472273"/>
            <a:ext cx="19555" cy="18143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textbox 1600"/>
          <p:cNvSpPr/>
          <p:nvPr/>
        </p:nvSpPr>
        <p:spPr>
          <a:xfrm>
            <a:off x="7007098" y="1424864"/>
            <a:ext cx="3952240" cy="3717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</a:t>
            </a:r>
            <a:r>
              <a:rPr sz="18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point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90165" algn="l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9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40" dirty="0">
                <a:solidFill>
                  <a:srgbClr val="59545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1000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1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Sotorasib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 9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 mg</a:t>
            </a:r>
            <a:r>
              <a:rPr sz="14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QD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0000"/>
              </a:lnSpc>
              <a:spcBef>
                <a:spcPts val="43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Panitumumab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 6mg</a:t>
            </a:r>
            <a:r>
              <a:rPr sz="14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/kg Q2W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785" algn="l" rtl="0" eaLnBrk="0">
              <a:lnSpc>
                <a:spcPct val="81000"/>
              </a:lnSpc>
              <a:spcBef>
                <a:spcPts val="54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FOLFIRI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435" algn="l" rtl="0" eaLnBrk="0">
              <a:lnSpc>
                <a:spcPct val="97000"/>
              </a:lnSpc>
              <a:spcBef>
                <a:spcPts val="425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+/-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02" name="rect 160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4" name="textbox 1604"/>
          <p:cNvSpPr/>
          <p:nvPr/>
        </p:nvSpPr>
        <p:spPr>
          <a:xfrm>
            <a:off x="430817" y="1127644"/>
            <a:ext cx="3357879" cy="1494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1000"/>
              </a:lnSpc>
            </a:pP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r>
              <a:rPr sz="20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9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-10795" algn="l" rtl="0" eaLnBrk="0">
              <a:lnSpc>
                <a:spcPct val="90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mCRC,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2000" b="1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20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mutated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setting (treatment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naïve)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82000"/>
              </a:lnSpc>
              <a:spcBef>
                <a:spcPts val="45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N=450 pla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nned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06" name="textbox 1606"/>
          <p:cNvSpPr/>
          <p:nvPr/>
        </p:nvSpPr>
        <p:spPr>
          <a:xfrm>
            <a:off x="434365" y="377759"/>
            <a:ext cx="5761354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CodeBreaK 301 – Study</a:t>
            </a:r>
            <a:r>
              <a:rPr sz="3200" kern="0" spc="3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08" name="picture 1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71184" y="4248150"/>
            <a:ext cx="1226311" cy="627888"/>
          </a:xfrm>
          <a:prstGeom prst="rect">
            <a:avLst/>
          </a:prstGeom>
        </p:spPr>
      </p:pic>
      <p:pic>
        <p:nvPicPr>
          <p:cNvPr id="1610" name="picture 1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612" name="textbox 161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14" name="picture 16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5380100" y="3632072"/>
            <a:ext cx="621030" cy="643889"/>
            <a:chOff x="0" y="0"/>
            <a:chExt cx="621030" cy="643889"/>
          </a:xfrm>
        </p:grpSpPr>
        <p:sp>
          <p:nvSpPr>
            <p:cNvPr id="1616" name="path 1616"/>
            <p:cNvSpPr/>
            <p:nvPr/>
          </p:nvSpPr>
          <p:spPr>
            <a:xfrm>
              <a:off x="0" y="0"/>
              <a:ext cx="621030" cy="643889"/>
            </a:xfrm>
            <a:custGeom>
              <a:avLst/>
              <a:gdLst/>
              <a:ahLst/>
              <a:cxnLst/>
              <a:rect l="0" t="0" r="0" b="0"/>
              <a:pathLst>
                <a:path w="978" h="1013">
                  <a:moveTo>
                    <a:pt x="45" y="506"/>
                  </a:moveTo>
                  <a:cubicBezTo>
                    <a:pt x="45" y="251"/>
                    <a:pt x="243" y="45"/>
                    <a:pt x="489" y="45"/>
                  </a:cubicBezTo>
                  <a:cubicBezTo>
                    <a:pt x="734" y="45"/>
                    <a:pt x="933" y="251"/>
                    <a:pt x="933" y="506"/>
                  </a:cubicBezTo>
                  <a:cubicBezTo>
                    <a:pt x="933" y="762"/>
                    <a:pt x="734" y="968"/>
                    <a:pt x="489" y="968"/>
                  </a:cubicBezTo>
                  <a:cubicBezTo>
                    <a:pt x="243" y="968"/>
                    <a:pt x="45" y="762"/>
                    <a:pt x="45" y="506"/>
                  </a:cubicBezTo>
                </a:path>
              </a:pathLst>
            </a:custGeom>
            <a:noFill/>
            <a:ln w="57150" cap="flat">
              <a:solidFill>
                <a:srgbClr val="789BB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18" name="textbox 1618"/>
            <p:cNvSpPr/>
            <p:nvPr/>
          </p:nvSpPr>
          <p:spPr>
            <a:xfrm>
              <a:off x="-12700" y="-12700"/>
              <a:ext cx="647065" cy="7429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622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2400" b="1" kern="0" spc="-20" dirty="0">
                  <a:solidFill>
                    <a:srgbClr val="43678B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R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1620" name="picture 16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74613" y="3042666"/>
            <a:ext cx="1217930" cy="176783"/>
          </a:xfrm>
          <a:prstGeom prst="rect">
            <a:avLst/>
          </a:prstGeom>
        </p:spPr>
      </p:pic>
      <p:pic>
        <p:nvPicPr>
          <p:cNvPr id="1622" name="picture 16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1624" name="textbox 1624"/>
          <p:cNvSpPr/>
          <p:nvPr/>
        </p:nvSpPr>
        <p:spPr>
          <a:xfrm>
            <a:off x="134823" y="5994298"/>
            <a:ext cx="10052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NCT06252649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26" name="picture 16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628" name="picture 16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630" name="picture 16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632" name="picture 16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  <p:sp>
        <p:nvSpPr>
          <p:cNvPr id="1634" name="textbox 1634"/>
          <p:cNvSpPr/>
          <p:nvPr/>
        </p:nvSpPr>
        <p:spPr>
          <a:xfrm>
            <a:off x="6083803" y="3874068"/>
            <a:ext cx="28575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36" name="path 1636"/>
          <p:cNvSpPr/>
          <p:nvPr/>
        </p:nvSpPr>
        <p:spPr>
          <a:xfrm>
            <a:off x="4513325" y="3934967"/>
            <a:ext cx="874014" cy="38100"/>
          </a:xfrm>
          <a:custGeom>
            <a:avLst/>
            <a:gdLst/>
            <a:ahLst/>
            <a:cxnLst/>
            <a:rect l="0" t="0" r="0" b="0"/>
            <a:pathLst>
              <a:path w="1376" h="60">
                <a:moveTo>
                  <a:pt x="0" y="30"/>
                </a:moveTo>
                <a:lnTo>
                  <a:pt x="1376" y="3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8" name="path 1638"/>
          <p:cNvSpPr/>
          <p:nvPr/>
        </p:nvSpPr>
        <p:spPr>
          <a:xfrm>
            <a:off x="5672328" y="3131058"/>
            <a:ext cx="38100" cy="517525"/>
          </a:xfrm>
          <a:custGeom>
            <a:avLst/>
            <a:gdLst/>
            <a:ahLst/>
            <a:cxnLst/>
            <a:rect l="0" t="0" r="0" b="0"/>
            <a:pathLst>
              <a:path w="60" h="815">
                <a:moveTo>
                  <a:pt x="30" y="815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textbox 1640"/>
          <p:cNvSpPr/>
          <p:nvPr/>
        </p:nvSpPr>
        <p:spPr>
          <a:xfrm>
            <a:off x="859715" y="1697874"/>
            <a:ext cx="6083934" cy="3625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Combinatio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 confers increased Efficacy: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4345" algn="l" rtl="0" eaLnBrk="0">
              <a:lnSpc>
                <a:spcPts val="2855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2000" kern="0" spc="-10" baseline="25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1300" kern="0" spc="3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inhibit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4560" algn="l" rtl="0" eaLnBrk="0">
              <a:lnSpc>
                <a:spcPct val="78000"/>
              </a:lnSpc>
              <a:spcBef>
                <a:spcPts val="75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anti-EGFR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antibodies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1760" algn="l" rtl="0" eaLnBrk="0">
              <a:lnSpc>
                <a:spcPts val="246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chemotherapy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New agents o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000" kern="0" spc="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20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horizon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2000"/>
              </a:lnSpc>
              <a:spcBef>
                <a:spcPts val="430"/>
              </a:spcBef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(KRASG12C: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varasib,…; KRAS G12D; pan-RAS)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Future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Employm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ent in earlier</a:t>
            </a:r>
            <a:r>
              <a:rPr sz="20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lines?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3220" algn="l" rtl="0" eaLnBrk="0">
              <a:lnSpc>
                <a:spcPct val="81000"/>
              </a:lnSpc>
              <a:spcBef>
                <a:spcPts val="460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(2L KRYSTAL-10;</a:t>
            </a:r>
            <a:r>
              <a:rPr sz="20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 CodeBreak-3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Current</a:t>
            </a:r>
            <a:r>
              <a:rPr sz="2000" kern="0" spc="-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Avai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lability?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(no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 approval)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42" name="rect 164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4" name="textbox 1644"/>
          <p:cNvSpPr/>
          <p:nvPr/>
        </p:nvSpPr>
        <p:spPr>
          <a:xfrm>
            <a:off x="423378" y="354583"/>
            <a:ext cx="8081644" cy="442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Take</a:t>
            </a:r>
            <a:r>
              <a:rPr sz="3200" kern="0" spc="2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Home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Messag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 –</a:t>
            </a:r>
            <a:r>
              <a:rPr sz="3200" kern="0" spc="2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3200" kern="0" spc="-7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4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G12C</a:t>
            </a:r>
            <a:r>
              <a:rPr sz="3200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mt mCRC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46" name="picture 16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648" name="textbox 1648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50" name="picture 1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652" name="picture 16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654" name="picture 16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656" name="picture 16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658" name="picture 16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660" name="picture 16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74663" y="2072640"/>
            <a:ext cx="5498591" cy="3785615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462711" y="1286078"/>
            <a:ext cx="4649470" cy="2716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indent="-635" algn="l" rtl="0" eaLnBrk="0">
              <a:lnSpc>
                <a:spcPct val="93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RAXO</a:t>
            </a:r>
            <a:r>
              <a:rPr sz="1800" b="1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prospe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ctive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Finnish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nationwide study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N=1,086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81000"/>
              </a:lnSpc>
              <a:spcBef>
                <a:spcPts val="28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Resectabil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ity?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2000"/>
              </a:lnSpc>
              <a:spcBef>
                <a:spcPts val="410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upfront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1000"/>
              </a:lnSpc>
              <a:spcBef>
                <a:spcPts val="390"/>
              </a:spcBef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2x during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indent="635" algn="l" rtl="0" eaLnBrk="0">
              <a:lnSpc>
                <a:spcPct val="90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resection and/or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Local</a:t>
            </a:r>
            <a:r>
              <a:rPr sz="1800" kern="0" spc="-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Ablative Therapy (LAT)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(including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RF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&amp; SBRT)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Total</a:t>
            </a:r>
            <a:r>
              <a:rPr sz="1800" b="1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Resectability</a:t>
            </a:r>
            <a:r>
              <a:rPr sz="1800" b="1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Rate: 41%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2" name="rect 152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" name="textbox 154"/>
          <p:cNvSpPr/>
          <p:nvPr/>
        </p:nvSpPr>
        <p:spPr>
          <a:xfrm>
            <a:off x="446165" y="377353"/>
            <a:ext cx="4443095" cy="419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Resectability &amp; Out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133299" y="6007861"/>
            <a:ext cx="444754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Osterlund P et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al.,</a:t>
            </a:r>
            <a:r>
              <a:rPr sz="1200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Lancet Reg</a:t>
            </a:r>
            <a:r>
              <a:rPr sz="12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Health Eur.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 Jan</a:t>
            </a:r>
            <a:r>
              <a:rPr sz="12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29;3:100049.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6329349" y="1418666"/>
            <a:ext cx="1736725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Overall Survival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rect 1662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4" name="textbox 1664"/>
          <p:cNvSpPr/>
          <p:nvPr/>
        </p:nvSpPr>
        <p:spPr>
          <a:xfrm>
            <a:off x="546455" y="483539"/>
            <a:ext cx="3242310" cy="462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3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Rare</a:t>
            </a:r>
            <a:r>
              <a:rPr sz="3600" kern="0" spc="-1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6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Alterations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66" name="textbox 166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68" name="picture 16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670" name="picture 16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672" name="picture 16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674" name="picture 16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676" name="picture 16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678" name="picture 16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picture 1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23316" y="2734055"/>
            <a:ext cx="5891783" cy="2554223"/>
          </a:xfrm>
          <a:prstGeom prst="rect">
            <a:avLst/>
          </a:prstGeom>
        </p:spPr>
      </p:pic>
      <p:pic>
        <p:nvPicPr>
          <p:cNvPr id="1682" name="picture 16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3135" y="2971800"/>
            <a:ext cx="5056631" cy="1632204"/>
          </a:xfrm>
          <a:prstGeom prst="rect">
            <a:avLst/>
          </a:prstGeom>
        </p:spPr>
      </p:pic>
      <p:sp>
        <p:nvSpPr>
          <p:cNvPr id="1684" name="rect 168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6" name="textbox 1686"/>
          <p:cNvSpPr/>
          <p:nvPr/>
        </p:nvSpPr>
        <p:spPr>
          <a:xfrm>
            <a:off x="422418" y="1127644"/>
            <a:ext cx="3840479" cy="1186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81000"/>
              </a:lnSpc>
            </a:pP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LIBRETTO-001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795" algn="l" rtl="0" eaLnBrk="0">
              <a:lnSpc>
                <a:spcPct val="94000"/>
              </a:lnSpc>
              <a:spcBef>
                <a:spcPts val="435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20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1/2, o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pen label,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basket trial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RET</a:t>
            </a:r>
            <a:r>
              <a:rPr sz="2000" i="1" kern="0" spc="-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fusion</a:t>
            </a:r>
            <a:r>
              <a:rPr sz="20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positive</a:t>
            </a:r>
            <a:r>
              <a:rPr sz="20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solid</a:t>
            </a:r>
            <a:r>
              <a:rPr sz="20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tumours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other than lung or thyro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id tumours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88" name="textbox 1688"/>
          <p:cNvSpPr/>
          <p:nvPr/>
        </p:nvSpPr>
        <p:spPr>
          <a:xfrm>
            <a:off x="446165" y="377759"/>
            <a:ext cx="4705350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RET fusion - Sel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percatinib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90" name="picture 1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09231" y="4724400"/>
            <a:ext cx="5055107" cy="185927"/>
          </a:xfrm>
          <a:prstGeom prst="rect">
            <a:avLst/>
          </a:prstGeom>
        </p:spPr>
      </p:pic>
      <p:sp>
        <p:nvSpPr>
          <p:cNvPr id="1692" name="textbox 1692"/>
          <p:cNvSpPr/>
          <p:nvPr/>
        </p:nvSpPr>
        <p:spPr>
          <a:xfrm>
            <a:off x="109014" y="6025855"/>
            <a:ext cx="4692015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Subbiah V et al. Lancet Oncol. 2022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Oct;23(10):1261-1273.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94" name="picture 16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696" name="textbox 169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98" name="picture 16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700" name="picture 17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702" name="picture 17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704" name="picture 17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706" name="picture 17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708" name="picture 17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picture 1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23404" y="1014984"/>
            <a:ext cx="3898391" cy="4888991"/>
          </a:xfrm>
          <a:prstGeom prst="rect">
            <a:avLst/>
          </a:prstGeom>
        </p:spPr>
      </p:pic>
      <p:pic>
        <p:nvPicPr>
          <p:cNvPr id="1712" name="picture 1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1351" y="2330196"/>
            <a:ext cx="5905500" cy="3224783"/>
          </a:xfrm>
          <a:prstGeom prst="rect">
            <a:avLst/>
          </a:prstGeom>
        </p:spPr>
      </p:pic>
      <p:sp>
        <p:nvSpPr>
          <p:cNvPr id="1714" name="rect 1714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6" name="textbox 1716"/>
          <p:cNvSpPr/>
          <p:nvPr/>
        </p:nvSpPr>
        <p:spPr>
          <a:xfrm>
            <a:off x="419873" y="1127644"/>
            <a:ext cx="3990975" cy="899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3335" algn="l" rtl="0" eaLnBrk="0">
              <a:lnSpc>
                <a:spcPct val="96000"/>
              </a:lnSpc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</a:t>
            </a:r>
            <a:r>
              <a:rPr sz="20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1/2, o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pen label,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basket trial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NTRK</a:t>
            </a:r>
            <a:r>
              <a:rPr sz="2000" i="1" kern="0" spc="-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fusion</a:t>
            </a:r>
            <a:r>
              <a:rPr sz="20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positive</a:t>
            </a:r>
            <a:r>
              <a:rPr sz="20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solid</a:t>
            </a:r>
            <a:r>
              <a:rPr sz="20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tumours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Total:</a:t>
            </a:r>
            <a:r>
              <a:rPr sz="20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N=51; CRC: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N=4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18" name="textbox 1718"/>
          <p:cNvSpPr/>
          <p:nvPr/>
        </p:nvSpPr>
        <p:spPr>
          <a:xfrm>
            <a:off x="444944" y="377759"/>
            <a:ext cx="4893945" cy="50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NTRK fusion -</a:t>
            </a:r>
            <a:r>
              <a:rPr sz="32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Larotrectini</a:t>
            </a: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20" name="textbox 1720"/>
          <p:cNvSpPr/>
          <p:nvPr/>
        </p:nvSpPr>
        <p:spPr>
          <a:xfrm>
            <a:off x="114720" y="6026034"/>
            <a:ext cx="4626609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DrilonA et al.  N</a:t>
            </a:r>
            <a:r>
              <a:rPr sz="14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Engl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Med. 2018</a:t>
            </a:r>
            <a:r>
              <a:rPr sz="14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Feb 22;378(8):731-739.</a:t>
            </a: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22" name="picture 17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724" name="textbox 172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26" name="picture 17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728" name="picture 17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730" name="picture 1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732" name="picture 17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734" name="picture 17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736" name="picture 17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rect 1738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40" name="textbox 1740"/>
          <p:cNvSpPr/>
          <p:nvPr/>
        </p:nvSpPr>
        <p:spPr>
          <a:xfrm>
            <a:off x="530910" y="478053"/>
            <a:ext cx="1960879" cy="4679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600" kern="0" spc="-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Summary</a:t>
            </a:r>
            <a:endParaRPr sz="3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42" name="textbox 174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44" name="picture 1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746" name="picture 1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748" name="picture 17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750" name="picture 17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752" name="picture 17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754" name="picture 17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textbox 1756"/>
          <p:cNvSpPr/>
          <p:nvPr/>
        </p:nvSpPr>
        <p:spPr>
          <a:xfrm>
            <a:off x="787782" y="1804300"/>
            <a:ext cx="8244840" cy="3259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Molecular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y-driven mCRC = relevant</a:t>
            </a:r>
            <a:r>
              <a:rPr sz="20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subgroup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Targeted Therapies with high clinical effica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Increasing Number of Therapeutic Options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5000"/>
              </a:lnSpc>
              <a:spcBef>
                <a:spcPts val="325"/>
              </a:spcBef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(on the ho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rizon: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KRAS</a:t>
            </a:r>
            <a:r>
              <a:rPr sz="1800" kern="0" spc="-10" baseline="29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G12D</a:t>
            </a:r>
            <a:r>
              <a:rPr sz="11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 pan-RAS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inhibitors,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new combinations, etc)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Testing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20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Key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8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600"/>
              </a:spcBef>
            </a:pP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Future developments will facilitat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 Testing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0" algn="l" rtl="0" eaLnBrk="0">
              <a:lnSpc>
                <a:spcPct val="82000"/>
              </a:lnSpc>
              <a:spcBef>
                <a:spcPts val="39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(e.g.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liquid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biopsy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8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1L; WES/WGS of tumor inform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 ctDNA tests,…)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58" name="rect 175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60" name="picture 17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762" name="textbox 1762"/>
          <p:cNvSpPr/>
          <p:nvPr/>
        </p:nvSpPr>
        <p:spPr>
          <a:xfrm>
            <a:off x="432330" y="377759"/>
            <a:ext cx="1746885" cy="41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Summary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64" name="textbox 1764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66" name="picture 17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768" name="picture 1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770" name="picture 17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772" name="picture 17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1774" name="picture 17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1776" name="picture 17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rect 1778"/>
          <p:cNvSpPr/>
          <p:nvPr/>
        </p:nvSpPr>
        <p:spPr>
          <a:xfrm>
            <a:off x="0" y="55"/>
            <a:ext cx="12191805" cy="6849784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0" name="rect 1780"/>
          <p:cNvSpPr/>
          <p:nvPr/>
        </p:nvSpPr>
        <p:spPr>
          <a:xfrm>
            <a:off x="0" y="0"/>
            <a:ext cx="12192000" cy="573328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2" name="textbox 1782"/>
          <p:cNvSpPr/>
          <p:nvPr/>
        </p:nvSpPr>
        <p:spPr>
          <a:xfrm>
            <a:off x="546303" y="1359886"/>
            <a:ext cx="6447154" cy="4056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83000"/>
              </a:lnSpc>
            </a:pPr>
            <a:r>
              <a:rPr sz="2700" b="1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Thank you for your</a:t>
            </a:r>
            <a:r>
              <a:rPr sz="2700" b="1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attention!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ct val="91000"/>
              </a:lnSpc>
              <a:spcBef>
                <a:spcPts val="460"/>
              </a:spcBef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Lukas Weiss,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MD,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PhD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  <a:spcBef>
                <a:spcPts val="270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Associate</a:t>
            </a:r>
            <a:r>
              <a:rPr sz="1500" kern="0" spc="2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Professor of Medical Oncology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" algn="l" rtl="0" eaLnBrk="0">
              <a:lnSpc>
                <a:spcPct val="87000"/>
              </a:lnSpc>
              <a:spcBef>
                <a:spcPts val="455"/>
              </a:spcBef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IIIrd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</a:t>
            </a:r>
            <a:r>
              <a:rPr sz="1500" kern="0" spc="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partment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83000"/>
              </a:lnSpc>
              <a:spcBef>
                <a:spcPts val="365"/>
              </a:spcBef>
            </a:pP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Paracelsus</a:t>
            </a:r>
            <a:r>
              <a:rPr sz="15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Medical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University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ts val="1920"/>
              </a:lnSpc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Salzburg,</a:t>
            </a:r>
            <a:r>
              <a:rPr sz="1500" kern="0" spc="-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Aust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ria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6000"/>
              </a:lnSpc>
              <a:spcBef>
                <a:spcPts val="45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Salzburg Cance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15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Institute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(SCRI)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4445" algn="l" rtl="0" eaLnBrk="0">
              <a:lnSpc>
                <a:spcPct val="96000"/>
              </a:lnSpc>
              <a:spcBef>
                <a:spcPts val="385"/>
              </a:spcBef>
            </a:pP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Laboratory for</a:t>
            </a:r>
            <a:r>
              <a:rPr sz="15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Immunological and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Molecular Ca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ncer</a:t>
            </a:r>
            <a:r>
              <a:rPr sz="15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Research</a:t>
            </a:r>
            <a:r>
              <a:rPr sz="15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(LIMCR)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Center for Clinical Cancer and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Immunology Tr</a:t>
            </a:r>
            <a:r>
              <a:rPr sz="15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ials (CCCIT)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35" algn="l" rtl="0" eaLnBrk="0">
              <a:lnSpc>
                <a:spcPct val="86000"/>
              </a:lnSpc>
              <a:spcBef>
                <a:spcPts val="0"/>
              </a:spcBef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mail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kern="0" spc="1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lu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weiss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salk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84" name="picture 17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4592" y="0"/>
            <a:ext cx="3093719" cy="935736"/>
          </a:xfrm>
          <a:prstGeom prst="rect">
            <a:avLst/>
          </a:prstGeom>
        </p:spPr>
      </p:pic>
      <p:pic>
        <p:nvPicPr>
          <p:cNvPr id="1786" name="picture 17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26396" y="2575559"/>
            <a:ext cx="1828800" cy="737616"/>
          </a:xfrm>
          <a:prstGeom prst="rect">
            <a:avLst/>
          </a:prstGeom>
        </p:spPr>
      </p:pic>
      <p:pic>
        <p:nvPicPr>
          <p:cNvPr id="1788" name="picture 17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81716" y="4450079"/>
            <a:ext cx="1158240" cy="982980"/>
          </a:xfrm>
          <a:prstGeom prst="rect">
            <a:avLst/>
          </a:prstGeom>
        </p:spPr>
      </p:pic>
      <p:pic>
        <p:nvPicPr>
          <p:cNvPr id="1790" name="picture 17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430511" y="4450079"/>
            <a:ext cx="1048511" cy="1027176"/>
          </a:xfrm>
          <a:prstGeom prst="rect">
            <a:avLst/>
          </a:prstGeom>
        </p:spPr>
      </p:pic>
      <p:pic>
        <p:nvPicPr>
          <p:cNvPr id="1792" name="picture 17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004549" y="3960743"/>
            <a:ext cx="57911" cy="52071"/>
          </a:xfrm>
          <a:prstGeom prst="rect">
            <a:avLst/>
          </a:prstGeom>
        </p:spPr>
      </p:pic>
      <p:sp>
        <p:nvSpPr>
          <p:cNvPr id="1794" name="textbox 1794"/>
          <p:cNvSpPr/>
          <p:nvPr/>
        </p:nvSpPr>
        <p:spPr>
          <a:xfrm>
            <a:off x="9904647" y="3835478"/>
            <a:ext cx="90169" cy="85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70"/>
              </a:lnSpc>
            </a:pPr>
            <a:r>
              <a:rPr sz="700" kern="0" spc="30" dirty="0">
                <a:solidFill>
                  <a:srgbClr val="3A54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endParaRPr sz="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96" name="picture 17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858653" y="3729498"/>
            <a:ext cx="57016" cy="52071"/>
          </a:xfrm>
          <a:prstGeom prst="rect">
            <a:avLst/>
          </a:prstGeom>
        </p:spPr>
      </p:pic>
      <p:sp>
        <p:nvSpPr>
          <p:cNvPr id="1798" name="textbox 1798"/>
          <p:cNvSpPr/>
          <p:nvPr/>
        </p:nvSpPr>
        <p:spPr>
          <a:xfrm>
            <a:off x="9760428" y="3634867"/>
            <a:ext cx="203072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30"/>
              </a:lnSpc>
            </a:pPr>
            <a:r>
              <a:rPr sz="4200" kern="0" spc="90" dirty="0">
                <a:solidFill>
                  <a:srgbClr val="DB332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r>
              <a:rPr sz="4200" kern="0" spc="620" dirty="0">
                <a:solidFill>
                  <a:srgbClr val="DB332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4200" kern="0" spc="90" dirty="0">
                <a:solidFill>
                  <a:srgbClr val="3A546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AGMT</a:t>
            </a:r>
            <a:endParaRPr sz="4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800" name="picture 18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023623" y="3765481"/>
            <a:ext cx="163560" cy="290207"/>
          </a:xfrm>
          <a:prstGeom prst="rect">
            <a:avLst/>
          </a:prstGeom>
        </p:spPr>
      </p:pic>
      <p:pic>
        <p:nvPicPr>
          <p:cNvPr id="1802" name="picture 18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0504" y="5934871"/>
            <a:ext cx="681322" cy="555541"/>
          </a:xfrm>
          <a:prstGeom prst="rect">
            <a:avLst/>
          </a:prstGeom>
        </p:spPr>
      </p:pic>
      <p:pic>
        <p:nvPicPr>
          <p:cNvPr id="1804" name="picture 18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775706" y="6059285"/>
            <a:ext cx="2531907" cy="114047"/>
          </a:xfrm>
          <a:prstGeom prst="rect">
            <a:avLst/>
          </a:prstGeom>
        </p:spPr>
      </p:pic>
      <p:pic>
        <p:nvPicPr>
          <p:cNvPr id="1806" name="picture 18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562327" y="6397972"/>
            <a:ext cx="1978709" cy="122685"/>
          </a:xfrm>
          <a:prstGeom prst="rect">
            <a:avLst/>
          </a:prstGeom>
        </p:spPr>
      </p:pic>
      <p:pic>
        <p:nvPicPr>
          <p:cNvPr id="1808" name="picture 18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76808" y="6397972"/>
            <a:ext cx="2382997" cy="94168"/>
          </a:xfrm>
          <a:prstGeom prst="rect">
            <a:avLst/>
          </a:prstGeom>
        </p:spPr>
      </p:pic>
      <p:sp>
        <p:nvSpPr>
          <p:cNvPr id="1810" name="textbox 1810"/>
          <p:cNvSpPr/>
          <p:nvPr/>
        </p:nvSpPr>
        <p:spPr>
          <a:xfrm>
            <a:off x="1336907" y="6230613"/>
            <a:ext cx="89916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9000"/>
              </a:lnSpc>
            </a:pP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900" kern="0" spc="8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9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900" kern="0" spc="8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900" kern="0" spc="-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2880" algn="l" rtl="0" eaLnBrk="0">
              <a:lnSpc>
                <a:spcPct val="77000"/>
              </a:lnSpc>
              <a:spcBef>
                <a:spcPts val="5"/>
              </a:spcBef>
              <a:tabLst>
                <a:tab pos="212090" algn="l"/>
              </a:tabLst>
            </a:pPr>
            <a:r>
              <a:rPr sz="800" kern="0" spc="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</a:t>
            </a:r>
            <a:r>
              <a:rPr sz="8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12" name="picture 18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144298" y="6423887"/>
            <a:ext cx="74889" cy="68253"/>
          </a:xfrm>
          <a:prstGeom prst="rect">
            <a:avLst/>
          </a:prstGeom>
        </p:spPr>
      </p:pic>
      <p:pic>
        <p:nvPicPr>
          <p:cNvPr id="1814" name="picture 18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912680" y="6425615"/>
            <a:ext cx="67357" cy="66525"/>
          </a:xfrm>
          <a:prstGeom prst="rect">
            <a:avLst/>
          </a:prstGeom>
        </p:spPr>
      </p:pic>
      <p:pic>
        <p:nvPicPr>
          <p:cNvPr id="1816" name="picture 18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351780" y="6399700"/>
            <a:ext cx="168465" cy="90712"/>
          </a:xfrm>
          <a:prstGeom prst="rect">
            <a:avLst/>
          </a:prstGeom>
        </p:spPr>
      </p:pic>
      <p:pic>
        <p:nvPicPr>
          <p:cNvPr id="1818" name="picture 18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870782" y="6270092"/>
            <a:ext cx="66198" cy="65673"/>
          </a:xfrm>
          <a:prstGeom prst="rect">
            <a:avLst/>
          </a:prstGeom>
        </p:spPr>
      </p:pic>
      <p:pic>
        <p:nvPicPr>
          <p:cNvPr id="1820" name="picture 18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669953" y="6270092"/>
            <a:ext cx="73875" cy="67401"/>
          </a:xfrm>
          <a:prstGeom prst="rect">
            <a:avLst/>
          </a:prstGeom>
        </p:spPr>
      </p:pic>
      <p:pic>
        <p:nvPicPr>
          <p:cNvPr id="1822" name="picture 18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456609" y="6270092"/>
            <a:ext cx="75020" cy="67401"/>
          </a:xfrm>
          <a:prstGeom prst="rect">
            <a:avLst/>
          </a:prstGeom>
        </p:spPr>
      </p:pic>
      <p:pic>
        <p:nvPicPr>
          <p:cNvPr id="1824" name="picture 18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4884486" y="6243313"/>
            <a:ext cx="1620194" cy="122685"/>
          </a:xfrm>
          <a:prstGeom prst="rect">
            <a:avLst/>
          </a:prstGeom>
        </p:spPr>
      </p:pic>
      <p:pic>
        <p:nvPicPr>
          <p:cNvPr id="1826" name="picture 18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8787583" y="6360816"/>
            <a:ext cx="2905777" cy="63070"/>
          </a:xfrm>
          <a:prstGeom prst="rect">
            <a:avLst/>
          </a:prstGeom>
        </p:spPr>
      </p:pic>
      <p:pic>
        <p:nvPicPr>
          <p:cNvPr id="1828" name="picture 18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8787583" y="6284788"/>
            <a:ext cx="2680819" cy="63070"/>
          </a:xfrm>
          <a:prstGeom prst="rect">
            <a:avLst/>
          </a:prstGeom>
        </p:spPr>
      </p:pic>
      <p:pic>
        <p:nvPicPr>
          <p:cNvPr id="1830" name="picture 18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8775706" y="5924494"/>
            <a:ext cx="1905992" cy="83813"/>
          </a:xfrm>
          <a:prstGeom prst="rect">
            <a:avLst/>
          </a:prstGeom>
        </p:spPr>
      </p:pic>
      <p:pic>
        <p:nvPicPr>
          <p:cNvPr id="1832" name="picture 18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4888831" y="6088655"/>
            <a:ext cx="1323533" cy="120094"/>
          </a:xfrm>
          <a:prstGeom prst="rect">
            <a:avLst/>
          </a:prstGeom>
        </p:spPr>
      </p:pic>
      <p:pic>
        <p:nvPicPr>
          <p:cNvPr id="1834" name="picture 18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8107348" y="5862287"/>
            <a:ext cx="454262" cy="341278"/>
          </a:xfrm>
          <a:prstGeom prst="rect">
            <a:avLst/>
          </a:prstGeom>
        </p:spPr>
      </p:pic>
      <p:sp>
        <p:nvSpPr>
          <p:cNvPr id="1836" name="textbox 1836"/>
          <p:cNvSpPr/>
          <p:nvPr/>
        </p:nvSpPr>
        <p:spPr>
          <a:xfrm>
            <a:off x="10032991" y="4080514"/>
            <a:ext cx="1758314" cy="107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600" kern="0" spc="3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Austrian</a:t>
            </a:r>
            <a:r>
              <a:rPr sz="600" kern="0" spc="3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kern="0" spc="3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Group</a:t>
            </a:r>
            <a:r>
              <a:rPr sz="600" kern="0" spc="3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600" kern="0" spc="30" dirty="0">
                <a:solidFill>
                  <a:srgbClr val="A87D7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600" kern="0" spc="40" dirty="0">
                <a:solidFill>
                  <a:srgbClr val="A87D7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600" kern="0" spc="3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600" kern="0" spc="2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ical</a:t>
            </a:r>
            <a:r>
              <a:rPr sz="600" kern="0" spc="4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600" kern="0" spc="20" dirty="0">
                <a:solidFill>
                  <a:srgbClr val="DB332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600" kern="0" spc="20" dirty="0">
                <a:solidFill>
                  <a:srgbClr val="DB332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600" kern="0" spc="2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Tunnor</a:t>
            </a:r>
            <a:r>
              <a:rPr sz="600" kern="0" spc="2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kern="0" spc="20" dirty="0">
                <a:solidFill>
                  <a:srgbClr val="A3A3A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Therapy</a:t>
            </a: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838" name="picture 18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557981" y="6243313"/>
            <a:ext cx="1436520" cy="94179"/>
          </a:xfrm>
          <a:prstGeom prst="rect">
            <a:avLst/>
          </a:prstGeom>
        </p:spPr>
      </p:pic>
      <p:pic>
        <p:nvPicPr>
          <p:cNvPr id="1840" name="picture 18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1340916" y="5935735"/>
            <a:ext cx="786703" cy="121821"/>
          </a:xfrm>
          <a:prstGeom prst="rect">
            <a:avLst/>
          </a:prstGeom>
        </p:spPr>
      </p:pic>
      <p:pic>
        <p:nvPicPr>
          <p:cNvPr id="1842" name="picture 18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2557981" y="6088655"/>
            <a:ext cx="935613" cy="95043"/>
          </a:xfrm>
          <a:prstGeom prst="rect">
            <a:avLst/>
          </a:prstGeom>
        </p:spPr>
      </p:pic>
      <p:sp>
        <p:nvSpPr>
          <p:cNvPr id="1844" name="textbox 1844"/>
          <p:cNvSpPr/>
          <p:nvPr/>
        </p:nvSpPr>
        <p:spPr>
          <a:xfrm>
            <a:off x="8774883" y="6437977"/>
            <a:ext cx="1737360" cy="65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945" algn="l" rtl="0" eaLnBrk="0">
              <a:lnSpc>
                <a:spcPct val="87000"/>
              </a:lnSpc>
              <a:tabLst>
                <a:tab pos="87630" algn="l"/>
              </a:tabLst>
            </a:pP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300" kern="0" spc="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     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sz="300" kern="0" spc="20" dirty="0">
                <a:solidFill>
                  <a:srgbClr val="FEFEF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300" kern="0" spc="21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300" kern="0" spc="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</a:t>
            </a: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846" name="picture 18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0430296" y="6450677"/>
            <a:ext cx="64025" cy="39735"/>
          </a:xfrm>
          <a:prstGeom prst="rect">
            <a:avLst/>
          </a:prstGeom>
        </p:spPr>
      </p:pic>
      <p:pic>
        <p:nvPicPr>
          <p:cNvPr id="1848" name="picture 18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0280373" y="6450677"/>
            <a:ext cx="129209" cy="39735"/>
          </a:xfrm>
          <a:prstGeom prst="rect">
            <a:avLst/>
          </a:prstGeom>
        </p:spPr>
      </p:pic>
      <p:pic>
        <p:nvPicPr>
          <p:cNvPr id="1850" name="picture 18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10145191" y="6450677"/>
            <a:ext cx="57651" cy="39735"/>
          </a:xfrm>
          <a:prstGeom prst="rect">
            <a:avLst/>
          </a:prstGeom>
        </p:spPr>
      </p:pic>
      <p:pic>
        <p:nvPicPr>
          <p:cNvPr id="1852" name="picture 185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9823375" y="6450677"/>
            <a:ext cx="122835" cy="39735"/>
          </a:xfrm>
          <a:prstGeom prst="rect">
            <a:avLst/>
          </a:prstGeom>
        </p:spPr>
      </p:pic>
      <p:pic>
        <p:nvPicPr>
          <p:cNvPr id="1854" name="picture 185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9261631" y="6450677"/>
            <a:ext cx="541028" cy="39735"/>
          </a:xfrm>
          <a:prstGeom prst="rect">
            <a:avLst/>
          </a:prstGeom>
        </p:spPr>
      </p:pic>
      <p:pic>
        <p:nvPicPr>
          <p:cNvPr id="1856" name="picture 185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9045136" y="6450677"/>
            <a:ext cx="139203" cy="39735"/>
          </a:xfrm>
          <a:prstGeom prst="rect">
            <a:avLst/>
          </a:prstGeom>
        </p:spPr>
      </p:pic>
      <p:pic>
        <p:nvPicPr>
          <p:cNvPr id="1858" name="picture 185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8943013" y="6450677"/>
            <a:ext cx="59825" cy="39735"/>
          </a:xfrm>
          <a:prstGeom prst="rect">
            <a:avLst/>
          </a:prstGeom>
        </p:spPr>
      </p:pic>
      <p:pic>
        <p:nvPicPr>
          <p:cNvPr id="1860" name="picture 186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8863778" y="6450677"/>
            <a:ext cx="58665" cy="39735"/>
          </a:xfrm>
          <a:prstGeom prst="rect">
            <a:avLst/>
          </a:prstGeom>
        </p:spPr>
      </p:pic>
      <p:pic>
        <p:nvPicPr>
          <p:cNvPr id="1862" name="picture 186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8787583" y="6450677"/>
            <a:ext cx="55480" cy="39735"/>
          </a:xfrm>
          <a:prstGeom prst="rect">
            <a:avLst/>
          </a:prstGeom>
        </p:spPr>
      </p:pic>
      <p:pic>
        <p:nvPicPr>
          <p:cNvPr id="1864" name="picture 186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1343088" y="6089519"/>
            <a:ext cx="583473" cy="94179"/>
          </a:xfrm>
          <a:prstGeom prst="rect">
            <a:avLst/>
          </a:prstGeom>
        </p:spPr>
      </p:pic>
      <p:sp>
        <p:nvSpPr>
          <p:cNvPr id="1866" name="textbox 1866"/>
          <p:cNvSpPr/>
          <p:nvPr/>
        </p:nvSpPr>
        <p:spPr>
          <a:xfrm>
            <a:off x="2542021" y="5919579"/>
            <a:ext cx="520065" cy="125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66000"/>
              </a:lnSpc>
            </a:pPr>
            <a:r>
              <a:rPr sz="1000" kern="0" spc="160" dirty="0">
                <a:solidFill>
                  <a:srgbClr val="EC14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CCCIT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68" name="textbox 1868"/>
          <p:cNvSpPr/>
          <p:nvPr/>
        </p:nvSpPr>
        <p:spPr>
          <a:xfrm>
            <a:off x="4872871" y="5919579"/>
            <a:ext cx="503555" cy="125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900" kern="0" spc="160" dirty="0">
                <a:solidFill>
                  <a:srgbClr val="EC14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L工</a:t>
            </a:r>
            <a:r>
              <a:rPr sz="900" kern="0" spc="0" dirty="0">
                <a:solidFill>
                  <a:srgbClr val="EC14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MCR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0" name="textbox 1870"/>
          <p:cNvSpPr/>
          <p:nvPr/>
        </p:nvSpPr>
        <p:spPr>
          <a:xfrm>
            <a:off x="10061499" y="3676210"/>
            <a:ext cx="205740" cy="162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080"/>
              </a:lnSpc>
            </a:pPr>
            <a:r>
              <a:rPr sz="700" kern="0" spc="-100" dirty="0">
                <a:solidFill>
                  <a:srgbClr val="3A546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工。</a:t>
            </a:r>
            <a:endParaRPr sz="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72" name="picture 187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9625555" y="3846646"/>
            <a:ext cx="64506" cy="58962"/>
          </a:xfrm>
          <a:prstGeom prst="rect">
            <a:avLst/>
          </a:prstGeom>
        </p:spPr>
      </p:pic>
      <p:pic>
        <p:nvPicPr>
          <p:cNvPr id="1874" name="picture 187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9607108" y="3763185"/>
            <a:ext cx="164342" cy="130174"/>
          </a:xfrm>
          <a:prstGeom prst="rect">
            <a:avLst/>
          </a:prstGeom>
        </p:spPr>
      </p:pic>
      <p:pic>
        <p:nvPicPr>
          <p:cNvPr id="1876" name="picture 187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9772233" y="4077892"/>
            <a:ext cx="64619" cy="58962"/>
          </a:xfrm>
          <a:prstGeom prst="rect">
            <a:avLst/>
          </a:prstGeom>
        </p:spPr>
      </p:pic>
      <p:pic>
        <p:nvPicPr>
          <p:cNvPr id="1878" name="picture 187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9753786" y="3994430"/>
            <a:ext cx="163560" cy="130174"/>
          </a:xfrm>
          <a:prstGeom prst="rect">
            <a:avLst/>
          </a:prstGeom>
        </p:spPr>
      </p:pic>
      <p:pic>
        <p:nvPicPr>
          <p:cNvPr id="1880" name="picture 188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9627231" y="3606980"/>
            <a:ext cx="64506" cy="58962"/>
          </a:xfrm>
          <a:prstGeom prst="rect">
            <a:avLst/>
          </a:prstGeom>
        </p:spPr>
      </p:pic>
      <p:pic>
        <p:nvPicPr>
          <p:cNvPr id="1882" name="picture 188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9608784" y="3619229"/>
            <a:ext cx="163448" cy="130174"/>
          </a:xfrm>
          <a:prstGeom prst="rect">
            <a:avLst/>
          </a:prstGeom>
        </p:spPr>
      </p:pic>
      <p:pic>
        <p:nvPicPr>
          <p:cNvPr id="1884" name="picture 188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9918241" y="3609276"/>
            <a:ext cx="64507" cy="58962"/>
          </a:xfrm>
          <a:prstGeom prst="rect">
            <a:avLst/>
          </a:prstGeom>
        </p:spPr>
      </p:pic>
      <p:pic>
        <p:nvPicPr>
          <p:cNvPr id="1886" name="picture 188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9899794" y="3620771"/>
            <a:ext cx="163448" cy="130164"/>
          </a:xfrm>
          <a:prstGeom prst="rect">
            <a:avLst/>
          </a:prstGeom>
        </p:spPr>
      </p:pic>
      <p:pic>
        <p:nvPicPr>
          <p:cNvPr id="1888" name="picture 188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9754681" y="3850475"/>
            <a:ext cx="163560" cy="129408"/>
          </a:xfrm>
          <a:prstGeom prst="rect">
            <a:avLst/>
          </a:prstGeom>
        </p:spPr>
      </p:pic>
      <p:pic>
        <p:nvPicPr>
          <p:cNvPr id="1890" name="picture 1890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11828642" y="3655223"/>
            <a:ext cx="83065" cy="75040"/>
          </a:xfrm>
          <a:prstGeom prst="rect">
            <a:avLst/>
          </a:prstGeom>
        </p:spPr>
      </p:pic>
      <p:pic>
        <p:nvPicPr>
          <p:cNvPr id="1892" name="picture 189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rot="21600000">
            <a:off x="4736660" y="5934871"/>
            <a:ext cx="10866" cy="555541"/>
          </a:xfrm>
          <a:prstGeom prst="rect">
            <a:avLst/>
          </a:prstGeom>
        </p:spPr>
      </p:pic>
      <p:pic>
        <p:nvPicPr>
          <p:cNvPr id="1894" name="picture 189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rot="21600000">
            <a:off x="2417833" y="5934871"/>
            <a:ext cx="10866" cy="555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22903" y="1877567"/>
            <a:ext cx="7810500" cy="1763267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07179" y="3919728"/>
            <a:ext cx="6036563" cy="2065020"/>
          </a:xfrm>
          <a:prstGeom prst="rect">
            <a:avLst/>
          </a:prstGeom>
        </p:spPr>
      </p:pic>
      <p:sp>
        <p:nvSpPr>
          <p:cNvPr id="180" name="rect 18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" name="textbox 182"/>
          <p:cNvSpPr/>
          <p:nvPr/>
        </p:nvSpPr>
        <p:spPr>
          <a:xfrm>
            <a:off x="534195" y="1134248"/>
            <a:ext cx="3851275" cy="576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1000"/>
              </a:lnSpc>
            </a:pP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RAXO</a:t>
            </a:r>
            <a:r>
              <a:rPr sz="2000" b="1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regist</a:t>
            </a:r>
            <a:r>
              <a:rPr sz="20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ry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455"/>
              </a:spcBef>
            </a:pP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20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 &amp;</a:t>
            </a:r>
            <a:r>
              <a:rPr sz="20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20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mutational stat</a:t>
            </a:r>
            <a:r>
              <a:rPr sz="20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558432" y="377759"/>
            <a:ext cx="4690109" cy="50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Pattern of Metastasiza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188" name="textbox 188"/>
          <p:cNvSpPr/>
          <p:nvPr/>
        </p:nvSpPr>
        <p:spPr>
          <a:xfrm>
            <a:off x="138023" y="6008014"/>
            <a:ext cx="366077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Uutela</a:t>
            </a:r>
            <a:r>
              <a:rPr sz="1200" kern="0" spc="-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et al.,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 J Cance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</a:t>
            </a:r>
            <a:r>
              <a:rPr sz="1200" kern="0" spc="-10" dirty="0">
                <a:solidFill>
                  <a:srgbClr val="5B616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 Sep;127(4):686-694.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202" name="picture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908" y="1615440"/>
            <a:ext cx="5113020" cy="3912107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52744" y="1656588"/>
            <a:ext cx="4809744" cy="3768852"/>
          </a:xfrm>
          <a:prstGeom prst="rect">
            <a:avLst/>
          </a:prstGeom>
        </p:spPr>
      </p:pic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406906" y="2638584"/>
          <a:ext cx="10571480" cy="1649095"/>
        </p:xfrm>
        <a:graphic>
          <a:graphicData uri="http://schemas.openxmlformats.org/drawingml/2006/table">
            <a:tbl>
              <a:tblPr/>
              <a:tblGrid>
                <a:gridCol w="6807834"/>
                <a:gridCol w="3763645"/>
              </a:tblGrid>
              <a:tr h="824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01165" algn="l" rtl="0" eaLnBrk="0">
                        <a:lnSpc>
                          <a:spcPct val="83000"/>
                        </a:lnSpc>
                      </a:pPr>
                      <a:r>
                        <a:rPr sz="1500" b="1" kern="0" spc="30" dirty="0">
                          <a:solidFill>
                            <a:srgbClr val="3F621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BRAFmt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94815" indent="4445" algn="l" rtl="0" eaLnBrk="0">
                        <a:lnSpc>
                          <a:spcPct val="96000"/>
                        </a:lnSpc>
                        <a:spcBef>
                          <a:spcPts val="405"/>
                        </a:spcBef>
                      </a:pP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500" kern="0" spc="2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r>
                        <a:rPr sz="15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 </a:t>
                      </a:r>
                      <a:r>
                        <a:rPr sz="15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5-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year</a:t>
                      </a:r>
                      <a:r>
                        <a:rPr sz="15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r>
                        <a:rPr sz="15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 2%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42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8570" algn="l" rtl="0" eaLnBrk="0">
                        <a:lnSpc>
                          <a:spcPct val="83000"/>
                        </a:lnSpc>
                      </a:pPr>
                      <a:r>
                        <a:rPr sz="1500" b="1" kern="0" spc="30" dirty="0">
                          <a:solidFill>
                            <a:srgbClr val="3F621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BRAFmt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7300" algn="l" rtl="0" eaLnBrk="0">
                        <a:lnSpc>
                          <a:spcPct val="82000"/>
                        </a:lnSpc>
                        <a:spcBef>
                          <a:spcPts val="395"/>
                        </a:spcBef>
                      </a:pP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median</a:t>
                      </a:r>
                      <a:r>
                        <a:rPr sz="15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r>
                        <a:rPr sz="15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500" kern="0" spc="13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5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r>
                        <a:rPr sz="1500" kern="0" spc="14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months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2220" algn="l" rtl="0" eaLnBrk="0">
                        <a:lnSpc>
                          <a:spcPts val="1890"/>
                        </a:lnSpc>
                      </a:pPr>
                      <a:r>
                        <a:rPr sz="15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5-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year</a:t>
                      </a:r>
                      <a:r>
                        <a:rPr sz="1500" kern="0" spc="12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OS</a:t>
                      </a:r>
                      <a:r>
                        <a:rPr sz="1500" kern="0" spc="70" dirty="0">
                          <a:solidFill>
                            <a:srgbClr val="3D4D5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: 24%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0" name="rect 210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textbox 212"/>
          <p:cNvSpPr/>
          <p:nvPr/>
        </p:nvSpPr>
        <p:spPr>
          <a:xfrm>
            <a:off x="446165" y="377353"/>
            <a:ext cx="6584950" cy="419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Resectability &amp;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Outcome</a:t>
            </a:r>
            <a:r>
              <a:rPr sz="32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32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 Subtype</a:t>
            </a:r>
            <a:endParaRPr sz="3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383920" y="1108913"/>
            <a:ext cx="849693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8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OS with local therapy                                                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OS without</a:t>
            </a:r>
            <a:r>
              <a:rPr sz="1800" b="1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local therapy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138023" y="6008014"/>
            <a:ext cx="366077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Uutela</a:t>
            </a:r>
            <a:r>
              <a:rPr sz="1200" kern="0" spc="-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et al.,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 J Cance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 </a:t>
            </a:r>
            <a:r>
              <a:rPr sz="1200" kern="0" spc="-10" dirty="0">
                <a:solidFill>
                  <a:srgbClr val="5B616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 Sep;127(4):686-694.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4"/>
          <p:cNvSpPr/>
          <p:nvPr/>
        </p:nvSpPr>
        <p:spPr>
          <a:xfrm>
            <a:off x="386892" y="1423492"/>
            <a:ext cx="5067934" cy="2167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78000"/>
              </a:lnSpc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Colorectal Cancer,</a:t>
            </a:r>
            <a:r>
              <a:rPr sz="18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stage</a:t>
            </a:r>
            <a:r>
              <a:rPr sz="1800" kern="0" spc="1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ts val="221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Liver</a:t>
            </a:r>
            <a:r>
              <a:rPr sz="18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Limited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Dise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ase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1000"/>
              </a:lnSpc>
              <a:spcBef>
                <a:spcPts val="41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initially</a:t>
            </a:r>
            <a:r>
              <a:rPr sz="1800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unresectable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(define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panel evaluation)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97000"/>
              </a:lnSpc>
              <a:spcBef>
                <a:spcPts val="540"/>
              </a:spcBef>
            </a:pP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RAS</a:t>
            </a:r>
            <a:r>
              <a:rPr sz="1800" b="1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mutant or BRAF</a:t>
            </a:r>
            <a:r>
              <a:rPr sz="1800" b="1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mutan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5"/>
              </a:spcBef>
            </a:pPr>
            <a:r>
              <a:rPr sz="1800" b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and/or right-sided primary</a:t>
            </a:r>
            <a:r>
              <a:rPr sz="1800" b="1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tumor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0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N=294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4844338" y="3962857"/>
            <a:ext cx="4639309" cy="1901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ct val="78000"/>
              </a:lnSpc>
            </a:pP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Chemotherap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 Triplet (FOLFOXIRI)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295" algn="l" rtl="0" eaLnBrk="0">
              <a:lnSpc>
                <a:spcPts val="2560"/>
              </a:lnSpc>
            </a:pP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98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Chemotherapy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Doublet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FOLFOX or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FOLFIR)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Bevacizumab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38" name="rect 23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textbox 240"/>
          <p:cNvSpPr/>
          <p:nvPr/>
        </p:nvSpPr>
        <p:spPr>
          <a:xfrm>
            <a:off x="9178746" y="1151585"/>
            <a:ext cx="2638425" cy="2454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1000"/>
              </a:lnSpc>
            </a:pP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Phase 3</a:t>
            </a:r>
            <a:r>
              <a:rPr sz="1800" b="1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RCT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415415" algn="l" rtl="0" eaLnBrk="0">
              <a:lnSpc>
                <a:spcPct val="90000"/>
              </a:lnSpc>
              <a:spcBef>
                <a:spcPts val="435"/>
              </a:spcBef>
            </a:pPr>
            <a:r>
              <a:rPr sz="1800" u="sng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800" u="sng" kern="0" spc="-3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u="sng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°</a:t>
            </a:r>
            <a:r>
              <a:rPr sz="1800" u="sng" kern="0" spc="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u="sng" kern="0" spc="-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endpoint: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Progression</a:t>
            </a:r>
            <a:r>
              <a:rPr sz="1800" kern="0" spc="1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Free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Survival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7810" indent="1036955" algn="l" rtl="0" eaLnBrk="0">
              <a:lnSpc>
                <a:spcPct val="96000"/>
              </a:lnSpc>
              <a:spcBef>
                <a:spcPts val="0"/>
              </a:spcBef>
              <a:tabLst>
                <a:tab pos="448310" algn="l"/>
                <a:tab pos="544830" algn="l"/>
                <a:tab pos="1071880" algn="l"/>
              </a:tabLst>
            </a:pPr>
            <a:r>
              <a:rPr sz="1800" u="sng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800" u="sng" kern="0" spc="-3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u="sng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° endpoints: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Overall survival</a:t>
            </a:r>
            <a:r>
              <a:rPr sz="18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Overall</a:t>
            </a:r>
            <a:r>
              <a:rPr sz="18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response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rate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R0/R1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resectio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800" kern="0" spc="1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rate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Postoperative</a:t>
            </a:r>
            <a:r>
              <a:rPr sz="1800" kern="0" spc="1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800" kern="0" spc="-2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orbidity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431774" y="366358"/>
            <a:ext cx="3528695" cy="369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CAIRO</a:t>
            </a:r>
            <a:r>
              <a:rPr sz="27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Trial</a:t>
            </a:r>
            <a:r>
              <a:rPr sz="2700" kern="0" spc="1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-</a:t>
            </a:r>
            <a:r>
              <a:rPr sz="2700" kern="0" spc="27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Design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sp>
        <p:nvSpPr>
          <p:cNvPr id="250" name="path 250"/>
          <p:cNvSpPr/>
          <p:nvPr/>
        </p:nvSpPr>
        <p:spPr>
          <a:xfrm>
            <a:off x="1839849" y="4430648"/>
            <a:ext cx="621029" cy="642366"/>
          </a:xfrm>
          <a:custGeom>
            <a:avLst/>
            <a:gdLst/>
            <a:ahLst/>
            <a:cxnLst/>
            <a:rect l="0" t="0" r="0" b="0"/>
            <a:pathLst>
              <a:path w="977" h="1011">
                <a:moveTo>
                  <a:pt x="45" y="505"/>
                </a:moveTo>
                <a:cubicBezTo>
                  <a:pt x="45" y="251"/>
                  <a:pt x="243" y="45"/>
                  <a:pt x="488" y="45"/>
                </a:cubicBezTo>
                <a:cubicBezTo>
                  <a:pt x="734" y="45"/>
                  <a:pt x="932" y="251"/>
                  <a:pt x="932" y="505"/>
                </a:cubicBezTo>
                <a:cubicBezTo>
                  <a:pt x="932" y="760"/>
                  <a:pt x="734" y="966"/>
                  <a:pt x="488" y="966"/>
                </a:cubicBezTo>
                <a:cubicBezTo>
                  <a:pt x="243" y="966"/>
                  <a:pt x="45" y="760"/>
                  <a:pt x="45" y="505"/>
                </a:cubicBezTo>
              </a:path>
            </a:pathLst>
          </a:custGeom>
          <a:noFill/>
          <a:ln w="57150" cap="flat">
            <a:solidFill>
              <a:srgbClr val="789BB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textbox 252"/>
          <p:cNvSpPr/>
          <p:nvPr/>
        </p:nvSpPr>
        <p:spPr>
          <a:xfrm>
            <a:off x="2050186" y="4466971"/>
            <a:ext cx="1158239" cy="497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29000"/>
              </a:lnSpc>
              <a:tabLst>
                <a:tab pos="1144905" algn="l"/>
              </a:tabLst>
            </a:pPr>
            <a:r>
              <a:rPr sz="3600" b="1" kern="0" spc="-80" baseline="-32000" dirty="0">
                <a:solidFill>
                  <a:srgbClr val="4367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b="1" kern="0" spc="100" dirty="0">
                <a:solidFill>
                  <a:srgbClr val="4367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700" b="1" i="1" u="sng" kern="0" spc="1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700" b="1" i="1" u="sng" kern="0" spc="-80" baseline="23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1:1</a:t>
            </a:r>
            <a:r>
              <a:rPr sz="1700" b="1" i="1" u="sng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95066" y="3943350"/>
            <a:ext cx="1440306" cy="176783"/>
          </a:xfrm>
          <a:prstGeom prst="rect">
            <a:avLst/>
          </a:prstGeom>
        </p:spPr>
      </p:pic>
      <p:sp>
        <p:nvSpPr>
          <p:cNvPr id="256" name="path 256"/>
          <p:cNvSpPr/>
          <p:nvPr/>
        </p:nvSpPr>
        <p:spPr>
          <a:xfrm>
            <a:off x="3176016" y="4031742"/>
            <a:ext cx="38100" cy="1432686"/>
          </a:xfrm>
          <a:custGeom>
            <a:avLst/>
            <a:gdLst/>
            <a:ahLst/>
            <a:cxnLst/>
            <a:rect l="0" t="0" r="0" b="0"/>
            <a:pathLst>
              <a:path w="60" h="2256">
                <a:moveTo>
                  <a:pt x="30" y="2256"/>
                </a:moveTo>
                <a:lnTo>
                  <a:pt x="30" y="0"/>
                </a:lnTo>
              </a:path>
            </a:pathLst>
          </a:custGeom>
          <a:noFill/>
          <a:ln w="38100" cap="flat">
            <a:solidFill>
              <a:srgbClr val="3D4D59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95066" y="5377433"/>
            <a:ext cx="1449451" cy="181355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132384" y="6020511"/>
            <a:ext cx="100520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NCT02162563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198120" y="1380744"/>
            <a:ext cx="5670803" cy="2164080"/>
            <a:chOff x="0" y="0"/>
            <a:chExt cx="5670803" cy="2164080"/>
          </a:xfrm>
        </p:grpSpPr>
        <p:pic>
          <p:nvPicPr>
            <p:cNvPr id="272" name="picture 27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670803" cy="2164080"/>
            </a:xfrm>
            <a:prstGeom prst="rect">
              <a:avLst/>
            </a:prstGeom>
          </p:spPr>
        </p:pic>
        <p:sp>
          <p:nvSpPr>
            <p:cNvPr id="274" name="textbox 274"/>
            <p:cNvSpPr/>
            <p:nvPr/>
          </p:nvSpPr>
          <p:spPr>
            <a:xfrm>
              <a:off x="-12700" y="-12700"/>
              <a:ext cx="5696584" cy="21951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48485" algn="l" rtl="0" eaLnBrk="0">
                <a:lnSpc>
                  <a:spcPct val="81000"/>
                </a:lnSpc>
              </a:pPr>
              <a:r>
                <a:rPr sz="1400" kern="0" spc="-1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HR 0.76 (95% CI</a:t>
              </a:r>
              <a:r>
                <a:rPr sz="1400" kern="0" spc="7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400" kern="0" spc="-1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0.60-0.98),</a:t>
              </a:r>
              <a:r>
                <a:rPr sz="1400" kern="0" spc="4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400" kern="0" spc="-10" dirty="0">
                  <a:solidFill>
                    <a:srgbClr val="3D4D59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p=0.032</a:t>
              </a:r>
              <a:endParaRPr sz="1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276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75020" y="3160776"/>
            <a:ext cx="5273040" cy="1420367"/>
          </a:xfrm>
          <a:prstGeom prst="rect">
            <a:avLst/>
          </a:prstGeom>
        </p:spPr>
      </p:pic>
      <p:sp>
        <p:nvSpPr>
          <p:cNvPr id="278" name="rect 278"/>
          <p:cNvSpPr/>
          <p:nvPr/>
        </p:nvSpPr>
        <p:spPr>
          <a:xfrm>
            <a:off x="0" y="6237267"/>
            <a:ext cx="12191805" cy="612571"/>
          </a:xfrm>
          <a:prstGeom prst="rect">
            <a:avLst/>
          </a:prstGeom>
          <a:solidFill>
            <a:srgbClr val="29394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68923" y="1600200"/>
            <a:ext cx="5271515" cy="1324355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368983" y="4422327"/>
            <a:ext cx="9724390" cy="375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BRAF</a:t>
            </a:r>
            <a:r>
              <a:rPr sz="1800" kern="0" spc="0" baseline="260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V600E</a:t>
            </a:r>
            <a:r>
              <a:rPr sz="1100" kern="0" spc="2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mut</a:t>
            </a:r>
            <a:r>
              <a:rPr sz="18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ated: 7-8%</a:t>
            </a:r>
            <a:endParaRPr sz="1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2000"/>
              </a:lnSpc>
              <a:spcBef>
                <a:spcPts val="5"/>
              </a:spcBef>
            </a:pPr>
            <a:r>
              <a:rPr sz="9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*All</a:t>
            </a:r>
            <a:r>
              <a:rPr sz="9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liver</a:t>
            </a:r>
            <a:r>
              <a:rPr sz="900" kern="0" spc="1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metastases treated with an R0–1 resection</a:t>
            </a:r>
            <a:r>
              <a:rPr sz="9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or</a:t>
            </a:r>
            <a:r>
              <a:rPr sz="9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ablation,</a:t>
            </a:r>
            <a:r>
              <a:rPr sz="900" kern="0" spc="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900" kern="0" spc="9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both.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4" name="textbox 284"/>
          <p:cNvSpPr/>
          <p:nvPr/>
        </p:nvSpPr>
        <p:spPr>
          <a:xfrm>
            <a:off x="431774" y="366358"/>
            <a:ext cx="3863340" cy="366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CAIRO</a:t>
            </a:r>
            <a:r>
              <a:rPr sz="27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Trial</a:t>
            </a:r>
            <a:r>
              <a:rPr sz="27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-</a:t>
            </a:r>
            <a:r>
              <a:rPr sz="2700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7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Outcome</a:t>
            </a:r>
            <a:endParaRPr sz="27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0693" y="896366"/>
            <a:ext cx="11527062" cy="62115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2020866" y="1464324"/>
            <a:ext cx="2960370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40"/>
              </a:lnSpc>
            </a:pP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median</a:t>
            </a:r>
            <a:r>
              <a:rPr sz="1500" kern="0" spc="23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PFS</a:t>
            </a:r>
            <a:r>
              <a:rPr sz="15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 9.0</a:t>
            </a:r>
            <a:r>
              <a:rPr sz="1500" kern="0" spc="1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vs</a:t>
            </a:r>
            <a:r>
              <a:rPr sz="1500" i="1" kern="0" spc="20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6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10.6</a:t>
            </a:r>
            <a:r>
              <a:rPr sz="1500" kern="0" spc="15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131927" y="6020358"/>
            <a:ext cx="3747134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Bond MJG et al.</a:t>
            </a:r>
            <a:r>
              <a:rPr sz="1200" kern="0" spc="8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Lancet Oncol. 20</a:t>
            </a:r>
            <a:r>
              <a:rPr sz="1200" kern="0" spc="-10" dirty="0">
                <a:solidFill>
                  <a:srgbClr val="3D4D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 Jul;24(7):757-771.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875082" y="6459573"/>
            <a:ext cx="2604135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30"/>
              </a:lnSpc>
            </a:pP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RICCCIT</a:t>
            </a:r>
            <a:r>
              <a:rPr sz="1900" kern="0" spc="120" dirty="0">
                <a:solidFill>
                  <a:srgbClr val="FEFEF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r>
              <a:rPr sz="1900" kern="0" spc="35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</a:t>
            </a:r>
            <a:r>
              <a:rPr sz="1900" kern="0" spc="-19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kern="0" spc="120" dirty="0">
                <a:solidFill>
                  <a:srgbClr val="B5BB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MCR</a:t>
            </a:r>
            <a:endParaRPr sz="1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87782" y="6480047"/>
            <a:ext cx="304266" cy="152931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44976" y="6549164"/>
            <a:ext cx="2061421" cy="91588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44976" y="6439436"/>
            <a:ext cx="1551824" cy="67389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21591" y="6447210"/>
            <a:ext cx="267314" cy="218593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100615" y="6387595"/>
            <a:ext cx="369378" cy="123561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137552" y="6522386"/>
            <a:ext cx="296662" cy="14341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16905</Words>
  <Application>WPS 演示</Application>
  <PresentationFormat/>
  <Paragraphs>1500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Microsoft JhengHei</vt:lpstr>
      <vt:lpstr>+中文正文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Gampenrieder Simon</dc:creator>
  <cp:lastModifiedBy>若水</cp:lastModifiedBy>
  <cp:revision>28</cp:revision>
  <dcterms:created xsi:type="dcterms:W3CDTF">2024-09-22T03:12:55Z</dcterms:created>
  <dcterms:modified xsi:type="dcterms:W3CDTF">2024-09-25T14:03:35Z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2024-09-22T09:19:15Z</vt:filetime>
  </property>
  <property fmtid="{D5CDD505-2E9C-101B-9397-08002B2CF9AE}" pid="4" name="ICV">
    <vt:lpwstr>9E1C9FD69D4A43E9B40C454DC02F5363_13</vt:lpwstr>
  </property>
  <property fmtid="{D5CDD505-2E9C-101B-9397-08002B2CF9AE}" pid="5" name="KSOProductBuildVer">
    <vt:lpwstr>2052-12.1.0.18276</vt:lpwstr>
  </property>
</Properties>
</file>