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56690" autoAdjust="0"/>
  </p:normalViewPr>
  <p:slideViewPr>
    <p:cSldViewPr>
      <p:cViewPr varScale="1">
        <p:scale>
          <a:sx n="20" d="100"/>
          <a:sy n="20" d="100"/>
        </p:scale>
        <p:origin x="1484" y="72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大家晚上好，今天我分享的是摘要</a:t>
            </a:r>
            <a:r>
              <a:rPr lang="en-US" altLang="zh-CN" dirty="0"/>
              <a:t>327</a:t>
            </a:r>
            <a:r>
              <a:rPr lang="zh-CN" altLang="en-US" dirty="0"/>
              <a:t>和摘要</a:t>
            </a:r>
            <a:r>
              <a:rPr lang="en-US" altLang="zh-CN" dirty="0"/>
              <a:t>328</a:t>
            </a:r>
            <a:r>
              <a:rPr lang="zh-CN" altLang="en-US" dirty="0"/>
              <a:t>的讨论，分享者是加州大学欧文分校医学院的 </a:t>
            </a:r>
            <a:r>
              <a:rPr lang="en-US" altLang="zh-CN" dirty="0"/>
              <a:t>Maheswari Senthil </a:t>
            </a:r>
            <a:r>
              <a:rPr lang="zh-CN" altLang="en-US" dirty="0"/>
              <a:t>博士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首先，我要感谢大会组委会给予我这个机会来讨论这两项研究。同时，我也要祝贺作者们出色的研究成果和精彩的报告。</a:t>
            </a:r>
          </a:p>
        </p:txBody>
      </p:sp>
    </p:spTree>
    <p:extLst>
      <p:ext uri="{BB962C8B-B14F-4D97-AF65-F5344CB8AC3E}">
        <p14:creationId xmlns:p14="http://schemas.microsoft.com/office/powerpoint/2010/main" val="194982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我希望用这些图片来说明这个概念。</a:t>
            </a:r>
            <a:r>
              <a:rPr lang="zh-CN" altLang="en-US" b="1" dirty="0"/>
              <a:t>例如，这是右上腹区域</a:t>
            </a:r>
            <a:r>
              <a:rPr lang="zh-CN" altLang="en-US" dirty="0"/>
              <a:t>，如果该区域没有病灶，则评分为</a:t>
            </a:r>
            <a:r>
              <a:rPr lang="en-US" altLang="zh-CN" dirty="0"/>
              <a:t>0</a:t>
            </a:r>
            <a:r>
              <a:rPr lang="zh-CN" altLang="en-US" dirty="0"/>
              <a:t>；如果病灶小于</a:t>
            </a:r>
            <a:r>
              <a:rPr lang="en-US" altLang="zh-CN" dirty="0"/>
              <a:t>5</a:t>
            </a:r>
            <a:r>
              <a:rPr lang="zh-CN" altLang="en-US" dirty="0"/>
              <a:t>毫米，则评分为</a:t>
            </a:r>
            <a:r>
              <a:rPr lang="en-US" altLang="zh-CN" dirty="0"/>
              <a:t>1</a:t>
            </a:r>
            <a:r>
              <a:rPr lang="zh-CN" altLang="en-US" dirty="0"/>
              <a:t>；如果病灶大小在</a:t>
            </a:r>
            <a:r>
              <a:rPr lang="en-US" altLang="zh-CN" dirty="0"/>
              <a:t>5</a:t>
            </a:r>
            <a:r>
              <a:rPr lang="zh-CN" altLang="en-US" dirty="0"/>
              <a:t>毫米至</a:t>
            </a:r>
            <a:r>
              <a:rPr lang="en-US" altLang="zh-CN" dirty="0"/>
              <a:t>5</a:t>
            </a:r>
            <a:r>
              <a:rPr lang="zh-CN" altLang="en-US" dirty="0"/>
              <a:t>厘米之间，则评分为</a:t>
            </a:r>
            <a:r>
              <a:rPr lang="en-US" altLang="zh-CN" dirty="0"/>
              <a:t>2</a:t>
            </a:r>
            <a:r>
              <a:rPr lang="zh-CN" altLang="en-US" dirty="0"/>
              <a:t>；而如果病灶为融合性肿瘤，则评分为</a:t>
            </a:r>
            <a:r>
              <a:rPr lang="en-US" altLang="zh-CN" dirty="0"/>
              <a:t>3</a:t>
            </a:r>
            <a:r>
              <a:rPr lang="zh-CN" altLang="en-US" dirty="0"/>
              <a:t>。这种评分方法适用于</a:t>
            </a:r>
            <a:r>
              <a:rPr lang="en-US" altLang="zh-CN" dirty="0"/>
              <a:t>13</a:t>
            </a:r>
            <a:r>
              <a:rPr lang="zh-CN" altLang="en-US" dirty="0"/>
              <a:t>个区域，最终形成患者的</a:t>
            </a:r>
            <a:r>
              <a:rPr lang="zh-CN" altLang="en-US" b="1" dirty="0"/>
              <a:t>腹膜癌指数（</a:t>
            </a:r>
            <a:r>
              <a:rPr lang="en-US" altLang="zh-CN" b="1" dirty="0"/>
              <a:t>PCI</a:t>
            </a:r>
            <a:r>
              <a:rPr lang="zh-CN" altLang="en-US" b="1" dirty="0"/>
              <a:t>）</a:t>
            </a:r>
            <a:r>
              <a:rPr lang="zh-CN" altLang="en-US" dirty="0"/>
              <a:t>。这是一项重要的预后指标，因为它能够评估</a:t>
            </a:r>
            <a:r>
              <a:rPr lang="zh-CN" altLang="en-US" b="1" dirty="0"/>
              <a:t>患者腹腔内肿瘤负荷的多少</a:t>
            </a:r>
            <a:r>
              <a:rPr lang="zh-CN" altLang="en-US" dirty="0"/>
              <a:t>，因此具有重要的临床意义。</a:t>
            </a:r>
          </a:p>
        </p:txBody>
      </p:sp>
    </p:spTree>
    <p:extLst>
      <p:ext uri="{BB962C8B-B14F-4D97-AF65-F5344CB8AC3E}">
        <p14:creationId xmlns:p14="http://schemas.microsoft.com/office/powerpoint/2010/main" val="230143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接下来，我们来看</a:t>
            </a:r>
            <a:r>
              <a:rPr lang="en-US" altLang="zh-CN" b="1" dirty="0"/>
              <a:t>DRAGON-01</a:t>
            </a:r>
            <a:r>
              <a:rPr lang="zh-CN" altLang="en-US" b="1" dirty="0"/>
              <a:t>研究的设计</a:t>
            </a:r>
            <a:r>
              <a:rPr lang="zh-CN" altLang="en-US" dirty="0"/>
              <a:t>。值得指出的是，</a:t>
            </a:r>
            <a:r>
              <a:rPr lang="en-US" altLang="zh-CN" b="1" dirty="0"/>
              <a:t>DRAGON-01</a:t>
            </a:r>
            <a:r>
              <a:rPr lang="zh-CN" altLang="en-US" b="1" dirty="0"/>
              <a:t>是首个随机对照试验，证实了腹腔内化疗可改善总生存期</a:t>
            </a:r>
            <a:r>
              <a:rPr lang="zh-CN" altLang="en-US" dirty="0"/>
              <a:t>。因此，我接下来的讨论无意否定其研究设计或结果，而是希望借此探讨未来研究的方向以及尚未解决的问题。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在研究设计方面，我们注意到</a:t>
            </a:r>
            <a:r>
              <a:rPr lang="zh-CN" altLang="en-US" b="1" dirty="0"/>
              <a:t>两组的全身治疗方案均未包含铂类药物、免疫治疗（</a:t>
            </a:r>
            <a:r>
              <a:rPr lang="en-US" altLang="zh-CN" b="1" dirty="0"/>
              <a:t>IO</a:t>
            </a:r>
            <a:r>
              <a:rPr lang="zh-CN" altLang="en-US" b="1" dirty="0"/>
              <a:t>）或靶向治疗</a:t>
            </a:r>
            <a:r>
              <a:rPr lang="zh-CN" altLang="en-US" dirty="0"/>
              <a:t>。然而，在当前</a:t>
            </a:r>
            <a:r>
              <a:rPr lang="zh-CN" altLang="en-US" b="1" dirty="0"/>
              <a:t>转移性胃癌的一线治疗标准</a:t>
            </a:r>
            <a:r>
              <a:rPr lang="zh-CN" altLang="en-US" dirty="0"/>
              <a:t>中，这些药物通常是必不可少的。因此，这也是值得进一步探讨的问题。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此外，接受转化性胃切除术（</a:t>
            </a:r>
            <a:r>
              <a:rPr lang="en-US" altLang="zh-CN" dirty="0"/>
              <a:t>conversion gastrectomy</a:t>
            </a:r>
            <a:r>
              <a:rPr lang="zh-CN" altLang="en-US" dirty="0"/>
              <a:t>）</a:t>
            </a:r>
            <a:r>
              <a:rPr lang="zh-CN" altLang="en-US" b="1" dirty="0"/>
              <a:t>的患者在手术后仍继续接受</a:t>
            </a:r>
            <a:r>
              <a:rPr lang="en-US" altLang="zh-CN" dirty="0"/>
              <a:t>NIPS</a:t>
            </a:r>
            <a:r>
              <a:rPr lang="zh-CN" altLang="en-US" dirty="0"/>
              <a:t>（常温腹腔内化疗）治疗，持续时间长达三年甚至更久。这些都是研究设计中需要重点考虑的重要方面。</a:t>
            </a:r>
          </a:p>
        </p:txBody>
      </p:sp>
    </p:spTree>
    <p:extLst>
      <p:ext uri="{BB962C8B-B14F-4D97-AF65-F5344CB8AC3E}">
        <p14:creationId xmlns:p14="http://schemas.microsoft.com/office/powerpoint/2010/main" val="20779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在基线特征分析中，我想强调三个关键点。</a:t>
            </a:r>
            <a:r>
              <a:rPr lang="zh-CN" altLang="en-US" b="1" dirty="0"/>
              <a:t>第一，组织学类型</a:t>
            </a:r>
            <a:r>
              <a:rPr lang="zh-CN" altLang="en-US" dirty="0"/>
              <a:t>。大多数患者为</a:t>
            </a:r>
            <a:r>
              <a:rPr lang="zh-CN" altLang="en-US" b="1" dirty="0"/>
              <a:t>低分化癌或印戒细胞癌</a:t>
            </a:r>
            <a:r>
              <a:rPr lang="zh-CN" altLang="en-US" dirty="0"/>
              <a:t>。但如果能够提供生物标志物数据，以及胃癌的组织学分类（弥漫型 </a:t>
            </a:r>
            <a:r>
              <a:rPr lang="en-US" altLang="zh-CN" dirty="0"/>
              <a:t>vs. </a:t>
            </a:r>
            <a:r>
              <a:rPr lang="zh-CN" altLang="en-US" dirty="0"/>
              <a:t>肠型），将会更有价值。</a:t>
            </a:r>
          </a:p>
          <a:p>
            <a:r>
              <a:rPr lang="zh-CN" altLang="en-US" b="1" dirty="0"/>
              <a:t>第二，</a:t>
            </a:r>
            <a:r>
              <a:rPr lang="en-US" altLang="zh-CN" b="1" dirty="0"/>
              <a:t>PCI</a:t>
            </a:r>
            <a:r>
              <a:rPr lang="zh-CN" altLang="en-US" b="1" dirty="0"/>
              <a:t>评分（腹膜癌指数）的分布情况。研究组间</a:t>
            </a:r>
            <a:r>
              <a:rPr lang="en-US" altLang="zh-CN" b="1" dirty="0"/>
              <a:t>PCI</a:t>
            </a:r>
            <a:r>
              <a:rPr lang="zh-CN" altLang="en-US" b="1" dirty="0"/>
              <a:t>分布均匀，且约三分之一的患者属于高肿瘤负荷</a:t>
            </a:r>
            <a:r>
              <a:rPr lang="zh-CN" altLang="en-US" dirty="0"/>
              <a:t>（</a:t>
            </a:r>
            <a:r>
              <a:rPr lang="en-US" altLang="zh-CN" dirty="0"/>
              <a:t>high burden disease</a:t>
            </a:r>
            <a:r>
              <a:rPr lang="zh-CN" altLang="en-US" dirty="0"/>
              <a:t>）。</a:t>
            </a:r>
          </a:p>
          <a:p>
            <a:r>
              <a:rPr lang="zh-CN" altLang="en-US" b="1" dirty="0"/>
              <a:t>第三，腹腔细胞学检查（</a:t>
            </a:r>
            <a:r>
              <a:rPr lang="en-US" altLang="zh-CN" b="1" dirty="0"/>
              <a:t>peritoneal cytology</a:t>
            </a:r>
            <a:r>
              <a:rPr lang="zh-CN" altLang="en-US" b="1" dirty="0"/>
              <a:t>）</a:t>
            </a:r>
            <a:r>
              <a:rPr lang="zh-CN" altLang="en-US" dirty="0"/>
              <a:t>。即使在研究初始阶段，即使患者已经存在</a:t>
            </a:r>
            <a:r>
              <a:rPr lang="zh-CN" altLang="en-US" b="1" dirty="0"/>
              <a:t>肉眼可见的腹膜癌（</a:t>
            </a:r>
            <a:r>
              <a:rPr lang="en-US" altLang="zh-CN" b="1" dirty="0"/>
              <a:t>gross carcinomatosis</a:t>
            </a:r>
            <a:r>
              <a:rPr lang="zh-CN" altLang="en-US" b="1" dirty="0"/>
              <a:t>）</a:t>
            </a:r>
            <a:r>
              <a:rPr lang="zh-CN" altLang="en-US" dirty="0"/>
              <a:t>，仍然有</a:t>
            </a:r>
            <a:r>
              <a:rPr lang="zh-CN" altLang="en-US" b="1" dirty="0"/>
              <a:t>约</a:t>
            </a:r>
            <a:r>
              <a:rPr lang="en-US" altLang="zh-CN" b="1" dirty="0"/>
              <a:t>50%</a:t>
            </a:r>
            <a:r>
              <a:rPr lang="zh-CN" altLang="en-US" b="1" dirty="0"/>
              <a:t>的患者细胞学检测呈阴性</a:t>
            </a:r>
            <a:r>
              <a:rPr lang="zh-CN" altLang="en-US" dirty="0"/>
              <a:t>。这表明腹腔细胞学检测的敏感性较低，不能可靠地检测腹膜微小病灶。换句话说，这项检测的准确度接近抛硬币（</a:t>
            </a:r>
            <a:r>
              <a:rPr lang="en-US" altLang="zh-CN" dirty="0"/>
              <a:t>flip of a coin</a:t>
            </a:r>
            <a:r>
              <a:rPr lang="zh-CN" altLang="en-US" dirty="0"/>
              <a:t>），提示我们需要更好的检测方法来识别</a:t>
            </a:r>
            <a:r>
              <a:rPr lang="zh-CN" altLang="en-US" b="1" dirty="0"/>
              <a:t>腹膜微小转移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613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接下来是研究展示的</a:t>
            </a:r>
            <a:r>
              <a:rPr lang="zh-CN" altLang="en-US" b="1" dirty="0"/>
              <a:t>总生存（</a:t>
            </a:r>
            <a:r>
              <a:rPr lang="en-US" altLang="zh-CN" b="1" dirty="0"/>
              <a:t>OS</a:t>
            </a:r>
            <a:r>
              <a:rPr lang="zh-CN" altLang="en-US" b="1" dirty="0"/>
              <a:t>）数据</a:t>
            </a:r>
            <a:r>
              <a:rPr lang="zh-CN" altLang="en-US" dirty="0"/>
              <a:t>。可以看到，总生存获益再次得到证实：</a:t>
            </a:r>
            <a:r>
              <a:rPr lang="en-US" altLang="zh-CN" b="1" dirty="0"/>
              <a:t>19.4</a:t>
            </a:r>
            <a:r>
              <a:rPr lang="zh-CN" altLang="en-US" b="1" dirty="0"/>
              <a:t>个月 </a:t>
            </a:r>
            <a:r>
              <a:rPr lang="en-US" altLang="zh-CN" b="1" dirty="0"/>
              <a:t>vs. 13.9</a:t>
            </a:r>
            <a:r>
              <a:rPr lang="zh-CN" altLang="en-US" b="1" dirty="0"/>
              <a:t>个月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496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dirty="0"/>
              <a:t>我想将这一结果与</a:t>
            </a:r>
            <a:r>
              <a:rPr lang="zh-CN" altLang="en-US" b="1" dirty="0"/>
              <a:t>近期纳入免疫治疗（</a:t>
            </a:r>
            <a:r>
              <a:rPr lang="en-US" altLang="zh-CN" b="1" dirty="0"/>
              <a:t>IO</a:t>
            </a:r>
            <a:r>
              <a:rPr lang="zh-CN" altLang="en-US" b="1" dirty="0"/>
              <a:t>）或靶向治疗的随机对照研究</a:t>
            </a:r>
            <a:r>
              <a:rPr lang="zh-CN" altLang="en-US" dirty="0"/>
              <a:t>进行对比。例如，在</a:t>
            </a:r>
            <a:r>
              <a:rPr lang="en-US" altLang="zh-CN" b="1" dirty="0"/>
              <a:t>RATIONALE-305</a:t>
            </a:r>
            <a:r>
              <a:rPr lang="zh-CN" altLang="en-US" b="1" dirty="0"/>
              <a:t>研究</a:t>
            </a:r>
            <a:r>
              <a:rPr lang="zh-CN" altLang="en-US" dirty="0"/>
              <a:t>中，总生存期（</a:t>
            </a:r>
            <a:r>
              <a:rPr lang="en-US" altLang="zh-CN" dirty="0"/>
              <a:t>OS</a:t>
            </a:r>
            <a:r>
              <a:rPr lang="zh-CN" altLang="en-US" dirty="0"/>
              <a:t>）为</a:t>
            </a:r>
            <a:r>
              <a:rPr lang="en-US" altLang="zh-CN" b="1" dirty="0"/>
              <a:t>17.2</a:t>
            </a:r>
            <a:r>
              <a:rPr lang="zh-CN" altLang="en-US" b="1" dirty="0"/>
              <a:t>个月</a:t>
            </a:r>
            <a:r>
              <a:rPr lang="zh-CN" altLang="en-US" dirty="0"/>
              <a:t>。我并非想贬低</a:t>
            </a:r>
            <a:r>
              <a:rPr lang="en-US" altLang="zh-CN" b="1" dirty="0"/>
              <a:t>DRAGON-1</a:t>
            </a:r>
            <a:r>
              <a:rPr lang="zh-CN" altLang="en-US" dirty="0"/>
              <a:t>研究的成果，而是希望借此启发大家思考这一研究带来的</a:t>
            </a:r>
            <a:r>
              <a:rPr lang="zh-CN" altLang="en-US" b="1" dirty="0"/>
              <a:t>巨大机会</a:t>
            </a:r>
            <a:r>
              <a:rPr lang="zh-CN" altLang="en-US" dirty="0"/>
              <a:t>。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</a:t>
            </a:r>
            <a:r>
              <a:rPr lang="zh-CN" altLang="en-US" b="1" dirty="0"/>
              <a:t>单纯使用静脉紫杉醇联合</a:t>
            </a:r>
            <a:r>
              <a:rPr lang="en-US" altLang="zh-CN" b="1" dirty="0"/>
              <a:t>S-1</a:t>
            </a:r>
            <a:r>
              <a:rPr lang="zh-CN" altLang="en-US" b="1" dirty="0"/>
              <a:t>（</a:t>
            </a:r>
            <a:r>
              <a:rPr lang="en-US" altLang="zh-CN" b="1" dirty="0"/>
              <a:t>IV paclitaxel + S1</a:t>
            </a:r>
            <a:r>
              <a:rPr lang="zh-CN" altLang="en-US" b="1" dirty="0"/>
              <a:t>）就能改善生存，那么如果在此基础上结合标准治疗方案（</a:t>
            </a:r>
            <a:r>
              <a:rPr lang="en-US" altLang="zh-CN" b="1" dirty="0"/>
              <a:t>SOC</a:t>
            </a:r>
            <a:r>
              <a:rPr lang="zh-CN" altLang="en-US" b="1" dirty="0"/>
              <a:t>）、免疫治疗（</a:t>
            </a:r>
            <a:r>
              <a:rPr lang="en-US" altLang="zh-CN" b="1" dirty="0"/>
              <a:t>IO</a:t>
            </a:r>
            <a:r>
              <a:rPr lang="zh-CN" altLang="en-US" b="1" dirty="0"/>
              <a:t>）及靶向治疗</a:t>
            </a:r>
            <a:r>
              <a:rPr lang="zh-CN" altLang="en-US" dirty="0"/>
              <a:t>，是否能进一步提升疗效？这为未来的临床试验提供了广阔的研究空间，可以探索如何在标准治疗的基础上**优化腹腔内化疗（</a:t>
            </a:r>
            <a:r>
              <a:rPr lang="en-US" altLang="zh-CN" dirty="0"/>
              <a:t>IP chemotherapy</a:t>
            </a:r>
            <a:r>
              <a:rPr lang="zh-CN" altLang="en-US" dirty="0"/>
              <a:t>）**的应用。</a:t>
            </a:r>
          </a:p>
        </p:txBody>
      </p:sp>
    </p:spTree>
    <p:extLst>
      <p:ext uri="{BB962C8B-B14F-4D97-AF65-F5344CB8AC3E}">
        <p14:creationId xmlns:p14="http://schemas.microsoft.com/office/powerpoint/2010/main" val="248988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最后，研究的另一大关注点是</a:t>
            </a:r>
            <a:r>
              <a:rPr lang="zh-CN" altLang="en-US" b="1" dirty="0"/>
              <a:t>转化性胃切除术（</a:t>
            </a:r>
            <a:r>
              <a:rPr lang="en-US" altLang="zh-CN" b="1" dirty="0"/>
              <a:t>conversion gastrectomy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这里列出了</a:t>
            </a:r>
            <a:r>
              <a:rPr lang="zh-CN" altLang="en-US" b="1" dirty="0"/>
              <a:t>转化性胃切除术（</a:t>
            </a:r>
            <a:r>
              <a:rPr lang="en-US" altLang="zh-CN" b="1" dirty="0"/>
              <a:t>conversion gastrectomy</a:t>
            </a:r>
            <a:r>
              <a:rPr lang="zh-CN" altLang="en-US" b="1" dirty="0"/>
              <a:t>）的适应证</a:t>
            </a:r>
            <a:r>
              <a:rPr lang="zh-CN" altLang="en-US" dirty="0"/>
              <a:t>，但我想再次强调**腹腔细胞学阴性（</a:t>
            </a:r>
            <a:r>
              <a:rPr lang="en-US" altLang="zh-CN" dirty="0"/>
              <a:t>cytology negative</a:t>
            </a:r>
            <a:r>
              <a:rPr lang="zh-CN" altLang="en-US" dirty="0"/>
              <a:t>）**作为适应证的问题。我们已经讨论过，</a:t>
            </a:r>
            <a:r>
              <a:rPr lang="zh-CN" altLang="en-US" b="1" dirty="0"/>
              <a:t>细胞学检查并不是评估胃癌腹膜转移患者治疗反应的理想方法</a:t>
            </a:r>
            <a:r>
              <a:rPr lang="zh-CN" altLang="en-US" dirty="0"/>
              <a:t>，因为其敏感性较低。</a:t>
            </a:r>
          </a:p>
          <a:p>
            <a:r>
              <a:rPr lang="zh-CN" altLang="en-US" dirty="0"/>
              <a:t>另一个适应证是</a:t>
            </a:r>
            <a:r>
              <a:rPr lang="zh-CN" altLang="en-US" b="1" dirty="0"/>
              <a:t>腹膜转移的消失（</a:t>
            </a:r>
            <a:r>
              <a:rPr lang="en-US" altLang="zh-CN" b="1" dirty="0"/>
              <a:t>disappearance of peritoneal metastasis</a:t>
            </a:r>
            <a:r>
              <a:rPr lang="zh-CN" altLang="en-US" b="1" dirty="0"/>
              <a:t>）</a:t>
            </a:r>
            <a:r>
              <a:rPr lang="zh-CN" altLang="en-US" dirty="0"/>
              <a:t>。那么，腹膜转移的“消失”究竟意味着什么？我们可以深入探讨这一点。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1144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我想通过</a:t>
            </a:r>
            <a:r>
              <a:rPr lang="zh-CN" altLang="en-US" b="1" dirty="0"/>
              <a:t>我在临床试验中使用腹腔内化疗（</a:t>
            </a:r>
            <a:r>
              <a:rPr lang="en-US" altLang="zh-CN" b="1" dirty="0"/>
              <a:t>IP chemotherapy</a:t>
            </a:r>
            <a:r>
              <a:rPr lang="zh-CN" altLang="en-US" b="1" dirty="0"/>
              <a:t>）治疗的部分病例</a:t>
            </a:r>
            <a:r>
              <a:rPr lang="zh-CN" altLang="en-US" dirty="0"/>
              <a:t>来说明。以下是一个</a:t>
            </a:r>
            <a:r>
              <a:rPr lang="zh-CN" altLang="en-US" b="1" dirty="0"/>
              <a:t>腹膜转移患者</a:t>
            </a:r>
            <a:r>
              <a:rPr lang="zh-CN" altLang="en-US" dirty="0"/>
              <a:t>的病例。仍然以</a:t>
            </a:r>
            <a:r>
              <a:rPr lang="zh-CN" altLang="en-US" b="1" dirty="0"/>
              <a:t>右上腹区域</a:t>
            </a:r>
            <a:r>
              <a:rPr lang="zh-CN" altLang="en-US" dirty="0"/>
              <a:t>为例，这是患者接受</a:t>
            </a:r>
            <a:r>
              <a:rPr lang="zh-CN" altLang="en-US" b="1" dirty="0"/>
              <a:t>三个月腹腔内化疗</a:t>
            </a:r>
            <a:r>
              <a:rPr lang="zh-CN" altLang="en-US" dirty="0"/>
              <a:t>后的影像。可以看到，部分腹膜转移病灶已经消失，但仍然存在</a:t>
            </a:r>
            <a:r>
              <a:rPr lang="zh-CN" altLang="en-US" b="1" dirty="0"/>
              <a:t>残留病灶（</a:t>
            </a:r>
            <a:r>
              <a:rPr lang="en-US" altLang="zh-CN" b="1" dirty="0"/>
              <a:t>residual disease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另一个案例是另一位患者，他在接受</a:t>
            </a:r>
            <a:r>
              <a:rPr lang="zh-CN" altLang="en-US" b="1" dirty="0"/>
              <a:t>三个月全身化疗（</a:t>
            </a:r>
            <a:r>
              <a:rPr lang="en-US" altLang="zh-CN" b="1" dirty="0"/>
              <a:t>systemic therapy</a:t>
            </a:r>
            <a:r>
              <a:rPr lang="zh-CN" altLang="en-US" b="1" dirty="0"/>
              <a:t>）后，右上腹区域呈现出白色瘢痕样组织（</a:t>
            </a:r>
            <a:r>
              <a:rPr lang="en-US" altLang="zh-CN" b="1" dirty="0"/>
              <a:t>whitish scar-like tissue</a:t>
            </a:r>
            <a:r>
              <a:rPr lang="zh-CN" altLang="en-US" b="1" dirty="0"/>
              <a:t>）</a:t>
            </a:r>
            <a:r>
              <a:rPr lang="zh-CN" altLang="en-US" dirty="0"/>
              <a:t>。对此区域进行</a:t>
            </a:r>
            <a:r>
              <a:rPr lang="zh-CN" altLang="en-US" b="1" dirty="0"/>
              <a:t>广泛活检（</a:t>
            </a:r>
            <a:r>
              <a:rPr lang="en-US" altLang="zh-CN" b="1" dirty="0"/>
              <a:t>extensive biopsies</a:t>
            </a:r>
            <a:r>
              <a:rPr lang="zh-CN" altLang="en-US" b="1" dirty="0"/>
              <a:t>）</a:t>
            </a:r>
            <a:r>
              <a:rPr lang="zh-CN" altLang="en-US" dirty="0"/>
              <a:t>，所有样本均</a:t>
            </a:r>
            <a:r>
              <a:rPr lang="zh-CN" altLang="en-US" b="1" dirty="0"/>
              <a:t>未检测到癌细胞</a:t>
            </a:r>
            <a:r>
              <a:rPr lang="zh-CN" altLang="en-US" dirty="0"/>
              <a:t>，该患者最终被判定为无癌残留。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因此，</a:t>
            </a:r>
            <a:r>
              <a:rPr lang="zh-CN" altLang="en-US" b="1" dirty="0"/>
              <a:t>完全消失的腹膜转移病灶（</a:t>
            </a:r>
            <a:r>
              <a:rPr lang="en-US" altLang="zh-CN" b="1" dirty="0"/>
              <a:t>complete disappearance of peritoneal metastasis</a:t>
            </a:r>
            <a:r>
              <a:rPr lang="zh-CN" altLang="en-US" b="1" dirty="0"/>
              <a:t>）可能是罕见现象</a:t>
            </a:r>
            <a:r>
              <a:rPr lang="zh-CN" altLang="en-US" dirty="0"/>
              <a:t>。这也提示我们，</a:t>
            </a:r>
            <a:r>
              <a:rPr lang="zh-CN" altLang="en-US" b="1" dirty="0"/>
              <a:t>如何评估腹腔内治疗的疗效</a:t>
            </a:r>
            <a:r>
              <a:rPr lang="zh-CN" altLang="en-US" dirty="0"/>
              <a:t>以及</a:t>
            </a:r>
            <a:r>
              <a:rPr lang="zh-CN" altLang="en-US" b="1" dirty="0"/>
              <a:t>如何选择合适的手术患者</a:t>
            </a:r>
            <a:r>
              <a:rPr lang="zh-CN" altLang="en-US" dirty="0"/>
              <a:t>，仍然是一个需要进一步研究的重要课题。不同研究者可能采用不同的评估标准，因此该领域仍需进一步规范化。</a:t>
            </a:r>
          </a:p>
        </p:txBody>
      </p:sp>
    </p:spTree>
    <p:extLst>
      <p:ext uri="{BB962C8B-B14F-4D97-AF65-F5344CB8AC3E}">
        <p14:creationId xmlns:p14="http://schemas.microsoft.com/office/powerpoint/2010/main" val="839779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我们还看到，在</a:t>
            </a:r>
            <a:r>
              <a:rPr lang="en-US" altLang="zh-CN" b="1" dirty="0"/>
              <a:t>NIPS</a:t>
            </a:r>
            <a:r>
              <a:rPr lang="zh-CN" altLang="en-US" b="1" dirty="0"/>
              <a:t>（常温腹腔内化疗）组</a:t>
            </a:r>
            <a:r>
              <a:rPr lang="zh-CN" altLang="en-US" dirty="0"/>
              <a:t>，转化性胃切除术的比例较高：</a:t>
            </a:r>
            <a:r>
              <a:rPr lang="en-US" altLang="zh-CN" b="1" dirty="0"/>
              <a:t>50.7% vs. 35.1%</a:t>
            </a:r>
            <a:r>
              <a:rPr lang="zh-CN" altLang="en-US" dirty="0"/>
              <a:t>，这是一个非常出色的结果。然而，即便仅使用</a:t>
            </a:r>
            <a:r>
              <a:rPr lang="zh-CN" altLang="en-US" b="1" dirty="0"/>
              <a:t>静脉紫杉醇联合</a:t>
            </a:r>
            <a:r>
              <a:rPr lang="en-US" altLang="zh-CN" b="1" dirty="0"/>
              <a:t>S-1</a:t>
            </a:r>
            <a:r>
              <a:rPr lang="zh-CN" altLang="en-US" b="1" dirty="0"/>
              <a:t>（</a:t>
            </a:r>
            <a:r>
              <a:rPr lang="en-US" altLang="zh-CN" b="1" dirty="0"/>
              <a:t>IV paclitaxel + S1</a:t>
            </a:r>
            <a:r>
              <a:rPr lang="zh-CN" altLang="en-US" b="1" dirty="0"/>
              <a:t>）</a:t>
            </a:r>
            <a:r>
              <a:rPr lang="zh-CN" altLang="en-US" dirty="0"/>
              <a:t>，转化率仍然高达</a:t>
            </a:r>
            <a:r>
              <a:rPr lang="en-US" altLang="zh-CN" b="1" dirty="0"/>
              <a:t>35.1%</a:t>
            </a:r>
            <a:r>
              <a:rPr lang="zh-CN" altLang="en-US" dirty="0"/>
              <a:t>，这一数值在</a:t>
            </a:r>
            <a:r>
              <a:rPr lang="zh-CN" altLang="en-US" b="1" dirty="0"/>
              <a:t>西方患者</a:t>
            </a:r>
            <a:r>
              <a:rPr lang="zh-CN" altLang="en-US" dirty="0"/>
              <a:t>中可能不会仅凭全身治疗就达到。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另外一个重要的观察点是，</a:t>
            </a:r>
            <a:r>
              <a:rPr lang="zh-CN" altLang="en-US" b="1" dirty="0"/>
              <a:t>手术方式</a:t>
            </a:r>
            <a:r>
              <a:rPr lang="zh-CN" altLang="en-US" dirty="0"/>
              <a:t>为</a:t>
            </a:r>
            <a:r>
              <a:rPr lang="zh-CN" altLang="en-US" b="1" dirty="0"/>
              <a:t>胃切除术（</a:t>
            </a:r>
            <a:r>
              <a:rPr lang="en-US" altLang="zh-CN" b="1" dirty="0"/>
              <a:t>gastrectomy</a:t>
            </a:r>
            <a:r>
              <a:rPr lang="zh-CN" altLang="en-US" b="1" dirty="0"/>
              <a:t>）</a:t>
            </a:r>
            <a:r>
              <a:rPr lang="en-US" altLang="zh-CN" b="1" dirty="0"/>
              <a:t>+ D2</a:t>
            </a:r>
            <a:r>
              <a:rPr lang="zh-CN" altLang="en-US" b="1" dirty="0"/>
              <a:t>淋巴结清扫（</a:t>
            </a:r>
            <a:r>
              <a:rPr lang="en-US" altLang="zh-CN" b="1" dirty="0"/>
              <a:t>D2 lymphadenectomy</a:t>
            </a:r>
            <a:r>
              <a:rPr lang="zh-CN" altLang="en-US" b="1" dirty="0"/>
              <a:t>）</a:t>
            </a:r>
            <a:r>
              <a:rPr lang="zh-CN" altLang="en-US" dirty="0"/>
              <a:t>，而</a:t>
            </a:r>
            <a:r>
              <a:rPr lang="zh-CN" altLang="en-US" b="1" dirty="0"/>
              <a:t>并非细胞减灭术（</a:t>
            </a:r>
            <a:r>
              <a:rPr lang="en-US" altLang="zh-CN" b="1" dirty="0"/>
              <a:t>cytoreduction</a:t>
            </a:r>
            <a:r>
              <a:rPr lang="zh-CN" altLang="en-US" b="1" dirty="0"/>
              <a:t>）</a:t>
            </a:r>
            <a:r>
              <a:rPr lang="zh-CN" altLang="en-US" dirty="0"/>
              <a:t>。这意味着，手术</a:t>
            </a:r>
            <a:r>
              <a:rPr lang="zh-CN" altLang="en-US" b="1" dirty="0"/>
              <a:t>并未直接切除腹膜病灶（</a:t>
            </a:r>
            <a:r>
              <a:rPr lang="en-US" altLang="zh-CN" b="1" dirty="0"/>
              <a:t>peritoneal disease is not surgically removed</a:t>
            </a:r>
            <a:r>
              <a:rPr lang="zh-CN" altLang="en-US" b="1" dirty="0"/>
              <a:t>）</a:t>
            </a:r>
            <a:r>
              <a:rPr lang="zh-CN" altLang="en-US" dirty="0"/>
              <a:t>，而仅限于胃及淋巴结清扫。这一点值得进一步探讨，以明确</a:t>
            </a:r>
            <a:r>
              <a:rPr lang="zh-CN" altLang="en-US" b="1" dirty="0"/>
              <a:t>最佳的手术策略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再次强调，他们仅在</a:t>
            </a:r>
            <a:r>
              <a:rPr lang="zh-CN" altLang="en-US" b="1" dirty="0"/>
              <a:t>腹膜转移完全消失（</a:t>
            </a:r>
            <a:r>
              <a:rPr lang="en-US" altLang="zh-CN" b="1" dirty="0"/>
              <a:t>complete disappearance of peritoneal metastasis</a:t>
            </a:r>
            <a:r>
              <a:rPr lang="zh-CN" altLang="en-US" b="1" dirty="0"/>
              <a:t>）的患者中实施了手术，因此可能根本没有腹膜病灶需要切除</a:t>
            </a:r>
            <a:r>
              <a:rPr lang="zh-CN" altLang="en-US" dirty="0"/>
              <a:t>。但这一点值得注意，因为在我们的胃癌腹膜转移</a:t>
            </a:r>
            <a:r>
              <a:rPr lang="en-US" altLang="zh-CN" dirty="0"/>
              <a:t>]</a:t>
            </a:r>
            <a:r>
              <a:rPr lang="zh-CN" altLang="en-US" dirty="0"/>
              <a:t>患者群体中，可能</a:t>
            </a:r>
            <a:r>
              <a:rPr lang="zh-CN" altLang="en-US" b="1" dirty="0"/>
              <a:t>很难观察到腹膜转移的完全消失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此外，手术后患者继续接受</a:t>
            </a:r>
            <a:r>
              <a:rPr lang="en-US" altLang="zh-CN" b="1" dirty="0"/>
              <a:t>NIPS</a:t>
            </a:r>
            <a:r>
              <a:rPr lang="zh-CN" altLang="en-US" b="1" dirty="0"/>
              <a:t>（常温腹腔内化疗）治疗，持续三年或更长时间</a:t>
            </a:r>
            <a:r>
              <a:rPr lang="zh-CN" altLang="en-US" dirty="0"/>
              <a:t>。那么，这就引出了一个关键问题：</a:t>
            </a:r>
            <a:r>
              <a:rPr lang="zh-CN" altLang="en-US" b="1" dirty="0"/>
              <a:t>是转化性胃切除术（</a:t>
            </a:r>
            <a:r>
              <a:rPr lang="en-US" altLang="zh-CN" b="1" dirty="0"/>
              <a:t>conversion gastrectomy</a:t>
            </a:r>
            <a:r>
              <a:rPr lang="zh-CN" altLang="en-US" b="1" dirty="0"/>
              <a:t>）本身，还是长期持续的腹腔内化疗（</a:t>
            </a:r>
            <a:r>
              <a:rPr lang="en-US" altLang="zh-CN" b="1" dirty="0"/>
              <a:t>NIPS</a:t>
            </a:r>
            <a:r>
              <a:rPr lang="zh-CN" altLang="en-US" b="1" dirty="0"/>
              <a:t>），或者两者的结合，共同导致了这组患者总生存期（</a:t>
            </a:r>
            <a:r>
              <a:rPr lang="en-US" altLang="zh-CN" b="1" dirty="0"/>
              <a:t>OS</a:t>
            </a:r>
            <a:r>
              <a:rPr lang="zh-CN" altLang="en-US" b="1" dirty="0"/>
              <a:t>）的改善？</a:t>
            </a:r>
            <a:r>
              <a:rPr lang="zh-CN" altLang="en-US" dirty="0"/>
              <a:t> 这仍然是一个</a:t>
            </a:r>
            <a:r>
              <a:rPr lang="zh-CN" altLang="en-US" b="1" dirty="0"/>
              <a:t>悬而未决的问题</a:t>
            </a:r>
            <a:r>
              <a:rPr lang="zh-CN" altLang="en-US" dirty="0"/>
              <a:t>，需要进一步研究来回答。</a:t>
            </a:r>
          </a:p>
        </p:txBody>
      </p:sp>
    </p:spTree>
    <p:extLst>
      <p:ext uri="{BB962C8B-B14F-4D97-AF65-F5344CB8AC3E}">
        <p14:creationId xmlns:p14="http://schemas.microsoft.com/office/powerpoint/2010/main" val="394636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关键要点总结：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药物给药途径的显著影响</a:t>
            </a:r>
            <a:r>
              <a:rPr lang="zh-CN" altLang="en-US" dirty="0"/>
              <a:t>：完全同意。</a:t>
            </a:r>
            <a:r>
              <a:rPr lang="zh-CN" altLang="en-US" b="1" dirty="0"/>
              <a:t>腹腔内化疗（</a:t>
            </a:r>
            <a:r>
              <a:rPr lang="en-US" altLang="zh-CN" b="1" dirty="0"/>
              <a:t>intraperitoneal chemotherapy</a:t>
            </a:r>
            <a:r>
              <a:rPr lang="zh-CN" altLang="en-US" b="1" dirty="0"/>
              <a:t>）是安全且可行的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实践改变性的研究结果</a:t>
            </a:r>
            <a:r>
              <a:rPr lang="zh-CN" altLang="en-US" dirty="0"/>
              <a:t>：目前，我们仍然</a:t>
            </a:r>
            <a:r>
              <a:rPr lang="zh-CN" altLang="en-US" b="1" dirty="0"/>
              <a:t>需要在西方患者群体中开展前瞻性临床试验</a:t>
            </a:r>
            <a:r>
              <a:rPr lang="zh-CN" altLang="en-US" dirty="0"/>
              <a:t>，并</a:t>
            </a:r>
            <a:r>
              <a:rPr lang="zh-CN" altLang="en-US" b="1" dirty="0"/>
              <a:t>使用标准全身治疗（</a:t>
            </a:r>
            <a:r>
              <a:rPr lang="en-US" altLang="zh-CN" b="1" dirty="0"/>
              <a:t>SOC</a:t>
            </a:r>
            <a:r>
              <a:rPr lang="zh-CN" altLang="en-US" b="1" dirty="0"/>
              <a:t>）作为对照</a:t>
            </a:r>
            <a:r>
              <a:rPr lang="zh-CN" altLang="en-US" dirty="0"/>
              <a:t>，包括靶向治疗（</a:t>
            </a:r>
            <a:r>
              <a:rPr lang="en-US" altLang="zh-CN" dirty="0"/>
              <a:t>targeted therapy</a:t>
            </a:r>
            <a:r>
              <a:rPr lang="zh-CN" altLang="en-US" dirty="0"/>
              <a:t>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转化手术（</a:t>
            </a:r>
            <a:r>
              <a:rPr lang="en-US" altLang="zh-CN" b="1" dirty="0"/>
              <a:t>conversion surgery</a:t>
            </a:r>
            <a:r>
              <a:rPr lang="zh-CN" altLang="en-US" b="1" dirty="0"/>
              <a:t>）带来的显著生存获益</a:t>
            </a:r>
            <a:r>
              <a:rPr lang="zh-CN" altLang="en-US" dirty="0"/>
              <a:t>：正如我之前提到的，</a:t>
            </a:r>
            <a:r>
              <a:rPr lang="zh-CN" altLang="en-US" b="1" dirty="0"/>
              <a:t>究竟是手术、长期腹腔内化疗，还是两者结合导致了这种生存优势？</a:t>
            </a:r>
            <a:r>
              <a:rPr lang="zh-CN" altLang="en-US" dirty="0"/>
              <a:t> 这一问题仍然没有明确答案。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90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接下来，我们来看</a:t>
            </a:r>
            <a:r>
              <a:rPr lang="en-US" altLang="zh-CN" b="1" dirty="0"/>
              <a:t>PRECISE-SG-1</a:t>
            </a:r>
            <a:r>
              <a:rPr lang="zh-CN" altLang="en-US" b="1" dirty="0"/>
              <a:t>试验</a:t>
            </a:r>
            <a:r>
              <a:rPr lang="zh-CN" altLang="en-US" dirty="0"/>
              <a:t>。这是一项</a:t>
            </a:r>
            <a:r>
              <a:rPr lang="zh-CN" altLang="en-US" b="1" dirty="0"/>
              <a:t>回顾性研究（</a:t>
            </a:r>
            <a:r>
              <a:rPr lang="en-US" altLang="zh-CN" b="1" dirty="0"/>
              <a:t>retrospective study</a:t>
            </a:r>
            <a:r>
              <a:rPr lang="zh-CN" altLang="en-US" b="1" dirty="0"/>
              <a:t>）</a:t>
            </a:r>
            <a:r>
              <a:rPr lang="zh-CN" altLang="en-US" dirty="0"/>
              <a:t>，样本量较小，在该研究中约</a:t>
            </a:r>
            <a:r>
              <a:rPr lang="en-US" altLang="zh-CN" b="1" dirty="0"/>
              <a:t>10</a:t>
            </a:r>
            <a:r>
              <a:rPr lang="zh-CN" altLang="en-US" b="1" dirty="0"/>
              <a:t>名患者接受了细胞减灭术（</a:t>
            </a:r>
            <a:r>
              <a:rPr lang="en-US" altLang="zh-CN" b="1" dirty="0"/>
              <a:t>cytoreductive surgery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我将</a:t>
            </a:r>
            <a:r>
              <a:rPr lang="en-US" altLang="zh-CN" b="1" dirty="0"/>
              <a:t>DRAGON-1</a:t>
            </a:r>
            <a:r>
              <a:rPr lang="zh-CN" altLang="en-US" b="1" dirty="0"/>
              <a:t>和</a:t>
            </a:r>
            <a:r>
              <a:rPr lang="en-US" altLang="zh-CN" b="1" dirty="0"/>
              <a:t>PRECISE-SG-1</a:t>
            </a:r>
            <a:r>
              <a:rPr lang="zh-CN" altLang="en-US" b="1" dirty="0"/>
              <a:t>这两个研究放在一起</a:t>
            </a:r>
            <a:r>
              <a:rPr lang="zh-CN" altLang="en-US" dirty="0"/>
              <a:t>，是为了突出</a:t>
            </a:r>
            <a:r>
              <a:rPr lang="zh-CN" altLang="en-US" b="1" dirty="0"/>
              <a:t>不同手术策略在腹膜转移患者中的应用差异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56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</a:t>
            </a:r>
            <a:r>
              <a:rPr lang="zh-CN" altLang="en-US" b="1" dirty="0"/>
              <a:t>胃癌腹膜转移</a:t>
            </a:r>
            <a:r>
              <a:rPr lang="zh-CN" altLang="en-US" dirty="0"/>
              <a:t>，我们知道哪些信息呢？我们知道这种情况</a:t>
            </a:r>
            <a:r>
              <a:rPr lang="zh-CN" altLang="en-US" b="1" dirty="0"/>
              <a:t>很常见</a:t>
            </a:r>
            <a:r>
              <a:rPr lang="zh-CN" altLang="en-US" dirty="0"/>
              <a:t>，</a:t>
            </a:r>
            <a:r>
              <a:rPr lang="zh-CN" altLang="en-US" b="1" dirty="0"/>
              <a:t>预后较差</a:t>
            </a:r>
            <a:r>
              <a:rPr lang="zh-CN" altLang="en-US" dirty="0"/>
              <a:t>，并且</a:t>
            </a:r>
            <a:r>
              <a:rPr lang="zh-CN" altLang="en-US" b="1" dirty="0"/>
              <a:t>对全身治疗的反应不佳</a:t>
            </a:r>
            <a:r>
              <a:rPr lang="zh-CN" altLang="en-US" dirty="0"/>
              <a:t>。我们都可以认同，我们迫切需要更有效的治疗方案。</a:t>
            </a:r>
          </a:p>
        </p:txBody>
      </p:sp>
    </p:spTree>
    <p:extLst>
      <p:ext uri="{BB962C8B-B14F-4D97-AF65-F5344CB8AC3E}">
        <p14:creationId xmlns:p14="http://schemas.microsoft.com/office/powerpoint/2010/main" val="389635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DRAGON-1</a:t>
            </a:r>
            <a:r>
              <a:rPr lang="zh-CN" altLang="en-US" b="1" dirty="0"/>
              <a:t>研究</a:t>
            </a:r>
            <a:r>
              <a:rPr lang="zh-CN" altLang="en-US" dirty="0"/>
              <a:t> 采用的是</a:t>
            </a:r>
            <a:r>
              <a:rPr lang="zh-CN" altLang="en-US" b="1" dirty="0"/>
              <a:t>转化性胃切除术（</a:t>
            </a:r>
            <a:r>
              <a:rPr lang="en-US" altLang="zh-CN" b="1" dirty="0"/>
              <a:t>conversion gastrectomy</a:t>
            </a:r>
            <a:r>
              <a:rPr lang="zh-CN" altLang="en-US" b="1" dirty="0"/>
              <a:t>）</a:t>
            </a:r>
            <a:r>
              <a:rPr lang="zh-CN" altLang="en-US" dirty="0"/>
              <a:t>，在腹膜病灶完全消失的患者中进行。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PRECISE-SG-1</a:t>
            </a:r>
            <a:r>
              <a:rPr lang="zh-CN" altLang="en-US" b="1" dirty="0"/>
              <a:t>研究</a:t>
            </a:r>
            <a:r>
              <a:rPr lang="zh-CN" altLang="en-US" dirty="0"/>
              <a:t> 讨论的是</a:t>
            </a:r>
            <a:r>
              <a:rPr lang="zh-CN" altLang="en-US" b="1" dirty="0"/>
              <a:t>细胞减灭术（</a:t>
            </a:r>
            <a:r>
              <a:rPr lang="en-US" altLang="zh-CN" b="1" dirty="0"/>
              <a:t>cytoreduction</a:t>
            </a:r>
            <a:r>
              <a:rPr lang="zh-CN" altLang="en-US" b="1" dirty="0"/>
              <a:t>）联合</a:t>
            </a:r>
            <a:r>
              <a:rPr lang="en-US" altLang="zh-CN" b="1" dirty="0"/>
              <a:t>HIPEC</a:t>
            </a:r>
            <a:r>
              <a:rPr lang="zh-CN" altLang="en-US" b="1" dirty="0"/>
              <a:t>（加热腹腔内化疗）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这两个研究揭示了</a:t>
            </a:r>
            <a:r>
              <a:rPr lang="zh-CN" altLang="en-US" b="1" dirty="0"/>
              <a:t>不同手术方式在腹膜转移性胃癌患者中的应用策略</a:t>
            </a:r>
            <a:r>
              <a:rPr lang="zh-CN" altLang="en-US" dirty="0"/>
              <a:t>，进一步强调了</a:t>
            </a:r>
            <a:r>
              <a:rPr lang="zh-CN" altLang="en-US" b="1" dirty="0"/>
              <a:t>优化患者选择标准和治疗方案的重要性</a:t>
            </a:r>
            <a:r>
              <a:rPr lang="zh-CN" altLang="en-US" dirty="0"/>
              <a:t>。</a:t>
            </a:r>
          </a:p>
          <a:p>
            <a:endParaRPr lang="en-US" altLang="zh-CN" dirty="0"/>
          </a:p>
          <a:p>
            <a:r>
              <a:rPr lang="zh-CN" altLang="en-US" dirty="0"/>
              <a:t>在这项</a:t>
            </a:r>
            <a:r>
              <a:rPr lang="zh-CN" altLang="en-US" b="1" dirty="0"/>
              <a:t>回顾性研究（</a:t>
            </a:r>
            <a:r>
              <a:rPr lang="en-US" altLang="zh-CN" b="1" dirty="0"/>
              <a:t>retrospective study</a:t>
            </a:r>
            <a:r>
              <a:rPr lang="zh-CN" altLang="en-US" b="1" dirty="0"/>
              <a:t>）中，双向治疗（</a:t>
            </a:r>
            <a:r>
              <a:rPr lang="en-US" altLang="zh-CN" b="1" dirty="0"/>
              <a:t>bidirectional therapy</a:t>
            </a:r>
            <a:r>
              <a:rPr lang="zh-CN" altLang="en-US" b="1" dirty="0"/>
              <a:t>，即腹腔内化疗）在手术后被中止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下图显示了</a:t>
            </a:r>
            <a:r>
              <a:rPr lang="zh-CN" altLang="en-US" b="1" dirty="0"/>
              <a:t>总体生存期（</a:t>
            </a:r>
            <a:r>
              <a:rPr lang="en-US" altLang="zh-CN" b="1" dirty="0"/>
              <a:t>OS</a:t>
            </a:r>
            <a:r>
              <a:rPr lang="zh-CN" altLang="en-US" b="1" dirty="0"/>
              <a:t>）的获益，特别是在接受细胞减灭术（</a:t>
            </a:r>
            <a:r>
              <a:rPr lang="en-US" altLang="zh-CN" b="1" dirty="0"/>
              <a:t>cytoreduction</a:t>
            </a:r>
            <a:r>
              <a:rPr lang="zh-CN" altLang="en-US" b="1" dirty="0"/>
              <a:t>）联合</a:t>
            </a:r>
            <a:r>
              <a:rPr lang="en-US" altLang="zh-CN" b="1" dirty="0"/>
              <a:t>HIPEC</a:t>
            </a:r>
            <a:r>
              <a:rPr lang="zh-CN" altLang="en-US" b="1" dirty="0"/>
              <a:t>（加热腹腔内化疗）的患者中，他们在术前也接受了</a:t>
            </a:r>
            <a:r>
              <a:rPr lang="en-US" altLang="zh-CN" b="1" dirty="0"/>
              <a:t>NIPS</a:t>
            </a:r>
            <a:r>
              <a:rPr lang="zh-CN" altLang="en-US" b="1" dirty="0"/>
              <a:t>（常温腹腔内化疗）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但我还想强调**生物学差异（</a:t>
            </a:r>
            <a:r>
              <a:rPr lang="en-US" altLang="zh-CN" dirty="0"/>
              <a:t>biologic differences</a:t>
            </a:r>
            <a:r>
              <a:rPr lang="zh-CN" altLang="en-US" dirty="0"/>
              <a:t>）以及肿瘤负荷（</a:t>
            </a:r>
            <a:r>
              <a:rPr lang="en-US" altLang="zh-CN" dirty="0"/>
              <a:t>tumor burden differences</a:t>
            </a:r>
            <a:r>
              <a:rPr lang="zh-CN" altLang="en-US" dirty="0"/>
              <a:t>）**对结果的影响：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PCI</a:t>
            </a:r>
            <a:r>
              <a:rPr lang="zh-CN" altLang="en-US" b="1" dirty="0"/>
              <a:t>（腹膜癌指数）较低</a:t>
            </a:r>
            <a:r>
              <a:rPr lang="zh-CN" altLang="en-US" dirty="0"/>
              <a:t>：在手术组，患者的</a:t>
            </a:r>
            <a:r>
              <a:rPr lang="zh-CN" altLang="en-US" b="1" dirty="0"/>
              <a:t>基线</a:t>
            </a:r>
            <a:r>
              <a:rPr lang="en-US" altLang="zh-CN" b="1" dirty="0"/>
              <a:t>PCI</a:t>
            </a:r>
            <a:r>
              <a:rPr lang="zh-CN" altLang="en-US" b="1" dirty="0"/>
              <a:t>较低</a:t>
            </a:r>
            <a:r>
              <a:rPr lang="zh-CN" altLang="en-US" dirty="0"/>
              <a:t>，并且在接受</a:t>
            </a:r>
            <a:r>
              <a:rPr lang="en-US" altLang="zh-CN" b="1" dirty="0"/>
              <a:t>12</a:t>
            </a:r>
            <a:r>
              <a:rPr lang="zh-CN" altLang="en-US" b="1" dirty="0"/>
              <a:t>个周期的双向治疗</a:t>
            </a:r>
            <a:r>
              <a:rPr lang="zh-CN" altLang="en-US" dirty="0"/>
              <a:t>后，</a:t>
            </a:r>
            <a:r>
              <a:rPr lang="en-US" altLang="zh-CN" dirty="0"/>
              <a:t>PCI</a:t>
            </a:r>
            <a:r>
              <a:rPr lang="zh-CN" altLang="en-US" dirty="0"/>
              <a:t>仍然显著降低。这一点很重要，正如之前所述，</a:t>
            </a:r>
            <a:r>
              <a:rPr lang="zh-CN" altLang="en-US" b="1" dirty="0"/>
              <a:t>肿瘤负荷的大小具有预后意义</a:t>
            </a:r>
            <a:r>
              <a:rPr lang="zh-CN" altLang="en-US" dirty="0"/>
              <a:t>。</a:t>
            </a:r>
          </a:p>
          <a:p>
            <a:pPr>
              <a:buFont typeface="+mj-lt"/>
              <a:buAutoNum type="arabicPeriod"/>
            </a:pPr>
            <a:r>
              <a:rPr lang="zh-CN" altLang="en-US" b="1" dirty="0"/>
              <a:t>手术组具有更多可操作靶点（</a:t>
            </a:r>
            <a:r>
              <a:rPr lang="en-US" altLang="zh-CN" b="1" dirty="0"/>
              <a:t>actionable targets</a:t>
            </a:r>
            <a:r>
              <a:rPr lang="zh-CN" altLang="en-US" b="1" dirty="0"/>
              <a:t>）</a:t>
            </a:r>
            <a:r>
              <a:rPr lang="zh-CN" altLang="en-US" dirty="0"/>
              <a:t>：这再次表明，</a:t>
            </a:r>
            <a:r>
              <a:rPr lang="zh-CN" altLang="en-US" b="1" dirty="0"/>
              <a:t>手术组患者的肿瘤生物学特征可能与非手术组不同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135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尽管这是</a:t>
            </a:r>
            <a:r>
              <a:rPr lang="zh-CN" altLang="en-US" b="1" dirty="0"/>
              <a:t>一项回顾性研究</a:t>
            </a:r>
            <a:r>
              <a:rPr lang="zh-CN" altLang="en-US" dirty="0"/>
              <a:t>，但这些观察结果</a:t>
            </a:r>
            <a:r>
              <a:rPr lang="zh-CN" altLang="en-US" b="1" dirty="0"/>
              <a:t>为我们提供了选择腹膜转移患者进行手术的潜在标准</a:t>
            </a:r>
            <a:r>
              <a:rPr lang="zh-CN" altLang="en-US" dirty="0"/>
              <a:t>。然而，仍有</a:t>
            </a:r>
            <a:r>
              <a:rPr lang="zh-CN" altLang="en-US" b="1" dirty="0"/>
              <a:t>许多未解答的问题</a:t>
            </a:r>
            <a:r>
              <a:rPr lang="zh-CN" altLang="en-US" dirty="0"/>
              <a:t>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我们已经证实了腹腔内化疗的重要作用</a:t>
            </a:r>
            <a:r>
              <a:rPr lang="zh-CN" altLang="en-US" dirty="0"/>
              <a:t>，但仍然有许多需要进一步探讨的问题。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661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进行中的临床试验：</a:t>
            </a:r>
          </a:p>
          <a:p>
            <a:r>
              <a:rPr lang="zh-CN" altLang="en-US" dirty="0"/>
              <a:t>我想特别提到</a:t>
            </a:r>
            <a:r>
              <a:rPr lang="zh-CN" altLang="en-US" b="1" dirty="0"/>
              <a:t>正在进行的临床试验</a:t>
            </a:r>
            <a:r>
              <a:rPr lang="zh-CN" altLang="en-US" dirty="0"/>
              <a:t>，其中之一是</a:t>
            </a:r>
            <a:r>
              <a:rPr lang="en-US" altLang="zh-CN" b="1" dirty="0"/>
              <a:t>PERISCOPE II</a:t>
            </a:r>
            <a:r>
              <a:rPr lang="zh-CN" altLang="en-US" b="1" dirty="0"/>
              <a:t>试验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该研究</a:t>
            </a:r>
            <a:r>
              <a:rPr lang="zh-CN" altLang="en-US" b="1" dirty="0"/>
              <a:t>目前正在随机分配患者</a:t>
            </a:r>
            <a:r>
              <a:rPr lang="zh-CN" altLang="en-US" dirty="0"/>
              <a:t>至</a:t>
            </a:r>
            <a:r>
              <a:rPr lang="zh-CN" altLang="en-US" b="1" dirty="0"/>
              <a:t>标准治疗（</a:t>
            </a:r>
            <a:r>
              <a:rPr lang="en-US" altLang="zh-CN" b="1" dirty="0"/>
              <a:t>SOC</a:t>
            </a:r>
            <a:r>
              <a:rPr lang="zh-CN" altLang="en-US" b="1" dirty="0"/>
              <a:t>）组</a:t>
            </a:r>
            <a:r>
              <a:rPr lang="zh-CN" altLang="en-US" dirty="0"/>
              <a:t>或</a:t>
            </a:r>
            <a:r>
              <a:rPr lang="zh-CN" altLang="en-US" b="1" dirty="0"/>
              <a:t>胃切除术（</a:t>
            </a:r>
            <a:r>
              <a:rPr lang="en-US" altLang="zh-CN" b="1" dirty="0"/>
              <a:t>gastrectomy</a:t>
            </a:r>
            <a:r>
              <a:rPr lang="zh-CN" altLang="en-US" b="1" dirty="0"/>
              <a:t>）组</a:t>
            </a:r>
            <a:r>
              <a:rPr lang="zh-CN" altLang="en-US" dirty="0"/>
              <a:t>，目标人群为</a:t>
            </a:r>
            <a:r>
              <a:rPr lang="zh-CN" altLang="en-US" b="1" dirty="0"/>
              <a:t>经过短期全身治疗后，腹膜转移病灶较少的患者（</a:t>
            </a:r>
            <a:r>
              <a:rPr lang="en-US" altLang="zh-CN" b="1" dirty="0"/>
              <a:t>limited peritoneal carcinomatosis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这项研究有助于进一步明确</a:t>
            </a:r>
            <a:r>
              <a:rPr lang="zh-CN" altLang="en-US" b="1" dirty="0"/>
              <a:t>胃切除术在腹膜转移性胃癌中的作用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005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另一个我想要重点介绍的临床试验是</a:t>
            </a:r>
            <a:r>
              <a:rPr lang="en-US" altLang="zh-CN" b="1" dirty="0"/>
              <a:t>STOPGAP II </a:t>
            </a:r>
            <a:r>
              <a:rPr lang="zh-CN" altLang="en-US" b="1" dirty="0"/>
              <a:t>试验</a:t>
            </a:r>
            <a:r>
              <a:rPr lang="zh-CN" altLang="en-US" dirty="0"/>
              <a:t>，该试验</a:t>
            </a:r>
            <a:r>
              <a:rPr lang="zh-CN" altLang="en-US" b="1" dirty="0"/>
              <a:t>即将在美国启动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在本研究中，</a:t>
            </a:r>
            <a:r>
              <a:rPr lang="zh-CN" altLang="en-US" b="1" dirty="0"/>
              <a:t>胃癌腹膜转移（</a:t>
            </a:r>
            <a:r>
              <a:rPr lang="en-US" altLang="zh-CN" b="1" dirty="0"/>
              <a:t>gastric carcinomatosis</a:t>
            </a:r>
            <a:r>
              <a:rPr lang="zh-CN" altLang="en-US" b="1" dirty="0"/>
              <a:t>）患者</a:t>
            </a:r>
            <a:r>
              <a:rPr lang="zh-CN" altLang="en-US" dirty="0"/>
              <a:t>将在接受</a:t>
            </a:r>
            <a:r>
              <a:rPr lang="en-US" altLang="zh-CN" b="1" dirty="0"/>
              <a:t>3</a:t>
            </a:r>
            <a:r>
              <a:rPr lang="zh-CN" altLang="en-US" b="1" dirty="0"/>
              <a:t>至</a:t>
            </a:r>
            <a:r>
              <a:rPr lang="en-US" altLang="zh-CN" b="1" dirty="0"/>
              <a:t>6</a:t>
            </a:r>
            <a:r>
              <a:rPr lang="zh-CN" altLang="en-US" b="1" dirty="0"/>
              <a:t>个月的全身治疗</a:t>
            </a:r>
            <a:r>
              <a:rPr lang="zh-CN" altLang="en-US" dirty="0"/>
              <a:t>后，</a:t>
            </a:r>
            <a:r>
              <a:rPr lang="zh-CN" altLang="en-US" b="1" dirty="0"/>
              <a:t>随机分配至双向治疗（</a:t>
            </a:r>
            <a:r>
              <a:rPr lang="en-US" altLang="zh-CN" b="1" dirty="0"/>
              <a:t>bidirectional therapy</a:t>
            </a:r>
            <a:r>
              <a:rPr lang="zh-CN" altLang="en-US" b="1" dirty="0"/>
              <a:t>）或继续全身治疗（</a:t>
            </a:r>
            <a:r>
              <a:rPr lang="en-US" altLang="zh-CN" b="1" dirty="0"/>
              <a:t>systemic therapy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若患者对治疗有反应，则可以继续接受分配的治疗方案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对于</a:t>
            </a:r>
            <a:r>
              <a:rPr lang="en-US" altLang="zh-CN" b="1" dirty="0"/>
              <a:t>PCI</a:t>
            </a:r>
            <a:r>
              <a:rPr lang="zh-CN" altLang="en-US" b="1" dirty="0"/>
              <a:t>（腹膜癌指数）小于</a:t>
            </a:r>
            <a:r>
              <a:rPr lang="en-US" altLang="zh-CN" b="1" dirty="0"/>
              <a:t>7</a:t>
            </a:r>
            <a:r>
              <a:rPr lang="zh-CN" altLang="en-US" b="1" dirty="0"/>
              <a:t>且可完全细胞减灭（</a:t>
            </a:r>
            <a:r>
              <a:rPr lang="en-US" altLang="zh-CN" b="1" dirty="0"/>
              <a:t>complete cytoreduction</a:t>
            </a:r>
            <a:r>
              <a:rPr lang="zh-CN" altLang="en-US" b="1" dirty="0"/>
              <a:t>）的部分患者，可能会接受细胞减灭术（</a:t>
            </a:r>
            <a:r>
              <a:rPr lang="en-US" altLang="zh-CN" b="1" dirty="0"/>
              <a:t>cytoreduction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参与该试验的机构如下，在此特别感谢他们的贡献。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84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关键要点：</a:t>
            </a:r>
          </a:p>
          <a:p>
            <a:r>
              <a:rPr lang="zh-CN" altLang="en-US" dirty="0"/>
              <a:t>✅ </a:t>
            </a:r>
            <a:r>
              <a:rPr lang="zh-CN" altLang="en-US" b="1" dirty="0"/>
              <a:t>腹腔内紫杉醇（</a:t>
            </a:r>
            <a:r>
              <a:rPr lang="en-US" altLang="zh-CN" b="1" dirty="0"/>
              <a:t>Intraperitoneal paclitaxel</a:t>
            </a:r>
            <a:r>
              <a:rPr lang="zh-CN" altLang="en-US" b="1" dirty="0"/>
              <a:t>）安全且可行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✅ </a:t>
            </a:r>
            <a:r>
              <a:rPr lang="zh-CN" altLang="en-US" b="1" dirty="0"/>
              <a:t>可有效控制腹膜疾病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✅ </a:t>
            </a:r>
            <a:r>
              <a:rPr lang="zh-CN" altLang="en-US" b="1" dirty="0"/>
              <a:t>在合适的患者群体中可能具有生存获益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✅ </a:t>
            </a:r>
            <a:r>
              <a:rPr lang="zh-CN" altLang="en-US" b="1" dirty="0"/>
              <a:t>但仍需在西方患者群体中开展前瞻性临床试验（</a:t>
            </a:r>
            <a:r>
              <a:rPr lang="en-US" altLang="zh-CN" b="1" dirty="0"/>
              <a:t>prospective clinical trials</a:t>
            </a:r>
            <a:r>
              <a:rPr lang="zh-CN" altLang="en-US" b="1" dirty="0"/>
              <a:t>）来验证，尤其是在标准治疗（</a:t>
            </a:r>
            <a:r>
              <a:rPr lang="en-US" altLang="zh-CN" b="1" dirty="0"/>
              <a:t>standard of care therapy</a:t>
            </a:r>
            <a:r>
              <a:rPr lang="zh-CN" altLang="en-US" b="1" dirty="0"/>
              <a:t>）下的效果</a:t>
            </a:r>
            <a:r>
              <a:rPr lang="zh-CN" altLang="en-US" dirty="0"/>
              <a:t>。</a:t>
            </a:r>
          </a:p>
          <a:p>
            <a:r>
              <a:rPr lang="zh-CN" altLang="en-US"/>
              <a:t>感谢大家的聆听！如果有任何问题，我很乐意进一步讨论。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4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当外科手术与单纯的全身化疗联合应用时，针对</a:t>
            </a:r>
            <a:r>
              <a:rPr lang="zh-CN" altLang="en-US" b="1" dirty="0"/>
              <a:t>腹膜转移</a:t>
            </a:r>
            <a:r>
              <a:rPr lang="zh-CN" altLang="en-US" dirty="0"/>
              <a:t>患者的治疗效果并不理想。例如</a:t>
            </a:r>
            <a:r>
              <a:rPr lang="en-US" altLang="zh-CN" b="1" dirty="0"/>
              <a:t>RENAISSANCE FLOT-5 </a:t>
            </a:r>
            <a:r>
              <a:rPr lang="zh-CN" altLang="en-US" b="1" dirty="0"/>
              <a:t>研究</a:t>
            </a:r>
            <a:r>
              <a:rPr lang="zh-CN" altLang="en-US" dirty="0"/>
              <a:t>，该研究中，患者在接受短时间的全身治疗后被随机分配接受手术。然而，我们发现</a:t>
            </a:r>
            <a:r>
              <a:rPr lang="zh-CN" altLang="en-US" b="1" dirty="0"/>
              <a:t>对局限性腹膜转移患者进行外科切除的生存期最差（</a:t>
            </a:r>
            <a:r>
              <a:rPr lang="en-US" altLang="zh-CN" b="1" dirty="0"/>
              <a:t>12 </a:t>
            </a:r>
            <a:r>
              <a:rPr lang="zh-CN" altLang="en-US" b="1" dirty="0"/>
              <a:t>个月 </a:t>
            </a:r>
            <a:r>
              <a:rPr lang="en-US" altLang="zh-CN" b="1" dirty="0"/>
              <a:t>vs 19 </a:t>
            </a:r>
            <a:r>
              <a:rPr lang="zh-CN" altLang="en-US" b="1" dirty="0"/>
              <a:t>个月）</a:t>
            </a:r>
            <a:r>
              <a:rPr lang="zh-CN" altLang="en-US" dirty="0"/>
              <a:t>，事实上，在这一组患者中，手术甚至被认为是</a:t>
            </a:r>
            <a:r>
              <a:rPr lang="zh-CN" altLang="en-US" b="1" dirty="0"/>
              <a:t>有害</a:t>
            </a:r>
            <a:r>
              <a:rPr lang="zh-CN" altLang="en-US" dirty="0"/>
              <a:t>的，对吧？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086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dirty="0"/>
              <a:t>那么，问题出在哪里？为什么</a:t>
            </a:r>
            <a:r>
              <a:rPr lang="zh-CN" altLang="en-US" b="1" dirty="0"/>
              <a:t>全身治疗</a:t>
            </a:r>
            <a:r>
              <a:rPr lang="zh-CN" altLang="en-US" dirty="0"/>
              <a:t>对腹膜转移的效果不好？其中一个重要原因可能与</a:t>
            </a:r>
            <a:r>
              <a:rPr lang="zh-CN" altLang="en-US" b="1" dirty="0"/>
              <a:t>腹膜的解剖结构</a:t>
            </a:r>
            <a:r>
              <a:rPr lang="zh-CN" altLang="en-US" dirty="0"/>
              <a:t>有关。</a:t>
            </a:r>
            <a:endParaRPr lang="en-US" altLang="zh-CN" dirty="0"/>
          </a:p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dirty="0"/>
              <a:t>请看这里，这是腹膜的</a:t>
            </a:r>
            <a:r>
              <a:rPr lang="zh-CN" altLang="en-US" b="1" dirty="0"/>
              <a:t>横断面图</a:t>
            </a:r>
            <a:r>
              <a:rPr lang="zh-CN" altLang="en-US" dirty="0"/>
              <a:t>，我们可以看到肿瘤的位置。我们还可以看到，肿瘤和血管之间</a:t>
            </a:r>
            <a:r>
              <a:rPr lang="zh-CN" altLang="en-US" b="1" dirty="0"/>
              <a:t>由胶原纤维板分隔</a:t>
            </a:r>
            <a:r>
              <a:rPr lang="zh-CN" altLang="en-US" dirty="0"/>
              <a:t>，这形成了所谓的</a:t>
            </a:r>
            <a:r>
              <a:rPr lang="zh-CN" altLang="en-US" b="1" dirty="0"/>
              <a:t>血浆</a:t>
            </a:r>
            <a:r>
              <a:rPr lang="en-US" altLang="zh-CN" b="1" dirty="0"/>
              <a:t>-</a:t>
            </a:r>
            <a:r>
              <a:rPr lang="zh-CN" altLang="en-US" b="1" dirty="0"/>
              <a:t>腹膜屏障（</a:t>
            </a:r>
            <a:r>
              <a:rPr lang="en-US" altLang="zh-CN" b="1" dirty="0"/>
              <a:t>plasma peritoneal barrier</a:t>
            </a:r>
            <a:r>
              <a:rPr lang="zh-CN" altLang="en-US" b="1" dirty="0"/>
              <a:t>）</a:t>
            </a:r>
            <a:r>
              <a:rPr lang="zh-CN" altLang="en-US" dirty="0"/>
              <a:t>。这个屏障</a:t>
            </a:r>
            <a:r>
              <a:rPr lang="zh-CN" altLang="en-US" b="1" dirty="0"/>
              <a:t>限制了全身治疗药物</a:t>
            </a:r>
            <a:r>
              <a:rPr lang="zh-CN" altLang="en-US" dirty="0"/>
              <a:t>在腹膜转移灶中的渗透，因此</a:t>
            </a:r>
            <a:r>
              <a:rPr lang="zh-CN" altLang="en-US" b="1" dirty="0"/>
              <a:t>全身治疗在腹膜转移中的疗效往往不佳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另一方面，同样的腹膜屏障也可用于在腹腔内化疗，因为腹腔内的化疗药物会在腹腔内长时间保持高浓度。正如这里的药代动力学曲线所示，紫杉醇腹腔内给药后可在腹腔内维持极高的浓度且持续较长时间。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002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那么问题来了，是否可以通过腹腔内化疗来增强全身治疗，即双向治疗？有哪些方式可以进行腹腔内化疗呢？</a:t>
            </a:r>
          </a:p>
        </p:txBody>
      </p:sp>
    </p:spTree>
    <p:extLst>
      <p:ext uri="{BB962C8B-B14F-4D97-AF65-F5344CB8AC3E}">
        <p14:creationId xmlns:p14="http://schemas.microsoft.com/office/powerpoint/2010/main" val="196447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关于腹腔化疗的给药方式，主要包括以下几种：</a:t>
            </a:r>
            <a:r>
              <a:rPr lang="en-US" altLang="zh-CN" dirty="0"/>
              <a:t>1. HIPEC</a:t>
            </a:r>
            <a:r>
              <a:rPr lang="zh-CN" altLang="en-US" dirty="0"/>
              <a:t>（腹腔热灌注化疗）：这一术语您可能耳熟能详，其特点是将化疗药物加热至</a:t>
            </a:r>
            <a:r>
              <a:rPr lang="en-US" altLang="zh-CN" dirty="0"/>
              <a:t>41-42</a:t>
            </a:r>
            <a:r>
              <a:rPr lang="zh-CN" altLang="en-US" dirty="0"/>
              <a:t>摄氏度进行灌注。</a:t>
            </a:r>
            <a:r>
              <a:rPr lang="en-US" altLang="zh-CN" dirty="0"/>
              <a:t>2. PIPAC</a:t>
            </a:r>
            <a:r>
              <a:rPr lang="zh-CN" altLang="en-US" dirty="0"/>
              <a:t>（加压腹腔气溶胶化疗）：通过腹腔镜在加压条件下，以气雾剂形式将化疗药物输注至腹腔。</a:t>
            </a:r>
            <a:r>
              <a:rPr lang="en-US" altLang="zh-CN" dirty="0"/>
              <a:t>3. NIPEC</a:t>
            </a:r>
            <a:r>
              <a:rPr lang="zh-CN" altLang="en-US" dirty="0"/>
              <a:t>（常温腹腔化疗）：该方案常用于胃癌腹膜转移的研究，通过皮下埋植的输液港进行给药，操作方式与全身化疗相似。</a:t>
            </a:r>
          </a:p>
        </p:txBody>
      </p:sp>
    </p:spTree>
    <p:extLst>
      <p:ext uri="{BB962C8B-B14F-4D97-AF65-F5344CB8AC3E}">
        <p14:creationId xmlns:p14="http://schemas.microsoft.com/office/powerpoint/2010/main" val="82512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当我们比较这几种方法时，可以发现常温腹腔内化疗具有显著优势。</a:t>
            </a:r>
            <a:r>
              <a:rPr lang="en-US" altLang="zh-CN" dirty="0"/>
              <a:t>HIPEC</a:t>
            </a:r>
            <a:r>
              <a:rPr lang="zh-CN" altLang="en-US" dirty="0"/>
              <a:t>和</a:t>
            </a:r>
            <a:r>
              <a:rPr lang="en-US" altLang="zh-CN" dirty="0"/>
              <a:t>PIPAC</a:t>
            </a:r>
            <a:r>
              <a:rPr lang="zh-CN" altLang="en-US" dirty="0"/>
              <a:t>需要在手术室内进行，患者需要住院，操作需要特殊专业技能，并且费用较高。而</a:t>
            </a:r>
            <a:r>
              <a:rPr lang="en-US" altLang="zh-CN" dirty="0"/>
              <a:t>NIPEC</a:t>
            </a:r>
            <a:r>
              <a:rPr lang="zh-CN" altLang="en-US" dirty="0"/>
              <a:t>则可在门诊环境下通过皮下输液港进行给药，与全身化疗方式相同，不需要住院，无需特殊专业技能，成本较低。因此，研究</a:t>
            </a:r>
            <a:r>
              <a:rPr lang="zh-CN" altLang="en-US" b="1" dirty="0"/>
              <a:t>常温腹腔内化疗的作用</a:t>
            </a:r>
            <a:r>
              <a:rPr lang="zh-CN" altLang="en-US" dirty="0"/>
              <a:t>至关重要，特别是在胃癌等疾病中。胃癌不仅在本地区高发，更主要流行于低收入和中等收入国家。</a:t>
            </a:r>
          </a:p>
        </p:txBody>
      </p:sp>
    </p:spTree>
    <p:extLst>
      <p:ext uri="{BB962C8B-B14F-4D97-AF65-F5344CB8AC3E}">
        <p14:creationId xmlns:p14="http://schemas.microsoft.com/office/powerpoint/2010/main" val="226347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当前针对腹膜局限性转移疾病，我们亟待解决的核心问题包括：</a:t>
            </a:r>
            <a:endParaRPr lang="en-US" altLang="zh-CN" dirty="0"/>
          </a:p>
          <a:p>
            <a:r>
              <a:rPr lang="zh-CN" altLang="en-US" dirty="0"/>
              <a:t>腹腔内化疗联合全身治疗的作用是什么？如何优化评估腹膜转移疾病的治疗反应？手术在其中扮演什么角色？手术的选择标准是什么？应该选择胃切除术还是细胞减灭术？手术后的最佳治疗方案及治疗时长是多少？这些都是在管理腹膜转移性疾病（癌性腹膜炎）时需要回答的重要问题。</a:t>
            </a:r>
          </a:p>
        </p:txBody>
      </p:sp>
    </p:spTree>
    <p:extLst>
      <p:ext uri="{BB962C8B-B14F-4D97-AF65-F5344CB8AC3E}">
        <p14:creationId xmlns:p14="http://schemas.microsoft.com/office/powerpoint/2010/main" val="405082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在讨论这两项研究的结果之前，我希望大家能清楚了解</a:t>
            </a:r>
            <a:r>
              <a:rPr lang="zh-CN" altLang="en-US" b="1" dirty="0"/>
              <a:t>腹膜癌指数（</a:t>
            </a:r>
            <a:r>
              <a:rPr lang="en-US" altLang="zh-CN" b="1" dirty="0"/>
              <a:t>Peritoneal Cancer Index, PCI</a:t>
            </a:r>
            <a:r>
              <a:rPr lang="zh-CN" altLang="en-US" b="1" dirty="0"/>
              <a:t>）的意义。</a:t>
            </a:r>
            <a:r>
              <a:rPr lang="en-US" altLang="zh-CN" b="1" dirty="0"/>
              <a:t>PCI</a:t>
            </a:r>
            <a:r>
              <a:rPr lang="zh-CN" altLang="en-US" b="1" dirty="0"/>
              <a:t>是一种用于量化腹膜疾病负荷的评分系统。该评分方法将腹腔划分为</a:t>
            </a:r>
            <a:r>
              <a:rPr lang="en-US" altLang="zh-CN" b="1" dirty="0"/>
              <a:t>13</a:t>
            </a:r>
            <a:r>
              <a:rPr lang="zh-CN" altLang="en-US" b="1" dirty="0"/>
              <a:t>个区域</a:t>
            </a:r>
            <a:r>
              <a:rPr lang="zh-CN" altLang="en-US" dirty="0"/>
              <a:t>，并根据每个区域内病灶的大小进行评分，最终得到累积评分，即</a:t>
            </a:r>
            <a:r>
              <a:rPr lang="en-US" altLang="zh-CN" dirty="0"/>
              <a:t>PCI</a:t>
            </a:r>
            <a:r>
              <a:rPr lang="zh-CN" altLang="en-US" dirty="0"/>
              <a:t>。由于评估的是</a:t>
            </a:r>
            <a:r>
              <a:rPr lang="en-US" altLang="zh-CN" dirty="0"/>
              <a:t>13</a:t>
            </a:r>
            <a:r>
              <a:rPr lang="zh-CN" altLang="en-US" dirty="0"/>
              <a:t>个区域，因此</a:t>
            </a:r>
            <a:r>
              <a:rPr lang="en-US" altLang="zh-CN" dirty="0"/>
              <a:t>PCI</a:t>
            </a:r>
            <a:r>
              <a:rPr lang="zh-CN" altLang="en-US" dirty="0"/>
              <a:t>的范围可以从</a:t>
            </a:r>
            <a:r>
              <a:rPr lang="en-US" altLang="zh-CN" dirty="0"/>
              <a:t>1</a:t>
            </a:r>
            <a:r>
              <a:rPr lang="zh-CN" altLang="en-US" dirty="0"/>
              <a:t>到</a:t>
            </a:r>
            <a:r>
              <a:rPr lang="en-US" altLang="zh-CN" dirty="0"/>
              <a:t>39</a:t>
            </a:r>
            <a:r>
              <a:rPr lang="zh-CN" altLang="en-US" dirty="0"/>
              <a:t>不等。</a:t>
            </a:r>
          </a:p>
        </p:txBody>
      </p:sp>
    </p:spTree>
    <p:extLst>
      <p:ext uri="{BB962C8B-B14F-4D97-AF65-F5344CB8AC3E}">
        <p14:creationId xmlns:p14="http://schemas.microsoft.com/office/powerpoint/2010/main" val="343396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Gastric Peritoneal Carcinomatosis  Role of Bidirectional 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5" y="-6927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DRAGON-01 Study Design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DRAGON-01 - Baseline Characteristics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DRAGON-01 - 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Comparison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DRAGON-01 – Conversion Gastrectomy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Peritoneal Disease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Conversion Gastrectomy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DRAGON-01 -  Key 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PRECISE- SG-1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Gastric Peritoneal Carcinomatosis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PRECISE – SG-1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Peritoneal- limited Metastatic Gastric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PERISCOPE II: Phase 3 trial of CRS and HIPEC&lt;br /&gt;in patients with Peritoneal Carcinomatosis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Renaissance- FLOT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Biology of Peritoneal metastasis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Intraperitoneal Chemotherapy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Intraperitoneal Chemotherapy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Peritoneal- limited Metastatic Gastric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Peritoneal Cancer Index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4942</Words>
  <Application>Microsoft Office PowerPoint</Application>
  <PresentationFormat>Custom</PresentationFormat>
  <Paragraphs>121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StarSymbol</vt:lpstr>
      <vt:lpstr>Arial</vt:lpstr>
      <vt:lpstr>Times New Roman</vt:lpstr>
      <vt:lpstr>Default Design</vt:lpstr>
      <vt:lpstr>Gastric Peritoneal Carcinomatosis  Role of Bidirectional Therapy</vt:lpstr>
      <vt:lpstr>Gastric Peritoneal Carcinomatosis</vt:lpstr>
      <vt:lpstr>Renaissance- FLOT 5</vt:lpstr>
      <vt:lpstr>Biology of Peritoneal metastasis</vt:lpstr>
      <vt:lpstr>Slide 5</vt:lpstr>
      <vt:lpstr>Intraperitoneal Chemotherapy</vt:lpstr>
      <vt:lpstr>Intraperitoneal Chemotherapy</vt:lpstr>
      <vt:lpstr>Peritoneal- limited Metastatic Gastric Cancer</vt:lpstr>
      <vt:lpstr>Peritoneal Cancer Index</vt:lpstr>
      <vt:lpstr>Slide 10</vt:lpstr>
      <vt:lpstr>DRAGON-01 Study Design </vt:lpstr>
      <vt:lpstr>DRAGON-01 - Baseline Characteristics</vt:lpstr>
      <vt:lpstr>DRAGON-01 - OS</vt:lpstr>
      <vt:lpstr>OS Comparison </vt:lpstr>
      <vt:lpstr>DRAGON-01 – Conversion Gastrectomy</vt:lpstr>
      <vt:lpstr>Peritoneal Disease Response</vt:lpstr>
      <vt:lpstr>Conversion Gastrectomy</vt:lpstr>
      <vt:lpstr>DRAGON-01 -  Key Takeaways</vt:lpstr>
      <vt:lpstr>PRECISE- SG-1 </vt:lpstr>
      <vt:lpstr>PRECISE – SG-1</vt:lpstr>
      <vt:lpstr>Peritoneal- limited Metastatic Gastric Cancer</vt:lpstr>
      <vt:lpstr>PERISCOPE II: Phase 3 trial of CRS and HIPEC&lt;br /&gt;in patients with Peritoneal Carcinomatosis</vt:lpstr>
      <vt:lpstr>Slide 23</vt:lpstr>
      <vt:lpstr>Slide 24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Liyu Su</cp:lastModifiedBy>
  <cp:revision>35</cp:revision>
  <dcterms:modified xsi:type="dcterms:W3CDTF">2025-02-16T15:51:53Z</dcterms:modified>
</cp:coreProperties>
</file>