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43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24387175" cy="14630400"/>
  <p:notesSz cx="7772400" cy="10058400"/>
  <p:custDataLst>
    <p:tags r:id="rId47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1pPr>
    <a:lvl2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2pPr>
    <a:lvl3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3pPr>
    <a:lvl4pPr marL="2743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4pPr>
    <a:lvl5pPr marL="3657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5pPr>
    <a:lvl6pPr marL="4572000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6pPr>
    <a:lvl7pPr marL="5486400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7pPr>
    <a:lvl8pPr marL="6401435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8pPr>
    <a:lvl9pPr marL="7315835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 showGuides="1"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gs" Target="tags/tag1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notesMaster" Target="notesMasters/notesMaster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1pPr>
    <a:lvl2pPr marL="1485900" indent="-5715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2pPr>
    <a:lvl3pPr marL="2286000" indent="-4572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3pPr>
    <a:lvl4pPr marL="3200400" indent="-4572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4pPr>
    <a:lvl5pPr marL="4114800" indent="-4572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435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835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1365" indent="0" algn="ctr">
              <a:buNone/>
              <a:defRPr/>
            </a:lvl6pPr>
            <a:lvl7pPr marL="5485765" indent="0" algn="ctr">
              <a:buNone/>
              <a:defRPr/>
            </a:lvl7pPr>
            <a:lvl8pPr marL="6400165" indent="0" algn="ctr">
              <a:buNone/>
              <a:defRPr/>
            </a:lvl8pPr>
            <a:lvl9pPr marL="73145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1365" indent="0">
              <a:buNone/>
              <a:defRPr sz="2800"/>
            </a:lvl6pPr>
            <a:lvl7pPr marL="5485765" indent="0">
              <a:buNone/>
              <a:defRPr sz="2800"/>
            </a:lvl7pPr>
            <a:lvl8pPr marL="6400165" indent="0">
              <a:buNone/>
              <a:defRPr sz="2800"/>
            </a:lvl8pPr>
            <a:lvl9pPr marL="7314565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1365" indent="0">
              <a:buNone/>
              <a:defRPr sz="3200" b="1"/>
            </a:lvl6pPr>
            <a:lvl7pPr marL="5485765" indent="0">
              <a:buNone/>
              <a:defRPr sz="3200" b="1"/>
            </a:lvl7pPr>
            <a:lvl8pPr marL="6400165" indent="0">
              <a:buNone/>
              <a:defRPr sz="3200" b="1"/>
            </a:lvl8pPr>
            <a:lvl9pPr marL="7314565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1365" indent="0">
              <a:buNone/>
              <a:defRPr sz="3200" b="1"/>
            </a:lvl6pPr>
            <a:lvl7pPr marL="5485765" indent="0">
              <a:buNone/>
              <a:defRPr sz="3200" b="1"/>
            </a:lvl7pPr>
            <a:lvl8pPr marL="6400165" indent="0">
              <a:buNone/>
              <a:defRPr sz="3200" b="1"/>
            </a:lvl8pPr>
            <a:lvl9pPr marL="7314565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1365" indent="0">
              <a:buNone/>
              <a:defRPr sz="1800"/>
            </a:lvl6pPr>
            <a:lvl7pPr marL="5485765" indent="0">
              <a:buNone/>
              <a:defRPr sz="1800"/>
            </a:lvl7pPr>
            <a:lvl8pPr marL="6400165" indent="0">
              <a:buNone/>
              <a:defRPr sz="1800"/>
            </a:lvl8pPr>
            <a:lvl9pPr marL="731456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1365" indent="0">
              <a:buNone/>
              <a:defRPr sz="4000"/>
            </a:lvl6pPr>
            <a:lvl7pPr marL="5485765" indent="0">
              <a:buNone/>
              <a:defRPr sz="4000"/>
            </a:lvl7pPr>
            <a:lvl8pPr marL="6400165" indent="0">
              <a:buNone/>
              <a:defRPr sz="4000"/>
            </a:lvl8pPr>
            <a:lvl9pPr marL="7314565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1365" indent="0">
              <a:buNone/>
              <a:defRPr sz="1800"/>
            </a:lvl6pPr>
            <a:lvl7pPr marL="5485765" indent="0">
              <a:buNone/>
              <a:defRPr sz="1800"/>
            </a:lvl7pPr>
            <a:lvl8pPr marL="6400165" indent="0">
              <a:buNone/>
              <a:defRPr sz="1800"/>
            </a:lvl8pPr>
            <a:lvl9pPr marL="731456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/>
              <a:t>Click to edit the title text format</a:t>
            </a:r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GB"/>
              <a:t>Click to edit the outline text format</a:t>
            </a:r>
            <a:endParaRPr lang="en-GB"/>
          </a:p>
          <a:p>
            <a:pPr lvl="1"/>
            <a:r>
              <a:rPr lang="en-GB"/>
              <a:t>Second Outline Level</a:t>
            </a:r>
            <a:endParaRPr lang="en-GB"/>
          </a:p>
          <a:p>
            <a:pPr lvl="2"/>
            <a:r>
              <a:rPr lang="en-GB"/>
              <a:t>Third Outline Level</a:t>
            </a:r>
            <a:endParaRPr lang="en-GB"/>
          </a:p>
          <a:p>
            <a:pPr lvl="3"/>
            <a:r>
              <a:rPr lang="en-GB"/>
              <a:t>Fourth Outline Level</a:t>
            </a:r>
            <a:endParaRPr lang="en-GB"/>
          </a:p>
          <a:p>
            <a:pPr lvl="4"/>
            <a:r>
              <a:rPr lang="en-GB"/>
              <a:t>Fifth Outline Level</a:t>
            </a:r>
            <a:endParaRPr lang="en-GB"/>
          </a:p>
          <a:p>
            <a:pPr lvl="4"/>
            <a:r>
              <a:rPr lang="en-GB"/>
              <a:t>Sixth Outline Level</a:t>
            </a:r>
            <a:endParaRPr lang="en-GB"/>
          </a:p>
          <a:p>
            <a:pPr lvl="4"/>
            <a:r>
              <a:rPr lang="en-GB"/>
              <a:t>Seventh Outline Level</a:t>
            </a:r>
            <a:endParaRPr lang="en-GB"/>
          </a:p>
          <a:p>
            <a:pPr lvl="4"/>
            <a:r>
              <a:rPr lang="en-GB"/>
              <a:t>Eighth Outline Level</a:t>
            </a:r>
            <a:endParaRPr lang="en-GB"/>
          </a:p>
          <a:p>
            <a:pPr lvl="4"/>
            <a:r>
              <a:rPr lang="en-GB"/>
              <a:t>Ninth Outline Level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+mj-lt"/>
          <a:ea typeface="+mj-ea"/>
          <a:cs typeface="+mj-cs"/>
        </a:defRPr>
      </a:lvl1pPr>
      <a:lvl2pPr marL="8636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2pPr>
      <a:lvl3pPr marL="12954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3pPr>
      <a:lvl4pPr marL="17272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4pPr>
      <a:lvl5pPr marL="21590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5pPr>
      <a:lvl6pPr marL="30734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6pPr>
      <a:lvl7pPr marL="39878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7pPr>
      <a:lvl8pPr marL="4901565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8pPr>
      <a:lvl9pPr marL="5815965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9pPr>
    </p:titleStyle>
    <p:bodyStyle>
      <a:lvl1pPr marL="860425" indent="-647700" algn="l" defTabSz="914400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400">
          <a:solidFill>
            <a:srgbClr val="000000"/>
          </a:solidFill>
          <a:latin typeface="+mn-lt"/>
          <a:ea typeface="+mn-ea"/>
          <a:cs typeface="+mn-cs"/>
        </a:defRPr>
      </a:lvl1pPr>
      <a:lvl2pPr marL="1724025" indent="-571500" algn="l" defTabSz="914400" rtl="0" fontAlgn="base" hangingPunct="0">
        <a:lnSpc>
          <a:spcPct val="112000"/>
        </a:lnSpc>
        <a:spcBef>
          <a:spcPct val="0"/>
        </a:spcBef>
        <a:spcAft>
          <a:spcPts val="2275"/>
        </a:spcAft>
        <a:buClr>
          <a:srgbClr val="000000"/>
        </a:buClr>
        <a:buSzPct val="75000"/>
        <a:buFont typeface="StarSymbol" charset="0"/>
        <a:buChar char="–"/>
        <a:defRPr sz="5600">
          <a:solidFill>
            <a:srgbClr val="000000"/>
          </a:solidFill>
          <a:latin typeface="+mn-lt"/>
          <a:ea typeface="+mn-ea"/>
          <a:cs typeface="+mn-cs"/>
        </a:defRPr>
      </a:lvl2pPr>
      <a:lvl3pPr marL="2587625" indent="-431800" algn="l" defTabSz="914400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1225" indent="-428625" algn="l" defTabSz="914400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1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5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29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3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7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7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Predicting Response and Toxicity in Patients With Cancer Treated With Antibody-Drug Conjugates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" y="46736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T-DXd works even at lower levels of HER2…&lt;br /&gt;with a different quantum according to histotype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Does T-DXd efficacy depend on HER2 expression in metastatic breast cancer?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Does T-DXd efficacy depend on HER2 expression in metastatic breast cancer?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Does T-DXd efficacy depend on HER2 expression in metastatic breast cancer?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T-DXd is more active in HER2-mutant than in HER2-overexpressing NSCLC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Why is T-DXd more active in HER2-mutant than in HER2-overexpressing NSCLC?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T-DXd is active also in other HER2-mutant solid tumors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Mirvetuximab soravtansine efficacy depends on Folate Receptor alpha expression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In HER2-negative mBC, Sacituzumab govitecan benefit is maintained regardless of Trop-2 expression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Responses by TACSTD2 (Tumor Associated Calcium Signal Transducer 2) mRNA expression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Disclosures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In HER2-negative mBC, Sacituzumab govitecan benefit is maintained regardless of Trop-2 expression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Tisotumab vedotin activity is not associated with Tissue Factor (TF) expression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Enfortumab vedotin is superior to chemotherapy regardless of Nectin-4 expression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NECTIN4 amplification predicts enfortumab vedotin responses and long-term efficacy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NECTIN4 amplification predicts enfortumab vedotin responses and long-term efficacy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NECTIN4 amplification predicts enfortumab vedotin responses and long-term efficacy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NECTIN4 amplification predicts enfortumab vedotin responses and long-term efficacy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Predict toxicity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UGT1A1 and govitecan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TEAEs by UGT1A1 status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Outline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TEAEs by UGT1A1 status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ADCs anti-Trop2 in HR+/HER2- mBC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ADCs anti-Trop2 in HR+/HER2- mBC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ADCs anti-Trop2 in HR+/HER2- mBC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34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Lung toxicity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Nectin and skin toxicity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ADC toxicities and payload PK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Future perspectives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Conclusions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Predict response: general principles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Thank you!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HER2 expression and over-expression&lt;br /&gt;in metastatic breast cancer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T-DM1 works in HER2+ but not in HER2 low metastatic breast cancer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HER2 expression in HER2+ metastatic cancers is heterogeneous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T-DM1 does not overcome HER2 heterogeneity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T-DXd works even at lower levels of HER2…&lt;br /&gt;with a different quantum according to histotype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commondata" val="eyJoZGlkIjoiYjgyOGQyODI3NTAyMDJjYmRjZmFkZWE1NDI5Y2Q4NDIifQ==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6442</Words>
  <Application>WPS 演示</Application>
  <PresentationFormat>Custom</PresentationFormat>
  <Paragraphs>160</Paragraphs>
  <Slides>40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0" baseType="lpstr">
      <vt:lpstr>Arial</vt:lpstr>
      <vt:lpstr>宋体</vt:lpstr>
      <vt:lpstr>Wingdings</vt:lpstr>
      <vt:lpstr>Times New Roman</vt:lpstr>
      <vt:lpstr>StarSymbol</vt:lpstr>
      <vt:lpstr>Segoe Print</vt:lpstr>
      <vt:lpstr>Lucida Sans Unicode</vt:lpstr>
      <vt:lpstr>微软雅黑</vt:lpstr>
      <vt:lpstr>Arial Unicode MS</vt:lpstr>
      <vt:lpstr>Default Design</vt:lpstr>
      <vt:lpstr>Predicting Response and Toxicity in Patients With Cancer Treated With Antibody-Drug Conjugates</vt:lpstr>
      <vt:lpstr>Disclosures</vt:lpstr>
      <vt:lpstr>Outline</vt:lpstr>
      <vt:lpstr>Predict response: general principles</vt:lpstr>
      <vt:lpstr>HER2 expression and over-expression&lt;br /&gt;in metastatic breast cancer</vt:lpstr>
      <vt:lpstr>T-DM1 works in HER2+ but not in HER2 low metastatic breast cancer</vt:lpstr>
      <vt:lpstr>HER2 expression in HER2+ metastatic cancers is heterogeneous</vt:lpstr>
      <vt:lpstr>T-DM1 does not overcome HER2 heterogeneity</vt:lpstr>
      <vt:lpstr>T-DXd works even at lower levels of HER2…&lt;br /&gt;with a different quantum according to histotype</vt:lpstr>
      <vt:lpstr>T-DXd works even at lower levels of HER2…&lt;br /&gt;with a different quantum according to histotype</vt:lpstr>
      <vt:lpstr>Does T-DXd efficacy depend on HER2 expression in metastatic breast cancer?</vt:lpstr>
      <vt:lpstr>Does T-DXd efficacy depend on HER2 expression in metastatic breast cancer?</vt:lpstr>
      <vt:lpstr>Does T-DXd efficacy depend on HER2 expression in metastatic breast cancer?</vt:lpstr>
      <vt:lpstr>T-DXd is more active in HER2-mutant than in HER2-overexpressing NSCLC</vt:lpstr>
      <vt:lpstr>Why is T-DXd more active in HER2-mutant than in HER2-overexpressing NSCLC?</vt:lpstr>
      <vt:lpstr>T-DXd is active also in other HER2-mutant solid tumors</vt:lpstr>
      <vt:lpstr>Mirvetuximab soravtansine efficacy depends on Folate Receptor alpha expression</vt:lpstr>
      <vt:lpstr>In HER2-negative mBC, Sacituzumab govitecan benefit is maintained regardless of Trop-2 expression</vt:lpstr>
      <vt:lpstr>Responses by TACSTD2 (Tumor Associated Calcium Signal Transducer 2) mRNA expression</vt:lpstr>
      <vt:lpstr>In HER2-negative mBC, Sacituzumab govitecan benefit is maintained regardless of Trop-2 expression</vt:lpstr>
      <vt:lpstr>Tisotumab vedotin activity is not associated with Tissue Factor (TF) expression</vt:lpstr>
      <vt:lpstr>Enfortumab vedotin is superior to chemotherapy regardless of Nectin-4 expression</vt:lpstr>
      <vt:lpstr>NECTIN4 amplification predicts enfortumab vedotin responses and long-term efficacy</vt:lpstr>
      <vt:lpstr>NECTIN4 amplification predicts enfortumab vedotin responses and long-term efficacy</vt:lpstr>
      <vt:lpstr>NECTIN4 amplification predicts enfortumab vedotin responses and long-term efficacy</vt:lpstr>
      <vt:lpstr>NECTIN4 amplification predicts enfortumab vedotin responses and long-term efficacy</vt:lpstr>
      <vt:lpstr>Predict toxicity</vt:lpstr>
      <vt:lpstr>UGT1A1 and govitecan</vt:lpstr>
      <vt:lpstr>TEAEs by UGT1A1 status</vt:lpstr>
      <vt:lpstr>TEAEs by UGT1A1 status</vt:lpstr>
      <vt:lpstr>ADCs anti-Trop2 in HR+/HER2- mBC</vt:lpstr>
      <vt:lpstr>ADCs anti-Trop2 in HR+/HER2- mBC</vt:lpstr>
      <vt:lpstr>ADCs anti-Trop2 in HR+/HER2- mBC</vt:lpstr>
      <vt:lpstr>Slide 34</vt:lpstr>
      <vt:lpstr>Lung toxicity</vt:lpstr>
      <vt:lpstr>Nectin and skin toxicity</vt:lpstr>
      <vt:lpstr>ADC toxicities and payload PK</vt:lpstr>
      <vt:lpstr>Future perspectives</vt:lpstr>
      <vt:lpstr>Conclusions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WPS_1627840111</cp:lastModifiedBy>
  <cp:revision>32</cp:revision>
  <dcterms:created xsi:type="dcterms:W3CDTF">2024-07-10T13:59:29Z</dcterms:created>
  <dcterms:modified xsi:type="dcterms:W3CDTF">2024-07-10T15:01:37Z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B8523A424B7F4B35ADAFF6C9151A18D0_12</vt:lpwstr>
  </property>
  <property fmtid="{D5CDD505-2E9C-101B-9397-08002B2CF9AE}" pid="3" name="KSOProductBuildVer">
    <vt:lpwstr>2052-12.1.0.16929</vt:lpwstr>
  </property>
</Properties>
</file>