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76269" autoAdjust="0"/>
  </p:normalViewPr>
  <p:slideViewPr>
    <p:cSldViewPr>
      <p:cViewPr varScale="1">
        <p:scale>
          <a:sx n="35" d="100"/>
          <a:sy n="35" d="100"/>
        </p:scale>
        <p:origin x="1123" y="48"/>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大家晚上好，今天我跟大家分享的是：个体化治疗提升直肠癌患者的生活质量</a:t>
            </a:r>
            <a:r>
              <a:rPr lang="en-US" altLang="zh-CN" dirty="0"/>
              <a:t>—</a:t>
            </a:r>
            <a:r>
              <a:rPr lang="zh-CN" altLang="en-US" dirty="0"/>
              <a:t>放疗科视角</a:t>
            </a:r>
          </a:p>
          <a:p>
            <a:r>
              <a:rPr lang="zh-CN" altLang="en-US" dirty="0"/>
              <a:t>分享者是来自</a:t>
            </a:r>
            <a:r>
              <a:rPr lang="zh-CN" altLang="en-US" b="0" i="0" dirty="0">
                <a:solidFill>
                  <a:srgbClr val="000000"/>
                </a:solidFill>
                <a:effectLst/>
                <a:highlight>
                  <a:srgbClr val="FFFF00"/>
                </a:highlight>
                <a:latin typeface="PingFangSC-Regular"/>
              </a:rPr>
              <a:t>梅奥诊所的克里山</a:t>
            </a:r>
            <a:r>
              <a:rPr lang="en-US" altLang="zh-CN" b="0" i="0" dirty="0">
                <a:solidFill>
                  <a:srgbClr val="000000"/>
                </a:solidFill>
                <a:effectLst/>
                <a:highlight>
                  <a:srgbClr val="FFFF00"/>
                </a:highlight>
                <a:latin typeface="PingFangSC-Regular"/>
              </a:rPr>
              <a:t>·</a:t>
            </a:r>
            <a:r>
              <a:rPr lang="zh-CN" altLang="en-US" b="0" i="0" dirty="0">
                <a:solidFill>
                  <a:srgbClr val="000000"/>
                </a:solidFill>
                <a:effectLst/>
                <a:highlight>
                  <a:srgbClr val="FFFF00"/>
                </a:highlight>
                <a:latin typeface="PingFangSC-Regular"/>
              </a:rPr>
              <a:t>杰特瓦博士</a:t>
            </a:r>
            <a:endParaRPr lang="zh-CN" altLang="en-US" dirty="0"/>
          </a:p>
        </p:txBody>
      </p:sp>
    </p:spTree>
    <p:extLst>
      <p:ext uri="{BB962C8B-B14F-4D97-AF65-F5344CB8AC3E}">
        <p14:creationId xmlns:p14="http://schemas.microsoft.com/office/powerpoint/2010/main" val="2711865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en-US" altLang="zh-CN" dirty="0"/>
              <a:t>PROSPECT </a:t>
            </a:r>
            <a:r>
              <a:rPr lang="zh-CN" altLang="en-US" dirty="0"/>
              <a:t>研究表明，两组的</a:t>
            </a:r>
            <a:r>
              <a:rPr lang="en-US" altLang="zh-CN" dirty="0"/>
              <a:t>DFS</a:t>
            </a:r>
            <a:r>
              <a:rPr lang="zh-CN" altLang="en-US" dirty="0"/>
              <a:t>均不低，约为 </a:t>
            </a:r>
            <a:r>
              <a:rPr lang="en-US" altLang="zh-CN" dirty="0"/>
              <a:t>80%</a:t>
            </a:r>
            <a:r>
              <a:rPr lang="zh-CN" altLang="en-US" dirty="0"/>
              <a:t>，这表明省略放射治疗是安全的。</a:t>
            </a:r>
            <a:endParaRPr lang="en-US" altLang="zh-CN" dirty="0"/>
          </a:p>
          <a:p>
            <a:r>
              <a:rPr lang="en-US" altLang="zh-CN" b="0" i="0" dirty="0">
                <a:solidFill>
                  <a:srgbClr val="2E3238"/>
                </a:solidFill>
                <a:effectLst/>
                <a:highlight>
                  <a:srgbClr val="F7F7FA"/>
                </a:highlight>
                <a:latin typeface="SF Pro Display"/>
              </a:rPr>
              <a:t>“</a:t>
            </a:r>
            <a:r>
              <a:rPr lang="zh-CN" altLang="en-US" b="0" i="0" dirty="0">
                <a:solidFill>
                  <a:srgbClr val="2E3238"/>
                </a:solidFill>
                <a:effectLst/>
                <a:highlight>
                  <a:srgbClr val="F7F7FA"/>
                </a:highlight>
                <a:latin typeface="SF Pro Display"/>
              </a:rPr>
              <a:t>盆腔复发率在</a:t>
            </a:r>
            <a:r>
              <a:rPr lang="en-US" altLang="zh-CN" b="0" i="0" dirty="0">
                <a:solidFill>
                  <a:srgbClr val="2E3238"/>
                </a:solidFill>
                <a:effectLst/>
                <a:highlight>
                  <a:srgbClr val="F7F7FA"/>
                </a:highlight>
                <a:latin typeface="SF Pro Display"/>
              </a:rPr>
              <a:t>2%</a:t>
            </a:r>
            <a:r>
              <a:rPr lang="zh-CN" altLang="en-US" b="0" i="0" dirty="0">
                <a:solidFill>
                  <a:srgbClr val="2E3238"/>
                </a:solidFill>
                <a:effectLst/>
                <a:highlight>
                  <a:srgbClr val="F7F7FA"/>
                </a:highlight>
                <a:latin typeface="SF Pro Display"/>
              </a:rPr>
              <a:t>左右，基于这些数据，我们可以有信心地得出结论，对于风险较低的患者，包括中上段直肠癌、临床</a:t>
            </a:r>
            <a:r>
              <a:rPr lang="en-US" altLang="zh-CN" b="0" i="0" dirty="0">
                <a:solidFill>
                  <a:srgbClr val="2E3238"/>
                </a:solidFill>
                <a:effectLst/>
                <a:highlight>
                  <a:srgbClr val="F7F7FA"/>
                </a:highlight>
                <a:latin typeface="SF Pro Display"/>
              </a:rPr>
              <a:t>T2</a:t>
            </a:r>
            <a:r>
              <a:rPr lang="zh-CN" altLang="en-US" b="0" i="0" dirty="0">
                <a:solidFill>
                  <a:srgbClr val="2E3238"/>
                </a:solidFill>
                <a:effectLst/>
                <a:highlight>
                  <a:srgbClr val="F7F7FA"/>
                </a:highlight>
                <a:latin typeface="SF Pro Display"/>
              </a:rPr>
              <a:t>到</a:t>
            </a:r>
            <a:r>
              <a:rPr lang="en-US" altLang="zh-CN" b="0" i="0" dirty="0">
                <a:solidFill>
                  <a:srgbClr val="2E3238"/>
                </a:solidFill>
                <a:effectLst/>
                <a:highlight>
                  <a:srgbClr val="F7F7FA"/>
                </a:highlight>
                <a:latin typeface="SF Pro Display"/>
              </a:rPr>
              <a:t>3</a:t>
            </a:r>
            <a:r>
              <a:rPr lang="zh-CN" altLang="en-US" b="0" i="0" dirty="0">
                <a:solidFill>
                  <a:srgbClr val="2E3238"/>
                </a:solidFill>
                <a:effectLst/>
                <a:highlight>
                  <a:srgbClr val="F7F7FA"/>
                </a:highlight>
                <a:latin typeface="SF Pro Display"/>
              </a:rPr>
              <a:t>，</a:t>
            </a:r>
            <a:r>
              <a:rPr lang="en-US" altLang="zh-CN" b="0" i="0" dirty="0">
                <a:solidFill>
                  <a:srgbClr val="2E3238"/>
                </a:solidFill>
                <a:effectLst/>
                <a:highlight>
                  <a:srgbClr val="F7F7FA"/>
                </a:highlight>
                <a:latin typeface="SF Pro Display"/>
              </a:rPr>
              <a:t>MRF</a:t>
            </a:r>
            <a:r>
              <a:rPr lang="zh-CN" altLang="en-US" b="0" i="0" dirty="0">
                <a:solidFill>
                  <a:srgbClr val="2E3238"/>
                </a:solidFill>
                <a:effectLst/>
                <a:highlight>
                  <a:srgbClr val="F7F7FA"/>
                </a:highlight>
                <a:latin typeface="SF Pro Display"/>
              </a:rPr>
              <a:t>清晰，</a:t>
            </a:r>
            <a:r>
              <a:rPr lang="en-US" altLang="zh-CN" b="0" i="0" dirty="0">
                <a:solidFill>
                  <a:srgbClr val="2E3238"/>
                </a:solidFill>
                <a:effectLst/>
                <a:highlight>
                  <a:srgbClr val="F7F7FA"/>
                </a:highlight>
                <a:latin typeface="SF Pro Display"/>
              </a:rPr>
              <a:t>N0</a:t>
            </a:r>
            <a:r>
              <a:rPr lang="zh-CN" altLang="en-US" b="0" i="0" dirty="0">
                <a:solidFill>
                  <a:srgbClr val="2E3238"/>
                </a:solidFill>
                <a:effectLst/>
                <a:highlight>
                  <a:srgbClr val="F7F7FA"/>
                </a:highlight>
                <a:latin typeface="SF Pro Display"/>
              </a:rPr>
              <a:t>到</a:t>
            </a:r>
            <a:r>
              <a:rPr lang="en-US" altLang="zh-CN" b="0" i="0" dirty="0">
                <a:solidFill>
                  <a:srgbClr val="2E3238"/>
                </a:solidFill>
                <a:effectLst/>
                <a:highlight>
                  <a:srgbClr val="F7F7FA"/>
                </a:highlight>
                <a:latin typeface="SF Pro Display"/>
              </a:rPr>
              <a:t>1</a:t>
            </a:r>
            <a:r>
              <a:rPr lang="zh-CN" altLang="en-US" b="0" i="0" dirty="0">
                <a:solidFill>
                  <a:srgbClr val="2E3238"/>
                </a:solidFill>
                <a:effectLst/>
                <a:highlight>
                  <a:srgbClr val="F7F7FA"/>
                </a:highlight>
                <a:latin typeface="SF Pro Display"/>
              </a:rPr>
              <a:t>的疾病，只要淋巴结肿大局限于直肠周围，且计划进行低位前切除，放疗是可以安全省略的。这种方法对于年轻的、未绝经的女性，以保持生育能力或卵巢功能为目标的人特别具有吸引力。</a:t>
            </a:r>
            <a:endParaRPr lang="en-US" altLang="zh-CN" dirty="0"/>
          </a:p>
        </p:txBody>
      </p:sp>
    </p:spTree>
    <p:extLst>
      <p:ext uri="{BB962C8B-B14F-4D97-AF65-F5344CB8AC3E}">
        <p14:creationId xmlns:p14="http://schemas.microsoft.com/office/powerpoint/2010/main" val="771909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highlight>
                  <a:srgbClr val="F7F7FA"/>
                </a:highlight>
                <a:latin typeface="SF Pro Display"/>
              </a:rPr>
              <a:t>现在让我们来谈谈高风险的疾病。</a:t>
            </a:r>
            <a:r>
              <a:rPr lang="en-US" altLang="zh-CN" b="0" i="0" dirty="0">
                <a:solidFill>
                  <a:srgbClr val="2E3238"/>
                </a:solidFill>
                <a:effectLst/>
                <a:highlight>
                  <a:srgbClr val="F7F7FA"/>
                </a:highlight>
                <a:latin typeface="SF Pro Display"/>
              </a:rPr>
              <a:t>RAPIDO</a:t>
            </a:r>
            <a:r>
              <a:rPr lang="zh-CN" altLang="en-US" b="0" i="0" dirty="0">
                <a:solidFill>
                  <a:srgbClr val="2E3238"/>
                </a:solidFill>
                <a:effectLst/>
                <a:highlight>
                  <a:srgbClr val="F7F7FA"/>
                </a:highlight>
                <a:latin typeface="SF Pro Display"/>
              </a:rPr>
              <a:t>和</a:t>
            </a:r>
            <a:r>
              <a:rPr lang="en-US" altLang="zh-CN" b="0" i="0" dirty="0">
                <a:solidFill>
                  <a:srgbClr val="2E3238"/>
                </a:solidFill>
                <a:effectLst/>
                <a:highlight>
                  <a:srgbClr val="F7F7FA"/>
                </a:highlight>
                <a:latin typeface="SF Pro Display"/>
              </a:rPr>
              <a:t>PRODIGE-23</a:t>
            </a:r>
            <a:r>
              <a:rPr lang="zh-CN" altLang="en-US" b="0" i="0" dirty="0">
                <a:solidFill>
                  <a:srgbClr val="2E3238"/>
                </a:solidFill>
                <a:effectLst/>
                <a:highlight>
                  <a:srgbClr val="F7F7FA"/>
                </a:highlight>
                <a:latin typeface="SF Pro Display"/>
              </a:rPr>
              <a:t>研究都暗示，与仅采用长程放化疗的高风险疾病患者比较。包括放疗和化疗在内的全程新辅助治疗可以改善</a:t>
            </a:r>
            <a:r>
              <a:rPr lang="en-US" altLang="zh-CN" b="0" i="0" dirty="0">
                <a:solidFill>
                  <a:srgbClr val="2E3238"/>
                </a:solidFill>
                <a:effectLst/>
                <a:highlight>
                  <a:srgbClr val="F7F7FA"/>
                </a:highlight>
                <a:latin typeface="SF Pro Display"/>
              </a:rPr>
              <a:t>DFS</a:t>
            </a:r>
            <a:r>
              <a:rPr lang="zh-CN" altLang="en-US" b="0" i="0" dirty="0">
                <a:solidFill>
                  <a:srgbClr val="2E3238"/>
                </a:solidFill>
                <a:effectLst/>
                <a:highlight>
                  <a:srgbClr val="F7F7FA"/>
                </a:highlight>
                <a:latin typeface="SF Pro Display"/>
              </a:rPr>
              <a:t>，甚至可能改善</a:t>
            </a:r>
            <a:r>
              <a:rPr lang="en-US" altLang="zh-CN" b="0" i="0" dirty="0">
                <a:solidFill>
                  <a:srgbClr val="2E3238"/>
                </a:solidFill>
                <a:effectLst/>
                <a:highlight>
                  <a:srgbClr val="F7F7FA"/>
                </a:highlight>
                <a:latin typeface="SF Pro Display"/>
              </a:rPr>
              <a:t>OS</a:t>
            </a:r>
            <a:r>
              <a:rPr lang="zh-CN" altLang="en-US" b="0" i="0" dirty="0">
                <a:solidFill>
                  <a:srgbClr val="2E3238"/>
                </a:solidFill>
                <a:effectLst/>
                <a:highlight>
                  <a:srgbClr val="F7F7FA"/>
                </a:highlight>
                <a:latin typeface="SF Pro Display"/>
              </a:rPr>
              <a:t>，但是，让我们结合其他数据一起看。</a:t>
            </a:r>
            <a:r>
              <a:rPr lang="en-US" altLang="zh-CN" b="0" i="0" dirty="0">
                <a:solidFill>
                  <a:srgbClr val="2E3238"/>
                </a:solidFill>
                <a:effectLst/>
                <a:highlight>
                  <a:srgbClr val="F7F7FA"/>
                </a:highlight>
                <a:latin typeface="SF Pro Display"/>
              </a:rPr>
              <a:t>"</a:t>
            </a:r>
            <a:endParaRPr lang="zh-CN" altLang="en-US" dirty="0"/>
          </a:p>
        </p:txBody>
      </p:sp>
    </p:spTree>
    <p:extLst>
      <p:ext uri="{BB962C8B-B14F-4D97-AF65-F5344CB8AC3E}">
        <p14:creationId xmlns:p14="http://schemas.microsoft.com/office/powerpoint/2010/main" val="131830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PROSPECT</a:t>
            </a:r>
            <a:r>
              <a:rPr lang="zh-CN" altLang="en-US" dirty="0"/>
              <a:t>、</a:t>
            </a:r>
            <a:r>
              <a:rPr lang="en-US" altLang="zh-CN" dirty="0"/>
              <a:t>CONVERT </a:t>
            </a:r>
            <a:r>
              <a:rPr lang="zh-CN" altLang="en-US" dirty="0"/>
              <a:t>和 </a:t>
            </a:r>
            <a:r>
              <a:rPr lang="en-US" altLang="zh-CN" dirty="0"/>
              <a:t>FOWARC </a:t>
            </a:r>
            <a:r>
              <a:rPr lang="zh-CN" altLang="en-US" dirty="0"/>
              <a:t>研究均表明，可能有一部分局部晚期直肠癌患者可以通过术前全身治疗和省略放射治疗得到有效治疗。 但值得注意的是，这些研究中的每一项研究都相对有限地纳入了患有高危疾病的患者。</a:t>
            </a:r>
            <a:endParaRPr lang="en-US" altLang="zh-CN" dirty="0"/>
          </a:p>
          <a:p>
            <a:r>
              <a:rPr lang="zh-CN" altLang="en-US" dirty="0"/>
              <a:t>例如，</a:t>
            </a:r>
            <a:r>
              <a:rPr lang="en-US" altLang="zh-CN" dirty="0"/>
              <a:t>PROSPECT </a:t>
            </a:r>
            <a:r>
              <a:rPr lang="zh-CN" altLang="en-US" dirty="0"/>
              <a:t>和 </a:t>
            </a:r>
            <a:r>
              <a:rPr lang="en-US" altLang="zh-CN" dirty="0"/>
              <a:t>CONVERT </a:t>
            </a:r>
            <a:r>
              <a:rPr lang="zh-CN" altLang="en-US" dirty="0"/>
              <a:t>均排除了直肠系膜筋膜受累的患者，而这三项研究均对 </a:t>
            </a:r>
            <a:r>
              <a:rPr lang="en-US" altLang="zh-CN" dirty="0"/>
              <a:t>T4</a:t>
            </a:r>
            <a:r>
              <a:rPr lang="zh-CN" altLang="en-US" dirty="0"/>
              <a:t>、</a:t>
            </a:r>
            <a:r>
              <a:rPr lang="en-US" altLang="zh-CN" dirty="0"/>
              <a:t>N2</a:t>
            </a:r>
            <a:r>
              <a:rPr lang="zh-CN" altLang="en-US" dirty="0"/>
              <a:t>、</a:t>
            </a:r>
            <a:r>
              <a:rPr lang="en-US" altLang="zh-CN" dirty="0"/>
              <a:t>EMVI </a:t>
            </a:r>
            <a:r>
              <a:rPr lang="zh-CN" altLang="en-US" dirty="0"/>
              <a:t>或侧方淋巴结患者的代表性有限。 因此，我建议，虽然这些研究表明术前全身治疗方法有良好的结果，但仍需谨慎。</a:t>
            </a:r>
          </a:p>
        </p:txBody>
      </p:sp>
    </p:spTree>
    <p:extLst>
      <p:ext uri="{BB962C8B-B14F-4D97-AF65-F5344CB8AC3E}">
        <p14:creationId xmlns:p14="http://schemas.microsoft.com/office/powerpoint/2010/main" val="3182141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至少目前来说，完全新辅助治疗仍然是高危直肠癌患者的首选方法</a:t>
            </a:r>
          </a:p>
        </p:txBody>
      </p:sp>
    </p:spTree>
    <p:extLst>
      <p:ext uri="{BB962C8B-B14F-4D97-AF65-F5344CB8AC3E}">
        <p14:creationId xmlns:p14="http://schemas.microsoft.com/office/powerpoint/2010/main" val="315860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那么我们来总结一下。 一般来说，</a:t>
            </a:r>
            <a:r>
              <a:rPr lang="en-US" altLang="zh-CN" dirty="0"/>
              <a:t>c</a:t>
            </a:r>
            <a:r>
              <a:rPr lang="zh-CN" altLang="en-US" dirty="0"/>
              <a:t> </a:t>
            </a:r>
            <a:r>
              <a:rPr lang="en-US" altLang="zh-CN" dirty="0"/>
              <a:t>T3a -3</a:t>
            </a:r>
            <a:r>
              <a:rPr lang="zh-CN" altLang="en-US" dirty="0"/>
              <a:t> </a:t>
            </a:r>
            <a:r>
              <a:rPr lang="en-US" altLang="zh-CN" dirty="0"/>
              <a:t>bN0 </a:t>
            </a:r>
            <a:r>
              <a:rPr lang="zh-CN" altLang="en-US" dirty="0"/>
              <a:t>的中上位直肠癌患者一般适合 </a:t>
            </a:r>
            <a:r>
              <a:rPr lang="en-US" altLang="zh-CN" dirty="0"/>
              <a:t>LAR</a:t>
            </a:r>
            <a:r>
              <a:rPr lang="zh-CN" altLang="en-US" dirty="0"/>
              <a:t>，可以继续采用省略放射治疗的方法。这可能包括前期手术或术前化疗。</a:t>
            </a:r>
          </a:p>
        </p:txBody>
      </p:sp>
    </p:spTree>
    <p:extLst>
      <p:ext uri="{BB962C8B-B14F-4D97-AF65-F5344CB8AC3E}">
        <p14:creationId xmlns:p14="http://schemas.microsoft.com/office/powerpoint/2010/main" val="33541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具有高危因素的患者，包括临床 </a:t>
            </a:r>
            <a:r>
              <a:rPr lang="en-US" altLang="zh-CN" dirty="0"/>
              <a:t>T4</a:t>
            </a:r>
            <a:r>
              <a:rPr lang="zh-CN" altLang="en-US" dirty="0"/>
              <a:t>、</a:t>
            </a:r>
            <a:r>
              <a:rPr lang="en-US" altLang="zh-CN" dirty="0"/>
              <a:t>MRF+</a:t>
            </a:r>
            <a:r>
              <a:rPr lang="zh-CN" altLang="en-US" dirty="0"/>
              <a:t>、</a:t>
            </a:r>
            <a:r>
              <a:rPr lang="en-US" altLang="zh-CN" dirty="0"/>
              <a:t>N2</a:t>
            </a:r>
            <a:r>
              <a:rPr lang="zh-CN" altLang="en-US" dirty="0"/>
              <a:t>、侧方淋巴结阳性或 </a:t>
            </a:r>
            <a:r>
              <a:rPr lang="en-US" altLang="zh-CN" dirty="0"/>
              <a:t>EMVI</a:t>
            </a:r>
            <a:r>
              <a:rPr lang="zh-CN" altLang="en-US" dirty="0"/>
              <a:t>，最好采用全程新辅助治疗，其中有多种选择。 </a:t>
            </a:r>
            <a:endParaRPr lang="en-US" altLang="zh-CN" dirty="0"/>
          </a:p>
        </p:txBody>
      </p:sp>
    </p:spTree>
    <p:extLst>
      <p:ext uri="{BB962C8B-B14F-4D97-AF65-F5344CB8AC3E}">
        <p14:creationId xmlns:p14="http://schemas.microsoft.com/office/powerpoint/2010/main" val="60486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最后，中等风险人群的情况要微妙得多。 这可能包括</a:t>
            </a:r>
            <a:r>
              <a:rPr lang="en-US" altLang="zh-CN" dirty="0"/>
              <a:t>c</a:t>
            </a:r>
            <a:r>
              <a:rPr lang="zh-CN" altLang="en-US" dirty="0"/>
              <a:t> </a:t>
            </a:r>
            <a:r>
              <a:rPr lang="en-US" altLang="zh-CN" dirty="0"/>
              <a:t>T3c -</a:t>
            </a:r>
            <a:r>
              <a:rPr lang="zh-CN" altLang="en-US" dirty="0"/>
              <a:t> </a:t>
            </a:r>
            <a:r>
              <a:rPr lang="en-US" altLang="zh-CN" dirty="0"/>
              <a:t>dN0 </a:t>
            </a:r>
            <a:r>
              <a:rPr lang="zh-CN" altLang="en-US" dirty="0"/>
              <a:t>、淋巴结阳性或低位直肠的患者。</a:t>
            </a:r>
          </a:p>
          <a:p>
            <a:endParaRPr lang="zh-CN" altLang="en-US" dirty="0"/>
          </a:p>
        </p:txBody>
      </p:sp>
    </p:spTree>
    <p:extLst>
      <p:ext uri="{BB962C8B-B14F-4D97-AF65-F5344CB8AC3E}">
        <p14:creationId xmlns:p14="http://schemas.microsoft.com/office/powerpoint/2010/main" val="349126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我主张，对于局限于直肠系膜且没有其他盆腔危险因素的孤立性 </a:t>
            </a:r>
            <a:r>
              <a:rPr lang="en-US" altLang="zh-CN" dirty="0"/>
              <a:t>N1 </a:t>
            </a:r>
            <a:r>
              <a:rPr lang="zh-CN" altLang="en-US" dirty="0"/>
              <a:t>患者，可以通过术前化疗进行有效治疗。</a:t>
            </a:r>
          </a:p>
        </p:txBody>
      </p:sp>
    </p:spTree>
    <p:extLst>
      <p:ext uri="{BB962C8B-B14F-4D97-AF65-F5344CB8AC3E}">
        <p14:creationId xmlns:p14="http://schemas.microsoft.com/office/powerpoint/2010/main" val="1572547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相反，那些具有盆腔复发的其他中间危险因素的患者，包括体积大的 </a:t>
            </a:r>
            <a:r>
              <a:rPr lang="en-US" altLang="zh-CN" dirty="0"/>
              <a:t>T3c -</a:t>
            </a:r>
            <a:r>
              <a:rPr lang="zh-CN" altLang="en-US" dirty="0"/>
              <a:t> </a:t>
            </a:r>
            <a:r>
              <a:rPr lang="en-US" altLang="zh-CN" dirty="0"/>
              <a:t>d </a:t>
            </a:r>
            <a:r>
              <a:rPr lang="zh-CN" altLang="en-US" dirty="0"/>
              <a:t>、肿瘤沉积、</a:t>
            </a:r>
            <a:r>
              <a:rPr lang="en-US" altLang="zh-CN" dirty="0"/>
              <a:t>EMVI +</a:t>
            </a:r>
            <a:r>
              <a:rPr lang="zh-CN" altLang="en-US" dirty="0"/>
              <a:t>或低位直肠癌患者，可能会从增加的放射治疗中获益</a:t>
            </a:r>
          </a:p>
        </p:txBody>
      </p:sp>
    </p:spTree>
    <p:extLst>
      <p:ext uri="{BB962C8B-B14F-4D97-AF65-F5344CB8AC3E}">
        <p14:creationId xmlns:p14="http://schemas.microsoft.com/office/powerpoint/2010/main" val="711626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接下来，我想谈谈术前短程放化疗与长程放化疗的比较。 有多项研究探讨了这个问题。</a:t>
            </a:r>
          </a:p>
        </p:txBody>
      </p:sp>
    </p:spTree>
    <p:extLst>
      <p:ext uri="{BB962C8B-B14F-4D97-AF65-F5344CB8AC3E}">
        <p14:creationId xmlns:p14="http://schemas.microsoft.com/office/powerpoint/2010/main" val="100005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我们今天讨论的主题包括直肠癌患者复发的</a:t>
            </a:r>
            <a:r>
              <a:rPr lang="en-US" altLang="zh-CN" b="0" i="0" dirty="0">
                <a:solidFill>
                  <a:srgbClr val="000000"/>
                </a:solidFill>
                <a:effectLst/>
                <a:highlight>
                  <a:srgbClr val="FFFFFF"/>
                </a:highlight>
                <a:latin typeface="PingFangSC-Regular"/>
              </a:rPr>
              <a:t>MRI</a:t>
            </a:r>
            <a:r>
              <a:rPr lang="zh-CN" altLang="en-US" b="0" i="0" dirty="0">
                <a:solidFill>
                  <a:srgbClr val="000000"/>
                </a:solidFill>
                <a:effectLst/>
                <a:highlight>
                  <a:srgbClr val="FFFFFF"/>
                </a:highlight>
                <a:latin typeface="PingFangSC-Regular"/>
              </a:rPr>
              <a:t>定义的危险因素。我们将讨论放射治疗方案，包括长程放化疗和短程放射治疗。</a:t>
            </a:r>
            <a:endParaRPr lang="en-US" altLang="zh-CN" b="0" i="0" dirty="0">
              <a:solidFill>
                <a:srgbClr val="000000"/>
              </a:solidFill>
              <a:effectLst/>
              <a:highlight>
                <a:srgbClr val="FFFFFF"/>
              </a:highlight>
              <a:latin typeface="PingFangSC-Regular"/>
            </a:endParaRPr>
          </a:p>
          <a:p>
            <a:r>
              <a:rPr lang="zh-CN" altLang="en-US" dirty="0"/>
              <a:t>我们还将讨论个性化的局部治疗方法，包括选择性免除放射治疗和选择性免除手术。 </a:t>
            </a:r>
          </a:p>
        </p:txBody>
      </p:sp>
    </p:spTree>
    <p:extLst>
      <p:ext uri="{BB962C8B-B14F-4D97-AF65-F5344CB8AC3E}">
        <p14:creationId xmlns:p14="http://schemas.microsoft.com/office/powerpoint/2010/main" val="3481129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最著名的两项是</a:t>
            </a:r>
            <a:r>
              <a:rPr lang="en-US" altLang="zh-CN" dirty="0"/>
              <a:t>Polish</a:t>
            </a:r>
            <a:r>
              <a:rPr lang="zh-CN" altLang="en-US" dirty="0"/>
              <a:t>研究和 </a:t>
            </a:r>
            <a:r>
              <a:rPr lang="en-US" altLang="zh-CN" dirty="0"/>
              <a:t>TROG </a:t>
            </a:r>
            <a:r>
              <a:rPr lang="zh-CN" altLang="en-US" dirty="0"/>
              <a:t>研究。 这些研究均纳入了风险相对平均的患者，并表明与长程放化疗相比，短程放疗具有相似的局部控制、</a:t>
            </a:r>
            <a:r>
              <a:rPr lang="en-US" altLang="zh-CN" dirty="0"/>
              <a:t>DFS</a:t>
            </a:r>
            <a:r>
              <a:rPr lang="zh-CN" altLang="en-US" dirty="0"/>
              <a:t>和</a:t>
            </a:r>
            <a:r>
              <a:rPr lang="en-US" altLang="zh-CN" dirty="0"/>
              <a:t>OS</a:t>
            </a:r>
            <a:r>
              <a:rPr lang="zh-CN" altLang="en-US" dirty="0"/>
              <a:t>。</a:t>
            </a:r>
            <a:endParaRPr lang="en-US" altLang="zh-CN" dirty="0"/>
          </a:p>
          <a:p>
            <a:endParaRPr lang="en-US" altLang="zh-CN" dirty="0"/>
          </a:p>
          <a:p>
            <a:r>
              <a:rPr lang="zh-CN" altLang="en-US" b="0" i="0" dirty="0">
                <a:solidFill>
                  <a:srgbClr val="2E3238"/>
                </a:solidFill>
                <a:effectLst/>
                <a:highlight>
                  <a:srgbClr val="F7F7FA"/>
                </a:highlight>
                <a:latin typeface="SF Pro Display"/>
              </a:rPr>
              <a:t>这些研究也表明短程放疗并立即手术的肿瘤缓解相对有限，可能损害</a:t>
            </a:r>
            <a:r>
              <a:rPr lang="en-US" altLang="zh-CN" b="0" i="0" dirty="0">
                <a:solidFill>
                  <a:srgbClr val="2E3238"/>
                </a:solidFill>
                <a:effectLst/>
                <a:highlight>
                  <a:srgbClr val="F7F7FA"/>
                </a:highlight>
                <a:latin typeface="SF Pro Display"/>
              </a:rPr>
              <a:t>CRM</a:t>
            </a:r>
            <a:r>
              <a:rPr lang="zh-CN" altLang="en-US" b="0" i="0" dirty="0">
                <a:solidFill>
                  <a:srgbClr val="2E3238"/>
                </a:solidFill>
                <a:effectLst/>
                <a:highlight>
                  <a:srgbClr val="F7F7FA"/>
                </a:highlight>
                <a:latin typeface="SF Pro Display"/>
              </a:rPr>
              <a:t>。但是我们知道，在短程后增加</a:t>
            </a:r>
            <a:r>
              <a:rPr lang="en-US" altLang="zh-CN" b="0" i="0" dirty="0">
                <a:solidFill>
                  <a:srgbClr val="2E3238"/>
                </a:solidFill>
                <a:effectLst/>
                <a:highlight>
                  <a:srgbClr val="F7F7FA"/>
                </a:highlight>
                <a:latin typeface="SF Pro Display"/>
              </a:rPr>
              <a:t>4</a:t>
            </a:r>
            <a:r>
              <a:rPr lang="zh-CN" altLang="en-US" b="0" i="0" dirty="0">
                <a:solidFill>
                  <a:srgbClr val="2E3238"/>
                </a:solidFill>
                <a:effectLst/>
                <a:highlight>
                  <a:srgbClr val="F7F7FA"/>
                </a:highlight>
                <a:latin typeface="SF Pro Display"/>
              </a:rPr>
              <a:t>到</a:t>
            </a:r>
            <a:r>
              <a:rPr lang="en-US" altLang="zh-CN" b="0" i="0" dirty="0">
                <a:solidFill>
                  <a:srgbClr val="2E3238"/>
                </a:solidFill>
                <a:effectLst/>
                <a:highlight>
                  <a:srgbClr val="F7F7FA"/>
                </a:highlight>
                <a:latin typeface="SF Pro Display"/>
              </a:rPr>
              <a:t>8</a:t>
            </a:r>
            <a:r>
              <a:rPr lang="zh-CN" altLang="en-US" b="0" i="0" dirty="0">
                <a:solidFill>
                  <a:srgbClr val="2E3238"/>
                </a:solidFill>
                <a:effectLst/>
                <a:highlight>
                  <a:srgbClr val="F7F7FA"/>
                </a:highlight>
                <a:latin typeface="SF Pro Display"/>
              </a:rPr>
              <a:t>周的延迟可以提高反应。</a:t>
            </a:r>
            <a:endParaRPr lang="zh-CN" altLang="en-US" dirty="0"/>
          </a:p>
        </p:txBody>
      </p:sp>
    </p:spTree>
    <p:extLst>
      <p:ext uri="{BB962C8B-B14F-4D97-AF65-F5344CB8AC3E}">
        <p14:creationId xmlns:p14="http://schemas.microsoft.com/office/powerpoint/2010/main" val="451951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00"/>
                </a:highlight>
                <a:latin typeface="PingFangSC-Regular"/>
              </a:rPr>
              <a:t>然而，</a:t>
            </a:r>
            <a:r>
              <a:rPr lang="en-US" altLang="zh-CN" b="0" i="0" dirty="0">
                <a:solidFill>
                  <a:srgbClr val="000000"/>
                </a:solidFill>
                <a:effectLst/>
                <a:highlight>
                  <a:srgbClr val="FFFF00"/>
                </a:highlight>
                <a:latin typeface="PingFangSC-Regular"/>
              </a:rPr>
              <a:t>Rapido</a:t>
            </a:r>
            <a:r>
              <a:rPr lang="zh-CN" altLang="en-US" b="0" i="0" dirty="0">
                <a:solidFill>
                  <a:srgbClr val="000000"/>
                </a:solidFill>
                <a:effectLst/>
                <a:highlight>
                  <a:srgbClr val="FFFF00"/>
                </a:highlight>
                <a:latin typeface="PingFangSC-Regular"/>
              </a:rPr>
              <a:t>试验的最新进展表明，在短程</a:t>
            </a:r>
            <a:r>
              <a:rPr lang="en-US" altLang="zh-CN" b="0" i="0" dirty="0">
                <a:solidFill>
                  <a:srgbClr val="000000"/>
                </a:solidFill>
                <a:effectLst/>
                <a:highlight>
                  <a:srgbClr val="FFFF00"/>
                </a:highlight>
                <a:latin typeface="PingFangSC-Regular"/>
              </a:rPr>
              <a:t>TNT</a:t>
            </a:r>
            <a:r>
              <a:rPr lang="zh-CN" altLang="en-US" b="0" i="0" dirty="0">
                <a:solidFill>
                  <a:srgbClr val="000000"/>
                </a:solidFill>
                <a:effectLst/>
                <a:highlight>
                  <a:srgbClr val="FFFF00"/>
                </a:highlight>
                <a:latin typeface="PingFangSC-Regular"/>
              </a:rPr>
              <a:t>方案中，尽管与疾病相关的治疗失败有所改善，但骨盆发生的风险仍较高，分别为</a:t>
            </a:r>
            <a:r>
              <a:rPr lang="en-US" altLang="zh-CN" b="0" i="0" dirty="0">
                <a:solidFill>
                  <a:srgbClr val="000000"/>
                </a:solidFill>
                <a:effectLst/>
                <a:highlight>
                  <a:srgbClr val="FFFF00"/>
                </a:highlight>
                <a:latin typeface="PingFangSC-Regular"/>
              </a:rPr>
              <a:t>10%</a:t>
            </a:r>
            <a:r>
              <a:rPr lang="zh-CN" altLang="en-US" b="0" i="0" dirty="0">
                <a:solidFill>
                  <a:srgbClr val="000000"/>
                </a:solidFill>
                <a:effectLst/>
                <a:highlight>
                  <a:srgbClr val="FFFF00"/>
                </a:highlight>
                <a:latin typeface="PingFangSC-Regular"/>
              </a:rPr>
              <a:t>和</a:t>
            </a:r>
            <a:r>
              <a:rPr lang="en-US" altLang="zh-CN" b="0" i="0" dirty="0">
                <a:solidFill>
                  <a:srgbClr val="000000"/>
                </a:solidFill>
                <a:effectLst/>
                <a:highlight>
                  <a:srgbClr val="FFFF00"/>
                </a:highlight>
                <a:latin typeface="PingFangSC-Regular"/>
              </a:rPr>
              <a:t>6%</a:t>
            </a:r>
            <a:r>
              <a:rPr lang="zh-CN" altLang="en-US" b="0" i="0" dirty="0">
                <a:solidFill>
                  <a:srgbClr val="000000"/>
                </a:solidFill>
                <a:effectLst/>
                <a:highlight>
                  <a:srgbClr val="FFFF00"/>
                </a:highlight>
                <a:latin typeface="PingFangSC-Regular"/>
              </a:rPr>
              <a:t>。</a:t>
            </a:r>
            <a:r>
              <a:rPr lang="zh-CN" altLang="en-US" b="0" i="0" dirty="0">
                <a:solidFill>
                  <a:srgbClr val="000000"/>
                </a:solidFill>
                <a:effectLst/>
                <a:highlight>
                  <a:srgbClr val="FFFFFF"/>
                </a:highlight>
                <a:latin typeface="PingFangSC-Regular"/>
              </a:rPr>
              <a:t>这些数据表明，长程放化疗可能是高危疾病患者的首选方案。</a:t>
            </a:r>
            <a:endParaRPr lang="zh-CN" altLang="en-US" dirty="0"/>
          </a:p>
        </p:txBody>
      </p:sp>
    </p:spTree>
    <p:extLst>
      <p:ext uri="{BB962C8B-B14F-4D97-AF65-F5344CB8AC3E}">
        <p14:creationId xmlns:p14="http://schemas.microsoft.com/office/powerpoint/2010/main" val="51292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因此，至少在我的实践中，我对临床上患有</a:t>
            </a:r>
            <a:r>
              <a:rPr lang="en-US" altLang="zh-CN" b="0" i="0" dirty="0">
                <a:solidFill>
                  <a:srgbClr val="000000"/>
                </a:solidFill>
                <a:effectLst/>
                <a:highlight>
                  <a:srgbClr val="FFFFFF"/>
                </a:highlight>
                <a:latin typeface="PingFangSC-Regular"/>
              </a:rPr>
              <a:t>T4b</a:t>
            </a:r>
            <a:r>
              <a:rPr lang="zh-CN" altLang="en-US" b="0" i="0" dirty="0">
                <a:solidFill>
                  <a:srgbClr val="000000"/>
                </a:solidFill>
                <a:effectLst/>
                <a:highlight>
                  <a:srgbClr val="FFFFFF"/>
                </a:highlight>
                <a:latin typeface="PingFangSC-Regular"/>
              </a:rPr>
              <a:t>原发肿瘤的患者使用长程化疗，这些患者涉及直肠系膜外或侧方淋巴结，</a:t>
            </a:r>
            <a:r>
              <a:rPr lang="en-US" altLang="zh-CN" b="0" i="0" dirty="0">
                <a:solidFill>
                  <a:srgbClr val="000000"/>
                </a:solidFill>
                <a:effectLst/>
                <a:highlight>
                  <a:srgbClr val="FFFFFF"/>
                </a:highlight>
                <a:latin typeface="PingFangSC-Regular"/>
              </a:rPr>
              <a:t>MRF+</a:t>
            </a:r>
            <a:r>
              <a:rPr lang="zh-CN" altLang="en-US" b="0" i="0" dirty="0">
                <a:solidFill>
                  <a:srgbClr val="000000"/>
                </a:solidFill>
                <a:effectLst/>
                <a:highlight>
                  <a:srgbClr val="FFFFFF"/>
                </a:highlight>
                <a:latin typeface="PingFangSC-Regular"/>
              </a:rPr>
              <a:t>，或肛缘</a:t>
            </a:r>
            <a:r>
              <a:rPr lang="en-US" altLang="zh-CN" b="0" i="0" dirty="0">
                <a:solidFill>
                  <a:srgbClr val="000000"/>
                </a:solidFill>
                <a:effectLst/>
                <a:highlight>
                  <a:srgbClr val="FFFFFF"/>
                </a:highlight>
                <a:latin typeface="PingFangSC-Regular"/>
              </a:rPr>
              <a:t>5</a:t>
            </a:r>
            <a:r>
              <a:rPr lang="zh-CN" altLang="en-US" b="0" i="0" dirty="0">
                <a:solidFill>
                  <a:srgbClr val="000000"/>
                </a:solidFill>
                <a:effectLst/>
                <a:highlight>
                  <a:srgbClr val="FFFFFF"/>
                </a:highlight>
                <a:latin typeface="PingFangSC-Regular"/>
              </a:rPr>
              <a:t>厘米以内的远端肿瘤。</a:t>
            </a:r>
            <a:endParaRPr lang="en-US" altLang="zh-CN" b="0" i="0" dirty="0">
              <a:solidFill>
                <a:srgbClr val="000000"/>
              </a:solidFill>
              <a:effectLst/>
              <a:highlight>
                <a:srgbClr val="FFFFFF"/>
              </a:highlight>
              <a:latin typeface="PingFangSC-Regular"/>
            </a:endParaRPr>
          </a:p>
          <a:p>
            <a:r>
              <a:rPr lang="zh-CN" altLang="en-US" b="0" i="0" dirty="0">
                <a:solidFill>
                  <a:srgbClr val="000000"/>
                </a:solidFill>
                <a:effectLst/>
                <a:highlight>
                  <a:srgbClr val="FFFFFF"/>
                </a:highlight>
                <a:latin typeface="PingFangSC-Regular"/>
              </a:rPr>
              <a:t>对于那些倾向于非手术意向的人，我也会使用长程放化疗。</a:t>
            </a:r>
            <a:endParaRPr lang="zh-CN" altLang="en-US" dirty="0"/>
          </a:p>
        </p:txBody>
      </p:sp>
    </p:spTree>
    <p:extLst>
      <p:ext uri="{BB962C8B-B14F-4D97-AF65-F5344CB8AC3E}">
        <p14:creationId xmlns:p14="http://schemas.microsoft.com/office/powerpoint/2010/main" val="2006896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接下来我想谈一谈器官保存</a:t>
            </a:r>
            <a:endParaRPr lang="zh-CN" altLang="en-US" dirty="0"/>
          </a:p>
        </p:txBody>
      </p:sp>
    </p:spTree>
    <p:extLst>
      <p:ext uri="{BB962C8B-B14F-4D97-AF65-F5344CB8AC3E}">
        <p14:creationId xmlns:p14="http://schemas.microsoft.com/office/powerpoint/2010/main" val="1763715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这里是关键点。器官保存的目的是保存患者的生活质量和功能。器官或括约肌保留只是一个替代品。我们知道，中低位直肠癌患者的</a:t>
            </a:r>
            <a:r>
              <a:rPr lang="en-US" altLang="zh-CN" b="0" i="0" dirty="0">
                <a:solidFill>
                  <a:srgbClr val="000000"/>
                </a:solidFill>
                <a:effectLst/>
                <a:highlight>
                  <a:srgbClr val="FFFFFF"/>
                </a:highlight>
                <a:latin typeface="PingFangSC-Regular"/>
              </a:rPr>
              <a:t>LAR</a:t>
            </a:r>
            <a:r>
              <a:rPr lang="zh-CN" altLang="en-US" b="0" i="0" dirty="0">
                <a:solidFill>
                  <a:srgbClr val="000000"/>
                </a:solidFill>
                <a:effectLst/>
                <a:highlight>
                  <a:srgbClr val="FFFFFF"/>
                </a:highlight>
                <a:latin typeface="PingFangSC-Regular"/>
              </a:rPr>
              <a:t>是可行的，但需要低位或结肠肛门吻合术，手术后肠功能一般较差。我们还知道，放射治疗和手术相结合会显著降低肠道、膀胱和性功能，选择性地不做手术可能会更好地保护这些功能。</a:t>
            </a:r>
            <a:endParaRPr lang="zh-CN" altLang="en-US" dirty="0"/>
          </a:p>
        </p:txBody>
      </p:sp>
    </p:spTree>
    <p:extLst>
      <p:ext uri="{BB962C8B-B14F-4D97-AF65-F5344CB8AC3E}">
        <p14:creationId xmlns:p14="http://schemas.microsoft.com/office/powerpoint/2010/main" val="1311305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highlight>
                  <a:srgbClr val="FFFFFF"/>
                </a:highlight>
                <a:latin typeface="PingFangSC-Regular"/>
              </a:rPr>
              <a:t>OPRA</a:t>
            </a:r>
            <a:r>
              <a:rPr lang="zh-CN" altLang="en-US" b="0" i="0" dirty="0">
                <a:solidFill>
                  <a:srgbClr val="000000"/>
                </a:solidFill>
                <a:effectLst/>
                <a:highlight>
                  <a:srgbClr val="FFFFFF"/>
                </a:highlight>
                <a:latin typeface="PingFangSC-Regular"/>
              </a:rPr>
              <a:t>的试验比较了一个相对简单的问题，如果我们使用</a:t>
            </a:r>
            <a:r>
              <a:rPr lang="en-US" altLang="zh-CN" b="0" i="0" dirty="0">
                <a:solidFill>
                  <a:srgbClr val="000000"/>
                </a:solidFill>
                <a:effectLst/>
                <a:highlight>
                  <a:srgbClr val="FFFFFF"/>
                </a:highlight>
                <a:latin typeface="PingFangSC-Regular"/>
              </a:rPr>
              <a:t>TNT</a:t>
            </a:r>
            <a:r>
              <a:rPr lang="zh-CN" altLang="en-US" b="0" i="0" dirty="0">
                <a:solidFill>
                  <a:srgbClr val="000000"/>
                </a:solidFill>
                <a:effectLst/>
                <a:highlight>
                  <a:srgbClr val="FFFFFF"/>
                </a:highlight>
                <a:latin typeface="PingFangSC-Regular"/>
              </a:rPr>
              <a:t>，首选的顺序是什么。它向我们证明了在放化疗之后进行化疗与先化疗然后放化疗相比可改善</a:t>
            </a:r>
            <a:r>
              <a:rPr lang="en-US" altLang="zh-CN" b="0" i="0" dirty="0">
                <a:solidFill>
                  <a:srgbClr val="000000"/>
                </a:solidFill>
                <a:effectLst/>
                <a:highlight>
                  <a:srgbClr val="FFFFFF"/>
                </a:highlight>
                <a:latin typeface="PingFangSC-Regular"/>
              </a:rPr>
              <a:t>5</a:t>
            </a:r>
            <a:r>
              <a:rPr lang="zh-CN" altLang="en-US" b="0" i="0" dirty="0">
                <a:solidFill>
                  <a:srgbClr val="000000"/>
                </a:solidFill>
                <a:effectLst/>
                <a:highlight>
                  <a:srgbClr val="FFFFFF"/>
                </a:highlight>
                <a:latin typeface="PingFangSC-Regular"/>
              </a:rPr>
              <a:t>年器官保存率，前者为</a:t>
            </a:r>
            <a:r>
              <a:rPr lang="en-US" altLang="zh-CN" b="0" i="0" dirty="0">
                <a:solidFill>
                  <a:srgbClr val="000000"/>
                </a:solidFill>
                <a:effectLst/>
                <a:highlight>
                  <a:srgbClr val="FFFFFF"/>
                </a:highlight>
                <a:latin typeface="PingFangSC-Regular"/>
              </a:rPr>
              <a:t>54%</a:t>
            </a:r>
            <a:r>
              <a:rPr lang="zh-CN" altLang="en-US" b="0" i="0" dirty="0">
                <a:solidFill>
                  <a:srgbClr val="000000"/>
                </a:solidFill>
                <a:effectLst/>
                <a:highlight>
                  <a:srgbClr val="FFFFFF"/>
                </a:highlight>
                <a:latin typeface="PingFangSC-Regular"/>
              </a:rPr>
              <a:t>，后者为</a:t>
            </a:r>
            <a:r>
              <a:rPr lang="en-US" altLang="zh-CN" b="0" i="0" dirty="0">
                <a:solidFill>
                  <a:srgbClr val="000000"/>
                </a:solidFill>
                <a:effectLst/>
                <a:highlight>
                  <a:srgbClr val="FFFFFF"/>
                </a:highlight>
                <a:latin typeface="PingFangSC-Regular"/>
              </a:rPr>
              <a:t>39%</a:t>
            </a:r>
            <a:r>
              <a:rPr lang="zh-CN" altLang="en-US" b="0" i="0" dirty="0">
                <a:solidFill>
                  <a:srgbClr val="000000"/>
                </a:solidFill>
                <a:effectLst/>
                <a:highlight>
                  <a:srgbClr val="FFFFFF"/>
                </a:highlight>
                <a:latin typeface="PingFangSC-Regular"/>
              </a:rPr>
              <a:t>。在</a:t>
            </a:r>
            <a:r>
              <a:rPr lang="en-US" altLang="zh-CN" b="0" i="0" dirty="0">
                <a:solidFill>
                  <a:srgbClr val="000000"/>
                </a:solidFill>
                <a:effectLst/>
                <a:highlight>
                  <a:srgbClr val="FFFFFF"/>
                </a:highlight>
                <a:latin typeface="PingFangSC-Regular"/>
              </a:rPr>
              <a:t>DFS</a:t>
            </a:r>
            <a:r>
              <a:rPr lang="zh-CN" altLang="en-US" b="0" i="0" dirty="0">
                <a:solidFill>
                  <a:srgbClr val="000000"/>
                </a:solidFill>
                <a:effectLst/>
                <a:highlight>
                  <a:srgbClr val="FFFFFF"/>
                </a:highlight>
                <a:latin typeface="PingFangSC-Regular"/>
              </a:rPr>
              <a:t>或</a:t>
            </a:r>
            <a:r>
              <a:rPr lang="en-US" altLang="zh-CN" b="0" i="0" dirty="0">
                <a:solidFill>
                  <a:srgbClr val="000000"/>
                </a:solidFill>
                <a:effectLst/>
                <a:highlight>
                  <a:srgbClr val="FFFFFF"/>
                </a:highlight>
                <a:latin typeface="PingFangSC-Regular"/>
              </a:rPr>
              <a:t>OS</a:t>
            </a:r>
            <a:r>
              <a:rPr lang="zh-CN" altLang="en-US" b="0" i="0" dirty="0">
                <a:solidFill>
                  <a:srgbClr val="000000"/>
                </a:solidFill>
                <a:effectLst/>
                <a:highlight>
                  <a:srgbClr val="FFFFFF"/>
                </a:highlight>
                <a:latin typeface="PingFangSC-Regular"/>
              </a:rPr>
              <a:t>方面没有差异，支持这作为非手术方法的首选顺序。</a:t>
            </a:r>
            <a:endParaRPr lang="zh-CN" altLang="en-US" dirty="0"/>
          </a:p>
        </p:txBody>
      </p:sp>
    </p:spTree>
    <p:extLst>
      <p:ext uri="{BB962C8B-B14F-4D97-AF65-F5344CB8AC3E}">
        <p14:creationId xmlns:p14="http://schemas.microsoft.com/office/powerpoint/2010/main" val="3040405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但如何才能提高临床完全缓解和器官保存呢？ 至少从放射治疗的角度来看，有数据表明剂量强化可改善疗效。 这就是 </a:t>
            </a:r>
            <a:r>
              <a:rPr lang="en-US" altLang="zh-CN" dirty="0"/>
              <a:t>OPRA </a:t>
            </a:r>
            <a:r>
              <a:rPr lang="zh-CN" altLang="en-US" dirty="0"/>
              <a:t>研究。 它包括相对有利的风险人群</a:t>
            </a:r>
          </a:p>
        </p:txBody>
      </p:sp>
    </p:spTree>
    <p:extLst>
      <p:ext uri="{BB962C8B-B14F-4D97-AF65-F5344CB8AC3E}">
        <p14:creationId xmlns:p14="http://schemas.microsoft.com/office/powerpoint/2010/main" val="320493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highlight>
                  <a:srgbClr val="F7F7FA"/>
                </a:highlight>
                <a:latin typeface="SF Pro Display"/>
              </a:rPr>
              <a:t>所有患者都接受了</a:t>
            </a:r>
            <a:r>
              <a:rPr lang="en-US" altLang="zh-CN" b="0" i="0" dirty="0">
                <a:solidFill>
                  <a:srgbClr val="2E3238"/>
                </a:solidFill>
                <a:effectLst/>
                <a:highlight>
                  <a:srgbClr val="F7F7FA"/>
                </a:highlight>
                <a:latin typeface="SF Pro Display"/>
              </a:rPr>
              <a:t>25</a:t>
            </a:r>
            <a:r>
              <a:rPr lang="zh-CN" altLang="en-US" b="0" i="0" dirty="0">
                <a:solidFill>
                  <a:srgbClr val="2E3238"/>
                </a:solidFill>
                <a:effectLst/>
                <a:highlight>
                  <a:srgbClr val="F7F7FA"/>
                </a:highlight>
                <a:latin typeface="SF Pro Display"/>
              </a:rPr>
              <a:t>次分次的长程放化疗，剂量为</a:t>
            </a:r>
            <a:r>
              <a:rPr lang="en-US" altLang="zh-CN" b="0" i="0" dirty="0">
                <a:solidFill>
                  <a:srgbClr val="2E3238"/>
                </a:solidFill>
                <a:effectLst/>
                <a:highlight>
                  <a:srgbClr val="F7F7FA"/>
                </a:highlight>
                <a:latin typeface="SF Pro Display"/>
              </a:rPr>
              <a:t>45Gy</a:t>
            </a:r>
            <a:r>
              <a:rPr lang="zh-CN" altLang="en-US" b="0" i="0" dirty="0">
                <a:solidFill>
                  <a:srgbClr val="2E3238"/>
                </a:solidFill>
                <a:effectLst/>
                <a:highlight>
                  <a:srgbClr val="F7F7FA"/>
                </a:highlight>
                <a:latin typeface="SF Pro Display"/>
              </a:rPr>
              <a:t>，他们被随机分配到外照射提升到</a:t>
            </a:r>
            <a:r>
              <a:rPr lang="en-US" altLang="zh-CN" b="0" i="0" dirty="0">
                <a:solidFill>
                  <a:srgbClr val="2E3238"/>
                </a:solidFill>
                <a:effectLst/>
                <a:highlight>
                  <a:srgbClr val="F7F7FA"/>
                </a:highlight>
                <a:latin typeface="SF Pro Display"/>
              </a:rPr>
              <a:t>54GY</a:t>
            </a:r>
            <a:r>
              <a:rPr lang="zh-CN" altLang="en-US" b="0" i="0" dirty="0">
                <a:solidFill>
                  <a:srgbClr val="2E3238"/>
                </a:solidFill>
                <a:effectLst/>
                <a:highlight>
                  <a:srgbClr val="F7F7FA"/>
                </a:highlight>
                <a:latin typeface="SF Pro Display"/>
              </a:rPr>
              <a:t>或近距离放疗提升照射剂量。那些临床完全缓解的患者继续接受积极监测。</a:t>
            </a:r>
            <a:endParaRPr lang="en-US" altLang="zh-CN" b="0" i="0" dirty="0">
              <a:solidFill>
                <a:srgbClr val="2E3238"/>
              </a:solidFill>
              <a:effectLst/>
              <a:highlight>
                <a:srgbClr val="F7F7FA"/>
              </a:highlight>
              <a:latin typeface="SF Pro Display"/>
            </a:endParaRPr>
          </a:p>
          <a:p>
            <a:endParaRPr lang="en-US" altLang="zh-CN" b="0" i="0" dirty="0">
              <a:solidFill>
                <a:srgbClr val="2E3238"/>
              </a:solidFill>
              <a:effectLst/>
              <a:highlight>
                <a:srgbClr val="F7F7FA"/>
              </a:highlight>
              <a:latin typeface="SF Pro Display"/>
            </a:endParaRPr>
          </a:p>
        </p:txBody>
      </p:sp>
    </p:spTree>
    <p:extLst>
      <p:ext uri="{BB962C8B-B14F-4D97-AF65-F5344CB8AC3E}">
        <p14:creationId xmlns:p14="http://schemas.microsoft.com/office/powerpoint/2010/main" val="3512949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研究表明，近距离放射治疗与 </a:t>
            </a:r>
            <a:r>
              <a:rPr lang="en-US" altLang="zh-CN" dirty="0"/>
              <a:t>3 </a:t>
            </a:r>
            <a:r>
              <a:rPr lang="zh-CN" altLang="en-US" dirty="0"/>
              <a:t>年器官保存率显着提高相关，分别为 </a:t>
            </a:r>
            <a:r>
              <a:rPr lang="en-US" altLang="zh-CN" dirty="0"/>
              <a:t>81% </a:t>
            </a:r>
            <a:r>
              <a:rPr lang="zh-CN" altLang="en-US" dirty="0"/>
              <a:t>和 </a:t>
            </a:r>
            <a:r>
              <a:rPr lang="en-US" altLang="zh-CN" dirty="0"/>
              <a:t>59%</a:t>
            </a:r>
            <a:r>
              <a:rPr lang="zh-CN" altLang="en-US" dirty="0"/>
              <a:t>，并且在严重毒性或长期器官功能方面没有显着损害，这支持了放射治疗剂量强化的潜在价值</a:t>
            </a:r>
          </a:p>
          <a:p>
            <a:endParaRPr lang="zh-CN" altLang="en-US" dirty="0"/>
          </a:p>
        </p:txBody>
      </p:sp>
    </p:spTree>
    <p:extLst>
      <p:ext uri="{BB962C8B-B14F-4D97-AF65-F5344CB8AC3E}">
        <p14:creationId xmlns:p14="http://schemas.microsoft.com/office/powerpoint/2010/main" val="1294915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综上所述，直肠癌的有效治疗需要多学科合作。 新辅助治疗的指导取决于准确的风险分层，并且越来越多地考虑对选定的患者采用单一的局部治疗方式。 这种局部模式应根据对功能和生活质量的影响来确定。 这些方法可能包括前期手术或术前化疗。</a:t>
            </a:r>
          </a:p>
        </p:txBody>
      </p:sp>
    </p:spTree>
    <p:extLst>
      <p:ext uri="{BB962C8B-B14F-4D97-AF65-F5344CB8AC3E}">
        <p14:creationId xmlns:p14="http://schemas.microsoft.com/office/powerpoint/2010/main" val="394316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众所周知，德国和荷兰的 </a:t>
            </a:r>
            <a:r>
              <a:rPr lang="en-US" altLang="zh-CN" dirty="0"/>
              <a:t>TME </a:t>
            </a:r>
            <a:r>
              <a:rPr lang="zh-CN" altLang="en-US" dirty="0"/>
              <a:t>试验表明，</a:t>
            </a:r>
            <a:r>
              <a:rPr lang="zh-CN" altLang="en-US" b="0" i="0" dirty="0">
                <a:solidFill>
                  <a:srgbClr val="000000"/>
                </a:solidFill>
                <a:effectLst/>
                <a:highlight>
                  <a:srgbClr val="FFFFFF"/>
                </a:highlight>
                <a:latin typeface="PingFangSC-Regular"/>
              </a:rPr>
              <a:t>术前放射治疗改善了直肠癌患者的盆腔控制。已被证实的治疗方案包括长程或短程放射治疗。但正如大家所知，手术和放射治疗都与急性和长期毒性有关，包括长期的肠道、膀胱、性和内分泌功能障碍。</a:t>
            </a:r>
            <a:endParaRPr lang="zh-CN" altLang="en-US" dirty="0"/>
          </a:p>
        </p:txBody>
      </p:sp>
    </p:spTree>
    <p:extLst>
      <p:ext uri="{BB962C8B-B14F-4D97-AF65-F5344CB8AC3E}">
        <p14:creationId xmlns:p14="http://schemas.microsoft.com/office/powerpoint/2010/main" val="3649064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全程新辅助治疗是高危直肠癌患者的首选方法。 对于盆腔复发风险高或希望保留器官的患者，首选长程放化疗。 对于选择器官保存的人来说，首选放化疗，然后进行化疗。 放射治疗剂量强化可以改善临床完全缓解和器官保存，在未来的试验中，我们需要解决全身或放疗剂量强化的各种问题。 非常感谢</a:t>
            </a:r>
          </a:p>
        </p:txBody>
      </p:sp>
    </p:spTree>
    <p:extLst>
      <p:ext uri="{BB962C8B-B14F-4D97-AF65-F5344CB8AC3E}">
        <p14:creationId xmlns:p14="http://schemas.microsoft.com/office/powerpoint/2010/main" val="299108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今日分享结束，非常</a:t>
            </a:r>
            <a:r>
              <a:rPr lang="zh-CN" altLang="en-US" dirty="0"/>
              <a:t>感谢</a:t>
            </a:r>
          </a:p>
        </p:txBody>
      </p:sp>
    </p:spTree>
    <p:extLst>
      <p:ext uri="{BB962C8B-B14F-4D97-AF65-F5344CB8AC3E}">
        <p14:creationId xmlns:p14="http://schemas.microsoft.com/office/powerpoint/2010/main" val="193492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因此，显而易见的问题是，我们如何做个体化局部治疗，以更好地平衡生活质量和肿瘤预后。</a:t>
            </a:r>
            <a:endParaRPr lang="zh-CN" altLang="en-US" dirty="0"/>
          </a:p>
        </p:txBody>
      </p:sp>
    </p:spTree>
    <p:extLst>
      <p:ext uri="{BB962C8B-B14F-4D97-AF65-F5344CB8AC3E}">
        <p14:creationId xmlns:p14="http://schemas.microsoft.com/office/powerpoint/2010/main" val="277581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highlight>
                  <a:srgbClr val="FFFFFF"/>
                </a:highlight>
                <a:latin typeface="PingFangSC-Regular"/>
              </a:rPr>
              <a:t>首先，我将从哪些患者可以安全地省略放射治疗开始。</a:t>
            </a:r>
            <a:endParaRPr lang="zh-CN" altLang="en-US" dirty="0"/>
          </a:p>
        </p:txBody>
      </p:sp>
    </p:spTree>
    <p:extLst>
      <p:ext uri="{BB962C8B-B14F-4D97-AF65-F5344CB8AC3E}">
        <p14:creationId xmlns:p14="http://schemas.microsoft.com/office/powerpoint/2010/main" val="409879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局部晚期直肠癌是一种高度异质性的疾病，具有广泛的盆腔和远处复发风险。 了解这些风险因素对于我们患者的临床决策至关重要。</a:t>
            </a:r>
            <a:endParaRPr lang="en-US" altLang="zh-CN" dirty="0"/>
          </a:p>
          <a:p>
            <a:r>
              <a:rPr lang="zh-CN" altLang="en-US" b="0" i="0" dirty="0">
                <a:solidFill>
                  <a:srgbClr val="2E3238"/>
                </a:solidFill>
                <a:effectLst/>
                <a:highlight>
                  <a:srgbClr val="F7F7FA"/>
                </a:highlight>
                <a:latin typeface="SF Pro Display"/>
              </a:rPr>
              <a:t>临床</a:t>
            </a:r>
            <a:r>
              <a:rPr lang="en-US" altLang="zh-CN" b="0" i="0" dirty="0">
                <a:solidFill>
                  <a:srgbClr val="2E3238"/>
                </a:solidFill>
                <a:effectLst/>
                <a:highlight>
                  <a:srgbClr val="F7F7FA"/>
                </a:highlight>
                <a:latin typeface="SF Pro Display"/>
              </a:rPr>
              <a:t>T1-3b N0</a:t>
            </a:r>
            <a:r>
              <a:rPr lang="zh-CN" altLang="en-US" b="0" i="0" dirty="0">
                <a:solidFill>
                  <a:srgbClr val="2E3238"/>
                </a:solidFill>
                <a:effectLst/>
                <a:highlight>
                  <a:srgbClr val="F7F7FA"/>
                </a:highlight>
                <a:latin typeface="SF Pro Display"/>
              </a:rPr>
              <a:t>且没有额外风险因素的患者，通常预后相对较好。相反，远处转移的强风险因素包括升高的</a:t>
            </a:r>
            <a:r>
              <a:rPr lang="en-US" altLang="zh-CN" b="0" i="0" dirty="0">
                <a:solidFill>
                  <a:srgbClr val="2E3238"/>
                </a:solidFill>
                <a:effectLst/>
                <a:highlight>
                  <a:srgbClr val="F7F7FA"/>
                </a:highlight>
                <a:latin typeface="SF Pro Display"/>
              </a:rPr>
              <a:t>CEA</a:t>
            </a:r>
            <a:r>
              <a:rPr lang="zh-CN" altLang="en-US" b="0" i="0" dirty="0">
                <a:solidFill>
                  <a:srgbClr val="2E3238"/>
                </a:solidFill>
                <a:effectLst/>
                <a:highlight>
                  <a:srgbClr val="F7F7FA"/>
                </a:highlight>
                <a:latin typeface="SF Pro Display"/>
              </a:rPr>
              <a:t>、</a:t>
            </a:r>
            <a:r>
              <a:rPr lang="en-US" altLang="zh-CN" b="0" i="0" dirty="0">
                <a:solidFill>
                  <a:srgbClr val="2E3238"/>
                </a:solidFill>
                <a:effectLst/>
                <a:highlight>
                  <a:srgbClr val="F7F7FA"/>
                </a:highlight>
                <a:latin typeface="SF Pro Display"/>
              </a:rPr>
              <a:t>EMVI</a:t>
            </a:r>
            <a:r>
              <a:rPr lang="zh-CN" altLang="en-US" b="0" i="0" dirty="0">
                <a:solidFill>
                  <a:srgbClr val="2E3238"/>
                </a:solidFill>
                <a:effectLst/>
                <a:highlight>
                  <a:srgbClr val="F7F7FA"/>
                </a:highlight>
                <a:latin typeface="SF Pro Display"/>
              </a:rPr>
              <a:t>、肿瘤沉积、</a:t>
            </a:r>
            <a:r>
              <a:rPr lang="en-US" altLang="zh-CN" b="0" i="0" dirty="0">
                <a:solidFill>
                  <a:srgbClr val="2E3238"/>
                </a:solidFill>
                <a:effectLst/>
                <a:highlight>
                  <a:srgbClr val="F7F7FA"/>
                </a:highlight>
                <a:latin typeface="SF Pro Display"/>
              </a:rPr>
              <a:t>T4</a:t>
            </a:r>
            <a:r>
              <a:rPr lang="zh-CN" altLang="en-US" b="0" i="0" dirty="0">
                <a:solidFill>
                  <a:srgbClr val="2E3238"/>
                </a:solidFill>
                <a:effectLst/>
                <a:highlight>
                  <a:srgbClr val="F7F7FA"/>
                </a:highlight>
                <a:latin typeface="SF Pro Display"/>
              </a:rPr>
              <a:t>或</a:t>
            </a:r>
            <a:r>
              <a:rPr lang="en-US" altLang="zh-CN" b="0" i="0" dirty="0">
                <a:solidFill>
                  <a:srgbClr val="2E3238"/>
                </a:solidFill>
                <a:effectLst/>
                <a:highlight>
                  <a:srgbClr val="F7F7FA"/>
                </a:highlight>
                <a:latin typeface="SF Pro Display"/>
              </a:rPr>
              <a:t>N2</a:t>
            </a:r>
            <a:r>
              <a:rPr lang="zh-CN" altLang="en-US" b="0" i="0" dirty="0">
                <a:solidFill>
                  <a:srgbClr val="2E3238"/>
                </a:solidFill>
                <a:effectLst/>
                <a:highlight>
                  <a:srgbClr val="F7F7FA"/>
                </a:highlight>
                <a:latin typeface="SF Pro Display"/>
              </a:rPr>
              <a:t>疾病。有这些风险因素的患者可能会从强化的系统性疗法中受益。</a:t>
            </a:r>
            <a:endParaRPr lang="zh-CN" altLang="en-US" dirty="0"/>
          </a:p>
        </p:txBody>
      </p:sp>
    </p:spTree>
    <p:extLst>
      <p:ext uri="{BB962C8B-B14F-4D97-AF65-F5344CB8AC3E}">
        <p14:creationId xmlns:p14="http://schemas.microsoft.com/office/powerpoint/2010/main" val="364892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highlight>
                  <a:srgbClr val="F7F7FA"/>
                </a:highlight>
                <a:latin typeface="SF Pro Display"/>
              </a:rPr>
              <a:t>盆腔复发的强风险因素包括临床</a:t>
            </a:r>
            <a:r>
              <a:rPr lang="en-US" altLang="zh-CN" b="0" i="0" dirty="0">
                <a:solidFill>
                  <a:srgbClr val="2E3238"/>
                </a:solidFill>
                <a:effectLst/>
                <a:highlight>
                  <a:srgbClr val="F7F7FA"/>
                </a:highlight>
                <a:latin typeface="SF Pro Display"/>
              </a:rPr>
              <a:t>T4b</a:t>
            </a:r>
            <a:r>
              <a:rPr lang="zh-CN" altLang="en-US" b="0" i="0" dirty="0">
                <a:solidFill>
                  <a:srgbClr val="2E3238"/>
                </a:solidFill>
                <a:effectLst/>
                <a:highlight>
                  <a:srgbClr val="F7F7FA"/>
                </a:highlight>
                <a:latin typeface="SF Pro Display"/>
              </a:rPr>
              <a:t>、</a:t>
            </a:r>
            <a:r>
              <a:rPr lang="en-US" altLang="zh-CN" b="0" i="0" dirty="0">
                <a:solidFill>
                  <a:srgbClr val="2E3238"/>
                </a:solidFill>
                <a:effectLst/>
                <a:highlight>
                  <a:srgbClr val="F7F7FA"/>
                </a:highlight>
                <a:latin typeface="SF Pro Display"/>
              </a:rPr>
              <a:t>MRF/CRM+</a:t>
            </a:r>
            <a:r>
              <a:rPr lang="zh-CN" altLang="en-US" b="0" i="0" dirty="0">
                <a:solidFill>
                  <a:srgbClr val="2E3238"/>
                </a:solidFill>
                <a:effectLst/>
                <a:highlight>
                  <a:srgbClr val="F7F7FA"/>
                </a:highlight>
                <a:latin typeface="SF Pro Display"/>
              </a:rPr>
              <a:t>、侧方淋巴结阳性、低位肿瘤，以及</a:t>
            </a:r>
            <a:r>
              <a:rPr lang="en-US" altLang="zh-CN" b="0" i="0" dirty="0">
                <a:solidFill>
                  <a:srgbClr val="2E3238"/>
                </a:solidFill>
                <a:effectLst/>
                <a:highlight>
                  <a:srgbClr val="F7F7FA"/>
                </a:highlight>
                <a:latin typeface="SF Pro Display"/>
              </a:rPr>
              <a:t>EMVI</a:t>
            </a:r>
            <a:r>
              <a:rPr lang="zh-CN" altLang="en-US" b="0" i="0" dirty="0">
                <a:solidFill>
                  <a:srgbClr val="2E3238"/>
                </a:solidFill>
                <a:effectLst/>
                <a:highlight>
                  <a:srgbClr val="F7F7FA"/>
                </a:highlight>
                <a:latin typeface="SF Pro Display"/>
              </a:rPr>
              <a:t>，特别是当它与直肠癌一起出现时。</a:t>
            </a:r>
            <a:r>
              <a:rPr lang="zh-CN" altLang="en-US" b="0" i="0" dirty="0">
                <a:solidFill>
                  <a:srgbClr val="000000"/>
                </a:solidFill>
                <a:effectLst/>
                <a:highlight>
                  <a:srgbClr val="FFFF00"/>
                </a:highlight>
                <a:latin typeface="PingFangSC-Regular"/>
              </a:rPr>
              <a:t>有这些危险因素的患者可能会从强化的局部治疗中受益。</a:t>
            </a:r>
            <a:endParaRPr lang="zh-CN" altLang="en-US" dirty="0"/>
          </a:p>
        </p:txBody>
      </p:sp>
    </p:spTree>
    <p:extLst>
      <p:ext uri="{BB962C8B-B14F-4D97-AF65-F5344CB8AC3E}">
        <p14:creationId xmlns:p14="http://schemas.microsoft.com/office/powerpoint/2010/main" val="234419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首先，让我们从这个有利的风险群体开始。 </a:t>
            </a:r>
            <a:r>
              <a:rPr lang="en-US" altLang="zh-CN" dirty="0"/>
              <a:t>MERCURY</a:t>
            </a:r>
            <a:r>
              <a:rPr lang="zh-CN" altLang="en-US" dirty="0"/>
              <a:t>、</a:t>
            </a:r>
            <a:r>
              <a:rPr lang="en-US" altLang="zh-CN" dirty="0"/>
              <a:t>OCUM </a:t>
            </a:r>
            <a:r>
              <a:rPr lang="zh-CN" altLang="en-US" dirty="0"/>
              <a:t>和 </a:t>
            </a:r>
            <a:r>
              <a:rPr lang="en-US" altLang="zh-CN" dirty="0"/>
              <a:t>QUICKSILVER </a:t>
            </a:r>
            <a:r>
              <a:rPr lang="zh-CN" altLang="en-US" dirty="0"/>
              <a:t>研究均采用严格的 </a:t>
            </a:r>
            <a:r>
              <a:rPr lang="en-US" altLang="zh-CN" dirty="0"/>
              <a:t>MRI </a:t>
            </a:r>
            <a:r>
              <a:rPr lang="zh-CN" altLang="en-US" dirty="0"/>
              <a:t>定义的有利风险疾病标准。 患者主要为中上位直肠癌，临床</a:t>
            </a:r>
            <a:r>
              <a:rPr lang="en-US" altLang="zh-CN" dirty="0"/>
              <a:t>T2</a:t>
            </a:r>
            <a:r>
              <a:rPr lang="zh-CN" altLang="en-US" dirty="0"/>
              <a:t>至</a:t>
            </a:r>
            <a:r>
              <a:rPr lang="en-US" altLang="zh-CN" dirty="0"/>
              <a:t>3b</a:t>
            </a:r>
            <a:r>
              <a:rPr lang="zh-CN" altLang="en-US" dirty="0"/>
              <a:t>、</a:t>
            </a:r>
            <a:r>
              <a:rPr lang="en-US" altLang="zh-CN" dirty="0"/>
              <a:t>N0</a:t>
            </a:r>
            <a:r>
              <a:rPr lang="zh-CN" altLang="en-US" dirty="0"/>
              <a:t>，具有清晰的环周切除边缘，</a:t>
            </a:r>
            <a:r>
              <a:rPr lang="en-US" altLang="zh-CN" dirty="0"/>
              <a:t>EMVI-</a:t>
            </a:r>
          </a:p>
          <a:p>
            <a:r>
              <a:rPr lang="zh-CN" altLang="en-US" dirty="0"/>
              <a:t>患者接受前期手术治疗，省略放射治疗，病理性淋巴结阳性的患者行术后化疗。 这些研究表明，</a:t>
            </a:r>
            <a:r>
              <a:rPr lang="en-US" altLang="zh-CN" dirty="0"/>
              <a:t>CRM+</a:t>
            </a:r>
            <a:r>
              <a:rPr lang="zh-CN" altLang="en-US" dirty="0"/>
              <a:t>的风险低于 </a:t>
            </a:r>
            <a:r>
              <a:rPr lang="en-US" altLang="zh-CN" dirty="0"/>
              <a:t>5%</a:t>
            </a:r>
            <a:r>
              <a:rPr lang="zh-CN" altLang="en-US" dirty="0"/>
              <a:t>，</a:t>
            </a:r>
            <a:r>
              <a:rPr lang="en-US" altLang="zh-CN" dirty="0"/>
              <a:t>5 </a:t>
            </a:r>
            <a:r>
              <a:rPr lang="zh-CN" altLang="en-US" dirty="0"/>
              <a:t>年时盆腔复发的风险低于 </a:t>
            </a:r>
            <a:r>
              <a:rPr lang="en-US" altLang="zh-CN" dirty="0"/>
              <a:t>5%</a:t>
            </a:r>
            <a:r>
              <a:rPr lang="zh-CN" altLang="en-US" dirty="0"/>
              <a:t>。</a:t>
            </a:r>
          </a:p>
        </p:txBody>
      </p:sp>
    </p:spTree>
    <p:extLst>
      <p:ext uri="{BB962C8B-B14F-4D97-AF65-F5344CB8AC3E}">
        <p14:creationId xmlns:p14="http://schemas.microsoft.com/office/powerpoint/2010/main" val="82227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除了这些研究之外，</a:t>
            </a:r>
            <a:r>
              <a:rPr lang="en-US" altLang="zh-CN" dirty="0"/>
              <a:t>PROSPECT </a:t>
            </a:r>
            <a:r>
              <a:rPr lang="zh-CN" altLang="en-US" dirty="0"/>
              <a:t>研究也是在这个领域进行的。 这是一个更加多元化的群体。</a:t>
            </a:r>
            <a:r>
              <a:rPr lang="zh-CN" altLang="en-US" b="0" i="0" dirty="0">
                <a:solidFill>
                  <a:srgbClr val="232323"/>
                </a:solidFill>
                <a:effectLst/>
                <a:highlight>
                  <a:srgbClr val="FFFFFF"/>
                </a:highlight>
                <a:latin typeface="Helvetica Neue"/>
              </a:rPr>
              <a:t>临床分期为</a:t>
            </a:r>
            <a:r>
              <a:rPr lang="en-US" altLang="zh-CN" b="0" i="0" dirty="0">
                <a:solidFill>
                  <a:srgbClr val="232323"/>
                </a:solidFill>
                <a:effectLst/>
                <a:highlight>
                  <a:srgbClr val="FFFFFF"/>
                </a:highlight>
                <a:latin typeface="Helvetica Neue"/>
              </a:rPr>
              <a:t>T2N+</a:t>
            </a:r>
            <a:r>
              <a:rPr lang="zh-CN" altLang="en-US" b="0" i="0" dirty="0">
                <a:solidFill>
                  <a:srgbClr val="232323"/>
                </a:solidFill>
                <a:effectLst/>
                <a:highlight>
                  <a:srgbClr val="FFFFFF"/>
                </a:highlight>
                <a:latin typeface="Helvetica Neue"/>
              </a:rPr>
              <a:t>、</a:t>
            </a:r>
            <a:r>
              <a:rPr lang="en-US" altLang="zh-CN" b="0" i="0" dirty="0">
                <a:solidFill>
                  <a:srgbClr val="232323"/>
                </a:solidFill>
                <a:effectLst/>
                <a:highlight>
                  <a:srgbClr val="FFFFFF"/>
                </a:highlight>
                <a:latin typeface="Helvetica Neue"/>
              </a:rPr>
              <a:t>T3N-</a:t>
            </a:r>
            <a:r>
              <a:rPr lang="zh-CN" altLang="en-US" b="0" i="0" dirty="0">
                <a:solidFill>
                  <a:srgbClr val="232323"/>
                </a:solidFill>
                <a:effectLst/>
                <a:highlight>
                  <a:srgbClr val="FFFFFF"/>
                </a:highlight>
                <a:latin typeface="Helvetica Neue"/>
              </a:rPr>
              <a:t>或者</a:t>
            </a:r>
            <a:r>
              <a:rPr lang="en-US" altLang="zh-CN" b="0" i="0" dirty="0">
                <a:solidFill>
                  <a:srgbClr val="232323"/>
                </a:solidFill>
                <a:effectLst/>
                <a:highlight>
                  <a:srgbClr val="FFFFFF"/>
                </a:highlight>
                <a:latin typeface="Helvetica Neue"/>
              </a:rPr>
              <a:t>T3N+</a:t>
            </a:r>
            <a:r>
              <a:rPr lang="zh-CN" altLang="en-US" b="0" i="0" dirty="0">
                <a:solidFill>
                  <a:srgbClr val="232323"/>
                </a:solidFill>
                <a:effectLst/>
                <a:highlight>
                  <a:srgbClr val="FFFFFF"/>
                </a:highlight>
                <a:latin typeface="Helvetica Neue"/>
              </a:rPr>
              <a:t>，经评估可行保留括约肌手术的患者纳入研究。</a:t>
            </a:r>
            <a:r>
              <a:rPr lang="zh-CN" altLang="en-US" dirty="0"/>
              <a:t>。 值得注意的是，排除标准包括不适合低位前切除的患者，或 </a:t>
            </a:r>
            <a:r>
              <a:rPr lang="en-US" altLang="zh-CN" dirty="0"/>
              <a:t>T4</a:t>
            </a:r>
            <a:r>
              <a:rPr lang="zh-CN" altLang="en-US" dirty="0"/>
              <a:t>、</a:t>
            </a:r>
            <a:r>
              <a:rPr lang="en-US" altLang="zh-CN" dirty="0"/>
              <a:t>N2 </a:t>
            </a:r>
            <a:r>
              <a:rPr lang="zh-CN" altLang="en-US" dirty="0"/>
              <a:t>或环周切除边缘受损的患者（定义为无论是原发灶还是淋巴结，距离边缘 </a:t>
            </a:r>
            <a:r>
              <a:rPr lang="en-US" altLang="zh-CN" dirty="0"/>
              <a:t>3 </a:t>
            </a:r>
            <a:r>
              <a:rPr lang="zh-CN" altLang="en-US" dirty="0"/>
              <a:t>毫米以内）。</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患者按</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1:1</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随机分配接受盆腔</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CRT</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治疗</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对照组</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或</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FOLFOX+</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选择性</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CRT</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治疗</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干预组</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，其中干预组的具体治疗方案为，</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6</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个周期的</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FOLFOX</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治疗后进行疾病重分期，肿瘤消退</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&lt;20%</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的患者接受盆腔</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CRT</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治疗，消退≥</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20%</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的患者直接接受</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TME</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手术。手术后所有患者均接受辅助化疗，方案为</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CAPOX</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或</a:t>
            </a:r>
            <a:r>
              <a:rPr lang="en-US" altLang="zh-CN" b="0" i="0" dirty="0">
                <a:solidFill>
                  <a:srgbClr val="222222"/>
                </a:solidFill>
                <a:effectLst/>
                <a:highlight>
                  <a:srgbClr val="FFFFFF"/>
                </a:highlight>
                <a:latin typeface="Microsoft Yahei" panose="020B0503020204020204" pitchFamily="34" charset="-122"/>
                <a:ea typeface="Microsoft Yahei" panose="020B0503020204020204" pitchFamily="34" charset="-122"/>
              </a:rPr>
              <a:t>FOLFOX</a:t>
            </a:r>
            <a:r>
              <a:rPr lang="zh-CN" altLang="en-US" b="0" i="0" dirty="0">
                <a:solidFill>
                  <a:srgbClr val="222222"/>
                </a:solidFill>
                <a:effectLst/>
                <a:highlight>
                  <a:srgbClr val="FFFFFF"/>
                </a:highlight>
                <a:latin typeface="Microsoft Yahei" panose="020B0503020204020204" pitchFamily="34" charset="-122"/>
                <a:ea typeface="Microsoft Yahei" panose="020B0503020204020204" pitchFamily="34" charset="-122"/>
              </a:rPr>
              <a:t>。</a:t>
            </a:r>
            <a:endParaRPr lang="zh-CN" altLang="en-US" dirty="0"/>
          </a:p>
        </p:txBody>
      </p:sp>
    </p:spTree>
    <p:extLst>
      <p:ext uri="{BB962C8B-B14F-4D97-AF65-F5344CB8AC3E}">
        <p14:creationId xmlns:p14="http://schemas.microsoft.com/office/powerpoint/2010/main" val="73418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Evolving Treatment Paradigms in Rectal Cancer: Personalizing Therapy to Improve Quality of Life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MR-era PROSPECTIVE RCTs: RT OMISSION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HIGH-RISK RECTAL CANCER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TOTAL NEOADJUVANT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MR-era PROSPECTIVE RCTs: RT OMISSION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MR-era PROSPECTIVE RCTs: RT OMISSION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THEMES FOR DISCUSSION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PRE-OP “SHORT-COURSE” RT VS “LONG-COURSE” CRT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SHORT COURSE RT VS LONG COURSE CRT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RAPIDO TRIAL: 5-YEAR UPDATE LRF</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WHEN DO I FAVOR LONG-COURSE CRT?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ORGAN PRESERVATION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ORGAN PRESERVATION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OPRA TRIAL: 5 YEAR ORGAN PRESERVATION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CAN WE IMPROVE cCR/ORGAN PRESERVATION?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OPERA TRIAL: CRT +/- BRACHYTHERAPY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OPERA TRIAL: CRT +/- BRACHYTHERAPY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RT IMPROVES PELVIC CONTROL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Conclusions/Take-Away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Conclusions/Take-Away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Conclusions/Take-Away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QUESTIONS &lt;br /&gt;&amp; ANSWERS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BALANCING QoL AND ONCOLOGIC OUTCOMES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WHICH PATIENTS MAY SAFELY OMIT RADIOTHERAPY?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RISK FACTORS FOR RECURRENCE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RISK FACTORS FOR RECURRENCE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MRI-DEFINED LOW RISK DISEASE – &lt;br /&gt;UPFRONT SURGERY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PROSPECT TRIAL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2558</Words>
  <Application>Microsoft Office PowerPoint</Application>
  <PresentationFormat>自定义</PresentationFormat>
  <Paragraphs>106</Paragraphs>
  <Slides>33</Slides>
  <Notes>31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Helvetica Neue</vt:lpstr>
      <vt:lpstr>PingFangSC-Regular</vt:lpstr>
      <vt:lpstr>SF Pro Display</vt:lpstr>
      <vt:lpstr>StarSymbol</vt:lpstr>
      <vt:lpstr>Microsoft Yahei</vt:lpstr>
      <vt:lpstr>Arial</vt:lpstr>
      <vt:lpstr>Times New Roman</vt:lpstr>
      <vt:lpstr>Default Design</vt:lpstr>
      <vt:lpstr>Evolving Treatment Paradigms in Rectal Cancer: Personalizing Therapy to Improve Quality of Life</vt:lpstr>
      <vt:lpstr>THEMES FOR DISCUSSION</vt:lpstr>
      <vt:lpstr>RT IMPROVES PELVIC CONTROL</vt:lpstr>
      <vt:lpstr>BALANCING QoL AND ONCOLOGIC OUTCOMES</vt:lpstr>
      <vt:lpstr>WHICH PATIENTS MAY SAFELY OMIT RADIOTHERAPY?</vt:lpstr>
      <vt:lpstr>RISK FACTORS FOR RECURRENCE</vt:lpstr>
      <vt:lpstr>RISK FACTORS FOR RECURRENCE</vt:lpstr>
      <vt:lpstr>MRI-DEFINED LOW RISK DISEASE – &lt;br /&gt;UPFRONT SURGERY</vt:lpstr>
      <vt:lpstr>PROSPECT TRIAL</vt:lpstr>
      <vt:lpstr>MR-era PROSPECTIVE RCTs: RT OMISSION</vt:lpstr>
      <vt:lpstr>HIGH-RISK RECTAL CANCER</vt:lpstr>
      <vt:lpstr>TOTAL NEOADJUVANT THERAPY</vt:lpstr>
      <vt:lpstr>MR-era PROSPECTIVE RCTs: RT OMISSION</vt:lpstr>
      <vt:lpstr>MR-era PROSPECTIVE RCTs: RT OMISSION</vt:lpstr>
      <vt:lpstr>Slide 15</vt:lpstr>
      <vt:lpstr>Slide 16</vt:lpstr>
      <vt:lpstr>Slide 17</vt:lpstr>
      <vt:lpstr>Slide 18</vt:lpstr>
      <vt:lpstr>Slide 19</vt:lpstr>
      <vt:lpstr>PRE-OP “SHORT-COURSE” RT VS “LONG-COURSE” CRT</vt:lpstr>
      <vt:lpstr>SHORT COURSE RT VS LONG COURSE CRT</vt:lpstr>
      <vt:lpstr>RAPIDO TRIAL: 5-YEAR UPDATE LRF</vt:lpstr>
      <vt:lpstr>WHEN DO I FAVOR LONG-COURSE CRT?</vt:lpstr>
      <vt:lpstr>ORGAN PRESERVATION</vt:lpstr>
      <vt:lpstr>ORGAN PRESERVATION</vt:lpstr>
      <vt:lpstr>OPRA TRIAL: 5 YEAR ORGAN PRESERVATION</vt:lpstr>
      <vt:lpstr>HOW CAN WE IMPROVE cCR/ORGAN PRESERVATION?</vt:lpstr>
      <vt:lpstr>OPERA TRIAL: CRT +/- BRACHYTHERAPY</vt:lpstr>
      <vt:lpstr>OPERA TRIAL: CRT +/- BRACHYTHERAPY</vt:lpstr>
      <vt:lpstr>Conclusions/Take-Away</vt:lpstr>
      <vt:lpstr>Conclusions/Take-Away</vt:lpstr>
      <vt:lpstr>Conclusions/Take-Away</vt:lpstr>
      <vt:lpstr>QUESTIONS &lt;br /&gt;&amp;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35</cp:revision>
  <dcterms:modified xsi:type="dcterms:W3CDTF">2024-05-21T15:16:22Z</dcterms:modified>
</cp:coreProperties>
</file>