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7175" cy="14630400"/>
  <p:notesSz cx="7772400" cy="10058400"/>
  <p:custDataLst>
    <p:tags r:id="rId3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Tightrope: Balancing Local and Systemic Risk in Biliary Cancer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Trials Investigating IO + Antiangiogenic Agents 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Take-Home Points: Is Combination Therapy with Sintilimab+Anlotinib+Gem/Cis a New SOC in Advanced BTC?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#4016: A Randomized Study of Consolidation Chemoradiation (CTRT) vs Observation after First line chemotherapy (CT) in Advanced Gall bladder Cancers (GBC) (RACE-GB Study)&lt;br /&gt;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Potential Role for RT in Unresectable GBC?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RACE-GB: Single Center, Randomized, Phase 3 Study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CRT Delivered Using 3D Conformal Radiation Therapy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Patient Demographics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Primary Endpoint: OS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Adverse Events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Neoadjuvant Therapy for Unresectable GBC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study - POLCAGB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Take-Home Points: Is Consolidation CTRT Beneficial for Patients with Advanced GBC?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#4017: A multicenter, open-label, randomized phase II study evaluating adjuvant gemcitabine plus cisplatin (GC) and capecitabine with concurrent capecitabine radiotherapy (CAPE-RT) in patients with operated gallbladder adenocarcinoma (GBC): The GECCOR-GB trial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BILCAP – current standard of care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STAMP – adjuvant CAP remains standard of care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SWOG S0809 – Role of Adjuvant Chemoradiation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GECCOR-GB trial: Multicenter, Open-label, Randomized, Phase 2 Study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Patient Demographics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Primary Endpoint: DFS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Toxicity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#4015: Efficacy and Safety of Sintilimab and Anlotinib in Combination with Gemcitabine plus Cisplatin as First-line Therapy in Patients with Advanced Biliary Tract Cancer: A Randomized, Open-Label, Multicentre, Phase 2 SAGC Study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Pending Adjuvant Therapy Trials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Take-Home Points: Adjuvant chemo vs. chemoradiation for resected GBC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32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TOPAZ-1: Durva/Gem/Cis vs. Gem/Cis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SAGC: Multicenter, Open-Label, Randomized Phase 2 Study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Patient Demographics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Primary Endpoint: PFS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PFS – Subgroup Analysis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Adverse Events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PP_MARK_KEY" val="b6a3c7e2-f5d2-4bfb-bc6e-fe2ba870ddf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5234</Words>
  <Application>WPS 演示</Application>
  <PresentationFormat>Custom</PresentationFormat>
  <Paragraphs>128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A Tightrope: Balancing Local and Systemic Risk in Biliary Cancer</vt:lpstr>
      <vt:lpstr>Slide 2</vt:lpstr>
      <vt:lpstr>Abstract #4015: Efficacy and Safety of Sintilimab and Anlotinib in Combination with Gemcitabine plus Cisplatin as First-line Therapy in Patients with Advanced Biliary Tract Cancer: A Randomized, Open-Label, Multicentre, Phase 2 SAGC Study </vt:lpstr>
      <vt:lpstr>TOPAZ-1: Durva/Gem/Cis vs. Gem/Cis</vt:lpstr>
      <vt:lpstr>SAGC: Multicenter, Open-Label, Randomized Phase 2 Study </vt:lpstr>
      <vt:lpstr>Patient Demographics</vt:lpstr>
      <vt:lpstr>Primary Endpoint: PFS</vt:lpstr>
      <vt:lpstr>PFS – Subgroup Analysis</vt:lpstr>
      <vt:lpstr>Adverse Events</vt:lpstr>
      <vt:lpstr>Ongoing Trials Investigating IO + Antiangiogenic Agents  </vt:lpstr>
      <vt:lpstr>Take-Home Points: Is Combination Therapy with Sintilimab+Anlotinib+Gem/Cis a New SOC in Advanced BTC?</vt:lpstr>
      <vt:lpstr>Abstract #4016: A Randomized Study of Consolidation Chemoradiation (CTRT) vs Observation after First line chemotherapy (CT) in Advanced Gall bladder Cancers (GBC) (RACE-GB Study)&lt;br /&gt;</vt:lpstr>
      <vt:lpstr>Potential Role for RT in Unresectable GBC?</vt:lpstr>
      <vt:lpstr>RACE-GB: Single Center, Randomized, Phase 3 Study</vt:lpstr>
      <vt:lpstr>CRT Delivered Using 3D Conformal Radiation Therapy</vt:lpstr>
      <vt:lpstr>Patient Demographics</vt:lpstr>
      <vt:lpstr>Primary Endpoint: OS</vt:lpstr>
      <vt:lpstr>Adverse Events</vt:lpstr>
      <vt:lpstr>Neoadjuvant Therapy for Unresectable GBC</vt:lpstr>
      <vt:lpstr>Ongoing study - POLCAGB</vt:lpstr>
      <vt:lpstr>Take-Home Points: Is Consolidation CTRT Beneficial for Patients with Advanced GBC? </vt:lpstr>
      <vt:lpstr>ABSTRACT #4017: A multicenter, open-label, randomized phase II study evaluating adjuvant gemcitabine plus cisplatin (GC) and capecitabine with concurrent capecitabine radiotherapy (CAPE-RT) in patients with operated gallbladder adenocarcinoma (GBC): The GECCOR-GB trial</vt:lpstr>
      <vt:lpstr>BILCAP – current standard of care</vt:lpstr>
      <vt:lpstr>STAMP – adjuvant CAP remains standard of care </vt:lpstr>
      <vt:lpstr>SWOG S0809 – Role of Adjuvant Chemoradiation</vt:lpstr>
      <vt:lpstr>GECCOR-GB trial: Multicenter, Open-label, Randomized, Phase 2 Study </vt:lpstr>
      <vt:lpstr>Patient Demographics</vt:lpstr>
      <vt:lpstr>Primary Endpoint: DFS</vt:lpstr>
      <vt:lpstr>Toxicity</vt:lpstr>
      <vt:lpstr>Pending Adjuvant Therapy Trials</vt:lpstr>
      <vt:lpstr>Take-Home Points: Adjuvant chemo vs. chemoradiation for resected GBC </vt:lpstr>
      <vt:lpstr>Slide 32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努力锻炼，自律自由</cp:lastModifiedBy>
  <cp:revision>32</cp:revision>
  <dcterms:created xsi:type="dcterms:W3CDTF">2023-10-23T02:19:04Z</dcterms:created>
  <dcterms:modified xsi:type="dcterms:W3CDTF">2023-10-23T03:20:10Z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3A5CFFE2114E4AF2B598982CFDF7FEBC_13</vt:lpwstr>
  </property>
  <property fmtid="{D5CDD505-2E9C-101B-9397-08002B2CF9AE}" pid="3" name="KSOProductBuildVer">
    <vt:lpwstr>2052-11.1.0.14309</vt:lpwstr>
  </property>
</Properties>
</file>