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24387175" cy="14630400"/>
  <p:notesSz cx="7772400" cy="10058400"/>
  <p:defaultTextStyle>
    <a:defPPr>
      <a:defRPr lang="en-GB"/>
    </a:defPPr>
    <a:lvl1pPr algn="l" rtl="0" eaLnBrk="0" fontAlgn="base" hangingPunct="0">
      <a:spcBef>
        <a:spcPct val="0"/>
      </a:spcBef>
      <a:spcAft>
        <a:spcPct val="0"/>
      </a:spcAft>
      <a:defRPr sz="4800" kern="1200">
        <a:solidFill>
          <a:schemeClr val="bg1"/>
        </a:solidFill>
        <a:latin typeface="Times New Roman" pitchFamily="16" charset="0"/>
        <a:ea typeface="+mn-ea"/>
        <a:cs typeface="+mn-cs"/>
      </a:defRPr>
    </a:lvl1pPr>
    <a:lvl2pPr marL="914446" algn="l" rtl="0" eaLnBrk="0" fontAlgn="base" hangingPunct="0">
      <a:spcBef>
        <a:spcPct val="0"/>
      </a:spcBef>
      <a:spcAft>
        <a:spcPct val="0"/>
      </a:spcAft>
      <a:defRPr sz="4800" kern="1200">
        <a:solidFill>
          <a:schemeClr val="bg1"/>
        </a:solidFill>
        <a:latin typeface="Times New Roman" pitchFamily="16" charset="0"/>
        <a:ea typeface="+mn-ea"/>
        <a:cs typeface="+mn-cs"/>
      </a:defRPr>
    </a:lvl2pPr>
    <a:lvl3pPr marL="1828891" algn="l" rtl="0" eaLnBrk="0" fontAlgn="base" hangingPunct="0">
      <a:spcBef>
        <a:spcPct val="0"/>
      </a:spcBef>
      <a:spcAft>
        <a:spcPct val="0"/>
      </a:spcAft>
      <a:defRPr sz="4800" kern="1200">
        <a:solidFill>
          <a:schemeClr val="bg1"/>
        </a:solidFill>
        <a:latin typeface="Times New Roman" pitchFamily="16" charset="0"/>
        <a:ea typeface="+mn-ea"/>
        <a:cs typeface="+mn-cs"/>
      </a:defRPr>
    </a:lvl3pPr>
    <a:lvl4pPr marL="2743337" algn="l" rtl="0" eaLnBrk="0" fontAlgn="base" hangingPunct="0">
      <a:spcBef>
        <a:spcPct val="0"/>
      </a:spcBef>
      <a:spcAft>
        <a:spcPct val="0"/>
      </a:spcAft>
      <a:defRPr sz="4800" kern="1200">
        <a:solidFill>
          <a:schemeClr val="bg1"/>
        </a:solidFill>
        <a:latin typeface="Times New Roman" pitchFamily="16" charset="0"/>
        <a:ea typeface="+mn-ea"/>
        <a:cs typeface="+mn-cs"/>
      </a:defRPr>
    </a:lvl4pPr>
    <a:lvl5pPr marL="3657783" algn="l" rtl="0" eaLnBrk="0" fontAlgn="base" hangingPunct="0">
      <a:spcBef>
        <a:spcPct val="0"/>
      </a:spcBef>
      <a:spcAft>
        <a:spcPct val="0"/>
      </a:spcAft>
      <a:defRPr sz="4800" kern="1200">
        <a:solidFill>
          <a:schemeClr val="bg1"/>
        </a:solidFill>
        <a:latin typeface="Times New Roman" pitchFamily="16" charset="0"/>
        <a:ea typeface="+mn-ea"/>
        <a:cs typeface="+mn-cs"/>
      </a:defRPr>
    </a:lvl5pPr>
    <a:lvl6pPr marL="4572229" algn="l" defTabSz="1828891" rtl="0" eaLnBrk="1" latinLnBrk="0" hangingPunct="1">
      <a:defRPr sz="4800" kern="1200">
        <a:solidFill>
          <a:schemeClr val="bg1"/>
        </a:solidFill>
        <a:latin typeface="Times New Roman" pitchFamily="16" charset="0"/>
        <a:ea typeface="+mn-ea"/>
        <a:cs typeface="+mn-cs"/>
      </a:defRPr>
    </a:lvl6pPr>
    <a:lvl7pPr marL="5486674" algn="l" defTabSz="1828891" rtl="0" eaLnBrk="1" latinLnBrk="0" hangingPunct="1">
      <a:defRPr sz="4800" kern="1200">
        <a:solidFill>
          <a:schemeClr val="bg1"/>
        </a:solidFill>
        <a:latin typeface="Times New Roman" pitchFamily="16" charset="0"/>
        <a:ea typeface="+mn-ea"/>
        <a:cs typeface="+mn-cs"/>
      </a:defRPr>
    </a:lvl7pPr>
    <a:lvl8pPr marL="6401120" algn="l" defTabSz="1828891" rtl="0" eaLnBrk="1" latinLnBrk="0" hangingPunct="1">
      <a:defRPr sz="4800" kern="1200">
        <a:solidFill>
          <a:schemeClr val="bg1"/>
        </a:solidFill>
        <a:latin typeface="Times New Roman" pitchFamily="16" charset="0"/>
        <a:ea typeface="+mn-ea"/>
        <a:cs typeface="+mn-cs"/>
      </a:defRPr>
    </a:lvl8pPr>
    <a:lvl9pPr marL="7315566" algn="l" defTabSz="1828891" rtl="0" eaLnBrk="1" latinLnBrk="0" hangingPunct="1">
      <a:defRPr sz="4800" kern="1200">
        <a:solidFill>
          <a:schemeClr val="bg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76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66667" autoAdjust="0"/>
  </p:normalViewPr>
  <p:slideViewPr>
    <p:cSldViewPr>
      <p:cViewPr varScale="1">
        <p:scale>
          <a:sx n="31" d="100"/>
          <a:sy n="31" d="100"/>
        </p:scale>
        <p:origin x="1445" y="29"/>
      </p:cViewPr>
      <p:guideLst>
        <p:guide orient="horz" pos="4608"/>
        <p:guide pos="7681"/>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2050" name="Rectangle 2"/>
          <p:cNvSpPr>
            <a:spLocks noGrp="1" noRot="1" noChangeAspect="1" noChangeArrowheads="1" noTextEdit="1"/>
          </p:cNvSpPr>
          <p:nvPr>
            <p:ph type="sldImg"/>
          </p:nvPr>
        </p:nvSpPr>
        <p:spPr bwMode="auto">
          <a:xfrm>
            <a:off x="1011238" y="1006475"/>
            <a:ext cx="5748337"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544658524"/>
      </p:ext>
    </p:extLst>
  </p:cSld>
  <p:clrMap bg1="lt1" tx1="dk1" bg2="lt2" tx2="dk2" accent1="accent1" accent2="accent2" accent3="accent3" accent4="accent4" accent5="accent5" accent6="accent6" hlink="hlink" folHlink="folHlink"/>
  <p:notesStyle>
    <a:lvl1pPr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1pPr>
    <a:lvl2pPr marL="1485974" indent="-571529"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2pPr>
    <a:lvl3pPr marL="2286114"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3pPr>
    <a:lvl4pPr marL="3200560"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4pPr>
    <a:lvl5pPr marL="4115006"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大家晚上好，今天我的汇报题目是  手术在晚期结</a:t>
            </a:r>
            <a:r>
              <a:rPr lang="zh-CN" altLang="en-US"/>
              <a:t>直肠癌中的</a:t>
            </a:r>
            <a:r>
              <a:rPr lang="zh-CN" altLang="en-US" dirty="0"/>
              <a:t>作用。</a:t>
            </a:r>
            <a:endParaRPr lang="en-US" altLang="zh-CN" dirty="0"/>
          </a:p>
          <a:p>
            <a:r>
              <a:rPr lang="zh-CN" altLang="en-US" dirty="0"/>
              <a:t>分享者是来自俄亥俄州立大学詹姆斯癌症中心的 </a:t>
            </a:r>
            <a:r>
              <a:rPr lang="en-US" altLang="zh-CN" dirty="0"/>
              <a:t>Alex Kim </a:t>
            </a:r>
            <a:r>
              <a:rPr lang="zh-CN" altLang="en-US" dirty="0"/>
              <a:t>博士，</a:t>
            </a:r>
          </a:p>
        </p:txBody>
      </p:sp>
    </p:spTree>
    <p:extLst>
      <p:ext uri="{BB962C8B-B14F-4D97-AF65-F5344CB8AC3E}">
        <p14:creationId xmlns:p14="http://schemas.microsoft.com/office/powerpoint/2010/main" val="4063254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0" i="0" dirty="0">
              <a:solidFill>
                <a:srgbClr val="24292F"/>
              </a:solidFill>
              <a:effectLst/>
              <a:latin typeface="-apple-system"/>
            </a:endParaRPr>
          </a:p>
          <a:p>
            <a:r>
              <a:rPr lang="zh-CN" altLang="en-US" b="0" i="0" dirty="0">
                <a:solidFill>
                  <a:srgbClr val="24292F"/>
                </a:solidFill>
                <a:effectLst/>
                <a:latin typeface="-apple-system"/>
              </a:rPr>
              <a:t>接下来回顾一下</a:t>
            </a:r>
            <a:r>
              <a:rPr lang="en-US" altLang="zh-CN" b="0" i="0" dirty="0">
                <a:solidFill>
                  <a:srgbClr val="24292F"/>
                </a:solidFill>
                <a:effectLst/>
                <a:latin typeface="-apple-system"/>
              </a:rPr>
              <a:t>HARVEST</a:t>
            </a:r>
            <a:r>
              <a:rPr lang="zh-CN" altLang="en-US" b="0" i="0" dirty="0">
                <a:solidFill>
                  <a:srgbClr val="24292F"/>
                </a:solidFill>
                <a:effectLst/>
                <a:latin typeface="-apple-system"/>
              </a:rPr>
              <a:t>试验，这是一项</a:t>
            </a:r>
            <a:r>
              <a:rPr lang="zh-CN" altLang="en-US" b="0" i="0" dirty="0">
                <a:solidFill>
                  <a:srgbClr val="000000"/>
                </a:solidFill>
                <a:effectLst/>
                <a:latin typeface="Microsoft YaHei" panose="020B0503020204020204" pitchFamily="34" charset="-122"/>
                <a:ea typeface="Microsoft YaHei" panose="020B0503020204020204" pitchFamily="34" charset="-122"/>
              </a:rPr>
              <a:t>结直肠癌肝转移切除术患者辅助全身化疗联合或不联合肝动脉氟尿嘧啶灌注的前瞻性、随机对照</a:t>
            </a:r>
            <a:r>
              <a:rPr lang="zh-CN" altLang="en-US" b="0" i="0" dirty="0">
                <a:solidFill>
                  <a:srgbClr val="24292F"/>
                </a:solidFill>
                <a:effectLst/>
                <a:latin typeface="-apple-system"/>
              </a:rPr>
              <a:t>研究，</a:t>
            </a:r>
            <a:endParaRPr lang="en-US" altLang="zh-CN" b="0" i="0" dirty="0">
              <a:solidFill>
                <a:srgbClr val="24292F"/>
              </a:solidFill>
              <a:effectLst/>
              <a:latin typeface="-apple-system"/>
            </a:endParaRPr>
          </a:p>
          <a:p>
            <a:r>
              <a:rPr lang="zh-CN" altLang="en-US" b="0" i="0" dirty="0">
                <a:solidFill>
                  <a:srgbClr val="24292F"/>
                </a:solidFill>
                <a:effectLst/>
                <a:latin typeface="-apple-system"/>
              </a:rPr>
              <a:t>该试验的</a:t>
            </a:r>
            <a:r>
              <a:rPr lang="zh-CN" altLang="en-US" b="0" i="0" dirty="0">
                <a:solidFill>
                  <a:srgbClr val="4D4D4D"/>
                </a:solidFill>
                <a:effectLst/>
                <a:latin typeface="Roboto" panose="02000000000000000000" pitchFamily="2" charset="0"/>
              </a:rPr>
              <a:t>主要研究终点</a:t>
            </a:r>
            <a:r>
              <a:rPr lang="zh-CN" altLang="en-US" b="0" i="0" dirty="0">
                <a:solidFill>
                  <a:srgbClr val="24292F"/>
                </a:solidFill>
                <a:effectLst/>
                <a:latin typeface="-apple-system"/>
              </a:rPr>
              <a:t>是无复发生存期。尽管使用</a:t>
            </a:r>
            <a:r>
              <a:rPr lang="en-US" altLang="zh-CN" b="0" i="0" dirty="0">
                <a:solidFill>
                  <a:srgbClr val="24292F"/>
                </a:solidFill>
                <a:effectLst/>
                <a:latin typeface="-apple-system"/>
              </a:rPr>
              <a:t>HAI</a:t>
            </a:r>
            <a:r>
              <a:rPr lang="zh-CN" altLang="en-US" b="0" i="0" dirty="0">
                <a:solidFill>
                  <a:srgbClr val="24292F"/>
                </a:solidFill>
                <a:effectLst/>
                <a:latin typeface="-apple-system"/>
              </a:rPr>
              <a:t>有改善的趋势，但不幸的是，他们未能获得显著性。值得注意的是，由于</a:t>
            </a:r>
            <a:r>
              <a:rPr lang="zh-CN" altLang="en-US" b="0" i="0" dirty="0">
                <a:solidFill>
                  <a:srgbClr val="000000"/>
                </a:solidFill>
                <a:effectLst/>
                <a:latin typeface="Microsoft YaHei" panose="020B0503020204020204" pitchFamily="34" charset="-122"/>
                <a:ea typeface="Microsoft YaHei" panose="020B0503020204020204" pitchFamily="34" charset="-122"/>
              </a:rPr>
              <a:t>氟尿嘧啶</a:t>
            </a:r>
            <a:r>
              <a:rPr lang="zh-CN" altLang="en-US" b="0" i="0" dirty="0">
                <a:solidFill>
                  <a:srgbClr val="24292F"/>
                </a:solidFill>
                <a:effectLst/>
                <a:latin typeface="-apple-system"/>
              </a:rPr>
              <a:t>的生产商以及该药物的供应问题，该试验不得不提前结束。在亚组分析中，</a:t>
            </a:r>
            <a:r>
              <a:rPr lang="zh-CN" altLang="en-US" b="0" i="0" dirty="0">
                <a:solidFill>
                  <a:srgbClr val="4D4D4D"/>
                </a:solidFill>
                <a:effectLst/>
                <a:latin typeface="Roboto" panose="02000000000000000000" pitchFamily="2" charset="0"/>
              </a:rPr>
              <a:t>多发性肝转移 </a:t>
            </a:r>
            <a:r>
              <a:rPr lang="en-US" altLang="zh-CN" b="0" i="0" dirty="0">
                <a:solidFill>
                  <a:srgbClr val="4D4D4D"/>
                </a:solidFill>
                <a:effectLst/>
                <a:latin typeface="Roboto" panose="02000000000000000000" pitchFamily="2" charset="0"/>
              </a:rPr>
              <a:t>(p &lt; 0.01) </a:t>
            </a:r>
            <a:r>
              <a:rPr lang="zh-CN" altLang="en-US" b="0" i="0" dirty="0">
                <a:solidFill>
                  <a:srgbClr val="4D4D4D"/>
                </a:solidFill>
                <a:effectLst/>
                <a:latin typeface="Roboto" panose="02000000000000000000" pitchFamily="2" charset="0"/>
              </a:rPr>
              <a:t>患者可以从辅助肝动脉灌注（</a:t>
            </a:r>
            <a:r>
              <a:rPr lang="en-US" altLang="zh-CN" b="0" i="0" dirty="0">
                <a:solidFill>
                  <a:srgbClr val="4D4D4D"/>
                </a:solidFill>
                <a:effectLst/>
                <a:latin typeface="Roboto" panose="02000000000000000000" pitchFamily="2" charset="0"/>
              </a:rPr>
              <a:t>HAI </a:t>
            </a:r>
            <a:r>
              <a:rPr lang="zh-CN" altLang="en-US" b="0" i="0" dirty="0">
                <a:solidFill>
                  <a:srgbClr val="4D4D4D"/>
                </a:solidFill>
                <a:effectLst/>
                <a:latin typeface="Roboto" panose="02000000000000000000" pitchFamily="2" charset="0"/>
              </a:rPr>
              <a:t>）治疗中受益。</a:t>
            </a:r>
            <a:r>
              <a:rPr lang="zh-CN" altLang="en-US" b="0" i="0" dirty="0">
                <a:solidFill>
                  <a:srgbClr val="24292F"/>
                </a:solidFill>
                <a:effectLst/>
                <a:latin typeface="-apple-system"/>
              </a:rPr>
              <a:t>鉴于美国也出现了</a:t>
            </a:r>
            <a:r>
              <a:rPr lang="zh-CN" altLang="en-US" b="0" i="0" dirty="0">
                <a:solidFill>
                  <a:srgbClr val="000000"/>
                </a:solidFill>
                <a:effectLst/>
                <a:latin typeface="Microsoft YaHei" panose="020B0503020204020204" pitchFamily="34" charset="-122"/>
                <a:ea typeface="Microsoft YaHei" panose="020B0503020204020204" pitchFamily="34" charset="-122"/>
              </a:rPr>
              <a:t>氟尿嘧啶的</a:t>
            </a:r>
            <a:r>
              <a:rPr lang="zh-CN" altLang="en-US" b="0" i="0" dirty="0">
                <a:solidFill>
                  <a:srgbClr val="24292F"/>
                </a:solidFill>
                <a:effectLst/>
                <a:latin typeface="-apple-system"/>
              </a:rPr>
              <a:t>短缺，我认为为下一个试验利用新型治疗方法提供了非常好的视角。尽管奥沙利铂在美国已经过了专利期，但由于其在肝脏中的代谢能力和清除能力，我们通常使用</a:t>
            </a:r>
            <a:r>
              <a:rPr lang="zh-CN" altLang="en-US" b="0" i="0" dirty="0">
                <a:solidFill>
                  <a:srgbClr val="000000"/>
                </a:solidFill>
                <a:effectLst/>
                <a:latin typeface="Microsoft YaHei" panose="020B0503020204020204" pitchFamily="34" charset="-122"/>
                <a:ea typeface="Microsoft YaHei" panose="020B0503020204020204" pitchFamily="34" charset="-122"/>
              </a:rPr>
              <a:t>氟尿嘧啶（</a:t>
            </a:r>
            <a:r>
              <a:rPr lang="en-US" altLang="zh-CN" b="0" i="0" dirty="0">
                <a:solidFill>
                  <a:srgbClr val="24292F"/>
                </a:solidFill>
                <a:effectLst/>
                <a:latin typeface="-apple-system"/>
              </a:rPr>
              <a:t>FUDR</a:t>
            </a:r>
            <a:r>
              <a:rPr lang="zh-CN" altLang="en-US" b="0" i="0" dirty="0">
                <a:solidFill>
                  <a:srgbClr val="24292F"/>
                </a:solidFill>
                <a:effectLst/>
                <a:latin typeface="-apple-system"/>
              </a:rPr>
              <a:t>）。</a:t>
            </a:r>
            <a:endParaRPr lang="en-US" altLang="zh-CN" b="0" i="0" dirty="0">
              <a:solidFill>
                <a:srgbClr val="24292F"/>
              </a:solidFill>
              <a:effectLst/>
              <a:latin typeface="-apple-system"/>
            </a:endParaRPr>
          </a:p>
          <a:p>
            <a:r>
              <a:rPr lang="en-US" altLang="zh-CN" b="0" i="0" dirty="0">
                <a:solidFill>
                  <a:srgbClr val="24292F"/>
                </a:solidFill>
                <a:effectLst/>
                <a:latin typeface="-apple-system"/>
              </a:rPr>
              <a:t>PRODIGE 43-PACHA1</a:t>
            </a:r>
            <a:r>
              <a:rPr lang="zh-CN" altLang="en-US" b="0" i="0" dirty="0">
                <a:solidFill>
                  <a:srgbClr val="24292F"/>
                </a:solidFill>
                <a:effectLst/>
                <a:latin typeface="-apple-system"/>
              </a:rPr>
              <a:t>是一项随机</a:t>
            </a:r>
            <a:r>
              <a:rPr lang="en-US" altLang="zh-CN" b="0" i="0" dirty="0">
                <a:solidFill>
                  <a:srgbClr val="24292F"/>
                </a:solidFill>
                <a:effectLst/>
                <a:latin typeface="-apple-system"/>
              </a:rPr>
              <a:t>II</a:t>
            </a:r>
            <a:r>
              <a:rPr lang="zh-CN" altLang="en-US" b="0" i="0" dirty="0">
                <a:solidFill>
                  <a:srgbClr val="24292F"/>
                </a:solidFill>
                <a:effectLst/>
                <a:latin typeface="-apple-system"/>
              </a:rPr>
              <a:t>期试验，该研究</a:t>
            </a:r>
            <a:r>
              <a:rPr lang="zh-CN" altLang="en-US" b="0" i="0" dirty="0">
                <a:solidFill>
                  <a:srgbClr val="4D4D4D"/>
                </a:solidFill>
                <a:effectLst/>
                <a:latin typeface="Roboto" panose="02000000000000000000" pitchFamily="2" charset="0"/>
              </a:rPr>
              <a:t>评估辅助肝动脉灌注（</a:t>
            </a:r>
            <a:r>
              <a:rPr lang="en-US" altLang="zh-CN" b="0" i="0" dirty="0">
                <a:solidFill>
                  <a:srgbClr val="4D4D4D"/>
                </a:solidFill>
                <a:effectLst/>
                <a:latin typeface="Roboto" panose="02000000000000000000" pitchFamily="2" charset="0"/>
              </a:rPr>
              <a:t>HAI </a:t>
            </a:r>
            <a:r>
              <a:rPr lang="zh-CN" altLang="en-US" b="0" i="0" dirty="0">
                <a:solidFill>
                  <a:srgbClr val="4D4D4D"/>
                </a:solidFill>
                <a:effectLst/>
                <a:latin typeface="Roboto" panose="02000000000000000000" pitchFamily="2" charset="0"/>
              </a:rPr>
              <a:t>）奥沙利铂联合静脉 </a:t>
            </a:r>
            <a:r>
              <a:rPr lang="en-US" altLang="zh-CN" b="0" i="0" dirty="0">
                <a:solidFill>
                  <a:srgbClr val="4D4D4D"/>
                </a:solidFill>
                <a:effectLst/>
                <a:latin typeface="Roboto" panose="02000000000000000000" pitchFamily="2" charset="0"/>
              </a:rPr>
              <a:t>(IV) </a:t>
            </a:r>
            <a:r>
              <a:rPr lang="zh-CN" altLang="en-US" b="0" i="0" dirty="0">
                <a:solidFill>
                  <a:srgbClr val="4D4D4D"/>
                </a:solidFill>
                <a:effectLst/>
                <a:latin typeface="Roboto" panose="02000000000000000000" pitchFamily="2" charset="0"/>
              </a:rPr>
              <a:t>化疗对肝复发高风险结直肠癌患者（≥</a:t>
            </a:r>
            <a:r>
              <a:rPr lang="en-US" altLang="zh-CN" b="0" i="0" dirty="0">
                <a:solidFill>
                  <a:srgbClr val="4D4D4D"/>
                </a:solidFill>
                <a:effectLst/>
                <a:latin typeface="Roboto" panose="02000000000000000000" pitchFamily="2" charset="0"/>
              </a:rPr>
              <a:t>4 </a:t>
            </a:r>
            <a:r>
              <a:rPr lang="zh-CN" altLang="en-US" b="0" i="0" dirty="0">
                <a:solidFill>
                  <a:srgbClr val="4D4D4D"/>
                </a:solidFill>
                <a:effectLst/>
                <a:latin typeface="Roboto" panose="02000000000000000000" pitchFamily="2" charset="0"/>
              </a:rPr>
              <a:t>个切除的 </a:t>
            </a:r>
            <a:r>
              <a:rPr lang="en-US" altLang="zh-CN" b="0" i="0" dirty="0">
                <a:solidFill>
                  <a:srgbClr val="4D4D4D"/>
                </a:solidFill>
                <a:effectLst/>
                <a:latin typeface="Roboto" panose="02000000000000000000" pitchFamily="2" charset="0"/>
              </a:rPr>
              <a:t>CRLM</a:t>
            </a:r>
            <a:r>
              <a:rPr lang="zh-CN" altLang="en-US" b="0" i="0" dirty="0">
                <a:solidFill>
                  <a:srgbClr val="4D4D4D"/>
                </a:solidFill>
                <a:effectLst/>
                <a:latin typeface="Roboto" panose="02000000000000000000" pitchFamily="2" charset="0"/>
              </a:rPr>
              <a:t>）的疗效</a:t>
            </a:r>
            <a:r>
              <a:rPr lang="zh-CN" altLang="en-US" b="0" i="0" dirty="0">
                <a:solidFill>
                  <a:srgbClr val="24292F"/>
                </a:solidFill>
                <a:effectLst/>
                <a:latin typeface="-apple-system"/>
              </a:rPr>
              <a:t>。</a:t>
            </a:r>
            <a:r>
              <a:rPr lang="zh-CN" altLang="en-US" b="0" i="0" dirty="0">
                <a:solidFill>
                  <a:srgbClr val="4D4D4D"/>
                </a:solidFill>
                <a:effectLst/>
                <a:latin typeface="Roboto" panose="02000000000000000000" pitchFamily="2" charset="0"/>
              </a:rPr>
              <a:t>主要终点是肝脏无复发生存期（</a:t>
            </a:r>
            <a:r>
              <a:rPr lang="en-US" altLang="zh-CN" b="0" i="0" dirty="0">
                <a:solidFill>
                  <a:srgbClr val="4D4D4D"/>
                </a:solidFill>
                <a:effectLst/>
                <a:latin typeface="Roboto" panose="02000000000000000000" pitchFamily="2" charset="0"/>
              </a:rPr>
              <a:t>h-RFS</a:t>
            </a:r>
            <a:r>
              <a:rPr lang="zh-CN" altLang="en-US" b="0" i="0" dirty="0">
                <a:solidFill>
                  <a:srgbClr val="4D4D4D"/>
                </a:solidFill>
                <a:effectLst/>
                <a:latin typeface="Roboto" panose="02000000000000000000" pitchFamily="2" charset="0"/>
              </a:rPr>
              <a:t>）</a:t>
            </a:r>
            <a:r>
              <a:rPr lang="zh-CN" altLang="en-US" b="0" i="0" dirty="0">
                <a:solidFill>
                  <a:srgbClr val="24292F"/>
                </a:solidFill>
                <a:effectLst/>
                <a:latin typeface="-apple-system"/>
              </a:rPr>
              <a:t>。在这项研究中，</a:t>
            </a:r>
            <a:r>
              <a:rPr lang="en-US" altLang="zh-CN" b="0" i="0" dirty="0">
                <a:solidFill>
                  <a:srgbClr val="24292F"/>
                </a:solidFill>
                <a:effectLst/>
                <a:latin typeface="-apple-system"/>
              </a:rPr>
              <a:t>HAI</a:t>
            </a:r>
            <a:r>
              <a:rPr lang="zh-CN" altLang="en-US" b="0" i="0" dirty="0">
                <a:solidFill>
                  <a:srgbClr val="24292F"/>
                </a:solidFill>
                <a:effectLst/>
                <a:latin typeface="-apple-system"/>
              </a:rPr>
              <a:t>组的无复发生存期有显著改善。不幸的是，两组在复发模式或失败部位方面没有差异。</a:t>
            </a:r>
            <a:endParaRPr lang="en-US" altLang="zh-CN" b="0" i="0" dirty="0">
              <a:solidFill>
                <a:srgbClr val="24292F"/>
              </a:solidFill>
              <a:effectLst/>
              <a:latin typeface="-apple-system"/>
            </a:endParaRPr>
          </a:p>
          <a:p>
            <a:endParaRPr lang="en-US" altLang="zh-CN" b="0" i="0" dirty="0">
              <a:solidFill>
                <a:srgbClr val="24292F"/>
              </a:solidFill>
              <a:effectLst/>
              <a:latin typeface="-apple-system"/>
            </a:endParaRPr>
          </a:p>
          <a:p>
            <a:r>
              <a:rPr lang="zh-CN" altLang="en-US" b="0" i="0" dirty="0">
                <a:solidFill>
                  <a:srgbClr val="24292F"/>
                </a:solidFill>
                <a:effectLst/>
                <a:latin typeface="-apple-system"/>
              </a:rPr>
              <a:t>有趣的是，在这项试验中，大多数</a:t>
            </a:r>
            <a:r>
              <a:rPr lang="en-US" altLang="zh-CN" b="0" i="0" dirty="0">
                <a:solidFill>
                  <a:srgbClr val="24292F"/>
                </a:solidFill>
                <a:effectLst/>
                <a:latin typeface="-apple-system"/>
              </a:rPr>
              <a:t>HAI</a:t>
            </a:r>
            <a:r>
              <a:rPr lang="zh-CN" altLang="en-US" b="0" i="0" dirty="0">
                <a:solidFill>
                  <a:srgbClr val="24292F"/>
                </a:solidFill>
                <a:effectLst/>
                <a:latin typeface="-apple-system"/>
              </a:rPr>
              <a:t>泵是经皮放置的，而不是手术放置。在美国，</a:t>
            </a:r>
            <a:r>
              <a:rPr lang="en-US" altLang="zh-CN" b="0" i="0" dirty="0">
                <a:solidFill>
                  <a:srgbClr val="24292F"/>
                </a:solidFill>
                <a:effectLst/>
                <a:latin typeface="-apple-system"/>
              </a:rPr>
              <a:t>100%</a:t>
            </a:r>
            <a:r>
              <a:rPr lang="zh-CN" altLang="en-US" b="0" i="0" dirty="0">
                <a:solidFill>
                  <a:srgbClr val="24292F"/>
                </a:solidFill>
                <a:effectLst/>
                <a:latin typeface="-apple-system"/>
              </a:rPr>
              <a:t>的</a:t>
            </a:r>
            <a:r>
              <a:rPr lang="en-US" altLang="zh-CN" b="0" i="0" dirty="0">
                <a:solidFill>
                  <a:srgbClr val="24292F"/>
                </a:solidFill>
                <a:effectLst/>
                <a:latin typeface="-apple-system"/>
              </a:rPr>
              <a:t>HAI</a:t>
            </a:r>
            <a:r>
              <a:rPr lang="zh-CN" altLang="en-US" b="0" i="0" dirty="0">
                <a:solidFill>
                  <a:srgbClr val="24292F"/>
                </a:solidFill>
                <a:effectLst/>
                <a:latin typeface="-apple-system"/>
              </a:rPr>
              <a:t>泵是在手术中放置的。考虑到奥沙利铂的药代动力学，不难理解干预组的毒性更高，我认为这是我们将在这里讨论的要点之一。但这确实证明了通过</a:t>
            </a:r>
            <a:r>
              <a:rPr lang="en-US" altLang="zh-CN" b="0" i="0" dirty="0">
                <a:solidFill>
                  <a:srgbClr val="24292F"/>
                </a:solidFill>
                <a:effectLst/>
                <a:latin typeface="-apple-system"/>
              </a:rPr>
              <a:t>HAI</a:t>
            </a:r>
            <a:r>
              <a:rPr lang="zh-CN" altLang="en-US" b="0" i="0" dirty="0">
                <a:solidFill>
                  <a:srgbClr val="24292F"/>
                </a:solidFill>
                <a:effectLst/>
                <a:latin typeface="-apple-system"/>
              </a:rPr>
              <a:t>泵使用不同的药物而不是</a:t>
            </a:r>
            <a:r>
              <a:rPr lang="zh-CN" altLang="en-US" b="0" i="0" dirty="0">
                <a:solidFill>
                  <a:srgbClr val="000000"/>
                </a:solidFill>
                <a:effectLst/>
                <a:latin typeface="Microsoft YaHei" panose="020B0503020204020204" pitchFamily="34" charset="-122"/>
                <a:ea typeface="Microsoft YaHei" panose="020B0503020204020204" pitchFamily="34" charset="-122"/>
              </a:rPr>
              <a:t>氟尿嘧啶</a:t>
            </a:r>
            <a:r>
              <a:rPr lang="zh-CN" altLang="en-US" b="0" i="0" dirty="0">
                <a:solidFill>
                  <a:srgbClr val="24292F"/>
                </a:solidFill>
                <a:effectLst/>
                <a:latin typeface="-apple-system"/>
              </a:rPr>
              <a:t>是可行的。我们将跳过这个。</a:t>
            </a:r>
            <a:endParaRPr lang="zh-CN" altLang="en-US" dirty="0"/>
          </a:p>
        </p:txBody>
      </p:sp>
    </p:spTree>
    <p:extLst>
      <p:ext uri="{BB962C8B-B14F-4D97-AF65-F5344CB8AC3E}">
        <p14:creationId xmlns:p14="http://schemas.microsoft.com/office/powerpoint/2010/main" val="2670318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9650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我们将讨论的最后一个方面是腹膜转移，不幸的是，就患者预后而言，腹膜是疾病负担最严重的方面。 实际上最初以 </a:t>
            </a:r>
            <a:r>
              <a:rPr lang="en-US" altLang="zh-CN" b="0" i="0" dirty="0">
                <a:solidFill>
                  <a:srgbClr val="24292F"/>
                </a:solidFill>
                <a:effectLst/>
                <a:latin typeface="-apple-system"/>
              </a:rPr>
              <a:t>COLOPEC PRODIGE15 </a:t>
            </a:r>
            <a:r>
              <a:rPr lang="zh-CN" altLang="en-US" b="0" i="0" dirty="0">
                <a:solidFill>
                  <a:srgbClr val="24292F"/>
                </a:solidFill>
                <a:effectLst/>
                <a:latin typeface="-apple-system"/>
              </a:rPr>
              <a:t>以及最近的 </a:t>
            </a:r>
            <a:r>
              <a:rPr lang="en-US" altLang="zh-CN" b="0" i="0" dirty="0">
                <a:solidFill>
                  <a:srgbClr val="24292F"/>
                </a:solidFill>
                <a:effectLst/>
                <a:latin typeface="-apple-system"/>
              </a:rPr>
              <a:t>HIPECT4 </a:t>
            </a:r>
            <a:r>
              <a:rPr lang="zh-CN" altLang="en-US" b="0" i="0" dirty="0">
                <a:solidFill>
                  <a:srgbClr val="24292F"/>
                </a:solidFill>
                <a:effectLst/>
                <a:latin typeface="-apple-system"/>
              </a:rPr>
              <a:t>形式进行了几项试验，这些试验观察了 腹腔热灌注化疗（</a:t>
            </a:r>
            <a:r>
              <a:rPr lang="en-US" altLang="zh-CN" b="0" i="0" dirty="0">
                <a:solidFill>
                  <a:srgbClr val="24292F"/>
                </a:solidFill>
                <a:effectLst/>
                <a:latin typeface="-apple-system"/>
              </a:rPr>
              <a:t>HIPECT</a:t>
            </a:r>
            <a:r>
              <a:rPr lang="zh-CN" altLang="en-US" b="0" i="0" dirty="0">
                <a:solidFill>
                  <a:srgbClr val="24292F"/>
                </a:solidFill>
                <a:effectLst/>
                <a:latin typeface="-apple-system"/>
              </a:rPr>
              <a:t>）</a:t>
            </a:r>
            <a:r>
              <a:rPr lang="en-US" altLang="zh-CN" b="0" i="0" dirty="0">
                <a:solidFill>
                  <a:srgbClr val="24292F"/>
                </a:solidFill>
                <a:effectLst/>
                <a:latin typeface="-apple-system"/>
              </a:rPr>
              <a:t> </a:t>
            </a:r>
            <a:r>
              <a:rPr lang="zh-CN" altLang="en-US" b="0" i="0" dirty="0">
                <a:solidFill>
                  <a:srgbClr val="24292F"/>
                </a:solidFill>
                <a:effectLst/>
                <a:latin typeface="-apple-system"/>
              </a:rPr>
              <a:t>对高风险或已知小体积转移性疾病的患者的预防或辅助作用。 不幸的是，在除去 </a:t>
            </a:r>
            <a:r>
              <a:rPr lang="en-US" altLang="zh-CN" b="0" i="0" dirty="0">
                <a:solidFill>
                  <a:srgbClr val="24292F"/>
                </a:solidFill>
                <a:effectLst/>
                <a:latin typeface="-apple-system"/>
              </a:rPr>
              <a:t>HIPECT4 </a:t>
            </a:r>
            <a:r>
              <a:rPr lang="zh-CN" altLang="en-US" b="0" i="0" dirty="0">
                <a:solidFill>
                  <a:srgbClr val="24292F"/>
                </a:solidFill>
                <a:effectLst/>
                <a:latin typeface="-apple-system"/>
              </a:rPr>
              <a:t>的所有其他试验中，没有取得任何显着的效果。 目前在该领域内，不推荐预防性或辅助性 </a:t>
            </a:r>
            <a:r>
              <a:rPr lang="en-US" altLang="zh-CN" b="0" i="0" dirty="0">
                <a:solidFill>
                  <a:srgbClr val="24292F"/>
                </a:solidFill>
                <a:effectLst/>
                <a:latin typeface="-apple-system"/>
              </a:rPr>
              <a:t>HIPEC</a:t>
            </a:r>
            <a:r>
              <a:rPr lang="zh-CN" altLang="en-US" b="0" i="0" dirty="0">
                <a:solidFill>
                  <a:srgbClr val="24292F"/>
                </a:solidFill>
                <a:effectLst/>
                <a:latin typeface="-apple-system"/>
              </a:rPr>
              <a:t>。</a:t>
            </a:r>
            <a:endParaRPr lang="zh-CN" altLang="en-US" dirty="0"/>
          </a:p>
        </p:txBody>
      </p:sp>
    </p:spTree>
    <p:extLst>
      <p:ext uri="{BB962C8B-B14F-4D97-AF65-F5344CB8AC3E}">
        <p14:creationId xmlns:p14="http://schemas.microsoft.com/office/powerpoint/2010/main" val="3516202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此外，</a:t>
            </a:r>
            <a:r>
              <a:rPr lang="en-US" altLang="zh-CN" dirty="0"/>
              <a:t>PRODIGE7 </a:t>
            </a:r>
            <a:r>
              <a:rPr lang="zh-CN" altLang="en-US" dirty="0"/>
              <a:t>于 </a:t>
            </a:r>
            <a:r>
              <a:rPr lang="en-US" altLang="zh-CN" dirty="0"/>
              <a:t>2019 </a:t>
            </a:r>
            <a:r>
              <a:rPr lang="zh-CN" altLang="en-US" dirty="0"/>
              <a:t>年首次推出时成为了头条新闻，它表明，尽管添加了 </a:t>
            </a:r>
            <a:r>
              <a:rPr lang="en-US" altLang="zh-CN" dirty="0">
                <a:solidFill>
                  <a:schemeClr val="tx1"/>
                </a:solidFill>
              </a:rPr>
              <a:t>HIPEC</a:t>
            </a:r>
            <a:r>
              <a:rPr lang="zh-CN" altLang="en-US" dirty="0">
                <a:solidFill>
                  <a:schemeClr val="tx1"/>
                </a:solidFill>
              </a:rPr>
              <a:t>，但仅通过</a:t>
            </a:r>
            <a:r>
              <a:rPr lang="zh-CN" altLang="en-US" b="0" i="0" u="sng" dirty="0">
                <a:solidFill>
                  <a:schemeClr val="tx1"/>
                </a:solidFill>
                <a:effectLst/>
                <a:latin typeface="arial" panose="020B0604020202020204" pitchFamily="34" charset="0"/>
              </a:rPr>
              <a:t>肿瘤细胞减灭术</a:t>
            </a:r>
          </a:p>
          <a:p>
            <a:r>
              <a:rPr lang="zh-CN" altLang="en-US" dirty="0"/>
              <a:t>即可改善总生存。 </a:t>
            </a:r>
            <a:endParaRPr lang="en-US" altLang="zh-CN" dirty="0"/>
          </a:p>
          <a:p>
            <a:r>
              <a:rPr lang="zh-CN" altLang="en-US" dirty="0"/>
              <a:t>接下来是</a:t>
            </a:r>
            <a:r>
              <a:rPr lang="zh-CN" altLang="en-US" b="0" i="0" dirty="0">
                <a:solidFill>
                  <a:srgbClr val="24292F"/>
                </a:solidFill>
                <a:effectLst/>
                <a:latin typeface="-apple-system"/>
              </a:rPr>
              <a:t>腹腔内注射</a:t>
            </a:r>
            <a:r>
              <a:rPr lang="en-US" altLang="zh-CN" dirty="0" err="1"/>
              <a:t>radspherin</a:t>
            </a:r>
            <a:r>
              <a:rPr lang="zh-CN" altLang="en-US" dirty="0"/>
              <a:t>（</a:t>
            </a:r>
            <a:r>
              <a:rPr lang="zh-CN" altLang="en-US" b="0" i="0" dirty="0">
                <a:solidFill>
                  <a:srgbClr val="24292F"/>
                </a:solidFill>
                <a:effectLst/>
                <a:latin typeface="-apple-system"/>
              </a:rPr>
              <a:t>放射性核素）</a:t>
            </a:r>
            <a:r>
              <a:rPr lang="zh-CN" altLang="en-US" dirty="0"/>
              <a:t>，</a:t>
            </a:r>
            <a:r>
              <a:rPr lang="zh-CN" altLang="en-US" b="0" i="0" dirty="0">
                <a:solidFill>
                  <a:srgbClr val="24292F"/>
                </a:solidFill>
                <a:effectLst/>
                <a:latin typeface="-apple-system"/>
              </a:rPr>
              <a:t>它使用放射性核素镭</a:t>
            </a:r>
            <a:r>
              <a:rPr lang="en-US" altLang="zh-CN" b="0" i="0" dirty="0">
                <a:solidFill>
                  <a:srgbClr val="24292F"/>
                </a:solidFill>
                <a:effectLst/>
                <a:latin typeface="-apple-system"/>
              </a:rPr>
              <a:t>-223</a:t>
            </a:r>
            <a:r>
              <a:rPr lang="zh-CN" altLang="en-US" b="0" i="0" dirty="0">
                <a:solidFill>
                  <a:srgbClr val="24292F"/>
                </a:solidFill>
                <a:effectLst/>
                <a:latin typeface="-apple-system"/>
              </a:rPr>
              <a:t>（</a:t>
            </a:r>
            <a:r>
              <a:rPr lang="en-US" altLang="zh-CN" b="0" i="0" dirty="0">
                <a:solidFill>
                  <a:srgbClr val="24292F"/>
                </a:solidFill>
                <a:effectLst/>
                <a:latin typeface="-apple-system"/>
              </a:rPr>
              <a:t>radium-223</a:t>
            </a:r>
            <a:r>
              <a:rPr lang="zh-CN" altLang="en-US" b="0" i="0" dirty="0">
                <a:solidFill>
                  <a:srgbClr val="24292F"/>
                </a:solidFill>
                <a:effectLst/>
                <a:latin typeface="-apple-system"/>
              </a:rPr>
              <a:t>）标记的微粒，通过腹腔内注射的方式，针对腹腔内的癌细胞或转移瘤进行治疗。</a:t>
            </a:r>
            <a:r>
              <a:rPr lang="zh-CN" altLang="en-US" dirty="0"/>
              <a:t>这是对腹膜转移患者进行肿瘤细胞减灭术和 </a:t>
            </a:r>
            <a:r>
              <a:rPr lang="en-US" altLang="zh-CN" dirty="0"/>
              <a:t>HIPEC </a:t>
            </a:r>
            <a:r>
              <a:rPr lang="zh-CN" altLang="en-US" dirty="0"/>
              <a:t>后的一种 介入治疗。</a:t>
            </a:r>
            <a:endParaRPr lang="en-US" altLang="zh-CN" dirty="0"/>
          </a:p>
          <a:p>
            <a:r>
              <a:rPr lang="zh-CN" altLang="en-US" b="0" i="0" dirty="0">
                <a:solidFill>
                  <a:srgbClr val="24292F"/>
                </a:solidFill>
                <a:effectLst/>
                <a:latin typeface="-apple-system"/>
              </a:rPr>
              <a:t>在确定适当的治疗剂量后，研究人员研究了该药物的安全性、有效性以及耐受性。在这项试验中共有</a:t>
            </a:r>
            <a:r>
              <a:rPr lang="en-US" altLang="zh-CN" b="0" i="0" dirty="0">
                <a:solidFill>
                  <a:srgbClr val="24292F"/>
                </a:solidFill>
                <a:effectLst/>
                <a:latin typeface="-apple-system"/>
              </a:rPr>
              <a:t>23</a:t>
            </a:r>
            <a:r>
              <a:rPr lang="zh-CN" altLang="en-US" b="0" i="0" dirty="0">
                <a:solidFill>
                  <a:srgbClr val="24292F"/>
                </a:solidFill>
                <a:effectLst/>
                <a:latin typeface="-apple-system"/>
              </a:rPr>
              <a:t>名受试者，其中中位</a:t>
            </a:r>
            <a:r>
              <a:rPr lang="en-US" altLang="zh-CN" b="0" i="0" dirty="0">
                <a:solidFill>
                  <a:srgbClr val="24292F"/>
                </a:solidFill>
                <a:effectLst/>
                <a:latin typeface="-apple-system"/>
              </a:rPr>
              <a:t>OS</a:t>
            </a:r>
            <a:r>
              <a:rPr lang="zh-CN" altLang="en-US" b="0" i="0" dirty="0">
                <a:solidFill>
                  <a:srgbClr val="24292F"/>
                </a:solidFill>
                <a:effectLst/>
                <a:latin typeface="-apple-system"/>
              </a:rPr>
              <a:t>尚未达到。对于那些以</a:t>
            </a:r>
            <a:r>
              <a:rPr lang="en-US" altLang="zh-CN" b="0" i="0" dirty="0">
                <a:solidFill>
                  <a:srgbClr val="24292F"/>
                </a:solidFill>
                <a:effectLst/>
                <a:latin typeface="-apple-system"/>
              </a:rPr>
              <a:t>7</a:t>
            </a:r>
            <a:r>
              <a:rPr lang="zh-CN" altLang="en-US" b="0" i="0" dirty="0">
                <a:solidFill>
                  <a:srgbClr val="24292F"/>
                </a:solidFill>
                <a:effectLst/>
                <a:latin typeface="-apple-system"/>
              </a:rPr>
              <a:t>兆贝克勒（</a:t>
            </a:r>
            <a:r>
              <a:rPr lang="en-US" altLang="zh-CN" b="0" i="0" dirty="0">
                <a:solidFill>
                  <a:srgbClr val="24292F"/>
                </a:solidFill>
                <a:effectLst/>
                <a:latin typeface="-apple-system"/>
              </a:rPr>
              <a:t>MBq</a:t>
            </a:r>
            <a:r>
              <a:rPr lang="zh-CN" altLang="en-US" b="0" i="0" dirty="0">
                <a:solidFill>
                  <a:srgbClr val="24292F"/>
                </a:solidFill>
                <a:effectLst/>
                <a:latin typeface="-apple-system"/>
              </a:rPr>
              <a:t>）剂量接受治疗的患者，导致药物干预的不良事件极少，而且患者没有出现任何复发或再发事件。</a:t>
            </a:r>
            <a:endParaRPr lang="zh-CN" altLang="en-US" dirty="0"/>
          </a:p>
        </p:txBody>
      </p:sp>
    </p:spTree>
    <p:extLst>
      <p:ext uri="{BB962C8B-B14F-4D97-AF65-F5344CB8AC3E}">
        <p14:creationId xmlns:p14="http://schemas.microsoft.com/office/powerpoint/2010/main" val="262088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这表明，尽管我们已经对腹膜内治疗的作用进行了重要验证，但仍有新的腹膜内治疗手段正在开发中，以帮助这些没有任何有效治疗方法的患者。 </a:t>
            </a:r>
            <a:endParaRPr lang="en-US" altLang="zh-CN" dirty="0"/>
          </a:p>
          <a:p>
            <a:r>
              <a:rPr lang="zh-CN" altLang="en-US" dirty="0"/>
              <a:t>所以总体来说，该手术对于晚期结直肠癌有一定的作用，特别是具有安全性和明显降低的复发率。 我认为多模式治疗确实可以改善患者的预后。 这些患者可以选择许多不断发展的选择，包括今天介绍的四种选择。</a:t>
            </a:r>
          </a:p>
        </p:txBody>
      </p:sp>
    </p:spTree>
    <p:extLst>
      <p:ext uri="{BB962C8B-B14F-4D97-AF65-F5344CB8AC3E}">
        <p14:creationId xmlns:p14="http://schemas.microsoft.com/office/powerpoint/2010/main" val="58837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众所周知，晚期结直肠癌带来了重大的医疗负担。每年约有 </a:t>
            </a:r>
            <a:r>
              <a:rPr lang="en-US" altLang="zh-CN" b="0" i="0" dirty="0">
                <a:solidFill>
                  <a:srgbClr val="24292F"/>
                </a:solidFill>
                <a:effectLst/>
                <a:latin typeface="-apple-system"/>
              </a:rPr>
              <a:t>150,000 </a:t>
            </a:r>
            <a:r>
              <a:rPr lang="zh-CN" altLang="en-US" b="0" i="0" dirty="0">
                <a:solidFill>
                  <a:srgbClr val="24292F"/>
                </a:solidFill>
                <a:effectLst/>
                <a:latin typeface="-apple-system"/>
              </a:rPr>
              <a:t>例新发结直肠癌病例，其中约 </a:t>
            </a:r>
            <a:r>
              <a:rPr lang="en-US" altLang="zh-CN" b="0" i="0" dirty="0">
                <a:solidFill>
                  <a:srgbClr val="24292F"/>
                </a:solidFill>
                <a:effectLst/>
                <a:latin typeface="-apple-system"/>
              </a:rPr>
              <a:t>30% </a:t>
            </a:r>
            <a:r>
              <a:rPr lang="zh-CN" altLang="en-US" b="0" i="0" dirty="0">
                <a:solidFill>
                  <a:srgbClr val="24292F"/>
                </a:solidFill>
                <a:effectLst/>
                <a:latin typeface="-apple-system"/>
              </a:rPr>
              <a:t>出现同时性转移。 每年约有 </a:t>
            </a:r>
            <a:r>
              <a:rPr lang="en-US" altLang="zh-CN" b="0" i="0" dirty="0">
                <a:solidFill>
                  <a:srgbClr val="24292F"/>
                </a:solidFill>
                <a:effectLst/>
                <a:latin typeface="-apple-system"/>
              </a:rPr>
              <a:t>150 </a:t>
            </a:r>
            <a:r>
              <a:rPr lang="zh-CN" altLang="en-US" b="0" i="0" dirty="0">
                <a:solidFill>
                  <a:srgbClr val="24292F"/>
                </a:solidFill>
                <a:effectLst/>
                <a:latin typeface="-apple-system"/>
              </a:rPr>
              <a:t>万例患者诊断为结直肠癌，并最终发生转移，每年晚期结直肠癌死亡人数约为</a:t>
            </a:r>
            <a:r>
              <a:rPr lang="en-US" altLang="zh-CN" b="0" i="0" dirty="0">
                <a:solidFill>
                  <a:srgbClr val="24292F"/>
                </a:solidFill>
                <a:effectLst/>
                <a:latin typeface="-apple-system"/>
              </a:rPr>
              <a:t>52550</a:t>
            </a:r>
            <a:r>
              <a:rPr lang="zh-CN" altLang="en-US" b="0" i="0" dirty="0">
                <a:solidFill>
                  <a:srgbClr val="24292F"/>
                </a:solidFill>
                <a:effectLst/>
                <a:latin typeface="-apple-system"/>
              </a:rPr>
              <a:t>，其中大约 </a:t>
            </a:r>
            <a:r>
              <a:rPr lang="en-US" altLang="zh-CN" b="0" i="0" dirty="0">
                <a:solidFill>
                  <a:srgbClr val="24292F"/>
                </a:solidFill>
                <a:effectLst/>
                <a:latin typeface="-apple-system"/>
              </a:rPr>
              <a:t>10% </a:t>
            </a:r>
            <a:r>
              <a:rPr lang="zh-CN" altLang="en-US" b="0" i="0" dirty="0">
                <a:solidFill>
                  <a:srgbClr val="24292F"/>
                </a:solidFill>
                <a:effectLst/>
                <a:latin typeface="-apple-system"/>
              </a:rPr>
              <a:t>由于疾病负担而去世。</a:t>
            </a:r>
            <a:endParaRPr lang="zh-CN" altLang="en-US" dirty="0"/>
          </a:p>
        </p:txBody>
      </p:sp>
    </p:spTree>
    <p:extLst>
      <p:ext uri="{BB962C8B-B14F-4D97-AF65-F5344CB8AC3E}">
        <p14:creationId xmlns:p14="http://schemas.microsoft.com/office/powerpoint/2010/main" val="1324493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在过去的三十年中，我们在控制局部和区域肿瘤方面取得了显著的进展。不幸的是，对于远处转移的管理，五年生存率仍然令人沮丧。这令人担忧，因为年轻患者晚期肿瘤的发病率迅速增加。</a:t>
            </a:r>
            <a:endParaRPr lang="zh-CN" altLang="en-US" dirty="0"/>
          </a:p>
        </p:txBody>
      </p:sp>
    </p:spTree>
    <p:extLst>
      <p:ext uri="{BB962C8B-B14F-4D97-AF65-F5344CB8AC3E}">
        <p14:creationId xmlns:p14="http://schemas.microsoft.com/office/powerpoint/2010/main" val="194367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大约十年前，</a:t>
            </a:r>
            <a:r>
              <a:rPr lang="en-US" altLang="zh-CN" b="0" i="0" dirty="0">
                <a:solidFill>
                  <a:srgbClr val="000000"/>
                </a:solidFill>
                <a:effectLst/>
                <a:latin typeface="PingFangSC-Regular"/>
              </a:rPr>
              <a:t>Jan Frankel</a:t>
            </a:r>
            <a:r>
              <a:rPr lang="zh-CN" altLang="en-US" b="0" i="0" dirty="0">
                <a:solidFill>
                  <a:srgbClr val="000000"/>
                </a:solidFill>
                <a:effectLst/>
                <a:latin typeface="PingFangSC-Regular"/>
              </a:rPr>
              <a:t>根据患者的主要转移部位，如肺、肝和腹膜，对接受单一治疗的患者的预后进行了非常好的总结。当时，患者的预后极差。然而，在过去的二十年里，我们取得了重大进展，包括今天提出的将改善这些患者总体生存的摘要。</a:t>
            </a:r>
            <a:endParaRPr lang="zh-CN" altLang="en-US" dirty="0"/>
          </a:p>
        </p:txBody>
      </p:sp>
    </p:spTree>
    <p:extLst>
      <p:ext uri="{BB962C8B-B14F-4D97-AF65-F5344CB8AC3E}">
        <p14:creationId xmlns:p14="http://schemas.microsoft.com/office/powerpoint/2010/main" val="3861584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今天，我们将讨论转移性结直肠癌，我认为这是多模式治疗的典型疾病。 我们将主要讨论原发肿瘤、肝脏和腹膜转移的治疗。</a:t>
            </a:r>
            <a:endParaRPr lang="en-US" altLang="zh-CN" dirty="0"/>
          </a:p>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altLang="zh-CN" dirty="0"/>
          </a:p>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在原发肿瘤的治疗方面，在过去的十年中，已经进行了三项试验。 一个是 </a:t>
            </a:r>
            <a:r>
              <a:rPr lang="en-US" altLang="zh-CN" dirty="0"/>
              <a:t>2021 </a:t>
            </a:r>
            <a:r>
              <a:rPr lang="zh-CN" altLang="en-US" dirty="0"/>
              <a:t>年发布的 </a:t>
            </a:r>
            <a:r>
              <a:rPr lang="en-US" altLang="zh-CN" dirty="0"/>
              <a:t>JCOG 1107</a:t>
            </a:r>
            <a:r>
              <a:rPr lang="zh-CN" altLang="en-US" dirty="0"/>
              <a:t>（</a:t>
            </a:r>
            <a:r>
              <a:rPr lang="en-US" altLang="zh-CN" dirty="0"/>
              <a:t> </a:t>
            </a:r>
            <a:r>
              <a:rPr lang="en-US" altLang="zh-CN" dirty="0" err="1"/>
              <a:t>iPACS</a:t>
            </a:r>
            <a:r>
              <a:rPr lang="en-US" altLang="zh-CN" dirty="0"/>
              <a:t> </a:t>
            </a:r>
            <a:r>
              <a:rPr lang="zh-CN" altLang="en-US" dirty="0"/>
              <a:t>）试验，以及在 </a:t>
            </a:r>
            <a:r>
              <a:rPr lang="en-US" altLang="zh-CN" dirty="0"/>
              <a:t>2022</a:t>
            </a:r>
            <a:r>
              <a:rPr lang="zh-CN" altLang="en-US" dirty="0"/>
              <a:t>年</a:t>
            </a:r>
            <a:r>
              <a:rPr lang="en-US" altLang="zh-CN" dirty="0"/>
              <a:t>ASCO </a:t>
            </a:r>
            <a:r>
              <a:rPr lang="zh-CN" altLang="en-US" dirty="0"/>
              <a:t>上展示的</a:t>
            </a:r>
            <a:r>
              <a:rPr lang="en-US" altLang="zh-CN" b="0" i="0" dirty="0">
                <a:solidFill>
                  <a:srgbClr val="000000"/>
                </a:solidFill>
                <a:effectLst/>
                <a:latin typeface="v-sans"/>
              </a:rPr>
              <a:t>synchronous</a:t>
            </a:r>
            <a:r>
              <a:rPr lang="zh-CN" altLang="en-US" dirty="0"/>
              <a:t>试验。今天，我们将讨论 </a:t>
            </a:r>
            <a:r>
              <a:rPr lang="en-US" altLang="zh-CN" dirty="0"/>
              <a:t>CAIRO4</a:t>
            </a:r>
            <a:r>
              <a:rPr lang="zh-CN" altLang="en-US" dirty="0"/>
              <a:t>研究的内容，</a:t>
            </a:r>
            <a:r>
              <a:rPr lang="zh-CN" altLang="en-US" b="0" i="0" dirty="0">
                <a:solidFill>
                  <a:srgbClr val="24292F"/>
                </a:solidFill>
                <a:effectLst/>
                <a:latin typeface="-apple-system"/>
              </a:rPr>
              <a:t>为讨论奠定基础。</a:t>
            </a:r>
            <a:r>
              <a:rPr lang="en-US" altLang="zh-CN" b="0" i="0" dirty="0">
                <a:solidFill>
                  <a:srgbClr val="24292F"/>
                </a:solidFill>
                <a:effectLst/>
                <a:latin typeface="-apple-system"/>
              </a:rPr>
              <a:t>"</a:t>
            </a:r>
            <a:endParaRPr lang="zh-CN" altLang="en-US" dirty="0"/>
          </a:p>
        </p:txBody>
      </p:sp>
    </p:spTree>
    <p:extLst>
      <p:ext uri="{BB962C8B-B14F-4D97-AF65-F5344CB8AC3E}">
        <p14:creationId xmlns:p14="http://schemas.microsoft.com/office/powerpoint/2010/main" val="1295992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F73131"/>
                </a:solidFill>
                <a:effectLst/>
                <a:latin typeface="Arial" panose="020B0604020202020204" pitchFamily="34" charset="0"/>
              </a:rPr>
              <a:t>JCOG1107-iPACS</a:t>
            </a:r>
            <a:r>
              <a:rPr lang="zh-CN" altLang="en-US" b="0" i="0" dirty="0">
                <a:solidFill>
                  <a:srgbClr val="333333"/>
                </a:solidFill>
                <a:effectLst/>
                <a:latin typeface="Arial" panose="020B0604020202020204" pitchFamily="34" charset="0"/>
              </a:rPr>
              <a:t>试验是</a:t>
            </a:r>
            <a:r>
              <a:rPr lang="zh-CN" altLang="en-US" b="0" i="0" dirty="0">
                <a:solidFill>
                  <a:srgbClr val="191919"/>
                </a:solidFill>
                <a:effectLst/>
                <a:latin typeface="PingFang SC"/>
              </a:rPr>
              <a:t>多中心随机、开放标签的</a:t>
            </a:r>
            <a:r>
              <a:rPr lang="en-US" altLang="zh-CN" b="0" i="0" dirty="0">
                <a:solidFill>
                  <a:srgbClr val="191919"/>
                </a:solidFill>
                <a:effectLst/>
                <a:latin typeface="PingFang SC"/>
              </a:rPr>
              <a:t>Ⅲ</a:t>
            </a:r>
            <a:r>
              <a:rPr lang="zh-CN" altLang="en-US" b="0" i="0" dirty="0">
                <a:solidFill>
                  <a:srgbClr val="191919"/>
                </a:solidFill>
                <a:effectLst/>
                <a:latin typeface="PingFang SC"/>
              </a:rPr>
              <a:t>期研究，</a:t>
            </a:r>
            <a:r>
              <a:rPr lang="zh-CN" altLang="en-US" b="0" i="0" dirty="0">
                <a:solidFill>
                  <a:srgbClr val="333333"/>
                </a:solidFill>
                <a:effectLst/>
                <a:latin typeface="Arial" panose="020B0604020202020204" pitchFamily="34" charset="0"/>
              </a:rPr>
              <a:t>是</a:t>
            </a:r>
            <a:r>
              <a:rPr lang="zh-CN" altLang="en-US" b="0" i="0" dirty="0">
                <a:solidFill>
                  <a:srgbClr val="333333"/>
                </a:solidFill>
                <a:effectLst/>
                <a:latin typeface="Tahoma" panose="020B0604030504040204" pitchFamily="34" charset="0"/>
              </a:rPr>
              <a:t>关于原发灶切除术</a:t>
            </a:r>
            <a:r>
              <a:rPr lang="en-US" altLang="zh-CN" b="0" i="0" dirty="0">
                <a:solidFill>
                  <a:srgbClr val="333333"/>
                </a:solidFill>
                <a:effectLst/>
                <a:latin typeface="Tahoma" panose="020B0604030504040204" pitchFamily="34" charset="0"/>
              </a:rPr>
              <a:t>(primary tumor </a:t>
            </a:r>
            <a:r>
              <a:rPr lang="en-US" altLang="zh-CN" b="0" i="0" dirty="0" err="1">
                <a:solidFill>
                  <a:srgbClr val="333333"/>
                </a:solidFill>
                <a:effectLst/>
                <a:latin typeface="Tahoma" panose="020B0604030504040204" pitchFamily="34" charset="0"/>
              </a:rPr>
              <a:t>resection,PTR</a:t>
            </a:r>
            <a:r>
              <a:rPr lang="en-US" altLang="zh-CN" b="0" i="0" dirty="0">
                <a:solidFill>
                  <a:srgbClr val="333333"/>
                </a:solidFill>
                <a:effectLst/>
                <a:latin typeface="Tahoma" panose="020B0604030504040204" pitchFamily="34" charset="0"/>
              </a:rPr>
              <a:t>) </a:t>
            </a:r>
            <a:r>
              <a:rPr lang="zh-CN" altLang="en-US" b="0" i="0" dirty="0">
                <a:solidFill>
                  <a:srgbClr val="333333"/>
                </a:solidFill>
                <a:effectLst/>
                <a:latin typeface="Tahoma" panose="020B0604030504040204" pitchFamily="34" charset="0"/>
              </a:rPr>
              <a:t>后进行化疗对比单独化疗治疗结直肠癌患者总生存情况的</a:t>
            </a:r>
            <a:r>
              <a:rPr lang="en-US" altLang="zh-CN" b="0" i="0" dirty="0">
                <a:solidFill>
                  <a:srgbClr val="333333"/>
                </a:solidFill>
                <a:effectLst/>
                <a:latin typeface="Tahoma" panose="020B0604030504040204" pitchFamily="34" charset="0"/>
              </a:rPr>
              <a:t>Ⅲ</a:t>
            </a:r>
            <a:r>
              <a:rPr lang="zh-CN" altLang="en-US" b="0" i="0" dirty="0">
                <a:solidFill>
                  <a:srgbClr val="333333"/>
                </a:solidFill>
                <a:effectLst/>
                <a:latin typeface="Tahoma" panose="020B0604030504040204" pitchFamily="34" charset="0"/>
              </a:rPr>
              <a:t>期随机研究，</a:t>
            </a:r>
            <a:endParaRPr lang="en-US" altLang="zh-CN" b="0" i="0" dirty="0">
              <a:solidFill>
                <a:srgbClr val="333333"/>
              </a:solidFill>
              <a:effectLst/>
              <a:latin typeface="Tahoma" panose="020B0604030504040204" pitchFamily="34" charset="0"/>
            </a:endParaRPr>
          </a:p>
          <a:p>
            <a:r>
              <a:rPr lang="zh-CN" altLang="en-US" b="0" i="0" dirty="0">
                <a:solidFill>
                  <a:srgbClr val="24292F"/>
                </a:solidFill>
                <a:effectLst/>
                <a:latin typeface="-apple-system"/>
              </a:rPr>
              <a:t>共有</a:t>
            </a:r>
            <a:r>
              <a:rPr lang="en-US" altLang="zh-CN" b="0" i="0" dirty="0">
                <a:solidFill>
                  <a:srgbClr val="24292F"/>
                </a:solidFill>
                <a:effectLst/>
                <a:latin typeface="-apple-system"/>
              </a:rPr>
              <a:t>165</a:t>
            </a:r>
            <a:r>
              <a:rPr lang="zh-CN" altLang="en-US" b="0" i="0" dirty="0">
                <a:solidFill>
                  <a:srgbClr val="24292F"/>
                </a:solidFill>
                <a:effectLst/>
                <a:latin typeface="-apple-system"/>
              </a:rPr>
              <a:t>名患者被纳入试验，其中</a:t>
            </a:r>
            <a:r>
              <a:rPr lang="en-US" altLang="zh-CN" b="0" i="0" dirty="0">
                <a:solidFill>
                  <a:srgbClr val="24292F"/>
                </a:solidFill>
                <a:effectLst/>
                <a:latin typeface="-apple-system"/>
              </a:rPr>
              <a:t>84</a:t>
            </a:r>
            <a:r>
              <a:rPr lang="zh-CN" altLang="en-US" b="0" i="0" dirty="0">
                <a:solidFill>
                  <a:srgbClr val="24292F"/>
                </a:solidFill>
                <a:effectLst/>
                <a:latin typeface="-apple-system"/>
              </a:rPr>
              <a:t>名分配到干预组，</a:t>
            </a:r>
            <a:r>
              <a:rPr lang="en-US" altLang="zh-CN" b="0" i="0" dirty="0">
                <a:solidFill>
                  <a:srgbClr val="24292F"/>
                </a:solidFill>
                <a:effectLst/>
                <a:latin typeface="-apple-system"/>
              </a:rPr>
              <a:t>81</a:t>
            </a:r>
            <a:r>
              <a:rPr lang="zh-CN" altLang="en-US" b="0" i="0" dirty="0">
                <a:solidFill>
                  <a:srgbClr val="24292F"/>
                </a:solidFill>
                <a:effectLst/>
                <a:latin typeface="-apple-system"/>
              </a:rPr>
              <a:t>名分配到对照组。不幸的是，在中期分析时，由于没有改善</a:t>
            </a:r>
            <a:r>
              <a:rPr lang="en-US" altLang="zh-CN" b="0" i="0" dirty="0">
                <a:solidFill>
                  <a:srgbClr val="24292F"/>
                </a:solidFill>
                <a:effectLst/>
                <a:latin typeface="-apple-system"/>
              </a:rPr>
              <a:t>OS</a:t>
            </a:r>
            <a:r>
              <a:rPr lang="zh-CN" altLang="en-US" b="0" i="0" dirty="0">
                <a:solidFill>
                  <a:srgbClr val="24292F"/>
                </a:solidFill>
                <a:effectLst/>
                <a:latin typeface="-apple-system"/>
              </a:rPr>
              <a:t>，该试验被提前终止。此外，他们注意到接受早期原发肿瘤切除的患者出现更高的并发症和死亡率。</a:t>
            </a:r>
            <a:endParaRPr lang="zh-CN" altLang="en-US" dirty="0"/>
          </a:p>
        </p:txBody>
      </p:sp>
    </p:spTree>
    <p:extLst>
      <p:ext uri="{BB962C8B-B14F-4D97-AF65-F5344CB8AC3E}">
        <p14:creationId xmlns:p14="http://schemas.microsoft.com/office/powerpoint/2010/main" val="2053031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我认为这一点已经在这里介绍的</a:t>
            </a:r>
            <a:r>
              <a:rPr lang="en-US" altLang="zh-CN" b="0" i="0" dirty="0">
                <a:solidFill>
                  <a:srgbClr val="000000"/>
                </a:solidFill>
                <a:effectLst/>
                <a:latin typeface="v-sans"/>
              </a:rPr>
              <a:t>synchronous</a:t>
            </a:r>
            <a:r>
              <a:rPr lang="zh-CN" altLang="en-US" b="0" i="0" dirty="0">
                <a:solidFill>
                  <a:srgbClr val="24292F"/>
                </a:solidFill>
                <a:effectLst/>
                <a:latin typeface="-apple-system"/>
              </a:rPr>
              <a:t>试验中得到了证实。不过，我不会呈现数据，因为我们希望专注于今天呈现的</a:t>
            </a:r>
            <a:r>
              <a:rPr lang="en-US" altLang="zh-CN" b="0" i="0" dirty="0">
                <a:solidFill>
                  <a:srgbClr val="24292F"/>
                </a:solidFill>
                <a:effectLst/>
                <a:latin typeface="-apple-system"/>
              </a:rPr>
              <a:t>CAIRO4</a:t>
            </a:r>
            <a:r>
              <a:rPr lang="zh-CN" altLang="en-US" b="0" i="0" dirty="0">
                <a:solidFill>
                  <a:srgbClr val="24292F"/>
                </a:solidFill>
                <a:effectLst/>
                <a:latin typeface="-apple-system"/>
              </a:rPr>
              <a:t>。</a:t>
            </a:r>
            <a:r>
              <a:rPr lang="en-US" altLang="zh-CN" b="0" i="0" dirty="0">
                <a:solidFill>
                  <a:srgbClr val="24292F"/>
                </a:solidFill>
                <a:effectLst/>
                <a:latin typeface="-apple-system"/>
              </a:rPr>
              <a:t>CAIRO4</a:t>
            </a:r>
            <a:r>
              <a:rPr lang="zh-CN" altLang="en-US" b="0" i="0" dirty="0">
                <a:solidFill>
                  <a:srgbClr val="24292F"/>
                </a:solidFill>
                <a:effectLst/>
                <a:latin typeface="-apple-system"/>
              </a:rPr>
              <a:t>是一项随机对照试验，研究了在同步转移的患者中进行姑息性原发肿瘤切除以及它如何影响这些患者的生存。他们将</a:t>
            </a:r>
            <a:r>
              <a:rPr lang="en-US" altLang="zh-CN" b="0" i="0" dirty="0">
                <a:solidFill>
                  <a:srgbClr val="24292F"/>
                </a:solidFill>
                <a:effectLst/>
                <a:latin typeface="-apple-system"/>
              </a:rPr>
              <a:t>103</a:t>
            </a:r>
            <a:r>
              <a:rPr lang="zh-CN" altLang="en-US" b="0" i="0" dirty="0">
                <a:solidFill>
                  <a:srgbClr val="24292F"/>
                </a:solidFill>
                <a:effectLst/>
                <a:latin typeface="-apple-system"/>
              </a:rPr>
              <a:t>名患者随机分配到对照组，即仅进行全身治疗，而将</a:t>
            </a:r>
            <a:r>
              <a:rPr lang="en-US" altLang="zh-CN" b="0" i="0" dirty="0">
                <a:solidFill>
                  <a:srgbClr val="24292F"/>
                </a:solidFill>
                <a:effectLst/>
                <a:latin typeface="-apple-system"/>
              </a:rPr>
              <a:t>101</a:t>
            </a:r>
            <a:r>
              <a:rPr lang="zh-CN" altLang="en-US" b="0" i="0" dirty="0">
                <a:solidFill>
                  <a:srgbClr val="24292F"/>
                </a:solidFill>
                <a:effectLst/>
                <a:latin typeface="-apple-system"/>
              </a:rPr>
              <a:t>名患者随机分配到干预组，先接受原发肿瘤切除，然后进行全身治疗。</a:t>
            </a:r>
            <a:r>
              <a:rPr lang="en-US" altLang="zh-CN" b="0" i="0" dirty="0">
                <a:solidFill>
                  <a:srgbClr val="24292F"/>
                </a:solidFill>
                <a:effectLst/>
                <a:latin typeface="-apple-system"/>
              </a:rPr>
              <a:t>“</a:t>
            </a:r>
          </a:p>
          <a:p>
            <a:endParaRPr lang="en-US" altLang="zh-CN" b="0" i="0" dirty="0">
              <a:solidFill>
                <a:srgbClr val="24292F"/>
              </a:solidFill>
              <a:effectLst/>
              <a:latin typeface="-apple-system"/>
            </a:endParaRPr>
          </a:p>
          <a:p>
            <a:r>
              <a:rPr lang="zh-CN" altLang="en-US" b="0" i="0" dirty="0">
                <a:solidFill>
                  <a:srgbClr val="24292F"/>
                </a:solidFill>
                <a:effectLst/>
                <a:latin typeface="-apple-system"/>
              </a:rPr>
              <a:t>在分析中，他们能够观察到的主要终点是总生存期。不幸的是，就像</a:t>
            </a:r>
            <a:r>
              <a:rPr lang="en-US" altLang="zh-CN" b="0" i="0" dirty="0">
                <a:solidFill>
                  <a:srgbClr val="24292F"/>
                </a:solidFill>
                <a:effectLst/>
                <a:latin typeface="-apple-system"/>
              </a:rPr>
              <a:t>JCOG1107</a:t>
            </a:r>
            <a:r>
              <a:rPr lang="zh-CN" altLang="en-US" b="0" i="0" dirty="0">
                <a:solidFill>
                  <a:srgbClr val="24292F"/>
                </a:solidFill>
                <a:effectLst/>
                <a:latin typeface="-apple-system"/>
              </a:rPr>
              <a:t>试验和</a:t>
            </a:r>
            <a:r>
              <a:rPr lang="en-US" altLang="zh-CN" b="0" i="0" dirty="0">
                <a:solidFill>
                  <a:srgbClr val="000000"/>
                </a:solidFill>
                <a:effectLst/>
                <a:latin typeface="v-sans"/>
              </a:rPr>
              <a:t>synchronous</a:t>
            </a:r>
            <a:r>
              <a:rPr lang="zh-CN" altLang="en-US" b="0" i="0" dirty="0">
                <a:solidFill>
                  <a:srgbClr val="24292F"/>
                </a:solidFill>
                <a:effectLst/>
                <a:latin typeface="-apple-system"/>
              </a:rPr>
              <a:t>试验一样，就早期原发肿瘤切除而言，并没有生存方面的获益。此外，这些患者群体中出现了</a:t>
            </a:r>
            <a:r>
              <a:rPr lang="en-US" altLang="zh-CN" b="0" i="0" dirty="0">
                <a:solidFill>
                  <a:srgbClr val="24292F"/>
                </a:solidFill>
                <a:effectLst/>
                <a:latin typeface="-apple-system"/>
              </a:rPr>
              <a:t>60</a:t>
            </a:r>
            <a:r>
              <a:rPr lang="zh-CN" altLang="en-US" b="0" i="0" dirty="0">
                <a:solidFill>
                  <a:srgbClr val="24292F"/>
                </a:solidFill>
                <a:effectLst/>
                <a:latin typeface="-apple-system"/>
              </a:rPr>
              <a:t>天内死亡率增加的情况。因此，目前在不可切除的转移性疾病中管理原发肿瘤时，建议不进行切除，但是否将其与其他多模治疗相结合的问题，我们很快会在这里讨论。</a:t>
            </a:r>
            <a:endParaRPr lang="en-US" altLang="zh-CN" b="0" i="0" dirty="0">
              <a:solidFill>
                <a:srgbClr val="24292F"/>
              </a:solidFill>
              <a:effectLst/>
              <a:latin typeface="-apple-system"/>
            </a:endParaRPr>
          </a:p>
          <a:p>
            <a:endParaRPr lang="zh-CN" altLang="en-US" dirty="0"/>
          </a:p>
        </p:txBody>
      </p:sp>
    </p:spTree>
    <p:extLst>
      <p:ext uri="{BB962C8B-B14F-4D97-AF65-F5344CB8AC3E}">
        <p14:creationId xmlns:p14="http://schemas.microsoft.com/office/powerpoint/2010/main" val="1695692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接下来的两篇摘要将涉及转移性结直肠癌的肝转移治疗。从外科的角度来看，主要的治疗选择是手术切除这些肝转移瘤。还有两个额外的选择，</a:t>
            </a:r>
            <a:r>
              <a:rPr lang="zh-CN" altLang="en-US" b="0" i="0" dirty="0">
                <a:solidFill>
                  <a:srgbClr val="4D5156"/>
                </a:solidFill>
                <a:effectLst/>
                <a:latin typeface="arial" panose="020B0604020202020204" pitchFamily="34" charset="0"/>
              </a:rPr>
              <a:t>肝动脉灌注化疗</a:t>
            </a:r>
            <a:r>
              <a:rPr lang="zh-CN" altLang="en-US" b="0" i="0" dirty="0">
                <a:solidFill>
                  <a:srgbClr val="000000"/>
                </a:solidFill>
                <a:effectLst/>
                <a:latin typeface="PingFangSC-Regular"/>
              </a:rPr>
              <a:t>是手术选择之一，以及即将到来的肝移植，这是许多不同的学科一直在讨论的。</a:t>
            </a:r>
            <a:endParaRPr lang="zh-CN" altLang="en-US" dirty="0"/>
          </a:p>
        </p:txBody>
      </p:sp>
    </p:spTree>
    <p:extLst>
      <p:ext uri="{BB962C8B-B14F-4D97-AF65-F5344CB8AC3E}">
        <p14:creationId xmlns:p14="http://schemas.microsoft.com/office/powerpoint/2010/main" val="1305065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4D5156"/>
                </a:solidFill>
                <a:effectLst/>
                <a:latin typeface="arial" panose="020B0604020202020204" pitchFamily="34" charset="0"/>
              </a:rPr>
              <a:t>肝动脉灌注化疗</a:t>
            </a:r>
            <a:r>
              <a:rPr lang="zh-CN" altLang="en-US" b="0" i="0" dirty="0">
                <a:solidFill>
                  <a:srgbClr val="24292F"/>
                </a:solidFill>
                <a:effectLst/>
                <a:latin typeface="-apple-system"/>
              </a:rPr>
              <a:t>实际上是在</a:t>
            </a:r>
            <a:r>
              <a:rPr lang="en-US" altLang="zh-CN" b="0" i="0" dirty="0">
                <a:solidFill>
                  <a:srgbClr val="24292F"/>
                </a:solidFill>
                <a:effectLst/>
                <a:latin typeface="-apple-system"/>
              </a:rPr>
              <a:t>20</a:t>
            </a:r>
            <a:r>
              <a:rPr lang="zh-CN" altLang="en-US" b="0" i="0" dirty="0">
                <a:solidFill>
                  <a:srgbClr val="24292F"/>
                </a:solidFill>
                <a:effectLst/>
                <a:latin typeface="-apple-system"/>
              </a:rPr>
              <a:t>世纪</a:t>
            </a:r>
            <a:r>
              <a:rPr lang="en-US" altLang="zh-CN" b="0" i="0" dirty="0">
                <a:solidFill>
                  <a:srgbClr val="24292F"/>
                </a:solidFill>
                <a:effectLst/>
                <a:latin typeface="-apple-system"/>
              </a:rPr>
              <a:t>60</a:t>
            </a:r>
            <a:r>
              <a:rPr lang="zh-CN" altLang="en-US" b="0" i="0" dirty="0">
                <a:solidFill>
                  <a:srgbClr val="24292F"/>
                </a:solidFill>
                <a:effectLst/>
                <a:latin typeface="-apple-system"/>
              </a:rPr>
              <a:t>年代的国家癌症研究所（</a:t>
            </a:r>
            <a:r>
              <a:rPr lang="en-US" altLang="zh-CN" b="0" i="0" dirty="0">
                <a:solidFill>
                  <a:srgbClr val="24292F"/>
                </a:solidFill>
                <a:effectLst/>
                <a:latin typeface="-apple-system"/>
              </a:rPr>
              <a:t>NCI</a:t>
            </a:r>
            <a:r>
              <a:rPr lang="zh-CN" altLang="en-US" b="0" i="0" dirty="0">
                <a:solidFill>
                  <a:srgbClr val="24292F"/>
                </a:solidFill>
                <a:effectLst/>
                <a:latin typeface="-apple-system"/>
              </a:rPr>
              <a:t>）以及全球范围内启动的，并且在两项单中心研究中获得了动力，这两项研究检查了在临床反应分数高且无法切除的患者中，手术切除后使用肝动脉灌注化疗的辅助作用。研究结果显示：切除转化率增加了，无进展生存得以改善。不幸的是，直到现在还没有进行过</a:t>
            </a:r>
            <a:r>
              <a:rPr lang="en-US" altLang="zh-CN" b="0" i="0" dirty="0">
                <a:solidFill>
                  <a:srgbClr val="24292F"/>
                </a:solidFill>
                <a:effectLst/>
                <a:latin typeface="-apple-system"/>
              </a:rPr>
              <a:t>III</a:t>
            </a:r>
            <a:r>
              <a:rPr lang="zh-CN" altLang="en-US" b="0" i="0" dirty="0">
                <a:solidFill>
                  <a:srgbClr val="24292F"/>
                </a:solidFill>
                <a:effectLst/>
                <a:latin typeface="-apple-system"/>
              </a:rPr>
              <a:t>期试验。</a:t>
            </a:r>
            <a:endParaRPr lang="zh-CN" altLang="en-US" dirty="0"/>
          </a:p>
        </p:txBody>
      </p:sp>
    </p:spTree>
    <p:extLst>
      <p:ext uri="{BB962C8B-B14F-4D97-AF65-F5344CB8AC3E}">
        <p14:creationId xmlns:p14="http://schemas.microsoft.com/office/powerpoint/2010/main" val="58077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41" y="4544909"/>
            <a:ext cx="20729099" cy="3136054"/>
          </a:xfrm>
        </p:spPr>
        <p:txBody>
          <a:bodyPr/>
          <a:lstStyle/>
          <a:p>
            <a:r>
              <a:rPr lang="en-US"/>
              <a:t>Click to edit Master title style</a:t>
            </a:r>
          </a:p>
        </p:txBody>
      </p:sp>
      <p:sp>
        <p:nvSpPr>
          <p:cNvPr id="3" name="Subtitle 2"/>
          <p:cNvSpPr>
            <a:spLocks noGrp="1"/>
          </p:cNvSpPr>
          <p:nvPr>
            <p:ph type="subTitle" idx="1"/>
          </p:nvPr>
        </p:nvSpPr>
        <p:spPr>
          <a:xfrm>
            <a:off x="3658079" y="8290560"/>
            <a:ext cx="17071023" cy="3738880"/>
          </a:xfrm>
        </p:spPr>
        <p:txBody>
          <a:bodyPr/>
          <a:lstStyle>
            <a:lvl1pPr marL="0" indent="0" algn="ctr">
              <a:buNone/>
              <a:defRPr/>
            </a:lvl1pPr>
            <a:lvl2pPr marL="914331" indent="0" algn="ctr">
              <a:buNone/>
              <a:defRPr/>
            </a:lvl2pPr>
            <a:lvl3pPr marL="1828662" indent="0" algn="ctr">
              <a:buNone/>
              <a:defRPr/>
            </a:lvl3pPr>
            <a:lvl4pPr marL="2742993" indent="0" algn="ctr">
              <a:buNone/>
              <a:defRPr/>
            </a:lvl4pPr>
            <a:lvl5pPr marL="3657323" indent="0" algn="ctr">
              <a:buNone/>
              <a:defRPr/>
            </a:lvl5pPr>
            <a:lvl6pPr marL="4571655" indent="0" algn="ctr">
              <a:buNone/>
              <a:defRPr/>
            </a:lvl6pPr>
            <a:lvl7pPr marL="5485985" indent="0" algn="ctr">
              <a:buNone/>
              <a:defRPr/>
            </a:lvl7pPr>
            <a:lvl8pPr marL="6400317" indent="0" algn="ctr">
              <a:buNone/>
              <a:defRPr/>
            </a:lvl8pPr>
            <a:lvl9pPr marL="7314647" indent="0" algn="ctr">
              <a:buNone/>
              <a:defRPr/>
            </a:lvl9pPr>
          </a:lstStyle>
          <a:p>
            <a:r>
              <a:rPr lang="en-US"/>
              <a:t>Click to edit Master subtitle style</a:t>
            </a:r>
          </a:p>
        </p:txBody>
      </p:sp>
    </p:spTree>
    <p:extLst>
      <p:ext uri="{BB962C8B-B14F-4D97-AF65-F5344CB8AC3E}">
        <p14:creationId xmlns:p14="http://schemas.microsoft.com/office/powerpoint/2010/main" val="23542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3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5507" y="1215819"/>
            <a:ext cx="5203443" cy="120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0936" y="1215819"/>
            <a:ext cx="15208114" cy="120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95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4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20" y="9401390"/>
            <a:ext cx="20729099" cy="2905760"/>
          </a:xfrm>
        </p:spPr>
        <p:txBody>
          <a:bodyPr anchor="t"/>
          <a:lstStyle>
            <a:lvl1pPr algn="l">
              <a:defRPr sz="7999" b="1" cap="all"/>
            </a:lvl1pPr>
          </a:lstStyle>
          <a:p>
            <a:r>
              <a:rPr lang="en-US"/>
              <a:t>Click to edit Master title style</a:t>
            </a:r>
          </a:p>
        </p:txBody>
      </p:sp>
      <p:sp>
        <p:nvSpPr>
          <p:cNvPr id="3" name="Text Placeholder 2"/>
          <p:cNvSpPr>
            <a:spLocks noGrp="1"/>
          </p:cNvSpPr>
          <p:nvPr>
            <p:ph type="body" idx="1"/>
          </p:nvPr>
        </p:nvSpPr>
        <p:spPr>
          <a:xfrm>
            <a:off x="1926420" y="6200989"/>
            <a:ext cx="20729099" cy="3200398"/>
          </a:xfrm>
        </p:spPr>
        <p:txBody>
          <a:bodyPr anchor="b"/>
          <a:lstStyle>
            <a:lvl1pPr marL="0" indent="0">
              <a:buNone/>
              <a:defRPr sz="4000"/>
            </a:lvl1pPr>
            <a:lvl2pPr marL="914331" indent="0">
              <a:buNone/>
              <a:defRPr sz="3600"/>
            </a:lvl2pPr>
            <a:lvl3pPr marL="1828662" indent="0">
              <a:buNone/>
              <a:defRPr sz="3200"/>
            </a:lvl3pPr>
            <a:lvl4pPr marL="2742993" indent="0">
              <a:buNone/>
              <a:defRPr sz="2800"/>
            </a:lvl4pPr>
            <a:lvl5pPr marL="3657323" indent="0">
              <a:buNone/>
              <a:defRPr sz="2800"/>
            </a:lvl5pPr>
            <a:lvl6pPr marL="4571655" indent="0">
              <a:buNone/>
              <a:defRPr sz="2800"/>
            </a:lvl6pPr>
            <a:lvl7pPr marL="5485985" indent="0">
              <a:buNone/>
              <a:defRPr sz="2800"/>
            </a:lvl7pPr>
            <a:lvl8pPr marL="6400317" indent="0">
              <a:buNone/>
              <a:defRPr sz="2800"/>
            </a:lvl8pPr>
            <a:lvl9pPr marL="7314647" indent="0">
              <a:buNone/>
              <a:defRPr sz="2800"/>
            </a:lvl9pPr>
          </a:lstStyle>
          <a:p>
            <a:pPr lvl="0"/>
            <a:r>
              <a:rPr lang="en-US"/>
              <a:t>Click to edit Master text styles</a:t>
            </a:r>
          </a:p>
        </p:txBody>
      </p:sp>
    </p:spTree>
    <p:extLst>
      <p:ext uri="{BB962C8B-B14F-4D97-AF65-F5344CB8AC3E}">
        <p14:creationId xmlns:p14="http://schemas.microsoft.com/office/powerpoint/2010/main" val="34474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0936" y="4067389"/>
            <a:ext cx="10203662"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01053" y="4067389"/>
            <a:ext cx="10207895"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21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85894"/>
            <a:ext cx="21948458" cy="243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60" y="3274909"/>
            <a:ext cx="10775237"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360" y="4639735"/>
            <a:ext cx="10775237"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54" y="3274909"/>
            <a:ext cx="10779469"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8354" y="4639735"/>
            <a:ext cx="10779469"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61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70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2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5" y="582506"/>
            <a:ext cx="8023213" cy="247904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708" y="582509"/>
            <a:ext cx="13633109" cy="12486642"/>
          </a:xfrm>
        </p:spPr>
        <p:txBody>
          <a:bodyPr/>
          <a:lstStyle>
            <a:lvl1pPr>
              <a:defRPr sz="6399"/>
            </a:lvl1pPr>
            <a:lvl2pPr>
              <a:defRPr sz="5599"/>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5" y="3061549"/>
            <a:ext cx="8023213" cy="10007602"/>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6616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60" y="10241281"/>
            <a:ext cx="14632305" cy="1209042"/>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80060" y="1307254"/>
            <a:ext cx="14632305" cy="8778240"/>
          </a:xfrm>
        </p:spPr>
        <p:txBody>
          <a:bodyPr/>
          <a:lstStyle>
            <a:lvl1pPr marL="0" indent="0">
              <a:buNone/>
              <a:defRPr sz="6399"/>
            </a:lvl1pPr>
            <a:lvl2pPr marL="914331" indent="0">
              <a:buNone/>
              <a:defRPr sz="5599"/>
            </a:lvl2pPr>
            <a:lvl3pPr marL="1828662" indent="0">
              <a:buNone/>
              <a:defRPr sz="4800"/>
            </a:lvl3pPr>
            <a:lvl4pPr marL="2742993" indent="0">
              <a:buNone/>
              <a:defRPr sz="4000"/>
            </a:lvl4pPr>
            <a:lvl5pPr marL="3657323" indent="0">
              <a:buNone/>
              <a:defRPr sz="4000"/>
            </a:lvl5pPr>
            <a:lvl6pPr marL="4571655" indent="0">
              <a:buNone/>
              <a:defRPr sz="4000"/>
            </a:lvl6pPr>
            <a:lvl7pPr marL="5485985" indent="0">
              <a:buNone/>
              <a:defRPr sz="4000"/>
            </a:lvl7pPr>
            <a:lvl8pPr marL="6400317" indent="0">
              <a:buNone/>
              <a:defRPr sz="4000"/>
            </a:lvl8pPr>
            <a:lvl9pPr marL="7314647" indent="0">
              <a:buNone/>
              <a:defRPr sz="4000"/>
            </a:lvl9pPr>
          </a:lstStyle>
          <a:p>
            <a:endParaRPr lang="en-US"/>
          </a:p>
        </p:txBody>
      </p:sp>
      <p:sp>
        <p:nvSpPr>
          <p:cNvPr id="4" name="Text Placeholder 3"/>
          <p:cNvSpPr>
            <a:spLocks noGrp="1"/>
          </p:cNvSpPr>
          <p:nvPr>
            <p:ph type="body" sz="half" idx="2"/>
          </p:nvPr>
        </p:nvSpPr>
        <p:spPr>
          <a:xfrm>
            <a:off x="4780060" y="11450323"/>
            <a:ext cx="14632305" cy="1717038"/>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29944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790938" y="1215814"/>
            <a:ext cx="20818008" cy="24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1790938" y="4067389"/>
            <a:ext cx="20818008" cy="920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1" rtl="0" fontAlgn="base" hangingPunct="0">
        <a:lnSpc>
          <a:spcPct val="112000"/>
        </a:lnSpc>
        <a:spcBef>
          <a:spcPct val="0"/>
        </a:spcBef>
        <a:spcAft>
          <a:spcPct val="0"/>
        </a:spcAft>
        <a:buClr>
          <a:srgbClr val="000000"/>
        </a:buClr>
        <a:buSzPct val="45000"/>
        <a:buFont typeface="StarSymbol" charset="0"/>
        <a:defRPr sz="8799">
          <a:solidFill>
            <a:srgbClr val="000000"/>
          </a:solidFill>
          <a:latin typeface="+mj-lt"/>
          <a:ea typeface="+mj-ea"/>
          <a:cs typeface="+mj-cs"/>
        </a:defRPr>
      </a:lvl1pPr>
      <a:lvl2pPr marL="863535"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2pPr>
      <a:lvl3pPr marL="1295302"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3pPr>
      <a:lvl4pPr marL="1727070"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4pPr>
      <a:lvl5pPr marL="215883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5pPr>
      <a:lvl6pPr marL="307316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6pPr>
      <a:lvl7pPr marL="398749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7pPr>
      <a:lvl8pPr marL="490182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8pPr>
      <a:lvl9pPr marL="5816161"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9pPr>
    </p:titleStyle>
    <p:bodyStyle>
      <a:lvl1pPr marL="860361" indent="-647651" algn="l" defTabSz="914331" rtl="0" fontAlgn="base" hangingPunct="0">
        <a:lnSpc>
          <a:spcPct val="112000"/>
        </a:lnSpc>
        <a:spcBef>
          <a:spcPct val="0"/>
        </a:spcBef>
        <a:spcAft>
          <a:spcPts val="2850"/>
        </a:spcAft>
        <a:buClr>
          <a:srgbClr val="000000"/>
        </a:buClr>
        <a:buSzPct val="45000"/>
        <a:buFont typeface="StarSymbol" charset="0"/>
        <a:buChar char="●"/>
        <a:defRPr sz="6399">
          <a:solidFill>
            <a:srgbClr val="000000"/>
          </a:solidFill>
          <a:latin typeface="+mn-lt"/>
          <a:ea typeface="+mn-ea"/>
          <a:cs typeface="+mn-cs"/>
        </a:defRPr>
      </a:lvl1pPr>
      <a:lvl2pPr marL="1723896" indent="-571457" algn="l" defTabSz="914331" rtl="0" fontAlgn="base" hangingPunct="0">
        <a:lnSpc>
          <a:spcPct val="112000"/>
        </a:lnSpc>
        <a:spcBef>
          <a:spcPct val="0"/>
        </a:spcBef>
        <a:spcAft>
          <a:spcPts val="2276"/>
        </a:spcAft>
        <a:buClr>
          <a:srgbClr val="000000"/>
        </a:buClr>
        <a:buSzPct val="75000"/>
        <a:buFont typeface="StarSymbol" charset="0"/>
        <a:buChar char="–"/>
        <a:defRPr sz="5599">
          <a:solidFill>
            <a:srgbClr val="000000"/>
          </a:solidFill>
          <a:latin typeface="+mn-lt"/>
          <a:ea typeface="+mn-ea"/>
          <a:cs typeface="+mn-cs"/>
        </a:defRPr>
      </a:lvl2pPr>
      <a:lvl3pPr marL="2587430" indent="-431767" algn="l" defTabSz="914331" rtl="0" fontAlgn="base" hangingPunct="0">
        <a:lnSpc>
          <a:spcPct val="112000"/>
        </a:lnSpc>
        <a:spcBef>
          <a:spcPct val="0"/>
        </a:spcBef>
        <a:spcAft>
          <a:spcPts val="1700"/>
        </a:spcAft>
        <a:buClr>
          <a:srgbClr val="000000"/>
        </a:buClr>
        <a:buSzPct val="45000"/>
        <a:buFont typeface="StarSymbol" charset="0"/>
        <a:buChar char="●"/>
        <a:defRPr sz="4800">
          <a:solidFill>
            <a:srgbClr val="000000"/>
          </a:solidFill>
          <a:latin typeface="+mn-lt"/>
          <a:ea typeface="+mn-ea"/>
          <a:cs typeface="+mn-cs"/>
        </a:defRPr>
      </a:lvl3pPr>
      <a:lvl4pPr marL="3450965" indent="-428593" algn="l" defTabSz="914331" rtl="0" fontAlgn="base" hangingPunct="0">
        <a:lnSpc>
          <a:spcPct val="112000"/>
        </a:lnSpc>
        <a:spcBef>
          <a:spcPct val="0"/>
        </a:spcBef>
        <a:spcAft>
          <a:spcPts val="1150"/>
        </a:spcAft>
        <a:buClr>
          <a:srgbClr val="000000"/>
        </a:buClr>
        <a:buSzPct val="75000"/>
        <a:buFont typeface="StarSymbol" charset="0"/>
        <a:buChar char="–"/>
        <a:defRPr sz="4000">
          <a:solidFill>
            <a:srgbClr val="000000"/>
          </a:solidFill>
          <a:latin typeface="+mn-lt"/>
          <a:ea typeface="+mn-ea"/>
          <a:cs typeface="+mn-cs"/>
        </a:defRPr>
      </a:lvl4pPr>
      <a:lvl5pPr marL="4314500"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5pPr>
      <a:lvl6pPr marL="5228831"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6pPr>
      <a:lvl7pPr marL="614316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7pPr>
      <a:lvl8pPr marL="705749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8pPr>
      <a:lvl9pPr marL="7971824"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9pPr>
    </p:bodyStyle>
    <p:otherStyle>
      <a:defPPr>
        <a:defRPr lang="en-US"/>
      </a:defPPr>
      <a:lvl1pPr marL="0" algn="l" defTabSz="1828662" rtl="0" eaLnBrk="1" latinLnBrk="0" hangingPunct="1">
        <a:defRPr sz="3600" kern="1200">
          <a:solidFill>
            <a:schemeClr val="tx1"/>
          </a:solidFill>
          <a:latin typeface="+mn-lt"/>
          <a:ea typeface="+mn-ea"/>
          <a:cs typeface="+mn-cs"/>
        </a:defRPr>
      </a:lvl1pPr>
      <a:lvl2pPr marL="914331" algn="l" defTabSz="1828662" rtl="0" eaLnBrk="1" latinLnBrk="0" hangingPunct="1">
        <a:defRPr sz="3600" kern="1200">
          <a:solidFill>
            <a:schemeClr val="tx1"/>
          </a:solidFill>
          <a:latin typeface="+mn-lt"/>
          <a:ea typeface="+mn-ea"/>
          <a:cs typeface="+mn-cs"/>
        </a:defRPr>
      </a:lvl2pPr>
      <a:lvl3pPr marL="1828662" algn="l" defTabSz="1828662" rtl="0" eaLnBrk="1" latinLnBrk="0" hangingPunct="1">
        <a:defRPr sz="3600" kern="1200">
          <a:solidFill>
            <a:schemeClr val="tx1"/>
          </a:solidFill>
          <a:latin typeface="+mn-lt"/>
          <a:ea typeface="+mn-ea"/>
          <a:cs typeface="+mn-cs"/>
        </a:defRPr>
      </a:lvl3pPr>
      <a:lvl4pPr marL="2742993" algn="l" defTabSz="1828662" rtl="0" eaLnBrk="1" latinLnBrk="0" hangingPunct="1">
        <a:defRPr sz="3600" kern="1200">
          <a:solidFill>
            <a:schemeClr val="tx1"/>
          </a:solidFill>
          <a:latin typeface="+mn-lt"/>
          <a:ea typeface="+mn-ea"/>
          <a:cs typeface="+mn-cs"/>
        </a:defRPr>
      </a:lvl4pPr>
      <a:lvl5pPr marL="3657323" algn="l" defTabSz="1828662" rtl="0" eaLnBrk="1" latinLnBrk="0" hangingPunct="1">
        <a:defRPr sz="3600" kern="1200">
          <a:solidFill>
            <a:schemeClr val="tx1"/>
          </a:solidFill>
          <a:latin typeface="+mn-lt"/>
          <a:ea typeface="+mn-ea"/>
          <a:cs typeface="+mn-cs"/>
        </a:defRPr>
      </a:lvl5pPr>
      <a:lvl6pPr marL="4571655" algn="l" defTabSz="1828662" rtl="0" eaLnBrk="1" latinLnBrk="0" hangingPunct="1">
        <a:defRPr sz="3600" kern="1200">
          <a:solidFill>
            <a:schemeClr val="tx1"/>
          </a:solidFill>
          <a:latin typeface="+mn-lt"/>
          <a:ea typeface="+mn-ea"/>
          <a:cs typeface="+mn-cs"/>
        </a:defRPr>
      </a:lvl6pPr>
      <a:lvl7pPr marL="5485985" algn="l" defTabSz="1828662" rtl="0" eaLnBrk="1" latinLnBrk="0" hangingPunct="1">
        <a:defRPr sz="3600" kern="1200">
          <a:solidFill>
            <a:schemeClr val="tx1"/>
          </a:solidFill>
          <a:latin typeface="+mn-lt"/>
          <a:ea typeface="+mn-ea"/>
          <a:cs typeface="+mn-cs"/>
        </a:defRPr>
      </a:lvl7pPr>
      <a:lvl8pPr marL="6400317" algn="l" defTabSz="1828662" rtl="0" eaLnBrk="1" latinLnBrk="0" hangingPunct="1">
        <a:defRPr sz="3600" kern="1200">
          <a:solidFill>
            <a:schemeClr val="tx1"/>
          </a:solidFill>
          <a:latin typeface="+mn-lt"/>
          <a:ea typeface="+mn-ea"/>
          <a:cs typeface="+mn-cs"/>
        </a:defRPr>
      </a:lvl8pPr>
      <a:lvl9pPr marL="7314647" algn="l" defTabSz="182866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The Evolving Role of Surgery in Advanced Colorectal Cancer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Hepatic Artery Infusion Pump Therapy for Resectable and Unresectable CRLM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Liver Transplant as a Potential Option for CRLM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Multimodal Therapy in Peritoneal Metastasis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Improvement in OS with CRS with limitations in HIPEC with oxaliplatin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Conclusion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Significant Healthcare Burden of Advanced CRC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Dismal Patient Prognosis in Advanced CRC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Despite poor prognosis, there are treatment options available for patients with stage IV disease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Metastatic CRC as a Model Disease for Multimodal Therapy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Excellent Prognosis following Pulmonary Metasectomy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What is the Role of Primary Tumor Resection (PTR) in Advanced CRC?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Evolving Surgical Options for CRLM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Resection as a Frontline Standard for CRLM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1440</TotalTime>
  <Words>1916</Words>
  <Application>Microsoft Office PowerPoint</Application>
  <PresentationFormat>自定义</PresentationFormat>
  <Paragraphs>56</Paragraphs>
  <Slides>14</Slides>
  <Notes>14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-apple-system</vt:lpstr>
      <vt:lpstr>PingFang SC</vt:lpstr>
      <vt:lpstr>PingFangSC-Regular</vt:lpstr>
      <vt:lpstr>StarSymbol</vt:lpstr>
      <vt:lpstr>v-sans</vt:lpstr>
      <vt:lpstr>Microsoft YaHei</vt:lpstr>
      <vt:lpstr>arial</vt:lpstr>
      <vt:lpstr>arial</vt:lpstr>
      <vt:lpstr>Roboto</vt:lpstr>
      <vt:lpstr>Tahoma</vt:lpstr>
      <vt:lpstr>Times New Roman</vt:lpstr>
      <vt:lpstr>Default Design</vt:lpstr>
      <vt:lpstr>The Evolving Role of Surgery in Advanced Colorectal Cancer</vt:lpstr>
      <vt:lpstr>Significant Healthcare Burden of Advanced CRC </vt:lpstr>
      <vt:lpstr>Dismal Patient Prognosis in Advanced CRC</vt:lpstr>
      <vt:lpstr>Despite poor prognosis, there are treatment options available for patients with stage IV disease</vt:lpstr>
      <vt:lpstr>Metastatic CRC as a Model Disease for Multimodal Therapy</vt:lpstr>
      <vt:lpstr>Excellent Prognosis following Pulmonary Metasectomy</vt:lpstr>
      <vt:lpstr>What is the Role of Primary Tumor Resection (PTR) in Advanced CRC?</vt:lpstr>
      <vt:lpstr>Evolving Surgical Options for CRLM</vt:lpstr>
      <vt:lpstr>Resection as a Frontline Standard for CRLM</vt:lpstr>
      <vt:lpstr>Hepatic Artery Infusion Pump Therapy for Resectable and Unresectable CRLM </vt:lpstr>
      <vt:lpstr>Liver Transplant as a Potential Option for CRLM</vt:lpstr>
      <vt:lpstr>Multimodal Therapy in Peritoneal Metastasis</vt:lpstr>
      <vt:lpstr>Improvement in OS with CRS with limitations in HIPEC with oxaliplatin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Koehler, Torsten</dc:creator>
  <cp:lastModifiedBy>liyu su</cp:lastModifiedBy>
  <cp:revision>46</cp:revision>
  <dcterms:modified xsi:type="dcterms:W3CDTF">2023-10-11T12:08:50Z</dcterms:modified>
</cp:coreProperties>
</file>